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256" r:id="rId5"/>
    <p:sldId id="2147470931" r:id="rId6"/>
    <p:sldId id="258" r:id="rId7"/>
    <p:sldId id="2147470919" r:id="rId8"/>
    <p:sldId id="2147470921" r:id="rId9"/>
    <p:sldId id="2147470922" r:id="rId10"/>
    <p:sldId id="2147470923" r:id="rId11"/>
    <p:sldId id="2147470932" r:id="rId12"/>
    <p:sldId id="2147470924" r:id="rId13"/>
    <p:sldId id="2147470925" r:id="rId14"/>
    <p:sldId id="2147470926" r:id="rId15"/>
    <p:sldId id="2147470933" r:id="rId16"/>
    <p:sldId id="2147470927" r:id="rId17"/>
    <p:sldId id="2147470928" r:id="rId18"/>
    <p:sldId id="2147470934" r:id="rId19"/>
    <p:sldId id="2147470929" r:id="rId20"/>
    <p:sldId id="214747093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95885"/>
  </p:normalViewPr>
  <p:slideViewPr>
    <p:cSldViewPr snapToGrid="0">
      <p:cViewPr>
        <p:scale>
          <a:sx n="68" d="100"/>
          <a:sy n="68" d="100"/>
        </p:scale>
        <p:origin x="2840" y="13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96" d="100"/>
          <a:sy n="96" d="100"/>
        </p:scale>
        <p:origin x="3688"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Narrow</c:v>
                </c:pt>
              </c:strCache>
            </c:strRef>
          </c:tx>
          <c:spPr>
            <a:ln w="25400" cap="rnd">
              <a:noFill/>
              <a:round/>
            </a:ln>
            <a:effectLst/>
          </c:spPr>
          <c:marker>
            <c:symbol val="circle"/>
            <c:size val="5"/>
            <c:spPr>
              <a:solidFill>
                <a:srgbClr val="03327C"/>
              </a:solidFill>
              <a:ln w="9525">
                <a:noFill/>
              </a:ln>
              <a:effectLst/>
            </c:spPr>
          </c:marker>
          <c:xVal>
            <c:numRef>
              <c:f>Sheet1!$A$2:$A$82</c:f>
              <c:numCache>
                <c:formatCode>General</c:formatCode>
                <c:ptCount val="81"/>
                <c:pt idx="0">
                  <c:v>-4</c:v>
                </c:pt>
                <c:pt idx="1">
                  <c:v>-3.9</c:v>
                </c:pt>
                <c:pt idx="2">
                  <c:v>-3.8</c:v>
                </c:pt>
                <c:pt idx="3">
                  <c:v>-3.6999999999999997</c:v>
                </c:pt>
                <c:pt idx="4">
                  <c:v>-3.5999999999999996</c:v>
                </c:pt>
                <c:pt idx="5">
                  <c:v>-3.4999999999999996</c:v>
                </c:pt>
                <c:pt idx="6">
                  <c:v>-3.3999999999999995</c:v>
                </c:pt>
                <c:pt idx="7">
                  <c:v>-3.2999999999999994</c:v>
                </c:pt>
                <c:pt idx="8">
                  <c:v>-3.1999999999999993</c:v>
                </c:pt>
                <c:pt idx="9">
                  <c:v>-3.0999999999999992</c:v>
                </c:pt>
                <c:pt idx="10">
                  <c:v>-2.9999999999999991</c:v>
                </c:pt>
                <c:pt idx="11">
                  <c:v>-2.899999999999999</c:v>
                </c:pt>
                <c:pt idx="12">
                  <c:v>-2.7999999999999989</c:v>
                </c:pt>
                <c:pt idx="13">
                  <c:v>-2.6999999999999988</c:v>
                </c:pt>
                <c:pt idx="14">
                  <c:v>-2.5999999999999988</c:v>
                </c:pt>
                <c:pt idx="15">
                  <c:v>-2.4999999999999987</c:v>
                </c:pt>
                <c:pt idx="16">
                  <c:v>-2.3999999999999986</c:v>
                </c:pt>
                <c:pt idx="17">
                  <c:v>-2.2999999999999985</c:v>
                </c:pt>
                <c:pt idx="18">
                  <c:v>-2.1999999999999984</c:v>
                </c:pt>
                <c:pt idx="19">
                  <c:v>-2.0999999999999983</c:v>
                </c:pt>
                <c:pt idx="20">
                  <c:v>-1.9999999999999982</c:v>
                </c:pt>
                <c:pt idx="21">
                  <c:v>-1.8999999999999981</c:v>
                </c:pt>
                <c:pt idx="22">
                  <c:v>-1.799999999999998</c:v>
                </c:pt>
                <c:pt idx="23">
                  <c:v>-1.699999999999998</c:v>
                </c:pt>
                <c:pt idx="24">
                  <c:v>-1.5999999999999979</c:v>
                </c:pt>
                <c:pt idx="25">
                  <c:v>-1.4999999999999978</c:v>
                </c:pt>
                <c:pt idx="26">
                  <c:v>-1.3999999999999977</c:v>
                </c:pt>
                <c:pt idx="27">
                  <c:v>-1.2999999999999976</c:v>
                </c:pt>
                <c:pt idx="28">
                  <c:v>-1.1999999999999975</c:v>
                </c:pt>
                <c:pt idx="29">
                  <c:v>-1.0999999999999974</c:v>
                </c:pt>
                <c:pt idx="30">
                  <c:v>-0.99999999999999745</c:v>
                </c:pt>
                <c:pt idx="31">
                  <c:v>-0.89999999999999747</c:v>
                </c:pt>
                <c:pt idx="32">
                  <c:v>-0.79999999999999749</c:v>
                </c:pt>
                <c:pt idx="33">
                  <c:v>-0.69999999999999751</c:v>
                </c:pt>
                <c:pt idx="34">
                  <c:v>-0.59999999999999754</c:v>
                </c:pt>
                <c:pt idx="35">
                  <c:v>-0.49999999999999756</c:v>
                </c:pt>
                <c:pt idx="36">
                  <c:v>-0.39999999999999758</c:v>
                </c:pt>
                <c:pt idx="37">
                  <c:v>-0.2999999999999976</c:v>
                </c:pt>
                <c:pt idx="38">
                  <c:v>-0.1999999999999976</c:v>
                </c:pt>
                <c:pt idx="39">
                  <c:v>-9.9999999999997591E-2</c:v>
                </c:pt>
                <c:pt idx="40">
                  <c:v>2.4147350785597155E-15</c:v>
                </c:pt>
                <c:pt idx="41">
                  <c:v>0.10000000000000242</c:v>
                </c:pt>
                <c:pt idx="42">
                  <c:v>0.20000000000000243</c:v>
                </c:pt>
                <c:pt idx="43">
                  <c:v>0.30000000000000243</c:v>
                </c:pt>
                <c:pt idx="44">
                  <c:v>0.40000000000000246</c:v>
                </c:pt>
                <c:pt idx="45">
                  <c:v>0.50000000000000244</c:v>
                </c:pt>
                <c:pt idx="46">
                  <c:v>0.60000000000000242</c:v>
                </c:pt>
                <c:pt idx="47">
                  <c:v>0.7000000000000024</c:v>
                </c:pt>
                <c:pt idx="48">
                  <c:v>0.80000000000000238</c:v>
                </c:pt>
                <c:pt idx="49">
                  <c:v>0.90000000000000235</c:v>
                </c:pt>
                <c:pt idx="50">
                  <c:v>1.0000000000000024</c:v>
                </c:pt>
                <c:pt idx="51">
                  <c:v>1.1000000000000025</c:v>
                </c:pt>
                <c:pt idx="52">
                  <c:v>1.2000000000000026</c:v>
                </c:pt>
                <c:pt idx="53">
                  <c:v>1.3000000000000027</c:v>
                </c:pt>
                <c:pt idx="54">
                  <c:v>1.4000000000000028</c:v>
                </c:pt>
                <c:pt idx="55">
                  <c:v>1.5000000000000029</c:v>
                </c:pt>
                <c:pt idx="56">
                  <c:v>1.600000000000003</c:v>
                </c:pt>
                <c:pt idx="57">
                  <c:v>1.7000000000000031</c:v>
                </c:pt>
                <c:pt idx="58">
                  <c:v>1.8000000000000032</c:v>
                </c:pt>
                <c:pt idx="59">
                  <c:v>1.9000000000000032</c:v>
                </c:pt>
                <c:pt idx="60">
                  <c:v>2.0000000000000031</c:v>
                </c:pt>
                <c:pt idx="61">
                  <c:v>2.1000000000000032</c:v>
                </c:pt>
                <c:pt idx="62">
                  <c:v>2.2000000000000033</c:v>
                </c:pt>
                <c:pt idx="63">
                  <c:v>2.3000000000000034</c:v>
                </c:pt>
                <c:pt idx="64">
                  <c:v>2.4000000000000035</c:v>
                </c:pt>
                <c:pt idx="65">
                  <c:v>2.5000000000000036</c:v>
                </c:pt>
                <c:pt idx="66">
                  <c:v>2.6000000000000036</c:v>
                </c:pt>
                <c:pt idx="67">
                  <c:v>2.7000000000000037</c:v>
                </c:pt>
                <c:pt idx="68">
                  <c:v>2.8000000000000038</c:v>
                </c:pt>
                <c:pt idx="69">
                  <c:v>2.9000000000000039</c:v>
                </c:pt>
                <c:pt idx="70">
                  <c:v>3.000000000000004</c:v>
                </c:pt>
                <c:pt idx="71">
                  <c:v>3.1000000000000041</c:v>
                </c:pt>
                <c:pt idx="72">
                  <c:v>3.2000000000000042</c:v>
                </c:pt>
                <c:pt idx="73">
                  <c:v>3.3000000000000043</c:v>
                </c:pt>
                <c:pt idx="74">
                  <c:v>3.4000000000000044</c:v>
                </c:pt>
                <c:pt idx="75">
                  <c:v>3.5000000000000044</c:v>
                </c:pt>
                <c:pt idx="76">
                  <c:v>3.6000000000000045</c:v>
                </c:pt>
                <c:pt idx="77">
                  <c:v>3.7000000000000046</c:v>
                </c:pt>
                <c:pt idx="78">
                  <c:v>3.8000000000000047</c:v>
                </c:pt>
                <c:pt idx="79">
                  <c:v>3.9000000000000048</c:v>
                </c:pt>
                <c:pt idx="80">
                  <c:v>4.0000000000000044</c:v>
                </c:pt>
              </c:numCache>
            </c:numRef>
          </c:xVal>
          <c:yVal>
            <c:numRef>
              <c:f>Sheet1!$B$2:$B$82</c:f>
              <c:numCache>
                <c:formatCode>0.00%</c:formatCode>
                <c:ptCount val="81"/>
                <c:pt idx="0">
                  <c:v>1.3383022576488537E-4</c:v>
                </c:pt>
                <c:pt idx="1">
                  <c:v>1.9865547139277272E-4</c:v>
                </c:pt>
                <c:pt idx="2">
                  <c:v>2.9194692579146027E-4</c:v>
                </c:pt>
                <c:pt idx="3">
                  <c:v>4.2478027055075219E-4</c:v>
                </c:pt>
                <c:pt idx="4">
                  <c:v>6.1190193011377298E-4</c:v>
                </c:pt>
                <c:pt idx="5">
                  <c:v>8.7268269504576167E-4</c:v>
                </c:pt>
                <c:pt idx="6">
                  <c:v>1.232219168473021E-3</c:v>
                </c:pt>
                <c:pt idx="7">
                  <c:v>1.7225689390536843E-3</c:v>
                </c:pt>
                <c:pt idx="8">
                  <c:v>2.3840882014648486E-3</c:v>
                </c:pt>
                <c:pt idx="9">
                  <c:v>3.2668190561999273E-3</c:v>
                </c:pt>
                <c:pt idx="10">
                  <c:v>4.4318484119380188E-3</c:v>
                </c:pt>
                <c:pt idx="11">
                  <c:v>5.9525324197758694E-3</c:v>
                </c:pt>
                <c:pt idx="12">
                  <c:v>7.9154515829799894E-3</c:v>
                </c:pt>
                <c:pt idx="13">
                  <c:v>1.0420934814422628E-2</c:v>
                </c:pt>
                <c:pt idx="14">
                  <c:v>1.3582969233685661E-2</c:v>
                </c:pt>
                <c:pt idx="15">
                  <c:v>1.7528300493568599E-2</c:v>
                </c:pt>
                <c:pt idx="16">
                  <c:v>2.2394530294842969E-2</c:v>
                </c:pt>
                <c:pt idx="17">
                  <c:v>2.8327037741601276E-2</c:v>
                </c:pt>
                <c:pt idx="18">
                  <c:v>3.547459284623157E-2</c:v>
                </c:pt>
                <c:pt idx="19">
                  <c:v>4.3983595980427351E-2</c:v>
                </c:pt>
                <c:pt idx="20">
                  <c:v>5.399096651318825E-2</c:v>
                </c:pt>
                <c:pt idx="21">
                  <c:v>6.5615814774676831E-2</c:v>
                </c:pt>
                <c:pt idx="22">
                  <c:v>7.8950158300894427E-2</c:v>
                </c:pt>
                <c:pt idx="23">
                  <c:v>9.4049077376887252E-2</c:v>
                </c:pt>
                <c:pt idx="24">
                  <c:v>0.11092083467945592</c:v>
                </c:pt>
                <c:pt idx="25">
                  <c:v>0.12951759566589216</c:v>
                </c:pt>
                <c:pt idx="26">
                  <c:v>0.14972746563574535</c:v>
                </c:pt>
                <c:pt idx="27">
                  <c:v>0.17136859204780791</c:v>
                </c:pt>
                <c:pt idx="28">
                  <c:v>0.19418605498321354</c:v>
                </c:pt>
                <c:pt idx="29">
                  <c:v>0.21785217703255116</c:v>
                </c:pt>
                <c:pt idx="30">
                  <c:v>0.24197072451914398</c:v>
                </c:pt>
                <c:pt idx="31">
                  <c:v>0.26608524989875543</c:v>
                </c:pt>
                <c:pt idx="32">
                  <c:v>0.28969155276148334</c:v>
                </c:pt>
                <c:pt idx="33">
                  <c:v>0.31225393336676183</c:v>
                </c:pt>
                <c:pt idx="34">
                  <c:v>0.33322460289180011</c:v>
                </c:pt>
                <c:pt idx="35">
                  <c:v>0.35206532676429991</c:v>
                </c:pt>
                <c:pt idx="36">
                  <c:v>0.36827014030332367</c:v>
                </c:pt>
                <c:pt idx="37">
                  <c:v>0.38138781546052442</c:v>
                </c:pt>
                <c:pt idx="38">
                  <c:v>0.3910426939754561</c:v>
                </c:pt>
                <c:pt idx="39">
                  <c:v>0.39695254747701186</c:v>
                </c:pt>
                <c:pt idx="40">
                  <c:v>0.3989422804014327</c:v>
                </c:pt>
                <c:pt idx="41">
                  <c:v>0.3969525474770117</c:v>
                </c:pt>
                <c:pt idx="42">
                  <c:v>0.39104269397545571</c:v>
                </c:pt>
                <c:pt idx="43">
                  <c:v>0.3813878154605238</c:v>
                </c:pt>
                <c:pt idx="44">
                  <c:v>0.36827014030332295</c:v>
                </c:pt>
                <c:pt idx="45">
                  <c:v>0.35206532676429908</c:v>
                </c:pt>
                <c:pt idx="46">
                  <c:v>0.33322460289179917</c:v>
                </c:pt>
                <c:pt idx="47">
                  <c:v>0.31225393336676072</c:v>
                </c:pt>
                <c:pt idx="48">
                  <c:v>0.28969155276148217</c:v>
                </c:pt>
                <c:pt idx="49">
                  <c:v>0.26608524989875426</c:v>
                </c:pt>
                <c:pt idx="50">
                  <c:v>0.24197072451914278</c:v>
                </c:pt>
                <c:pt idx="51">
                  <c:v>0.21785217703254997</c:v>
                </c:pt>
                <c:pt idx="52">
                  <c:v>0.19418605498321231</c:v>
                </c:pt>
                <c:pt idx="53">
                  <c:v>0.17136859204780677</c:v>
                </c:pt>
                <c:pt idx="54">
                  <c:v>0.14972746563574427</c:v>
                </c:pt>
                <c:pt idx="55">
                  <c:v>0.12951759566589116</c:v>
                </c:pt>
                <c:pt idx="56">
                  <c:v>0.11092083467945503</c:v>
                </c:pt>
                <c:pt idx="57">
                  <c:v>9.4049077376886434E-2</c:v>
                </c:pt>
                <c:pt idx="58">
                  <c:v>7.8950158300893719E-2</c:v>
                </c:pt>
                <c:pt idx="59">
                  <c:v>6.5615814774676193E-2</c:v>
                </c:pt>
                <c:pt idx="60">
                  <c:v>5.3990966513187716E-2</c:v>
                </c:pt>
                <c:pt idx="61">
                  <c:v>4.39835959804269E-2</c:v>
                </c:pt>
                <c:pt idx="62">
                  <c:v>3.5474592846231189E-2</c:v>
                </c:pt>
                <c:pt idx="63">
                  <c:v>2.8327037741600961E-2</c:v>
                </c:pt>
                <c:pt idx="64">
                  <c:v>2.2394530294842712E-2</c:v>
                </c:pt>
                <c:pt idx="65">
                  <c:v>1.7528300493568381E-2</c:v>
                </c:pt>
                <c:pt idx="66">
                  <c:v>1.3582969233685486E-2</c:v>
                </c:pt>
                <c:pt idx="67">
                  <c:v>1.0420934814422488E-2</c:v>
                </c:pt>
                <c:pt idx="68">
                  <c:v>7.9154515829798801E-3</c:v>
                </c:pt>
                <c:pt idx="69">
                  <c:v>5.9525324197757853E-3</c:v>
                </c:pt>
                <c:pt idx="70">
                  <c:v>4.4318484119379529E-3</c:v>
                </c:pt>
                <c:pt idx="71">
                  <c:v>3.2668190561998783E-3</c:v>
                </c:pt>
                <c:pt idx="72">
                  <c:v>2.3840882014648105E-3</c:v>
                </c:pt>
                <c:pt idx="73">
                  <c:v>1.7225689390536552E-3</c:v>
                </c:pt>
                <c:pt idx="74">
                  <c:v>1.2322191684730013E-3</c:v>
                </c:pt>
                <c:pt idx="75">
                  <c:v>8.7268269504574606E-4</c:v>
                </c:pt>
                <c:pt idx="76">
                  <c:v>6.1190193011376214E-4</c:v>
                </c:pt>
                <c:pt idx="77">
                  <c:v>4.2478027055074428E-4</c:v>
                </c:pt>
                <c:pt idx="78">
                  <c:v>2.9194692579145507E-4</c:v>
                </c:pt>
                <c:pt idx="79">
                  <c:v>1.9865547139276881E-4</c:v>
                </c:pt>
                <c:pt idx="80">
                  <c:v>1.3383022576488298E-4</c:v>
                </c:pt>
              </c:numCache>
            </c:numRef>
          </c:yVal>
          <c:smooth val="0"/>
          <c:extLst>
            <c:ext xmlns:c16="http://schemas.microsoft.com/office/drawing/2014/chart" uri="{C3380CC4-5D6E-409C-BE32-E72D297353CC}">
              <c16:uniqueId val="{00000000-FA3C-4828-8382-7A7D9E76234D}"/>
            </c:ext>
          </c:extLst>
        </c:ser>
        <c:ser>
          <c:idx val="1"/>
          <c:order val="1"/>
          <c:tx>
            <c:strRef>
              <c:f>Sheet1!$C$1</c:f>
              <c:strCache>
                <c:ptCount val="1"/>
                <c:pt idx="0">
                  <c:v>Normal</c:v>
                </c:pt>
              </c:strCache>
            </c:strRef>
          </c:tx>
          <c:spPr>
            <a:ln w="19050" cap="rnd">
              <a:noFill/>
              <a:round/>
            </a:ln>
            <a:effectLst/>
          </c:spPr>
          <c:marker>
            <c:symbol val="circle"/>
            <c:size val="5"/>
            <c:spPr>
              <a:solidFill>
                <a:srgbClr val="F8B737"/>
              </a:solidFill>
              <a:ln w="9525">
                <a:noFill/>
              </a:ln>
              <a:effectLst/>
            </c:spPr>
          </c:marker>
          <c:xVal>
            <c:numRef>
              <c:f>Sheet1!$A$2:$A$82</c:f>
              <c:numCache>
                <c:formatCode>General</c:formatCode>
                <c:ptCount val="81"/>
                <c:pt idx="0">
                  <c:v>-4</c:v>
                </c:pt>
                <c:pt idx="1">
                  <c:v>-3.9</c:v>
                </c:pt>
                <c:pt idx="2">
                  <c:v>-3.8</c:v>
                </c:pt>
                <c:pt idx="3">
                  <c:v>-3.6999999999999997</c:v>
                </c:pt>
                <c:pt idx="4">
                  <c:v>-3.5999999999999996</c:v>
                </c:pt>
                <c:pt idx="5">
                  <c:v>-3.4999999999999996</c:v>
                </c:pt>
                <c:pt idx="6">
                  <c:v>-3.3999999999999995</c:v>
                </c:pt>
                <c:pt idx="7">
                  <c:v>-3.2999999999999994</c:v>
                </c:pt>
                <c:pt idx="8">
                  <c:v>-3.1999999999999993</c:v>
                </c:pt>
                <c:pt idx="9">
                  <c:v>-3.0999999999999992</c:v>
                </c:pt>
                <c:pt idx="10">
                  <c:v>-2.9999999999999991</c:v>
                </c:pt>
                <c:pt idx="11">
                  <c:v>-2.899999999999999</c:v>
                </c:pt>
                <c:pt idx="12">
                  <c:v>-2.7999999999999989</c:v>
                </c:pt>
                <c:pt idx="13">
                  <c:v>-2.6999999999999988</c:v>
                </c:pt>
                <c:pt idx="14">
                  <c:v>-2.5999999999999988</c:v>
                </c:pt>
                <c:pt idx="15">
                  <c:v>-2.4999999999999987</c:v>
                </c:pt>
                <c:pt idx="16">
                  <c:v>-2.3999999999999986</c:v>
                </c:pt>
                <c:pt idx="17">
                  <c:v>-2.2999999999999985</c:v>
                </c:pt>
                <c:pt idx="18">
                  <c:v>-2.1999999999999984</c:v>
                </c:pt>
                <c:pt idx="19">
                  <c:v>-2.0999999999999983</c:v>
                </c:pt>
                <c:pt idx="20">
                  <c:v>-1.9999999999999982</c:v>
                </c:pt>
                <c:pt idx="21">
                  <c:v>-1.8999999999999981</c:v>
                </c:pt>
                <c:pt idx="22">
                  <c:v>-1.799999999999998</c:v>
                </c:pt>
                <c:pt idx="23">
                  <c:v>-1.699999999999998</c:v>
                </c:pt>
                <c:pt idx="24">
                  <c:v>-1.5999999999999979</c:v>
                </c:pt>
                <c:pt idx="25">
                  <c:v>-1.4999999999999978</c:v>
                </c:pt>
                <c:pt idx="26">
                  <c:v>-1.3999999999999977</c:v>
                </c:pt>
                <c:pt idx="27">
                  <c:v>-1.2999999999999976</c:v>
                </c:pt>
                <c:pt idx="28">
                  <c:v>-1.1999999999999975</c:v>
                </c:pt>
                <c:pt idx="29">
                  <c:v>-1.0999999999999974</c:v>
                </c:pt>
                <c:pt idx="30">
                  <c:v>-0.99999999999999745</c:v>
                </c:pt>
                <c:pt idx="31">
                  <c:v>-0.89999999999999747</c:v>
                </c:pt>
                <c:pt idx="32">
                  <c:v>-0.79999999999999749</c:v>
                </c:pt>
                <c:pt idx="33">
                  <c:v>-0.69999999999999751</c:v>
                </c:pt>
                <c:pt idx="34">
                  <c:v>-0.59999999999999754</c:v>
                </c:pt>
                <c:pt idx="35">
                  <c:v>-0.49999999999999756</c:v>
                </c:pt>
                <c:pt idx="36">
                  <c:v>-0.39999999999999758</c:v>
                </c:pt>
                <c:pt idx="37">
                  <c:v>-0.2999999999999976</c:v>
                </c:pt>
                <c:pt idx="38">
                  <c:v>-0.1999999999999976</c:v>
                </c:pt>
                <c:pt idx="39">
                  <c:v>-9.9999999999997591E-2</c:v>
                </c:pt>
                <c:pt idx="40">
                  <c:v>2.4147350785597155E-15</c:v>
                </c:pt>
                <c:pt idx="41">
                  <c:v>0.10000000000000242</c:v>
                </c:pt>
                <c:pt idx="42">
                  <c:v>0.20000000000000243</c:v>
                </c:pt>
                <c:pt idx="43">
                  <c:v>0.30000000000000243</c:v>
                </c:pt>
                <c:pt idx="44">
                  <c:v>0.40000000000000246</c:v>
                </c:pt>
                <c:pt idx="45">
                  <c:v>0.50000000000000244</c:v>
                </c:pt>
                <c:pt idx="46">
                  <c:v>0.60000000000000242</c:v>
                </c:pt>
                <c:pt idx="47">
                  <c:v>0.7000000000000024</c:v>
                </c:pt>
                <c:pt idx="48">
                  <c:v>0.80000000000000238</c:v>
                </c:pt>
                <c:pt idx="49">
                  <c:v>0.90000000000000235</c:v>
                </c:pt>
                <c:pt idx="50">
                  <c:v>1.0000000000000024</c:v>
                </c:pt>
                <c:pt idx="51">
                  <c:v>1.1000000000000025</c:v>
                </c:pt>
                <c:pt idx="52">
                  <c:v>1.2000000000000026</c:v>
                </c:pt>
                <c:pt idx="53">
                  <c:v>1.3000000000000027</c:v>
                </c:pt>
                <c:pt idx="54">
                  <c:v>1.4000000000000028</c:v>
                </c:pt>
                <c:pt idx="55">
                  <c:v>1.5000000000000029</c:v>
                </c:pt>
                <c:pt idx="56">
                  <c:v>1.600000000000003</c:v>
                </c:pt>
                <c:pt idx="57">
                  <c:v>1.7000000000000031</c:v>
                </c:pt>
                <c:pt idx="58">
                  <c:v>1.8000000000000032</c:v>
                </c:pt>
                <c:pt idx="59">
                  <c:v>1.9000000000000032</c:v>
                </c:pt>
                <c:pt idx="60">
                  <c:v>2.0000000000000031</c:v>
                </c:pt>
                <c:pt idx="61">
                  <c:v>2.1000000000000032</c:v>
                </c:pt>
                <c:pt idx="62">
                  <c:v>2.2000000000000033</c:v>
                </c:pt>
                <c:pt idx="63">
                  <c:v>2.3000000000000034</c:v>
                </c:pt>
                <c:pt idx="64">
                  <c:v>2.4000000000000035</c:v>
                </c:pt>
                <c:pt idx="65">
                  <c:v>2.5000000000000036</c:v>
                </c:pt>
                <c:pt idx="66">
                  <c:v>2.6000000000000036</c:v>
                </c:pt>
                <c:pt idx="67">
                  <c:v>2.7000000000000037</c:v>
                </c:pt>
                <c:pt idx="68">
                  <c:v>2.8000000000000038</c:v>
                </c:pt>
                <c:pt idx="69">
                  <c:v>2.9000000000000039</c:v>
                </c:pt>
                <c:pt idx="70">
                  <c:v>3.000000000000004</c:v>
                </c:pt>
                <c:pt idx="71">
                  <c:v>3.1000000000000041</c:v>
                </c:pt>
                <c:pt idx="72">
                  <c:v>3.2000000000000042</c:v>
                </c:pt>
                <c:pt idx="73">
                  <c:v>3.3000000000000043</c:v>
                </c:pt>
                <c:pt idx="74">
                  <c:v>3.4000000000000044</c:v>
                </c:pt>
                <c:pt idx="75">
                  <c:v>3.5000000000000044</c:v>
                </c:pt>
                <c:pt idx="76">
                  <c:v>3.6000000000000045</c:v>
                </c:pt>
                <c:pt idx="77">
                  <c:v>3.7000000000000046</c:v>
                </c:pt>
                <c:pt idx="78">
                  <c:v>3.8000000000000047</c:v>
                </c:pt>
                <c:pt idx="79">
                  <c:v>3.9000000000000048</c:v>
                </c:pt>
                <c:pt idx="80">
                  <c:v>4.0000000000000044</c:v>
                </c:pt>
              </c:numCache>
            </c:numRef>
          </c:xVal>
          <c:yVal>
            <c:numRef>
              <c:f>Sheet1!$C$2:$C$82</c:f>
              <c:numCache>
                <c:formatCode>0.00%</c:formatCode>
                <c:ptCount val="81"/>
                <c:pt idx="0">
                  <c:v>7.597324015864962E-3</c:v>
                </c:pt>
                <c:pt idx="1">
                  <c:v>9.0553128224570758E-3</c:v>
                </c:pt>
                <c:pt idx="2">
                  <c:v>1.0745238742432661E-2</c:v>
                </c:pt>
                <c:pt idx="3">
                  <c:v>1.2693999677100191E-2</c:v>
                </c:pt>
                <c:pt idx="4">
                  <c:v>1.4929686863228599E-2</c:v>
                </c:pt>
                <c:pt idx="5">
                  <c:v>1.7481259395806342E-2</c:v>
                </c:pt>
                <c:pt idx="6">
                  <c:v>2.0378139818590345E-2</c:v>
                </c:pt>
                <c:pt idx="7">
                  <c:v>2.3649728564154305E-2</c:v>
                </c:pt>
                <c:pt idx="8">
                  <c:v>2.7324837363481486E-2</c:v>
                </c:pt>
                <c:pt idx="9">
                  <c:v>3.1431044477247767E-2</c:v>
                </c:pt>
                <c:pt idx="10">
                  <c:v>3.5993977675458755E-2</c:v>
                </c:pt>
                <c:pt idx="11">
                  <c:v>4.1036534232898228E-2</c:v>
                </c:pt>
                <c:pt idx="12">
                  <c:v>4.6578050713943504E-2</c:v>
                </c:pt>
                <c:pt idx="13">
                  <c:v>5.2633438867262843E-2</c:v>
                </c:pt>
                <c:pt idx="14">
                  <c:v>5.9212307393728E-2</c:v>
                </c:pt>
                <c:pt idx="15">
                  <c:v>6.6318092528499212E-2</c:v>
                </c:pt>
                <c:pt idx="16">
                  <c:v>7.3947223119637154E-2</c:v>
                </c:pt>
                <c:pt idx="17">
                  <c:v>8.2088348017233179E-2</c:v>
                </c:pt>
                <c:pt idx="18">
                  <c:v>9.0721654941518848E-2</c:v>
                </c:pt>
                <c:pt idx="19">
                  <c:v>9.9818310423830076E-2</c:v>
                </c:pt>
                <c:pt idx="20">
                  <c:v>0.10934004978399593</c:v>
                </c:pt>
                <c:pt idx="21">
                  <c:v>0.11923894432969388</c:v>
                </c:pt>
                <c:pt idx="22">
                  <c:v>0.12945736998880883</c:v>
                </c:pt>
                <c:pt idx="23">
                  <c:v>0.13992819741648305</c:v>
                </c:pt>
                <c:pt idx="24">
                  <c:v>0.15057521831141654</c:v>
                </c:pt>
                <c:pt idx="25">
                  <c:v>0.16131381634609582</c:v>
                </c:pt>
                <c:pt idx="26">
                  <c:v>0.17205188393549201</c:v>
                </c:pt>
                <c:pt idx="27">
                  <c:v>0.18269097826468589</c:v>
                </c:pt>
                <c:pt idx="28">
                  <c:v>0.19312770184098876</c:v>
                </c:pt>
                <c:pt idx="29">
                  <c:v>0.20325528464034501</c:v>
                </c:pt>
                <c:pt idx="30">
                  <c:v>0.21296533701490175</c:v>
                </c:pt>
                <c:pt idx="31">
                  <c:v>0.22214973526119999</c:v>
                </c:pt>
                <c:pt idx="32">
                  <c:v>0.23070259545128216</c:v>
                </c:pt>
                <c:pt idx="33">
                  <c:v>0.23852228611197951</c:v>
                </c:pt>
                <c:pt idx="34">
                  <c:v>0.24551342686888236</c:v>
                </c:pt>
                <c:pt idx="35">
                  <c:v>0.2515888184619956</c:v>
                </c:pt>
                <c:pt idx="36">
                  <c:v>0.25667124973067607</c:v>
                </c:pt>
                <c:pt idx="37">
                  <c:v>0.26069512931697064</c:v>
                </c:pt>
                <c:pt idx="38">
                  <c:v>0.26360789392387851</c:v>
                </c:pt>
                <c:pt idx="39">
                  <c:v>0.26537115087596819</c:v>
                </c:pt>
                <c:pt idx="40">
                  <c:v>0.26596152026762176</c:v>
                </c:pt>
                <c:pt idx="41">
                  <c:v>0.26537115087596813</c:v>
                </c:pt>
                <c:pt idx="42">
                  <c:v>0.26360789392387846</c:v>
                </c:pt>
                <c:pt idx="43">
                  <c:v>0.26069512931697053</c:v>
                </c:pt>
                <c:pt idx="44">
                  <c:v>0.25667124973067584</c:v>
                </c:pt>
                <c:pt idx="45">
                  <c:v>0.25158881846199532</c:v>
                </c:pt>
                <c:pt idx="46">
                  <c:v>0.24551342686888206</c:v>
                </c:pt>
                <c:pt idx="47">
                  <c:v>0.23852228611197915</c:v>
                </c:pt>
                <c:pt idx="48">
                  <c:v>0.23070259545128177</c:v>
                </c:pt>
                <c:pt idx="49">
                  <c:v>0.22214973526119955</c:v>
                </c:pt>
                <c:pt idx="50">
                  <c:v>0.21296533701490125</c:v>
                </c:pt>
                <c:pt idx="51">
                  <c:v>0.20325528464034454</c:v>
                </c:pt>
                <c:pt idx="52">
                  <c:v>0.19312770184098824</c:v>
                </c:pt>
                <c:pt idx="53">
                  <c:v>0.18269097826468536</c:v>
                </c:pt>
                <c:pt idx="54">
                  <c:v>0.17205188393549148</c:v>
                </c:pt>
                <c:pt idx="55">
                  <c:v>0.16131381634609526</c:v>
                </c:pt>
                <c:pt idx="56">
                  <c:v>0.15057521831141601</c:v>
                </c:pt>
                <c:pt idx="57">
                  <c:v>0.13992819741648252</c:v>
                </c:pt>
                <c:pt idx="58">
                  <c:v>0.1294573699888083</c:v>
                </c:pt>
                <c:pt idx="59">
                  <c:v>0.11923894432969337</c:v>
                </c:pt>
                <c:pt idx="60">
                  <c:v>0.10934004978399545</c:v>
                </c:pt>
                <c:pt idx="61">
                  <c:v>9.9818310423829604E-2</c:v>
                </c:pt>
                <c:pt idx="62">
                  <c:v>9.0721654941518431E-2</c:v>
                </c:pt>
                <c:pt idx="63">
                  <c:v>8.2088348017232748E-2</c:v>
                </c:pt>
                <c:pt idx="64">
                  <c:v>7.3947223119636765E-2</c:v>
                </c:pt>
                <c:pt idx="65">
                  <c:v>6.6318092528498879E-2</c:v>
                </c:pt>
                <c:pt idx="66">
                  <c:v>5.9212307393727646E-2</c:v>
                </c:pt>
                <c:pt idx="67">
                  <c:v>5.2633438867262537E-2</c:v>
                </c:pt>
                <c:pt idx="68">
                  <c:v>4.6578050713943241E-2</c:v>
                </c:pt>
                <c:pt idx="69">
                  <c:v>4.1036534232897957E-2</c:v>
                </c:pt>
                <c:pt idx="70">
                  <c:v>3.5993977675458512E-2</c:v>
                </c:pt>
                <c:pt idx="71">
                  <c:v>3.1431044477247531E-2</c:v>
                </c:pt>
                <c:pt idx="72">
                  <c:v>2.7324837363481309E-2</c:v>
                </c:pt>
                <c:pt idx="73">
                  <c:v>2.3649728564154145E-2</c:v>
                </c:pt>
                <c:pt idx="74">
                  <c:v>2.0378139818590178E-2</c:v>
                </c:pt>
                <c:pt idx="75">
                  <c:v>1.7481259395806217E-2</c:v>
                </c:pt>
                <c:pt idx="76">
                  <c:v>1.4929686863228486E-2</c:v>
                </c:pt>
                <c:pt idx="77">
                  <c:v>1.2693999677100078E-2</c:v>
                </c:pt>
                <c:pt idx="78">
                  <c:v>1.0745238742432573E-2</c:v>
                </c:pt>
                <c:pt idx="79">
                  <c:v>9.0553128224570029E-3</c:v>
                </c:pt>
                <c:pt idx="80">
                  <c:v>7.5973240158649013E-3</c:v>
                </c:pt>
              </c:numCache>
            </c:numRef>
          </c:yVal>
          <c:smooth val="0"/>
          <c:extLst>
            <c:ext xmlns:c16="http://schemas.microsoft.com/office/drawing/2014/chart" uri="{C3380CC4-5D6E-409C-BE32-E72D297353CC}">
              <c16:uniqueId val="{00000001-FA3C-4828-8382-7A7D9E76234D}"/>
            </c:ext>
          </c:extLst>
        </c:ser>
        <c:ser>
          <c:idx val="2"/>
          <c:order val="2"/>
          <c:tx>
            <c:strRef>
              <c:f>Sheet1!$D$1</c:f>
              <c:strCache>
                <c:ptCount val="1"/>
                <c:pt idx="0">
                  <c:v>Wide</c:v>
                </c:pt>
              </c:strCache>
            </c:strRef>
          </c:tx>
          <c:spPr>
            <a:ln w="25400" cap="rnd">
              <a:noFill/>
              <a:round/>
            </a:ln>
            <a:effectLst/>
          </c:spPr>
          <c:marker>
            <c:symbol val="circle"/>
            <c:size val="5"/>
            <c:spPr>
              <a:solidFill>
                <a:srgbClr val="3591CF"/>
              </a:solidFill>
              <a:ln w="9525">
                <a:noFill/>
              </a:ln>
              <a:effectLst/>
            </c:spPr>
          </c:marker>
          <c:xVal>
            <c:numRef>
              <c:f>Sheet1!$A$2:$A$82</c:f>
              <c:numCache>
                <c:formatCode>General</c:formatCode>
                <c:ptCount val="81"/>
                <c:pt idx="0">
                  <c:v>-4</c:v>
                </c:pt>
                <c:pt idx="1">
                  <c:v>-3.9</c:v>
                </c:pt>
                <c:pt idx="2">
                  <c:v>-3.8</c:v>
                </c:pt>
                <c:pt idx="3">
                  <c:v>-3.6999999999999997</c:v>
                </c:pt>
                <c:pt idx="4">
                  <c:v>-3.5999999999999996</c:v>
                </c:pt>
                <c:pt idx="5">
                  <c:v>-3.4999999999999996</c:v>
                </c:pt>
                <c:pt idx="6">
                  <c:v>-3.3999999999999995</c:v>
                </c:pt>
                <c:pt idx="7">
                  <c:v>-3.2999999999999994</c:v>
                </c:pt>
                <c:pt idx="8">
                  <c:v>-3.1999999999999993</c:v>
                </c:pt>
                <c:pt idx="9">
                  <c:v>-3.0999999999999992</c:v>
                </c:pt>
                <c:pt idx="10">
                  <c:v>-2.9999999999999991</c:v>
                </c:pt>
                <c:pt idx="11">
                  <c:v>-2.899999999999999</c:v>
                </c:pt>
                <c:pt idx="12">
                  <c:v>-2.7999999999999989</c:v>
                </c:pt>
                <c:pt idx="13">
                  <c:v>-2.6999999999999988</c:v>
                </c:pt>
                <c:pt idx="14">
                  <c:v>-2.5999999999999988</c:v>
                </c:pt>
                <c:pt idx="15">
                  <c:v>-2.4999999999999987</c:v>
                </c:pt>
                <c:pt idx="16">
                  <c:v>-2.3999999999999986</c:v>
                </c:pt>
                <c:pt idx="17">
                  <c:v>-2.2999999999999985</c:v>
                </c:pt>
                <c:pt idx="18">
                  <c:v>-2.1999999999999984</c:v>
                </c:pt>
                <c:pt idx="19">
                  <c:v>-2.0999999999999983</c:v>
                </c:pt>
                <c:pt idx="20">
                  <c:v>-1.9999999999999982</c:v>
                </c:pt>
                <c:pt idx="21">
                  <c:v>-1.8999999999999981</c:v>
                </c:pt>
                <c:pt idx="22">
                  <c:v>-1.799999999999998</c:v>
                </c:pt>
                <c:pt idx="23">
                  <c:v>-1.699999999999998</c:v>
                </c:pt>
                <c:pt idx="24">
                  <c:v>-1.5999999999999979</c:v>
                </c:pt>
                <c:pt idx="25">
                  <c:v>-1.4999999999999978</c:v>
                </c:pt>
                <c:pt idx="26">
                  <c:v>-1.3999999999999977</c:v>
                </c:pt>
                <c:pt idx="27">
                  <c:v>-1.2999999999999976</c:v>
                </c:pt>
                <c:pt idx="28">
                  <c:v>-1.1999999999999975</c:v>
                </c:pt>
                <c:pt idx="29">
                  <c:v>-1.0999999999999974</c:v>
                </c:pt>
                <c:pt idx="30">
                  <c:v>-0.99999999999999745</c:v>
                </c:pt>
                <c:pt idx="31">
                  <c:v>-0.89999999999999747</c:v>
                </c:pt>
                <c:pt idx="32">
                  <c:v>-0.79999999999999749</c:v>
                </c:pt>
                <c:pt idx="33">
                  <c:v>-0.69999999999999751</c:v>
                </c:pt>
                <c:pt idx="34">
                  <c:v>-0.59999999999999754</c:v>
                </c:pt>
                <c:pt idx="35">
                  <c:v>-0.49999999999999756</c:v>
                </c:pt>
                <c:pt idx="36">
                  <c:v>-0.39999999999999758</c:v>
                </c:pt>
                <c:pt idx="37">
                  <c:v>-0.2999999999999976</c:v>
                </c:pt>
                <c:pt idx="38">
                  <c:v>-0.1999999999999976</c:v>
                </c:pt>
                <c:pt idx="39">
                  <c:v>-9.9999999999997591E-2</c:v>
                </c:pt>
                <c:pt idx="40">
                  <c:v>2.4147350785597155E-15</c:v>
                </c:pt>
                <c:pt idx="41">
                  <c:v>0.10000000000000242</c:v>
                </c:pt>
                <c:pt idx="42">
                  <c:v>0.20000000000000243</c:v>
                </c:pt>
                <c:pt idx="43">
                  <c:v>0.30000000000000243</c:v>
                </c:pt>
                <c:pt idx="44">
                  <c:v>0.40000000000000246</c:v>
                </c:pt>
                <c:pt idx="45">
                  <c:v>0.50000000000000244</c:v>
                </c:pt>
                <c:pt idx="46">
                  <c:v>0.60000000000000242</c:v>
                </c:pt>
                <c:pt idx="47">
                  <c:v>0.7000000000000024</c:v>
                </c:pt>
                <c:pt idx="48">
                  <c:v>0.80000000000000238</c:v>
                </c:pt>
                <c:pt idx="49">
                  <c:v>0.90000000000000235</c:v>
                </c:pt>
                <c:pt idx="50">
                  <c:v>1.0000000000000024</c:v>
                </c:pt>
                <c:pt idx="51">
                  <c:v>1.1000000000000025</c:v>
                </c:pt>
                <c:pt idx="52">
                  <c:v>1.2000000000000026</c:v>
                </c:pt>
                <c:pt idx="53">
                  <c:v>1.3000000000000027</c:v>
                </c:pt>
                <c:pt idx="54">
                  <c:v>1.4000000000000028</c:v>
                </c:pt>
                <c:pt idx="55">
                  <c:v>1.5000000000000029</c:v>
                </c:pt>
                <c:pt idx="56">
                  <c:v>1.600000000000003</c:v>
                </c:pt>
                <c:pt idx="57">
                  <c:v>1.7000000000000031</c:v>
                </c:pt>
                <c:pt idx="58">
                  <c:v>1.8000000000000032</c:v>
                </c:pt>
                <c:pt idx="59">
                  <c:v>1.9000000000000032</c:v>
                </c:pt>
                <c:pt idx="60">
                  <c:v>2.0000000000000031</c:v>
                </c:pt>
                <c:pt idx="61">
                  <c:v>2.1000000000000032</c:v>
                </c:pt>
                <c:pt idx="62">
                  <c:v>2.2000000000000033</c:v>
                </c:pt>
                <c:pt idx="63">
                  <c:v>2.3000000000000034</c:v>
                </c:pt>
                <c:pt idx="64">
                  <c:v>2.4000000000000035</c:v>
                </c:pt>
                <c:pt idx="65">
                  <c:v>2.5000000000000036</c:v>
                </c:pt>
                <c:pt idx="66">
                  <c:v>2.6000000000000036</c:v>
                </c:pt>
                <c:pt idx="67">
                  <c:v>2.7000000000000037</c:v>
                </c:pt>
                <c:pt idx="68">
                  <c:v>2.8000000000000038</c:v>
                </c:pt>
                <c:pt idx="69">
                  <c:v>2.9000000000000039</c:v>
                </c:pt>
                <c:pt idx="70">
                  <c:v>3.000000000000004</c:v>
                </c:pt>
                <c:pt idx="71">
                  <c:v>3.1000000000000041</c:v>
                </c:pt>
                <c:pt idx="72">
                  <c:v>3.2000000000000042</c:v>
                </c:pt>
                <c:pt idx="73">
                  <c:v>3.3000000000000043</c:v>
                </c:pt>
                <c:pt idx="74">
                  <c:v>3.4000000000000044</c:v>
                </c:pt>
                <c:pt idx="75">
                  <c:v>3.5000000000000044</c:v>
                </c:pt>
                <c:pt idx="76">
                  <c:v>3.6000000000000045</c:v>
                </c:pt>
                <c:pt idx="77">
                  <c:v>3.7000000000000046</c:v>
                </c:pt>
                <c:pt idx="78">
                  <c:v>3.8000000000000047</c:v>
                </c:pt>
                <c:pt idx="79">
                  <c:v>3.9000000000000048</c:v>
                </c:pt>
                <c:pt idx="80">
                  <c:v>4.0000000000000044</c:v>
                </c:pt>
              </c:numCache>
            </c:numRef>
          </c:xVal>
          <c:yVal>
            <c:numRef>
              <c:f>Sheet1!$D$2:$D$82</c:f>
              <c:numCache>
                <c:formatCode>0.00%</c:formatCode>
                <c:ptCount val="81"/>
                <c:pt idx="0">
                  <c:v>2.6995483256594031E-2</c:v>
                </c:pt>
                <c:pt idx="1">
                  <c:v>2.9797353034408038E-2</c:v>
                </c:pt>
                <c:pt idx="2">
                  <c:v>3.2807907387338298E-2</c:v>
                </c:pt>
                <c:pt idx="3">
                  <c:v>3.6032437168109013E-2</c:v>
                </c:pt>
                <c:pt idx="4">
                  <c:v>3.9475079150447089E-2</c:v>
                </c:pt>
                <c:pt idx="5">
                  <c:v>4.313865941325578E-2</c:v>
                </c:pt>
                <c:pt idx="6">
                  <c:v>4.7024538688443487E-2</c:v>
                </c:pt>
                <c:pt idx="7">
                  <c:v>5.113246228198904E-2</c:v>
                </c:pt>
                <c:pt idx="8">
                  <c:v>5.5460417339727813E-2</c:v>
                </c:pt>
                <c:pt idx="9">
                  <c:v>6.0004500348492834E-2</c:v>
                </c:pt>
                <c:pt idx="10">
                  <c:v>6.4758797832945914E-2</c:v>
                </c:pt>
                <c:pt idx="11">
                  <c:v>6.9715283222680183E-2</c:v>
                </c:pt>
                <c:pt idx="12">
                  <c:v>7.4863732817872494E-2</c:v>
                </c:pt>
                <c:pt idx="13">
                  <c:v>8.0191663670959867E-2</c:v>
                </c:pt>
                <c:pt idx="14">
                  <c:v>8.5684296023903747E-2</c:v>
                </c:pt>
                <c:pt idx="15">
                  <c:v>9.1324542694511041E-2</c:v>
                </c:pt>
                <c:pt idx="16">
                  <c:v>9.7093027491606559E-2</c:v>
                </c:pt>
                <c:pt idx="17">
                  <c:v>0.10296813435998747</c:v>
                </c:pt>
                <c:pt idx="18">
                  <c:v>0.10892608851627537</c:v>
                </c:pt>
                <c:pt idx="19">
                  <c:v>0.11494107034211662</c:v>
                </c:pt>
                <c:pt idx="20">
                  <c:v>0.12098536225957179</c:v>
                </c:pt>
                <c:pt idx="21">
                  <c:v>0.12702952823459462</c:v>
                </c:pt>
                <c:pt idx="22">
                  <c:v>0.13304262494937752</c:v>
                </c:pt>
                <c:pt idx="23">
                  <c:v>0.13899244306549835</c:v>
                </c:pt>
                <c:pt idx="24">
                  <c:v>0.1448457763807415</c:v>
                </c:pt>
                <c:pt idx="25">
                  <c:v>0.15056871607740235</c:v>
                </c:pt>
                <c:pt idx="26">
                  <c:v>0.15612696668338077</c:v>
                </c:pt>
                <c:pt idx="27">
                  <c:v>0.16148617983395727</c:v>
                </c:pt>
                <c:pt idx="28">
                  <c:v>0.16661230144589995</c:v>
                </c:pt>
                <c:pt idx="29">
                  <c:v>0.17147192750969206</c:v>
                </c:pt>
                <c:pt idx="30">
                  <c:v>0.17603266338214987</c:v>
                </c:pt>
                <c:pt idx="31">
                  <c:v>0.18026348123082409</c:v>
                </c:pt>
                <c:pt idx="32">
                  <c:v>0.18413507015166175</c:v>
                </c:pt>
                <c:pt idx="33">
                  <c:v>0.18762017345846904</c:v>
                </c:pt>
                <c:pt idx="34">
                  <c:v>0.19069390773026212</c:v>
                </c:pt>
                <c:pt idx="35">
                  <c:v>0.19333405840142467</c:v>
                </c:pt>
                <c:pt idx="36">
                  <c:v>0.195521346987728</c:v>
                </c:pt>
                <c:pt idx="37">
                  <c:v>0.1972396654539445</c:v>
                </c:pt>
                <c:pt idx="38">
                  <c:v>0.19847627373850593</c:v>
                </c:pt>
                <c:pt idx="39">
                  <c:v>0.19922195704738202</c:v>
                </c:pt>
                <c:pt idx="40">
                  <c:v>0.19947114020071635</c:v>
                </c:pt>
                <c:pt idx="41">
                  <c:v>0.19922195704738199</c:v>
                </c:pt>
                <c:pt idx="42">
                  <c:v>0.19847627373850588</c:v>
                </c:pt>
                <c:pt idx="43">
                  <c:v>0.19723966545394442</c:v>
                </c:pt>
                <c:pt idx="44">
                  <c:v>0.19552134698772788</c:v>
                </c:pt>
                <c:pt idx="45">
                  <c:v>0.19333405840142456</c:v>
                </c:pt>
                <c:pt idx="46">
                  <c:v>0.19069390773026199</c:v>
                </c:pt>
                <c:pt idx="47">
                  <c:v>0.18762017345846888</c:v>
                </c:pt>
                <c:pt idx="48">
                  <c:v>0.18413507015166158</c:v>
                </c:pt>
                <c:pt idx="49">
                  <c:v>0.18026348123082389</c:v>
                </c:pt>
                <c:pt idx="50">
                  <c:v>0.17603266338214965</c:v>
                </c:pt>
                <c:pt idx="51">
                  <c:v>0.17147192750969184</c:v>
                </c:pt>
                <c:pt idx="52">
                  <c:v>0.1666123014458997</c:v>
                </c:pt>
                <c:pt idx="53">
                  <c:v>0.16148617983395702</c:v>
                </c:pt>
                <c:pt idx="54">
                  <c:v>0.15612696668338047</c:v>
                </c:pt>
                <c:pt idx="55">
                  <c:v>0.15056871607740205</c:v>
                </c:pt>
                <c:pt idx="56">
                  <c:v>0.1448457763807412</c:v>
                </c:pt>
                <c:pt idx="57">
                  <c:v>0.13899244306549807</c:v>
                </c:pt>
                <c:pt idx="58">
                  <c:v>0.13304262494937724</c:v>
                </c:pt>
                <c:pt idx="59">
                  <c:v>0.12702952823459432</c:v>
                </c:pt>
                <c:pt idx="60">
                  <c:v>0.1209853622595715</c:v>
                </c:pt>
                <c:pt idx="61">
                  <c:v>0.11494107034211633</c:v>
                </c:pt>
                <c:pt idx="62">
                  <c:v>0.10892608851627507</c:v>
                </c:pt>
                <c:pt idx="63">
                  <c:v>0.1029681343599872</c:v>
                </c:pt>
                <c:pt idx="64">
                  <c:v>9.7093027491606268E-2</c:v>
                </c:pt>
                <c:pt idx="65">
                  <c:v>9.1324542694510763E-2</c:v>
                </c:pt>
                <c:pt idx="66">
                  <c:v>8.568429602390347E-2</c:v>
                </c:pt>
                <c:pt idx="67">
                  <c:v>8.019166367095959E-2</c:v>
                </c:pt>
                <c:pt idx="68">
                  <c:v>7.4863732817872244E-2</c:v>
                </c:pt>
                <c:pt idx="69">
                  <c:v>6.9715283222679933E-2</c:v>
                </c:pt>
                <c:pt idx="70">
                  <c:v>6.4758797832945664E-2</c:v>
                </c:pt>
                <c:pt idx="71">
                  <c:v>6.0004500348492605E-2</c:v>
                </c:pt>
                <c:pt idx="72">
                  <c:v>5.5460417339727598E-2</c:v>
                </c:pt>
                <c:pt idx="73">
                  <c:v>5.1132462281988818E-2</c:v>
                </c:pt>
                <c:pt idx="74">
                  <c:v>4.7024538688443293E-2</c:v>
                </c:pt>
                <c:pt idx="75">
                  <c:v>4.3138659413255585E-2</c:v>
                </c:pt>
                <c:pt idx="76">
                  <c:v>3.9475079150446922E-2</c:v>
                </c:pt>
                <c:pt idx="77">
                  <c:v>3.603243716810884E-2</c:v>
                </c:pt>
                <c:pt idx="78">
                  <c:v>3.2807907387338152E-2</c:v>
                </c:pt>
                <c:pt idx="79">
                  <c:v>2.9797353034407892E-2</c:v>
                </c:pt>
                <c:pt idx="80">
                  <c:v>2.6995483256593907E-2</c:v>
                </c:pt>
              </c:numCache>
            </c:numRef>
          </c:yVal>
          <c:smooth val="0"/>
          <c:extLst>
            <c:ext xmlns:c16="http://schemas.microsoft.com/office/drawing/2014/chart" uri="{C3380CC4-5D6E-409C-BE32-E72D297353CC}">
              <c16:uniqueId val="{00000002-FA3C-4828-8382-7A7D9E76234D}"/>
            </c:ext>
          </c:extLst>
        </c:ser>
        <c:dLbls>
          <c:showLegendKey val="0"/>
          <c:showVal val="0"/>
          <c:showCatName val="0"/>
          <c:showSerName val="0"/>
          <c:showPercent val="0"/>
          <c:showBubbleSize val="0"/>
        </c:dLbls>
        <c:axId val="1081230584"/>
        <c:axId val="1081231896"/>
      </c:scatterChart>
      <c:valAx>
        <c:axId val="1081230584"/>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81231896"/>
        <c:crosses val="autoZero"/>
        <c:crossBetween val="midCat"/>
      </c:valAx>
      <c:valAx>
        <c:axId val="1081231896"/>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108123058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Below</c:v>
                </c:pt>
              </c:strCache>
            </c:strRef>
          </c:tx>
          <c:spPr>
            <a:ln w="25400" cap="rnd">
              <a:noFill/>
              <a:round/>
            </a:ln>
            <a:effectLst/>
          </c:spPr>
          <c:marker>
            <c:symbol val="circle"/>
            <c:size val="5"/>
            <c:spPr>
              <a:solidFill>
                <a:srgbClr val="03327C"/>
              </a:solidFill>
              <a:ln w="9525">
                <a:noFill/>
              </a:ln>
              <a:effectLst/>
            </c:spPr>
          </c:marker>
          <c:xVal>
            <c:numRef>
              <c:f>Sheet1!$A$2:$A$102</c:f>
              <c:numCache>
                <c:formatCode>#,##0.00</c:formatCode>
                <c:ptCount val="101"/>
                <c:pt idx="0">
                  <c:v>-5</c:v>
                </c:pt>
                <c:pt idx="1">
                  <c:v>-4.9000000000000004</c:v>
                </c:pt>
                <c:pt idx="2">
                  <c:v>-4.8000000000000007</c:v>
                </c:pt>
                <c:pt idx="3">
                  <c:v>-4.7000000000000011</c:v>
                </c:pt>
                <c:pt idx="4">
                  <c:v>-4.6000000000000014</c:v>
                </c:pt>
                <c:pt idx="5">
                  <c:v>-4.5000000000000018</c:v>
                </c:pt>
                <c:pt idx="6">
                  <c:v>-4.4000000000000021</c:v>
                </c:pt>
                <c:pt idx="7">
                  <c:v>-4.3000000000000025</c:v>
                </c:pt>
                <c:pt idx="8">
                  <c:v>-4.2000000000000028</c:v>
                </c:pt>
                <c:pt idx="9">
                  <c:v>-4.1000000000000032</c:v>
                </c:pt>
                <c:pt idx="10">
                  <c:v>-4.0000000000000036</c:v>
                </c:pt>
                <c:pt idx="11">
                  <c:v>-3.9000000000000035</c:v>
                </c:pt>
                <c:pt idx="12">
                  <c:v>-3.8000000000000034</c:v>
                </c:pt>
                <c:pt idx="13">
                  <c:v>-3.7000000000000033</c:v>
                </c:pt>
                <c:pt idx="14">
                  <c:v>-3.6000000000000032</c:v>
                </c:pt>
                <c:pt idx="15">
                  <c:v>-3.5000000000000031</c:v>
                </c:pt>
                <c:pt idx="16">
                  <c:v>-3.400000000000003</c:v>
                </c:pt>
                <c:pt idx="17">
                  <c:v>-3.3000000000000029</c:v>
                </c:pt>
                <c:pt idx="18">
                  <c:v>-3.2000000000000028</c:v>
                </c:pt>
                <c:pt idx="19">
                  <c:v>-3.1000000000000028</c:v>
                </c:pt>
                <c:pt idx="20">
                  <c:v>-3.0000000000000027</c:v>
                </c:pt>
                <c:pt idx="21">
                  <c:v>-2.9000000000000026</c:v>
                </c:pt>
                <c:pt idx="22">
                  <c:v>-2.8000000000000025</c:v>
                </c:pt>
                <c:pt idx="23">
                  <c:v>-2.7000000000000024</c:v>
                </c:pt>
                <c:pt idx="24">
                  <c:v>-2.6000000000000023</c:v>
                </c:pt>
                <c:pt idx="25">
                  <c:v>-2.5000000000000022</c:v>
                </c:pt>
                <c:pt idx="26">
                  <c:v>-2.4000000000000021</c:v>
                </c:pt>
                <c:pt idx="27">
                  <c:v>-2.300000000000002</c:v>
                </c:pt>
                <c:pt idx="28">
                  <c:v>-2.200000000000002</c:v>
                </c:pt>
                <c:pt idx="29">
                  <c:v>-2.1000000000000019</c:v>
                </c:pt>
                <c:pt idx="30">
                  <c:v>-2.0000000000000018</c:v>
                </c:pt>
                <c:pt idx="31">
                  <c:v>-1.9000000000000017</c:v>
                </c:pt>
                <c:pt idx="32">
                  <c:v>-1.8000000000000016</c:v>
                </c:pt>
                <c:pt idx="33">
                  <c:v>-1.7000000000000015</c:v>
                </c:pt>
                <c:pt idx="34">
                  <c:v>-1.6000000000000014</c:v>
                </c:pt>
                <c:pt idx="35">
                  <c:v>-1.5000000000000013</c:v>
                </c:pt>
                <c:pt idx="36">
                  <c:v>-1.4000000000000012</c:v>
                </c:pt>
                <c:pt idx="37">
                  <c:v>-1.3000000000000012</c:v>
                </c:pt>
                <c:pt idx="38">
                  <c:v>-1.2000000000000011</c:v>
                </c:pt>
                <c:pt idx="39">
                  <c:v>-1.100000000000001</c:v>
                </c:pt>
                <c:pt idx="40">
                  <c:v>-1.0000000000000009</c:v>
                </c:pt>
                <c:pt idx="41">
                  <c:v>-0.90000000000000091</c:v>
                </c:pt>
                <c:pt idx="42">
                  <c:v>-0.80000000000000093</c:v>
                </c:pt>
                <c:pt idx="43">
                  <c:v>-0.70000000000000095</c:v>
                </c:pt>
                <c:pt idx="44">
                  <c:v>-0.60000000000000098</c:v>
                </c:pt>
                <c:pt idx="45">
                  <c:v>-0.500000000000001</c:v>
                </c:pt>
                <c:pt idx="46">
                  <c:v>-0.40000000000000102</c:v>
                </c:pt>
                <c:pt idx="47">
                  <c:v>-0.30000000000000104</c:v>
                </c:pt>
                <c:pt idx="48">
                  <c:v>-0.20000000000000104</c:v>
                </c:pt>
                <c:pt idx="49">
                  <c:v>-0.10000000000000103</c:v>
                </c:pt>
                <c:pt idx="50">
                  <c:v>-1.0269562977782698E-15</c:v>
                </c:pt>
                <c:pt idx="51">
                  <c:v>9.9999999999998979E-2</c:v>
                </c:pt>
                <c:pt idx="52">
                  <c:v>0.19999999999999898</c:v>
                </c:pt>
                <c:pt idx="53">
                  <c:v>0.29999999999999899</c:v>
                </c:pt>
                <c:pt idx="54">
                  <c:v>0.39999999999999902</c:v>
                </c:pt>
                <c:pt idx="55">
                  <c:v>0.499999999999999</c:v>
                </c:pt>
                <c:pt idx="56">
                  <c:v>0.59999999999999898</c:v>
                </c:pt>
                <c:pt idx="57">
                  <c:v>0.69999999999999896</c:v>
                </c:pt>
                <c:pt idx="58">
                  <c:v>0.79999999999999893</c:v>
                </c:pt>
                <c:pt idx="59">
                  <c:v>0.89999999999999891</c:v>
                </c:pt>
                <c:pt idx="60">
                  <c:v>0.99999999999999889</c:v>
                </c:pt>
                <c:pt idx="61">
                  <c:v>1.099999999999999</c:v>
                </c:pt>
                <c:pt idx="62">
                  <c:v>1.1999999999999991</c:v>
                </c:pt>
                <c:pt idx="63">
                  <c:v>1.2999999999999992</c:v>
                </c:pt>
                <c:pt idx="64">
                  <c:v>1.3999999999999992</c:v>
                </c:pt>
                <c:pt idx="65">
                  <c:v>1.4999999999999993</c:v>
                </c:pt>
                <c:pt idx="66">
                  <c:v>1.5999999999999994</c:v>
                </c:pt>
                <c:pt idx="67">
                  <c:v>1.6999999999999995</c:v>
                </c:pt>
                <c:pt idx="68">
                  <c:v>1.7999999999999996</c:v>
                </c:pt>
                <c:pt idx="69">
                  <c:v>1.8999999999999997</c:v>
                </c:pt>
                <c:pt idx="70">
                  <c:v>1.9999999999999998</c:v>
                </c:pt>
                <c:pt idx="71">
                  <c:v>2.0999999999999996</c:v>
                </c:pt>
                <c:pt idx="72">
                  <c:v>2.1999999999999997</c:v>
                </c:pt>
                <c:pt idx="73">
                  <c:v>2.2999999999999998</c:v>
                </c:pt>
                <c:pt idx="74">
                  <c:v>2.4</c:v>
                </c:pt>
                <c:pt idx="75">
                  <c:v>2.5</c:v>
                </c:pt>
                <c:pt idx="76">
                  <c:v>2.6</c:v>
                </c:pt>
                <c:pt idx="77">
                  <c:v>2.7</c:v>
                </c:pt>
                <c:pt idx="78">
                  <c:v>2.8000000000000003</c:v>
                </c:pt>
                <c:pt idx="79">
                  <c:v>2.9000000000000004</c:v>
                </c:pt>
                <c:pt idx="80">
                  <c:v>3.0000000000000004</c:v>
                </c:pt>
                <c:pt idx="81">
                  <c:v>3.1000000000000005</c:v>
                </c:pt>
                <c:pt idx="82">
                  <c:v>3.2000000000000006</c:v>
                </c:pt>
                <c:pt idx="83">
                  <c:v>3.3000000000000007</c:v>
                </c:pt>
                <c:pt idx="84">
                  <c:v>3.4000000000000008</c:v>
                </c:pt>
                <c:pt idx="85">
                  <c:v>3.5000000000000009</c:v>
                </c:pt>
                <c:pt idx="86">
                  <c:v>3.600000000000001</c:v>
                </c:pt>
                <c:pt idx="87">
                  <c:v>3.7000000000000011</c:v>
                </c:pt>
                <c:pt idx="88">
                  <c:v>3.8000000000000012</c:v>
                </c:pt>
                <c:pt idx="89">
                  <c:v>3.9000000000000012</c:v>
                </c:pt>
                <c:pt idx="90">
                  <c:v>4.0000000000000009</c:v>
                </c:pt>
                <c:pt idx="91">
                  <c:v>4.1000000000000005</c:v>
                </c:pt>
                <c:pt idx="92">
                  <c:v>4.2</c:v>
                </c:pt>
                <c:pt idx="93">
                  <c:v>4.3</c:v>
                </c:pt>
                <c:pt idx="94">
                  <c:v>4.3999999999999995</c:v>
                </c:pt>
                <c:pt idx="95">
                  <c:v>4.4999999999999991</c:v>
                </c:pt>
                <c:pt idx="96">
                  <c:v>4.5999999999999988</c:v>
                </c:pt>
                <c:pt idx="97">
                  <c:v>4.6999999999999984</c:v>
                </c:pt>
                <c:pt idx="98">
                  <c:v>4.799999999999998</c:v>
                </c:pt>
                <c:pt idx="99">
                  <c:v>4.8999999999999977</c:v>
                </c:pt>
                <c:pt idx="100">
                  <c:v>4.9999999999999973</c:v>
                </c:pt>
              </c:numCache>
            </c:numRef>
          </c:xVal>
          <c:yVal>
            <c:numRef>
              <c:f>Sheet1!$B$2:$B$102</c:f>
              <c:numCache>
                <c:formatCode>0.00%</c:formatCode>
                <c:ptCount val="101"/>
                <c:pt idx="0">
                  <c:v>1.0281859975274036E-3</c:v>
                </c:pt>
                <c:pt idx="1">
                  <c:v>1.2811986462346713E-3</c:v>
                </c:pt>
                <c:pt idx="2">
                  <c:v>1.5893921343098922E-3</c:v>
                </c:pt>
                <c:pt idx="3">
                  <c:v>1.9629780802555676E-3</c:v>
                </c:pt>
                <c:pt idx="4">
                  <c:v>2.4136241520128516E-3</c:v>
                </c:pt>
                <c:pt idx="5">
                  <c:v>2.954565607958661E-3</c:v>
                </c:pt>
                <c:pt idx="6">
                  <c:v>3.6007041207962347E-3</c:v>
                </c:pt>
                <c:pt idx="7">
                  <c:v>4.3686880593423244E-3</c:v>
                </c:pt>
                <c:pt idx="8">
                  <c:v>5.2769677219866125E-3</c:v>
                </c:pt>
                <c:pt idx="9">
                  <c:v>6.3458184368914202E-3</c:v>
                </c:pt>
                <c:pt idx="10">
                  <c:v>7.5973240158649083E-3</c:v>
                </c:pt>
                <c:pt idx="11">
                  <c:v>9.0553128224570237E-3</c:v>
                </c:pt>
                <c:pt idx="12">
                  <c:v>1.0745238742432604E-2</c:v>
                </c:pt>
                <c:pt idx="13">
                  <c:v>1.2693999677100106E-2</c:v>
                </c:pt>
                <c:pt idx="14">
                  <c:v>1.4929686863228519E-2</c:v>
                </c:pt>
                <c:pt idx="15">
                  <c:v>1.7481259395806251E-2</c:v>
                </c:pt>
                <c:pt idx="16">
                  <c:v>2.0378139818590213E-2</c:v>
                </c:pt>
                <c:pt idx="17">
                  <c:v>2.3649728564154187E-2</c:v>
                </c:pt>
                <c:pt idx="18">
                  <c:v>2.7324837363481364E-2</c:v>
                </c:pt>
                <c:pt idx="19">
                  <c:v>3.1431044477247587E-2</c:v>
                </c:pt>
                <c:pt idx="20">
                  <c:v>3.5993977675458574E-2</c:v>
                </c:pt>
                <c:pt idx="21">
                  <c:v>4.1036534232898034E-2</c:v>
                </c:pt>
                <c:pt idx="22">
                  <c:v>4.6578050713943317E-2</c:v>
                </c:pt>
                <c:pt idx="23">
                  <c:v>5.263343886726262E-2</c:v>
                </c:pt>
                <c:pt idx="24">
                  <c:v>5.9212307393727744E-2</c:v>
                </c:pt>
                <c:pt idx="25">
                  <c:v>6.6318092528498976E-2</c:v>
                </c:pt>
                <c:pt idx="26">
                  <c:v>7.3947223119636876E-2</c:v>
                </c:pt>
                <c:pt idx="27">
                  <c:v>8.2088348017232873E-2</c:v>
                </c:pt>
                <c:pt idx="28">
                  <c:v>9.0721654941518542E-2</c:v>
                </c:pt>
                <c:pt idx="29">
                  <c:v>9.9818310423829743E-2</c:v>
                </c:pt>
                <c:pt idx="30">
                  <c:v>0.10934004978399557</c:v>
                </c:pt>
                <c:pt idx="31">
                  <c:v>0.11923894432969355</c:v>
                </c:pt>
                <c:pt idx="32">
                  <c:v>0.12945736998880847</c:v>
                </c:pt>
                <c:pt idx="33">
                  <c:v>0.13992819741648263</c:v>
                </c:pt>
                <c:pt idx="34">
                  <c:v>0.15057521831141618</c:v>
                </c:pt>
                <c:pt idx="35">
                  <c:v>0.16131381634609543</c:v>
                </c:pt>
                <c:pt idx="36">
                  <c:v>0.17205188393549165</c:v>
                </c:pt>
                <c:pt idx="37">
                  <c:v>0.1826909782646855</c:v>
                </c:pt>
                <c:pt idx="38">
                  <c:v>0.1931277018409884</c:v>
                </c:pt>
                <c:pt idx="39">
                  <c:v>0.20325528464034467</c:v>
                </c:pt>
                <c:pt idx="40">
                  <c:v>0.21296533701490139</c:v>
                </c:pt>
                <c:pt idx="41">
                  <c:v>0.22214973526119969</c:v>
                </c:pt>
                <c:pt idx="42">
                  <c:v>0.23070259545128186</c:v>
                </c:pt>
                <c:pt idx="43">
                  <c:v>0.23852228611197923</c:v>
                </c:pt>
                <c:pt idx="44">
                  <c:v>0.24551342686888217</c:v>
                </c:pt>
                <c:pt idx="45">
                  <c:v>0.25158881846199538</c:v>
                </c:pt>
                <c:pt idx="46">
                  <c:v>0.2566712497306759</c:v>
                </c:pt>
                <c:pt idx="47">
                  <c:v>0.26069512931697059</c:v>
                </c:pt>
                <c:pt idx="48">
                  <c:v>0.26360789392387846</c:v>
                </c:pt>
                <c:pt idx="49">
                  <c:v>0.26537115087596813</c:v>
                </c:pt>
                <c:pt idx="50">
                  <c:v>0.26596152026762176</c:v>
                </c:pt>
                <c:pt idx="51">
                  <c:v>0.26537115087596819</c:v>
                </c:pt>
                <c:pt idx="52">
                  <c:v>0.26360789392387851</c:v>
                </c:pt>
                <c:pt idx="53">
                  <c:v>0.26069512931697064</c:v>
                </c:pt>
                <c:pt idx="54">
                  <c:v>0.25667124973067601</c:v>
                </c:pt>
                <c:pt idx="55">
                  <c:v>0.25158881846199549</c:v>
                </c:pt>
                <c:pt idx="56">
                  <c:v>0.24551342686888228</c:v>
                </c:pt>
                <c:pt idx="57">
                  <c:v>0.2385222861119794</c:v>
                </c:pt>
                <c:pt idx="58">
                  <c:v>0.23070259545128202</c:v>
                </c:pt>
                <c:pt idx="59">
                  <c:v>0.22214973526119988</c:v>
                </c:pt>
                <c:pt idx="60">
                  <c:v>0.21296533701490156</c:v>
                </c:pt>
                <c:pt idx="61">
                  <c:v>0.20325528464034487</c:v>
                </c:pt>
                <c:pt idx="62">
                  <c:v>0.1931277018409886</c:v>
                </c:pt>
                <c:pt idx="63">
                  <c:v>0.18269097826468572</c:v>
                </c:pt>
                <c:pt idx="64">
                  <c:v>0.17205188393549187</c:v>
                </c:pt>
                <c:pt idx="65">
                  <c:v>0.16131381634609562</c:v>
                </c:pt>
                <c:pt idx="66">
                  <c:v>0.15057521831141638</c:v>
                </c:pt>
                <c:pt idx="67">
                  <c:v>0.13992819741648288</c:v>
                </c:pt>
                <c:pt idx="68">
                  <c:v>0.12945736998880869</c:v>
                </c:pt>
                <c:pt idx="69">
                  <c:v>0.11923894432969374</c:v>
                </c:pt>
                <c:pt idx="70">
                  <c:v>0.10934004978399575</c:v>
                </c:pt>
                <c:pt idx="71">
                  <c:v>9.9818310423829965E-2</c:v>
                </c:pt>
                <c:pt idx="72">
                  <c:v>9.0721654941518737E-2</c:v>
                </c:pt>
                <c:pt idx="73">
                  <c:v>8.2088348017233054E-2</c:v>
                </c:pt>
                <c:pt idx="74">
                  <c:v>7.3947223119637057E-2</c:v>
                </c:pt>
                <c:pt idx="75">
                  <c:v>6.6318092528499115E-2</c:v>
                </c:pt>
                <c:pt idx="76">
                  <c:v>5.9212307393727903E-2</c:v>
                </c:pt>
                <c:pt idx="77">
                  <c:v>5.2633438867262766E-2</c:v>
                </c:pt>
                <c:pt idx="78">
                  <c:v>4.6578050713943428E-2</c:v>
                </c:pt>
                <c:pt idx="79">
                  <c:v>4.1036534232898159E-2</c:v>
                </c:pt>
                <c:pt idx="80">
                  <c:v>3.5993977675458672E-2</c:v>
                </c:pt>
                <c:pt idx="81">
                  <c:v>3.1431044477247712E-2</c:v>
                </c:pt>
                <c:pt idx="82">
                  <c:v>2.7324837363481441E-2</c:v>
                </c:pt>
                <c:pt idx="83">
                  <c:v>2.364972856415426E-2</c:v>
                </c:pt>
                <c:pt idx="84">
                  <c:v>2.0378139818590296E-2</c:v>
                </c:pt>
                <c:pt idx="85">
                  <c:v>1.7481259395806307E-2</c:v>
                </c:pt>
                <c:pt idx="86">
                  <c:v>1.4929686863228566E-2</c:v>
                </c:pt>
                <c:pt idx="87">
                  <c:v>1.2693999677100163E-2</c:v>
                </c:pt>
                <c:pt idx="88">
                  <c:v>1.0745238742432637E-2</c:v>
                </c:pt>
                <c:pt idx="89">
                  <c:v>9.0553128224570567E-3</c:v>
                </c:pt>
                <c:pt idx="90">
                  <c:v>7.5973240158649456E-3</c:v>
                </c:pt>
                <c:pt idx="91">
                  <c:v>6.3458184368914506E-3</c:v>
                </c:pt>
                <c:pt idx="92">
                  <c:v>5.2769677219866376E-3</c:v>
                </c:pt>
                <c:pt idx="93">
                  <c:v>4.3686880593423478E-3</c:v>
                </c:pt>
                <c:pt idx="94">
                  <c:v>3.6007041207962534E-3</c:v>
                </c:pt>
                <c:pt idx="95">
                  <c:v>2.954565607958677E-3</c:v>
                </c:pt>
                <c:pt idx="96">
                  <c:v>2.4136241520128646E-3</c:v>
                </c:pt>
                <c:pt idx="97">
                  <c:v>1.962978080255578E-3</c:v>
                </c:pt>
                <c:pt idx="98">
                  <c:v>1.5893921343099009E-3</c:v>
                </c:pt>
                <c:pt idx="99">
                  <c:v>1.2811986462346783E-3</c:v>
                </c:pt>
                <c:pt idx="100">
                  <c:v>1.0281859975274097E-3</c:v>
                </c:pt>
              </c:numCache>
            </c:numRef>
          </c:yVal>
          <c:smooth val="0"/>
          <c:extLst>
            <c:ext xmlns:c16="http://schemas.microsoft.com/office/drawing/2014/chart" uri="{C3380CC4-5D6E-409C-BE32-E72D297353CC}">
              <c16:uniqueId val="{00000000-0669-4BDD-A608-00784DE01127}"/>
            </c:ext>
          </c:extLst>
        </c:ser>
        <c:ser>
          <c:idx val="1"/>
          <c:order val="1"/>
          <c:tx>
            <c:v>At</c:v>
          </c:tx>
          <c:spPr>
            <a:ln w="25400" cap="rnd">
              <a:noFill/>
              <a:round/>
            </a:ln>
            <a:effectLst/>
          </c:spPr>
          <c:marker>
            <c:symbol val="circle"/>
            <c:size val="5"/>
            <c:spPr>
              <a:solidFill>
                <a:srgbClr val="F8B737"/>
              </a:solidFill>
              <a:ln w="9525">
                <a:noFill/>
              </a:ln>
              <a:effectLst/>
            </c:spPr>
          </c:marker>
          <c:xVal>
            <c:numRef>
              <c:f>Sheet1!$D$2:$D$102</c:f>
              <c:numCache>
                <c:formatCode>#,##0.00</c:formatCode>
                <c:ptCount val="101"/>
                <c:pt idx="0">
                  <c:v>-4</c:v>
                </c:pt>
                <c:pt idx="1">
                  <c:v>-3.9</c:v>
                </c:pt>
                <c:pt idx="2">
                  <c:v>-3.8</c:v>
                </c:pt>
                <c:pt idx="3">
                  <c:v>-3.6999999999999997</c:v>
                </c:pt>
                <c:pt idx="4">
                  <c:v>-3.5999999999999996</c:v>
                </c:pt>
                <c:pt idx="5">
                  <c:v>-3.4999999999999996</c:v>
                </c:pt>
                <c:pt idx="6">
                  <c:v>-3.3999999999999995</c:v>
                </c:pt>
                <c:pt idx="7">
                  <c:v>-3.2999999999999994</c:v>
                </c:pt>
                <c:pt idx="8">
                  <c:v>-3.1999999999999993</c:v>
                </c:pt>
                <c:pt idx="9">
                  <c:v>-3.0999999999999992</c:v>
                </c:pt>
                <c:pt idx="10">
                  <c:v>-2.9999999999999991</c:v>
                </c:pt>
                <c:pt idx="11">
                  <c:v>-2.899999999999999</c:v>
                </c:pt>
                <c:pt idx="12">
                  <c:v>-2.7999999999999989</c:v>
                </c:pt>
                <c:pt idx="13">
                  <c:v>-2.6999999999999988</c:v>
                </c:pt>
                <c:pt idx="14">
                  <c:v>-2.5999999999999988</c:v>
                </c:pt>
                <c:pt idx="15">
                  <c:v>-2.4999999999999987</c:v>
                </c:pt>
                <c:pt idx="16">
                  <c:v>-2.3999999999999986</c:v>
                </c:pt>
                <c:pt idx="17">
                  <c:v>-2.2999999999999985</c:v>
                </c:pt>
                <c:pt idx="18">
                  <c:v>-2.1999999999999984</c:v>
                </c:pt>
                <c:pt idx="19">
                  <c:v>-2.0999999999999983</c:v>
                </c:pt>
                <c:pt idx="20">
                  <c:v>-1.9999999999999982</c:v>
                </c:pt>
                <c:pt idx="21">
                  <c:v>-1.8999999999999981</c:v>
                </c:pt>
                <c:pt idx="22">
                  <c:v>-1.799999999999998</c:v>
                </c:pt>
                <c:pt idx="23">
                  <c:v>-1.699999999999998</c:v>
                </c:pt>
                <c:pt idx="24">
                  <c:v>-1.5999999999999979</c:v>
                </c:pt>
                <c:pt idx="25">
                  <c:v>-1.4999999999999978</c:v>
                </c:pt>
                <c:pt idx="26">
                  <c:v>-1.3999999999999977</c:v>
                </c:pt>
                <c:pt idx="27">
                  <c:v>-1.2999999999999976</c:v>
                </c:pt>
                <c:pt idx="28">
                  <c:v>-1.1999999999999975</c:v>
                </c:pt>
                <c:pt idx="29">
                  <c:v>-1.0999999999999974</c:v>
                </c:pt>
                <c:pt idx="30">
                  <c:v>-0.99999999999999745</c:v>
                </c:pt>
                <c:pt idx="31">
                  <c:v>-0.89999999999999747</c:v>
                </c:pt>
                <c:pt idx="32">
                  <c:v>-0.79999999999999749</c:v>
                </c:pt>
                <c:pt idx="33">
                  <c:v>-0.69999999999999751</c:v>
                </c:pt>
                <c:pt idx="34">
                  <c:v>-0.59999999999999754</c:v>
                </c:pt>
                <c:pt idx="35">
                  <c:v>-0.49999999999999756</c:v>
                </c:pt>
                <c:pt idx="36">
                  <c:v>-0.39999999999999758</c:v>
                </c:pt>
                <c:pt idx="37">
                  <c:v>-0.2999999999999976</c:v>
                </c:pt>
                <c:pt idx="38">
                  <c:v>-0.1999999999999976</c:v>
                </c:pt>
                <c:pt idx="39">
                  <c:v>-9.9999999999997591E-2</c:v>
                </c:pt>
                <c:pt idx="40">
                  <c:v>2.4147350785597155E-15</c:v>
                </c:pt>
                <c:pt idx="41">
                  <c:v>0.10000000000000242</c:v>
                </c:pt>
                <c:pt idx="42">
                  <c:v>0.20000000000000243</c:v>
                </c:pt>
                <c:pt idx="43">
                  <c:v>0.30000000000000243</c:v>
                </c:pt>
                <c:pt idx="44">
                  <c:v>0.40000000000000246</c:v>
                </c:pt>
                <c:pt idx="45">
                  <c:v>0.50000000000000244</c:v>
                </c:pt>
                <c:pt idx="46">
                  <c:v>0.60000000000000242</c:v>
                </c:pt>
                <c:pt idx="47">
                  <c:v>0.7000000000000024</c:v>
                </c:pt>
                <c:pt idx="48">
                  <c:v>0.80000000000000238</c:v>
                </c:pt>
                <c:pt idx="49">
                  <c:v>0.90000000000000235</c:v>
                </c:pt>
                <c:pt idx="50">
                  <c:v>1.0000000000000024</c:v>
                </c:pt>
                <c:pt idx="51">
                  <c:v>1.1000000000000025</c:v>
                </c:pt>
                <c:pt idx="52">
                  <c:v>1.2000000000000026</c:v>
                </c:pt>
                <c:pt idx="53">
                  <c:v>1.3000000000000027</c:v>
                </c:pt>
                <c:pt idx="54">
                  <c:v>1.4000000000000028</c:v>
                </c:pt>
                <c:pt idx="55">
                  <c:v>1.5000000000000029</c:v>
                </c:pt>
                <c:pt idx="56">
                  <c:v>1.600000000000003</c:v>
                </c:pt>
                <c:pt idx="57">
                  <c:v>1.7000000000000031</c:v>
                </c:pt>
                <c:pt idx="58">
                  <c:v>1.8000000000000032</c:v>
                </c:pt>
                <c:pt idx="59">
                  <c:v>1.9000000000000032</c:v>
                </c:pt>
                <c:pt idx="60">
                  <c:v>2.0000000000000031</c:v>
                </c:pt>
                <c:pt idx="61">
                  <c:v>2.1000000000000032</c:v>
                </c:pt>
                <c:pt idx="62">
                  <c:v>2.2000000000000033</c:v>
                </c:pt>
                <c:pt idx="63">
                  <c:v>2.3000000000000034</c:v>
                </c:pt>
                <c:pt idx="64">
                  <c:v>2.4000000000000035</c:v>
                </c:pt>
                <c:pt idx="65">
                  <c:v>2.5000000000000036</c:v>
                </c:pt>
                <c:pt idx="66">
                  <c:v>2.6000000000000036</c:v>
                </c:pt>
                <c:pt idx="67">
                  <c:v>2.7000000000000037</c:v>
                </c:pt>
                <c:pt idx="68">
                  <c:v>2.8000000000000038</c:v>
                </c:pt>
                <c:pt idx="69">
                  <c:v>2.9000000000000039</c:v>
                </c:pt>
                <c:pt idx="70">
                  <c:v>3.000000000000004</c:v>
                </c:pt>
                <c:pt idx="71">
                  <c:v>3.1000000000000041</c:v>
                </c:pt>
                <c:pt idx="72">
                  <c:v>3.2000000000000042</c:v>
                </c:pt>
                <c:pt idx="73">
                  <c:v>3.3000000000000043</c:v>
                </c:pt>
                <c:pt idx="74">
                  <c:v>3.4000000000000044</c:v>
                </c:pt>
                <c:pt idx="75">
                  <c:v>3.5000000000000044</c:v>
                </c:pt>
                <c:pt idx="76">
                  <c:v>3.6000000000000045</c:v>
                </c:pt>
                <c:pt idx="77">
                  <c:v>3.7000000000000046</c:v>
                </c:pt>
                <c:pt idx="78">
                  <c:v>3.8000000000000047</c:v>
                </c:pt>
                <c:pt idx="79">
                  <c:v>3.9000000000000048</c:v>
                </c:pt>
                <c:pt idx="80">
                  <c:v>4.0000000000000044</c:v>
                </c:pt>
                <c:pt idx="81">
                  <c:v>4.1000000000000041</c:v>
                </c:pt>
                <c:pt idx="82">
                  <c:v>4.2000000000000037</c:v>
                </c:pt>
                <c:pt idx="83">
                  <c:v>4.3000000000000034</c:v>
                </c:pt>
                <c:pt idx="84">
                  <c:v>4.400000000000003</c:v>
                </c:pt>
                <c:pt idx="85">
                  <c:v>4.5000000000000027</c:v>
                </c:pt>
                <c:pt idx="86">
                  <c:v>4.6000000000000023</c:v>
                </c:pt>
                <c:pt idx="87">
                  <c:v>4.700000000000002</c:v>
                </c:pt>
                <c:pt idx="88">
                  <c:v>4.8000000000000016</c:v>
                </c:pt>
                <c:pt idx="89">
                  <c:v>4.9000000000000012</c:v>
                </c:pt>
                <c:pt idx="90">
                  <c:v>5.0000000000000009</c:v>
                </c:pt>
                <c:pt idx="91">
                  <c:v>5.1000000000000005</c:v>
                </c:pt>
                <c:pt idx="92">
                  <c:v>5.2</c:v>
                </c:pt>
                <c:pt idx="93">
                  <c:v>5.3</c:v>
                </c:pt>
                <c:pt idx="94">
                  <c:v>5.3999999999999995</c:v>
                </c:pt>
                <c:pt idx="95">
                  <c:v>5.4999999999999991</c:v>
                </c:pt>
                <c:pt idx="96">
                  <c:v>5.5999999999999988</c:v>
                </c:pt>
                <c:pt idx="97">
                  <c:v>5.6999999999999984</c:v>
                </c:pt>
                <c:pt idx="98">
                  <c:v>5.799999999999998</c:v>
                </c:pt>
                <c:pt idx="99">
                  <c:v>5.8999999999999977</c:v>
                </c:pt>
                <c:pt idx="100">
                  <c:v>5.9999999999999973</c:v>
                </c:pt>
              </c:numCache>
            </c:numRef>
          </c:xVal>
          <c:yVal>
            <c:numRef>
              <c:f>Sheet1!$E$2:$E$102</c:f>
              <c:numCache>
                <c:formatCode>0.00%</c:formatCode>
                <c:ptCount val="101"/>
                <c:pt idx="0">
                  <c:v>1.0281859975274036E-3</c:v>
                </c:pt>
                <c:pt idx="1">
                  <c:v>1.2811986462346713E-3</c:v>
                </c:pt>
                <c:pt idx="2">
                  <c:v>1.5893921343098922E-3</c:v>
                </c:pt>
                <c:pt idx="3">
                  <c:v>1.9629780802555676E-3</c:v>
                </c:pt>
                <c:pt idx="4">
                  <c:v>2.4136241520128516E-3</c:v>
                </c:pt>
                <c:pt idx="5">
                  <c:v>2.954565607958661E-3</c:v>
                </c:pt>
                <c:pt idx="6">
                  <c:v>3.6007041207962347E-3</c:v>
                </c:pt>
                <c:pt idx="7">
                  <c:v>4.3686880593423244E-3</c:v>
                </c:pt>
                <c:pt idx="8">
                  <c:v>5.2769677219866125E-3</c:v>
                </c:pt>
                <c:pt idx="9">
                  <c:v>6.3458184368914202E-3</c:v>
                </c:pt>
                <c:pt idx="10">
                  <c:v>7.5973240158649083E-3</c:v>
                </c:pt>
                <c:pt idx="11">
                  <c:v>9.0553128224570237E-3</c:v>
                </c:pt>
                <c:pt idx="12">
                  <c:v>1.0745238742432604E-2</c:v>
                </c:pt>
                <c:pt idx="13">
                  <c:v>1.2693999677100106E-2</c:v>
                </c:pt>
                <c:pt idx="14">
                  <c:v>1.4929686863228519E-2</c:v>
                </c:pt>
                <c:pt idx="15">
                  <c:v>1.7481259395806251E-2</c:v>
                </c:pt>
                <c:pt idx="16">
                  <c:v>2.0378139818590213E-2</c:v>
                </c:pt>
                <c:pt idx="17">
                  <c:v>2.3649728564154187E-2</c:v>
                </c:pt>
                <c:pt idx="18">
                  <c:v>2.7324837363481364E-2</c:v>
                </c:pt>
                <c:pt idx="19">
                  <c:v>3.1431044477247587E-2</c:v>
                </c:pt>
                <c:pt idx="20">
                  <c:v>3.5993977675458574E-2</c:v>
                </c:pt>
                <c:pt idx="21">
                  <c:v>4.1036534232898034E-2</c:v>
                </c:pt>
                <c:pt idx="22">
                  <c:v>4.6578050713943317E-2</c:v>
                </c:pt>
                <c:pt idx="23">
                  <c:v>5.263343886726262E-2</c:v>
                </c:pt>
                <c:pt idx="24">
                  <c:v>5.9212307393727744E-2</c:v>
                </c:pt>
                <c:pt idx="25">
                  <c:v>6.6318092528498976E-2</c:v>
                </c:pt>
                <c:pt idx="26">
                  <c:v>7.3947223119636876E-2</c:v>
                </c:pt>
                <c:pt idx="27">
                  <c:v>8.2088348017232873E-2</c:v>
                </c:pt>
                <c:pt idx="28">
                  <c:v>9.0721654941518542E-2</c:v>
                </c:pt>
                <c:pt idx="29">
                  <c:v>9.9818310423829743E-2</c:v>
                </c:pt>
                <c:pt idx="30">
                  <c:v>0.10934004978399557</c:v>
                </c:pt>
                <c:pt idx="31">
                  <c:v>0.11923894432969355</c:v>
                </c:pt>
                <c:pt idx="32">
                  <c:v>0.12945736998880847</c:v>
                </c:pt>
                <c:pt idx="33">
                  <c:v>0.13992819741648263</c:v>
                </c:pt>
                <c:pt idx="34">
                  <c:v>0.15057521831141618</c:v>
                </c:pt>
                <c:pt idx="35">
                  <c:v>0.16131381634609543</c:v>
                </c:pt>
                <c:pt idx="36">
                  <c:v>0.17205188393549165</c:v>
                </c:pt>
                <c:pt idx="37">
                  <c:v>0.1826909782646855</c:v>
                </c:pt>
                <c:pt idx="38">
                  <c:v>0.1931277018409884</c:v>
                </c:pt>
                <c:pt idx="39">
                  <c:v>0.20325528464034467</c:v>
                </c:pt>
                <c:pt idx="40">
                  <c:v>0.21296533701490139</c:v>
                </c:pt>
                <c:pt idx="41">
                  <c:v>0.22214973526119969</c:v>
                </c:pt>
                <c:pt idx="42">
                  <c:v>0.23070259545128186</c:v>
                </c:pt>
                <c:pt idx="43">
                  <c:v>0.23852228611197923</c:v>
                </c:pt>
                <c:pt idx="44">
                  <c:v>0.24551342686888217</c:v>
                </c:pt>
                <c:pt idx="45">
                  <c:v>0.25158881846199538</c:v>
                </c:pt>
                <c:pt idx="46">
                  <c:v>0.2566712497306759</c:v>
                </c:pt>
                <c:pt idx="47">
                  <c:v>0.26069512931697059</c:v>
                </c:pt>
                <c:pt idx="48">
                  <c:v>0.26360789392387846</c:v>
                </c:pt>
                <c:pt idx="49">
                  <c:v>0.26537115087596813</c:v>
                </c:pt>
                <c:pt idx="50">
                  <c:v>0.26596152026762176</c:v>
                </c:pt>
                <c:pt idx="51">
                  <c:v>0.26537115087596819</c:v>
                </c:pt>
                <c:pt idx="52">
                  <c:v>0.26360789392387851</c:v>
                </c:pt>
                <c:pt idx="53">
                  <c:v>0.26069512931697064</c:v>
                </c:pt>
                <c:pt idx="54">
                  <c:v>0.25667124973067601</c:v>
                </c:pt>
                <c:pt idx="55">
                  <c:v>0.25158881846199549</c:v>
                </c:pt>
                <c:pt idx="56">
                  <c:v>0.24551342686888228</c:v>
                </c:pt>
                <c:pt idx="57">
                  <c:v>0.2385222861119794</c:v>
                </c:pt>
                <c:pt idx="58">
                  <c:v>0.23070259545128202</c:v>
                </c:pt>
                <c:pt idx="59">
                  <c:v>0.22214973526119988</c:v>
                </c:pt>
                <c:pt idx="60">
                  <c:v>0.21296533701490156</c:v>
                </c:pt>
                <c:pt idx="61">
                  <c:v>0.20325528464034487</c:v>
                </c:pt>
                <c:pt idx="62">
                  <c:v>0.1931277018409886</c:v>
                </c:pt>
                <c:pt idx="63">
                  <c:v>0.18269097826468572</c:v>
                </c:pt>
                <c:pt idx="64">
                  <c:v>0.17205188393549187</c:v>
                </c:pt>
                <c:pt idx="65">
                  <c:v>0.16131381634609562</c:v>
                </c:pt>
                <c:pt idx="66">
                  <c:v>0.15057521831141638</c:v>
                </c:pt>
                <c:pt idx="67">
                  <c:v>0.13992819741648288</c:v>
                </c:pt>
                <c:pt idx="68">
                  <c:v>0.12945736998880869</c:v>
                </c:pt>
                <c:pt idx="69">
                  <c:v>0.11923894432969374</c:v>
                </c:pt>
                <c:pt idx="70">
                  <c:v>0.10934004978399575</c:v>
                </c:pt>
                <c:pt idx="71">
                  <c:v>9.9818310423829965E-2</c:v>
                </c:pt>
                <c:pt idx="72">
                  <c:v>9.0721654941518737E-2</c:v>
                </c:pt>
                <c:pt idx="73">
                  <c:v>8.2088348017233054E-2</c:v>
                </c:pt>
                <c:pt idx="74">
                  <c:v>7.3947223119637057E-2</c:v>
                </c:pt>
                <c:pt idx="75">
                  <c:v>6.6318092528499115E-2</c:v>
                </c:pt>
                <c:pt idx="76">
                  <c:v>5.9212307393727903E-2</c:v>
                </c:pt>
                <c:pt idx="77">
                  <c:v>5.2633438867262766E-2</c:v>
                </c:pt>
                <c:pt idx="78">
                  <c:v>4.6578050713943428E-2</c:v>
                </c:pt>
                <c:pt idx="79">
                  <c:v>4.1036534232898159E-2</c:v>
                </c:pt>
                <c:pt idx="80">
                  <c:v>3.5993977675458672E-2</c:v>
                </c:pt>
                <c:pt idx="81">
                  <c:v>3.1431044477247712E-2</c:v>
                </c:pt>
                <c:pt idx="82">
                  <c:v>2.7324837363481441E-2</c:v>
                </c:pt>
                <c:pt idx="83">
                  <c:v>2.364972856415426E-2</c:v>
                </c:pt>
                <c:pt idx="84">
                  <c:v>2.0378139818590296E-2</c:v>
                </c:pt>
                <c:pt idx="85">
                  <c:v>1.7481259395806307E-2</c:v>
                </c:pt>
                <c:pt idx="86">
                  <c:v>1.4929686863228566E-2</c:v>
                </c:pt>
                <c:pt idx="87">
                  <c:v>1.2693999677100163E-2</c:v>
                </c:pt>
                <c:pt idx="88">
                  <c:v>1.0745238742432637E-2</c:v>
                </c:pt>
                <c:pt idx="89">
                  <c:v>9.0553128224570567E-3</c:v>
                </c:pt>
                <c:pt idx="90">
                  <c:v>7.5973240158649456E-3</c:v>
                </c:pt>
                <c:pt idx="91">
                  <c:v>6.3458184368914506E-3</c:v>
                </c:pt>
                <c:pt idx="92">
                  <c:v>5.2769677219866376E-3</c:v>
                </c:pt>
                <c:pt idx="93">
                  <c:v>4.3686880593423478E-3</c:v>
                </c:pt>
                <c:pt idx="94">
                  <c:v>3.6007041207962534E-3</c:v>
                </c:pt>
                <c:pt idx="95">
                  <c:v>2.954565607958677E-3</c:v>
                </c:pt>
                <c:pt idx="96">
                  <c:v>2.4136241520128646E-3</c:v>
                </c:pt>
                <c:pt idx="97">
                  <c:v>1.962978080255578E-3</c:v>
                </c:pt>
                <c:pt idx="98">
                  <c:v>1.5893921343099009E-3</c:v>
                </c:pt>
                <c:pt idx="99">
                  <c:v>1.2811986462346783E-3</c:v>
                </c:pt>
                <c:pt idx="100">
                  <c:v>1.0281859975274097E-3</c:v>
                </c:pt>
              </c:numCache>
            </c:numRef>
          </c:yVal>
          <c:smooth val="0"/>
          <c:extLst>
            <c:ext xmlns:c16="http://schemas.microsoft.com/office/drawing/2014/chart" uri="{C3380CC4-5D6E-409C-BE32-E72D297353CC}">
              <c16:uniqueId val="{00000001-0669-4BDD-A608-00784DE01127}"/>
            </c:ext>
          </c:extLst>
        </c:ser>
        <c:ser>
          <c:idx val="2"/>
          <c:order val="2"/>
          <c:tx>
            <c:v>Above</c:v>
          </c:tx>
          <c:spPr>
            <a:ln w="25400" cap="rnd">
              <a:noFill/>
              <a:round/>
            </a:ln>
            <a:effectLst/>
          </c:spPr>
          <c:marker>
            <c:symbol val="circle"/>
            <c:size val="5"/>
            <c:spPr>
              <a:solidFill>
                <a:srgbClr val="3591CF"/>
              </a:solidFill>
              <a:ln w="9525">
                <a:noFill/>
              </a:ln>
              <a:effectLst/>
            </c:spPr>
          </c:marker>
          <c:xVal>
            <c:numRef>
              <c:f>Sheet1!$G$2:$G$102</c:f>
              <c:numCache>
                <c:formatCode>#,##0.00</c:formatCode>
                <c:ptCount val="101"/>
                <c:pt idx="0">
                  <c:v>-3</c:v>
                </c:pt>
                <c:pt idx="1">
                  <c:v>-2.9</c:v>
                </c:pt>
                <c:pt idx="2">
                  <c:v>-2.8</c:v>
                </c:pt>
                <c:pt idx="3">
                  <c:v>-2.6999999999999997</c:v>
                </c:pt>
                <c:pt idx="4">
                  <c:v>-2.5999999999999996</c:v>
                </c:pt>
                <c:pt idx="5">
                  <c:v>-2.4999999999999996</c:v>
                </c:pt>
                <c:pt idx="6">
                  <c:v>-2.3999999999999995</c:v>
                </c:pt>
                <c:pt idx="7">
                  <c:v>-2.2999999999999994</c:v>
                </c:pt>
                <c:pt idx="8">
                  <c:v>-2.1999999999999993</c:v>
                </c:pt>
                <c:pt idx="9">
                  <c:v>-2.0999999999999992</c:v>
                </c:pt>
                <c:pt idx="10">
                  <c:v>-1.9999999999999991</c:v>
                </c:pt>
                <c:pt idx="11">
                  <c:v>-1.899999999999999</c:v>
                </c:pt>
                <c:pt idx="12">
                  <c:v>-1.7999999999999989</c:v>
                </c:pt>
                <c:pt idx="13">
                  <c:v>-1.6999999999999988</c:v>
                </c:pt>
                <c:pt idx="14">
                  <c:v>-1.5999999999999988</c:v>
                </c:pt>
                <c:pt idx="15">
                  <c:v>-1.4999999999999987</c:v>
                </c:pt>
                <c:pt idx="16">
                  <c:v>-1.3999999999999986</c:v>
                </c:pt>
                <c:pt idx="17">
                  <c:v>-1.2999999999999985</c:v>
                </c:pt>
                <c:pt idx="18">
                  <c:v>-1.1999999999999984</c:v>
                </c:pt>
                <c:pt idx="19">
                  <c:v>-1.0999999999999983</c:v>
                </c:pt>
                <c:pt idx="20">
                  <c:v>-0.99999999999999833</c:v>
                </c:pt>
                <c:pt idx="21">
                  <c:v>-0.89999999999999836</c:v>
                </c:pt>
                <c:pt idx="22">
                  <c:v>-0.79999999999999838</c:v>
                </c:pt>
                <c:pt idx="23">
                  <c:v>-0.6999999999999984</c:v>
                </c:pt>
                <c:pt idx="24">
                  <c:v>-0.59999999999999842</c:v>
                </c:pt>
                <c:pt idx="25">
                  <c:v>-0.49999999999999845</c:v>
                </c:pt>
                <c:pt idx="26">
                  <c:v>-0.39999999999999847</c:v>
                </c:pt>
                <c:pt idx="27">
                  <c:v>-0.29999999999999849</c:v>
                </c:pt>
                <c:pt idx="28">
                  <c:v>-0.19999999999999848</c:v>
                </c:pt>
                <c:pt idx="29">
                  <c:v>-9.9999999999998479E-2</c:v>
                </c:pt>
                <c:pt idx="30">
                  <c:v>1.5265566588595902E-15</c:v>
                </c:pt>
                <c:pt idx="31">
                  <c:v>0.10000000000000153</c:v>
                </c:pt>
                <c:pt idx="32">
                  <c:v>0.20000000000000154</c:v>
                </c:pt>
                <c:pt idx="33">
                  <c:v>0.30000000000000154</c:v>
                </c:pt>
                <c:pt idx="34">
                  <c:v>0.40000000000000158</c:v>
                </c:pt>
                <c:pt idx="35">
                  <c:v>0.50000000000000155</c:v>
                </c:pt>
                <c:pt idx="36">
                  <c:v>0.60000000000000153</c:v>
                </c:pt>
                <c:pt idx="37">
                  <c:v>0.70000000000000151</c:v>
                </c:pt>
                <c:pt idx="38">
                  <c:v>0.80000000000000149</c:v>
                </c:pt>
                <c:pt idx="39">
                  <c:v>0.90000000000000147</c:v>
                </c:pt>
                <c:pt idx="40">
                  <c:v>1.0000000000000016</c:v>
                </c:pt>
                <c:pt idx="41">
                  <c:v>1.1000000000000016</c:v>
                </c:pt>
                <c:pt idx="42">
                  <c:v>1.2000000000000017</c:v>
                </c:pt>
                <c:pt idx="43">
                  <c:v>1.3000000000000018</c:v>
                </c:pt>
                <c:pt idx="44">
                  <c:v>1.4000000000000019</c:v>
                </c:pt>
                <c:pt idx="45">
                  <c:v>1.500000000000002</c:v>
                </c:pt>
                <c:pt idx="46">
                  <c:v>1.6000000000000021</c:v>
                </c:pt>
                <c:pt idx="47">
                  <c:v>1.7000000000000022</c:v>
                </c:pt>
                <c:pt idx="48">
                  <c:v>1.8000000000000023</c:v>
                </c:pt>
                <c:pt idx="49">
                  <c:v>1.9000000000000024</c:v>
                </c:pt>
                <c:pt idx="50">
                  <c:v>2.0000000000000022</c:v>
                </c:pt>
                <c:pt idx="51">
                  <c:v>2.1000000000000023</c:v>
                </c:pt>
                <c:pt idx="52">
                  <c:v>2.2000000000000024</c:v>
                </c:pt>
                <c:pt idx="53">
                  <c:v>2.3000000000000025</c:v>
                </c:pt>
                <c:pt idx="54">
                  <c:v>2.4000000000000026</c:v>
                </c:pt>
                <c:pt idx="55">
                  <c:v>2.5000000000000027</c:v>
                </c:pt>
                <c:pt idx="56">
                  <c:v>2.6000000000000028</c:v>
                </c:pt>
                <c:pt idx="57">
                  <c:v>2.7000000000000028</c:v>
                </c:pt>
                <c:pt idx="58">
                  <c:v>2.8000000000000029</c:v>
                </c:pt>
                <c:pt idx="59">
                  <c:v>2.900000000000003</c:v>
                </c:pt>
                <c:pt idx="60">
                  <c:v>3.0000000000000031</c:v>
                </c:pt>
                <c:pt idx="61">
                  <c:v>3.1000000000000032</c:v>
                </c:pt>
                <c:pt idx="62">
                  <c:v>3.2000000000000033</c:v>
                </c:pt>
                <c:pt idx="63">
                  <c:v>3.3000000000000034</c:v>
                </c:pt>
                <c:pt idx="64">
                  <c:v>3.4000000000000035</c:v>
                </c:pt>
                <c:pt idx="65">
                  <c:v>3.5000000000000036</c:v>
                </c:pt>
                <c:pt idx="66">
                  <c:v>3.6000000000000036</c:v>
                </c:pt>
                <c:pt idx="67">
                  <c:v>3.7000000000000037</c:v>
                </c:pt>
                <c:pt idx="68">
                  <c:v>3.8000000000000038</c:v>
                </c:pt>
                <c:pt idx="69">
                  <c:v>3.9000000000000039</c:v>
                </c:pt>
                <c:pt idx="70">
                  <c:v>4.0000000000000036</c:v>
                </c:pt>
                <c:pt idx="71">
                  <c:v>4.1000000000000032</c:v>
                </c:pt>
                <c:pt idx="72">
                  <c:v>4.2000000000000028</c:v>
                </c:pt>
                <c:pt idx="73">
                  <c:v>4.3000000000000025</c:v>
                </c:pt>
                <c:pt idx="74">
                  <c:v>4.4000000000000021</c:v>
                </c:pt>
                <c:pt idx="75">
                  <c:v>4.5000000000000018</c:v>
                </c:pt>
                <c:pt idx="76">
                  <c:v>4.6000000000000014</c:v>
                </c:pt>
                <c:pt idx="77">
                  <c:v>4.7000000000000011</c:v>
                </c:pt>
                <c:pt idx="78">
                  <c:v>4.8000000000000007</c:v>
                </c:pt>
                <c:pt idx="79">
                  <c:v>4.9000000000000004</c:v>
                </c:pt>
                <c:pt idx="80">
                  <c:v>5</c:v>
                </c:pt>
                <c:pt idx="81">
                  <c:v>5.0999999999999996</c:v>
                </c:pt>
                <c:pt idx="82">
                  <c:v>5.1999999999999993</c:v>
                </c:pt>
                <c:pt idx="83">
                  <c:v>5.2999999999999989</c:v>
                </c:pt>
                <c:pt idx="84">
                  <c:v>5.3999999999999986</c:v>
                </c:pt>
                <c:pt idx="85">
                  <c:v>5.4999999999999982</c:v>
                </c:pt>
                <c:pt idx="86">
                  <c:v>5.5999999999999979</c:v>
                </c:pt>
                <c:pt idx="87">
                  <c:v>5.6999999999999975</c:v>
                </c:pt>
                <c:pt idx="88">
                  <c:v>5.7999999999999972</c:v>
                </c:pt>
                <c:pt idx="89">
                  <c:v>5.8999999999999968</c:v>
                </c:pt>
                <c:pt idx="90">
                  <c:v>5.9999999999999964</c:v>
                </c:pt>
                <c:pt idx="91">
                  <c:v>6.0999999999999961</c:v>
                </c:pt>
                <c:pt idx="92">
                  <c:v>6.1999999999999957</c:v>
                </c:pt>
                <c:pt idx="93">
                  <c:v>6.2999999999999954</c:v>
                </c:pt>
                <c:pt idx="94">
                  <c:v>6.399999999999995</c:v>
                </c:pt>
                <c:pt idx="95">
                  <c:v>6.4999999999999947</c:v>
                </c:pt>
                <c:pt idx="96">
                  <c:v>6.5999999999999943</c:v>
                </c:pt>
                <c:pt idx="97">
                  <c:v>6.699999999999994</c:v>
                </c:pt>
                <c:pt idx="98">
                  <c:v>6.7999999999999936</c:v>
                </c:pt>
                <c:pt idx="99">
                  <c:v>6.8999999999999932</c:v>
                </c:pt>
                <c:pt idx="100">
                  <c:v>6.9999999999999929</c:v>
                </c:pt>
              </c:numCache>
            </c:numRef>
          </c:xVal>
          <c:yVal>
            <c:numRef>
              <c:f>Sheet1!$H$2:$H$102</c:f>
              <c:numCache>
                <c:formatCode>0.00%</c:formatCode>
                <c:ptCount val="101"/>
                <c:pt idx="0">
                  <c:v>1.0281859975274036E-3</c:v>
                </c:pt>
                <c:pt idx="1">
                  <c:v>1.2811986462346713E-3</c:v>
                </c:pt>
                <c:pt idx="2">
                  <c:v>1.5893921343098922E-3</c:v>
                </c:pt>
                <c:pt idx="3">
                  <c:v>1.9629780802555676E-3</c:v>
                </c:pt>
                <c:pt idx="4">
                  <c:v>2.4136241520128516E-3</c:v>
                </c:pt>
                <c:pt idx="5">
                  <c:v>2.954565607958661E-3</c:v>
                </c:pt>
                <c:pt idx="6">
                  <c:v>3.6007041207962347E-3</c:v>
                </c:pt>
                <c:pt idx="7">
                  <c:v>4.3686880593423244E-3</c:v>
                </c:pt>
                <c:pt idx="8">
                  <c:v>5.2769677219866125E-3</c:v>
                </c:pt>
                <c:pt idx="9">
                  <c:v>6.3458184368914202E-3</c:v>
                </c:pt>
                <c:pt idx="10">
                  <c:v>7.5973240158649083E-3</c:v>
                </c:pt>
                <c:pt idx="11">
                  <c:v>9.0553128224570237E-3</c:v>
                </c:pt>
                <c:pt idx="12">
                  <c:v>1.0745238742432604E-2</c:v>
                </c:pt>
                <c:pt idx="13">
                  <c:v>1.2693999677100106E-2</c:v>
                </c:pt>
                <c:pt idx="14">
                  <c:v>1.4929686863228519E-2</c:v>
                </c:pt>
                <c:pt idx="15">
                  <c:v>1.7481259395806251E-2</c:v>
                </c:pt>
                <c:pt idx="16">
                  <c:v>2.0378139818590213E-2</c:v>
                </c:pt>
                <c:pt idx="17">
                  <c:v>2.3649728564154187E-2</c:v>
                </c:pt>
                <c:pt idx="18">
                  <c:v>2.7324837363481364E-2</c:v>
                </c:pt>
                <c:pt idx="19">
                  <c:v>3.1431044477247587E-2</c:v>
                </c:pt>
                <c:pt idx="20">
                  <c:v>3.5993977675458574E-2</c:v>
                </c:pt>
                <c:pt idx="21">
                  <c:v>4.1036534232898034E-2</c:v>
                </c:pt>
                <c:pt idx="22">
                  <c:v>4.6578050713943317E-2</c:v>
                </c:pt>
                <c:pt idx="23">
                  <c:v>5.263343886726262E-2</c:v>
                </c:pt>
                <c:pt idx="24">
                  <c:v>5.9212307393727744E-2</c:v>
                </c:pt>
                <c:pt idx="25">
                  <c:v>6.6318092528498976E-2</c:v>
                </c:pt>
                <c:pt idx="26">
                  <c:v>7.3947223119636876E-2</c:v>
                </c:pt>
                <c:pt idx="27">
                  <c:v>8.2088348017232873E-2</c:v>
                </c:pt>
                <c:pt idx="28">
                  <c:v>9.0721654941518542E-2</c:v>
                </c:pt>
                <c:pt idx="29">
                  <c:v>9.9818310423829743E-2</c:v>
                </c:pt>
                <c:pt idx="30">
                  <c:v>0.10934004978399557</c:v>
                </c:pt>
                <c:pt idx="31">
                  <c:v>0.11923894432969355</c:v>
                </c:pt>
                <c:pt idx="32">
                  <c:v>0.12945736998880847</c:v>
                </c:pt>
                <c:pt idx="33">
                  <c:v>0.13992819741648263</c:v>
                </c:pt>
                <c:pt idx="34">
                  <c:v>0.15057521831141618</c:v>
                </c:pt>
                <c:pt idx="35">
                  <c:v>0.16131381634609543</c:v>
                </c:pt>
                <c:pt idx="36">
                  <c:v>0.17205188393549165</c:v>
                </c:pt>
                <c:pt idx="37">
                  <c:v>0.1826909782646855</c:v>
                </c:pt>
                <c:pt idx="38">
                  <c:v>0.1931277018409884</c:v>
                </c:pt>
                <c:pt idx="39">
                  <c:v>0.20325528464034467</c:v>
                </c:pt>
                <c:pt idx="40">
                  <c:v>0.21296533701490139</c:v>
                </c:pt>
                <c:pt idx="41">
                  <c:v>0.22214973526119969</c:v>
                </c:pt>
                <c:pt idx="42">
                  <c:v>0.23070259545128186</c:v>
                </c:pt>
                <c:pt idx="43">
                  <c:v>0.23852228611197923</c:v>
                </c:pt>
                <c:pt idx="44">
                  <c:v>0.24551342686888217</c:v>
                </c:pt>
                <c:pt idx="45">
                  <c:v>0.25158881846199538</c:v>
                </c:pt>
                <c:pt idx="46">
                  <c:v>0.2566712497306759</c:v>
                </c:pt>
                <c:pt idx="47">
                  <c:v>0.26069512931697059</c:v>
                </c:pt>
                <c:pt idx="48">
                  <c:v>0.26360789392387846</c:v>
                </c:pt>
                <c:pt idx="49">
                  <c:v>0.26537115087596813</c:v>
                </c:pt>
                <c:pt idx="50">
                  <c:v>0.26596152026762176</c:v>
                </c:pt>
                <c:pt idx="51">
                  <c:v>0.26537115087596819</c:v>
                </c:pt>
                <c:pt idx="52">
                  <c:v>0.26360789392387851</c:v>
                </c:pt>
                <c:pt idx="53">
                  <c:v>0.26069512931697064</c:v>
                </c:pt>
                <c:pt idx="54">
                  <c:v>0.25667124973067601</c:v>
                </c:pt>
                <c:pt idx="55">
                  <c:v>0.25158881846199549</c:v>
                </c:pt>
                <c:pt idx="56">
                  <c:v>0.24551342686888228</c:v>
                </c:pt>
                <c:pt idx="57">
                  <c:v>0.2385222861119794</c:v>
                </c:pt>
                <c:pt idx="58">
                  <c:v>0.23070259545128202</c:v>
                </c:pt>
                <c:pt idx="59">
                  <c:v>0.22214973526119988</c:v>
                </c:pt>
                <c:pt idx="60">
                  <c:v>0.21296533701490156</c:v>
                </c:pt>
                <c:pt idx="61">
                  <c:v>0.20325528464034487</c:v>
                </c:pt>
                <c:pt idx="62">
                  <c:v>0.1931277018409886</c:v>
                </c:pt>
                <c:pt idx="63">
                  <c:v>0.18269097826468572</c:v>
                </c:pt>
                <c:pt idx="64">
                  <c:v>0.17205188393549187</c:v>
                </c:pt>
                <c:pt idx="65">
                  <c:v>0.16131381634609562</c:v>
                </c:pt>
                <c:pt idx="66">
                  <c:v>0.15057521831141638</c:v>
                </c:pt>
                <c:pt idx="67">
                  <c:v>0.13992819741648288</c:v>
                </c:pt>
                <c:pt idx="68">
                  <c:v>0.12945736998880869</c:v>
                </c:pt>
                <c:pt idx="69">
                  <c:v>0.11923894432969374</c:v>
                </c:pt>
                <c:pt idx="70">
                  <c:v>0.10934004978399575</c:v>
                </c:pt>
                <c:pt idx="71">
                  <c:v>9.9818310423829965E-2</c:v>
                </c:pt>
                <c:pt idx="72">
                  <c:v>9.0721654941518737E-2</c:v>
                </c:pt>
                <c:pt idx="73">
                  <c:v>8.2088348017233054E-2</c:v>
                </c:pt>
                <c:pt idx="74">
                  <c:v>7.3947223119637057E-2</c:v>
                </c:pt>
                <c:pt idx="75">
                  <c:v>6.6318092528499115E-2</c:v>
                </c:pt>
                <c:pt idx="76">
                  <c:v>5.9212307393727903E-2</c:v>
                </c:pt>
                <c:pt idx="77">
                  <c:v>5.2633438867262766E-2</c:v>
                </c:pt>
                <c:pt idx="78">
                  <c:v>4.6578050713943428E-2</c:v>
                </c:pt>
                <c:pt idx="79">
                  <c:v>4.1036534232898159E-2</c:v>
                </c:pt>
                <c:pt idx="80">
                  <c:v>3.5993977675458672E-2</c:v>
                </c:pt>
                <c:pt idx="81">
                  <c:v>3.1431044477247712E-2</c:v>
                </c:pt>
                <c:pt idx="82">
                  <c:v>2.7324837363481441E-2</c:v>
                </c:pt>
                <c:pt idx="83">
                  <c:v>2.364972856415426E-2</c:v>
                </c:pt>
                <c:pt idx="84">
                  <c:v>2.0378139818590296E-2</c:v>
                </c:pt>
                <c:pt idx="85">
                  <c:v>1.7481259395806307E-2</c:v>
                </c:pt>
                <c:pt idx="86">
                  <c:v>1.4929686863228566E-2</c:v>
                </c:pt>
                <c:pt idx="87">
                  <c:v>1.2693999677100163E-2</c:v>
                </c:pt>
                <c:pt idx="88">
                  <c:v>1.0745238742432637E-2</c:v>
                </c:pt>
                <c:pt idx="89">
                  <c:v>9.0553128224570567E-3</c:v>
                </c:pt>
                <c:pt idx="90">
                  <c:v>7.5973240158649456E-3</c:v>
                </c:pt>
                <c:pt idx="91">
                  <c:v>6.3458184368914506E-3</c:v>
                </c:pt>
                <c:pt idx="92">
                  <c:v>5.2769677219866376E-3</c:v>
                </c:pt>
                <c:pt idx="93">
                  <c:v>4.3686880593423478E-3</c:v>
                </c:pt>
                <c:pt idx="94">
                  <c:v>3.6007041207962534E-3</c:v>
                </c:pt>
                <c:pt idx="95">
                  <c:v>2.954565607958677E-3</c:v>
                </c:pt>
                <c:pt idx="96">
                  <c:v>2.4136241520128646E-3</c:v>
                </c:pt>
                <c:pt idx="97">
                  <c:v>1.962978080255578E-3</c:v>
                </c:pt>
                <c:pt idx="98">
                  <c:v>1.5893921343099009E-3</c:v>
                </c:pt>
                <c:pt idx="99">
                  <c:v>1.2811986462346783E-3</c:v>
                </c:pt>
                <c:pt idx="100">
                  <c:v>1.0281859975274097E-3</c:v>
                </c:pt>
              </c:numCache>
            </c:numRef>
          </c:yVal>
          <c:smooth val="0"/>
          <c:extLst>
            <c:ext xmlns:c16="http://schemas.microsoft.com/office/drawing/2014/chart" uri="{C3380CC4-5D6E-409C-BE32-E72D297353CC}">
              <c16:uniqueId val="{00000002-0669-4BDD-A608-00784DE01127}"/>
            </c:ext>
          </c:extLst>
        </c:ser>
        <c:dLbls>
          <c:showLegendKey val="0"/>
          <c:showVal val="0"/>
          <c:showCatName val="0"/>
          <c:showSerName val="0"/>
          <c:showPercent val="0"/>
          <c:showBubbleSize val="0"/>
        </c:dLbls>
        <c:axId val="1081230584"/>
        <c:axId val="1081231896"/>
      </c:scatterChart>
      <c:valAx>
        <c:axId val="1081230584"/>
        <c:scaling>
          <c:orientation val="minMax"/>
          <c:max val="8"/>
        </c:scaling>
        <c:delete val="1"/>
        <c:axPos val="b"/>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crossAx val="1081231896"/>
        <c:crosses val="autoZero"/>
        <c:crossBetween val="midCat"/>
      </c:valAx>
      <c:valAx>
        <c:axId val="1081231896"/>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crossAx val="108123058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D58C10-D992-79E8-12B9-7EA9E9A81F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E433F33-6105-6A73-0EF5-E035B1E295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67B67A-3D57-2E47-9C3C-8AF63E7539FE}" type="datetimeFigureOut">
              <a:rPr lang="en-US" smtClean="0"/>
              <a:t>5/3/24</a:t>
            </a:fld>
            <a:endParaRPr lang="en-US"/>
          </a:p>
        </p:txBody>
      </p:sp>
      <p:sp>
        <p:nvSpPr>
          <p:cNvPr id="4" name="Footer Placeholder 3">
            <a:extLst>
              <a:ext uri="{FF2B5EF4-FFF2-40B4-BE49-F238E27FC236}">
                <a16:creationId xmlns:a16="http://schemas.microsoft.com/office/drawing/2014/main" id="{479C321D-BF3C-9900-83A4-B4FA32EDAF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CF99599-4128-E67E-6BD1-D8A86306F19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F36524-2504-2D4E-BDD0-ECB7D97B725D}" type="slidenum">
              <a:rPr lang="en-US" smtClean="0"/>
              <a:t>‹#›</a:t>
            </a:fld>
            <a:endParaRPr lang="en-US"/>
          </a:p>
        </p:txBody>
      </p:sp>
    </p:spTree>
    <p:extLst>
      <p:ext uri="{BB962C8B-B14F-4D97-AF65-F5344CB8AC3E}">
        <p14:creationId xmlns:p14="http://schemas.microsoft.com/office/powerpoint/2010/main" val="2529170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00FBAC-2931-9B43-A674-EE0616E13CDC}" type="datetimeFigureOut">
              <a:rPr lang="en-US" smtClean="0"/>
              <a:t>5/3/24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35B410-0CDD-1344-85EC-686FC526092F}" type="slidenum">
              <a:rPr lang="en-US" smtClean="0"/>
              <a:t>‹#›</a:t>
            </a:fld>
            <a:endParaRPr lang="en-US"/>
          </a:p>
        </p:txBody>
      </p:sp>
      <p:sp>
        <p:nvSpPr>
          <p:cNvPr id="8" name="Footer Placeholder 7">
            <a:extLst>
              <a:ext uri="{FF2B5EF4-FFF2-40B4-BE49-F238E27FC236}">
                <a16:creationId xmlns:a16="http://schemas.microsoft.com/office/drawing/2014/main" id="{ABD9884F-1EFE-BB8D-C41F-188FE3063D8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9911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35B410-0CDD-1344-85EC-686FC526092F}" type="slidenum">
              <a:rPr lang="en-US" smtClean="0"/>
              <a:t>1</a:t>
            </a:fld>
            <a:endParaRPr lang="en-US"/>
          </a:p>
        </p:txBody>
      </p:sp>
    </p:spTree>
    <p:extLst>
      <p:ext uri="{BB962C8B-B14F-4D97-AF65-F5344CB8AC3E}">
        <p14:creationId xmlns:p14="http://schemas.microsoft.com/office/powerpoint/2010/main" val="427700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35B410-0CDD-1344-85EC-686FC526092F}" type="slidenum">
              <a:rPr lang="en-US" smtClean="0"/>
              <a:t>2</a:t>
            </a:fld>
            <a:endParaRPr lang="en-US"/>
          </a:p>
        </p:txBody>
      </p:sp>
    </p:spTree>
    <p:extLst>
      <p:ext uri="{BB962C8B-B14F-4D97-AF65-F5344CB8AC3E}">
        <p14:creationId xmlns:p14="http://schemas.microsoft.com/office/powerpoint/2010/main" val="2099692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SBI assesses and designs compensation plans across 10 design principles to ensure an organization’s ability to attract and retain top sales talent</a:t>
            </a:r>
          </a:p>
          <a:p>
            <a:pPr marL="171450" indent="-171450">
              <a:buFont typeface="Arial" panose="020B0604020202020204" pitchFamily="34" charset="0"/>
              <a:buChar char="•"/>
            </a:pPr>
            <a:r>
              <a:rPr lang="en-US" dirty="0"/>
              <a:t>This is your story board</a:t>
            </a:r>
          </a:p>
          <a:p>
            <a:pPr marL="171450" indent="-171450">
              <a:buFont typeface="Arial" panose="020B0604020202020204" pitchFamily="34" charset="0"/>
              <a:buChar char="•"/>
            </a:pPr>
            <a:r>
              <a:rPr lang="en-US" dirty="0"/>
              <a:t>Following this framework will inform the data you need and the analysis to conduct to determine alignment to market</a:t>
            </a:r>
          </a:p>
          <a:p>
            <a:pPr marL="171450" indent="-171450">
              <a:buFont typeface="Arial" panose="020B0604020202020204" pitchFamily="34" charset="0"/>
              <a:buChar char="•"/>
            </a:pPr>
            <a:r>
              <a:rPr lang="en-US" dirty="0"/>
              <a:t>A common mistake that organizations &amp; consultants make is not following this framework; we jump into selecting performance measures without understanding the strategic imperatives</a:t>
            </a:r>
          </a:p>
          <a:p>
            <a:pPr marL="171450" indent="-171450">
              <a:buFont typeface="Arial" panose="020B0604020202020204" pitchFamily="34" charset="0"/>
              <a:buChar char="•"/>
            </a:pPr>
            <a:r>
              <a:rPr lang="en-US" dirty="0"/>
              <a:t>You can have the best compensation plan in the world, but if it is not aligned to the sales strategy and corporate objectives it will not work </a:t>
            </a:r>
          </a:p>
          <a:p>
            <a:pPr marL="171450" indent="-171450">
              <a:buFont typeface="Arial" panose="020B0604020202020204" pitchFamily="34" charset="0"/>
              <a:buChar char="•"/>
            </a:pPr>
            <a:r>
              <a:rPr lang="en-US" dirty="0"/>
              <a:t>Call on Alex &amp; Julie</a:t>
            </a:r>
          </a:p>
          <a:p>
            <a:endParaRPr lang="en-US" dirty="0"/>
          </a:p>
        </p:txBody>
      </p:sp>
      <p:sp>
        <p:nvSpPr>
          <p:cNvPr id="4" name="Slide Number Placeholder 3"/>
          <p:cNvSpPr>
            <a:spLocks noGrp="1"/>
          </p:cNvSpPr>
          <p:nvPr>
            <p:ph type="sldNum" sz="quarter" idx="5"/>
          </p:nvPr>
        </p:nvSpPr>
        <p:spPr/>
        <p:txBody>
          <a:bodyPr/>
          <a:lstStyle/>
          <a:p>
            <a:fld id="{52CEF270-F0BC-D447-925C-717F2439738A}" type="slidenum">
              <a:rPr lang="en-US" smtClean="0"/>
              <a:t>4</a:t>
            </a:fld>
            <a:endParaRPr lang="en-US"/>
          </a:p>
        </p:txBody>
      </p:sp>
    </p:spTree>
    <p:extLst>
      <p:ext uri="{BB962C8B-B14F-4D97-AF65-F5344CB8AC3E}">
        <p14:creationId xmlns:p14="http://schemas.microsoft.com/office/powerpoint/2010/main" val="1736825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SBI assesses and designs compensation plans across 10 design principles to ensure an organization’s ability to attract and retain top sales talent</a:t>
            </a:r>
          </a:p>
          <a:p>
            <a:pPr marL="171450" indent="-171450">
              <a:buFont typeface="Arial" panose="020B0604020202020204" pitchFamily="34" charset="0"/>
              <a:buChar char="•"/>
            </a:pPr>
            <a:r>
              <a:rPr lang="en-US" dirty="0"/>
              <a:t>This is your story board</a:t>
            </a:r>
          </a:p>
          <a:p>
            <a:pPr marL="171450" indent="-171450">
              <a:buFont typeface="Arial" panose="020B0604020202020204" pitchFamily="34" charset="0"/>
              <a:buChar char="•"/>
            </a:pPr>
            <a:r>
              <a:rPr lang="en-US" dirty="0"/>
              <a:t>Following this framework will inform the data you need and the analysis to conduct to determine alignment to market</a:t>
            </a:r>
          </a:p>
          <a:p>
            <a:pPr marL="171450" indent="-171450">
              <a:buFont typeface="Arial" panose="020B0604020202020204" pitchFamily="34" charset="0"/>
              <a:buChar char="•"/>
            </a:pPr>
            <a:r>
              <a:rPr lang="en-US" dirty="0"/>
              <a:t>A common mistake that organizations &amp; consultants make is not following this framework; we jump into selecting performance measures without understanding the strategic imperatives</a:t>
            </a:r>
          </a:p>
          <a:p>
            <a:pPr marL="171450" indent="-171450">
              <a:buFont typeface="Arial" panose="020B0604020202020204" pitchFamily="34" charset="0"/>
              <a:buChar char="•"/>
            </a:pPr>
            <a:r>
              <a:rPr lang="en-US" dirty="0"/>
              <a:t>You can have the best compensation plan in the world, but if it is not aligned to the sales strategy and corporate objectives it will not work </a:t>
            </a:r>
          </a:p>
          <a:p>
            <a:pPr marL="171450" indent="-171450">
              <a:buFont typeface="Arial" panose="020B0604020202020204" pitchFamily="34" charset="0"/>
              <a:buChar char="•"/>
            </a:pPr>
            <a:r>
              <a:rPr lang="en-US" dirty="0"/>
              <a:t>Call on Alex &amp; Julie</a:t>
            </a:r>
          </a:p>
          <a:p>
            <a:endParaRPr lang="en-US" dirty="0"/>
          </a:p>
        </p:txBody>
      </p:sp>
      <p:sp>
        <p:nvSpPr>
          <p:cNvPr id="4" name="Slide Number Placeholder 3"/>
          <p:cNvSpPr>
            <a:spLocks noGrp="1"/>
          </p:cNvSpPr>
          <p:nvPr>
            <p:ph type="sldNum" sz="quarter" idx="5"/>
          </p:nvPr>
        </p:nvSpPr>
        <p:spPr/>
        <p:txBody>
          <a:bodyPr/>
          <a:lstStyle/>
          <a:p>
            <a:fld id="{52CEF270-F0BC-D447-925C-717F2439738A}" type="slidenum">
              <a:rPr lang="en-US" smtClean="0"/>
              <a:t>5</a:t>
            </a:fld>
            <a:endParaRPr lang="en-US"/>
          </a:p>
        </p:txBody>
      </p:sp>
    </p:spTree>
    <p:extLst>
      <p:ext uri="{BB962C8B-B14F-4D97-AF65-F5344CB8AC3E}">
        <p14:creationId xmlns:p14="http://schemas.microsoft.com/office/powerpoint/2010/main" val="3470811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objective of compensation design is to develop compensation plans that drive greater strategic alignment between corporate and sales objectives, enable organizations to attract and retain top sales talent and reward the field for delivering results</a:t>
            </a:r>
          </a:p>
          <a:p>
            <a:pPr marL="171450" indent="-171450">
              <a:buFont typeface="Arial" panose="020B0604020202020204" pitchFamily="34" charset="0"/>
              <a:buChar char="•"/>
            </a:pPr>
            <a:r>
              <a:rPr lang="en-US" dirty="0"/>
              <a:t>So what does an end deliverable look like?</a:t>
            </a:r>
          </a:p>
          <a:p>
            <a:pPr marL="171450" indent="-171450">
              <a:buFont typeface="Arial" panose="020B0604020202020204" pitchFamily="34" charset="0"/>
              <a:buChar char="•"/>
            </a:pPr>
            <a:r>
              <a:rPr lang="en-US" dirty="0"/>
              <a:t>For each role in scope, we are delivering a one-page overview called a “Plan Abstract”</a:t>
            </a:r>
          </a:p>
          <a:p>
            <a:pPr marL="171450" indent="-171450">
              <a:buFont typeface="Arial" panose="020B0604020202020204" pitchFamily="34" charset="0"/>
              <a:buChar char="•"/>
            </a:pPr>
            <a:r>
              <a:rPr lang="en-US" dirty="0"/>
              <a:t>Plan Abstracts define the 10 design principles, such as On-Target Earnings, Pay Mix, Target Performance, etc.</a:t>
            </a:r>
          </a:p>
          <a:p>
            <a:endParaRPr lang="en-US" dirty="0"/>
          </a:p>
        </p:txBody>
      </p:sp>
      <p:sp>
        <p:nvSpPr>
          <p:cNvPr id="4" name="Slide Number Placeholder 3"/>
          <p:cNvSpPr>
            <a:spLocks noGrp="1"/>
          </p:cNvSpPr>
          <p:nvPr>
            <p:ph type="sldNum" sz="quarter" idx="5"/>
          </p:nvPr>
        </p:nvSpPr>
        <p:spPr/>
        <p:txBody>
          <a:bodyPr/>
          <a:lstStyle/>
          <a:p>
            <a:fld id="{52CEF270-F0BC-D447-925C-717F2439738A}" type="slidenum">
              <a:rPr lang="en-US" smtClean="0"/>
              <a:t>10</a:t>
            </a:fld>
            <a:endParaRPr lang="en-US"/>
          </a:p>
        </p:txBody>
      </p:sp>
    </p:spTree>
    <p:extLst>
      <p:ext uri="{BB962C8B-B14F-4D97-AF65-F5344CB8AC3E}">
        <p14:creationId xmlns:p14="http://schemas.microsoft.com/office/powerpoint/2010/main" val="2063330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objective of compensation design is to develop compensation plans that drive greater strategic alignment between corporate and sales objectives, enable organizations to attract and retain top sales talent and reward the field for delivering results</a:t>
            </a:r>
          </a:p>
          <a:p>
            <a:pPr marL="171450" indent="-171450">
              <a:buFont typeface="Arial" panose="020B0604020202020204" pitchFamily="34" charset="0"/>
              <a:buChar char="•"/>
            </a:pPr>
            <a:r>
              <a:rPr lang="en-US" dirty="0"/>
              <a:t>So what does an end deliverable look like?</a:t>
            </a:r>
          </a:p>
          <a:p>
            <a:pPr marL="171450" indent="-171450">
              <a:buFont typeface="Arial" panose="020B0604020202020204" pitchFamily="34" charset="0"/>
              <a:buChar char="•"/>
            </a:pPr>
            <a:r>
              <a:rPr lang="en-US" dirty="0"/>
              <a:t>For each role in scope, we are delivering a one-page overview called a “Plan Abstract”</a:t>
            </a:r>
          </a:p>
          <a:p>
            <a:pPr marL="171450" indent="-171450">
              <a:buFont typeface="Arial" panose="020B0604020202020204" pitchFamily="34" charset="0"/>
              <a:buChar char="•"/>
            </a:pPr>
            <a:r>
              <a:rPr lang="en-US" dirty="0"/>
              <a:t>Plan Abstracts define the 10 design principles, such as On-Target Earnings, Pay Mix, Target Performance, etc.</a:t>
            </a:r>
          </a:p>
          <a:p>
            <a:endParaRPr lang="en-US" dirty="0"/>
          </a:p>
        </p:txBody>
      </p:sp>
      <p:sp>
        <p:nvSpPr>
          <p:cNvPr id="4" name="Slide Number Placeholder 3"/>
          <p:cNvSpPr>
            <a:spLocks noGrp="1"/>
          </p:cNvSpPr>
          <p:nvPr>
            <p:ph type="sldNum" sz="quarter" idx="5"/>
          </p:nvPr>
        </p:nvSpPr>
        <p:spPr/>
        <p:txBody>
          <a:bodyPr/>
          <a:lstStyle/>
          <a:p>
            <a:fld id="{52CEF270-F0BC-D447-925C-717F2439738A}" type="slidenum">
              <a:rPr lang="en-US" smtClean="0"/>
              <a:t>16</a:t>
            </a:fld>
            <a:endParaRPr lang="en-US"/>
          </a:p>
        </p:txBody>
      </p:sp>
    </p:spTree>
    <p:extLst>
      <p:ext uri="{BB962C8B-B14F-4D97-AF65-F5344CB8AC3E}">
        <p14:creationId xmlns:p14="http://schemas.microsoft.com/office/powerpoint/2010/main" val="828189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objective of compensation design is to develop compensation plans that drive greater strategic alignment between corporate and sales objectives, enable organizations to attract and retain top sales talent and reward the field for delivering results</a:t>
            </a:r>
          </a:p>
          <a:p>
            <a:pPr marL="171450" indent="-171450">
              <a:buFont typeface="Arial" panose="020B0604020202020204" pitchFamily="34" charset="0"/>
              <a:buChar char="•"/>
            </a:pPr>
            <a:r>
              <a:rPr lang="en-US" dirty="0"/>
              <a:t>So what does an end deliverable look like?</a:t>
            </a:r>
          </a:p>
          <a:p>
            <a:pPr marL="171450" indent="-171450">
              <a:buFont typeface="Arial" panose="020B0604020202020204" pitchFamily="34" charset="0"/>
              <a:buChar char="•"/>
            </a:pPr>
            <a:r>
              <a:rPr lang="en-US" dirty="0"/>
              <a:t>For each role in scope, we are delivering a one-page overview called a “Plan Abstract”</a:t>
            </a:r>
          </a:p>
          <a:p>
            <a:pPr marL="171450" indent="-171450">
              <a:buFont typeface="Arial" panose="020B0604020202020204" pitchFamily="34" charset="0"/>
              <a:buChar char="•"/>
            </a:pPr>
            <a:r>
              <a:rPr lang="en-US" dirty="0"/>
              <a:t>Plan Abstracts define the 10 design principles, such as On-Target Earnings, Pay Mix, Target Performance, etc.</a:t>
            </a:r>
          </a:p>
          <a:p>
            <a:endParaRPr lang="en-US" dirty="0"/>
          </a:p>
        </p:txBody>
      </p:sp>
      <p:sp>
        <p:nvSpPr>
          <p:cNvPr id="4" name="Slide Number Placeholder 3"/>
          <p:cNvSpPr>
            <a:spLocks noGrp="1"/>
          </p:cNvSpPr>
          <p:nvPr>
            <p:ph type="sldNum" sz="quarter" idx="5"/>
          </p:nvPr>
        </p:nvSpPr>
        <p:spPr/>
        <p:txBody>
          <a:bodyPr/>
          <a:lstStyle/>
          <a:p>
            <a:fld id="{52CEF270-F0BC-D447-925C-717F2439738A}" type="slidenum">
              <a:rPr lang="en-US" smtClean="0"/>
              <a:t>17</a:t>
            </a:fld>
            <a:endParaRPr lang="en-US"/>
          </a:p>
        </p:txBody>
      </p:sp>
    </p:spTree>
    <p:extLst>
      <p:ext uri="{BB962C8B-B14F-4D97-AF65-F5344CB8AC3E}">
        <p14:creationId xmlns:p14="http://schemas.microsoft.com/office/powerpoint/2010/main" val="15721289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4.jpeg"/><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3.xml"/><Relationship Id="rId5" Type="http://schemas.openxmlformats.org/officeDocument/2006/relationships/image" Target="../media/image5.jpe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4.xml"/><Relationship Id="rId5" Type="http://schemas.openxmlformats.org/officeDocument/2006/relationships/image" Target="../media/image6.jpe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7.jpeg"/><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6.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9.jpeg"/><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2.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3.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4.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5.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6.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ne panel no bkg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338771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p>
            <a:r>
              <a:rPr lang="en-US" dirty="0"/>
              <a:t>Source:</a:t>
            </a:r>
          </a:p>
          <a:p>
            <a:r>
              <a:rPr lang="en-US" dirty="0"/>
              <a:t>Notes:</a:t>
            </a:r>
          </a:p>
        </p:txBody>
      </p:sp>
      <p:sp>
        <p:nvSpPr>
          <p:cNvPr id="6" name="Content Placeholder 2">
            <a:extLst>
              <a:ext uri="{FF2B5EF4-FFF2-40B4-BE49-F238E27FC236}">
                <a16:creationId xmlns:a16="http://schemas.microsoft.com/office/drawing/2014/main" id="{44069DB7-BD92-42FC-963A-F010D7F460C6}"/>
              </a:ext>
            </a:extLst>
          </p:cNvPr>
          <p:cNvSpPr>
            <a:spLocks noGrp="1"/>
          </p:cNvSpPr>
          <p:nvPr>
            <p:ph idx="1"/>
          </p:nvPr>
        </p:nvSpPr>
        <p:spPr>
          <a:xfrm>
            <a:off x="609600" y="1608083"/>
            <a:ext cx="10962290" cy="45641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9064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6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519924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Background pattern&#10;&#10;Description automatically generated">
            <a:extLst>
              <a:ext uri="{FF2B5EF4-FFF2-40B4-BE49-F238E27FC236}">
                <a16:creationId xmlns:a16="http://schemas.microsoft.com/office/drawing/2014/main" id="{D97D4CC6-32AD-BCA7-E5DC-806815585B1F}"/>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10673"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2024</a:t>
            </a:r>
          </a:p>
        </p:txBody>
      </p:sp>
    </p:spTree>
    <p:extLst>
      <p:ext uri="{BB962C8B-B14F-4D97-AF65-F5344CB8AC3E}">
        <p14:creationId xmlns:p14="http://schemas.microsoft.com/office/powerpoint/2010/main" val="407103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7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3468604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background pattern&#10;&#10;Description automatically generated">
            <a:extLst>
              <a:ext uri="{FF2B5EF4-FFF2-40B4-BE49-F238E27FC236}">
                <a16:creationId xmlns:a16="http://schemas.microsoft.com/office/drawing/2014/main" id="{3011536B-E5C4-A106-C81D-293D994FF16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672" y="206062"/>
            <a:ext cx="12192001"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2024</a:t>
            </a:r>
          </a:p>
        </p:txBody>
      </p:sp>
    </p:spTree>
    <p:extLst>
      <p:ext uri="{BB962C8B-B14F-4D97-AF65-F5344CB8AC3E}">
        <p14:creationId xmlns:p14="http://schemas.microsoft.com/office/powerpoint/2010/main" val="2171172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6534024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dark, lit&#10;&#10;Description automatically generated">
            <a:extLst>
              <a:ext uri="{FF2B5EF4-FFF2-40B4-BE49-F238E27FC236}">
                <a16:creationId xmlns:a16="http://schemas.microsoft.com/office/drawing/2014/main" id="{94B80643-DB53-93CF-0CC8-F5B0CC74C6E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192000" cy="6858001"/>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2024</a:t>
            </a:r>
          </a:p>
        </p:txBody>
      </p:sp>
    </p:spTree>
    <p:extLst>
      <p:ext uri="{BB962C8B-B14F-4D97-AF65-F5344CB8AC3E}">
        <p14:creationId xmlns:p14="http://schemas.microsoft.com/office/powerpoint/2010/main" val="1764197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4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3852489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10;&#10;Description automatically generated">
            <a:extLst>
              <a:ext uri="{FF2B5EF4-FFF2-40B4-BE49-F238E27FC236}">
                <a16:creationId xmlns:a16="http://schemas.microsoft.com/office/drawing/2014/main" id="{A41F8DC0-76D0-8840-4794-40095E1485F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2024</a:t>
            </a:r>
          </a:p>
        </p:txBody>
      </p:sp>
    </p:spTree>
    <p:extLst>
      <p:ext uri="{BB962C8B-B14F-4D97-AF65-F5344CB8AC3E}">
        <p14:creationId xmlns:p14="http://schemas.microsoft.com/office/powerpoint/2010/main" val="3164601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5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352251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A320BF0-2CB7-7307-F4DF-D200AD3CD99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2024</a:t>
            </a:r>
          </a:p>
        </p:txBody>
      </p:sp>
    </p:spTree>
    <p:extLst>
      <p:ext uri="{BB962C8B-B14F-4D97-AF65-F5344CB8AC3E}">
        <p14:creationId xmlns:p14="http://schemas.microsoft.com/office/powerpoint/2010/main" val="2016633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880847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4591F0AA-87FF-62FE-5D42-09693E23D32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userDrawn="1"/>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2024</a:t>
            </a:r>
          </a:p>
        </p:txBody>
      </p:sp>
    </p:spTree>
    <p:extLst>
      <p:ext uri="{BB962C8B-B14F-4D97-AF65-F5344CB8AC3E}">
        <p14:creationId xmlns:p14="http://schemas.microsoft.com/office/powerpoint/2010/main" val="2139101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4066508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road, dark&#10;&#10;Description automatically generated">
            <a:extLst>
              <a:ext uri="{FF2B5EF4-FFF2-40B4-BE49-F238E27FC236}">
                <a16:creationId xmlns:a16="http://schemas.microsoft.com/office/drawing/2014/main" id="{8D58678D-5B64-3781-4493-30D95C9EDAB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2024</a:t>
            </a:r>
          </a:p>
        </p:txBody>
      </p:sp>
    </p:spTree>
    <p:extLst>
      <p:ext uri="{BB962C8B-B14F-4D97-AF65-F5344CB8AC3E}">
        <p14:creationId xmlns:p14="http://schemas.microsoft.com/office/powerpoint/2010/main" val="3313184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Agend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4170922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467268DF-0D1B-2D93-A94B-382F22D1D196}"/>
              </a:ext>
            </a:extLst>
          </p:cNvPr>
          <p:cNvSpPr>
            <a:spLocks noGrp="1"/>
          </p:cNvSpPr>
          <p:nvPr>
            <p:ph type="body" sz="quarter" idx="10" hasCustomPrompt="1"/>
          </p:nvPr>
        </p:nvSpPr>
        <p:spPr>
          <a:xfrm>
            <a:off x="1802541" y="2186099"/>
            <a:ext cx="1354138" cy="2730500"/>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5400" b="1" kern="1200" dirty="0">
                <a:solidFill>
                  <a:srgbClr val="000B0B"/>
                </a:solidFill>
                <a:latin typeface="Avenir Next LT Pro" panose="020B0504020202020204" pitchFamily="34" charset="77"/>
                <a:ea typeface="Verdana" panose="020B0604030504040204" pitchFamily="34" charset="0"/>
                <a:cs typeface="Verdana" panose="020B0604030504040204" pitchFamily="34" charset="0"/>
              </a:defRPr>
            </a:lvl1pPr>
          </a:lstStyle>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01</a:t>
            </a:r>
          </a:p>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02</a:t>
            </a:r>
          </a:p>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03</a:t>
            </a:r>
            <a:endParaRPr lang="en-US" sz="16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endParaRPr>
          </a:p>
        </p:txBody>
      </p:sp>
      <p:sp>
        <p:nvSpPr>
          <p:cNvPr id="4" name="Text Placeholder 3">
            <a:extLst>
              <a:ext uri="{FF2B5EF4-FFF2-40B4-BE49-F238E27FC236}">
                <a16:creationId xmlns:a16="http://schemas.microsoft.com/office/drawing/2014/main" id="{1A9591AD-199E-A70A-9360-68820C39D0CE}"/>
              </a:ext>
            </a:extLst>
          </p:cNvPr>
          <p:cNvSpPr>
            <a:spLocks noGrp="1"/>
          </p:cNvSpPr>
          <p:nvPr>
            <p:ph type="body" sz="quarter" idx="11" hasCustomPrompt="1"/>
          </p:nvPr>
        </p:nvSpPr>
        <p:spPr>
          <a:xfrm>
            <a:off x="3209681" y="2331426"/>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a:p>
            <a:pPr lvl="0"/>
            <a:endParaRPr lang="en-US" dirty="0"/>
          </a:p>
        </p:txBody>
      </p:sp>
      <p:sp>
        <p:nvSpPr>
          <p:cNvPr id="6" name="Text Placeholder 3">
            <a:extLst>
              <a:ext uri="{FF2B5EF4-FFF2-40B4-BE49-F238E27FC236}">
                <a16:creationId xmlns:a16="http://schemas.microsoft.com/office/drawing/2014/main" id="{7CF9CE85-3705-01D7-81C8-A9AD3674117E}"/>
              </a:ext>
            </a:extLst>
          </p:cNvPr>
          <p:cNvSpPr>
            <a:spLocks noGrp="1"/>
          </p:cNvSpPr>
          <p:nvPr>
            <p:ph type="body" sz="quarter" idx="12" hasCustomPrompt="1"/>
          </p:nvPr>
        </p:nvSpPr>
        <p:spPr>
          <a:xfrm>
            <a:off x="3209681" y="3209931"/>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p:txBody>
      </p:sp>
      <p:sp>
        <p:nvSpPr>
          <p:cNvPr id="9" name="Text Placeholder 3">
            <a:extLst>
              <a:ext uri="{FF2B5EF4-FFF2-40B4-BE49-F238E27FC236}">
                <a16:creationId xmlns:a16="http://schemas.microsoft.com/office/drawing/2014/main" id="{582B5B75-0F34-37CE-E770-B421C085D249}"/>
              </a:ext>
            </a:extLst>
          </p:cNvPr>
          <p:cNvSpPr>
            <a:spLocks noGrp="1"/>
          </p:cNvSpPr>
          <p:nvPr>
            <p:ph type="body" sz="quarter" idx="13" hasCustomPrompt="1"/>
          </p:nvPr>
        </p:nvSpPr>
        <p:spPr>
          <a:xfrm>
            <a:off x="3209681" y="4094298"/>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p:txBody>
      </p:sp>
      <p:sp>
        <p:nvSpPr>
          <p:cNvPr id="13" name="Text Placeholder 12">
            <a:extLst>
              <a:ext uri="{FF2B5EF4-FFF2-40B4-BE49-F238E27FC236}">
                <a16:creationId xmlns:a16="http://schemas.microsoft.com/office/drawing/2014/main" id="{696ED341-6B69-D776-D498-64B4BD4F4059}"/>
              </a:ext>
            </a:extLst>
          </p:cNvPr>
          <p:cNvSpPr>
            <a:spLocks noGrp="1"/>
          </p:cNvSpPr>
          <p:nvPr>
            <p:ph type="body" sz="quarter" idx="14" hasCustomPrompt="1"/>
          </p:nvPr>
        </p:nvSpPr>
        <p:spPr>
          <a:xfrm>
            <a:off x="1811587" y="1493698"/>
            <a:ext cx="10971942" cy="552450"/>
          </a:xfrm>
        </p:spPr>
        <p:txBody>
          <a:bodyPr>
            <a:noAutofit/>
          </a:bodyPr>
          <a:lstStyle>
            <a:lvl1pPr>
              <a:defRPr sz="2200" b="1"/>
            </a:lvl1pPr>
            <a:lvl5pPr marL="682625" indent="0">
              <a:buNone/>
              <a:defRPr/>
            </a:lvl5pPr>
          </a:lstStyle>
          <a:p>
            <a:pPr lvl="0"/>
            <a:r>
              <a:rPr lang="en-US" dirty="0"/>
              <a:t>For Our Discussion Today</a:t>
            </a:r>
          </a:p>
        </p:txBody>
      </p:sp>
      <p:sp>
        <p:nvSpPr>
          <p:cNvPr id="14" name="Footer Placeholder 13">
            <a:extLst>
              <a:ext uri="{FF2B5EF4-FFF2-40B4-BE49-F238E27FC236}">
                <a16:creationId xmlns:a16="http://schemas.microsoft.com/office/drawing/2014/main" id="{8D2C085C-6A1D-55FE-FC2B-2274062B14C0}"/>
              </a:ext>
            </a:extLst>
          </p:cNvPr>
          <p:cNvSpPr>
            <a:spLocks noGrp="1"/>
          </p:cNvSpPr>
          <p:nvPr>
            <p:ph type="ftr" sz="quarter" idx="15"/>
          </p:nvPr>
        </p:nvSpPr>
        <p:spPr/>
        <p:txBody>
          <a:bodyPr/>
          <a:lstStyle/>
          <a:p>
            <a:r>
              <a:rPr lang="en-US"/>
              <a:t>Source:</a:t>
            </a:r>
          </a:p>
          <a:p>
            <a:r>
              <a:rPr lang="en-US"/>
              <a:t>Notes:</a:t>
            </a:r>
            <a:endParaRPr lang="en-US" dirty="0"/>
          </a:p>
        </p:txBody>
      </p:sp>
      <p:sp>
        <p:nvSpPr>
          <p:cNvPr id="15" name="Title 14">
            <a:extLst>
              <a:ext uri="{FF2B5EF4-FFF2-40B4-BE49-F238E27FC236}">
                <a16:creationId xmlns:a16="http://schemas.microsoft.com/office/drawing/2014/main" id="{5748A7B2-D9A7-1206-BB9C-07112A160610}"/>
              </a:ext>
            </a:extLst>
          </p:cNvPr>
          <p:cNvSpPr>
            <a:spLocks noGrp="1"/>
          </p:cNvSpPr>
          <p:nvPr>
            <p:ph type="title"/>
          </p:nvPr>
        </p:nvSpPr>
        <p:spPr/>
        <p:txBody>
          <a:bodyPr/>
          <a:lstStyle/>
          <a:p>
            <a:r>
              <a:rPr lang="en-US"/>
              <a:t>Click to edit Master title style</a:t>
            </a:r>
          </a:p>
        </p:txBody>
      </p:sp>
      <p:sp>
        <p:nvSpPr>
          <p:cNvPr id="16" name="TextBox 15">
            <a:extLst>
              <a:ext uri="{FF2B5EF4-FFF2-40B4-BE49-F238E27FC236}">
                <a16:creationId xmlns:a16="http://schemas.microsoft.com/office/drawing/2014/main" id="{391F47D6-E035-C56C-E792-218EA9747CD4}"/>
              </a:ext>
            </a:extLst>
          </p:cNvPr>
          <p:cNvSpPr txBox="1"/>
          <p:nvPr userDrawn="1"/>
        </p:nvSpPr>
        <p:spPr>
          <a:xfrm>
            <a:off x="11479524" y="6606862"/>
            <a:ext cx="184731" cy="307777"/>
          </a:xfrm>
          <a:prstGeom prst="rect">
            <a:avLst/>
          </a:prstGeom>
          <a:noFill/>
        </p:spPr>
        <p:txBody>
          <a:bodyPr wrap="none" rtlCol="0">
            <a:spAutoFit/>
          </a:bodyPr>
          <a:lstStyle/>
          <a:p>
            <a:pPr algn="l"/>
            <a:endParaRPr lang="en-US" sz="1400" dirty="0"/>
          </a:p>
        </p:txBody>
      </p:sp>
    </p:spTree>
    <p:extLst>
      <p:ext uri="{BB962C8B-B14F-4D97-AF65-F5344CB8AC3E}">
        <p14:creationId xmlns:p14="http://schemas.microsoft.com/office/powerpoint/2010/main" val="3053050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Divider dark blue bkgd">
    <p:bg>
      <p:bgPr>
        <a:solidFill>
          <a:srgbClr val="071E3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3428198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Divider blue bkgd">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1636207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338771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p>
            <a:r>
              <a:rPr lang="en-US" dirty="0"/>
              <a:t>Source:</a:t>
            </a:r>
          </a:p>
          <a:p>
            <a:r>
              <a:rPr lang="en-US" dirty="0"/>
              <a:t>Notes:</a:t>
            </a:r>
          </a:p>
        </p:txBody>
      </p:sp>
    </p:spTree>
    <p:extLst>
      <p:ext uri="{BB962C8B-B14F-4D97-AF65-F5344CB8AC3E}">
        <p14:creationId xmlns:p14="http://schemas.microsoft.com/office/powerpoint/2010/main" val="2653271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Divider light blue bkgd">
    <p:bg>
      <p:bgPr>
        <a:solidFill>
          <a:schemeClr val="accent3"/>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3035625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ig Stmnt righ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27249290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884159" y="3"/>
            <a:ext cx="4307841" cy="6857997"/>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2" name="TextBox 1">
            <a:extLst>
              <a:ext uri="{FF2B5EF4-FFF2-40B4-BE49-F238E27FC236}">
                <a16:creationId xmlns:a16="http://schemas.microsoft.com/office/drawing/2014/main" id="{1BA45A60-5D16-E41D-32DF-B6C18EDF4E3C}"/>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2024</a:t>
            </a:r>
          </a:p>
        </p:txBody>
      </p:sp>
    </p:spTree>
    <p:extLst>
      <p:ext uri="{BB962C8B-B14F-4D97-AF65-F5344CB8AC3E}">
        <p14:creationId xmlns:p14="http://schemas.microsoft.com/office/powerpoint/2010/main" val="3200587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Big Stmnt righ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3433961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884159" y="3"/>
            <a:ext cx="4307841"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2" name="TextBox 1">
            <a:extLst>
              <a:ext uri="{FF2B5EF4-FFF2-40B4-BE49-F238E27FC236}">
                <a16:creationId xmlns:a16="http://schemas.microsoft.com/office/drawing/2014/main" id="{3252A3CD-9F27-5AE1-225C-3361E5B5BB61}"/>
              </a:ext>
            </a:extLst>
          </p:cNvPr>
          <p:cNvSpPr txBox="1"/>
          <p:nvPr userDrawn="1"/>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2024</a:t>
            </a:r>
          </a:p>
        </p:txBody>
      </p:sp>
    </p:spTree>
    <p:extLst>
      <p:ext uri="{BB962C8B-B14F-4D97-AF65-F5344CB8AC3E}">
        <p14:creationId xmlns:p14="http://schemas.microsoft.com/office/powerpoint/2010/main" val="3306939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ig Stmnt lef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5002991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8628" y="0"/>
            <a:ext cx="7008708" cy="6858000"/>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pic>
        <p:nvPicPr>
          <p:cNvPr id="10" name="Picture 9" descr="A black and white logo&#10;&#10;Description automatically generated with low confidence">
            <a:extLst>
              <a:ext uri="{FF2B5EF4-FFF2-40B4-BE49-F238E27FC236}">
                <a16:creationId xmlns:a16="http://schemas.microsoft.com/office/drawing/2014/main" id="{D46FC3E1-FCFE-4BFC-896E-BE93A86F06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400942"/>
            <a:ext cx="616252" cy="262514"/>
          </a:xfrm>
          <a:prstGeom prst="rect">
            <a:avLst/>
          </a:prstGeom>
        </p:spPr>
      </p:pic>
      <p:sp>
        <p:nvSpPr>
          <p:cNvPr id="2" name="TextBox 1">
            <a:extLst>
              <a:ext uri="{FF2B5EF4-FFF2-40B4-BE49-F238E27FC236}">
                <a16:creationId xmlns:a16="http://schemas.microsoft.com/office/drawing/2014/main" id="{B7BF1FFD-372D-1C59-527C-57A4B18E07F8}"/>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2024</a:t>
            </a:r>
          </a:p>
        </p:txBody>
      </p:sp>
    </p:spTree>
    <p:extLst>
      <p:ext uri="{BB962C8B-B14F-4D97-AF65-F5344CB8AC3E}">
        <p14:creationId xmlns:p14="http://schemas.microsoft.com/office/powerpoint/2010/main" val="3008197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Big Stmnt lef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780227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8628" y="0"/>
            <a:ext cx="70087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9" name="Picture 8" descr="A black and white logo&#10;&#10;Description automatically generated with low confidence">
            <a:extLst>
              <a:ext uri="{FF2B5EF4-FFF2-40B4-BE49-F238E27FC236}">
                <a16:creationId xmlns:a16="http://schemas.microsoft.com/office/drawing/2014/main" id="{8E76424F-251D-91B3-502B-FFA88D29D54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396759"/>
            <a:ext cx="616252" cy="262514"/>
          </a:xfrm>
          <a:prstGeom prst="rect">
            <a:avLst/>
          </a:prstGeom>
        </p:spPr>
      </p:pic>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sp>
        <p:nvSpPr>
          <p:cNvPr id="2" name="TextBox 1">
            <a:extLst>
              <a:ext uri="{FF2B5EF4-FFF2-40B4-BE49-F238E27FC236}">
                <a16:creationId xmlns:a16="http://schemas.microsoft.com/office/drawing/2014/main" id="{B3C5A66D-ACCA-FCA5-BB7A-6090A9490304}"/>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2024</a:t>
            </a:r>
          </a:p>
        </p:txBody>
      </p:sp>
    </p:spTree>
    <p:extLst>
      <p:ext uri="{BB962C8B-B14F-4D97-AF65-F5344CB8AC3E}">
        <p14:creationId xmlns:p14="http://schemas.microsoft.com/office/powerpoint/2010/main" val="2771057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ase Stud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233018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8839200" y="3"/>
            <a:ext cx="3352800"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9343697" y="1608083"/>
            <a:ext cx="2238704"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730469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Case Study</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396759"/>
            <a:ext cx="620111" cy="262514"/>
          </a:xfrm>
          <a:prstGeom prst="rect">
            <a:avLst/>
          </a:prstGeom>
        </p:spPr>
      </p:pic>
      <p:sp>
        <p:nvSpPr>
          <p:cNvPr id="7" name="TextBox 6">
            <a:extLst>
              <a:ext uri="{FF2B5EF4-FFF2-40B4-BE49-F238E27FC236}">
                <a16:creationId xmlns:a16="http://schemas.microsoft.com/office/drawing/2014/main" id="{23EBAC9E-9340-B35E-11EE-6AB60D024A56}"/>
              </a:ext>
            </a:extLst>
          </p:cNvPr>
          <p:cNvSpPr txBox="1"/>
          <p:nvPr/>
        </p:nvSpPr>
        <p:spPr>
          <a:xfrm>
            <a:off x="11267590" y="6447969"/>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3" name="TextBox 2">
            <a:extLst>
              <a:ext uri="{FF2B5EF4-FFF2-40B4-BE49-F238E27FC236}">
                <a16:creationId xmlns:a16="http://schemas.microsoft.com/office/drawing/2014/main" id="{4E66CF8F-5A50-7E72-6C38-E2CAFD8EE8C3}"/>
              </a:ext>
            </a:extLst>
          </p:cNvPr>
          <p:cNvSpPr txBox="1"/>
          <p:nvPr/>
        </p:nvSpPr>
        <p:spPr>
          <a:xfrm>
            <a:off x="620110" y="6709205"/>
            <a:ext cx="4715158" cy="92333"/>
          </a:xfrm>
          <a:prstGeom prst="rect">
            <a:avLst/>
          </a:prstGeom>
          <a:noFill/>
        </p:spPr>
        <p:txBody>
          <a:bodyPr wrap="square" lIns="0" tIns="0" rIns="0" bIns="0" rtlCol="0">
            <a:spAutoFit/>
          </a:bodyPr>
          <a:lstStyle/>
          <a:p>
            <a:pPr algn="l"/>
            <a:r>
              <a:rPr lang="en-US" sz="600" dirty="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29092294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65E463-6041-8D47-8447-02ECA3FC1AE3}"/>
              </a:ext>
            </a:extLst>
          </p:cNvPr>
          <p:cNvSpPr>
            <a:spLocks noGrp="1"/>
          </p:cNvSpPr>
          <p:nvPr>
            <p:ph type="dt" sz="half" idx="10"/>
          </p:nvPr>
        </p:nvSpPr>
        <p:spPr/>
        <p:txBody>
          <a:bodyPr/>
          <a:lstStyle/>
          <a:p>
            <a:fld id="{DE1E8AF4-3EE0-4798-9EA2-623CAA4F1D84}" type="datetime1">
              <a:rPr lang="en-US" smtClean="0"/>
              <a:t>5/3/24</a:t>
            </a:fld>
            <a:endParaRPr lang="en-US"/>
          </a:p>
        </p:txBody>
      </p:sp>
      <p:sp>
        <p:nvSpPr>
          <p:cNvPr id="3" name="Footer Placeholder 2">
            <a:extLst>
              <a:ext uri="{FF2B5EF4-FFF2-40B4-BE49-F238E27FC236}">
                <a16:creationId xmlns:a16="http://schemas.microsoft.com/office/drawing/2014/main" id="{09BDB17A-69A7-2E49-B59B-EC03BCFB81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3EFF02-0E00-3D41-B3EF-F284E0022796}"/>
              </a:ext>
            </a:extLst>
          </p:cNvPr>
          <p:cNvSpPr>
            <a:spLocks noGrp="1"/>
          </p:cNvSpPr>
          <p:nvPr>
            <p:ph type="sldNum" sz="quarter" idx="12"/>
          </p:nvPr>
        </p:nvSpPr>
        <p:spPr/>
        <p:txBody>
          <a:bodyPr/>
          <a:lstStyle/>
          <a:p>
            <a:fld id="{D9F75B9A-2C1B-3146-865A-F41EAE153F0E}" type="slidenum">
              <a:rPr lang="en-US" smtClean="0"/>
              <a:t>‹#›</a:t>
            </a:fld>
            <a:endParaRPr lang="en-US"/>
          </a:p>
        </p:txBody>
      </p:sp>
    </p:spTree>
    <p:extLst>
      <p:ext uri="{BB962C8B-B14F-4D97-AF65-F5344CB8AC3E}">
        <p14:creationId xmlns:p14="http://schemas.microsoft.com/office/powerpoint/2010/main" val="3946934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amp; Callout">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1096200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599" y="1681163"/>
            <a:ext cx="7315199"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7315199"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1156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panel no bkg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48D1AD9-A85C-CC9C-2379-A294B91BF48E}"/>
              </a:ext>
            </a:extLst>
          </p:cNvPr>
          <p:cNvGraphicFramePr>
            <a:graphicFrameLocks noChangeAspect="1"/>
          </p:cNvGraphicFramePr>
          <p:nvPr>
            <p:custDataLst>
              <p:tags r:id="rId1"/>
            </p:custDataLst>
            <p:extLst>
              <p:ext uri="{D42A27DB-BD31-4B8C-83A1-F6EECF244321}">
                <p14:modId xmlns:p14="http://schemas.microsoft.com/office/powerpoint/2010/main" val="3242157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9" name="Object 8" hidden="1">
                        <a:extLst>
                          <a:ext uri="{FF2B5EF4-FFF2-40B4-BE49-F238E27FC236}">
                            <a16:creationId xmlns:a16="http://schemas.microsoft.com/office/drawing/2014/main" id="{F48D1AD9-A85C-CC9C-2379-A294B91BF48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8541"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518212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3CF7D59-AB3D-3F5F-F8BE-608E38ACA203}"/>
              </a:ext>
            </a:extLst>
          </p:cNvPr>
          <p:cNvSpPr>
            <a:spLocks noGrp="1"/>
          </p:cNvSpPr>
          <p:nvPr>
            <p:ph type="body" sz="quarter" idx="3"/>
          </p:nvPr>
        </p:nvSpPr>
        <p:spPr>
          <a:xfrm>
            <a:off x="6400270"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34B5B5-E169-82B3-4823-63269CF0A0C9}"/>
              </a:ext>
            </a:extLst>
          </p:cNvPr>
          <p:cNvSpPr>
            <a:spLocks noGrp="1"/>
          </p:cNvSpPr>
          <p:nvPr>
            <p:ph sz="quarter" idx="4"/>
          </p:nvPr>
        </p:nvSpPr>
        <p:spPr>
          <a:xfrm>
            <a:off x="640027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Tree>
    <p:extLst>
      <p:ext uri="{BB962C8B-B14F-4D97-AF65-F5344CB8AC3E}">
        <p14:creationId xmlns:p14="http://schemas.microsoft.com/office/powerpoint/2010/main" val="1495883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panel no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1096200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600" y="1681163"/>
            <a:ext cx="328087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600" y="2505075"/>
            <a:ext cx="3280876"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B3D2EAEA-4A1A-4BD0-AAA4-E823F3352FAE}"/>
              </a:ext>
            </a:extLst>
          </p:cNvPr>
          <p:cNvSpPr>
            <a:spLocks noGrp="1"/>
          </p:cNvSpPr>
          <p:nvPr>
            <p:ph type="body" idx="15"/>
          </p:nvPr>
        </p:nvSpPr>
        <p:spPr>
          <a:xfrm>
            <a:off x="4455562" y="1681163"/>
            <a:ext cx="328087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F1A95F98-B444-45B3-B26F-E3A566F5AD24}"/>
              </a:ext>
            </a:extLst>
          </p:cNvPr>
          <p:cNvSpPr>
            <a:spLocks noGrp="1"/>
          </p:cNvSpPr>
          <p:nvPr>
            <p:ph sz="half" idx="16"/>
          </p:nvPr>
        </p:nvSpPr>
        <p:spPr>
          <a:xfrm>
            <a:off x="4455562" y="2505075"/>
            <a:ext cx="3280876"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484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our panel small text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21930459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20110" y="1618987"/>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20110" y="2510632"/>
            <a:ext cx="2564585"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4" name="Text Placeholder 2">
            <a:extLst>
              <a:ext uri="{FF2B5EF4-FFF2-40B4-BE49-F238E27FC236}">
                <a16:creationId xmlns:a16="http://schemas.microsoft.com/office/drawing/2014/main" id="{C178CED2-08EF-4CF6-A179-4392DD351445}"/>
              </a:ext>
            </a:extLst>
          </p:cNvPr>
          <p:cNvSpPr>
            <a:spLocks noGrp="1"/>
          </p:cNvSpPr>
          <p:nvPr>
            <p:ph type="body" idx="15"/>
          </p:nvPr>
        </p:nvSpPr>
        <p:spPr>
          <a:xfrm>
            <a:off x="3386316" y="1618987"/>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3">
            <a:extLst>
              <a:ext uri="{FF2B5EF4-FFF2-40B4-BE49-F238E27FC236}">
                <a16:creationId xmlns:a16="http://schemas.microsoft.com/office/drawing/2014/main" id="{CB1AC188-4440-4EA7-A8C4-FD8FE5FF5D07}"/>
              </a:ext>
            </a:extLst>
          </p:cNvPr>
          <p:cNvSpPr>
            <a:spLocks noGrp="1"/>
          </p:cNvSpPr>
          <p:nvPr>
            <p:ph sz="half" idx="16"/>
          </p:nvPr>
        </p:nvSpPr>
        <p:spPr>
          <a:xfrm>
            <a:off x="3386316"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2">
            <a:extLst>
              <a:ext uri="{FF2B5EF4-FFF2-40B4-BE49-F238E27FC236}">
                <a16:creationId xmlns:a16="http://schemas.microsoft.com/office/drawing/2014/main" id="{EA1EBFA0-4A27-4371-8AF1-C2D421D12632}"/>
              </a:ext>
            </a:extLst>
          </p:cNvPr>
          <p:cNvSpPr>
            <a:spLocks noGrp="1"/>
          </p:cNvSpPr>
          <p:nvPr>
            <p:ph type="body" idx="17"/>
          </p:nvPr>
        </p:nvSpPr>
        <p:spPr>
          <a:xfrm>
            <a:off x="9007306" y="1613430"/>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Content Placeholder 3">
            <a:extLst>
              <a:ext uri="{FF2B5EF4-FFF2-40B4-BE49-F238E27FC236}">
                <a16:creationId xmlns:a16="http://schemas.microsoft.com/office/drawing/2014/main" id="{78971224-A4C3-4B38-8487-E75903A9B75C}"/>
              </a:ext>
            </a:extLst>
          </p:cNvPr>
          <p:cNvSpPr>
            <a:spLocks noGrp="1"/>
          </p:cNvSpPr>
          <p:nvPr>
            <p:ph sz="half" idx="18"/>
          </p:nvPr>
        </p:nvSpPr>
        <p:spPr>
          <a:xfrm>
            <a:off x="9007306"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2">
            <a:extLst>
              <a:ext uri="{FF2B5EF4-FFF2-40B4-BE49-F238E27FC236}">
                <a16:creationId xmlns:a16="http://schemas.microsoft.com/office/drawing/2014/main" id="{4F7C2B96-4B20-46A3-A648-DB8B6AEDC023}"/>
              </a:ext>
            </a:extLst>
          </p:cNvPr>
          <p:cNvSpPr>
            <a:spLocks noGrp="1"/>
          </p:cNvSpPr>
          <p:nvPr>
            <p:ph type="body" idx="19"/>
          </p:nvPr>
        </p:nvSpPr>
        <p:spPr>
          <a:xfrm>
            <a:off x="6235423" y="1613430"/>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Content Placeholder 3">
            <a:extLst>
              <a:ext uri="{FF2B5EF4-FFF2-40B4-BE49-F238E27FC236}">
                <a16:creationId xmlns:a16="http://schemas.microsoft.com/office/drawing/2014/main" id="{0E5215DC-8B13-45E7-AC26-B09A437B5B6E}"/>
              </a:ext>
            </a:extLst>
          </p:cNvPr>
          <p:cNvSpPr>
            <a:spLocks noGrp="1"/>
          </p:cNvSpPr>
          <p:nvPr>
            <p:ph sz="half" idx="20"/>
          </p:nvPr>
        </p:nvSpPr>
        <p:spPr>
          <a:xfrm>
            <a:off x="6241099"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80657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no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4125029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79" name="Group 78">
            <a:extLst>
              <a:ext uri="{FF2B5EF4-FFF2-40B4-BE49-F238E27FC236}">
                <a16:creationId xmlns:a16="http://schemas.microsoft.com/office/drawing/2014/main" id="{B328026A-8319-44BC-B6B3-8D0A2B5E39A0}"/>
              </a:ext>
            </a:extLst>
          </p:cNvPr>
          <p:cNvGrpSpPr>
            <a:grpSpLocks noChangeAspect="1"/>
          </p:cNvGrpSpPr>
          <p:nvPr/>
        </p:nvGrpSpPr>
        <p:grpSpPr bwMode="gray">
          <a:xfrm>
            <a:off x="702214" y="780933"/>
            <a:ext cx="3494345" cy="745107"/>
            <a:chOff x="611188" y="-279400"/>
            <a:chExt cx="3767138" cy="803275"/>
          </a:xfrm>
        </p:grpSpPr>
        <p:sp>
          <p:nvSpPr>
            <p:cNvPr id="14" name="Freeform 5">
              <a:extLst>
                <a:ext uri="{FF2B5EF4-FFF2-40B4-BE49-F238E27FC236}">
                  <a16:creationId xmlns:a16="http://schemas.microsoft.com/office/drawing/2014/main" id="{AB780836-0EA1-4764-9C48-1217D0B297D1}"/>
                </a:ext>
              </a:extLst>
            </p:cNvPr>
            <p:cNvSpPr>
              <a:spLocks noEditPoints="1"/>
            </p:cNvSpPr>
            <p:nvPr/>
          </p:nvSpPr>
          <p:spPr bwMode="gray">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06E5C381-914B-47AA-AE2B-28A2392478C7}"/>
                </a:ext>
              </a:extLst>
            </p:cNvPr>
            <p:cNvSpPr>
              <a:spLocks/>
            </p:cNvSpPr>
            <p:nvPr/>
          </p:nvSpPr>
          <p:spPr bwMode="gray">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B0DBDE80-DF7D-4696-AE00-4FF472F4B043}"/>
                </a:ext>
              </a:extLst>
            </p:cNvPr>
            <p:cNvSpPr>
              <a:spLocks/>
            </p:cNvSpPr>
            <p:nvPr/>
          </p:nvSpPr>
          <p:spPr bwMode="gray">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EDAEE8C0-239A-4F5F-A01A-65BD5D44AA19}"/>
                </a:ext>
              </a:extLst>
            </p:cNvPr>
            <p:cNvSpPr>
              <a:spLocks noEditPoints="1"/>
            </p:cNvSpPr>
            <p:nvPr/>
          </p:nvSpPr>
          <p:spPr bwMode="gray">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A4E68502-6F50-4E7B-AF1B-50A9EB649BDA}"/>
                </a:ext>
              </a:extLst>
            </p:cNvPr>
            <p:cNvSpPr>
              <a:spLocks/>
            </p:cNvSpPr>
            <p:nvPr/>
          </p:nvSpPr>
          <p:spPr bwMode="gray">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0B294D58-DE2D-4091-BE0A-48E0C4BB11EB}"/>
                </a:ext>
              </a:extLst>
            </p:cNvPr>
            <p:cNvSpPr>
              <a:spLocks/>
            </p:cNvSpPr>
            <p:nvPr/>
          </p:nvSpPr>
          <p:spPr bwMode="gray">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0326E64D-04ED-4ABB-93E4-447EB91A43C8}"/>
                </a:ext>
              </a:extLst>
            </p:cNvPr>
            <p:cNvSpPr>
              <a:spLocks/>
            </p:cNvSpPr>
            <p:nvPr/>
          </p:nvSpPr>
          <p:spPr bwMode="gray">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B424A6A0-9FD6-41E0-A6B5-44DACE49A6D3}"/>
                </a:ext>
              </a:extLst>
            </p:cNvPr>
            <p:cNvSpPr>
              <a:spLocks noEditPoints="1"/>
            </p:cNvSpPr>
            <p:nvPr/>
          </p:nvSpPr>
          <p:spPr bwMode="gray">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0B3F0C38-DC97-4CD1-984E-7572735440BF}"/>
                </a:ext>
              </a:extLst>
            </p:cNvPr>
            <p:cNvSpPr>
              <a:spLocks noEditPoints="1"/>
            </p:cNvSpPr>
            <p:nvPr/>
          </p:nvSpPr>
          <p:spPr bwMode="gray">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6350261F-44E5-4C95-AA87-2DB3FC7643F6}"/>
                </a:ext>
              </a:extLst>
            </p:cNvPr>
            <p:cNvSpPr>
              <a:spLocks/>
            </p:cNvSpPr>
            <p:nvPr/>
          </p:nvSpPr>
          <p:spPr bwMode="gray">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5AB7FC7D-55F6-4FAD-8462-71A4B9753438}"/>
                </a:ext>
              </a:extLst>
            </p:cNvPr>
            <p:cNvSpPr>
              <a:spLocks/>
            </p:cNvSpPr>
            <p:nvPr/>
          </p:nvSpPr>
          <p:spPr bwMode="gray">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17">
              <a:extLst>
                <a:ext uri="{FF2B5EF4-FFF2-40B4-BE49-F238E27FC236}">
                  <a16:creationId xmlns:a16="http://schemas.microsoft.com/office/drawing/2014/main" id="{4BDA452B-8283-4B2A-A8D4-25BB7CF8BAAD}"/>
                </a:ext>
              </a:extLst>
            </p:cNvPr>
            <p:cNvSpPr>
              <a:spLocks noChangeArrowheads="1"/>
            </p:cNvSpPr>
            <p:nvPr/>
          </p:nvSpPr>
          <p:spPr bwMode="gray">
            <a:xfrm>
              <a:off x="1804988" y="438150"/>
              <a:ext cx="11113" cy="619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id="{57C01BEE-E1C7-4682-8761-33473C67DB68}"/>
                </a:ext>
              </a:extLst>
            </p:cNvPr>
            <p:cNvSpPr>
              <a:spLocks/>
            </p:cNvSpPr>
            <p:nvPr/>
          </p:nvSpPr>
          <p:spPr bwMode="gray">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a:extLst>
                <a:ext uri="{FF2B5EF4-FFF2-40B4-BE49-F238E27FC236}">
                  <a16:creationId xmlns:a16="http://schemas.microsoft.com/office/drawing/2014/main" id="{6ADD09EB-6CBD-4B56-B289-F1F1B730C703}"/>
                </a:ext>
              </a:extLst>
            </p:cNvPr>
            <p:cNvSpPr>
              <a:spLocks/>
            </p:cNvSpPr>
            <p:nvPr/>
          </p:nvSpPr>
          <p:spPr bwMode="gray">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a:extLst>
                <a:ext uri="{FF2B5EF4-FFF2-40B4-BE49-F238E27FC236}">
                  <a16:creationId xmlns:a16="http://schemas.microsoft.com/office/drawing/2014/main" id="{A7F46E3E-21DB-440A-836C-161975F96448}"/>
                </a:ext>
              </a:extLst>
            </p:cNvPr>
            <p:cNvSpPr>
              <a:spLocks/>
            </p:cNvSpPr>
            <p:nvPr/>
          </p:nvSpPr>
          <p:spPr bwMode="gray">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05C7460C-2718-41A8-B766-0DB3ABA769E4}"/>
                </a:ext>
              </a:extLst>
            </p:cNvPr>
            <p:cNvSpPr>
              <a:spLocks noEditPoints="1"/>
            </p:cNvSpPr>
            <p:nvPr/>
          </p:nvSpPr>
          <p:spPr bwMode="gray">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id="{2383DB17-5CC3-49DC-A0C6-BE7B8C2DC75A}"/>
                </a:ext>
              </a:extLst>
            </p:cNvPr>
            <p:cNvSpPr>
              <a:spLocks/>
            </p:cNvSpPr>
            <p:nvPr/>
          </p:nvSpPr>
          <p:spPr bwMode="gray">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23">
              <a:extLst>
                <a:ext uri="{FF2B5EF4-FFF2-40B4-BE49-F238E27FC236}">
                  <a16:creationId xmlns:a16="http://schemas.microsoft.com/office/drawing/2014/main" id="{8F9BA604-1770-430B-A304-132F8EA69264}"/>
                </a:ext>
              </a:extLst>
            </p:cNvPr>
            <p:cNvSpPr>
              <a:spLocks noChangeArrowheads="1"/>
            </p:cNvSpPr>
            <p:nvPr/>
          </p:nvSpPr>
          <p:spPr bwMode="gray">
            <a:xfrm>
              <a:off x="1968501" y="-96838"/>
              <a:ext cx="88900" cy="422275"/>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a:extLst>
                <a:ext uri="{FF2B5EF4-FFF2-40B4-BE49-F238E27FC236}">
                  <a16:creationId xmlns:a16="http://schemas.microsoft.com/office/drawing/2014/main" id="{9CA311BE-EAED-478B-98A4-BF498FEC0E8B}"/>
                </a:ext>
              </a:extLst>
            </p:cNvPr>
            <p:cNvSpPr>
              <a:spLocks noEditPoints="1"/>
            </p:cNvSpPr>
            <p:nvPr/>
          </p:nvSpPr>
          <p:spPr bwMode="gray">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a:extLst>
                <a:ext uri="{FF2B5EF4-FFF2-40B4-BE49-F238E27FC236}">
                  <a16:creationId xmlns:a16="http://schemas.microsoft.com/office/drawing/2014/main" id="{3B0E85FD-D0E6-43B5-9382-FF5952C2CFF2}"/>
                </a:ext>
              </a:extLst>
            </p:cNvPr>
            <p:cNvSpPr>
              <a:spLocks/>
            </p:cNvSpPr>
            <p:nvPr/>
          </p:nvSpPr>
          <p:spPr bwMode="gray">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6">
              <a:extLst>
                <a:ext uri="{FF2B5EF4-FFF2-40B4-BE49-F238E27FC236}">
                  <a16:creationId xmlns:a16="http://schemas.microsoft.com/office/drawing/2014/main" id="{5FB98D20-7032-4D26-B1F1-7EA34F0B31E0}"/>
                </a:ext>
              </a:extLst>
            </p:cNvPr>
            <p:cNvSpPr>
              <a:spLocks noEditPoints="1"/>
            </p:cNvSpPr>
            <p:nvPr/>
          </p:nvSpPr>
          <p:spPr bwMode="gray">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7">
              <a:extLst>
                <a:ext uri="{FF2B5EF4-FFF2-40B4-BE49-F238E27FC236}">
                  <a16:creationId xmlns:a16="http://schemas.microsoft.com/office/drawing/2014/main" id="{2E699044-1520-4F88-8A17-6CF62388039A}"/>
                </a:ext>
              </a:extLst>
            </p:cNvPr>
            <p:cNvSpPr>
              <a:spLocks/>
            </p:cNvSpPr>
            <p:nvPr/>
          </p:nvSpPr>
          <p:spPr bwMode="gray">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8">
              <a:extLst>
                <a:ext uri="{FF2B5EF4-FFF2-40B4-BE49-F238E27FC236}">
                  <a16:creationId xmlns:a16="http://schemas.microsoft.com/office/drawing/2014/main" id="{70DF0DD4-928C-48C0-BC35-CF6EED8953B0}"/>
                </a:ext>
              </a:extLst>
            </p:cNvPr>
            <p:cNvSpPr>
              <a:spLocks noEditPoints="1"/>
            </p:cNvSpPr>
            <p:nvPr/>
          </p:nvSpPr>
          <p:spPr bwMode="gray">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9">
              <a:extLst>
                <a:ext uri="{FF2B5EF4-FFF2-40B4-BE49-F238E27FC236}">
                  <a16:creationId xmlns:a16="http://schemas.microsoft.com/office/drawing/2014/main" id="{B1B76DE3-C2A7-4A83-B953-1F33FCA64DA4}"/>
                </a:ext>
              </a:extLst>
            </p:cNvPr>
            <p:cNvSpPr>
              <a:spLocks/>
            </p:cNvSpPr>
            <p:nvPr/>
          </p:nvSpPr>
          <p:spPr bwMode="gray">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0">
              <a:extLst>
                <a:ext uri="{FF2B5EF4-FFF2-40B4-BE49-F238E27FC236}">
                  <a16:creationId xmlns:a16="http://schemas.microsoft.com/office/drawing/2014/main" id="{F7EEDA81-C08A-4DC4-8FF5-D29833551AD7}"/>
                </a:ext>
              </a:extLst>
            </p:cNvPr>
            <p:cNvSpPr>
              <a:spLocks noEditPoints="1"/>
            </p:cNvSpPr>
            <p:nvPr/>
          </p:nvSpPr>
          <p:spPr bwMode="gray">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1">
              <a:extLst>
                <a:ext uri="{FF2B5EF4-FFF2-40B4-BE49-F238E27FC236}">
                  <a16:creationId xmlns:a16="http://schemas.microsoft.com/office/drawing/2014/main" id="{74011A3E-5D81-44C1-81C8-0E9C3D1613F8}"/>
                </a:ext>
              </a:extLst>
            </p:cNvPr>
            <p:cNvSpPr>
              <a:spLocks/>
            </p:cNvSpPr>
            <p:nvPr/>
          </p:nvSpPr>
          <p:spPr bwMode="gray">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32">
              <a:extLst>
                <a:ext uri="{FF2B5EF4-FFF2-40B4-BE49-F238E27FC236}">
                  <a16:creationId xmlns:a16="http://schemas.microsoft.com/office/drawing/2014/main" id="{B85124B3-6C21-4594-A9A6-59A2C470C132}"/>
                </a:ext>
              </a:extLst>
            </p:cNvPr>
            <p:cNvSpPr>
              <a:spLocks noChangeArrowheads="1"/>
            </p:cNvSpPr>
            <p:nvPr/>
          </p:nvSpPr>
          <p:spPr bwMode="gray">
            <a:xfrm>
              <a:off x="3219451" y="-31750"/>
              <a:ext cx="17463" cy="1127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3">
              <a:extLst>
                <a:ext uri="{FF2B5EF4-FFF2-40B4-BE49-F238E27FC236}">
                  <a16:creationId xmlns:a16="http://schemas.microsoft.com/office/drawing/2014/main" id="{0C47C8D2-EDBD-422C-BAD0-54C40A72FBDD}"/>
                </a:ext>
              </a:extLst>
            </p:cNvPr>
            <p:cNvSpPr>
              <a:spLocks/>
            </p:cNvSpPr>
            <p:nvPr/>
          </p:nvSpPr>
          <p:spPr bwMode="gray">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4">
              <a:extLst>
                <a:ext uri="{FF2B5EF4-FFF2-40B4-BE49-F238E27FC236}">
                  <a16:creationId xmlns:a16="http://schemas.microsoft.com/office/drawing/2014/main" id="{A40CB4FE-CD15-4C2F-9494-477D01BCD623}"/>
                </a:ext>
              </a:extLst>
            </p:cNvPr>
            <p:cNvSpPr>
              <a:spLocks/>
            </p:cNvSpPr>
            <p:nvPr/>
          </p:nvSpPr>
          <p:spPr bwMode="gray">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5">
              <a:extLst>
                <a:ext uri="{FF2B5EF4-FFF2-40B4-BE49-F238E27FC236}">
                  <a16:creationId xmlns:a16="http://schemas.microsoft.com/office/drawing/2014/main" id="{8578F2B6-A484-465A-8C41-7F0832C6D5DA}"/>
                </a:ext>
              </a:extLst>
            </p:cNvPr>
            <p:cNvSpPr>
              <a:spLocks noEditPoints="1"/>
            </p:cNvSpPr>
            <p:nvPr/>
          </p:nvSpPr>
          <p:spPr bwMode="gray">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6">
              <a:extLst>
                <a:ext uri="{FF2B5EF4-FFF2-40B4-BE49-F238E27FC236}">
                  <a16:creationId xmlns:a16="http://schemas.microsoft.com/office/drawing/2014/main" id="{BA0B863B-99FA-4614-A890-EF612AA0C023}"/>
                </a:ext>
              </a:extLst>
            </p:cNvPr>
            <p:cNvSpPr>
              <a:spLocks noEditPoints="1"/>
            </p:cNvSpPr>
            <p:nvPr/>
          </p:nvSpPr>
          <p:spPr bwMode="gray">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7">
              <a:extLst>
                <a:ext uri="{FF2B5EF4-FFF2-40B4-BE49-F238E27FC236}">
                  <a16:creationId xmlns:a16="http://schemas.microsoft.com/office/drawing/2014/main" id="{8BF3FDF6-9666-4930-96E4-BC4E609DB24D}"/>
                </a:ext>
              </a:extLst>
            </p:cNvPr>
            <p:cNvSpPr>
              <a:spLocks/>
            </p:cNvSpPr>
            <p:nvPr/>
          </p:nvSpPr>
          <p:spPr bwMode="gray">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8">
              <a:extLst>
                <a:ext uri="{FF2B5EF4-FFF2-40B4-BE49-F238E27FC236}">
                  <a16:creationId xmlns:a16="http://schemas.microsoft.com/office/drawing/2014/main" id="{097DB741-0174-4445-ACF0-2E111BD10440}"/>
                </a:ext>
              </a:extLst>
            </p:cNvPr>
            <p:cNvSpPr>
              <a:spLocks/>
            </p:cNvSpPr>
            <p:nvPr/>
          </p:nvSpPr>
          <p:spPr bwMode="gray">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9">
              <a:extLst>
                <a:ext uri="{FF2B5EF4-FFF2-40B4-BE49-F238E27FC236}">
                  <a16:creationId xmlns:a16="http://schemas.microsoft.com/office/drawing/2014/main" id="{5339DFA6-7C0F-49F2-B455-8F6C2763AFB1}"/>
                </a:ext>
              </a:extLst>
            </p:cNvPr>
            <p:cNvSpPr>
              <a:spLocks/>
            </p:cNvSpPr>
            <p:nvPr/>
          </p:nvSpPr>
          <p:spPr bwMode="gray">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0">
              <a:extLst>
                <a:ext uri="{FF2B5EF4-FFF2-40B4-BE49-F238E27FC236}">
                  <a16:creationId xmlns:a16="http://schemas.microsoft.com/office/drawing/2014/main" id="{0EB02563-F1E0-4B91-8A08-45117DF2EC99}"/>
                </a:ext>
              </a:extLst>
            </p:cNvPr>
            <p:cNvSpPr>
              <a:spLocks noEditPoints="1"/>
            </p:cNvSpPr>
            <p:nvPr/>
          </p:nvSpPr>
          <p:spPr bwMode="gray">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906C1324-2438-4CB8-B14E-FFDF0537B305}"/>
                </a:ext>
              </a:extLst>
            </p:cNvPr>
            <p:cNvSpPr>
              <a:spLocks noEditPoints="1"/>
            </p:cNvSpPr>
            <p:nvPr/>
          </p:nvSpPr>
          <p:spPr bwMode="gray">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42">
              <a:extLst>
                <a:ext uri="{FF2B5EF4-FFF2-40B4-BE49-F238E27FC236}">
                  <a16:creationId xmlns:a16="http://schemas.microsoft.com/office/drawing/2014/main" id="{BEAF57B2-015F-40B8-AF84-515E59FF7B13}"/>
                </a:ext>
              </a:extLst>
            </p:cNvPr>
            <p:cNvSpPr>
              <a:spLocks noChangeArrowheads="1"/>
            </p:cNvSpPr>
            <p:nvPr/>
          </p:nvSpPr>
          <p:spPr bwMode="gray">
            <a:xfrm>
              <a:off x="2697163" y="153988"/>
              <a:ext cx="15875" cy="115888"/>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3">
              <a:extLst>
                <a:ext uri="{FF2B5EF4-FFF2-40B4-BE49-F238E27FC236}">
                  <a16:creationId xmlns:a16="http://schemas.microsoft.com/office/drawing/2014/main" id="{CF6638C6-5E94-43FF-B8CB-2E4C6C897571}"/>
                </a:ext>
              </a:extLst>
            </p:cNvPr>
            <p:cNvSpPr>
              <a:spLocks noEditPoints="1"/>
            </p:cNvSpPr>
            <p:nvPr/>
          </p:nvSpPr>
          <p:spPr bwMode="gray">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4">
              <a:extLst>
                <a:ext uri="{FF2B5EF4-FFF2-40B4-BE49-F238E27FC236}">
                  <a16:creationId xmlns:a16="http://schemas.microsoft.com/office/drawing/2014/main" id="{E43F4615-1DA6-4F95-A77B-12A91752972F}"/>
                </a:ext>
              </a:extLst>
            </p:cNvPr>
            <p:cNvSpPr>
              <a:spLocks/>
            </p:cNvSpPr>
            <p:nvPr/>
          </p:nvSpPr>
          <p:spPr bwMode="gray">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5">
              <a:extLst>
                <a:ext uri="{FF2B5EF4-FFF2-40B4-BE49-F238E27FC236}">
                  <a16:creationId xmlns:a16="http://schemas.microsoft.com/office/drawing/2014/main" id="{A31BF1F7-BE07-47E9-94AB-5CCD46FF8A3F}"/>
                </a:ext>
              </a:extLst>
            </p:cNvPr>
            <p:cNvSpPr>
              <a:spLocks noEditPoints="1"/>
            </p:cNvSpPr>
            <p:nvPr/>
          </p:nvSpPr>
          <p:spPr bwMode="gray">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6">
              <a:extLst>
                <a:ext uri="{FF2B5EF4-FFF2-40B4-BE49-F238E27FC236}">
                  <a16:creationId xmlns:a16="http://schemas.microsoft.com/office/drawing/2014/main" id="{3A22ADA2-4714-4C31-B6E5-7A6DE6B2A6E3}"/>
                </a:ext>
              </a:extLst>
            </p:cNvPr>
            <p:cNvSpPr>
              <a:spLocks/>
            </p:cNvSpPr>
            <p:nvPr/>
          </p:nvSpPr>
          <p:spPr bwMode="gray">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7">
              <a:extLst>
                <a:ext uri="{FF2B5EF4-FFF2-40B4-BE49-F238E27FC236}">
                  <a16:creationId xmlns:a16="http://schemas.microsoft.com/office/drawing/2014/main" id="{C31B1364-FEB4-4067-808C-3AB6A9DBEC06}"/>
                </a:ext>
              </a:extLst>
            </p:cNvPr>
            <p:cNvSpPr>
              <a:spLocks noEditPoints="1"/>
            </p:cNvSpPr>
            <p:nvPr/>
          </p:nvSpPr>
          <p:spPr bwMode="gray">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8">
              <a:extLst>
                <a:ext uri="{FF2B5EF4-FFF2-40B4-BE49-F238E27FC236}">
                  <a16:creationId xmlns:a16="http://schemas.microsoft.com/office/drawing/2014/main" id="{0058F51C-6920-4633-BD74-B7B7F9115418}"/>
                </a:ext>
              </a:extLst>
            </p:cNvPr>
            <p:cNvSpPr>
              <a:spLocks noEditPoints="1"/>
            </p:cNvSpPr>
            <p:nvPr/>
          </p:nvSpPr>
          <p:spPr bwMode="gray">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9">
              <a:extLst>
                <a:ext uri="{FF2B5EF4-FFF2-40B4-BE49-F238E27FC236}">
                  <a16:creationId xmlns:a16="http://schemas.microsoft.com/office/drawing/2014/main" id="{0E426658-42CE-4CFA-9C79-3A40251C8AD6}"/>
                </a:ext>
              </a:extLst>
            </p:cNvPr>
            <p:cNvSpPr>
              <a:spLocks/>
            </p:cNvSpPr>
            <p:nvPr/>
          </p:nvSpPr>
          <p:spPr bwMode="gray">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0">
              <a:extLst>
                <a:ext uri="{FF2B5EF4-FFF2-40B4-BE49-F238E27FC236}">
                  <a16:creationId xmlns:a16="http://schemas.microsoft.com/office/drawing/2014/main" id="{8B1D0F47-BA80-466B-890A-7AFAA099276F}"/>
                </a:ext>
              </a:extLst>
            </p:cNvPr>
            <p:cNvSpPr>
              <a:spLocks/>
            </p:cNvSpPr>
            <p:nvPr/>
          </p:nvSpPr>
          <p:spPr bwMode="gray">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1">
              <a:extLst>
                <a:ext uri="{FF2B5EF4-FFF2-40B4-BE49-F238E27FC236}">
                  <a16:creationId xmlns:a16="http://schemas.microsoft.com/office/drawing/2014/main" id="{9CC49CFE-C30A-45D7-9150-7EE856DA7C2E}"/>
                </a:ext>
              </a:extLst>
            </p:cNvPr>
            <p:cNvSpPr>
              <a:spLocks noEditPoints="1"/>
            </p:cNvSpPr>
            <p:nvPr/>
          </p:nvSpPr>
          <p:spPr bwMode="gray">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2">
              <a:extLst>
                <a:ext uri="{FF2B5EF4-FFF2-40B4-BE49-F238E27FC236}">
                  <a16:creationId xmlns:a16="http://schemas.microsoft.com/office/drawing/2014/main" id="{A40FE52E-7390-4224-981F-5B9B6DC75BAE}"/>
                </a:ext>
              </a:extLst>
            </p:cNvPr>
            <p:cNvSpPr>
              <a:spLocks/>
            </p:cNvSpPr>
            <p:nvPr/>
          </p:nvSpPr>
          <p:spPr bwMode="gray">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3">
              <a:extLst>
                <a:ext uri="{FF2B5EF4-FFF2-40B4-BE49-F238E27FC236}">
                  <a16:creationId xmlns:a16="http://schemas.microsoft.com/office/drawing/2014/main" id="{225F0FE3-9380-41E3-A971-A1DC24E451B0}"/>
                </a:ext>
              </a:extLst>
            </p:cNvPr>
            <p:cNvSpPr>
              <a:spLocks/>
            </p:cNvSpPr>
            <p:nvPr/>
          </p:nvSpPr>
          <p:spPr bwMode="gray">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4">
              <a:extLst>
                <a:ext uri="{FF2B5EF4-FFF2-40B4-BE49-F238E27FC236}">
                  <a16:creationId xmlns:a16="http://schemas.microsoft.com/office/drawing/2014/main" id="{6AA00411-4F40-4847-97A9-4AB47DD95393}"/>
                </a:ext>
              </a:extLst>
            </p:cNvPr>
            <p:cNvSpPr>
              <a:spLocks/>
            </p:cNvSpPr>
            <p:nvPr/>
          </p:nvSpPr>
          <p:spPr bwMode="gray">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5">
              <a:extLst>
                <a:ext uri="{FF2B5EF4-FFF2-40B4-BE49-F238E27FC236}">
                  <a16:creationId xmlns:a16="http://schemas.microsoft.com/office/drawing/2014/main" id="{5C5F2C34-52CC-46A3-8253-9C9F98D87E30}"/>
                </a:ext>
              </a:extLst>
            </p:cNvPr>
            <p:cNvSpPr>
              <a:spLocks noEditPoints="1"/>
            </p:cNvSpPr>
            <p:nvPr/>
          </p:nvSpPr>
          <p:spPr bwMode="gray">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6">
              <a:extLst>
                <a:ext uri="{FF2B5EF4-FFF2-40B4-BE49-F238E27FC236}">
                  <a16:creationId xmlns:a16="http://schemas.microsoft.com/office/drawing/2014/main" id="{F3FA3044-1824-4008-9D96-843FADC68A83}"/>
                </a:ext>
              </a:extLst>
            </p:cNvPr>
            <p:cNvSpPr>
              <a:spLocks noEditPoints="1"/>
            </p:cNvSpPr>
            <p:nvPr/>
          </p:nvSpPr>
          <p:spPr bwMode="gray">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7">
              <a:extLst>
                <a:ext uri="{FF2B5EF4-FFF2-40B4-BE49-F238E27FC236}">
                  <a16:creationId xmlns:a16="http://schemas.microsoft.com/office/drawing/2014/main" id="{741F03E7-CEFB-463E-B41D-FAFD19AFB475}"/>
                </a:ext>
              </a:extLst>
            </p:cNvPr>
            <p:cNvSpPr>
              <a:spLocks/>
            </p:cNvSpPr>
            <p:nvPr/>
          </p:nvSpPr>
          <p:spPr bwMode="gray">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8">
              <a:extLst>
                <a:ext uri="{FF2B5EF4-FFF2-40B4-BE49-F238E27FC236}">
                  <a16:creationId xmlns:a16="http://schemas.microsoft.com/office/drawing/2014/main" id="{72E0C9EC-4353-4470-9B5B-8020BB524814}"/>
                </a:ext>
              </a:extLst>
            </p:cNvPr>
            <p:cNvSpPr>
              <a:spLocks noEditPoints="1"/>
            </p:cNvSpPr>
            <p:nvPr/>
          </p:nvSpPr>
          <p:spPr bwMode="gray">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9">
              <a:extLst>
                <a:ext uri="{FF2B5EF4-FFF2-40B4-BE49-F238E27FC236}">
                  <a16:creationId xmlns:a16="http://schemas.microsoft.com/office/drawing/2014/main" id="{98B83E80-EEA6-4BB3-ABCB-5F9325CBE139}"/>
                </a:ext>
              </a:extLst>
            </p:cNvPr>
            <p:cNvSpPr>
              <a:spLocks noEditPoints="1"/>
            </p:cNvSpPr>
            <p:nvPr/>
          </p:nvSpPr>
          <p:spPr bwMode="gray">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0">
              <a:extLst>
                <a:ext uri="{FF2B5EF4-FFF2-40B4-BE49-F238E27FC236}">
                  <a16:creationId xmlns:a16="http://schemas.microsoft.com/office/drawing/2014/main" id="{FE827C06-4B96-4A16-AD13-91F144096E7D}"/>
                </a:ext>
              </a:extLst>
            </p:cNvPr>
            <p:cNvSpPr>
              <a:spLocks/>
            </p:cNvSpPr>
            <p:nvPr/>
          </p:nvSpPr>
          <p:spPr bwMode="gray">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1">
              <a:extLst>
                <a:ext uri="{FF2B5EF4-FFF2-40B4-BE49-F238E27FC236}">
                  <a16:creationId xmlns:a16="http://schemas.microsoft.com/office/drawing/2014/main" id="{9F5B7148-53F2-4CC5-9B1B-56B74DF15CFB}"/>
                </a:ext>
              </a:extLst>
            </p:cNvPr>
            <p:cNvSpPr>
              <a:spLocks/>
            </p:cNvSpPr>
            <p:nvPr/>
          </p:nvSpPr>
          <p:spPr bwMode="gray">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2">
              <a:extLst>
                <a:ext uri="{FF2B5EF4-FFF2-40B4-BE49-F238E27FC236}">
                  <a16:creationId xmlns:a16="http://schemas.microsoft.com/office/drawing/2014/main" id="{751FCF45-B390-4115-A636-DB10FDE1DE04}"/>
                </a:ext>
              </a:extLst>
            </p:cNvPr>
            <p:cNvSpPr>
              <a:spLocks noEditPoints="1"/>
            </p:cNvSpPr>
            <p:nvPr/>
          </p:nvSpPr>
          <p:spPr bwMode="gray">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63">
              <a:extLst>
                <a:ext uri="{FF2B5EF4-FFF2-40B4-BE49-F238E27FC236}">
                  <a16:creationId xmlns:a16="http://schemas.microsoft.com/office/drawing/2014/main" id="{9059B125-F3A2-430A-99C1-BCE86CFF5F3B}"/>
                </a:ext>
              </a:extLst>
            </p:cNvPr>
            <p:cNvSpPr>
              <a:spLocks noChangeArrowheads="1"/>
            </p:cNvSpPr>
            <p:nvPr/>
          </p:nvSpPr>
          <p:spPr bwMode="gray">
            <a:xfrm>
              <a:off x="2271713" y="-269875"/>
              <a:ext cx="12700" cy="7731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Oval 64">
              <a:extLst>
                <a:ext uri="{FF2B5EF4-FFF2-40B4-BE49-F238E27FC236}">
                  <a16:creationId xmlns:a16="http://schemas.microsoft.com/office/drawing/2014/main" id="{0F2051E8-EAF8-4E49-9A02-D04863AFED3E}"/>
                </a:ext>
              </a:extLst>
            </p:cNvPr>
            <p:cNvSpPr>
              <a:spLocks noChangeArrowheads="1"/>
            </p:cNvSpPr>
            <p:nvPr/>
          </p:nvSpPr>
          <p:spPr bwMode="gray">
            <a:xfrm>
              <a:off x="911226" y="-279400"/>
              <a:ext cx="119063" cy="120650"/>
            </a:xfrm>
            <a:prstGeom prst="ellipse">
              <a:avLst/>
            </a:pr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Oval 65">
              <a:extLst>
                <a:ext uri="{FF2B5EF4-FFF2-40B4-BE49-F238E27FC236}">
                  <a16:creationId xmlns:a16="http://schemas.microsoft.com/office/drawing/2014/main" id="{F222E149-4D3D-46E7-8E15-1380BD4165D9}"/>
                </a:ext>
              </a:extLst>
            </p:cNvPr>
            <p:cNvSpPr>
              <a:spLocks noChangeArrowheads="1"/>
            </p:cNvSpPr>
            <p:nvPr/>
          </p:nvSpPr>
          <p:spPr bwMode="gray">
            <a:xfrm>
              <a:off x="752476" y="-269875"/>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Oval 66">
              <a:extLst>
                <a:ext uri="{FF2B5EF4-FFF2-40B4-BE49-F238E27FC236}">
                  <a16:creationId xmlns:a16="http://schemas.microsoft.com/office/drawing/2014/main" id="{8F12F9D8-1C12-49B1-AEFE-9723C9E81AB9}"/>
                </a:ext>
              </a:extLst>
            </p:cNvPr>
            <p:cNvSpPr>
              <a:spLocks noChangeArrowheads="1"/>
            </p:cNvSpPr>
            <p:nvPr/>
          </p:nvSpPr>
          <p:spPr bwMode="gray">
            <a:xfrm>
              <a:off x="919163" y="-103188"/>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Oval 67">
              <a:extLst>
                <a:ext uri="{FF2B5EF4-FFF2-40B4-BE49-F238E27FC236}">
                  <a16:creationId xmlns:a16="http://schemas.microsoft.com/office/drawing/2014/main" id="{BAA348BF-2B1E-456C-9685-C53DCA4B3830}"/>
                </a:ext>
              </a:extLst>
            </p:cNvPr>
            <p:cNvSpPr>
              <a:spLocks noChangeArrowheads="1"/>
            </p:cNvSpPr>
            <p:nvPr/>
          </p:nvSpPr>
          <p:spPr bwMode="gray">
            <a:xfrm>
              <a:off x="927101" y="53975"/>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Oval 68">
              <a:extLst>
                <a:ext uri="{FF2B5EF4-FFF2-40B4-BE49-F238E27FC236}">
                  <a16:creationId xmlns:a16="http://schemas.microsoft.com/office/drawing/2014/main" id="{41A1F4EA-78D7-4C65-8430-31B1D585F003}"/>
                </a:ext>
              </a:extLst>
            </p:cNvPr>
            <p:cNvSpPr>
              <a:spLocks noChangeArrowheads="1"/>
            </p:cNvSpPr>
            <p:nvPr/>
          </p:nvSpPr>
          <p:spPr bwMode="gray">
            <a:xfrm>
              <a:off x="760413" y="-95250"/>
              <a:ext cx="87313"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Oval 69">
              <a:extLst>
                <a:ext uri="{FF2B5EF4-FFF2-40B4-BE49-F238E27FC236}">
                  <a16:creationId xmlns:a16="http://schemas.microsoft.com/office/drawing/2014/main" id="{421EBBA9-8C4F-4295-8553-30463683964B}"/>
                </a:ext>
              </a:extLst>
            </p:cNvPr>
            <p:cNvSpPr>
              <a:spLocks noChangeArrowheads="1"/>
            </p:cNvSpPr>
            <p:nvPr/>
          </p:nvSpPr>
          <p:spPr bwMode="gray">
            <a:xfrm>
              <a:off x="611188" y="-261938"/>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0" name="Title 1">
            <a:extLst>
              <a:ext uri="{FF2B5EF4-FFF2-40B4-BE49-F238E27FC236}">
                <a16:creationId xmlns:a16="http://schemas.microsoft.com/office/drawing/2014/main" id="{99B2FAE0-6F28-0B07-ABC2-210010161C2C}"/>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tx1"/>
                </a:solidFill>
              </a:defRPr>
            </a:lvl1pPr>
          </a:lstStyle>
          <a:p>
            <a:r>
              <a:rPr lang="en-US"/>
              <a:t>Click to edit Master title style</a:t>
            </a:r>
            <a:endParaRPr lang="en-US" dirty="0"/>
          </a:p>
        </p:txBody>
      </p:sp>
      <p:sp>
        <p:nvSpPr>
          <p:cNvPr id="151" name="Text Placeholder 81">
            <a:extLst>
              <a:ext uri="{FF2B5EF4-FFF2-40B4-BE49-F238E27FC236}">
                <a16:creationId xmlns:a16="http://schemas.microsoft.com/office/drawing/2014/main" id="{AABBBD46-2D94-9A1E-1B0B-4EA66A5B81E5}"/>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tx1"/>
                </a:solidFill>
              </a:defRPr>
            </a:lvl1pPr>
          </a:lstStyle>
          <a:p>
            <a:pPr lvl="0"/>
            <a:r>
              <a:rPr lang="en-US"/>
              <a:t>Click to edit Master text styles</a:t>
            </a:r>
          </a:p>
        </p:txBody>
      </p:sp>
      <p:sp>
        <p:nvSpPr>
          <p:cNvPr id="152" name="Subtitle 2">
            <a:extLst>
              <a:ext uri="{FF2B5EF4-FFF2-40B4-BE49-F238E27FC236}">
                <a16:creationId xmlns:a16="http://schemas.microsoft.com/office/drawing/2014/main" id="{AE1C7A48-0D13-1059-2A8B-9267721FA7D4}"/>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tx1"/>
                </a:solidFill>
              </a:defRPr>
            </a:lvl1pPr>
          </a:lstStyle>
          <a:p>
            <a:pPr lvl="0"/>
            <a:r>
              <a:rPr lang="en-US"/>
              <a:t>Click to edit Master subtitle style</a:t>
            </a:r>
            <a:endParaRPr lang="en-US" dirty="0"/>
          </a:p>
        </p:txBody>
      </p:sp>
      <p:sp>
        <p:nvSpPr>
          <p:cNvPr id="80" name="TextBox 79">
            <a:extLst>
              <a:ext uri="{FF2B5EF4-FFF2-40B4-BE49-F238E27FC236}">
                <a16:creationId xmlns:a16="http://schemas.microsoft.com/office/drawing/2014/main" id="{35FA29A0-C03A-3277-5EF6-1E67883CD46A}"/>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tx1"/>
                </a:solidFill>
              </a:rPr>
              <a:t>Includes content supplied by Sales Benchmark Index; Copyright © Sales Benchmark Index, 2023</a:t>
            </a:r>
          </a:p>
        </p:txBody>
      </p:sp>
    </p:spTree>
    <p:extLst>
      <p:ext uri="{BB962C8B-B14F-4D97-AF65-F5344CB8AC3E}">
        <p14:creationId xmlns:p14="http://schemas.microsoft.com/office/powerpoint/2010/main" val="3092632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21670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2024</a:t>
            </a:r>
          </a:p>
        </p:txBody>
      </p:sp>
    </p:spTree>
    <p:extLst>
      <p:ext uri="{BB962C8B-B14F-4D97-AF65-F5344CB8AC3E}">
        <p14:creationId xmlns:p14="http://schemas.microsoft.com/office/powerpoint/2010/main" val="139001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 dark blue bckgd">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21670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2CDAAB41-4F5B-0002-62E7-0314002034DE}"/>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2024</a:t>
            </a:r>
          </a:p>
        </p:txBody>
      </p:sp>
    </p:spTree>
    <p:extLst>
      <p:ext uri="{BB962C8B-B14F-4D97-AF65-F5344CB8AC3E}">
        <p14:creationId xmlns:p14="http://schemas.microsoft.com/office/powerpoint/2010/main" val="2542955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38E2F1A-B34E-D69C-A57E-330971B04075}"/>
              </a:ext>
            </a:extLst>
          </p:cNvPr>
          <p:cNvGraphicFramePr>
            <a:graphicFrameLocks noChangeAspect="1"/>
          </p:cNvGraphicFramePr>
          <p:nvPr>
            <p:custDataLst>
              <p:tags r:id="rId28"/>
            </p:custDataLst>
            <p:extLst>
              <p:ext uri="{D42A27DB-BD31-4B8C-83A1-F6EECF244321}">
                <p14:modId xmlns:p14="http://schemas.microsoft.com/office/powerpoint/2010/main" val="21831094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410" imgH="409" progId="TCLayout.ActiveDocument.1">
                  <p:embed/>
                </p:oleObj>
              </mc:Choice>
              <mc:Fallback>
                <p:oleObj name="think-cell Slide" r:id="rId29" imgW="410" imgH="409" progId="TCLayout.ActiveDocument.1">
                  <p:embed/>
                  <p:pic>
                    <p:nvPicPr>
                      <p:cNvPr id="9" name="Object 8" hidden="1">
                        <a:extLst>
                          <a:ext uri="{FF2B5EF4-FFF2-40B4-BE49-F238E27FC236}">
                            <a16:creationId xmlns:a16="http://schemas.microsoft.com/office/drawing/2014/main" id="{B38E2F1A-B34E-D69C-A57E-330971B04075}"/>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A89C0743-AA73-0840-B62D-0DD1135607D8}"/>
              </a:ext>
            </a:extLst>
          </p:cNvPr>
          <p:cNvSpPr>
            <a:spLocks noGrp="1"/>
          </p:cNvSpPr>
          <p:nvPr>
            <p:ph type="title"/>
          </p:nvPr>
        </p:nvSpPr>
        <p:spPr>
          <a:xfrm>
            <a:off x="609600" y="37589"/>
            <a:ext cx="10962290" cy="767853"/>
          </a:xfrm>
          <a:prstGeom prst="rect">
            <a:avLst/>
          </a:prstGeom>
        </p:spPr>
        <p:txBody>
          <a:bodyPr vert="horz" lIns="91440" tIns="0" rIns="9144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7B93CF6-2309-4345-AA1D-B104C260F806}"/>
              </a:ext>
            </a:extLst>
          </p:cNvPr>
          <p:cNvSpPr>
            <a:spLocks noGrp="1"/>
          </p:cNvSpPr>
          <p:nvPr>
            <p:ph type="body" idx="1"/>
          </p:nvPr>
        </p:nvSpPr>
        <p:spPr>
          <a:xfrm>
            <a:off x="609600" y="1608083"/>
            <a:ext cx="10962290" cy="45641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528CDE71-B946-DC7D-EEDB-2B57293F9294}"/>
              </a:ext>
            </a:extLst>
          </p:cNvPr>
          <p:cNvCxnSpPr>
            <a:cxnSpLocks/>
          </p:cNvCxnSpPr>
          <p:nvPr/>
        </p:nvCxnSpPr>
        <p:spPr>
          <a:xfrm>
            <a:off x="576393" y="-1905"/>
            <a:ext cx="0" cy="846841"/>
          </a:xfrm>
          <a:prstGeom prst="line">
            <a:avLst/>
          </a:prstGeom>
          <a:ln w="6350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5AB39C8-5319-0E6E-2410-4700706DC186}"/>
              </a:ext>
            </a:extLst>
          </p:cNvPr>
          <p:cNvSpPr txBox="1"/>
          <p:nvPr/>
        </p:nvSpPr>
        <p:spPr>
          <a:xfrm>
            <a:off x="11267590" y="6447560"/>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pic>
        <p:nvPicPr>
          <p:cNvPr id="33" name="Picture 32" descr="Logo&#10;&#10;Description automatically generated">
            <a:extLst>
              <a:ext uri="{FF2B5EF4-FFF2-40B4-BE49-F238E27FC236}">
                <a16:creationId xmlns:a16="http://schemas.microsoft.com/office/drawing/2014/main" id="{413FB830-EF07-2827-2E9A-C62AEEB66DF9}"/>
              </a:ext>
            </a:extLst>
          </p:cNvPr>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4" name="Footer Placeholder 3">
            <a:extLst>
              <a:ext uri="{FF2B5EF4-FFF2-40B4-BE49-F238E27FC236}">
                <a16:creationId xmlns:a16="http://schemas.microsoft.com/office/drawing/2014/main" id="{00E893C4-3B90-E1F1-32DC-B0057DB39E54}"/>
              </a:ext>
            </a:extLst>
          </p:cNvPr>
          <p:cNvSpPr>
            <a:spLocks noGrp="1"/>
          </p:cNvSpPr>
          <p:nvPr>
            <p:ph type="ftr" sz="quarter" idx="3"/>
          </p:nvPr>
        </p:nvSpPr>
        <p:spPr>
          <a:xfrm>
            <a:off x="1526308" y="6349636"/>
            <a:ext cx="6398491" cy="365125"/>
          </a:xfrm>
          <a:prstGeom prst="rect">
            <a:avLst/>
          </a:prstGeom>
        </p:spPr>
        <p:txBody>
          <a:bodyPr vert="horz" lIns="91440" tIns="45720" rIns="91440" bIns="45720" rtlCol="0" anchor="ctr"/>
          <a:lstStyle>
            <a:lvl1pPr algn="l">
              <a:defRPr sz="800" i="1">
                <a:solidFill>
                  <a:schemeClr val="tx1"/>
                </a:solidFill>
                <a:latin typeface="+mj-lt"/>
              </a:defRPr>
            </a:lvl1pPr>
          </a:lstStyle>
          <a:p>
            <a:r>
              <a:rPr lang="en-US" dirty="0"/>
              <a:t>Source:</a:t>
            </a:r>
          </a:p>
          <a:p>
            <a:r>
              <a:rPr lang="en-US" dirty="0"/>
              <a:t>Notes:</a:t>
            </a:r>
          </a:p>
        </p:txBody>
      </p:sp>
      <p:sp>
        <p:nvSpPr>
          <p:cNvPr id="5" name="TextBox 4">
            <a:extLst>
              <a:ext uri="{FF2B5EF4-FFF2-40B4-BE49-F238E27FC236}">
                <a16:creationId xmlns:a16="http://schemas.microsoft.com/office/drawing/2014/main" id="{D2F644A6-12F2-3B17-6083-EE09484EBFF5}"/>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2024</a:t>
            </a:r>
          </a:p>
        </p:txBody>
      </p:sp>
    </p:spTree>
    <p:extLst>
      <p:ext uri="{BB962C8B-B14F-4D97-AF65-F5344CB8AC3E}">
        <p14:creationId xmlns:p14="http://schemas.microsoft.com/office/powerpoint/2010/main" val="3939428535"/>
      </p:ext>
    </p:extLst>
  </p:cSld>
  <p:clrMap bg1="lt1" tx1="dk1" bg2="lt2" tx2="dk2" accent1="accent1" accent2="accent2" accent3="accent3" accent4="accent4" accent5="accent5" accent6="accent6" hlink="hlink" folHlink="folHlink"/>
  <p:sldLayoutIdLst>
    <p:sldLayoutId id="2147483688" r:id="rId1"/>
    <p:sldLayoutId id="2147483717" r:id="rId2"/>
    <p:sldLayoutId id="2147483718" r:id="rId3"/>
    <p:sldLayoutId id="2147483691" r:id="rId4"/>
    <p:sldLayoutId id="2147483692" r:id="rId5"/>
    <p:sldLayoutId id="2147483716" r:id="rId6"/>
    <p:sldLayoutId id="2147483660" r:id="rId7"/>
    <p:sldLayoutId id="2147483675" r:id="rId8"/>
    <p:sldLayoutId id="2147483681" r:id="rId9"/>
    <p:sldLayoutId id="2147483726" r:id="rId10"/>
    <p:sldLayoutId id="2147483727" r:id="rId11"/>
    <p:sldLayoutId id="2147483723" r:id="rId12"/>
    <p:sldLayoutId id="2147483724" r:id="rId13"/>
    <p:sldLayoutId id="2147483725" r:id="rId14"/>
    <p:sldLayoutId id="2147483721" r:id="rId15"/>
    <p:sldLayoutId id="2147483722" r:id="rId16"/>
    <p:sldLayoutId id="2147483720" r:id="rId17"/>
    <p:sldLayoutId id="2147483683" r:id="rId18"/>
    <p:sldLayoutId id="2147483685" r:id="rId19"/>
    <p:sldLayoutId id="2147483684" r:id="rId20"/>
    <p:sldLayoutId id="2147483686" r:id="rId21"/>
    <p:sldLayoutId id="2147483714" r:id="rId22"/>
    <p:sldLayoutId id="2147483687" r:id="rId23"/>
    <p:sldLayoutId id="2147483715" r:id="rId24"/>
    <p:sldLayoutId id="2147483690" r:id="rId25"/>
    <p:sldLayoutId id="2147483728" r:id="rId26"/>
  </p:sldLayoutIdLst>
  <p:hf sldNum="0"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96">
          <p15:clr>
            <a:srgbClr val="F26B43"/>
          </p15:clr>
        </p15:guide>
        <p15:guide id="4" pos="384">
          <p15:clr>
            <a:srgbClr val="F26B43"/>
          </p15:clr>
        </p15:guide>
        <p15:guide id="5"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6.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34954B-5B6E-A708-CFE7-521EFDCD66D8}"/>
              </a:ext>
            </a:extLst>
          </p:cNvPr>
          <p:cNvSpPr>
            <a:spLocks noGrp="1"/>
          </p:cNvSpPr>
          <p:nvPr>
            <p:ph type="ctrTitle"/>
          </p:nvPr>
        </p:nvSpPr>
        <p:spPr>
          <a:xfrm>
            <a:off x="1516830" y="3066825"/>
            <a:ext cx="9139234" cy="664797"/>
          </a:xfrm>
        </p:spPr>
        <p:txBody>
          <a:bodyPr/>
          <a:lstStyle/>
          <a:p>
            <a:pPr algn="l">
              <a:lnSpc>
                <a:spcPct val="110000"/>
              </a:lnSpc>
            </a:pPr>
            <a:r>
              <a:rPr lang="en-ID" sz="3600" b="1" dirty="0">
                <a:solidFill>
                  <a:schemeClr val="bg1"/>
                </a:solidFill>
                <a:latin typeface="Avenir Next LT Pro" panose="020B0504020202020204" pitchFamily="34" charset="0"/>
              </a:rPr>
              <a:t>Sales Compensation </a:t>
            </a:r>
            <a:br>
              <a:rPr lang="en-ID" sz="3600" b="1" dirty="0">
                <a:solidFill>
                  <a:schemeClr val="bg1"/>
                </a:solidFill>
                <a:latin typeface="Avenir Next LT Pro" panose="020B0504020202020204" pitchFamily="34" charset="0"/>
              </a:rPr>
            </a:br>
            <a:r>
              <a:rPr lang="en-ID" sz="3600" b="1" dirty="0">
                <a:solidFill>
                  <a:schemeClr val="bg1"/>
                </a:solidFill>
                <a:latin typeface="Avenir Next LT Pro" panose="020B0504020202020204" pitchFamily="34" charset="0"/>
              </a:rPr>
              <a:t>Design Methodology</a:t>
            </a:r>
            <a:endParaRPr lang="en-US" b="1" dirty="0">
              <a:solidFill>
                <a:schemeClr val="bg1"/>
              </a:solidFill>
              <a:latin typeface="Avenir Next LT Pro" panose="020B0504020202020204" pitchFamily="34" charset="0"/>
              <a:ea typeface="Verdana" panose="020B0604030504040204" pitchFamily="34" charset="0"/>
              <a:cs typeface="Verdana" panose="020B0604030504040204" pitchFamily="34" charset="0"/>
            </a:endParaRPr>
          </a:p>
        </p:txBody>
      </p:sp>
      <p:sp>
        <p:nvSpPr>
          <p:cNvPr id="5" name="Subtitle 4" hidden="1">
            <a:extLst>
              <a:ext uri="{FF2B5EF4-FFF2-40B4-BE49-F238E27FC236}">
                <a16:creationId xmlns:a16="http://schemas.microsoft.com/office/drawing/2014/main" id="{8C869C99-D541-70FF-4C6F-A9B90F065031}"/>
              </a:ext>
            </a:extLst>
          </p:cNvPr>
          <p:cNvSpPr>
            <a:spLocks noGrp="1"/>
          </p:cNvSpPr>
          <p:nvPr>
            <p:ph type="subTitle" idx="1"/>
          </p:nvPr>
        </p:nvSpPr>
        <p:spPr>
          <a:xfrm>
            <a:off x="1516830" y="3791175"/>
            <a:ext cx="9139234" cy="297969"/>
          </a:xfrm>
        </p:spPr>
        <p:txBody>
          <a:bodyPr/>
          <a:lstStyle/>
          <a:p>
            <a:endParaRPr lang="en-US" dirty="0"/>
          </a:p>
        </p:txBody>
      </p:sp>
    </p:spTree>
    <p:extLst>
      <p:ext uri="{BB962C8B-B14F-4D97-AF65-F5344CB8AC3E}">
        <p14:creationId xmlns:p14="http://schemas.microsoft.com/office/powerpoint/2010/main" val="2486921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Arrow: Right 79">
            <a:extLst>
              <a:ext uri="{FF2B5EF4-FFF2-40B4-BE49-F238E27FC236}">
                <a16:creationId xmlns:a16="http://schemas.microsoft.com/office/drawing/2014/main" id="{C6FBA352-137B-ED24-68DE-E01E86BD2F5F}"/>
              </a:ext>
            </a:extLst>
          </p:cNvPr>
          <p:cNvSpPr/>
          <p:nvPr/>
        </p:nvSpPr>
        <p:spPr bwMode="auto">
          <a:xfrm>
            <a:off x="3203812" y="2669290"/>
            <a:ext cx="1877114" cy="3351207"/>
          </a:xfrm>
          <a:prstGeom prst="rightArrow">
            <a:avLst/>
          </a:prstGeom>
          <a:solidFill>
            <a:schemeClr val="bg1">
              <a:lumMod val="95000"/>
            </a:schemeClr>
          </a:solidFill>
          <a:ln>
            <a:noFill/>
          </a:ln>
          <a:effectLst>
            <a:outerShdw blurRad="76200" dist="50800" dir="5400000" algn="tl" rotWithShape="0">
              <a:schemeClr val="tx2">
                <a:alpha val="4000"/>
              </a:schemeClr>
            </a:outerShdw>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algn="l"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US" sz="1200" dirty="0">
              <a:solidFill>
                <a:schemeClr val="tx2"/>
              </a:solidFill>
            </a:endParaRPr>
          </a:p>
        </p:txBody>
      </p:sp>
      <p:sp>
        <p:nvSpPr>
          <p:cNvPr id="81" name="Arrow: Right 80">
            <a:extLst>
              <a:ext uri="{FF2B5EF4-FFF2-40B4-BE49-F238E27FC236}">
                <a16:creationId xmlns:a16="http://schemas.microsoft.com/office/drawing/2014/main" id="{7D6D602F-5612-7A0F-26DF-1CCB5EAB3C62}"/>
              </a:ext>
            </a:extLst>
          </p:cNvPr>
          <p:cNvSpPr/>
          <p:nvPr/>
        </p:nvSpPr>
        <p:spPr bwMode="auto">
          <a:xfrm>
            <a:off x="7116859" y="2669290"/>
            <a:ext cx="1877114" cy="3351207"/>
          </a:xfrm>
          <a:prstGeom prst="rightArrow">
            <a:avLst/>
          </a:prstGeom>
          <a:solidFill>
            <a:schemeClr val="bg1">
              <a:lumMod val="95000"/>
            </a:schemeClr>
          </a:solidFill>
          <a:ln>
            <a:noFill/>
          </a:ln>
          <a:effectLst>
            <a:outerShdw blurRad="76200" dist="50800" dir="5400000" algn="tl" rotWithShape="0">
              <a:schemeClr val="tx2">
                <a:alpha val="4000"/>
              </a:schemeClr>
            </a:outerShdw>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algn="l"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US" sz="1200" dirty="0">
              <a:solidFill>
                <a:schemeClr val="tx2"/>
              </a:solidFill>
            </a:endParaRPr>
          </a:p>
        </p:txBody>
      </p:sp>
      <p:sp>
        <p:nvSpPr>
          <p:cNvPr id="2" name="Slide Number Placeholder 1" hidden="1">
            <a:extLst>
              <a:ext uri="{FF2B5EF4-FFF2-40B4-BE49-F238E27FC236}">
                <a16:creationId xmlns:a16="http://schemas.microsoft.com/office/drawing/2014/main" id="{4997ABC8-1821-D198-F1B6-E747E2ECDDE0}"/>
              </a:ext>
            </a:extLst>
          </p:cNvPr>
          <p:cNvSpPr>
            <a:spLocks noGrp="1"/>
          </p:cNvSpPr>
          <p:nvPr>
            <p:ph type="sldNum" sz="quarter" idx="12"/>
          </p:nvPr>
        </p:nvSpPr>
        <p:spPr/>
        <p:txBody>
          <a:bodyPr/>
          <a:lstStyle/>
          <a:p>
            <a:endParaRPr lang="en-US" dirty="0"/>
          </a:p>
        </p:txBody>
      </p:sp>
      <p:sp>
        <p:nvSpPr>
          <p:cNvPr id="4" name="Title 18">
            <a:extLst>
              <a:ext uri="{FF2B5EF4-FFF2-40B4-BE49-F238E27FC236}">
                <a16:creationId xmlns:a16="http://schemas.microsoft.com/office/drawing/2014/main" id="{8A3444FD-8B9B-A236-E83F-A8ABAFE3BFCD}"/>
              </a:ext>
            </a:extLst>
          </p:cNvPr>
          <p:cNvSpPr txBox="1">
            <a:spLocks/>
          </p:cNvSpPr>
          <p:nvPr/>
        </p:nvSpPr>
        <p:spPr>
          <a:xfrm>
            <a:off x="695571" y="120241"/>
            <a:ext cx="11277600" cy="505178"/>
          </a:xfrm>
          <a:prstGeom prst="rect">
            <a:avLst/>
          </a:prstGeom>
        </p:spPr>
        <p:txBody>
          <a:bodyPr lIns="0" tIns="0" rIns="0" bIns="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b="1" dirty="0">
                <a:latin typeface="Avenir Next LT Pro" panose="020B0504020202020204" pitchFamily="34" charset="0"/>
              </a:rPr>
              <a:t>An organization’s business and talent strategy, culture, and compensation philosophy will inform the future-state plan design</a:t>
            </a:r>
            <a:endParaRPr lang="en-US" sz="2400" b="1" dirty="0">
              <a:latin typeface="Avenir Next LT Pro" panose="020B0504020202020204" pitchFamily="34" charset="0"/>
              <a:ea typeface="Verdana" panose="020B0604030504040204" pitchFamily="34" charset="0"/>
              <a:cs typeface="Verdana" panose="020B0604030504040204" pitchFamily="34" charset="0"/>
            </a:endParaRPr>
          </a:p>
        </p:txBody>
      </p:sp>
      <p:sp>
        <p:nvSpPr>
          <p:cNvPr id="5" name="Rectangle 4">
            <a:extLst>
              <a:ext uri="{FF2B5EF4-FFF2-40B4-BE49-F238E27FC236}">
                <a16:creationId xmlns:a16="http://schemas.microsoft.com/office/drawing/2014/main" id="{364430FE-DDC2-4AE6-5718-5D3648FFAA3E}"/>
              </a:ext>
            </a:extLst>
          </p:cNvPr>
          <p:cNvSpPr/>
          <p:nvPr/>
        </p:nvSpPr>
        <p:spPr>
          <a:xfrm>
            <a:off x="460092" y="1188720"/>
            <a:ext cx="3451507" cy="1127760"/>
          </a:xfrm>
          <a:prstGeom prst="rect">
            <a:avLst/>
          </a:prstGeom>
          <a:gradFill>
            <a:gsLst>
              <a:gs pos="30000">
                <a:srgbClr val="03327C"/>
              </a:gs>
              <a:gs pos="100000">
                <a:srgbClr val="3591CF"/>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9260CD7-22C8-5F66-4685-94A1BC397292}"/>
              </a:ext>
            </a:extLst>
          </p:cNvPr>
          <p:cNvSpPr/>
          <p:nvPr/>
        </p:nvSpPr>
        <p:spPr>
          <a:xfrm>
            <a:off x="1526893" y="1614101"/>
            <a:ext cx="220690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marL="0" marR="0" lvl="0" indent="0" defTabSz="228600" eaLnBrk="1" fontAlgn="auto" latinLnBrk="0" hangingPunct="1">
              <a:lnSpc>
                <a:spcPct val="100000"/>
              </a:lnSpc>
              <a:spcBef>
                <a:spcPts val="0"/>
              </a:spcBef>
              <a:spcAft>
                <a:spcPts val="0"/>
              </a:spcAft>
              <a:buClrTx/>
              <a:buSzTx/>
              <a:buFontTx/>
              <a:buNone/>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r>
              <a:rPr lang="en-US" b="1" kern="0" dirty="0">
                <a:solidFill>
                  <a:srgbClr val="FFFFFF"/>
                </a:solidFill>
                <a:latin typeface="Avenir Next LT Pro" panose="020B0504020202020204" pitchFamily="34" charset="0"/>
              </a:rPr>
              <a:t>Influencers</a:t>
            </a:r>
            <a:endParaRPr kumimoji="0" lang="en-US" b="1" i="0" u="none" strike="noStrike" kern="0" cap="none" spc="0" normalizeH="0" baseline="0" noProof="0" dirty="0">
              <a:ln>
                <a:noFill/>
              </a:ln>
              <a:solidFill>
                <a:srgbClr val="FFFFFF"/>
              </a:solidFill>
              <a:effectLst/>
              <a:uLnTx/>
              <a:uFillTx/>
              <a:latin typeface="Avenir Next LT Pro" panose="020B0504020202020204" pitchFamily="34" charset="0"/>
            </a:endParaRPr>
          </a:p>
        </p:txBody>
      </p:sp>
      <p:sp>
        <p:nvSpPr>
          <p:cNvPr id="11" name="Rectangle 10">
            <a:extLst>
              <a:ext uri="{FF2B5EF4-FFF2-40B4-BE49-F238E27FC236}">
                <a16:creationId xmlns:a16="http://schemas.microsoft.com/office/drawing/2014/main" id="{EA36B150-1704-BB8D-E7FF-BB5FB9BD513D}"/>
              </a:ext>
            </a:extLst>
          </p:cNvPr>
          <p:cNvSpPr/>
          <p:nvPr/>
        </p:nvSpPr>
        <p:spPr>
          <a:xfrm>
            <a:off x="4373139" y="1188720"/>
            <a:ext cx="3451507" cy="1127760"/>
          </a:xfrm>
          <a:prstGeom prst="rect">
            <a:avLst/>
          </a:prstGeom>
          <a:gradFill>
            <a:gsLst>
              <a:gs pos="30000">
                <a:srgbClr val="03327C"/>
              </a:gs>
              <a:gs pos="100000">
                <a:srgbClr val="3591CF"/>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C442E44-CCBA-EA6A-FD8D-95CCBF95CA3E}"/>
              </a:ext>
            </a:extLst>
          </p:cNvPr>
          <p:cNvSpPr/>
          <p:nvPr/>
        </p:nvSpPr>
        <p:spPr>
          <a:xfrm>
            <a:off x="5439939" y="1337102"/>
            <a:ext cx="2206908"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marL="0" marR="0" lvl="0" indent="0" defTabSz="228600" eaLnBrk="1" fontAlgn="auto" latinLnBrk="0" hangingPunct="1">
              <a:lnSpc>
                <a:spcPct val="100000"/>
              </a:lnSpc>
              <a:spcBef>
                <a:spcPts val="0"/>
              </a:spcBef>
              <a:spcAft>
                <a:spcPts val="0"/>
              </a:spcAft>
              <a:buClrTx/>
              <a:buSzTx/>
              <a:buFontTx/>
              <a:buNone/>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r>
              <a:rPr lang="en-US" b="1" kern="0" dirty="0">
                <a:solidFill>
                  <a:srgbClr val="FFFFFF"/>
                </a:solidFill>
                <a:latin typeface="Avenir Next LT Pro" panose="020B0504020202020204" pitchFamily="34" charset="0"/>
              </a:rPr>
              <a:t>Sales Compensation Philosophy</a:t>
            </a:r>
            <a:endParaRPr kumimoji="0" lang="en-US" b="1" i="0" u="none" strike="noStrike" kern="0" cap="none" spc="0" normalizeH="0" baseline="0" noProof="0" dirty="0">
              <a:ln>
                <a:noFill/>
              </a:ln>
              <a:solidFill>
                <a:srgbClr val="FFFFFF"/>
              </a:solidFill>
              <a:effectLst/>
              <a:uLnTx/>
              <a:uFillTx/>
              <a:latin typeface="Avenir Next LT Pro" panose="020B0504020202020204" pitchFamily="34" charset="0"/>
            </a:endParaRPr>
          </a:p>
        </p:txBody>
      </p:sp>
      <p:sp>
        <p:nvSpPr>
          <p:cNvPr id="17" name="Rectangle 16">
            <a:extLst>
              <a:ext uri="{FF2B5EF4-FFF2-40B4-BE49-F238E27FC236}">
                <a16:creationId xmlns:a16="http://schemas.microsoft.com/office/drawing/2014/main" id="{FAE1483F-8207-F04F-BEEB-AE25968AA4DE}"/>
              </a:ext>
            </a:extLst>
          </p:cNvPr>
          <p:cNvSpPr/>
          <p:nvPr/>
        </p:nvSpPr>
        <p:spPr>
          <a:xfrm>
            <a:off x="8286185" y="1188720"/>
            <a:ext cx="3451507" cy="1127760"/>
          </a:xfrm>
          <a:prstGeom prst="rect">
            <a:avLst/>
          </a:prstGeom>
          <a:gradFill>
            <a:gsLst>
              <a:gs pos="30000">
                <a:srgbClr val="03327C"/>
              </a:gs>
              <a:gs pos="100000">
                <a:srgbClr val="3591CF"/>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E2F6E77-A873-4C13-63A0-BA1777133BC0}"/>
              </a:ext>
            </a:extLst>
          </p:cNvPr>
          <p:cNvSpPr/>
          <p:nvPr/>
        </p:nvSpPr>
        <p:spPr>
          <a:xfrm>
            <a:off x="9352986" y="1614101"/>
            <a:ext cx="220690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marL="0" marR="0" lvl="0" indent="0" defTabSz="228600" eaLnBrk="1" fontAlgn="auto" latinLnBrk="0" hangingPunct="1">
              <a:lnSpc>
                <a:spcPct val="100000"/>
              </a:lnSpc>
              <a:spcBef>
                <a:spcPts val="0"/>
              </a:spcBef>
              <a:spcAft>
                <a:spcPts val="0"/>
              </a:spcAft>
              <a:buClrTx/>
              <a:buSzTx/>
              <a:buFontTx/>
              <a:buNone/>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r>
              <a:rPr kumimoji="0" lang="en-US" b="1" i="0" u="none" strike="noStrike" kern="0" cap="none" spc="0" normalizeH="0" baseline="0" noProof="0" dirty="0">
                <a:ln>
                  <a:noFill/>
                </a:ln>
                <a:solidFill>
                  <a:srgbClr val="FFFFFF"/>
                </a:solidFill>
                <a:effectLst/>
                <a:uLnTx/>
                <a:uFillTx/>
                <a:latin typeface="Avenir Next LT Pro" panose="020B0504020202020204" pitchFamily="34" charset="0"/>
              </a:rPr>
              <a:t>Plan Design</a:t>
            </a:r>
          </a:p>
        </p:txBody>
      </p:sp>
      <p:grpSp>
        <p:nvGrpSpPr>
          <p:cNvPr id="79" name="Group 78">
            <a:extLst>
              <a:ext uri="{FF2B5EF4-FFF2-40B4-BE49-F238E27FC236}">
                <a16:creationId xmlns:a16="http://schemas.microsoft.com/office/drawing/2014/main" id="{DE157E83-3AC6-2811-D6D3-2E3590F9F18E}"/>
              </a:ext>
            </a:extLst>
          </p:cNvPr>
          <p:cNvGrpSpPr/>
          <p:nvPr/>
        </p:nvGrpSpPr>
        <p:grpSpPr>
          <a:xfrm>
            <a:off x="457200" y="3399578"/>
            <a:ext cx="3451507" cy="1890630"/>
            <a:chOff x="457200" y="2424932"/>
            <a:chExt cx="3451507" cy="1890630"/>
          </a:xfrm>
        </p:grpSpPr>
        <p:sp>
          <p:nvSpPr>
            <p:cNvPr id="24" name="Rectangle 23">
              <a:extLst>
                <a:ext uri="{FF2B5EF4-FFF2-40B4-BE49-F238E27FC236}">
                  <a16:creationId xmlns:a16="http://schemas.microsoft.com/office/drawing/2014/main" id="{B10E6793-FFD2-DFDA-F85A-AC8767899FF4}"/>
                </a:ext>
              </a:extLst>
            </p:cNvPr>
            <p:cNvSpPr/>
            <p:nvPr/>
          </p:nvSpPr>
          <p:spPr>
            <a:xfrm>
              <a:off x="457200" y="2424932"/>
              <a:ext cx="3451507" cy="541340"/>
            </a:xfrm>
            <a:prstGeom prst="rect">
              <a:avLst/>
            </a:prstGeom>
            <a:solidFill>
              <a:schemeClr val="bg1"/>
            </a:solidFill>
            <a:ln>
              <a:noFill/>
            </a:ln>
            <a:effectLst>
              <a:outerShdw blurRad="127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D830316-0FF8-3C58-C6E6-F10C3C742E2E}"/>
                </a:ext>
              </a:extLst>
            </p:cNvPr>
            <p:cNvSpPr/>
            <p:nvPr/>
          </p:nvSpPr>
          <p:spPr>
            <a:xfrm>
              <a:off x="457200" y="2424932"/>
              <a:ext cx="541340" cy="541340"/>
            </a:xfrm>
            <a:prstGeom prst="rect">
              <a:avLst/>
            </a:prstGeom>
            <a:solidFill>
              <a:srgbClr val="359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99F590B-D5B1-C113-9438-D520F2AD93B6}"/>
                </a:ext>
              </a:extLst>
            </p:cNvPr>
            <p:cNvSpPr/>
            <p:nvPr/>
          </p:nvSpPr>
          <p:spPr>
            <a:xfrm>
              <a:off x="3367367" y="2510936"/>
              <a:ext cx="54134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r>
                <a:rPr lang="en-US" sz="2400" b="1" i="1" dirty="0">
                  <a:solidFill>
                    <a:srgbClr val="95D3F3"/>
                  </a:solidFill>
                  <a:latin typeface="Avenir Next LT Pro" panose="020B0504020202020204" pitchFamily="34" charset="0"/>
                </a:rPr>
                <a:t>01</a:t>
              </a:r>
            </a:p>
          </p:txBody>
        </p:sp>
        <p:grpSp>
          <p:nvGrpSpPr>
            <p:cNvPr id="27" name="Google Shape;486;p5">
              <a:extLst>
                <a:ext uri="{FF2B5EF4-FFF2-40B4-BE49-F238E27FC236}">
                  <a16:creationId xmlns:a16="http://schemas.microsoft.com/office/drawing/2014/main" id="{AD3AD10A-EBFE-3342-6F47-F30E74CED107}"/>
                </a:ext>
              </a:extLst>
            </p:cNvPr>
            <p:cNvGrpSpPr/>
            <p:nvPr/>
          </p:nvGrpSpPr>
          <p:grpSpPr>
            <a:xfrm>
              <a:off x="584659" y="2595659"/>
              <a:ext cx="286422" cy="199886"/>
              <a:chOff x="420" y="1458"/>
              <a:chExt cx="235" cy="164"/>
            </a:xfrm>
            <a:solidFill>
              <a:schemeClr val="bg1"/>
            </a:solidFill>
          </p:grpSpPr>
          <p:sp>
            <p:nvSpPr>
              <p:cNvPr id="29" name="Google Shape;487;p5">
                <a:extLst>
                  <a:ext uri="{FF2B5EF4-FFF2-40B4-BE49-F238E27FC236}">
                    <a16:creationId xmlns:a16="http://schemas.microsoft.com/office/drawing/2014/main" id="{0285DC67-5947-BB54-D497-D453E5F91926}"/>
                  </a:ext>
                </a:extLst>
              </p:cNvPr>
              <p:cNvSpPr/>
              <p:nvPr/>
            </p:nvSpPr>
            <p:spPr>
              <a:xfrm>
                <a:off x="420" y="1528"/>
                <a:ext cx="76" cy="94"/>
              </a:xfrm>
              <a:custGeom>
                <a:avLst/>
                <a:gdLst/>
                <a:ahLst/>
                <a:cxnLst/>
                <a:rect l="l" t="t" r="r" b="b"/>
                <a:pathLst>
                  <a:path w="31" h="38" extrusionOk="0">
                    <a:moveTo>
                      <a:pt x="1" y="15"/>
                    </a:moveTo>
                    <a:cubicBezTo>
                      <a:pt x="0" y="14"/>
                      <a:pt x="0" y="13"/>
                      <a:pt x="1" y="12"/>
                    </a:cubicBezTo>
                    <a:cubicBezTo>
                      <a:pt x="12" y="1"/>
                      <a:pt x="12" y="1"/>
                      <a:pt x="12" y="1"/>
                    </a:cubicBezTo>
                    <a:cubicBezTo>
                      <a:pt x="12" y="0"/>
                      <a:pt x="14" y="0"/>
                      <a:pt x="14" y="1"/>
                    </a:cubicBezTo>
                    <a:cubicBezTo>
                      <a:pt x="19" y="6"/>
                      <a:pt x="19" y="6"/>
                      <a:pt x="19" y="6"/>
                    </a:cubicBezTo>
                    <a:cubicBezTo>
                      <a:pt x="20" y="7"/>
                      <a:pt x="20" y="8"/>
                      <a:pt x="19" y="9"/>
                    </a:cubicBezTo>
                    <a:cubicBezTo>
                      <a:pt x="18" y="9"/>
                      <a:pt x="17" y="9"/>
                      <a:pt x="16" y="9"/>
                    </a:cubicBezTo>
                    <a:cubicBezTo>
                      <a:pt x="13" y="5"/>
                      <a:pt x="13" y="5"/>
                      <a:pt x="13" y="5"/>
                    </a:cubicBezTo>
                    <a:cubicBezTo>
                      <a:pt x="5" y="14"/>
                      <a:pt x="5" y="14"/>
                      <a:pt x="5" y="14"/>
                    </a:cubicBezTo>
                    <a:cubicBezTo>
                      <a:pt x="24" y="33"/>
                      <a:pt x="24" y="33"/>
                      <a:pt x="24" y="33"/>
                    </a:cubicBezTo>
                    <a:cubicBezTo>
                      <a:pt x="27" y="30"/>
                      <a:pt x="27" y="30"/>
                      <a:pt x="27" y="30"/>
                    </a:cubicBezTo>
                    <a:cubicBezTo>
                      <a:pt x="28" y="29"/>
                      <a:pt x="29" y="29"/>
                      <a:pt x="30" y="30"/>
                    </a:cubicBezTo>
                    <a:cubicBezTo>
                      <a:pt x="31" y="31"/>
                      <a:pt x="31" y="32"/>
                      <a:pt x="30" y="33"/>
                    </a:cubicBezTo>
                    <a:cubicBezTo>
                      <a:pt x="25" y="37"/>
                      <a:pt x="25" y="37"/>
                      <a:pt x="25" y="37"/>
                    </a:cubicBezTo>
                    <a:cubicBezTo>
                      <a:pt x="25" y="38"/>
                      <a:pt x="23" y="38"/>
                      <a:pt x="23" y="37"/>
                    </a:cubicBezTo>
                    <a:lnTo>
                      <a:pt x="1" y="15"/>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 name="Google Shape;488;p5">
                <a:extLst>
                  <a:ext uri="{FF2B5EF4-FFF2-40B4-BE49-F238E27FC236}">
                    <a16:creationId xmlns:a16="http://schemas.microsoft.com/office/drawing/2014/main" id="{43BFDA01-BE36-AD7A-A697-288DB210A72C}"/>
                  </a:ext>
                </a:extLst>
              </p:cNvPr>
              <p:cNvSpPr/>
              <p:nvPr/>
            </p:nvSpPr>
            <p:spPr>
              <a:xfrm>
                <a:off x="467" y="1458"/>
                <a:ext cx="188" cy="164"/>
              </a:xfrm>
              <a:custGeom>
                <a:avLst/>
                <a:gdLst/>
                <a:ahLst/>
                <a:cxnLst/>
                <a:rect l="l" t="t" r="r" b="b"/>
                <a:pathLst>
                  <a:path w="77" h="66" extrusionOk="0">
                    <a:moveTo>
                      <a:pt x="76" y="12"/>
                    </a:moveTo>
                    <a:cubicBezTo>
                      <a:pt x="65" y="1"/>
                      <a:pt x="65" y="1"/>
                      <a:pt x="65" y="1"/>
                    </a:cubicBezTo>
                    <a:cubicBezTo>
                      <a:pt x="65" y="0"/>
                      <a:pt x="63" y="0"/>
                      <a:pt x="63" y="1"/>
                    </a:cubicBezTo>
                    <a:cubicBezTo>
                      <a:pt x="25" y="39"/>
                      <a:pt x="25" y="39"/>
                      <a:pt x="25" y="39"/>
                    </a:cubicBezTo>
                    <a:cubicBezTo>
                      <a:pt x="15" y="29"/>
                      <a:pt x="15" y="29"/>
                      <a:pt x="15" y="29"/>
                    </a:cubicBezTo>
                    <a:cubicBezTo>
                      <a:pt x="14" y="28"/>
                      <a:pt x="13" y="28"/>
                      <a:pt x="12" y="29"/>
                    </a:cubicBezTo>
                    <a:cubicBezTo>
                      <a:pt x="1" y="40"/>
                      <a:pt x="1" y="40"/>
                      <a:pt x="1" y="40"/>
                    </a:cubicBezTo>
                    <a:cubicBezTo>
                      <a:pt x="0" y="41"/>
                      <a:pt x="0" y="42"/>
                      <a:pt x="1" y="43"/>
                    </a:cubicBezTo>
                    <a:cubicBezTo>
                      <a:pt x="23" y="65"/>
                      <a:pt x="23" y="65"/>
                      <a:pt x="23" y="65"/>
                    </a:cubicBezTo>
                    <a:cubicBezTo>
                      <a:pt x="24" y="66"/>
                      <a:pt x="25" y="66"/>
                      <a:pt x="26" y="65"/>
                    </a:cubicBezTo>
                    <a:cubicBezTo>
                      <a:pt x="76" y="15"/>
                      <a:pt x="76" y="15"/>
                      <a:pt x="76" y="15"/>
                    </a:cubicBezTo>
                    <a:cubicBezTo>
                      <a:pt x="77" y="14"/>
                      <a:pt x="77" y="13"/>
                      <a:pt x="76" y="12"/>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1" name="Google Shape;489;p5">
                <a:extLst>
                  <a:ext uri="{FF2B5EF4-FFF2-40B4-BE49-F238E27FC236}">
                    <a16:creationId xmlns:a16="http://schemas.microsoft.com/office/drawing/2014/main" id="{7376DE68-A9E3-C0EE-FFAF-4C610958E85B}"/>
                  </a:ext>
                </a:extLst>
              </p:cNvPr>
              <p:cNvSpPr/>
              <p:nvPr/>
            </p:nvSpPr>
            <p:spPr>
              <a:xfrm>
                <a:off x="511" y="1458"/>
                <a:ext cx="80" cy="72"/>
              </a:xfrm>
              <a:custGeom>
                <a:avLst/>
                <a:gdLst/>
                <a:ahLst/>
                <a:cxnLst/>
                <a:rect l="l" t="t" r="r" b="b"/>
                <a:pathLst>
                  <a:path w="33" h="29" extrusionOk="0">
                    <a:moveTo>
                      <a:pt x="32" y="6"/>
                    </a:moveTo>
                    <a:cubicBezTo>
                      <a:pt x="28" y="1"/>
                      <a:pt x="28" y="1"/>
                      <a:pt x="28" y="1"/>
                    </a:cubicBezTo>
                    <a:cubicBezTo>
                      <a:pt x="27" y="0"/>
                      <a:pt x="26" y="0"/>
                      <a:pt x="25" y="1"/>
                    </a:cubicBezTo>
                    <a:cubicBezTo>
                      <a:pt x="1" y="25"/>
                      <a:pt x="1" y="25"/>
                      <a:pt x="1" y="25"/>
                    </a:cubicBezTo>
                    <a:cubicBezTo>
                      <a:pt x="0" y="26"/>
                      <a:pt x="0" y="27"/>
                      <a:pt x="1" y="28"/>
                    </a:cubicBezTo>
                    <a:cubicBezTo>
                      <a:pt x="1" y="29"/>
                      <a:pt x="3" y="29"/>
                      <a:pt x="3" y="28"/>
                    </a:cubicBezTo>
                    <a:cubicBezTo>
                      <a:pt x="26" y="5"/>
                      <a:pt x="26" y="5"/>
                      <a:pt x="26" y="5"/>
                    </a:cubicBezTo>
                    <a:cubicBezTo>
                      <a:pt x="30" y="8"/>
                      <a:pt x="30" y="8"/>
                      <a:pt x="30" y="8"/>
                    </a:cubicBezTo>
                    <a:cubicBezTo>
                      <a:pt x="30" y="9"/>
                      <a:pt x="32" y="9"/>
                      <a:pt x="32" y="8"/>
                    </a:cubicBezTo>
                    <a:cubicBezTo>
                      <a:pt x="33" y="8"/>
                      <a:pt x="33" y="6"/>
                      <a:pt x="32" y="6"/>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8" name="Rectangle 27">
              <a:extLst>
                <a:ext uri="{FF2B5EF4-FFF2-40B4-BE49-F238E27FC236}">
                  <a16:creationId xmlns:a16="http://schemas.microsoft.com/office/drawing/2014/main" id="{C65818DB-010A-EA00-4B8F-58F0E7DE2C7C}"/>
                </a:ext>
              </a:extLst>
            </p:cNvPr>
            <p:cNvSpPr/>
            <p:nvPr/>
          </p:nvSpPr>
          <p:spPr>
            <a:xfrm>
              <a:off x="1125482" y="2539824"/>
              <a:ext cx="2241885" cy="311556"/>
            </a:xfrm>
            <a:prstGeom prst="rect">
              <a:avLst/>
            </a:prstGeom>
            <a:noFill/>
            <a:ln>
              <a:noFill/>
            </a:ln>
            <a:effectLst>
              <a:outerShdw blurRad="127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90000"/>
                </a:lnSpc>
              </a:pPr>
              <a:r>
                <a:rPr lang="en-US" sz="1400" dirty="0">
                  <a:solidFill>
                    <a:srgbClr val="2D3B44"/>
                  </a:solidFill>
                  <a:latin typeface="Avenir Next LT Pro" panose="020B0504020202020204" pitchFamily="34" charset="0"/>
                </a:rPr>
                <a:t>Market</a:t>
              </a:r>
            </a:p>
          </p:txBody>
        </p:sp>
        <p:sp>
          <p:nvSpPr>
            <p:cNvPr id="33" name="Rectangle 32">
              <a:extLst>
                <a:ext uri="{FF2B5EF4-FFF2-40B4-BE49-F238E27FC236}">
                  <a16:creationId xmlns:a16="http://schemas.microsoft.com/office/drawing/2014/main" id="{87AD2D4D-456E-F29A-9125-828EDB322587}"/>
                </a:ext>
              </a:extLst>
            </p:cNvPr>
            <p:cNvSpPr/>
            <p:nvPr/>
          </p:nvSpPr>
          <p:spPr>
            <a:xfrm>
              <a:off x="457200" y="3099577"/>
              <a:ext cx="3451507" cy="541340"/>
            </a:xfrm>
            <a:prstGeom prst="rect">
              <a:avLst/>
            </a:prstGeom>
            <a:solidFill>
              <a:schemeClr val="bg1"/>
            </a:solidFill>
            <a:ln>
              <a:noFill/>
            </a:ln>
            <a:effectLst>
              <a:outerShdw blurRad="127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0233DD2-4FD4-AE7B-CECF-C79A8978BED9}"/>
                </a:ext>
              </a:extLst>
            </p:cNvPr>
            <p:cNvSpPr/>
            <p:nvPr/>
          </p:nvSpPr>
          <p:spPr>
            <a:xfrm>
              <a:off x="457200" y="3099577"/>
              <a:ext cx="541340" cy="541340"/>
            </a:xfrm>
            <a:prstGeom prst="rect">
              <a:avLst/>
            </a:prstGeom>
            <a:solidFill>
              <a:srgbClr val="359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74DB8E9-1AC5-48B6-FADA-8F8311A58634}"/>
                </a:ext>
              </a:extLst>
            </p:cNvPr>
            <p:cNvSpPr/>
            <p:nvPr/>
          </p:nvSpPr>
          <p:spPr>
            <a:xfrm>
              <a:off x="3367367" y="3185581"/>
              <a:ext cx="54134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r>
                <a:rPr lang="en-US" sz="2400" b="1" i="1" dirty="0">
                  <a:solidFill>
                    <a:srgbClr val="95D3F3"/>
                  </a:solidFill>
                  <a:latin typeface="Avenir Next LT Pro" panose="020B0504020202020204" pitchFamily="34" charset="0"/>
                </a:rPr>
                <a:t>02</a:t>
              </a:r>
            </a:p>
          </p:txBody>
        </p:sp>
        <p:grpSp>
          <p:nvGrpSpPr>
            <p:cNvPr id="36" name="Google Shape;486;p5">
              <a:extLst>
                <a:ext uri="{FF2B5EF4-FFF2-40B4-BE49-F238E27FC236}">
                  <a16:creationId xmlns:a16="http://schemas.microsoft.com/office/drawing/2014/main" id="{344B4581-2D89-4E5E-6C42-FF20222532D2}"/>
                </a:ext>
              </a:extLst>
            </p:cNvPr>
            <p:cNvGrpSpPr/>
            <p:nvPr/>
          </p:nvGrpSpPr>
          <p:grpSpPr>
            <a:xfrm>
              <a:off x="584659" y="3270304"/>
              <a:ext cx="286422" cy="199886"/>
              <a:chOff x="420" y="1458"/>
              <a:chExt cx="235" cy="164"/>
            </a:xfrm>
            <a:solidFill>
              <a:schemeClr val="bg1"/>
            </a:solidFill>
          </p:grpSpPr>
          <p:sp>
            <p:nvSpPr>
              <p:cNvPr id="38" name="Google Shape;487;p5">
                <a:extLst>
                  <a:ext uri="{FF2B5EF4-FFF2-40B4-BE49-F238E27FC236}">
                    <a16:creationId xmlns:a16="http://schemas.microsoft.com/office/drawing/2014/main" id="{B5D54824-823A-8786-BB5F-05BCDCD04577}"/>
                  </a:ext>
                </a:extLst>
              </p:cNvPr>
              <p:cNvSpPr/>
              <p:nvPr/>
            </p:nvSpPr>
            <p:spPr>
              <a:xfrm>
                <a:off x="420" y="1528"/>
                <a:ext cx="76" cy="94"/>
              </a:xfrm>
              <a:custGeom>
                <a:avLst/>
                <a:gdLst/>
                <a:ahLst/>
                <a:cxnLst/>
                <a:rect l="l" t="t" r="r" b="b"/>
                <a:pathLst>
                  <a:path w="31" h="38" extrusionOk="0">
                    <a:moveTo>
                      <a:pt x="1" y="15"/>
                    </a:moveTo>
                    <a:cubicBezTo>
                      <a:pt x="0" y="14"/>
                      <a:pt x="0" y="13"/>
                      <a:pt x="1" y="12"/>
                    </a:cubicBezTo>
                    <a:cubicBezTo>
                      <a:pt x="12" y="1"/>
                      <a:pt x="12" y="1"/>
                      <a:pt x="12" y="1"/>
                    </a:cubicBezTo>
                    <a:cubicBezTo>
                      <a:pt x="12" y="0"/>
                      <a:pt x="14" y="0"/>
                      <a:pt x="14" y="1"/>
                    </a:cubicBezTo>
                    <a:cubicBezTo>
                      <a:pt x="19" y="6"/>
                      <a:pt x="19" y="6"/>
                      <a:pt x="19" y="6"/>
                    </a:cubicBezTo>
                    <a:cubicBezTo>
                      <a:pt x="20" y="7"/>
                      <a:pt x="20" y="8"/>
                      <a:pt x="19" y="9"/>
                    </a:cubicBezTo>
                    <a:cubicBezTo>
                      <a:pt x="18" y="9"/>
                      <a:pt x="17" y="9"/>
                      <a:pt x="16" y="9"/>
                    </a:cubicBezTo>
                    <a:cubicBezTo>
                      <a:pt x="13" y="5"/>
                      <a:pt x="13" y="5"/>
                      <a:pt x="13" y="5"/>
                    </a:cubicBezTo>
                    <a:cubicBezTo>
                      <a:pt x="5" y="14"/>
                      <a:pt x="5" y="14"/>
                      <a:pt x="5" y="14"/>
                    </a:cubicBezTo>
                    <a:cubicBezTo>
                      <a:pt x="24" y="33"/>
                      <a:pt x="24" y="33"/>
                      <a:pt x="24" y="33"/>
                    </a:cubicBezTo>
                    <a:cubicBezTo>
                      <a:pt x="27" y="30"/>
                      <a:pt x="27" y="30"/>
                      <a:pt x="27" y="30"/>
                    </a:cubicBezTo>
                    <a:cubicBezTo>
                      <a:pt x="28" y="29"/>
                      <a:pt x="29" y="29"/>
                      <a:pt x="30" y="30"/>
                    </a:cubicBezTo>
                    <a:cubicBezTo>
                      <a:pt x="31" y="31"/>
                      <a:pt x="31" y="32"/>
                      <a:pt x="30" y="33"/>
                    </a:cubicBezTo>
                    <a:cubicBezTo>
                      <a:pt x="25" y="37"/>
                      <a:pt x="25" y="37"/>
                      <a:pt x="25" y="37"/>
                    </a:cubicBezTo>
                    <a:cubicBezTo>
                      <a:pt x="25" y="38"/>
                      <a:pt x="23" y="38"/>
                      <a:pt x="23" y="37"/>
                    </a:cubicBezTo>
                    <a:lnTo>
                      <a:pt x="1" y="15"/>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 name="Google Shape;488;p5">
                <a:extLst>
                  <a:ext uri="{FF2B5EF4-FFF2-40B4-BE49-F238E27FC236}">
                    <a16:creationId xmlns:a16="http://schemas.microsoft.com/office/drawing/2014/main" id="{88DB7D06-BBEF-06B6-9887-2E2A80D66B92}"/>
                  </a:ext>
                </a:extLst>
              </p:cNvPr>
              <p:cNvSpPr/>
              <p:nvPr/>
            </p:nvSpPr>
            <p:spPr>
              <a:xfrm>
                <a:off x="467" y="1458"/>
                <a:ext cx="188" cy="164"/>
              </a:xfrm>
              <a:custGeom>
                <a:avLst/>
                <a:gdLst/>
                <a:ahLst/>
                <a:cxnLst/>
                <a:rect l="l" t="t" r="r" b="b"/>
                <a:pathLst>
                  <a:path w="77" h="66" extrusionOk="0">
                    <a:moveTo>
                      <a:pt x="76" y="12"/>
                    </a:moveTo>
                    <a:cubicBezTo>
                      <a:pt x="65" y="1"/>
                      <a:pt x="65" y="1"/>
                      <a:pt x="65" y="1"/>
                    </a:cubicBezTo>
                    <a:cubicBezTo>
                      <a:pt x="65" y="0"/>
                      <a:pt x="63" y="0"/>
                      <a:pt x="63" y="1"/>
                    </a:cubicBezTo>
                    <a:cubicBezTo>
                      <a:pt x="25" y="39"/>
                      <a:pt x="25" y="39"/>
                      <a:pt x="25" y="39"/>
                    </a:cubicBezTo>
                    <a:cubicBezTo>
                      <a:pt x="15" y="29"/>
                      <a:pt x="15" y="29"/>
                      <a:pt x="15" y="29"/>
                    </a:cubicBezTo>
                    <a:cubicBezTo>
                      <a:pt x="14" y="28"/>
                      <a:pt x="13" y="28"/>
                      <a:pt x="12" y="29"/>
                    </a:cubicBezTo>
                    <a:cubicBezTo>
                      <a:pt x="1" y="40"/>
                      <a:pt x="1" y="40"/>
                      <a:pt x="1" y="40"/>
                    </a:cubicBezTo>
                    <a:cubicBezTo>
                      <a:pt x="0" y="41"/>
                      <a:pt x="0" y="42"/>
                      <a:pt x="1" y="43"/>
                    </a:cubicBezTo>
                    <a:cubicBezTo>
                      <a:pt x="23" y="65"/>
                      <a:pt x="23" y="65"/>
                      <a:pt x="23" y="65"/>
                    </a:cubicBezTo>
                    <a:cubicBezTo>
                      <a:pt x="24" y="66"/>
                      <a:pt x="25" y="66"/>
                      <a:pt x="26" y="65"/>
                    </a:cubicBezTo>
                    <a:cubicBezTo>
                      <a:pt x="76" y="15"/>
                      <a:pt x="76" y="15"/>
                      <a:pt x="76" y="15"/>
                    </a:cubicBezTo>
                    <a:cubicBezTo>
                      <a:pt x="77" y="14"/>
                      <a:pt x="77" y="13"/>
                      <a:pt x="76" y="12"/>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40" name="Google Shape;489;p5">
                <a:extLst>
                  <a:ext uri="{FF2B5EF4-FFF2-40B4-BE49-F238E27FC236}">
                    <a16:creationId xmlns:a16="http://schemas.microsoft.com/office/drawing/2014/main" id="{D035858B-F711-E6AC-CD1C-D1ED6C5C1F8C}"/>
                  </a:ext>
                </a:extLst>
              </p:cNvPr>
              <p:cNvSpPr/>
              <p:nvPr/>
            </p:nvSpPr>
            <p:spPr>
              <a:xfrm>
                <a:off x="511" y="1458"/>
                <a:ext cx="80" cy="72"/>
              </a:xfrm>
              <a:custGeom>
                <a:avLst/>
                <a:gdLst/>
                <a:ahLst/>
                <a:cxnLst/>
                <a:rect l="l" t="t" r="r" b="b"/>
                <a:pathLst>
                  <a:path w="33" h="29" extrusionOk="0">
                    <a:moveTo>
                      <a:pt x="32" y="6"/>
                    </a:moveTo>
                    <a:cubicBezTo>
                      <a:pt x="28" y="1"/>
                      <a:pt x="28" y="1"/>
                      <a:pt x="28" y="1"/>
                    </a:cubicBezTo>
                    <a:cubicBezTo>
                      <a:pt x="27" y="0"/>
                      <a:pt x="26" y="0"/>
                      <a:pt x="25" y="1"/>
                    </a:cubicBezTo>
                    <a:cubicBezTo>
                      <a:pt x="1" y="25"/>
                      <a:pt x="1" y="25"/>
                      <a:pt x="1" y="25"/>
                    </a:cubicBezTo>
                    <a:cubicBezTo>
                      <a:pt x="0" y="26"/>
                      <a:pt x="0" y="27"/>
                      <a:pt x="1" y="28"/>
                    </a:cubicBezTo>
                    <a:cubicBezTo>
                      <a:pt x="1" y="29"/>
                      <a:pt x="3" y="29"/>
                      <a:pt x="3" y="28"/>
                    </a:cubicBezTo>
                    <a:cubicBezTo>
                      <a:pt x="26" y="5"/>
                      <a:pt x="26" y="5"/>
                      <a:pt x="26" y="5"/>
                    </a:cubicBezTo>
                    <a:cubicBezTo>
                      <a:pt x="30" y="8"/>
                      <a:pt x="30" y="8"/>
                      <a:pt x="30" y="8"/>
                    </a:cubicBezTo>
                    <a:cubicBezTo>
                      <a:pt x="30" y="9"/>
                      <a:pt x="32" y="9"/>
                      <a:pt x="32" y="8"/>
                    </a:cubicBezTo>
                    <a:cubicBezTo>
                      <a:pt x="33" y="8"/>
                      <a:pt x="33" y="6"/>
                      <a:pt x="32" y="6"/>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7" name="Rectangle 36">
              <a:extLst>
                <a:ext uri="{FF2B5EF4-FFF2-40B4-BE49-F238E27FC236}">
                  <a16:creationId xmlns:a16="http://schemas.microsoft.com/office/drawing/2014/main" id="{9D2BD73D-864C-23CB-9B27-BF89B4A8F9CE}"/>
                </a:ext>
              </a:extLst>
            </p:cNvPr>
            <p:cNvSpPr/>
            <p:nvPr/>
          </p:nvSpPr>
          <p:spPr>
            <a:xfrm>
              <a:off x="1125482" y="3214469"/>
              <a:ext cx="2241885" cy="311556"/>
            </a:xfrm>
            <a:prstGeom prst="rect">
              <a:avLst/>
            </a:prstGeom>
            <a:noFill/>
            <a:ln>
              <a:noFill/>
            </a:ln>
            <a:effectLst>
              <a:outerShdw blurRad="127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90000"/>
                </a:lnSpc>
              </a:pPr>
              <a:r>
                <a:rPr lang="en-US" sz="1400" dirty="0">
                  <a:solidFill>
                    <a:srgbClr val="2D3B44"/>
                  </a:solidFill>
                  <a:latin typeface="Avenir Next LT Pro" panose="020B0504020202020204" pitchFamily="34" charset="0"/>
                </a:rPr>
                <a:t>Business Strategy &amp; Talent Strategy</a:t>
              </a:r>
            </a:p>
          </p:txBody>
        </p:sp>
        <p:sp>
          <p:nvSpPr>
            <p:cNvPr id="42" name="Rectangle 41">
              <a:extLst>
                <a:ext uri="{FF2B5EF4-FFF2-40B4-BE49-F238E27FC236}">
                  <a16:creationId xmlns:a16="http://schemas.microsoft.com/office/drawing/2014/main" id="{8E182944-4652-C3F9-F0BF-C4A55296FF21}"/>
                </a:ext>
              </a:extLst>
            </p:cNvPr>
            <p:cNvSpPr/>
            <p:nvPr/>
          </p:nvSpPr>
          <p:spPr>
            <a:xfrm>
              <a:off x="457200" y="3774222"/>
              <a:ext cx="3451507" cy="541340"/>
            </a:xfrm>
            <a:prstGeom prst="rect">
              <a:avLst/>
            </a:prstGeom>
            <a:solidFill>
              <a:schemeClr val="bg1"/>
            </a:solidFill>
            <a:ln>
              <a:noFill/>
            </a:ln>
            <a:effectLst>
              <a:outerShdw blurRad="127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0A86EA-1840-C73C-BE68-4BC483E59707}"/>
                </a:ext>
              </a:extLst>
            </p:cNvPr>
            <p:cNvSpPr/>
            <p:nvPr/>
          </p:nvSpPr>
          <p:spPr>
            <a:xfrm>
              <a:off x="457200" y="3774222"/>
              <a:ext cx="541340" cy="541340"/>
            </a:xfrm>
            <a:prstGeom prst="rect">
              <a:avLst/>
            </a:prstGeom>
            <a:solidFill>
              <a:srgbClr val="359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3D6A8195-E4C9-7B35-AD2C-FD53BC3E93E0}"/>
                </a:ext>
              </a:extLst>
            </p:cNvPr>
            <p:cNvSpPr/>
            <p:nvPr/>
          </p:nvSpPr>
          <p:spPr>
            <a:xfrm>
              <a:off x="3367367" y="3860226"/>
              <a:ext cx="54134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r>
                <a:rPr lang="en-US" sz="2400" b="1" i="1" dirty="0">
                  <a:solidFill>
                    <a:srgbClr val="95D3F3"/>
                  </a:solidFill>
                  <a:latin typeface="Avenir Next LT Pro" panose="020B0504020202020204" pitchFamily="34" charset="0"/>
                </a:rPr>
                <a:t>03</a:t>
              </a:r>
            </a:p>
          </p:txBody>
        </p:sp>
        <p:grpSp>
          <p:nvGrpSpPr>
            <p:cNvPr id="45" name="Google Shape;486;p5">
              <a:extLst>
                <a:ext uri="{FF2B5EF4-FFF2-40B4-BE49-F238E27FC236}">
                  <a16:creationId xmlns:a16="http://schemas.microsoft.com/office/drawing/2014/main" id="{8ACE72C1-8190-864A-E162-3E35C4018285}"/>
                </a:ext>
              </a:extLst>
            </p:cNvPr>
            <p:cNvGrpSpPr/>
            <p:nvPr/>
          </p:nvGrpSpPr>
          <p:grpSpPr>
            <a:xfrm>
              <a:off x="584659" y="3944949"/>
              <a:ext cx="286422" cy="199886"/>
              <a:chOff x="420" y="1458"/>
              <a:chExt cx="235" cy="164"/>
            </a:xfrm>
            <a:solidFill>
              <a:schemeClr val="bg1"/>
            </a:solidFill>
          </p:grpSpPr>
          <p:sp>
            <p:nvSpPr>
              <p:cNvPr id="47" name="Google Shape;487;p5">
                <a:extLst>
                  <a:ext uri="{FF2B5EF4-FFF2-40B4-BE49-F238E27FC236}">
                    <a16:creationId xmlns:a16="http://schemas.microsoft.com/office/drawing/2014/main" id="{1CDAB8AB-13F5-2851-CA7E-CEF612F899C2}"/>
                  </a:ext>
                </a:extLst>
              </p:cNvPr>
              <p:cNvSpPr/>
              <p:nvPr/>
            </p:nvSpPr>
            <p:spPr>
              <a:xfrm>
                <a:off x="420" y="1528"/>
                <a:ext cx="76" cy="94"/>
              </a:xfrm>
              <a:custGeom>
                <a:avLst/>
                <a:gdLst/>
                <a:ahLst/>
                <a:cxnLst/>
                <a:rect l="l" t="t" r="r" b="b"/>
                <a:pathLst>
                  <a:path w="31" h="38" extrusionOk="0">
                    <a:moveTo>
                      <a:pt x="1" y="15"/>
                    </a:moveTo>
                    <a:cubicBezTo>
                      <a:pt x="0" y="14"/>
                      <a:pt x="0" y="13"/>
                      <a:pt x="1" y="12"/>
                    </a:cubicBezTo>
                    <a:cubicBezTo>
                      <a:pt x="12" y="1"/>
                      <a:pt x="12" y="1"/>
                      <a:pt x="12" y="1"/>
                    </a:cubicBezTo>
                    <a:cubicBezTo>
                      <a:pt x="12" y="0"/>
                      <a:pt x="14" y="0"/>
                      <a:pt x="14" y="1"/>
                    </a:cubicBezTo>
                    <a:cubicBezTo>
                      <a:pt x="19" y="6"/>
                      <a:pt x="19" y="6"/>
                      <a:pt x="19" y="6"/>
                    </a:cubicBezTo>
                    <a:cubicBezTo>
                      <a:pt x="20" y="7"/>
                      <a:pt x="20" y="8"/>
                      <a:pt x="19" y="9"/>
                    </a:cubicBezTo>
                    <a:cubicBezTo>
                      <a:pt x="18" y="9"/>
                      <a:pt x="17" y="9"/>
                      <a:pt x="16" y="9"/>
                    </a:cubicBezTo>
                    <a:cubicBezTo>
                      <a:pt x="13" y="5"/>
                      <a:pt x="13" y="5"/>
                      <a:pt x="13" y="5"/>
                    </a:cubicBezTo>
                    <a:cubicBezTo>
                      <a:pt x="5" y="14"/>
                      <a:pt x="5" y="14"/>
                      <a:pt x="5" y="14"/>
                    </a:cubicBezTo>
                    <a:cubicBezTo>
                      <a:pt x="24" y="33"/>
                      <a:pt x="24" y="33"/>
                      <a:pt x="24" y="33"/>
                    </a:cubicBezTo>
                    <a:cubicBezTo>
                      <a:pt x="27" y="30"/>
                      <a:pt x="27" y="30"/>
                      <a:pt x="27" y="30"/>
                    </a:cubicBezTo>
                    <a:cubicBezTo>
                      <a:pt x="28" y="29"/>
                      <a:pt x="29" y="29"/>
                      <a:pt x="30" y="30"/>
                    </a:cubicBezTo>
                    <a:cubicBezTo>
                      <a:pt x="31" y="31"/>
                      <a:pt x="31" y="32"/>
                      <a:pt x="30" y="33"/>
                    </a:cubicBezTo>
                    <a:cubicBezTo>
                      <a:pt x="25" y="37"/>
                      <a:pt x="25" y="37"/>
                      <a:pt x="25" y="37"/>
                    </a:cubicBezTo>
                    <a:cubicBezTo>
                      <a:pt x="25" y="38"/>
                      <a:pt x="23" y="38"/>
                      <a:pt x="23" y="37"/>
                    </a:cubicBezTo>
                    <a:lnTo>
                      <a:pt x="1" y="15"/>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 name="Google Shape;488;p5">
                <a:extLst>
                  <a:ext uri="{FF2B5EF4-FFF2-40B4-BE49-F238E27FC236}">
                    <a16:creationId xmlns:a16="http://schemas.microsoft.com/office/drawing/2014/main" id="{99F30E39-5941-91A7-8502-FE3DE824B096}"/>
                  </a:ext>
                </a:extLst>
              </p:cNvPr>
              <p:cNvSpPr/>
              <p:nvPr/>
            </p:nvSpPr>
            <p:spPr>
              <a:xfrm>
                <a:off x="467" y="1458"/>
                <a:ext cx="188" cy="164"/>
              </a:xfrm>
              <a:custGeom>
                <a:avLst/>
                <a:gdLst/>
                <a:ahLst/>
                <a:cxnLst/>
                <a:rect l="l" t="t" r="r" b="b"/>
                <a:pathLst>
                  <a:path w="77" h="66" extrusionOk="0">
                    <a:moveTo>
                      <a:pt x="76" y="12"/>
                    </a:moveTo>
                    <a:cubicBezTo>
                      <a:pt x="65" y="1"/>
                      <a:pt x="65" y="1"/>
                      <a:pt x="65" y="1"/>
                    </a:cubicBezTo>
                    <a:cubicBezTo>
                      <a:pt x="65" y="0"/>
                      <a:pt x="63" y="0"/>
                      <a:pt x="63" y="1"/>
                    </a:cubicBezTo>
                    <a:cubicBezTo>
                      <a:pt x="25" y="39"/>
                      <a:pt x="25" y="39"/>
                      <a:pt x="25" y="39"/>
                    </a:cubicBezTo>
                    <a:cubicBezTo>
                      <a:pt x="15" y="29"/>
                      <a:pt x="15" y="29"/>
                      <a:pt x="15" y="29"/>
                    </a:cubicBezTo>
                    <a:cubicBezTo>
                      <a:pt x="14" y="28"/>
                      <a:pt x="13" y="28"/>
                      <a:pt x="12" y="29"/>
                    </a:cubicBezTo>
                    <a:cubicBezTo>
                      <a:pt x="1" y="40"/>
                      <a:pt x="1" y="40"/>
                      <a:pt x="1" y="40"/>
                    </a:cubicBezTo>
                    <a:cubicBezTo>
                      <a:pt x="0" y="41"/>
                      <a:pt x="0" y="42"/>
                      <a:pt x="1" y="43"/>
                    </a:cubicBezTo>
                    <a:cubicBezTo>
                      <a:pt x="23" y="65"/>
                      <a:pt x="23" y="65"/>
                      <a:pt x="23" y="65"/>
                    </a:cubicBezTo>
                    <a:cubicBezTo>
                      <a:pt x="24" y="66"/>
                      <a:pt x="25" y="66"/>
                      <a:pt x="26" y="65"/>
                    </a:cubicBezTo>
                    <a:cubicBezTo>
                      <a:pt x="76" y="15"/>
                      <a:pt x="76" y="15"/>
                      <a:pt x="76" y="15"/>
                    </a:cubicBezTo>
                    <a:cubicBezTo>
                      <a:pt x="77" y="14"/>
                      <a:pt x="77" y="13"/>
                      <a:pt x="76" y="12"/>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49" name="Google Shape;489;p5">
                <a:extLst>
                  <a:ext uri="{FF2B5EF4-FFF2-40B4-BE49-F238E27FC236}">
                    <a16:creationId xmlns:a16="http://schemas.microsoft.com/office/drawing/2014/main" id="{74923A13-3F81-85C7-2477-8197556F4AA8}"/>
                  </a:ext>
                </a:extLst>
              </p:cNvPr>
              <p:cNvSpPr/>
              <p:nvPr/>
            </p:nvSpPr>
            <p:spPr>
              <a:xfrm>
                <a:off x="511" y="1458"/>
                <a:ext cx="80" cy="72"/>
              </a:xfrm>
              <a:custGeom>
                <a:avLst/>
                <a:gdLst/>
                <a:ahLst/>
                <a:cxnLst/>
                <a:rect l="l" t="t" r="r" b="b"/>
                <a:pathLst>
                  <a:path w="33" h="29" extrusionOk="0">
                    <a:moveTo>
                      <a:pt x="32" y="6"/>
                    </a:moveTo>
                    <a:cubicBezTo>
                      <a:pt x="28" y="1"/>
                      <a:pt x="28" y="1"/>
                      <a:pt x="28" y="1"/>
                    </a:cubicBezTo>
                    <a:cubicBezTo>
                      <a:pt x="27" y="0"/>
                      <a:pt x="26" y="0"/>
                      <a:pt x="25" y="1"/>
                    </a:cubicBezTo>
                    <a:cubicBezTo>
                      <a:pt x="1" y="25"/>
                      <a:pt x="1" y="25"/>
                      <a:pt x="1" y="25"/>
                    </a:cubicBezTo>
                    <a:cubicBezTo>
                      <a:pt x="0" y="26"/>
                      <a:pt x="0" y="27"/>
                      <a:pt x="1" y="28"/>
                    </a:cubicBezTo>
                    <a:cubicBezTo>
                      <a:pt x="1" y="29"/>
                      <a:pt x="3" y="29"/>
                      <a:pt x="3" y="28"/>
                    </a:cubicBezTo>
                    <a:cubicBezTo>
                      <a:pt x="26" y="5"/>
                      <a:pt x="26" y="5"/>
                      <a:pt x="26" y="5"/>
                    </a:cubicBezTo>
                    <a:cubicBezTo>
                      <a:pt x="30" y="8"/>
                      <a:pt x="30" y="8"/>
                      <a:pt x="30" y="8"/>
                    </a:cubicBezTo>
                    <a:cubicBezTo>
                      <a:pt x="30" y="9"/>
                      <a:pt x="32" y="9"/>
                      <a:pt x="32" y="8"/>
                    </a:cubicBezTo>
                    <a:cubicBezTo>
                      <a:pt x="33" y="8"/>
                      <a:pt x="33" y="6"/>
                      <a:pt x="32" y="6"/>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6" name="Rectangle 45">
              <a:extLst>
                <a:ext uri="{FF2B5EF4-FFF2-40B4-BE49-F238E27FC236}">
                  <a16:creationId xmlns:a16="http://schemas.microsoft.com/office/drawing/2014/main" id="{E88A41BF-DDFF-E027-EFE2-7F348D29536C}"/>
                </a:ext>
              </a:extLst>
            </p:cNvPr>
            <p:cNvSpPr/>
            <p:nvPr/>
          </p:nvSpPr>
          <p:spPr>
            <a:xfrm>
              <a:off x="1125482" y="3889114"/>
              <a:ext cx="2241885" cy="311556"/>
            </a:xfrm>
            <a:prstGeom prst="rect">
              <a:avLst/>
            </a:prstGeom>
            <a:noFill/>
            <a:ln>
              <a:noFill/>
            </a:ln>
            <a:effectLst>
              <a:outerShdw blurRad="127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90000"/>
                </a:lnSpc>
              </a:pPr>
              <a:r>
                <a:rPr lang="en-US" sz="1400" dirty="0">
                  <a:solidFill>
                    <a:srgbClr val="2D3B44"/>
                  </a:solidFill>
                  <a:latin typeface="Avenir Next LT Pro" panose="020B0504020202020204" pitchFamily="34" charset="0"/>
                </a:rPr>
                <a:t>Overall Culture &amp; Sales Culture</a:t>
              </a:r>
            </a:p>
          </p:txBody>
        </p:sp>
      </p:grpSp>
      <p:grpSp>
        <p:nvGrpSpPr>
          <p:cNvPr id="50" name="Group 49">
            <a:extLst>
              <a:ext uri="{FF2B5EF4-FFF2-40B4-BE49-F238E27FC236}">
                <a16:creationId xmlns:a16="http://schemas.microsoft.com/office/drawing/2014/main" id="{D8300DD9-CD76-2EEE-940C-CEE9DA2AF871}"/>
              </a:ext>
            </a:extLst>
          </p:cNvPr>
          <p:cNvGrpSpPr/>
          <p:nvPr/>
        </p:nvGrpSpPr>
        <p:grpSpPr>
          <a:xfrm>
            <a:off x="4228716" y="2469751"/>
            <a:ext cx="3749040" cy="3750285"/>
            <a:chOff x="2438400" y="1966912"/>
            <a:chExt cx="4051300" cy="4054232"/>
          </a:xfrm>
        </p:grpSpPr>
        <p:grpSp>
          <p:nvGrpSpPr>
            <p:cNvPr id="51" name="Group 3">
              <a:extLst>
                <a:ext uri="{FF2B5EF4-FFF2-40B4-BE49-F238E27FC236}">
                  <a16:creationId xmlns:a16="http://schemas.microsoft.com/office/drawing/2014/main" id="{D987FF86-D8DE-989A-59C2-E8190FF6E42C}"/>
                </a:ext>
              </a:extLst>
            </p:cNvPr>
            <p:cNvGrpSpPr>
              <a:grpSpLocks/>
            </p:cNvGrpSpPr>
            <p:nvPr/>
          </p:nvGrpSpPr>
          <p:grpSpPr bwMode="auto">
            <a:xfrm>
              <a:off x="2438400" y="1966912"/>
              <a:ext cx="4009055" cy="4054232"/>
              <a:chOff x="304800" y="2285327"/>
              <a:chExt cx="4009055" cy="4053318"/>
            </a:xfrm>
          </p:grpSpPr>
          <p:sp>
            <p:nvSpPr>
              <p:cNvPr id="61" name="Rectangle 29">
                <a:extLst>
                  <a:ext uri="{FF2B5EF4-FFF2-40B4-BE49-F238E27FC236}">
                    <a16:creationId xmlns:a16="http://schemas.microsoft.com/office/drawing/2014/main" id="{24B80B9F-B175-196A-BE13-03D2EFAB46E5}"/>
                  </a:ext>
                </a:extLst>
              </p:cNvPr>
              <p:cNvSpPr>
                <a:spLocks noChangeAspect="1" noChangeArrowheads="1"/>
              </p:cNvSpPr>
              <p:nvPr/>
            </p:nvSpPr>
            <p:spPr bwMode="gray">
              <a:xfrm>
                <a:off x="877714" y="2828056"/>
                <a:ext cx="2907607" cy="2971222"/>
              </a:xfrm>
              <a:prstGeom prst="rect">
                <a:avLst/>
              </a:prstGeom>
              <a:gradFill rotWithShape="0">
                <a:gsLst>
                  <a:gs pos="0">
                    <a:srgbClr val="3591CF"/>
                  </a:gs>
                  <a:gs pos="100000">
                    <a:srgbClr val="FFFFFF"/>
                  </a:gs>
                </a:gsLst>
                <a:path path="shape">
                  <a:fillToRect l="50000" t="50000" r="50000" b="50000"/>
                </a:path>
              </a:gradFill>
              <a:ln w="25400">
                <a:solidFill>
                  <a:srgbClr val="FFFFFF"/>
                </a:solidFill>
                <a:miter lim="800000"/>
                <a:headEnd/>
                <a:tailEnd/>
              </a:ln>
            </p:spPr>
            <p:txBody>
              <a:bodyPr/>
              <a:lstStyle>
                <a:lvl1pPr eaLnBrk="0" hangingPunct="0">
                  <a:spcBef>
                    <a:spcPct val="25000"/>
                  </a:spcBef>
                  <a:buClr>
                    <a:schemeClr val="tx1"/>
                  </a:buClr>
                  <a:buFont typeface="Wingdings" pitchFamily="2" charset="2"/>
                  <a:buChar char="§"/>
                  <a:defRPr sz="1400">
                    <a:solidFill>
                      <a:schemeClr val="tx1"/>
                    </a:solidFill>
                    <a:latin typeface="Arial" charset="0"/>
                    <a:ea typeface="ＭＳ Ｐゴシック" pitchFamily="34" charset="-128"/>
                  </a:defRPr>
                </a:lvl1pPr>
                <a:lvl2pPr marL="742950" indent="-285750" eaLnBrk="0" hangingPunct="0">
                  <a:spcBef>
                    <a:spcPct val="25000"/>
                  </a:spcBef>
                  <a:buClr>
                    <a:schemeClr val="tx1"/>
                  </a:buClr>
                  <a:buChar char="–"/>
                  <a:defRPr sz="1400">
                    <a:solidFill>
                      <a:schemeClr val="tx1"/>
                    </a:solidFill>
                    <a:latin typeface="Arial" charset="0"/>
                    <a:ea typeface="ＭＳ Ｐゴシック" pitchFamily="34" charset="-128"/>
                  </a:defRPr>
                </a:lvl2pPr>
                <a:lvl3pPr marL="1143000" indent="-228600" eaLnBrk="0" hangingPunct="0">
                  <a:spcBef>
                    <a:spcPct val="25000"/>
                  </a:spcBef>
                  <a:buClr>
                    <a:schemeClr val="tx1"/>
                  </a:buClr>
                  <a:buChar char="•"/>
                  <a:defRPr sz="1400">
                    <a:solidFill>
                      <a:schemeClr val="tx1"/>
                    </a:solidFill>
                    <a:latin typeface="Arial" charset="0"/>
                    <a:ea typeface="ＭＳ Ｐゴシック" pitchFamily="34" charset="-128"/>
                  </a:defRPr>
                </a:lvl3pPr>
                <a:lvl4pPr marL="1600200" indent="-228600" eaLnBrk="0" hangingPunct="0">
                  <a:spcBef>
                    <a:spcPct val="25000"/>
                  </a:spcBef>
                  <a:buClr>
                    <a:schemeClr val="tx1"/>
                  </a:buClr>
                  <a:buFont typeface="Wingdings" pitchFamily="2" charset="2"/>
                  <a:buChar char="s"/>
                  <a:defRPr sz="1400">
                    <a:solidFill>
                      <a:schemeClr val="tx1"/>
                    </a:solidFill>
                    <a:latin typeface="Arial" charset="0"/>
                    <a:ea typeface="ＭＳ Ｐゴシック" pitchFamily="34" charset="-128"/>
                  </a:defRPr>
                </a:lvl4pPr>
                <a:lvl5pPr marL="2057400" indent="-228600" eaLnBrk="0" hangingPunct="0">
                  <a:spcBef>
                    <a:spcPct val="25000"/>
                  </a:spcBef>
                  <a:buClr>
                    <a:schemeClr val="tx1"/>
                  </a:buClr>
                  <a:buFont typeface="Arial" charset="0"/>
                  <a:buChar char="-"/>
                  <a:defRPr sz="1400">
                    <a:solidFill>
                      <a:schemeClr val="tx1"/>
                    </a:solidFill>
                    <a:latin typeface="Arial" charset="0"/>
                    <a:ea typeface="ＭＳ Ｐゴシック" pitchFamily="34" charset="-128"/>
                  </a:defRPr>
                </a:lvl5pPr>
                <a:lvl6pPr marL="2514600" indent="-228600" eaLnBrk="0" fontAlgn="base" hangingPunct="0">
                  <a:spcBef>
                    <a:spcPct val="25000"/>
                  </a:spcBef>
                  <a:spcAft>
                    <a:spcPct val="0"/>
                  </a:spcAft>
                  <a:buClr>
                    <a:schemeClr val="tx1"/>
                  </a:buClr>
                  <a:buFont typeface="Arial" charset="0"/>
                  <a:buChar char="-"/>
                  <a:defRPr sz="1400">
                    <a:solidFill>
                      <a:schemeClr val="tx1"/>
                    </a:solidFill>
                    <a:latin typeface="Arial" charset="0"/>
                    <a:ea typeface="ＭＳ Ｐゴシック" pitchFamily="34" charset="-128"/>
                  </a:defRPr>
                </a:lvl6pPr>
                <a:lvl7pPr marL="2971800" indent="-228600" eaLnBrk="0" fontAlgn="base" hangingPunct="0">
                  <a:spcBef>
                    <a:spcPct val="25000"/>
                  </a:spcBef>
                  <a:spcAft>
                    <a:spcPct val="0"/>
                  </a:spcAft>
                  <a:buClr>
                    <a:schemeClr val="tx1"/>
                  </a:buClr>
                  <a:buFont typeface="Arial" charset="0"/>
                  <a:buChar char="-"/>
                  <a:defRPr sz="1400">
                    <a:solidFill>
                      <a:schemeClr val="tx1"/>
                    </a:solidFill>
                    <a:latin typeface="Arial" charset="0"/>
                    <a:ea typeface="ＭＳ Ｐゴシック" pitchFamily="34" charset="-128"/>
                  </a:defRPr>
                </a:lvl7pPr>
                <a:lvl8pPr marL="3429000" indent="-228600" eaLnBrk="0" fontAlgn="base" hangingPunct="0">
                  <a:spcBef>
                    <a:spcPct val="25000"/>
                  </a:spcBef>
                  <a:spcAft>
                    <a:spcPct val="0"/>
                  </a:spcAft>
                  <a:buClr>
                    <a:schemeClr val="tx1"/>
                  </a:buClr>
                  <a:buFont typeface="Arial" charset="0"/>
                  <a:buChar char="-"/>
                  <a:defRPr sz="1400">
                    <a:solidFill>
                      <a:schemeClr val="tx1"/>
                    </a:solidFill>
                    <a:latin typeface="Arial" charset="0"/>
                    <a:ea typeface="ＭＳ Ｐゴシック" pitchFamily="34" charset="-128"/>
                  </a:defRPr>
                </a:lvl8pPr>
                <a:lvl9pPr marL="3886200" indent="-228600" eaLnBrk="0" fontAlgn="base" hangingPunct="0">
                  <a:spcBef>
                    <a:spcPct val="25000"/>
                  </a:spcBef>
                  <a:spcAft>
                    <a:spcPct val="0"/>
                  </a:spcAft>
                  <a:buClr>
                    <a:schemeClr val="tx1"/>
                  </a:buClr>
                  <a:buFont typeface="Arial" charset="0"/>
                  <a:buChar char="-"/>
                  <a:defRPr sz="1400">
                    <a:solidFill>
                      <a:schemeClr val="tx1"/>
                    </a:solidFill>
                    <a:latin typeface="Arial" charset="0"/>
                    <a:ea typeface="ＭＳ Ｐゴシック" pitchFamily="34"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1100" b="0" i="0" u="none" strike="noStrike" kern="0" cap="none" spc="0" normalizeH="0" baseline="0" noProof="0" dirty="0">
                  <a:ln>
                    <a:noFill/>
                  </a:ln>
                  <a:solidFill>
                    <a:srgbClr val="000000"/>
                  </a:solidFill>
                  <a:effectLst/>
                  <a:uLnTx/>
                  <a:uFillTx/>
                  <a:latin typeface="Avenir Next LT Pro" panose="020B0504020202020204" pitchFamily="34" charset="0"/>
                  <a:cs typeface="Arial" charset="0"/>
                </a:endParaRPr>
              </a:p>
            </p:txBody>
          </p:sp>
          <p:sp>
            <p:nvSpPr>
              <p:cNvPr id="62" name="Oval 30">
                <a:extLst>
                  <a:ext uri="{FF2B5EF4-FFF2-40B4-BE49-F238E27FC236}">
                    <a16:creationId xmlns:a16="http://schemas.microsoft.com/office/drawing/2014/main" id="{42804B72-7D75-D5E3-7DD0-63C7FCA4ED9A}"/>
                  </a:ext>
                </a:extLst>
              </p:cNvPr>
              <p:cNvSpPr>
                <a:spLocks noChangeAspect="1" noChangeArrowheads="1"/>
              </p:cNvSpPr>
              <p:nvPr/>
            </p:nvSpPr>
            <p:spPr bwMode="gray">
              <a:xfrm>
                <a:off x="877714" y="2828056"/>
                <a:ext cx="2907607" cy="2971222"/>
              </a:xfrm>
              <a:prstGeom prst="ellipse">
                <a:avLst/>
              </a:prstGeom>
              <a:noFill/>
              <a:ln w="9525">
                <a:solidFill>
                  <a:schemeClr val="bg1">
                    <a:lumMod val="75000"/>
                  </a:schemeClr>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5000"/>
                  </a:spcBef>
                  <a:buClr>
                    <a:schemeClr val="tx1"/>
                  </a:buClr>
                  <a:buFont typeface="Wingdings" pitchFamily="2" charset="2"/>
                  <a:buChar char="§"/>
                  <a:defRPr sz="1400">
                    <a:solidFill>
                      <a:schemeClr val="tx1"/>
                    </a:solidFill>
                    <a:latin typeface="Arial" charset="0"/>
                    <a:ea typeface="ＭＳ Ｐゴシック" pitchFamily="34" charset="-128"/>
                  </a:defRPr>
                </a:lvl1pPr>
                <a:lvl2pPr marL="742950" indent="-285750" eaLnBrk="0" hangingPunct="0">
                  <a:spcBef>
                    <a:spcPct val="25000"/>
                  </a:spcBef>
                  <a:buClr>
                    <a:schemeClr val="tx1"/>
                  </a:buClr>
                  <a:buChar char="–"/>
                  <a:defRPr sz="1400">
                    <a:solidFill>
                      <a:schemeClr val="tx1"/>
                    </a:solidFill>
                    <a:latin typeface="Arial" charset="0"/>
                    <a:ea typeface="ＭＳ Ｐゴシック" pitchFamily="34" charset="-128"/>
                  </a:defRPr>
                </a:lvl2pPr>
                <a:lvl3pPr marL="1143000" indent="-228600" eaLnBrk="0" hangingPunct="0">
                  <a:spcBef>
                    <a:spcPct val="25000"/>
                  </a:spcBef>
                  <a:buClr>
                    <a:schemeClr val="tx1"/>
                  </a:buClr>
                  <a:buChar char="•"/>
                  <a:defRPr sz="1400">
                    <a:solidFill>
                      <a:schemeClr val="tx1"/>
                    </a:solidFill>
                    <a:latin typeface="Arial" charset="0"/>
                    <a:ea typeface="ＭＳ Ｐゴシック" pitchFamily="34" charset="-128"/>
                  </a:defRPr>
                </a:lvl3pPr>
                <a:lvl4pPr marL="1600200" indent="-228600" eaLnBrk="0" hangingPunct="0">
                  <a:spcBef>
                    <a:spcPct val="25000"/>
                  </a:spcBef>
                  <a:buClr>
                    <a:schemeClr val="tx1"/>
                  </a:buClr>
                  <a:buFont typeface="Wingdings" pitchFamily="2" charset="2"/>
                  <a:buChar char="s"/>
                  <a:defRPr sz="1400">
                    <a:solidFill>
                      <a:schemeClr val="tx1"/>
                    </a:solidFill>
                    <a:latin typeface="Arial" charset="0"/>
                    <a:ea typeface="ＭＳ Ｐゴシック" pitchFamily="34" charset="-128"/>
                  </a:defRPr>
                </a:lvl4pPr>
                <a:lvl5pPr marL="2057400" indent="-228600" eaLnBrk="0" hangingPunct="0">
                  <a:spcBef>
                    <a:spcPct val="25000"/>
                  </a:spcBef>
                  <a:buClr>
                    <a:schemeClr val="tx1"/>
                  </a:buClr>
                  <a:buFont typeface="Arial" charset="0"/>
                  <a:buChar char="-"/>
                  <a:defRPr sz="1400">
                    <a:solidFill>
                      <a:schemeClr val="tx1"/>
                    </a:solidFill>
                    <a:latin typeface="Arial" charset="0"/>
                    <a:ea typeface="ＭＳ Ｐゴシック" pitchFamily="34" charset="-128"/>
                  </a:defRPr>
                </a:lvl5pPr>
                <a:lvl6pPr marL="2514600" indent="-228600" eaLnBrk="0" fontAlgn="base" hangingPunct="0">
                  <a:spcBef>
                    <a:spcPct val="25000"/>
                  </a:spcBef>
                  <a:spcAft>
                    <a:spcPct val="0"/>
                  </a:spcAft>
                  <a:buClr>
                    <a:schemeClr val="tx1"/>
                  </a:buClr>
                  <a:buFont typeface="Arial" charset="0"/>
                  <a:buChar char="-"/>
                  <a:defRPr sz="1400">
                    <a:solidFill>
                      <a:schemeClr val="tx1"/>
                    </a:solidFill>
                    <a:latin typeface="Arial" charset="0"/>
                    <a:ea typeface="ＭＳ Ｐゴシック" pitchFamily="34" charset="-128"/>
                  </a:defRPr>
                </a:lvl6pPr>
                <a:lvl7pPr marL="2971800" indent="-228600" eaLnBrk="0" fontAlgn="base" hangingPunct="0">
                  <a:spcBef>
                    <a:spcPct val="25000"/>
                  </a:spcBef>
                  <a:spcAft>
                    <a:spcPct val="0"/>
                  </a:spcAft>
                  <a:buClr>
                    <a:schemeClr val="tx1"/>
                  </a:buClr>
                  <a:buFont typeface="Arial" charset="0"/>
                  <a:buChar char="-"/>
                  <a:defRPr sz="1400">
                    <a:solidFill>
                      <a:schemeClr val="tx1"/>
                    </a:solidFill>
                    <a:latin typeface="Arial" charset="0"/>
                    <a:ea typeface="ＭＳ Ｐゴシック" pitchFamily="34" charset="-128"/>
                  </a:defRPr>
                </a:lvl7pPr>
                <a:lvl8pPr marL="3429000" indent="-228600" eaLnBrk="0" fontAlgn="base" hangingPunct="0">
                  <a:spcBef>
                    <a:spcPct val="25000"/>
                  </a:spcBef>
                  <a:spcAft>
                    <a:spcPct val="0"/>
                  </a:spcAft>
                  <a:buClr>
                    <a:schemeClr val="tx1"/>
                  </a:buClr>
                  <a:buFont typeface="Arial" charset="0"/>
                  <a:buChar char="-"/>
                  <a:defRPr sz="1400">
                    <a:solidFill>
                      <a:schemeClr val="tx1"/>
                    </a:solidFill>
                    <a:latin typeface="Arial" charset="0"/>
                    <a:ea typeface="ＭＳ Ｐゴシック" pitchFamily="34" charset="-128"/>
                  </a:defRPr>
                </a:lvl8pPr>
                <a:lvl9pPr marL="3886200" indent="-228600" eaLnBrk="0" fontAlgn="base" hangingPunct="0">
                  <a:spcBef>
                    <a:spcPct val="25000"/>
                  </a:spcBef>
                  <a:spcAft>
                    <a:spcPct val="0"/>
                  </a:spcAft>
                  <a:buClr>
                    <a:schemeClr val="tx1"/>
                  </a:buClr>
                  <a:buFont typeface="Arial" charset="0"/>
                  <a:buChar char="-"/>
                  <a:defRPr sz="1400">
                    <a:solidFill>
                      <a:schemeClr val="tx1"/>
                    </a:solidFill>
                    <a:latin typeface="Arial" charset="0"/>
                    <a:ea typeface="ＭＳ Ｐゴシック" pitchFamily="34"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1100" b="0" i="0" u="none" strike="noStrike" kern="0" cap="none" spc="0" normalizeH="0" baseline="0" noProof="0" dirty="0">
                  <a:ln>
                    <a:noFill/>
                  </a:ln>
                  <a:solidFill>
                    <a:srgbClr val="000000"/>
                  </a:solidFill>
                  <a:effectLst/>
                  <a:uLnTx/>
                  <a:uFillTx/>
                  <a:latin typeface="Avenir Next LT Pro" panose="020B0504020202020204" pitchFamily="34" charset="0"/>
                  <a:cs typeface="Arial" charset="0"/>
                </a:endParaRPr>
              </a:p>
            </p:txBody>
          </p:sp>
          <p:sp>
            <p:nvSpPr>
              <p:cNvPr id="63" name="Line 31">
                <a:extLst>
                  <a:ext uri="{FF2B5EF4-FFF2-40B4-BE49-F238E27FC236}">
                    <a16:creationId xmlns:a16="http://schemas.microsoft.com/office/drawing/2014/main" id="{9F1FF5F5-D5E0-5C0B-AE9B-D6E285C74F60}"/>
                  </a:ext>
                </a:extLst>
              </p:cNvPr>
              <p:cNvSpPr>
                <a:spLocks noChangeAspect="1" noChangeShapeType="1"/>
              </p:cNvSpPr>
              <p:nvPr/>
            </p:nvSpPr>
            <p:spPr bwMode="gray">
              <a:xfrm>
                <a:off x="2331518" y="2456822"/>
                <a:ext cx="0" cy="3713692"/>
              </a:xfrm>
              <a:prstGeom prst="line">
                <a:avLst/>
              </a:prstGeom>
              <a:noFill/>
              <a:ln w="9525">
                <a:solidFill>
                  <a:schemeClr val="bg1">
                    <a:lumMod val="75000"/>
                  </a:schemeClr>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venir Next LT Pro" panose="020B0504020202020204" pitchFamily="34" charset="0"/>
                  <a:ea typeface="ＭＳ Ｐゴシック"/>
                </a:endParaRPr>
              </a:p>
            </p:txBody>
          </p:sp>
          <p:sp>
            <p:nvSpPr>
              <p:cNvPr id="64" name="Line 32">
                <a:extLst>
                  <a:ext uri="{FF2B5EF4-FFF2-40B4-BE49-F238E27FC236}">
                    <a16:creationId xmlns:a16="http://schemas.microsoft.com/office/drawing/2014/main" id="{58452AF8-0CC0-9234-8374-7465CA9A9579}"/>
                  </a:ext>
                </a:extLst>
              </p:cNvPr>
              <p:cNvSpPr>
                <a:spLocks noChangeAspect="1" noChangeShapeType="1"/>
              </p:cNvSpPr>
              <p:nvPr/>
            </p:nvSpPr>
            <p:spPr bwMode="gray">
              <a:xfrm>
                <a:off x="380113" y="4314340"/>
                <a:ext cx="3827497" cy="0"/>
              </a:xfrm>
              <a:prstGeom prst="line">
                <a:avLst/>
              </a:prstGeom>
              <a:noFill/>
              <a:ln w="9525">
                <a:solidFill>
                  <a:schemeClr val="bg1">
                    <a:lumMod val="75000"/>
                  </a:schemeClr>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venir Next LT Pro" panose="020B0504020202020204" pitchFamily="34" charset="0"/>
                  <a:ea typeface="ＭＳ Ｐゴシック"/>
                </a:endParaRPr>
              </a:p>
            </p:txBody>
          </p:sp>
          <p:sp>
            <p:nvSpPr>
              <p:cNvPr id="65" name="Line 33">
                <a:extLst>
                  <a:ext uri="{FF2B5EF4-FFF2-40B4-BE49-F238E27FC236}">
                    <a16:creationId xmlns:a16="http://schemas.microsoft.com/office/drawing/2014/main" id="{8E403F69-A9FB-A415-09F0-0EFCA015D097}"/>
                  </a:ext>
                </a:extLst>
              </p:cNvPr>
              <p:cNvSpPr>
                <a:spLocks noChangeAspect="1" noChangeShapeType="1"/>
              </p:cNvSpPr>
              <p:nvPr/>
            </p:nvSpPr>
            <p:spPr bwMode="gray">
              <a:xfrm flipV="1">
                <a:off x="877714" y="2832092"/>
                <a:ext cx="2903572" cy="2967187"/>
              </a:xfrm>
              <a:prstGeom prst="line">
                <a:avLst/>
              </a:prstGeom>
              <a:noFill/>
              <a:ln w="9525">
                <a:solidFill>
                  <a:schemeClr val="bg1">
                    <a:lumMod val="75000"/>
                  </a:schemeClr>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venir Next LT Pro" panose="020B0504020202020204" pitchFamily="34" charset="0"/>
                  <a:ea typeface="ＭＳ Ｐゴシック"/>
                </a:endParaRPr>
              </a:p>
            </p:txBody>
          </p:sp>
          <p:sp>
            <p:nvSpPr>
              <p:cNvPr id="66" name="Line 34">
                <a:extLst>
                  <a:ext uri="{FF2B5EF4-FFF2-40B4-BE49-F238E27FC236}">
                    <a16:creationId xmlns:a16="http://schemas.microsoft.com/office/drawing/2014/main" id="{83761222-86C6-394A-EF8C-60848C0DA5E3}"/>
                  </a:ext>
                </a:extLst>
              </p:cNvPr>
              <p:cNvSpPr>
                <a:spLocks noChangeAspect="1" noChangeShapeType="1"/>
              </p:cNvSpPr>
              <p:nvPr/>
            </p:nvSpPr>
            <p:spPr bwMode="gray">
              <a:xfrm>
                <a:off x="877714" y="2828056"/>
                <a:ext cx="2907607" cy="2971222"/>
              </a:xfrm>
              <a:prstGeom prst="line">
                <a:avLst/>
              </a:prstGeom>
              <a:noFill/>
              <a:ln w="9525">
                <a:solidFill>
                  <a:schemeClr val="bg1">
                    <a:lumMod val="75000"/>
                  </a:schemeClr>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venir Next LT Pro" panose="020B0504020202020204" pitchFamily="34" charset="0"/>
                  <a:ea typeface="ＭＳ Ｐゴシック"/>
                </a:endParaRPr>
              </a:p>
            </p:txBody>
          </p:sp>
          <p:sp>
            <p:nvSpPr>
              <p:cNvPr id="67" name="Arc 35">
                <a:extLst>
                  <a:ext uri="{FF2B5EF4-FFF2-40B4-BE49-F238E27FC236}">
                    <a16:creationId xmlns:a16="http://schemas.microsoft.com/office/drawing/2014/main" id="{B4F36FB9-82FF-48A9-F513-E35B33D8DC3F}"/>
                  </a:ext>
                </a:extLst>
              </p:cNvPr>
              <p:cNvSpPr>
                <a:spLocks/>
              </p:cNvSpPr>
              <p:nvPr/>
            </p:nvSpPr>
            <p:spPr bwMode="gray">
              <a:xfrm>
                <a:off x="2327483" y="3001568"/>
                <a:ext cx="1980992" cy="1311427"/>
              </a:xfrm>
              <a:custGeom>
                <a:avLst/>
                <a:gdLst>
                  <a:gd name="T0" fmla="*/ 2147483647 w 21600"/>
                  <a:gd name="T1" fmla="*/ 0 h 13979"/>
                  <a:gd name="T2" fmla="*/ 2147483647 w 21600"/>
                  <a:gd name="T3" fmla="*/ 2147483647 h 13979"/>
                  <a:gd name="T4" fmla="*/ 0 w 21600"/>
                  <a:gd name="T5" fmla="*/ 2147483647 h 13979"/>
                  <a:gd name="T6" fmla="*/ 0 60000 65536"/>
                  <a:gd name="T7" fmla="*/ 0 60000 65536"/>
                  <a:gd name="T8" fmla="*/ 0 60000 65536"/>
                  <a:gd name="T9" fmla="*/ 0 w 21600"/>
                  <a:gd name="T10" fmla="*/ 0 h 13979"/>
                  <a:gd name="T11" fmla="*/ 21600 w 21600"/>
                  <a:gd name="T12" fmla="*/ 13979 h 13979"/>
                </a:gdLst>
                <a:ahLst/>
                <a:cxnLst>
                  <a:cxn ang="T6">
                    <a:pos x="T0" y="T1"/>
                  </a:cxn>
                  <a:cxn ang="T7">
                    <a:pos x="T2" y="T3"/>
                  </a:cxn>
                  <a:cxn ang="T8">
                    <a:pos x="T4" y="T5"/>
                  </a:cxn>
                </a:cxnLst>
                <a:rect l="T9" t="T10" r="T11" b="T12"/>
                <a:pathLst>
                  <a:path w="21600" h="13979" fill="none" extrusionOk="0">
                    <a:moveTo>
                      <a:pt x="16466" y="0"/>
                    </a:moveTo>
                    <a:cubicBezTo>
                      <a:pt x="19780" y="3904"/>
                      <a:pt x="21600" y="8858"/>
                      <a:pt x="21600" y="13979"/>
                    </a:cubicBezTo>
                  </a:path>
                  <a:path w="21600" h="13979" stroke="0" extrusionOk="0">
                    <a:moveTo>
                      <a:pt x="16466" y="0"/>
                    </a:moveTo>
                    <a:cubicBezTo>
                      <a:pt x="19780" y="3904"/>
                      <a:pt x="21600" y="8858"/>
                      <a:pt x="21600" y="13979"/>
                    </a:cubicBezTo>
                    <a:lnTo>
                      <a:pt x="0" y="13979"/>
                    </a:lnTo>
                    <a:lnTo>
                      <a:pt x="16466" y="0"/>
                    </a:lnTo>
                    <a:close/>
                  </a:path>
                </a:pathLst>
              </a:custGeom>
              <a:noFill/>
              <a:ln w="9525">
                <a:solidFill>
                  <a:srgbClr val="03327C"/>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venir Next LT Pro" panose="020B0504020202020204" pitchFamily="34" charset="0"/>
                  <a:ea typeface="ＭＳ Ｐゴシック"/>
                </a:endParaRPr>
              </a:p>
            </p:txBody>
          </p:sp>
          <p:sp>
            <p:nvSpPr>
              <p:cNvPr id="68" name="Arc 36">
                <a:extLst>
                  <a:ext uri="{FF2B5EF4-FFF2-40B4-BE49-F238E27FC236}">
                    <a16:creationId xmlns:a16="http://schemas.microsoft.com/office/drawing/2014/main" id="{140B1918-1DE9-2D14-6569-5C7555FBAA44}"/>
                  </a:ext>
                </a:extLst>
              </p:cNvPr>
              <p:cNvSpPr>
                <a:spLocks/>
              </p:cNvSpPr>
              <p:nvPr/>
            </p:nvSpPr>
            <p:spPr bwMode="gray">
              <a:xfrm>
                <a:off x="2327483" y="2287345"/>
                <a:ext cx="1304523" cy="2025650"/>
              </a:xfrm>
              <a:custGeom>
                <a:avLst/>
                <a:gdLst>
                  <a:gd name="T0" fmla="*/ 0 w 14218"/>
                  <a:gd name="T1" fmla="*/ 0 h 21600"/>
                  <a:gd name="T2" fmla="*/ 2147483647 w 14218"/>
                  <a:gd name="T3" fmla="*/ 2147483647 h 21600"/>
                  <a:gd name="T4" fmla="*/ 0 w 14218"/>
                  <a:gd name="T5" fmla="*/ 2147483647 h 21600"/>
                  <a:gd name="T6" fmla="*/ 0 60000 65536"/>
                  <a:gd name="T7" fmla="*/ 0 60000 65536"/>
                  <a:gd name="T8" fmla="*/ 0 60000 65536"/>
                  <a:gd name="T9" fmla="*/ 0 w 14218"/>
                  <a:gd name="T10" fmla="*/ 0 h 21600"/>
                  <a:gd name="T11" fmla="*/ 14218 w 14218"/>
                  <a:gd name="T12" fmla="*/ 21600 h 21600"/>
                </a:gdLst>
                <a:ahLst/>
                <a:cxnLst>
                  <a:cxn ang="T6">
                    <a:pos x="T0" y="T1"/>
                  </a:cxn>
                  <a:cxn ang="T7">
                    <a:pos x="T2" y="T3"/>
                  </a:cxn>
                  <a:cxn ang="T8">
                    <a:pos x="T4" y="T5"/>
                  </a:cxn>
                </a:cxnLst>
                <a:rect l="T9" t="T10" r="T11" b="T12"/>
                <a:pathLst>
                  <a:path w="14218" h="21600" fill="none" extrusionOk="0">
                    <a:moveTo>
                      <a:pt x="-1" y="0"/>
                    </a:moveTo>
                    <a:cubicBezTo>
                      <a:pt x="5229" y="0"/>
                      <a:pt x="10281" y="1897"/>
                      <a:pt x="14217" y="5339"/>
                    </a:cubicBezTo>
                  </a:path>
                  <a:path w="14218" h="21600" stroke="0" extrusionOk="0">
                    <a:moveTo>
                      <a:pt x="-1" y="0"/>
                    </a:moveTo>
                    <a:cubicBezTo>
                      <a:pt x="5229" y="0"/>
                      <a:pt x="10281" y="1897"/>
                      <a:pt x="14217" y="5339"/>
                    </a:cubicBezTo>
                    <a:lnTo>
                      <a:pt x="0" y="21600"/>
                    </a:lnTo>
                    <a:lnTo>
                      <a:pt x="-1" y="0"/>
                    </a:lnTo>
                    <a:close/>
                  </a:path>
                </a:pathLst>
              </a:custGeom>
              <a:noFill/>
              <a:ln w="9525">
                <a:solidFill>
                  <a:srgbClr val="03327C"/>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venir Next LT Pro" panose="020B0504020202020204" pitchFamily="34" charset="0"/>
                  <a:ea typeface="ＭＳ Ｐゴシック"/>
                </a:endParaRPr>
              </a:p>
            </p:txBody>
          </p:sp>
          <p:grpSp>
            <p:nvGrpSpPr>
              <p:cNvPr id="69" name="Group 37">
                <a:extLst>
                  <a:ext uri="{FF2B5EF4-FFF2-40B4-BE49-F238E27FC236}">
                    <a16:creationId xmlns:a16="http://schemas.microsoft.com/office/drawing/2014/main" id="{69AE7DBA-3EB9-7A48-DF94-0B6FD20FBB3E}"/>
                  </a:ext>
                </a:extLst>
              </p:cNvPr>
              <p:cNvGrpSpPr>
                <a:grpSpLocks/>
              </p:cNvGrpSpPr>
              <p:nvPr/>
            </p:nvGrpSpPr>
            <p:grpSpPr bwMode="auto">
              <a:xfrm rot="-5400000">
                <a:off x="284489" y="2307656"/>
                <a:ext cx="2025650" cy="1980992"/>
                <a:chOff x="6410" y="10321"/>
                <a:chExt cx="2520" cy="2520"/>
              </a:xfrm>
            </p:grpSpPr>
            <p:sp>
              <p:nvSpPr>
                <p:cNvPr id="76" name="Arc 38">
                  <a:extLst>
                    <a:ext uri="{FF2B5EF4-FFF2-40B4-BE49-F238E27FC236}">
                      <a16:creationId xmlns:a16="http://schemas.microsoft.com/office/drawing/2014/main" id="{1F383F5B-3077-2662-E9EC-7FD869F203B8}"/>
                    </a:ext>
                  </a:extLst>
                </p:cNvPr>
                <p:cNvSpPr>
                  <a:spLocks/>
                </p:cNvSpPr>
                <p:nvPr/>
              </p:nvSpPr>
              <p:spPr bwMode="gray">
                <a:xfrm>
                  <a:off x="6410" y="11210"/>
                  <a:ext cx="2520" cy="1631"/>
                </a:xfrm>
                <a:custGeom>
                  <a:avLst/>
                  <a:gdLst>
                    <a:gd name="T0" fmla="*/ 0 w 21600"/>
                    <a:gd name="T1" fmla="*/ 0 h 13979"/>
                    <a:gd name="T2" fmla="*/ 0 w 21600"/>
                    <a:gd name="T3" fmla="*/ 0 h 13979"/>
                    <a:gd name="T4" fmla="*/ 0 w 21600"/>
                    <a:gd name="T5" fmla="*/ 0 h 13979"/>
                    <a:gd name="T6" fmla="*/ 0 60000 65536"/>
                    <a:gd name="T7" fmla="*/ 0 60000 65536"/>
                    <a:gd name="T8" fmla="*/ 0 60000 65536"/>
                    <a:gd name="T9" fmla="*/ 0 w 21600"/>
                    <a:gd name="T10" fmla="*/ 0 h 13979"/>
                    <a:gd name="T11" fmla="*/ 21600 w 21600"/>
                    <a:gd name="T12" fmla="*/ 13979 h 13979"/>
                  </a:gdLst>
                  <a:ahLst/>
                  <a:cxnLst>
                    <a:cxn ang="T6">
                      <a:pos x="T0" y="T1"/>
                    </a:cxn>
                    <a:cxn ang="T7">
                      <a:pos x="T2" y="T3"/>
                    </a:cxn>
                    <a:cxn ang="T8">
                      <a:pos x="T4" y="T5"/>
                    </a:cxn>
                  </a:cxnLst>
                  <a:rect l="T9" t="T10" r="T11" b="T12"/>
                  <a:pathLst>
                    <a:path w="21600" h="13979" fill="none" extrusionOk="0">
                      <a:moveTo>
                        <a:pt x="16466" y="0"/>
                      </a:moveTo>
                      <a:cubicBezTo>
                        <a:pt x="19780" y="3904"/>
                        <a:pt x="21600" y="8858"/>
                        <a:pt x="21600" y="13979"/>
                      </a:cubicBezTo>
                    </a:path>
                    <a:path w="21600" h="13979" stroke="0" extrusionOk="0">
                      <a:moveTo>
                        <a:pt x="16466" y="0"/>
                      </a:moveTo>
                      <a:cubicBezTo>
                        <a:pt x="19780" y="3904"/>
                        <a:pt x="21600" y="8858"/>
                        <a:pt x="21600" y="13979"/>
                      </a:cubicBezTo>
                      <a:lnTo>
                        <a:pt x="0" y="13979"/>
                      </a:lnTo>
                      <a:lnTo>
                        <a:pt x="16466" y="0"/>
                      </a:lnTo>
                      <a:close/>
                    </a:path>
                  </a:pathLst>
                </a:custGeom>
                <a:noFill/>
                <a:ln w="9525">
                  <a:solidFill>
                    <a:srgbClr val="03327C"/>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venir Next LT Pro" panose="020B0504020202020204" pitchFamily="34" charset="0"/>
                    <a:ea typeface="ＭＳ Ｐゴシック"/>
                  </a:endParaRPr>
                </a:p>
              </p:txBody>
            </p:sp>
            <p:sp>
              <p:nvSpPr>
                <p:cNvPr id="77" name="Arc 39">
                  <a:extLst>
                    <a:ext uri="{FF2B5EF4-FFF2-40B4-BE49-F238E27FC236}">
                      <a16:creationId xmlns:a16="http://schemas.microsoft.com/office/drawing/2014/main" id="{E8F8F5A0-7CB7-7EA2-7255-226913D29849}"/>
                    </a:ext>
                  </a:extLst>
                </p:cNvPr>
                <p:cNvSpPr>
                  <a:spLocks/>
                </p:cNvSpPr>
                <p:nvPr/>
              </p:nvSpPr>
              <p:spPr bwMode="gray">
                <a:xfrm>
                  <a:off x="6410" y="10321"/>
                  <a:ext cx="1659" cy="2520"/>
                </a:xfrm>
                <a:custGeom>
                  <a:avLst/>
                  <a:gdLst>
                    <a:gd name="T0" fmla="*/ 0 w 14218"/>
                    <a:gd name="T1" fmla="*/ 0 h 21600"/>
                    <a:gd name="T2" fmla="*/ 0 w 14218"/>
                    <a:gd name="T3" fmla="*/ 0 h 21600"/>
                    <a:gd name="T4" fmla="*/ 0 w 14218"/>
                    <a:gd name="T5" fmla="*/ 0 h 21600"/>
                    <a:gd name="T6" fmla="*/ 0 60000 65536"/>
                    <a:gd name="T7" fmla="*/ 0 60000 65536"/>
                    <a:gd name="T8" fmla="*/ 0 60000 65536"/>
                    <a:gd name="T9" fmla="*/ 0 w 14218"/>
                    <a:gd name="T10" fmla="*/ 0 h 21600"/>
                    <a:gd name="T11" fmla="*/ 14218 w 14218"/>
                    <a:gd name="T12" fmla="*/ 21600 h 21600"/>
                  </a:gdLst>
                  <a:ahLst/>
                  <a:cxnLst>
                    <a:cxn ang="T6">
                      <a:pos x="T0" y="T1"/>
                    </a:cxn>
                    <a:cxn ang="T7">
                      <a:pos x="T2" y="T3"/>
                    </a:cxn>
                    <a:cxn ang="T8">
                      <a:pos x="T4" y="T5"/>
                    </a:cxn>
                  </a:cxnLst>
                  <a:rect l="T9" t="T10" r="T11" b="T12"/>
                  <a:pathLst>
                    <a:path w="14218" h="21600" fill="none" extrusionOk="0">
                      <a:moveTo>
                        <a:pt x="-1" y="0"/>
                      </a:moveTo>
                      <a:cubicBezTo>
                        <a:pt x="5229" y="0"/>
                        <a:pt x="10281" y="1897"/>
                        <a:pt x="14217" y="5339"/>
                      </a:cubicBezTo>
                    </a:path>
                    <a:path w="14218" h="21600" stroke="0" extrusionOk="0">
                      <a:moveTo>
                        <a:pt x="-1" y="0"/>
                      </a:moveTo>
                      <a:cubicBezTo>
                        <a:pt x="5229" y="0"/>
                        <a:pt x="10281" y="1897"/>
                        <a:pt x="14217" y="5339"/>
                      </a:cubicBezTo>
                      <a:lnTo>
                        <a:pt x="0" y="21600"/>
                      </a:lnTo>
                      <a:lnTo>
                        <a:pt x="-1" y="0"/>
                      </a:lnTo>
                      <a:close/>
                    </a:path>
                  </a:pathLst>
                </a:custGeom>
                <a:noFill/>
                <a:ln w="9525">
                  <a:solidFill>
                    <a:srgbClr val="03327C"/>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venir Next LT Pro" panose="020B0504020202020204" pitchFamily="34" charset="0"/>
                    <a:ea typeface="ＭＳ Ｐゴシック"/>
                  </a:endParaRPr>
                </a:p>
              </p:txBody>
            </p:sp>
          </p:grpSp>
          <p:grpSp>
            <p:nvGrpSpPr>
              <p:cNvPr id="70" name="Group 46">
                <a:extLst>
                  <a:ext uri="{FF2B5EF4-FFF2-40B4-BE49-F238E27FC236}">
                    <a16:creationId xmlns:a16="http://schemas.microsoft.com/office/drawing/2014/main" id="{C916CC81-BA51-7D65-C5A0-811ACDDEB46A}"/>
                  </a:ext>
                </a:extLst>
              </p:cNvPr>
              <p:cNvGrpSpPr>
                <a:grpSpLocks/>
              </p:cNvGrpSpPr>
              <p:nvPr/>
            </p:nvGrpSpPr>
            <p:grpSpPr bwMode="auto">
              <a:xfrm>
                <a:off x="304800" y="4311650"/>
                <a:ext cx="4009055" cy="2026995"/>
                <a:chOff x="191" y="2658"/>
                <a:chExt cx="2981" cy="1507"/>
              </a:xfrm>
            </p:grpSpPr>
            <p:sp>
              <p:nvSpPr>
                <p:cNvPr id="71" name="Arc 41">
                  <a:extLst>
                    <a:ext uri="{FF2B5EF4-FFF2-40B4-BE49-F238E27FC236}">
                      <a16:creationId xmlns:a16="http://schemas.microsoft.com/office/drawing/2014/main" id="{BF8DC453-62DD-ABD0-B2C6-4D4BF8572A11}"/>
                    </a:ext>
                  </a:extLst>
                </p:cNvPr>
                <p:cNvSpPr>
                  <a:spLocks/>
                </p:cNvSpPr>
                <p:nvPr/>
              </p:nvSpPr>
              <p:spPr bwMode="gray">
                <a:xfrm rot="10800000">
                  <a:off x="191" y="2659"/>
                  <a:ext cx="1473" cy="974"/>
                </a:xfrm>
                <a:custGeom>
                  <a:avLst/>
                  <a:gdLst>
                    <a:gd name="T0" fmla="*/ 0 w 21600"/>
                    <a:gd name="T1" fmla="*/ 0 h 13979"/>
                    <a:gd name="T2" fmla="*/ 0 w 21600"/>
                    <a:gd name="T3" fmla="*/ 0 h 13979"/>
                    <a:gd name="T4" fmla="*/ 0 w 21600"/>
                    <a:gd name="T5" fmla="*/ 0 h 13979"/>
                    <a:gd name="T6" fmla="*/ 0 60000 65536"/>
                    <a:gd name="T7" fmla="*/ 0 60000 65536"/>
                    <a:gd name="T8" fmla="*/ 0 60000 65536"/>
                    <a:gd name="T9" fmla="*/ 0 w 21600"/>
                    <a:gd name="T10" fmla="*/ 0 h 13979"/>
                    <a:gd name="T11" fmla="*/ 21600 w 21600"/>
                    <a:gd name="T12" fmla="*/ 13979 h 13979"/>
                  </a:gdLst>
                  <a:ahLst/>
                  <a:cxnLst>
                    <a:cxn ang="T6">
                      <a:pos x="T0" y="T1"/>
                    </a:cxn>
                    <a:cxn ang="T7">
                      <a:pos x="T2" y="T3"/>
                    </a:cxn>
                    <a:cxn ang="T8">
                      <a:pos x="T4" y="T5"/>
                    </a:cxn>
                  </a:cxnLst>
                  <a:rect l="T9" t="T10" r="T11" b="T12"/>
                  <a:pathLst>
                    <a:path w="21600" h="13979" fill="none" extrusionOk="0">
                      <a:moveTo>
                        <a:pt x="16466" y="0"/>
                      </a:moveTo>
                      <a:cubicBezTo>
                        <a:pt x="19780" y="3904"/>
                        <a:pt x="21600" y="8858"/>
                        <a:pt x="21600" y="13979"/>
                      </a:cubicBezTo>
                    </a:path>
                    <a:path w="21600" h="13979" stroke="0" extrusionOk="0">
                      <a:moveTo>
                        <a:pt x="16466" y="0"/>
                      </a:moveTo>
                      <a:cubicBezTo>
                        <a:pt x="19780" y="3904"/>
                        <a:pt x="21600" y="8858"/>
                        <a:pt x="21600" y="13979"/>
                      </a:cubicBezTo>
                      <a:lnTo>
                        <a:pt x="0" y="13979"/>
                      </a:lnTo>
                      <a:lnTo>
                        <a:pt x="16466" y="0"/>
                      </a:lnTo>
                      <a:close/>
                    </a:path>
                  </a:pathLst>
                </a:custGeom>
                <a:noFill/>
                <a:ln w="9525">
                  <a:solidFill>
                    <a:srgbClr val="03327C"/>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venir Next LT Pro" panose="020B0504020202020204" pitchFamily="34" charset="0"/>
                    <a:ea typeface="ＭＳ Ｐゴシック"/>
                  </a:endParaRPr>
                </a:p>
              </p:txBody>
            </p:sp>
            <p:sp>
              <p:nvSpPr>
                <p:cNvPr id="72" name="Arc 42">
                  <a:extLst>
                    <a:ext uri="{FF2B5EF4-FFF2-40B4-BE49-F238E27FC236}">
                      <a16:creationId xmlns:a16="http://schemas.microsoft.com/office/drawing/2014/main" id="{22042EB6-7EC7-7758-BE24-2D028D375141}"/>
                    </a:ext>
                  </a:extLst>
                </p:cNvPr>
                <p:cNvSpPr>
                  <a:spLocks/>
                </p:cNvSpPr>
                <p:nvPr/>
              </p:nvSpPr>
              <p:spPr bwMode="gray">
                <a:xfrm rot="10800000">
                  <a:off x="695" y="2658"/>
                  <a:ext cx="970" cy="1505"/>
                </a:xfrm>
                <a:custGeom>
                  <a:avLst/>
                  <a:gdLst>
                    <a:gd name="T0" fmla="*/ 0 w 14218"/>
                    <a:gd name="T1" fmla="*/ 0 h 21600"/>
                    <a:gd name="T2" fmla="*/ 0 w 14218"/>
                    <a:gd name="T3" fmla="*/ 0 h 21600"/>
                    <a:gd name="T4" fmla="*/ 0 w 14218"/>
                    <a:gd name="T5" fmla="*/ 0 h 21600"/>
                    <a:gd name="T6" fmla="*/ 0 60000 65536"/>
                    <a:gd name="T7" fmla="*/ 0 60000 65536"/>
                    <a:gd name="T8" fmla="*/ 0 60000 65536"/>
                    <a:gd name="T9" fmla="*/ 0 w 14218"/>
                    <a:gd name="T10" fmla="*/ 0 h 21600"/>
                    <a:gd name="T11" fmla="*/ 14218 w 14218"/>
                    <a:gd name="T12" fmla="*/ 21600 h 21600"/>
                  </a:gdLst>
                  <a:ahLst/>
                  <a:cxnLst>
                    <a:cxn ang="T6">
                      <a:pos x="T0" y="T1"/>
                    </a:cxn>
                    <a:cxn ang="T7">
                      <a:pos x="T2" y="T3"/>
                    </a:cxn>
                    <a:cxn ang="T8">
                      <a:pos x="T4" y="T5"/>
                    </a:cxn>
                  </a:cxnLst>
                  <a:rect l="T9" t="T10" r="T11" b="T12"/>
                  <a:pathLst>
                    <a:path w="14218" h="21600" fill="none" extrusionOk="0">
                      <a:moveTo>
                        <a:pt x="-1" y="0"/>
                      </a:moveTo>
                      <a:cubicBezTo>
                        <a:pt x="5229" y="0"/>
                        <a:pt x="10281" y="1897"/>
                        <a:pt x="14217" y="5339"/>
                      </a:cubicBezTo>
                    </a:path>
                    <a:path w="14218" h="21600" stroke="0" extrusionOk="0">
                      <a:moveTo>
                        <a:pt x="-1" y="0"/>
                      </a:moveTo>
                      <a:cubicBezTo>
                        <a:pt x="5229" y="0"/>
                        <a:pt x="10281" y="1897"/>
                        <a:pt x="14217" y="5339"/>
                      </a:cubicBezTo>
                      <a:lnTo>
                        <a:pt x="0" y="21600"/>
                      </a:lnTo>
                      <a:lnTo>
                        <a:pt x="-1" y="0"/>
                      </a:lnTo>
                      <a:close/>
                    </a:path>
                  </a:pathLst>
                </a:custGeom>
                <a:noFill/>
                <a:ln w="9525">
                  <a:solidFill>
                    <a:srgbClr val="03327C"/>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venir Next LT Pro" panose="020B0504020202020204" pitchFamily="34" charset="0"/>
                    <a:ea typeface="ＭＳ Ｐゴシック"/>
                  </a:endParaRPr>
                </a:p>
              </p:txBody>
            </p:sp>
            <p:grpSp>
              <p:nvGrpSpPr>
                <p:cNvPr id="73" name="Group 43">
                  <a:extLst>
                    <a:ext uri="{FF2B5EF4-FFF2-40B4-BE49-F238E27FC236}">
                      <a16:creationId xmlns:a16="http://schemas.microsoft.com/office/drawing/2014/main" id="{6CF9C0A4-38D6-0C0C-44EF-8E2CBA67D061}"/>
                    </a:ext>
                  </a:extLst>
                </p:cNvPr>
                <p:cNvGrpSpPr>
                  <a:grpSpLocks/>
                </p:cNvGrpSpPr>
                <p:nvPr/>
              </p:nvGrpSpPr>
              <p:grpSpPr bwMode="auto">
                <a:xfrm rot="5400000">
                  <a:off x="1683" y="2677"/>
                  <a:ext cx="1505" cy="1472"/>
                  <a:chOff x="6410" y="10321"/>
                  <a:chExt cx="2520" cy="2520"/>
                </a:xfrm>
              </p:grpSpPr>
              <p:sp>
                <p:nvSpPr>
                  <p:cNvPr id="74" name="Arc 44">
                    <a:extLst>
                      <a:ext uri="{FF2B5EF4-FFF2-40B4-BE49-F238E27FC236}">
                        <a16:creationId xmlns:a16="http://schemas.microsoft.com/office/drawing/2014/main" id="{2011C791-C263-DB11-90B4-46F776DBF3ED}"/>
                      </a:ext>
                    </a:extLst>
                  </p:cNvPr>
                  <p:cNvSpPr>
                    <a:spLocks/>
                  </p:cNvSpPr>
                  <p:nvPr/>
                </p:nvSpPr>
                <p:spPr bwMode="gray">
                  <a:xfrm>
                    <a:off x="6410" y="11210"/>
                    <a:ext cx="2520" cy="1631"/>
                  </a:xfrm>
                  <a:custGeom>
                    <a:avLst/>
                    <a:gdLst>
                      <a:gd name="T0" fmla="*/ 0 w 21600"/>
                      <a:gd name="T1" fmla="*/ 0 h 13979"/>
                      <a:gd name="T2" fmla="*/ 0 w 21600"/>
                      <a:gd name="T3" fmla="*/ 0 h 13979"/>
                      <a:gd name="T4" fmla="*/ 0 w 21600"/>
                      <a:gd name="T5" fmla="*/ 0 h 13979"/>
                      <a:gd name="T6" fmla="*/ 0 60000 65536"/>
                      <a:gd name="T7" fmla="*/ 0 60000 65536"/>
                      <a:gd name="T8" fmla="*/ 0 60000 65536"/>
                      <a:gd name="T9" fmla="*/ 0 w 21600"/>
                      <a:gd name="T10" fmla="*/ 0 h 13979"/>
                      <a:gd name="T11" fmla="*/ 21600 w 21600"/>
                      <a:gd name="T12" fmla="*/ 13979 h 13979"/>
                    </a:gdLst>
                    <a:ahLst/>
                    <a:cxnLst>
                      <a:cxn ang="T6">
                        <a:pos x="T0" y="T1"/>
                      </a:cxn>
                      <a:cxn ang="T7">
                        <a:pos x="T2" y="T3"/>
                      </a:cxn>
                      <a:cxn ang="T8">
                        <a:pos x="T4" y="T5"/>
                      </a:cxn>
                    </a:cxnLst>
                    <a:rect l="T9" t="T10" r="T11" b="T12"/>
                    <a:pathLst>
                      <a:path w="21600" h="13979" fill="none" extrusionOk="0">
                        <a:moveTo>
                          <a:pt x="16466" y="0"/>
                        </a:moveTo>
                        <a:cubicBezTo>
                          <a:pt x="19780" y="3904"/>
                          <a:pt x="21600" y="8858"/>
                          <a:pt x="21600" y="13979"/>
                        </a:cubicBezTo>
                      </a:path>
                      <a:path w="21600" h="13979" stroke="0" extrusionOk="0">
                        <a:moveTo>
                          <a:pt x="16466" y="0"/>
                        </a:moveTo>
                        <a:cubicBezTo>
                          <a:pt x="19780" y="3904"/>
                          <a:pt x="21600" y="8858"/>
                          <a:pt x="21600" y="13979"/>
                        </a:cubicBezTo>
                        <a:lnTo>
                          <a:pt x="0" y="13979"/>
                        </a:lnTo>
                        <a:lnTo>
                          <a:pt x="16466" y="0"/>
                        </a:lnTo>
                        <a:close/>
                      </a:path>
                    </a:pathLst>
                  </a:custGeom>
                  <a:noFill/>
                  <a:ln w="9525">
                    <a:solidFill>
                      <a:srgbClr val="03327C"/>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venir Next LT Pro" panose="020B0504020202020204" pitchFamily="34" charset="0"/>
                      <a:ea typeface="ＭＳ Ｐゴシック"/>
                    </a:endParaRPr>
                  </a:p>
                </p:txBody>
              </p:sp>
              <p:sp>
                <p:nvSpPr>
                  <p:cNvPr id="75" name="Arc 45">
                    <a:extLst>
                      <a:ext uri="{FF2B5EF4-FFF2-40B4-BE49-F238E27FC236}">
                        <a16:creationId xmlns:a16="http://schemas.microsoft.com/office/drawing/2014/main" id="{32814BD2-BD6C-15AA-2377-2A0DA015FA69}"/>
                      </a:ext>
                    </a:extLst>
                  </p:cNvPr>
                  <p:cNvSpPr>
                    <a:spLocks/>
                  </p:cNvSpPr>
                  <p:nvPr/>
                </p:nvSpPr>
                <p:spPr bwMode="gray">
                  <a:xfrm>
                    <a:off x="6410" y="10321"/>
                    <a:ext cx="1659" cy="2520"/>
                  </a:xfrm>
                  <a:custGeom>
                    <a:avLst/>
                    <a:gdLst>
                      <a:gd name="T0" fmla="*/ 0 w 14218"/>
                      <a:gd name="T1" fmla="*/ 0 h 21600"/>
                      <a:gd name="T2" fmla="*/ 0 w 14218"/>
                      <a:gd name="T3" fmla="*/ 0 h 21600"/>
                      <a:gd name="T4" fmla="*/ 0 w 14218"/>
                      <a:gd name="T5" fmla="*/ 0 h 21600"/>
                      <a:gd name="T6" fmla="*/ 0 60000 65536"/>
                      <a:gd name="T7" fmla="*/ 0 60000 65536"/>
                      <a:gd name="T8" fmla="*/ 0 60000 65536"/>
                      <a:gd name="T9" fmla="*/ 0 w 14218"/>
                      <a:gd name="T10" fmla="*/ 0 h 21600"/>
                      <a:gd name="T11" fmla="*/ 14218 w 14218"/>
                      <a:gd name="T12" fmla="*/ 21600 h 21600"/>
                    </a:gdLst>
                    <a:ahLst/>
                    <a:cxnLst>
                      <a:cxn ang="T6">
                        <a:pos x="T0" y="T1"/>
                      </a:cxn>
                      <a:cxn ang="T7">
                        <a:pos x="T2" y="T3"/>
                      </a:cxn>
                      <a:cxn ang="T8">
                        <a:pos x="T4" y="T5"/>
                      </a:cxn>
                    </a:cxnLst>
                    <a:rect l="T9" t="T10" r="T11" b="T12"/>
                    <a:pathLst>
                      <a:path w="14218" h="21600" fill="none" extrusionOk="0">
                        <a:moveTo>
                          <a:pt x="-1" y="0"/>
                        </a:moveTo>
                        <a:cubicBezTo>
                          <a:pt x="5229" y="0"/>
                          <a:pt x="10281" y="1897"/>
                          <a:pt x="14217" y="5339"/>
                        </a:cubicBezTo>
                      </a:path>
                      <a:path w="14218" h="21600" stroke="0" extrusionOk="0">
                        <a:moveTo>
                          <a:pt x="-1" y="0"/>
                        </a:moveTo>
                        <a:cubicBezTo>
                          <a:pt x="5229" y="0"/>
                          <a:pt x="10281" y="1897"/>
                          <a:pt x="14217" y="5339"/>
                        </a:cubicBezTo>
                        <a:lnTo>
                          <a:pt x="0" y="21600"/>
                        </a:lnTo>
                        <a:lnTo>
                          <a:pt x="-1" y="0"/>
                        </a:lnTo>
                        <a:close/>
                      </a:path>
                    </a:pathLst>
                  </a:custGeom>
                  <a:noFill/>
                  <a:ln w="9525">
                    <a:solidFill>
                      <a:srgbClr val="03327C"/>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venir Next LT Pro" panose="020B0504020202020204" pitchFamily="34" charset="0"/>
                      <a:ea typeface="ＭＳ Ｐゴシック"/>
                    </a:endParaRPr>
                  </a:p>
                </p:txBody>
              </p:sp>
            </p:grpSp>
          </p:grpSp>
        </p:grpSp>
        <p:sp>
          <p:nvSpPr>
            <p:cNvPr id="52" name="Oval 23">
              <a:extLst>
                <a:ext uri="{FF2B5EF4-FFF2-40B4-BE49-F238E27FC236}">
                  <a16:creationId xmlns:a16="http://schemas.microsoft.com/office/drawing/2014/main" id="{34BC094F-3A12-9669-4149-0910DB90E3BF}"/>
                </a:ext>
              </a:extLst>
            </p:cNvPr>
            <p:cNvSpPr>
              <a:spLocks noChangeArrowheads="1"/>
            </p:cNvSpPr>
            <p:nvPr/>
          </p:nvSpPr>
          <p:spPr bwMode="auto">
            <a:xfrm>
              <a:off x="3395446" y="3529013"/>
              <a:ext cx="2206626" cy="87788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lIns="45716" tIns="43209" rIns="45716" bIns="43209" anchor="ctr"/>
            <a:lstStyle>
              <a:lvl1pPr eaLnBrk="0" hangingPunct="0">
                <a:spcBef>
                  <a:spcPct val="25000"/>
                </a:spcBef>
                <a:buClr>
                  <a:schemeClr val="tx1"/>
                </a:buClr>
                <a:buFont typeface="Wingdings" pitchFamily="2" charset="2"/>
                <a:buChar char="§"/>
                <a:defRPr sz="1400">
                  <a:solidFill>
                    <a:schemeClr val="tx1"/>
                  </a:solidFill>
                  <a:latin typeface="Arial" charset="0"/>
                  <a:ea typeface="ＭＳ Ｐゴシック" pitchFamily="34" charset="-128"/>
                </a:defRPr>
              </a:lvl1pPr>
              <a:lvl2pPr marL="742950" indent="-285750" eaLnBrk="0" hangingPunct="0">
                <a:spcBef>
                  <a:spcPct val="25000"/>
                </a:spcBef>
                <a:buClr>
                  <a:schemeClr val="tx1"/>
                </a:buClr>
                <a:buChar char="–"/>
                <a:defRPr sz="1400">
                  <a:solidFill>
                    <a:schemeClr val="tx1"/>
                  </a:solidFill>
                  <a:latin typeface="Arial" charset="0"/>
                  <a:ea typeface="ＭＳ Ｐゴシック" pitchFamily="34" charset="-128"/>
                </a:defRPr>
              </a:lvl2pPr>
              <a:lvl3pPr marL="1143000" indent="-228600" eaLnBrk="0" hangingPunct="0">
                <a:spcBef>
                  <a:spcPct val="25000"/>
                </a:spcBef>
                <a:buClr>
                  <a:schemeClr val="tx1"/>
                </a:buClr>
                <a:buChar char="•"/>
                <a:defRPr sz="1400">
                  <a:solidFill>
                    <a:schemeClr val="tx1"/>
                  </a:solidFill>
                  <a:latin typeface="Arial" charset="0"/>
                  <a:ea typeface="ＭＳ Ｐゴシック" pitchFamily="34" charset="-128"/>
                </a:defRPr>
              </a:lvl3pPr>
              <a:lvl4pPr marL="1600200" indent="-228600" eaLnBrk="0" hangingPunct="0">
                <a:spcBef>
                  <a:spcPct val="25000"/>
                </a:spcBef>
                <a:buClr>
                  <a:schemeClr val="tx1"/>
                </a:buClr>
                <a:buFont typeface="Wingdings" pitchFamily="2" charset="2"/>
                <a:buChar char="s"/>
                <a:defRPr sz="1400">
                  <a:solidFill>
                    <a:schemeClr val="tx1"/>
                  </a:solidFill>
                  <a:latin typeface="Arial" charset="0"/>
                  <a:ea typeface="ＭＳ Ｐゴシック" pitchFamily="34" charset="-128"/>
                </a:defRPr>
              </a:lvl4pPr>
              <a:lvl5pPr marL="2057400" indent="-228600" eaLnBrk="0" hangingPunct="0">
                <a:spcBef>
                  <a:spcPct val="25000"/>
                </a:spcBef>
                <a:buClr>
                  <a:schemeClr val="tx1"/>
                </a:buClr>
                <a:buFont typeface="Arial" charset="0"/>
                <a:buChar char="-"/>
                <a:defRPr sz="1400">
                  <a:solidFill>
                    <a:schemeClr val="tx1"/>
                  </a:solidFill>
                  <a:latin typeface="Arial" charset="0"/>
                  <a:ea typeface="ＭＳ Ｐゴシック" pitchFamily="34" charset="-128"/>
                </a:defRPr>
              </a:lvl5pPr>
              <a:lvl6pPr marL="2514600" indent="-228600" eaLnBrk="0" fontAlgn="base" hangingPunct="0">
                <a:spcBef>
                  <a:spcPct val="25000"/>
                </a:spcBef>
                <a:spcAft>
                  <a:spcPct val="0"/>
                </a:spcAft>
                <a:buClr>
                  <a:schemeClr val="tx1"/>
                </a:buClr>
                <a:buFont typeface="Arial" charset="0"/>
                <a:buChar char="-"/>
                <a:defRPr sz="1400">
                  <a:solidFill>
                    <a:schemeClr val="tx1"/>
                  </a:solidFill>
                  <a:latin typeface="Arial" charset="0"/>
                  <a:ea typeface="ＭＳ Ｐゴシック" pitchFamily="34" charset="-128"/>
                </a:defRPr>
              </a:lvl6pPr>
              <a:lvl7pPr marL="2971800" indent="-228600" eaLnBrk="0" fontAlgn="base" hangingPunct="0">
                <a:spcBef>
                  <a:spcPct val="25000"/>
                </a:spcBef>
                <a:spcAft>
                  <a:spcPct val="0"/>
                </a:spcAft>
                <a:buClr>
                  <a:schemeClr val="tx1"/>
                </a:buClr>
                <a:buFont typeface="Arial" charset="0"/>
                <a:buChar char="-"/>
                <a:defRPr sz="1400">
                  <a:solidFill>
                    <a:schemeClr val="tx1"/>
                  </a:solidFill>
                  <a:latin typeface="Arial" charset="0"/>
                  <a:ea typeface="ＭＳ Ｐゴシック" pitchFamily="34" charset="-128"/>
                </a:defRPr>
              </a:lvl7pPr>
              <a:lvl8pPr marL="3429000" indent="-228600" eaLnBrk="0" fontAlgn="base" hangingPunct="0">
                <a:spcBef>
                  <a:spcPct val="25000"/>
                </a:spcBef>
                <a:spcAft>
                  <a:spcPct val="0"/>
                </a:spcAft>
                <a:buClr>
                  <a:schemeClr val="tx1"/>
                </a:buClr>
                <a:buFont typeface="Arial" charset="0"/>
                <a:buChar char="-"/>
                <a:defRPr sz="1400">
                  <a:solidFill>
                    <a:schemeClr val="tx1"/>
                  </a:solidFill>
                  <a:latin typeface="Arial" charset="0"/>
                  <a:ea typeface="ＭＳ Ｐゴシック" pitchFamily="34" charset="-128"/>
                </a:defRPr>
              </a:lvl8pPr>
              <a:lvl9pPr marL="3886200" indent="-228600" eaLnBrk="0" fontAlgn="base" hangingPunct="0">
                <a:spcBef>
                  <a:spcPct val="25000"/>
                </a:spcBef>
                <a:spcAft>
                  <a:spcPct val="0"/>
                </a:spcAft>
                <a:buClr>
                  <a:schemeClr val="tx1"/>
                </a:buClr>
                <a:buFont typeface="Arial" charset="0"/>
                <a:buChar char="-"/>
                <a:defRPr sz="1400">
                  <a:solidFill>
                    <a:schemeClr val="tx1"/>
                  </a:solidFill>
                  <a:latin typeface="Arial" charset="0"/>
                  <a:ea typeface="ＭＳ Ｐゴシック" pitchFamily="34" charset="-128"/>
                </a:defRPr>
              </a:lvl9pPr>
            </a:lstStyle>
            <a:p>
              <a:pPr algn="ctr" eaLnBrk="1" hangingPunct="1">
                <a:lnSpc>
                  <a:spcPct val="106000"/>
                </a:lnSpc>
                <a:spcBef>
                  <a:spcPct val="0"/>
                </a:spcBef>
                <a:buClrTx/>
                <a:buFontTx/>
                <a:buNone/>
              </a:pPr>
              <a:r>
                <a:rPr lang="en-US" altLang="en-US" b="1" dirty="0">
                  <a:solidFill>
                    <a:srgbClr val="03327C"/>
                  </a:solidFill>
                  <a:latin typeface="Avenir Next LT Pro" panose="020B0504020202020204" pitchFamily="34" charset="0"/>
                  <a:cs typeface="Arial" charset="0"/>
                </a:rPr>
                <a:t>Sales</a:t>
              </a:r>
              <a:br>
                <a:rPr lang="en-US" altLang="en-US" b="1" dirty="0">
                  <a:solidFill>
                    <a:srgbClr val="03327C"/>
                  </a:solidFill>
                  <a:latin typeface="Avenir Next LT Pro" panose="020B0504020202020204" pitchFamily="34" charset="0"/>
                  <a:cs typeface="Arial" charset="0"/>
                </a:rPr>
              </a:br>
              <a:r>
                <a:rPr lang="en-US" altLang="en-US" b="1" dirty="0">
                  <a:solidFill>
                    <a:srgbClr val="03327C"/>
                  </a:solidFill>
                  <a:latin typeface="Avenir Next LT Pro" panose="020B0504020202020204" pitchFamily="34" charset="0"/>
                  <a:cs typeface="Arial" charset="0"/>
                </a:rPr>
                <a:t>Compensation</a:t>
              </a:r>
              <a:br>
                <a:rPr lang="en-US" altLang="en-US" b="1" dirty="0">
                  <a:solidFill>
                    <a:srgbClr val="03327C"/>
                  </a:solidFill>
                  <a:latin typeface="Avenir Next LT Pro" panose="020B0504020202020204" pitchFamily="34" charset="0"/>
                  <a:cs typeface="Arial" charset="0"/>
                </a:rPr>
              </a:br>
              <a:r>
                <a:rPr lang="en-US" altLang="en-US" b="1" dirty="0">
                  <a:solidFill>
                    <a:srgbClr val="03327C"/>
                  </a:solidFill>
                  <a:latin typeface="Avenir Next LT Pro" panose="020B0504020202020204" pitchFamily="34" charset="0"/>
                  <a:cs typeface="Arial" charset="0"/>
                </a:rPr>
                <a:t>Philosophy</a:t>
              </a:r>
            </a:p>
          </p:txBody>
        </p:sp>
        <p:sp>
          <p:nvSpPr>
            <p:cNvPr id="53" name="Text Box 7">
              <a:extLst>
                <a:ext uri="{FF2B5EF4-FFF2-40B4-BE49-F238E27FC236}">
                  <a16:creationId xmlns:a16="http://schemas.microsoft.com/office/drawing/2014/main" id="{B09B7A73-EFDF-9DC6-277A-E46647676FF7}"/>
                </a:ext>
              </a:extLst>
            </p:cNvPr>
            <p:cNvSpPr txBox="1">
              <a:spLocks noChangeArrowheads="1"/>
            </p:cNvSpPr>
            <p:nvPr/>
          </p:nvSpPr>
          <p:spPr bwMode="auto">
            <a:xfrm>
              <a:off x="3238500" y="2365375"/>
              <a:ext cx="1189039" cy="594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5000"/>
                </a:spcBef>
                <a:buClr>
                  <a:schemeClr val="tx1"/>
                </a:buClr>
                <a:buFont typeface="Wingdings" pitchFamily="2" charset="2"/>
                <a:buChar char="§"/>
                <a:defRPr sz="1400">
                  <a:solidFill>
                    <a:schemeClr val="tx1"/>
                  </a:solidFill>
                  <a:latin typeface="Arial" charset="0"/>
                  <a:ea typeface="ＭＳ Ｐゴシック" pitchFamily="34" charset="-128"/>
                </a:defRPr>
              </a:lvl1pPr>
              <a:lvl2pPr marL="742950" indent="-285750" eaLnBrk="0" hangingPunct="0">
                <a:spcBef>
                  <a:spcPct val="25000"/>
                </a:spcBef>
                <a:buClr>
                  <a:schemeClr val="tx1"/>
                </a:buClr>
                <a:buChar char="–"/>
                <a:defRPr sz="1400">
                  <a:solidFill>
                    <a:schemeClr val="tx1"/>
                  </a:solidFill>
                  <a:latin typeface="Arial" charset="0"/>
                  <a:ea typeface="ＭＳ Ｐゴシック" pitchFamily="34" charset="-128"/>
                </a:defRPr>
              </a:lvl2pPr>
              <a:lvl3pPr marL="1143000" indent="-228600" eaLnBrk="0" hangingPunct="0">
                <a:spcBef>
                  <a:spcPct val="25000"/>
                </a:spcBef>
                <a:buClr>
                  <a:schemeClr val="tx1"/>
                </a:buClr>
                <a:buChar char="•"/>
                <a:defRPr sz="1400">
                  <a:solidFill>
                    <a:schemeClr val="tx1"/>
                  </a:solidFill>
                  <a:latin typeface="Arial" charset="0"/>
                  <a:ea typeface="ＭＳ Ｐゴシック" pitchFamily="34" charset="-128"/>
                </a:defRPr>
              </a:lvl3pPr>
              <a:lvl4pPr marL="1600200" indent="-228600" eaLnBrk="0" hangingPunct="0">
                <a:spcBef>
                  <a:spcPct val="25000"/>
                </a:spcBef>
                <a:buClr>
                  <a:schemeClr val="tx1"/>
                </a:buClr>
                <a:buFont typeface="Wingdings" pitchFamily="2" charset="2"/>
                <a:buChar char="s"/>
                <a:defRPr sz="1400">
                  <a:solidFill>
                    <a:schemeClr val="tx1"/>
                  </a:solidFill>
                  <a:latin typeface="Arial" charset="0"/>
                  <a:ea typeface="ＭＳ Ｐゴシック" pitchFamily="34" charset="-128"/>
                </a:defRPr>
              </a:lvl4pPr>
              <a:lvl5pPr marL="2057400" indent="-228600" eaLnBrk="0" hangingPunct="0">
                <a:spcBef>
                  <a:spcPct val="25000"/>
                </a:spcBef>
                <a:buClr>
                  <a:schemeClr val="tx1"/>
                </a:buClr>
                <a:buFont typeface="Arial" charset="0"/>
                <a:buChar char="-"/>
                <a:defRPr sz="1400">
                  <a:solidFill>
                    <a:schemeClr val="tx1"/>
                  </a:solidFill>
                  <a:latin typeface="Arial" charset="0"/>
                  <a:ea typeface="ＭＳ Ｐゴシック" pitchFamily="34" charset="-128"/>
                </a:defRPr>
              </a:lvl5pPr>
              <a:lvl6pPr marL="2514600" indent="-228600" eaLnBrk="0" fontAlgn="base" hangingPunct="0">
                <a:spcBef>
                  <a:spcPct val="25000"/>
                </a:spcBef>
                <a:spcAft>
                  <a:spcPct val="0"/>
                </a:spcAft>
                <a:buClr>
                  <a:schemeClr val="tx1"/>
                </a:buClr>
                <a:buFont typeface="Arial" charset="0"/>
                <a:buChar char="-"/>
                <a:defRPr sz="1400">
                  <a:solidFill>
                    <a:schemeClr val="tx1"/>
                  </a:solidFill>
                  <a:latin typeface="Arial" charset="0"/>
                  <a:ea typeface="ＭＳ Ｐゴシック" pitchFamily="34" charset="-128"/>
                </a:defRPr>
              </a:lvl6pPr>
              <a:lvl7pPr marL="2971800" indent="-228600" eaLnBrk="0" fontAlgn="base" hangingPunct="0">
                <a:spcBef>
                  <a:spcPct val="25000"/>
                </a:spcBef>
                <a:spcAft>
                  <a:spcPct val="0"/>
                </a:spcAft>
                <a:buClr>
                  <a:schemeClr val="tx1"/>
                </a:buClr>
                <a:buFont typeface="Arial" charset="0"/>
                <a:buChar char="-"/>
                <a:defRPr sz="1400">
                  <a:solidFill>
                    <a:schemeClr val="tx1"/>
                  </a:solidFill>
                  <a:latin typeface="Arial" charset="0"/>
                  <a:ea typeface="ＭＳ Ｐゴシック" pitchFamily="34" charset="-128"/>
                </a:defRPr>
              </a:lvl7pPr>
              <a:lvl8pPr marL="3429000" indent="-228600" eaLnBrk="0" fontAlgn="base" hangingPunct="0">
                <a:spcBef>
                  <a:spcPct val="25000"/>
                </a:spcBef>
                <a:spcAft>
                  <a:spcPct val="0"/>
                </a:spcAft>
                <a:buClr>
                  <a:schemeClr val="tx1"/>
                </a:buClr>
                <a:buFont typeface="Arial" charset="0"/>
                <a:buChar char="-"/>
                <a:defRPr sz="1400">
                  <a:solidFill>
                    <a:schemeClr val="tx1"/>
                  </a:solidFill>
                  <a:latin typeface="Arial" charset="0"/>
                  <a:ea typeface="ＭＳ Ｐゴシック" pitchFamily="34" charset="-128"/>
                </a:defRPr>
              </a:lvl8pPr>
              <a:lvl9pPr marL="3886200" indent="-228600" eaLnBrk="0" fontAlgn="base" hangingPunct="0">
                <a:spcBef>
                  <a:spcPct val="25000"/>
                </a:spcBef>
                <a:spcAft>
                  <a:spcPct val="0"/>
                </a:spcAft>
                <a:buClr>
                  <a:schemeClr val="tx1"/>
                </a:buClr>
                <a:buFont typeface="Arial" charset="0"/>
                <a:buChar char="-"/>
                <a:defRPr sz="1400">
                  <a:solidFill>
                    <a:schemeClr val="tx1"/>
                  </a:solidFill>
                  <a:latin typeface="Arial" charset="0"/>
                  <a:ea typeface="ＭＳ Ｐゴシック" pitchFamily="34" charset="-128"/>
                </a:defRPr>
              </a:lvl9pPr>
            </a:lstStyle>
            <a:p>
              <a:pPr algn="ctr" eaLnBrk="1" hangingPunct="1">
                <a:lnSpc>
                  <a:spcPct val="90000"/>
                </a:lnSpc>
                <a:spcBef>
                  <a:spcPct val="0"/>
                </a:spcBef>
                <a:buClrTx/>
                <a:buFontTx/>
                <a:buNone/>
              </a:pPr>
              <a:r>
                <a:rPr lang="en-US" altLang="en-US" sz="1100" b="1" dirty="0">
                  <a:solidFill>
                    <a:srgbClr val="000000"/>
                  </a:solidFill>
                  <a:latin typeface="Avenir Next LT Pro" panose="020B0504020202020204" pitchFamily="34" charset="0"/>
                  <a:cs typeface="Arial" charset="0"/>
                </a:rPr>
                <a:t>Internal / External Equity</a:t>
              </a:r>
            </a:p>
          </p:txBody>
        </p:sp>
        <p:sp>
          <p:nvSpPr>
            <p:cNvPr id="54" name="Text Box 8">
              <a:extLst>
                <a:ext uri="{FF2B5EF4-FFF2-40B4-BE49-F238E27FC236}">
                  <a16:creationId xmlns:a16="http://schemas.microsoft.com/office/drawing/2014/main" id="{B052127C-08F8-484C-769E-13025C29B8E6}"/>
                </a:ext>
              </a:extLst>
            </p:cNvPr>
            <p:cNvSpPr txBox="1">
              <a:spLocks noChangeArrowheads="1"/>
            </p:cNvSpPr>
            <p:nvPr/>
          </p:nvSpPr>
          <p:spPr bwMode="auto">
            <a:xfrm>
              <a:off x="4463100" y="5156201"/>
              <a:ext cx="1423799" cy="429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5000"/>
                </a:spcBef>
                <a:buClr>
                  <a:schemeClr val="tx1"/>
                </a:buClr>
                <a:buFont typeface="Wingdings" pitchFamily="2" charset="2"/>
                <a:buChar char="§"/>
                <a:defRPr sz="1400">
                  <a:solidFill>
                    <a:schemeClr val="tx1"/>
                  </a:solidFill>
                  <a:latin typeface="Arial" charset="0"/>
                  <a:ea typeface="ＭＳ Ｐゴシック" pitchFamily="34" charset="-128"/>
                </a:defRPr>
              </a:lvl1pPr>
              <a:lvl2pPr marL="742950" indent="-285750" eaLnBrk="0" hangingPunct="0">
                <a:spcBef>
                  <a:spcPct val="25000"/>
                </a:spcBef>
                <a:buClr>
                  <a:schemeClr val="tx1"/>
                </a:buClr>
                <a:buChar char="–"/>
                <a:defRPr sz="1400">
                  <a:solidFill>
                    <a:schemeClr val="tx1"/>
                  </a:solidFill>
                  <a:latin typeface="Arial" charset="0"/>
                  <a:ea typeface="ＭＳ Ｐゴシック" pitchFamily="34" charset="-128"/>
                </a:defRPr>
              </a:lvl2pPr>
              <a:lvl3pPr marL="1143000" indent="-228600" eaLnBrk="0" hangingPunct="0">
                <a:spcBef>
                  <a:spcPct val="25000"/>
                </a:spcBef>
                <a:buClr>
                  <a:schemeClr val="tx1"/>
                </a:buClr>
                <a:buChar char="•"/>
                <a:defRPr sz="1400">
                  <a:solidFill>
                    <a:schemeClr val="tx1"/>
                  </a:solidFill>
                  <a:latin typeface="Arial" charset="0"/>
                  <a:ea typeface="ＭＳ Ｐゴシック" pitchFamily="34" charset="-128"/>
                </a:defRPr>
              </a:lvl3pPr>
              <a:lvl4pPr marL="1600200" indent="-228600" eaLnBrk="0" hangingPunct="0">
                <a:spcBef>
                  <a:spcPct val="25000"/>
                </a:spcBef>
                <a:buClr>
                  <a:schemeClr val="tx1"/>
                </a:buClr>
                <a:buFont typeface="Wingdings" pitchFamily="2" charset="2"/>
                <a:buChar char="s"/>
                <a:defRPr sz="1400">
                  <a:solidFill>
                    <a:schemeClr val="tx1"/>
                  </a:solidFill>
                  <a:latin typeface="Arial" charset="0"/>
                  <a:ea typeface="ＭＳ Ｐゴシック" pitchFamily="34" charset="-128"/>
                </a:defRPr>
              </a:lvl4pPr>
              <a:lvl5pPr marL="2057400" indent="-228600" eaLnBrk="0" hangingPunct="0">
                <a:spcBef>
                  <a:spcPct val="25000"/>
                </a:spcBef>
                <a:buClr>
                  <a:schemeClr val="tx1"/>
                </a:buClr>
                <a:buFont typeface="Arial" charset="0"/>
                <a:buChar char="-"/>
                <a:defRPr sz="1400">
                  <a:solidFill>
                    <a:schemeClr val="tx1"/>
                  </a:solidFill>
                  <a:latin typeface="Arial" charset="0"/>
                  <a:ea typeface="ＭＳ Ｐゴシック" pitchFamily="34" charset="-128"/>
                </a:defRPr>
              </a:lvl5pPr>
              <a:lvl6pPr marL="2514600" indent="-228600" eaLnBrk="0" fontAlgn="base" hangingPunct="0">
                <a:spcBef>
                  <a:spcPct val="25000"/>
                </a:spcBef>
                <a:spcAft>
                  <a:spcPct val="0"/>
                </a:spcAft>
                <a:buClr>
                  <a:schemeClr val="tx1"/>
                </a:buClr>
                <a:buFont typeface="Arial" charset="0"/>
                <a:buChar char="-"/>
                <a:defRPr sz="1400">
                  <a:solidFill>
                    <a:schemeClr val="tx1"/>
                  </a:solidFill>
                  <a:latin typeface="Arial" charset="0"/>
                  <a:ea typeface="ＭＳ Ｐゴシック" pitchFamily="34" charset="-128"/>
                </a:defRPr>
              </a:lvl6pPr>
              <a:lvl7pPr marL="2971800" indent="-228600" eaLnBrk="0" fontAlgn="base" hangingPunct="0">
                <a:spcBef>
                  <a:spcPct val="25000"/>
                </a:spcBef>
                <a:spcAft>
                  <a:spcPct val="0"/>
                </a:spcAft>
                <a:buClr>
                  <a:schemeClr val="tx1"/>
                </a:buClr>
                <a:buFont typeface="Arial" charset="0"/>
                <a:buChar char="-"/>
                <a:defRPr sz="1400">
                  <a:solidFill>
                    <a:schemeClr val="tx1"/>
                  </a:solidFill>
                  <a:latin typeface="Arial" charset="0"/>
                  <a:ea typeface="ＭＳ Ｐゴシック" pitchFamily="34" charset="-128"/>
                </a:defRPr>
              </a:lvl7pPr>
              <a:lvl8pPr marL="3429000" indent="-228600" eaLnBrk="0" fontAlgn="base" hangingPunct="0">
                <a:spcBef>
                  <a:spcPct val="25000"/>
                </a:spcBef>
                <a:spcAft>
                  <a:spcPct val="0"/>
                </a:spcAft>
                <a:buClr>
                  <a:schemeClr val="tx1"/>
                </a:buClr>
                <a:buFont typeface="Arial" charset="0"/>
                <a:buChar char="-"/>
                <a:defRPr sz="1400">
                  <a:solidFill>
                    <a:schemeClr val="tx1"/>
                  </a:solidFill>
                  <a:latin typeface="Arial" charset="0"/>
                  <a:ea typeface="ＭＳ Ｐゴシック" pitchFamily="34" charset="-128"/>
                </a:defRPr>
              </a:lvl8pPr>
              <a:lvl9pPr marL="3886200" indent="-228600" eaLnBrk="0" fontAlgn="base" hangingPunct="0">
                <a:spcBef>
                  <a:spcPct val="25000"/>
                </a:spcBef>
                <a:spcAft>
                  <a:spcPct val="0"/>
                </a:spcAft>
                <a:buClr>
                  <a:schemeClr val="tx1"/>
                </a:buClr>
                <a:buFont typeface="Arial" charset="0"/>
                <a:buChar char="-"/>
                <a:defRPr sz="1400">
                  <a:solidFill>
                    <a:schemeClr val="tx1"/>
                  </a:solidFill>
                  <a:latin typeface="Arial" charset="0"/>
                  <a:ea typeface="ＭＳ Ｐゴシック" pitchFamily="34" charset="-128"/>
                </a:defRPr>
              </a:lvl9pPr>
            </a:lstStyle>
            <a:p>
              <a:pPr algn="ctr" eaLnBrk="1" hangingPunct="1">
                <a:lnSpc>
                  <a:spcPct val="90000"/>
                </a:lnSpc>
                <a:spcBef>
                  <a:spcPct val="0"/>
                </a:spcBef>
                <a:buClrTx/>
                <a:buFontTx/>
                <a:buNone/>
              </a:pPr>
              <a:r>
                <a:rPr lang="en-US" altLang="en-US" sz="1100" b="1" dirty="0">
                  <a:solidFill>
                    <a:srgbClr val="000000"/>
                  </a:solidFill>
                  <a:latin typeface="Avenir Next LT Pro" panose="020B0504020202020204" pitchFamily="34" charset="0"/>
                  <a:cs typeface="Arial" charset="0"/>
                </a:rPr>
                <a:t>Team/Individual Differentiation</a:t>
              </a:r>
            </a:p>
          </p:txBody>
        </p:sp>
        <p:sp>
          <p:nvSpPr>
            <p:cNvPr id="55" name="Text Box 9">
              <a:extLst>
                <a:ext uri="{FF2B5EF4-FFF2-40B4-BE49-F238E27FC236}">
                  <a16:creationId xmlns:a16="http://schemas.microsoft.com/office/drawing/2014/main" id="{54F5C66F-38A7-0D62-8971-B31E402F467B}"/>
                </a:ext>
              </a:extLst>
            </p:cNvPr>
            <p:cNvSpPr txBox="1">
              <a:spLocks noChangeArrowheads="1"/>
            </p:cNvSpPr>
            <p:nvPr/>
          </p:nvSpPr>
          <p:spPr bwMode="auto">
            <a:xfrm>
              <a:off x="2552700" y="4356100"/>
              <a:ext cx="1409699" cy="429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5000"/>
                </a:spcBef>
                <a:buClr>
                  <a:schemeClr val="tx1"/>
                </a:buClr>
                <a:buFont typeface="Wingdings" pitchFamily="2" charset="2"/>
                <a:buChar char="§"/>
                <a:defRPr sz="1400">
                  <a:solidFill>
                    <a:schemeClr val="tx1"/>
                  </a:solidFill>
                  <a:latin typeface="Arial" charset="0"/>
                  <a:ea typeface="ＭＳ Ｐゴシック" pitchFamily="34" charset="-128"/>
                </a:defRPr>
              </a:lvl1pPr>
              <a:lvl2pPr marL="742950" indent="-285750" eaLnBrk="0" hangingPunct="0">
                <a:spcBef>
                  <a:spcPct val="25000"/>
                </a:spcBef>
                <a:buClr>
                  <a:schemeClr val="tx1"/>
                </a:buClr>
                <a:buChar char="–"/>
                <a:defRPr sz="1400">
                  <a:solidFill>
                    <a:schemeClr val="tx1"/>
                  </a:solidFill>
                  <a:latin typeface="Arial" charset="0"/>
                  <a:ea typeface="ＭＳ Ｐゴシック" pitchFamily="34" charset="-128"/>
                </a:defRPr>
              </a:lvl2pPr>
              <a:lvl3pPr marL="1143000" indent="-228600" eaLnBrk="0" hangingPunct="0">
                <a:spcBef>
                  <a:spcPct val="25000"/>
                </a:spcBef>
                <a:buClr>
                  <a:schemeClr val="tx1"/>
                </a:buClr>
                <a:buChar char="•"/>
                <a:defRPr sz="1400">
                  <a:solidFill>
                    <a:schemeClr val="tx1"/>
                  </a:solidFill>
                  <a:latin typeface="Arial" charset="0"/>
                  <a:ea typeface="ＭＳ Ｐゴシック" pitchFamily="34" charset="-128"/>
                </a:defRPr>
              </a:lvl3pPr>
              <a:lvl4pPr marL="1600200" indent="-228600" eaLnBrk="0" hangingPunct="0">
                <a:spcBef>
                  <a:spcPct val="25000"/>
                </a:spcBef>
                <a:buClr>
                  <a:schemeClr val="tx1"/>
                </a:buClr>
                <a:buFont typeface="Wingdings" pitchFamily="2" charset="2"/>
                <a:buChar char="s"/>
                <a:defRPr sz="1400">
                  <a:solidFill>
                    <a:schemeClr val="tx1"/>
                  </a:solidFill>
                  <a:latin typeface="Arial" charset="0"/>
                  <a:ea typeface="ＭＳ Ｐゴシック" pitchFamily="34" charset="-128"/>
                </a:defRPr>
              </a:lvl4pPr>
              <a:lvl5pPr marL="2057400" indent="-228600" eaLnBrk="0" hangingPunct="0">
                <a:spcBef>
                  <a:spcPct val="25000"/>
                </a:spcBef>
                <a:buClr>
                  <a:schemeClr val="tx1"/>
                </a:buClr>
                <a:buFont typeface="Arial" charset="0"/>
                <a:buChar char="-"/>
                <a:defRPr sz="1400">
                  <a:solidFill>
                    <a:schemeClr val="tx1"/>
                  </a:solidFill>
                  <a:latin typeface="Arial" charset="0"/>
                  <a:ea typeface="ＭＳ Ｐゴシック" pitchFamily="34" charset="-128"/>
                </a:defRPr>
              </a:lvl5pPr>
              <a:lvl6pPr marL="2514600" indent="-228600" eaLnBrk="0" fontAlgn="base" hangingPunct="0">
                <a:spcBef>
                  <a:spcPct val="25000"/>
                </a:spcBef>
                <a:spcAft>
                  <a:spcPct val="0"/>
                </a:spcAft>
                <a:buClr>
                  <a:schemeClr val="tx1"/>
                </a:buClr>
                <a:buFont typeface="Arial" charset="0"/>
                <a:buChar char="-"/>
                <a:defRPr sz="1400">
                  <a:solidFill>
                    <a:schemeClr val="tx1"/>
                  </a:solidFill>
                  <a:latin typeface="Arial" charset="0"/>
                  <a:ea typeface="ＭＳ Ｐゴシック" pitchFamily="34" charset="-128"/>
                </a:defRPr>
              </a:lvl6pPr>
              <a:lvl7pPr marL="2971800" indent="-228600" eaLnBrk="0" fontAlgn="base" hangingPunct="0">
                <a:spcBef>
                  <a:spcPct val="25000"/>
                </a:spcBef>
                <a:spcAft>
                  <a:spcPct val="0"/>
                </a:spcAft>
                <a:buClr>
                  <a:schemeClr val="tx1"/>
                </a:buClr>
                <a:buFont typeface="Arial" charset="0"/>
                <a:buChar char="-"/>
                <a:defRPr sz="1400">
                  <a:solidFill>
                    <a:schemeClr val="tx1"/>
                  </a:solidFill>
                  <a:latin typeface="Arial" charset="0"/>
                  <a:ea typeface="ＭＳ Ｐゴシック" pitchFamily="34" charset="-128"/>
                </a:defRPr>
              </a:lvl7pPr>
              <a:lvl8pPr marL="3429000" indent="-228600" eaLnBrk="0" fontAlgn="base" hangingPunct="0">
                <a:spcBef>
                  <a:spcPct val="25000"/>
                </a:spcBef>
                <a:spcAft>
                  <a:spcPct val="0"/>
                </a:spcAft>
                <a:buClr>
                  <a:schemeClr val="tx1"/>
                </a:buClr>
                <a:buFont typeface="Arial" charset="0"/>
                <a:buChar char="-"/>
                <a:defRPr sz="1400">
                  <a:solidFill>
                    <a:schemeClr val="tx1"/>
                  </a:solidFill>
                  <a:latin typeface="Arial" charset="0"/>
                  <a:ea typeface="ＭＳ Ｐゴシック" pitchFamily="34" charset="-128"/>
                </a:defRPr>
              </a:lvl8pPr>
              <a:lvl9pPr marL="3886200" indent="-228600" eaLnBrk="0" fontAlgn="base" hangingPunct="0">
                <a:spcBef>
                  <a:spcPct val="25000"/>
                </a:spcBef>
                <a:spcAft>
                  <a:spcPct val="0"/>
                </a:spcAft>
                <a:buClr>
                  <a:schemeClr val="tx1"/>
                </a:buClr>
                <a:buFont typeface="Arial" charset="0"/>
                <a:buChar char="-"/>
                <a:defRPr sz="1400">
                  <a:solidFill>
                    <a:schemeClr val="tx1"/>
                  </a:solidFill>
                  <a:latin typeface="Arial" charset="0"/>
                  <a:ea typeface="ＭＳ Ｐゴシック" pitchFamily="34" charset="-128"/>
                </a:defRPr>
              </a:lvl9pPr>
            </a:lstStyle>
            <a:p>
              <a:pPr algn="ctr" eaLnBrk="1" hangingPunct="1">
                <a:lnSpc>
                  <a:spcPct val="90000"/>
                </a:lnSpc>
                <a:spcBef>
                  <a:spcPct val="0"/>
                </a:spcBef>
                <a:buClrTx/>
                <a:buFontTx/>
                <a:buNone/>
              </a:pPr>
              <a:r>
                <a:rPr lang="en-US" altLang="en-US" sz="1100" b="1" dirty="0">
                  <a:solidFill>
                    <a:srgbClr val="000000"/>
                  </a:solidFill>
                  <a:latin typeface="Avenir Next LT Pro" panose="020B0504020202020204" pitchFamily="34" charset="0"/>
                  <a:cs typeface="Arial" charset="0"/>
                </a:rPr>
                <a:t>Eligibility Inclusiveness</a:t>
              </a:r>
            </a:p>
          </p:txBody>
        </p:sp>
        <p:sp>
          <p:nvSpPr>
            <p:cNvPr id="56" name="Text Box 15">
              <a:extLst>
                <a:ext uri="{FF2B5EF4-FFF2-40B4-BE49-F238E27FC236}">
                  <a16:creationId xmlns:a16="http://schemas.microsoft.com/office/drawing/2014/main" id="{6A088BE1-F0B7-8483-D3D0-FC2783E9FCA5}"/>
                </a:ext>
              </a:extLst>
            </p:cNvPr>
            <p:cNvSpPr txBox="1">
              <a:spLocks noChangeArrowheads="1"/>
            </p:cNvSpPr>
            <p:nvPr/>
          </p:nvSpPr>
          <p:spPr bwMode="auto">
            <a:xfrm>
              <a:off x="5029200" y="3416300"/>
              <a:ext cx="1447800" cy="429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5000"/>
                </a:spcBef>
                <a:buClr>
                  <a:schemeClr val="tx1"/>
                </a:buClr>
                <a:buFont typeface="Wingdings" pitchFamily="2" charset="2"/>
                <a:buChar char="§"/>
                <a:defRPr sz="1400">
                  <a:solidFill>
                    <a:schemeClr val="tx1"/>
                  </a:solidFill>
                  <a:latin typeface="Arial" charset="0"/>
                  <a:ea typeface="ＭＳ Ｐゴシック" pitchFamily="34" charset="-128"/>
                </a:defRPr>
              </a:lvl1pPr>
              <a:lvl2pPr marL="742950" indent="-285750" eaLnBrk="0" hangingPunct="0">
                <a:spcBef>
                  <a:spcPct val="25000"/>
                </a:spcBef>
                <a:buClr>
                  <a:schemeClr val="tx1"/>
                </a:buClr>
                <a:buChar char="–"/>
                <a:defRPr sz="1400">
                  <a:solidFill>
                    <a:schemeClr val="tx1"/>
                  </a:solidFill>
                  <a:latin typeface="Arial" charset="0"/>
                  <a:ea typeface="ＭＳ Ｐゴシック" pitchFamily="34" charset="-128"/>
                </a:defRPr>
              </a:lvl2pPr>
              <a:lvl3pPr marL="1143000" indent="-228600" eaLnBrk="0" hangingPunct="0">
                <a:spcBef>
                  <a:spcPct val="25000"/>
                </a:spcBef>
                <a:buClr>
                  <a:schemeClr val="tx1"/>
                </a:buClr>
                <a:buChar char="•"/>
                <a:defRPr sz="1400">
                  <a:solidFill>
                    <a:schemeClr val="tx1"/>
                  </a:solidFill>
                  <a:latin typeface="Arial" charset="0"/>
                  <a:ea typeface="ＭＳ Ｐゴシック" pitchFamily="34" charset="-128"/>
                </a:defRPr>
              </a:lvl3pPr>
              <a:lvl4pPr marL="1600200" indent="-228600" eaLnBrk="0" hangingPunct="0">
                <a:spcBef>
                  <a:spcPct val="25000"/>
                </a:spcBef>
                <a:buClr>
                  <a:schemeClr val="tx1"/>
                </a:buClr>
                <a:buFont typeface="Wingdings" pitchFamily="2" charset="2"/>
                <a:buChar char="s"/>
                <a:defRPr sz="1400">
                  <a:solidFill>
                    <a:schemeClr val="tx1"/>
                  </a:solidFill>
                  <a:latin typeface="Arial" charset="0"/>
                  <a:ea typeface="ＭＳ Ｐゴシック" pitchFamily="34" charset="-128"/>
                </a:defRPr>
              </a:lvl4pPr>
              <a:lvl5pPr marL="2057400" indent="-228600" eaLnBrk="0" hangingPunct="0">
                <a:spcBef>
                  <a:spcPct val="25000"/>
                </a:spcBef>
                <a:buClr>
                  <a:schemeClr val="tx1"/>
                </a:buClr>
                <a:buFont typeface="Arial" charset="0"/>
                <a:buChar char="-"/>
                <a:defRPr sz="1400">
                  <a:solidFill>
                    <a:schemeClr val="tx1"/>
                  </a:solidFill>
                  <a:latin typeface="Arial" charset="0"/>
                  <a:ea typeface="ＭＳ Ｐゴシック" pitchFamily="34" charset="-128"/>
                </a:defRPr>
              </a:lvl5pPr>
              <a:lvl6pPr marL="2514600" indent="-228600" eaLnBrk="0" fontAlgn="base" hangingPunct="0">
                <a:spcBef>
                  <a:spcPct val="25000"/>
                </a:spcBef>
                <a:spcAft>
                  <a:spcPct val="0"/>
                </a:spcAft>
                <a:buClr>
                  <a:schemeClr val="tx1"/>
                </a:buClr>
                <a:buFont typeface="Arial" charset="0"/>
                <a:buChar char="-"/>
                <a:defRPr sz="1400">
                  <a:solidFill>
                    <a:schemeClr val="tx1"/>
                  </a:solidFill>
                  <a:latin typeface="Arial" charset="0"/>
                  <a:ea typeface="ＭＳ Ｐゴシック" pitchFamily="34" charset="-128"/>
                </a:defRPr>
              </a:lvl6pPr>
              <a:lvl7pPr marL="2971800" indent="-228600" eaLnBrk="0" fontAlgn="base" hangingPunct="0">
                <a:spcBef>
                  <a:spcPct val="25000"/>
                </a:spcBef>
                <a:spcAft>
                  <a:spcPct val="0"/>
                </a:spcAft>
                <a:buClr>
                  <a:schemeClr val="tx1"/>
                </a:buClr>
                <a:buFont typeface="Arial" charset="0"/>
                <a:buChar char="-"/>
                <a:defRPr sz="1400">
                  <a:solidFill>
                    <a:schemeClr val="tx1"/>
                  </a:solidFill>
                  <a:latin typeface="Arial" charset="0"/>
                  <a:ea typeface="ＭＳ Ｐゴシック" pitchFamily="34" charset="-128"/>
                </a:defRPr>
              </a:lvl7pPr>
              <a:lvl8pPr marL="3429000" indent="-228600" eaLnBrk="0" fontAlgn="base" hangingPunct="0">
                <a:spcBef>
                  <a:spcPct val="25000"/>
                </a:spcBef>
                <a:spcAft>
                  <a:spcPct val="0"/>
                </a:spcAft>
                <a:buClr>
                  <a:schemeClr val="tx1"/>
                </a:buClr>
                <a:buFont typeface="Arial" charset="0"/>
                <a:buChar char="-"/>
                <a:defRPr sz="1400">
                  <a:solidFill>
                    <a:schemeClr val="tx1"/>
                  </a:solidFill>
                  <a:latin typeface="Arial" charset="0"/>
                  <a:ea typeface="ＭＳ Ｐゴシック" pitchFamily="34" charset="-128"/>
                </a:defRPr>
              </a:lvl8pPr>
              <a:lvl9pPr marL="3886200" indent="-228600" eaLnBrk="0" fontAlgn="base" hangingPunct="0">
                <a:spcBef>
                  <a:spcPct val="25000"/>
                </a:spcBef>
                <a:spcAft>
                  <a:spcPct val="0"/>
                </a:spcAft>
                <a:buClr>
                  <a:schemeClr val="tx1"/>
                </a:buClr>
                <a:buFont typeface="Arial" charset="0"/>
                <a:buChar char="-"/>
                <a:defRPr sz="1400">
                  <a:solidFill>
                    <a:schemeClr val="tx1"/>
                  </a:solidFill>
                  <a:latin typeface="Arial" charset="0"/>
                  <a:ea typeface="ＭＳ Ｐゴシック" pitchFamily="34" charset="-128"/>
                </a:defRPr>
              </a:lvl9pPr>
            </a:lstStyle>
            <a:p>
              <a:pPr algn="ctr" eaLnBrk="1" hangingPunct="1">
                <a:lnSpc>
                  <a:spcPct val="90000"/>
                </a:lnSpc>
                <a:spcBef>
                  <a:spcPct val="0"/>
                </a:spcBef>
                <a:buClrTx/>
                <a:buFontTx/>
                <a:buNone/>
              </a:pPr>
              <a:r>
                <a:rPr lang="en-US" altLang="en-US" sz="1100" b="1" dirty="0">
                  <a:solidFill>
                    <a:srgbClr val="000000"/>
                  </a:solidFill>
                  <a:latin typeface="Avenir Next LT Pro" panose="020B0504020202020204" pitchFamily="34" charset="0"/>
                  <a:cs typeface="Arial" charset="0"/>
                </a:rPr>
                <a:t>Non-Sales Alignment</a:t>
              </a:r>
            </a:p>
          </p:txBody>
        </p:sp>
        <p:sp>
          <p:nvSpPr>
            <p:cNvPr id="57" name="Text Box 20">
              <a:extLst>
                <a:ext uri="{FF2B5EF4-FFF2-40B4-BE49-F238E27FC236}">
                  <a16:creationId xmlns:a16="http://schemas.microsoft.com/office/drawing/2014/main" id="{56B2C9A2-407E-2CF3-2CB1-3DCFDDBF94AD}"/>
                </a:ext>
              </a:extLst>
            </p:cNvPr>
            <p:cNvSpPr txBox="1">
              <a:spLocks noChangeArrowheads="1"/>
            </p:cNvSpPr>
            <p:nvPr/>
          </p:nvSpPr>
          <p:spPr bwMode="auto">
            <a:xfrm>
              <a:off x="5003800" y="4356100"/>
              <a:ext cx="1485900" cy="429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5000"/>
                </a:spcBef>
                <a:buClr>
                  <a:schemeClr val="tx1"/>
                </a:buClr>
                <a:buFont typeface="Wingdings" pitchFamily="2" charset="2"/>
                <a:buChar char="§"/>
                <a:defRPr sz="1400">
                  <a:solidFill>
                    <a:schemeClr val="tx1"/>
                  </a:solidFill>
                  <a:latin typeface="Arial" charset="0"/>
                  <a:ea typeface="ＭＳ Ｐゴシック" pitchFamily="34" charset="-128"/>
                </a:defRPr>
              </a:lvl1pPr>
              <a:lvl2pPr marL="742950" indent="-285750" eaLnBrk="0" hangingPunct="0">
                <a:spcBef>
                  <a:spcPct val="25000"/>
                </a:spcBef>
                <a:buClr>
                  <a:schemeClr val="tx1"/>
                </a:buClr>
                <a:buChar char="–"/>
                <a:defRPr sz="1400">
                  <a:solidFill>
                    <a:schemeClr val="tx1"/>
                  </a:solidFill>
                  <a:latin typeface="Arial" charset="0"/>
                  <a:ea typeface="ＭＳ Ｐゴシック" pitchFamily="34" charset="-128"/>
                </a:defRPr>
              </a:lvl2pPr>
              <a:lvl3pPr marL="1143000" indent="-228600" eaLnBrk="0" hangingPunct="0">
                <a:spcBef>
                  <a:spcPct val="25000"/>
                </a:spcBef>
                <a:buClr>
                  <a:schemeClr val="tx1"/>
                </a:buClr>
                <a:buChar char="•"/>
                <a:defRPr sz="1400">
                  <a:solidFill>
                    <a:schemeClr val="tx1"/>
                  </a:solidFill>
                  <a:latin typeface="Arial" charset="0"/>
                  <a:ea typeface="ＭＳ Ｐゴシック" pitchFamily="34" charset="-128"/>
                </a:defRPr>
              </a:lvl3pPr>
              <a:lvl4pPr marL="1600200" indent="-228600" eaLnBrk="0" hangingPunct="0">
                <a:spcBef>
                  <a:spcPct val="25000"/>
                </a:spcBef>
                <a:buClr>
                  <a:schemeClr val="tx1"/>
                </a:buClr>
                <a:buFont typeface="Wingdings" pitchFamily="2" charset="2"/>
                <a:buChar char="s"/>
                <a:defRPr sz="1400">
                  <a:solidFill>
                    <a:schemeClr val="tx1"/>
                  </a:solidFill>
                  <a:latin typeface="Arial" charset="0"/>
                  <a:ea typeface="ＭＳ Ｐゴシック" pitchFamily="34" charset="-128"/>
                </a:defRPr>
              </a:lvl4pPr>
              <a:lvl5pPr marL="2057400" indent="-228600" eaLnBrk="0" hangingPunct="0">
                <a:spcBef>
                  <a:spcPct val="25000"/>
                </a:spcBef>
                <a:buClr>
                  <a:schemeClr val="tx1"/>
                </a:buClr>
                <a:buFont typeface="Arial" charset="0"/>
                <a:buChar char="-"/>
                <a:defRPr sz="1400">
                  <a:solidFill>
                    <a:schemeClr val="tx1"/>
                  </a:solidFill>
                  <a:latin typeface="Arial" charset="0"/>
                  <a:ea typeface="ＭＳ Ｐゴシック" pitchFamily="34" charset="-128"/>
                </a:defRPr>
              </a:lvl5pPr>
              <a:lvl6pPr marL="2514600" indent="-228600" eaLnBrk="0" fontAlgn="base" hangingPunct="0">
                <a:spcBef>
                  <a:spcPct val="25000"/>
                </a:spcBef>
                <a:spcAft>
                  <a:spcPct val="0"/>
                </a:spcAft>
                <a:buClr>
                  <a:schemeClr val="tx1"/>
                </a:buClr>
                <a:buFont typeface="Arial" charset="0"/>
                <a:buChar char="-"/>
                <a:defRPr sz="1400">
                  <a:solidFill>
                    <a:schemeClr val="tx1"/>
                  </a:solidFill>
                  <a:latin typeface="Arial" charset="0"/>
                  <a:ea typeface="ＭＳ Ｐゴシック" pitchFamily="34" charset="-128"/>
                </a:defRPr>
              </a:lvl6pPr>
              <a:lvl7pPr marL="2971800" indent="-228600" eaLnBrk="0" fontAlgn="base" hangingPunct="0">
                <a:spcBef>
                  <a:spcPct val="25000"/>
                </a:spcBef>
                <a:spcAft>
                  <a:spcPct val="0"/>
                </a:spcAft>
                <a:buClr>
                  <a:schemeClr val="tx1"/>
                </a:buClr>
                <a:buFont typeface="Arial" charset="0"/>
                <a:buChar char="-"/>
                <a:defRPr sz="1400">
                  <a:solidFill>
                    <a:schemeClr val="tx1"/>
                  </a:solidFill>
                  <a:latin typeface="Arial" charset="0"/>
                  <a:ea typeface="ＭＳ Ｐゴシック" pitchFamily="34" charset="-128"/>
                </a:defRPr>
              </a:lvl7pPr>
              <a:lvl8pPr marL="3429000" indent="-228600" eaLnBrk="0" fontAlgn="base" hangingPunct="0">
                <a:spcBef>
                  <a:spcPct val="25000"/>
                </a:spcBef>
                <a:spcAft>
                  <a:spcPct val="0"/>
                </a:spcAft>
                <a:buClr>
                  <a:schemeClr val="tx1"/>
                </a:buClr>
                <a:buFont typeface="Arial" charset="0"/>
                <a:buChar char="-"/>
                <a:defRPr sz="1400">
                  <a:solidFill>
                    <a:schemeClr val="tx1"/>
                  </a:solidFill>
                  <a:latin typeface="Arial" charset="0"/>
                  <a:ea typeface="ＭＳ Ｐゴシック" pitchFamily="34" charset="-128"/>
                </a:defRPr>
              </a:lvl8pPr>
              <a:lvl9pPr marL="3886200" indent="-228600" eaLnBrk="0" fontAlgn="base" hangingPunct="0">
                <a:spcBef>
                  <a:spcPct val="25000"/>
                </a:spcBef>
                <a:spcAft>
                  <a:spcPct val="0"/>
                </a:spcAft>
                <a:buClr>
                  <a:schemeClr val="tx1"/>
                </a:buClr>
                <a:buFont typeface="Arial" charset="0"/>
                <a:buChar char="-"/>
                <a:defRPr sz="1400">
                  <a:solidFill>
                    <a:schemeClr val="tx1"/>
                  </a:solidFill>
                  <a:latin typeface="Arial" charset="0"/>
                  <a:ea typeface="ＭＳ Ｐゴシック" pitchFamily="34" charset="-128"/>
                </a:defRPr>
              </a:lvl9pPr>
            </a:lstStyle>
            <a:p>
              <a:pPr algn="ctr" eaLnBrk="1" hangingPunct="1">
                <a:lnSpc>
                  <a:spcPct val="90000"/>
                </a:lnSpc>
                <a:spcBef>
                  <a:spcPct val="0"/>
                </a:spcBef>
                <a:buClrTx/>
                <a:buFontTx/>
                <a:buNone/>
              </a:pPr>
              <a:r>
                <a:rPr lang="en-US" altLang="en-US" sz="1100" b="1" dirty="0">
                  <a:solidFill>
                    <a:srgbClr val="000000"/>
                  </a:solidFill>
                  <a:latin typeface="Avenir Next LT Pro" panose="020B0504020202020204" pitchFamily="34" charset="0"/>
                  <a:cs typeface="Arial" charset="0"/>
                </a:rPr>
                <a:t>Approach to Governance</a:t>
              </a:r>
            </a:p>
          </p:txBody>
        </p:sp>
        <p:sp>
          <p:nvSpPr>
            <p:cNvPr id="58" name="Text Box 21">
              <a:extLst>
                <a:ext uri="{FF2B5EF4-FFF2-40B4-BE49-F238E27FC236}">
                  <a16:creationId xmlns:a16="http://schemas.microsoft.com/office/drawing/2014/main" id="{E003FC8F-B5E1-14AD-B876-6446EAC0C74F}"/>
                </a:ext>
              </a:extLst>
            </p:cNvPr>
            <p:cNvSpPr txBox="1">
              <a:spLocks noChangeArrowheads="1"/>
            </p:cNvSpPr>
            <p:nvPr/>
          </p:nvSpPr>
          <p:spPr bwMode="auto">
            <a:xfrm>
              <a:off x="2514600" y="3416300"/>
              <a:ext cx="1295399" cy="42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5000"/>
                </a:spcBef>
                <a:buClr>
                  <a:schemeClr val="tx1"/>
                </a:buClr>
                <a:buFont typeface="Wingdings" pitchFamily="2" charset="2"/>
                <a:buChar char="§"/>
                <a:defRPr sz="1400">
                  <a:solidFill>
                    <a:schemeClr val="tx1"/>
                  </a:solidFill>
                  <a:latin typeface="Arial" charset="0"/>
                  <a:ea typeface="ＭＳ Ｐゴシック" pitchFamily="34" charset="-128"/>
                </a:defRPr>
              </a:lvl1pPr>
              <a:lvl2pPr marL="742950" indent="-285750" eaLnBrk="0" hangingPunct="0">
                <a:spcBef>
                  <a:spcPct val="25000"/>
                </a:spcBef>
                <a:buClr>
                  <a:schemeClr val="tx1"/>
                </a:buClr>
                <a:buChar char="–"/>
                <a:defRPr sz="1400">
                  <a:solidFill>
                    <a:schemeClr val="tx1"/>
                  </a:solidFill>
                  <a:latin typeface="Arial" charset="0"/>
                  <a:ea typeface="ＭＳ Ｐゴシック" pitchFamily="34" charset="-128"/>
                </a:defRPr>
              </a:lvl2pPr>
              <a:lvl3pPr marL="1143000" indent="-228600" eaLnBrk="0" hangingPunct="0">
                <a:spcBef>
                  <a:spcPct val="25000"/>
                </a:spcBef>
                <a:buClr>
                  <a:schemeClr val="tx1"/>
                </a:buClr>
                <a:buChar char="•"/>
                <a:defRPr sz="1400">
                  <a:solidFill>
                    <a:schemeClr val="tx1"/>
                  </a:solidFill>
                  <a:latin typeface="Arial" charset="0"/>
                  <a:ea typeface="ＭＳ Ｐゴシック" pitchFamily="34" charset="-128"/>
                </a:defRPr>
              </a:lvl3pPr>
              <a:lvl4pPr marL="1600200" indent="-228600" eaLnBrk="0" hangingPunct="0">
                <a:spcBef>
                  <a:spcPct val="25000"/>
                </a:spcBef>
                <a:buClr>
                  <a:schemeClr val="tx1"/>
                </a:buClr>
                <a:buFont typeface="Wingdings" pitchFamily="2" charset="2"/>
                <a:buChar char="s"/>
                <a:defRPr sz="1400">
                  <a:solidFill>
                    <a:schemeClr val="tx1"/>
                  </a:solidFill>
                  <a:latin typeface="Arial" charset="0"/>
                  <a:ea typeface="ＭＳ Ｐゴシック" pitchFamily="34" charset="-128"/>
                </a:defRPr>
              </a:lvl4pPr>
              <a:lvl5pPr marL="2057400" indent="-228600" eaLnBrk="0" hangingPunct="0">
                <a:spcBef>
                  <a:spcPct val="25000"/>
                </a:spcBef>
                <a:buClr>
                  <a:schemeClr val="tx1"/>
                </a:buClr>
                <a:buFont typeface="Arial" charset="0"/>
                <a:buChar char="-"/>
                <a:defRPr sz="1400">
                  <a:solidFill>
                    <a:schemeClr val="tx1"/>
                  </a:solidFill>
                  <a:latin typeface="Arial" charset="0"/>
                  <a:ea typeface="ＭＳ Ｐゴシック" pitchFamily="34" charset="-128"/>
                </a:defRPr>
              </a:lvl5pPr>
              <a:lvl6pPr marL="2514600" indent="-228600" eaLnBrk="0" fontAlgn="base" hangingPunct="0">
                <a:spcBef>
                  <a:spcPct val="25000"/>
                </a:spcBef>
                <a:spcAft>
                  <a:spcPct val="0"/>
                </a:spcAft>
                <a:buClr>
                  <a:schemeClr val="tx1"/>
                </a:buClr>
                <a:buFont typeface="Arial" charset="0"/>
                <a:buChar char="-"/>
                <a:defRPr sz="1400">
                  <a:solidFill>
                    <a:schemeClr val="tx1"/>
                  </a:solidFill>
                  <a:latin typeface="Arial" charset="0"/>
                  <a:ea typeface="ＭＳ Ｐゴシック" pitchFamily="34" charset="-128"/>
                </a:defRPr>
              </a:lvl6pPr>
              <a:lvl7pPr marL="2971800" indent="-228600" eaLnBrk="0" fontAlgn="base" hangingPunct="0">
                <a:spcBef>
                  <a:spcPct val="25000"/>
                </a:spcBef>
                <a:spcAft>
                  <a:spcPct val="0"/>
                </a:spcAft>
                <a:buClr>
                  <a:schemeClr val="tx1"/>
                </a:buClr>
                <a:buFont typeface="Arial" charset="0"/>
                <a:buChar char="-"/>
                <a:defRPr sz="1400">
                  <a:solidFill>
                    <a:schemeClr val="tx1"/>
                  </a:solidFill>
                  <a:latin typeface="Arial" charset="0"/>
                  <a:ea typeface="ＭＳ Ｐゴシック" pitchFamily="34" charset="-128"/>
                </a:defRPr>
              </a:lvl7pPr>
              <a:lvl8pPr marL="3429000" indent="-228600" eaLnBrk="0" fontAlgn="base" hangingPunct="0">
                <a:spcBef>
                  <a:spcPct val="25000"/>
                </a:spcBef>
                <a:spcAft>
                  <a:spcPct val="0"/>
                </a:spcAft>
                <a:buClr>
                  <a:schemeClr val="tx1"/>
                </a:buClr>
                <a:buFont typeface="Arial" charset="0"/>
                <a:buChar char="-"/>
                <a:defRPr sz="1400">
                  <a:solidFill>
                    <a:schemeClr val="tx1"/>
                  </a:solidFill>
                  <a:latin typeface="Arial" charset="0"/>
                  <a:ea typeface="ＭＳ Ｐゴシック" pitchFamily="34" charset="-128"/>
                </a:defRPr>
              </a:lvl8pPr>
              <a:lvl9pPr marL="3886200" indent="-228600" eaLnBrk="0" fontAlgn="base" hangingPunct="0">
                <a:spcBef>
                  <a:spcPct val="25000"/>
                </a:spcBef>
                <a:spcAft>
                  <a:spcPct val="0"/>
                </a:spcAft>
                <a:buClr>
                  <a:schemeClr val="tx1"/>
                </a:buClr>
                <a:buFont typeface="Arial" charset="0"/>
                <a:buChar char="-"/>
                <a:defRPr sz="1400">
                  <a:solidFill>
                    <a:schemeClr val="tx1"/>
                  </a:solidFill>
                  <a:latin typeface="Arial" charset="0"/>
                  <a:ea typeface="ＭＳ Ｐゴシック" pitchFamily="34" charset="-128"/>
                </a:defRPr>
              </a:lvl9pPr>
            </a:lstStyle>
            <a:p>
              <a:pPr algn="ctr" eaLnBrk="1" hangingPunct="1">
                <a:lnSpc>
                  <a:spcPct val="90000"/>
                </a:lnSpc>
                <a:spcBef>
                  <a:spcPct val="0"/>
                </a:spcBef>
                <a:buClrTx/>
                <a:buFontTx/>
                <a:buNone/>
              </a:pPr>
              <a:r>
                <a:rPr lang="en-US" altLang="en-US" sz="1100" b="1" dirty="0">
                  <a:solidFill>
                    <a:srgbClr val="000000"/>
                  </a:solidFill>
                  <a:latin typeface="Avenir Next LT Pro" panose="020B0504020202020204" pitchFamily="34" charset="0"/>
                  <a:cs typeface="Arial" charset="0"/>
                </a:rPr>
                <a:t>Standardized vs. Customized</a:t>
              </a:r>
            </a:p>
          </p:txBody>
        </p:sp>
        <p:sp>
          <p:nvSpPr>
            <p:cNvPr id="59" name="Text Box 7">
              <a:extLst>
                <a:ext uri="{FF2B5EF4-FFF2-40B4-BE49-F238E27FC236}">
                  <a16:creationId xmlns:a16="http://schemas.microsoft.com/office/drawing/2014/main" id="{62947DBE-2168-778D-7067-EB3DBE4B78AD}"/>
                </a:ext>
              </a:extLst>
            </p:cNvPr>
            <p:cNvSpPr txBox="1">
              <a:spLocks noChangeArrowheads="1"/>
            </p:cNvSpPr>
            <p:nvPr/>
          </p:nvSpPr>
          <p:spPr bwMode="auto">
            <a:xfrm>
              <a:off x="4516438" y="2365375"/>
              <a:ext cx="1173162"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spcBef>
                  <a:spcPct val="25000"/>
                </a:spcBef>
                <a:buClr>
                  <a:schemeClr val="tx1"/>
                </a:buClr>
                <a:buFont typeface="Wingdings" pitchFamily="2" charset="2"/>
                <a:buChar char="§"/>
                <a:defRPr sz="1400">
                  <a:solidFill>
                    <a:schemeClr val="tx1"/>
                  </a:solidFill>
                  <a:latin typeface="Arial" charset="0"/>
                  <a:ea typeface="ＭＳ Ｐゴシック" pitchFamily="34" charset="-128"/>
                </a:defRPr>
              </a:lvl1pPr>
              <a:lvl2pPr marL="742950" indent="-285750" eaLnBrk="0" hangingPunct="0">
                <a:spcBef>
                  <a:spcPct val="25000"/>
                </a:spcBef>
                <a:buClr>
                  <a:schemeClr val="tx1"/>
                </a:buClr>
                <a:buChar char="–"/>
                <a:defRPr sz="1400">
                  <a:solidFill>
                    <a:schemeClr val="tx1"/>
                  </a:solidFill>
                  <a:latin typeface="Arial" charset="0"/>
                  <a:ea typeface="ＭＳ Ｐゴシック" pitchFamily="34" charset="-128"/>
                </a:defRPr>
              </a:lvl2pPr>
              <a:lvl3pPr marL="1143000" indent="-228600" eaLnBrk="0" hangingPunct="0">
                <a:spcBef>
                  <a:spcPct val="25000"/>
                </a:spcBef>
                <a:buClr>
                  <a:schemeClr val="tx1"/>
                </a:buClr>
                <a:buChar char="•"/>
                <a:defRPr sz="1400">
                  <a:solidFill>
                    <a:schemeClr val="tx1"/>
                  </a:solidFill>
                  <a:latin typeface="Arial" charset="0"/>
                  <a:ea typeface="ＭＳ Ｐゴシック" pitchFamily="34" charset="-128"/>
                </a:defRPr>
              </a:lvl3pPr>
              <a:lvl4pPr marL="1600200" indent="-228600" eaLnBrk="0" hangingPunct="0">
                <a:spcBef>
                  <a:spcPct val="25000"/>
                </a:spcBef>
                <a:buClr>
                  <a:schemeClr val="tx1"/>
                </a:buClr>
                <a:buFont typeface="Wingdings" pitchFamily="2" charset="2"/>
                <a:buChar char="s"/>
                <a:defRPr sz="1400">
                  <a:solidFill>
                    <a:schemeClr val="tx1"/>
                  </a:solidFill>
                  <a:latin typeface="Arial" charset="0"/>
                  <a:ea typeface="ＭＳ Ｐゴシック" pitchFamily="34" charset="-128"/>
                </a:defRPr>
              </a:lvl4pPr>
              <a:lvl5pPr marL="2057400" indent="-228600" eaLnBrk="0" hangingPunct="0">
                <a:spcBef>
                  <a:spcPct val="25000"/>
                </a:spcBef>
                <a:buClr>
                  <a:schemeClr val="tx1"/>
                </a:buClr>
                <a:buFont typeface="Arial" charset="0"/>
                <a:buChar char="-"/>
                <a:defRPr sz="1400">
                  <a:solidFill>
                    <a:schemeClr val="tx1"/>
                  </a:solidFill>
                  <a:latin typeface="Arial" charset="0"/>
                  <a:ea typeface="ＭＳ Ｐゴシック" pitchFamily="34" charset="-128"/>
                </a:defRPr>
              </a:lvl5pPr>
              <a:lvl6pPr marL="2514600" indent="-228600" eaLnBrk="0" fontAlgn="base" hangingPunct="0">
                <a:spcBef>
                  <a:spcPct val="25000"/>
                </a:spcBef>
                <a:spcAft>
                  <a:spcPct val="0"/>
                </a:spcAft>
                <a:buClr>
                  <a:schemeClr val="tx1"/>
                </a:buClr>
                <a:buFont typeface="Arial" charset="0"/>
                <a:buChar char="-"/>
                <a:defRPr sz="1400">
                  <a:solidFill>
                    <a:schemeClr val="tx1"/>
                  </a:solidFill>
                  <a:latin typeface="Arial" charset="0"/>
                  <a:ea typeface="ＭＳ Ｐゴシック" pitchFamily="34" charset="-128"/>
                </a:defRPr>
              </a:lvl6pPr>
              <a:lvl7pPr marL="2971800" indent="-228600" eaLnBrk="0" fontAlgn="base" hangingPunct="0">
                <a:spcBef>
                  <a:spcPct val="25000"/>
                </a:spcBef>
                <a:spcAft>
                  <a:spcPct val="0"/>
                </a:spcAft>
                <a:buClr>
                  <a:schemeClr val="tx1"/>
                </a:buClr>
                <a:buFont typeface="Arial" charset="0"/>
                <a:buChar char="-"/>
                <a:defRPr sz="1400">
                  <a:solidFill>
                    <a:schemeClr val="tx1"/>
                  </a:solidFill>
                  <a:latin typeface="Arial" charset="0"/>
                  <a:ea typeface="ＭＳ Ｐゴシック" pitchFamily="34" charset="-128"/>
                </a:defRPr>
              </a:lvl7pPr>
              <a:lvl8pPr marL="3429000" indent="-228600" eaLnBrk="0" fontAlgn="base" hangingPunct="0">
                <a:spcBef>
                  <a:spcPct val="25000"/>
                </a:spcBef>
                <a:spcAft>
                  <a:spcPct val="0"/>
                </a:spcAft>
                <a:buClr>
                  <a:schemeClr val="tx1"/>
                </a:buClr>
                <a:buFont typeface="Arial" charset="0"/>
                <a:buChar char="-"/>
                <a:defRPr sz="1400">
                  <a:solidFill>
                    <a:schemeClr val="tx1"/>
                  </a:solidFill>
                  <a:latin typeface="Arial" charset="0"/>
                  <a:ea typeface="ＭＳ Ｐゴシック" pitchFamily="34" charset="-128"/>
                </a:defRPr>
              </a:lvl8pPr>
              <a:lvl9pPr marL="3886200" indent="-228600" eaLnBrk="0" fontAlgn="base" hangingPunct="0">
                <a:spcBef>
                  <a:spcPct val="25000"/>
                </a:spcBef>
                <a:spcAft>
                  <a:spcPct val="0"/>
                </a:spcAft>
                <a:buClr>
                  <a:schemeClr val="tx1"/>
                </a:buClr>
                <a:buFont typeface="Arial" charset="0"/>
                <a:buChar char="-"/>
                <a:defRPr sz="1400">
                  <a:solidFill>
                    <a:schemeClr val="tx1"/>
                  </a:solidFill>
                  <a:latin typeface="Arial" charset="0"/>
                  <a:ea typeface="ＭＳ Ｐゴシック" pitchFamily="34" charset="-128"/>
                </a:defRPr>
              </a:lvl9pPr>
            </a:lstStyle>
            <a:p>
              <a:pPr algn="ctr" eaLnBrk="1" hangingPunct="1">
                <a:lnSpc>
                  <a:spcPct val="90000"/>
                </a:lnSpc>
                <a:spcBef>
                  <a:spcPct val="0"/>
                </a:spcBef>
                <a:buClrTx/>
                <a:buFontTx/>
                <a:buNone/>
              </a:pPr>
              <a:r>
                <a:rPr lang="en-US" altLang="en-US" sz="1100" b="1" dirty="0">
                  <a:solidFill>
                    <a:srgbClr val="000000"/>
                  </a:solidFill>
                  <a:latin typeface="Avenir Next LT Pro" panose="020B0504020202020204" pitchFamily="34" charset="0"/>
                  <a:cs typeface="Arial" charset="0"/>
                </a:rPr>
                <a:t>Cost of Labor vs. Cost of Sale</a:t>
              </a:r>
            </a:p>
          </p:txBody>
        </p:sp>
        <p:sp>
          <p:nvSpPr>
            <p:cNvPr id="60" name="Text Box 9">
              <a:extLst>
                <a:ext uri="{FF2B5EF4-FFF2-40B4-BE49-F238E27FC236}">
                  <a16:creationId xmlns:a16="http://schemas.microsoft.com/office/drawing/2014/main" id="{55DD391B-7FD0-59B0-58B5-848F4068AD2A}"/>
                </a:ext>
              </a:extLst>
            </p:cNvPr>
            <p:cNvSpPr txBox="1">
              <a:spLocks noChangeArrowheads="1"/>
            </p:cNvSpPr>
            <p:nvPr/>
          </p:nvSpPr>
          <p:spPr bwMode="auto">
            <a:xfrm>
              <a:off x="3098800" y="5167313"/>
              <a:ext cx="1409699" cy="429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5000"/>
                </a:spcBef>
                <a:buClr>
                  <a:schemeClr val="tx1"/>
                </a:buClr>
                <a:buFont typeface="Wingdings" pitchFamily="2" charset="2"/>
                <a:buChar char="§"/>
                <a:defRPr sz="1400">
                  <a:solidFill>
                    <a:schemeClr val="tx1"/>
                  </a:solidFill>
                  <a:latin typeface="Arial" charset="0"/>
                  <a:ea typeface="ＭＳ Ｐゴシック" pitchFamily="34" charset="-128"/>
                </a:defRPr>
              </a:lvl1pPr>
              <a:lvl2pPr marL="742950" indent="-285750" eaLnBrk="0" hangingPunct="0">
                <a:spcBef>
                  <a:spcPct val="25000"/>
                </a:spcBef>
                <a:buClr>
                  <a:schemeClr val="tx1"/>
                </a:buClr>
                <a:buChar char="–"/>
                <a:defRPr sz="1400">
                  <a:solidFill>
                    <a:schemeClr val="tx1"/>
                  </a:solidFill>
                  <a:latin typeface="Arial" charset="0"/>
                  <a:ea typeface="ＭＳ Ｐゴシック" pitchFamily="34" charset="-128"/>
                </a:defRPr>
              </a:lvl2pPr>
              <a:lvl3pPr marL="1143000" indent="-228600" eaLnBrk="0" hangingPunct="0">
                <a:spcBef>
                  <a:spcPct val="25000"/>
                </a:spcBef>
                <a:buClr>
                  <a:schemeClr val="tx1"/>
                </a:buClr>
                <a:buChar char="•"/>
                <a:defRPr sz="1400">
                  <a:solidFill>
                    <a:schemeClr val="tx1"/>
                  </a:solidFill>
                  <a:latin typeface="Arial" charset="0"/>
                  <a:ea typeface="ＭＳ Ｐゴシック" pitchFamily="34" charset="-128"/>
                </a:defRPr>
              </a:lvl3pPr>
              <a:lvl4pPr marL="1600200" indent="-228600" eaLnBrk="0" hangingPunct="0">
                <a:spcBef>
                  <a:spcPct val="25000"/>
                </a:spcBef>
                <a:buClr>
                  <a:schemeClr val="tx1"/>
                </a:buClr>
                <a:buFont typeface="Wingdings" pitchFamily="2" charset="2"/>
                <a:buChar char="s"/>
                <a:defRPr sz="1400">
                  <a:solidFill>
                    <a:schemeClr val="tx1"/>
                  </a:solidFill>
                  <a:latin typeface="Arial" charset="0"/>
                  <a:ea typeface="ＭＳ Ｐゴシック" pitchFamily="34" charset="-128"/>
                </a:defRPr>
              </a:lvl4pPr>
              <a:lvl5pPr marL="2057400" indent="-228600" eaLnBrk="0" hangingPunct="0">
                <a:spcBef>
                  <a:spcPct val="25000"/>
                </a:spcBef>
                <a:buClr>
                  <a:schemeClr val="tx1"/>
                </a:buClr>
                <a:buFont typeface="Arial" charset="0"/>
                <a:buChar char="-"/>
                <a:defRPr sz="1400">
                  <a:solidFill>
                    <a:schemeClr val="tx1"/>
                  </a:solidFill>
                  <a:latin typeface="Arial" charset="0"/>
                  <a:ea typeface="ＭＳ Ｐゴシック" pitchFamily="34" charset="-128"/>
                </a:defRPr>
              </a:lvl5pPr>
              <a:lvl6pPr marL="2514600" indent="-228600" eaLnBrk="0" fontAlgn="base" hangingPunct="0">
                <a:spcBef>
                  <a:spcPct val="25000"/>
                </a:spcBef>
                <a:spcAft>
                  <a:spcPct val="0"/>
                </a:spcAft>
                <a:buClr>
                  <a:schemeClr val="tx1"/>
                </a:buClr>
                <a:buFont typeface="Arial" charset="0"/>
                <a:buChar char="-"/>
                <a:defRPr sz="1400">
                  <a:solidFill>
                    <a:schemeClr val="tx1"/>
                  </a:solidFill>
                  <a:latin typeface="Arial" charset="0"/>
                  <a:ea typeface="ＭＳ Ｐゴシック" pitchFamily="34" charset="-128"/>
                </a:defRPr>
              </a:lvl6pPr>
              <a:lvl7pPr marL="2971800" indent="-228600" eaLnBrk="0" fontAlgn="base" hangingPunct="0">
                <a:spcBef>
                  <a:spcPct val="25000"/>
                </a:spcBef>
                <a:spcAft>
                  <a:spcPct val="0"/>
                </a:spcAft>
                <a:buClr>
                  <a:schemeClr val="tx1"/>
                </a:buClr>
                <a:buFont typeface="Arial" charset="0"/>
                <a:buChar char="-"/>
                <a:defRPr sz="1400">
                  <a:solidFill>
                    <a:schemeClr val="tx1"/>
                  </a:solidFill>
                  <a:latin typeface="Arial" charset="0"/>
                  <a:ea typeface="ＭＳ Ｐゴシック" pitchFamily="34" charset="-128"/>
                </a:defRPr>
              </a:lvl7pPr>
              <a:lvl8pPr marL="3429000" indent="-228600" eaLnBrk="0" fontAlgn="base" hangingPunct="0">
                <a:spcBef>
                  <a:spcPct val="25000"/>
                </a:spcBef>
                <a:spcAft>
                  <a:spcPct val="0"/>
                </a:spcAft>
                <a:buClr>
                  <a:schemeClr val="tx1"/>
                </a:buClr>
                <a:buFont typeface="Arial" charset="0"/>
                <a:buChar char="-"/>
                <a:defRPr sz="1400">
                  <a:solidFill>
                    <a:schemeClr val="tx1"/>
                  </a:solidFill>
                  <a:latin typeface="Arial" charset="0"/>
                  <a:ea typeface="ＭＳ Ｐゴシック" pitchFamily="34" charset="-128"/>
                </a:defRPr>
              </a:lvl8pPr>
              <a:lvl9pPr marL="3886200" indent="-228600" eaLnBrk="0" fontAlgn="base" hangingPunct="0">
                <a:spcBef>
                  <a:spcPct val="25000"/>
                </a:spcBef>
                <a:spcAft>
                  <a:spcPct val="0"/>
                </a:spcAft>
                <a:buClr>
                  <a:schemeClr val="tx1"/>
                </a:buClr>
                <a:buFont typeface="Arial" charset="0"/>
                <a:buChar char="-"/>
                <a:defRPr sz="1400">
                  <a:solidFill>
                    <a:schemeClr val="tx1"/>
                  </a:solidFill>
                  <a:latin typeface="Arial" charset="0"/>
                  <a:ea typeface="ＭＳ Ｐゴシック" pitchFamily="34" charset="-128"/>
                </a:defRPr>
              </a:lvl9pPr>
            </a:lstStyle>
            <a:p>
              <a:pPr algn="ctr" eaLnBrk="1" hangingPunct="1">
                <a:lnSpc>
                  <a:spcPct val="90000"/>
                </a:lnSpc>
                <a:spcBef>
                  <a:spcPct val="0"/>
                </a:spcBef>
                <a:buClrTx/>
                <a:buFontTx/>
                <a:buNone/>
              </a:pPr>
              <a:r>
                <a:rPr lang="en-US" altLang="en-US" sz="1100" b="1" dirty="0">
                  <a:solidFill>
                    <a:srgbClr val="000000"/>
                  </a:solidFill>
                  <a:latin typeface="Avenir Next LT Pro" panose="020B0504020202020204" pitchFamily="34" charset="0"/>
                  <a:cs typeface="Arial" charset="0"/>
                </a:rPr>
                <a:t>Risk/Reward Trade-Off</a:t>
              </a:r>
            </a:p>
          </p:txBody>
        </p:sp>
      </p:grpSp>
      <p:pic>
        <p:nvPicPr>
          <p:cNvPr id="78" name="Picture 77">
            <a:extLst>
              <a:ext uri="{FF2B5EF4-FFF2-40B4-BE49-F238E27FC236}">
                <a16:creationId xmlns:a16="http://schemas.microsoft.com/office/drawing/2014/main" id="{CA0DDAD7-6409-6913-BFC7-78B67348A791}"/>
              </a:ext>
            </a:extLst>
          </p:cNvPr>
          <p:cNvPicPr>
            <a:picLocks noChangeAspect="1"/>
          </p:cNvPicPr>
          <p:nvPr/>
        </p:nvPicPr>
        <p:blipFill>
          <a:blip r:embed="rId3"/>
          <a:stretch>
            <a:fillRect/>
          </a:stretch>
        </p:blipFill>
        <p:spPr>
          <a:xfrm>
            <a:off x="8286185" y="3412765"/>
            <a:ext cx="3321156" cy="186425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nvGrpSpPr>
          <p:cNvPr id="8" name="Group 7">
            <a:extLst>
              <a:ext uri="{FF2B5EF4-FFF2-40B4-BE49-F238E27FC236}">
                <a16:creationId xmlns:a16="http://schemas.microsoft.com/office/drawing/2014/main" id="{B36E0290-AFA8-FBF6-1950-43FEDD1112F8}"/>
              </a:ext>
            </a:extLst>
          </p:cNvPr>
          <p:cNvGrpSpPr/>
          <p:nvPr/>
        </p:nvGrpSpPr>
        <p:grpSpPr>
          <a:xfrm>
            <a:off x="723900" y="1188720"/>
            <a:ext cx="8461093" cy="635000"/>
            <a:chOff x="723900" y="1257300"/>
            <a:chExt cx="8461093" cy="635000"/>
          </a:xfrm>
        </p:grpSpPr>
        <p:sp>
          <p:nvSpPr>
            <p:cNvPr id="6" name="Rectangle 5">
              <a:extLst>
                <a:ext uri="{FF2B5EF4-FFF2-40B4-BE49-F238E27FC236}">
                  <a16:creationId xmlns:a16="http://schemas.microsoft.com/office/drawing/2014/main" id="{D1F5CB28-AEC4-9D05-441E-3FC1DE0B7D45}"/>
                </a:ext>
              </a:extLst>
            </p:cNvPr>
            <p:cNvSpPr/>
            <p:nvPr/>
          </p:nvSpPr>
          <p:spPr>
            <a:xfrm>
              <a:off x="723900" y="1257300"/>
              <a:ext cx="635000" cy="635000"/>
            </a:xfrm>
            <a:prstGeom prst="rect">
              <a:avLst/>
            </a:prstGeom>
            <a:solidFill>
              <a:srgbClr val="359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8B30908-D2BC-00C5-AA6C-219F343AAC71}"/>
                </a:ext>
              </a:extLst>
            </p:cNvPr>
            <p:cNvSpPr/>
            <p:nvPr/>
          </p:nvSpPr>
          <p:spPr>
            <a:xfrm>
              <a:off x="4636946" y="1257300"/>
              <a:ext cx="635000" cy="635000"/>
            </a:xfrm>
            <a:prstGeom prst="rect">
              <a:avLst/>
            </a:prstGeom>
            <a:solidFill>
              <a:srgbClr val="359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F7FE672-624D-7EF9-EC71-B3854764FCAA}"/>
                </a:ext>
              </a:extLst>
            </p:cNvPr>
            <p:cNvSpPr/>
            <p:nvPr/>
          </p:nvSpPr>
          <p:spPr>
            <a:xfrm>
              <a:off x="8549993" y="1257300"/>
              <a:ext cx="635000" cy="635000"/>
            </a:xfrm>
            <a:prstGeom prst="rect">
              <a:avLst/>
            </a:prstGeom>
            <a:solidFill>
              <a:srgbClr val="359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4">
              <a:extLst>
                <a:ext uri="{FF2B5EF4-FFF2-40B4-BE49-F238E27FC236}">
                  <a16:creationId xmlns:a16="http://schemas.microsoft.com/office/drawing/2014/main" id="{661D0881-AE9A-01D2-E3EB-79BC3509C157}"/>
                </a:ext>
              </a:extLst>
            </p:cNvPr>
            <p:cNvGrpSpPr>
              <a:grpSpLocks noChangeAspect="1"/>
            </p:cNvGrpSpPr>
            <p:nvPr/>
          </p:nvGrpSpPr>
          <p:grpSpPr bwMode="auto">
            <a:xfrm>
              <a:off x="840907" y="1375340"/>
              <a:ext cx="400986" cy="398920"/>
              <a:chOff x="305" y="1046"/>
              <a:chExt cx="194" cy="193"/>
            </a:xfrm>
            <a:solidFill>
              <a:srgbClr val="FFFFFF"/>
            </a:solidFill>
          </p:grpSpPr>
          <p:sp>
            <p:nvSpPr>
              <p:cNvPr id="93" name="Freeform 5">
                <a:extLst>
                  <a:ext uri="{FF2B5EF4-FFF2-40B4-BE49-F238E27FC236}">
                    <a16:creationId xmlns:a16="http://schemas.microsoft.com/office/drawing/2014/main" id="{DE5A4BE3-9FAF-82B9-D87B-DE2F431B48EA}"/>
                  </a:ext>
                </a:extLst>
              </p:cNvPr>
              <p:cNvSpPr>
                <a:spLocks/>
              </p:cNvSpPr>
              <p:nvPr/>
            </p:nvSpPr>
            <p:spPr bwMode="auto">
              <a:xfrm>
                <a:off x="442" y="1118"/>
                <a:ext cx="41" cy="121"/>
              </a:xfrm>
              <a:custGeom>
                <a:avLst/>
                <a:gdLst>
                  <a:gd name="T0" fmla="*/ 20 w 20"/>
                  <a:gd name="T1" fmla="*/ 40 h 60"/>
                  <a:gd name="T2" fmla="*/ 20 w 20"/>
                  <a:gd name="T3" fmla="*/ 0 h 60"/>
                  <a:gd name="T4" fmla="*/ 0 w 20"/>
                  <a:gd name="T5" fmla="*/ 0 h 60"/>
                  <a:gd name="T6" fmla="*/ 0 w 20"/>
                  <a:gd name="T7" fmla="*/ 40 h 60"/>
                  <a:gd name="T8" fmla="*/ 2 w 20"/>
                  <a:gd name="T9" fmla="*/ 42 h 60"/>
                  <a:gd name="T10" fmla="*/ 4 w 20"/>
                  <a:gd name="T11" fmla="*/ 42 h 60"/>
                  <a:gd name="T12" fmla="*/ 4 w 20"/>
                  <a:gd name="T13" fmla="*/ 48 h 60"/>
                  <a:gd name="T14" fmla="*/ 6 w 20"/>
                  <a:gd name="T15" fmla="*/ 50 h 60"/>
                  <a:gd name="T16" fmla="*/ 8 w 20"/>
                  <a:gd name="T17" fmla="*/ 50 h 60"/>
                  <a:gd name="T18" fmla="*/ 8 w 20"/>
                  <a:gd name="T19" fmla="*/ 58 h 60"/>
                  <a:gd name="T20" fmla="*/ 10 w 20"/>
                  <a:gd name="T21" fmla="*/ 60 h 60"/>
                  <a:gd name="T22" fmla="*/ 12 w 20"/>
                  <a:gd name="T23" fmla="*/ 58 h 60"/>
                  <a:gd name="T24" fmla="*/ 12 w 20"/>
                  <a:gd name="T25" fmla="*/ 50 h 60"/>
                  <a:gd name="T26" fmla="*/ 14 w 20"/>
                  <a:gd name="T27" fmla="*/ 50 h 60"/>
                  <a:gd name="T28" fmla="*/ 16 w 20"/>
                  <a:gd name="T29" fmla="*/ 48 h 60"/>
                  <a:gd name="T30" fmla="*/ 16 w 20"/>
                  <a:gd name="T31" fmla="*/ 42 h 60"/>
                  <a:gd name="T32" fmla="*/ 18 w 20"/>
                  <a:gd name="T33" fmla="*/ 42 h 60"/>
                  <a:gd name="T34" fmla="*/ 20 w 20"/>
                  <a:gd name="T35" fmla="*/ 4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60">
                    <a:moveTo>
                      <a:pt x="20" y="40"/>
                    </a:moveTo>
                    <a:cubicBezTo>
                      <a:pt x="20" y="0"/>
                      <a:pt x="20" y="0"/>
                      <a:pt x="20" y="0"/>
                    </a:cubicBezTo>
                    <a:cubicBezTo>
                      <a:pt x="0" y="0"/>
                      <a:pt x="0" y="0"/>
                      <a:pt x="0" y="0"/>
                    </a:cubicBezTo>
                    <a:cubicBezTo>
                      <a:pt x="0" y="40"/>
                      <a:pt x="0" y="40"/>
                      <a:pt x="0" y="40"/>
                    </a:cubicBezTo>
                    <a:cubicBezTo>
                      <a:pt x="0" y="41"/>
                      <a:pt x="1" y="42"/>
                      <a:pt x="2" y="42"/>
                    </a:cubicBezTo>
                    <a:cubicBezTo>
                      <a:pt x="4" y="42"/>
                      <a:pt x="4" y="42"/>
                      <a:pt x="4" y="42"/>
                    </a:cubicBezTo>
                    <a:cubicBezTo>
                      <a:pt x="4" y="48"/>
                      <a:pt x="4" y="48"/>
                      <a:pt x="4" y="48"/>
                    </a:cubicBezTo>
                    <a:cubicBezTo>
                      <a:pt x="4" y="49"/>
                      <a:pt x="5" y="50"/>
                      <a:pt x="6" y="50"/>
                    </a:cubicBezTo>
                    <a:cubicBezTo>
                      <a:pt x="8" y="50"/>
                      <a:pt x="8" y="50"/>
                      <a:pt x="8" y="50"/>
                    </a:cubicBezTo>
                    <a:cubicBezTo>
                      <a:pt x="8" y="58"/>
                      <a:pt x="8" y="58"/>
                      <a:pt x="8" y="58"/>
                    </a:cubicBezTo>
                    <a:cubicBezTo>
                      <a:pt x="8" y="59"/>
                      <a:pt x="9" y="60"/>
                      <a:pt x="10" y="60"/>
                    </a:cubicBezTo>
                    <a:cubicBezTo>
                      <a:pt x="11" y="60"/>
                      <a:pt x="12" y="59"/>
                      <a:pt x="12" y="58"/>
                    </a:cubicBezTo>
                    <a:cubicBezTo>
                      <a:pt x="12" y="50"/>
                      <a:pt x="12" y="50"/>
                      <a:pt x="12" y="50"/>
                    </a:cubicBezTo>
                    <a:cubicBezTo>
                      <a:pt x="14" y="50"/>
                      <a:pt x="14" y="50"/>
                      <a:pt x="14" y="50"/>
                    </a:cubicBezTo>
                    <a:cubicBezTo>
                      <a:pt x="15" y="50"/>
                      <a:pt x="16" y="49"/>
                      <a:pt x="16" y="48"/>
                    </a:cubicBezTo>
                    <a:cubicBezTo>
                      <a:pt x="16" y="42"/>
                      <a:pt x="16" y="42"/>
                      <a:pt x="16" y="42"/>
                    </a:cubicBezTo>
                    <a:cubicBezTo>
                      <a:pt x="18" y="42"/>
                      <a:pt x="18" y="42"/>
                      <a:pt x="18" y="42"/>
                    </a:cubicBezTo>
                    <a:cubicBezTo>
                      <a:pt x="19" y="42"/>
                      <a:pt x="20" y="41"/>
                      <a:pt x="20"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srgbClr val="4C4846"/>
                  </a:solidFill>
                  <a:effectLst/>
                  <a:uLnTx/>
                  <a:uFillTx/>
                </a:endParaRPr>
              </a:p>
            </p:txBody>
          </p:sp>
          <p:sp>
            <p:nvSpPr>
              <p:cNvPr id="94" name="Freeform 6">
                <a:extLst>
                  <a:ext uri="{FF2B5EF4-FFF2-40B4-BE49-F238E27FC236}">
                    <a16:creationId xmlns:a16="http://schemas.microsoft.com/office/drawing/2014/main" id="{2C85EFCC-244F-DD3A-DBAA-CF602F7C3A09}"/>
                  </a:ext>
                </a:extLst>
              </p:cNvPr>
              <p:cNvSpPr>
                <a:spLocks/>
              </p:cNvSpPr>
              <p:nvPr/>
            </p:nvSpPr>
            <p:spPr bwMode="auto">
              <a:xfrm>
                <a:off x="442" y="1046"/>
                <a:ext cx="57" cy="97"/>
              </a:xfrm>
              <a:custGeom>
                <a:avLst/>
                <a:gdLst>
                  <a:gd name="T0" fmla="*/ 28 w 28"/>
                  <a:gd name="T1" fmla="*/ 14 h 48"/>
                  <a:gd name="T2" fmla="*/ 20 w 28"/>
                  <a:gd name="T3" fmla="*/ 4 h 48"/>
                  <a:gd name="T4" fmla="*/ 20 w 28"/>
                  <a:gd name="T5" fmla="*/ 2 h 48"/>
                  <a:gd name="T6" fmla="*/ 18 w 28"/>
                  <a:gd name="T7" fmla="*/ 0 h 48"/>
                  <a:gd name="T8" fmla="*/ 2 w 28"/>
                  <a:gd name="T9" fmla="*/ 0 h 48"/>
                  <a:gd name="T10" fmla="*/ 0 w 28"/>
                  <a:gd name="T11" fmla="*/ 2 h 48"/>
                  <a:gd name="T12" fmla="*/ 0 w 28"/>
                  <a:gd name="T13" fmla="*/ 32 h 48"/>
                  <a:gd name="T14" fmla="*/ 20 w 28"/>
                  <a:gd name="T15" fmla="*/ 32 h 48"/>
                  <a:gd name="T16" fmla="*/ 20 w 28"/>
                  <a:gd name="T17" fmla="*/ 8 h 48"/>
                  <a:gd name="T18" fmla="*/ 24 w 28"/>
                  <a:gd name="T19" fmla="*/ 14 h 48"/>
                  <a:gd name="T20" fmla="*/ 24 w 28"/>
                  <a:gd name="T21" fmla="*/ 46 h 48"/>
                  <a:gd name="T22" fmla="*/ 26 w 28"/>
                  <a:gd name="T23" fmla="*/ 48 h 48"/>
                  <a:gd name="T24" fmla="*/ 28 w 28"/>
                  <a:gd name="T25" fmla="*/ 46 h 48"/>
                  <a:gd name="T26" fmla="*/ 28 w 28"/>
                  <a:gd name="T27" fmla="*/ 1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48">
                    <a:moveTo>
                      <a:pt x="28" y="14"/>
                    </a:moveTo>
                    <a:cubicBezTo>
                      <a:pt x="28" y="9"/>
                      <a:pt x="25" y="5"/>
                      <a:pt x="20" y="4"/>
                    </a:cubicBezTo>
                    <a:cubicBezTo>
                      <a:pt x="20" y="2"/>
                      <a:pt x="20" y="2"/>
                      <a:pt x="20" y="2"/>
                    </a:cubicBezTo>
                    <a:cubicBezTo>
                      <a:pt x="20" y="1"/>
                      <a:pt x="19" y="0"/>
                      <a:pt x="18" y="0"/>
                    </a:cubicBezTo>
                    <a:cubicBezTo>
                      <a:pt x="2" y="0"/>
                      <a:pt x="2" y="0"/>
                      <a:pt x="2" y="0"/>
                    </a:cubicBezTo>
                    <a:cubicBezTo>
                      <a:pt x="1" y="0"/>
                      <a:pt x="0" y="1"/>
                      <a:pt x="0" y="2"/>
                    </a:cubicBezTo>
                    <a:cubicBezTo>
                      <a:pt x="0" y="32"/>
                      <a:pt x="0" y="32"/>
                      <a:pt x="0" y="32"/>
                    </a:cubicBezTo>
                    <a:cubicBezTo>
                      <a:pt x="20" y="32"/>
                      <a:pt x="20" y="32"/>
                      <a:pt x="20" y="32"/>
                    </a:cubicBezTo>
                    <a:cubicBezTo>
                      <a:pt x="20" y="8"/>
                      <a:pt x="20" y="8"/>
                      <a:pt x="20" y="8"/>
                    </a:cubicBezTo>
                    <a:cubicBezTo>
                      <a:pt x="22" y="9"/>
                      <a:pt x="24" y="11"/>
                      <a:pt x="24" y="14"/>
                    </a:cubicBezTo>
                    <a:cubicBezTo>
                      <a:pt x="24" y="46"/>
                      <a:pt x="24" y="46"/>
                      <a:pt x="24" y="46"/>
                    </a:cubicBezTo>
                    <a:cubicBezTo>
                      <a:pt x="24" y="47"/>
                      <a:pt x="25" y="48"/>
                      <a:pt x="26" y="48"/>
                    </a:cubicBezTo>
                    <a:cubicBezTo>
                      <a:pt x="27" y="48"/>
                      <a:pt x="28" y="47"/>
                      <a:pt x="28" y="46"/>
                    </a:cubicBezTo>
                    <a:lnTo>
                      <a:pt x="2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srgbClr val="4C4846"/>
                  </a:solidFill>
                  <a:effectLst/>
                  <a:uLnTx/>
                  <a:uFillTx/>
                </a:endParaRPr>
              </a:p>
            </p:txBody>
          </p:sp>
          <p:sp>
            <p:nvSpPr>
              <p:cNvPr id="95" name="Freeform 7">
                <a:extLst>
                  <a:ext uri="{FF2B5EF4-FFF2-40B4-BE49-F238E27FC236}">
                    <a16:creationId xmlns:a16="http://schemas.microsoft.com/office/drawing/2014/main" id="{716F5CFD-7428-8E5D-AD60-1AB6D8650680}"/>
                  </a:ext>
                </a:extLst>
              </p:cNvPr>
              <p:cNvSpPr>
                <a:spLocks noEditPoints="1"/>
              </p:cNvSpPr>
              <p:nvPr/>
            </p:nvSpPr>
            <p:spPr bwMode="auto">
              <a:xfrm>
                <a:off x="305" y="1062"/>
                <a:ext cx="121" cy="161"/>
              </a:xfrm>
              <a:custGeom>
                <a:avLst/>
                <a:gdLst>
                  <a:gd name="T0" fmla="*/ 58 w 60"/>
                  <a:gd name="T1" fmla="*/ 0 h 80"/>
                  <a:gd name="T2" fmla="*/ 2 w 60"/>
                  <a:gd name="T3" fmla="*/ 0 h 80"/>
                  <a:gd name="T4" fmla="*/ 0 w 60"/>
                  <a:gd name="T5" fmla="*/ 2 h 80"/>
                  <a:gd name="T6" fmla="*/ 0 w 60"/>
                  <a:gd name="T7" fmla="*/ 78 h 80"/>
                  <a:gd name="T8" fmla="*/ 2 w 60"/>
                  <a:gd name="T9" fmla="*/ 80 h 80"/>
                  <a:gd name="T10" fmla="*/ 38 w 60"/>
                  <a:gd name="T11" fmla="*/ 80 h 80"/>
                  <a:gd name="T12" fmla="*/ 39 w 60"/>
                  <a:gd name="T13" fmla="*/ 79 h 80"/>
                  <a:gd name="T14" fmla="*/ 59 w 60"/>
                  <a:gd name="T15" fmla="*/ 59 h 80"/>
                  <a:gd name="T16" fmla="*/ 60 w 60"/>
                  <a:gd name="T17" fmla="*/ 58 h 80"/>
                  <a:gd name="T18" fmla="*/ 60 w 60"/>
                  <a:gd name="T19" fmla="*/ 2 h 80"/>
                  <a:gd name="T20" fmla="*/ 58 w 60"/>
                  <a:gd name="T21" fmla="*/ 0 h 80"/>
                  <a:gd name="T22" fmla="*/ 34 w 60"/>
                  <a:gd name="T23" fmla="*/ 20 h 80"/>
                  <a:gd name="T24" fmla="*/ 48 w 60"/>
                  <a:gd name="T25" fmla="*/ 20 h 80"/>
                  <a:gd name="T26" fmla="*/ 50 w 60"/>
                  <a:gd name="T27" fmla="*/ 22 h 80"/>
                  <a:gd name="T28" fmla="*/ 48 w 60"/>
                  <a:gd name="T29" fmla="*/ 24 h 80"/>
                  <a:gd name="T30" fmla="*/ 34 w 60"/>
                  <a:gd name="T31" fmla="*/ 24 h 80"/>
                  <a:gd name="T32" fmla="*/ 32 w 60"/>
                  <a:gd name="T33" fmla="*/ 22 h 80"/>
                  <a:gd name="T34" fmla="*/ 34 w 60"/>
                  <a:gd name="T35" fmla="*/ 20 h 80"/>
                  <a:gd name="T36" fmla="*/ 29 w 60"/>
                  <a:gd name="T37" fmla="*/ 35 h 80"/>
                  <a:gd name="T38" fmla="*/ 17 w 60"/>
                  <a:gd name="T39" fmla="*/ 47 h 80"/>
                  <a:gd name="T40" fmla="*/ 15 w 60"/>
                  <a:gd name="T41" fmla="*/ 47 h 80"/>
                  <a:gd name="T42" fmla="*/ 9 w 60"/>
                  <a:gd name="T43" fmla="*/ 41 h 80"/>
                  <a:gd name="T44" fmla="*/ 9 w 60"/>
                  <a:gd name="T45" fmla="*/ 39 h 80"/>
                  <a:gd name="T46" fmla="*/ 11 w 60"/>
                  <a:gd name="T47" fmla="*/ 39 h 80"/>
                  <a:gd name="T48" fmla="*/ 16 w 60"/>
                  <a:gd name="T49" fmla="*/ 43 h 80"/>
                  <a:gd name="T50" fmla="*/ 27 w 60"/>
                  <a:gd name="T51" fmla="*/ 33 h 80"/>
                  <a:gd name="T52" fmla="*/ 29 w 60"/>
                  <a:gd name="T53" fmla="*/ 33 h 80"/>
                  <a:gd name="T54" fmla="*/ 29 w 60"/>
                  <a:gd name="T55" fmla="*/ 35 h 80"/>
                  <a:gd name="T56" fmla="*/ 29 w 60"/>
                  <a:gd name="T57" fmla="*/ 13 h 80"/>
                  <a:gd name="T58" fmla="*/ 17 w 60"/>
                  <a:gd name="T59" fmla="*/ 25 h 80"/>
                  <a:gd name="T60" fmla="*/ 15 w 60"/>
                  <a:gd name="T61" fmla="*/ 25 h 80"/>
                  <a:gd name="T62" fmla="*/ 9 w 60"/>
                  <a:gd name="T63" fmla="*/ 19 h 80"/>
                  <a:gd name="T64" fmla="*/ 9 w 60"/>
                  <a:gd name="T65" fmla="*/ 17 h 80"/>
                  <a:gd name="T66" fmla="*/ 11 w 60"/>
                  <a:gd name="T67" fmla="*/ 17 h 80"/>
                  <a:gd name="T68" fmla="*/ 16 w 60"/>
                  <a:gd name="T69" fmla="*/ 21 h 80"/>
                  <a:gd name="T70" fmla="*/ 27 w 60"/>
                  <a:gd name="T71" fmla="*/ 11 h 80"/>
                  <a:gd name="T72" fmla="*/ 29 w 60"/>
                  <a:gd name="T73" fmla="*/ 11 h 80"/>
                  <a:gd name="T74" fmla="*/ 29 w 60"/>
                  <a:gd name="T75" fmla="*/ 13 h 80"/>
                  <a:gd name="T76" fmla="*/ 32 w 60"/>
                  <a:gd name="T77" fmla="*/ 42 h 80"/>
                  <a:gd name="T78" fmla="*/ 34 w 60"/>
                  <a:gd name="T79" fmla="*/ 40 h 80"/>
                  <a:gd name="T80" fmla="*/ 48 w 60"/>
                  <a:gd name="T81" fmla="*/ 40 h 80"/>
                  <a:gd name="T82" fmla="*/ 50 w 60"/>
                  <a:gd name="T83" fmla="*/ 42 h 80"/>
                  <a:gd name="T84" fmla="*/ 48 w 60"/>
                  <a:gd name="T85" fmla="*/ 44 h 80"/>
                  <a:gd name="T86" fmla="*/ 34 w 60"/>
                  <a:gd name="T87" fmla="*/ 44 h 80"/>
                  <a:gd name="T88" fmla="*/ 32 w 60"/>
                  <a:gd name="T89" fmla="*/ 42 h 80"/>
                  <a:gd name="T90" fmla="*/ 36 w 60"/>
                  <a:gd name="T91" fmla="*/ 76 h 80"/>
                  <a:gd name="T92" fmla="*/ 36 w 60"/>
                  <a:gd name="T93" fmla="*/ 56 h 80"/>
                  <a:gd name="T94" fmla="*/ 56 w 60"/>
                  <a:gd name="T95" fmla="*/ 56 h 80"/>
                  <a:gd name="T96" fmla="*/ 36 w 60"/>
                  <a:gd name="T9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 h="80">
                    <a:moveTo>
                      <a:pt x="58" y="0"/>
                    </a:moveTo>
                    <a:cubicBezTo>
                      <a:pt x="2" y="0"/>
                      <a:pt x="2" y="0"/>
                      <a:pt x="2" y="0"/>
                    </a:cubicBezTo>
                    <a:cubicBezTo>
                      <a:pt x="1" y="0"/>
                      <a:pt x="0" y="1"/>
                      <a:pt x="0" y="2"/>
                    </a:cubicBezTo>
                    <a:cubicBezTo>
                      <a:pt x="0" y="78"/>
                      <a:pt x="0" y="78"/>
                      <a:pt x="0" y="78"/>
                    </a:cubicBezTo>
                    <a:cubicBezTo>
                      <a:pt x="0" y="79"/>
                      <a:pt x="1" y="80"/>
                      <a:pt x="2" y="80"/>
                    </a:cubicBezTo>
                    <a:cubicBezTo>
                      <a:pt x="38" y="80"/>
                      <a:pt x="38" y="80"/>
                      <a:pt x="38" y="80"/>
                    </a:cubicBezTo>
                    <a:cubicBezTo>
                      <a:pt x="39" y="80"/>
                      <a:pt x="39" y="80"/>
                      <a:pt x="39" y="79"/>
                    </a:cubicBezTo>
                    <a:cubicBezTo>
                      <a:pt x="59" y="59"/>
                      <a:pt x="59" y="59"/>
                      <a:pt x="59" y="59"/>
                    </a:cubicBezTo>
                    <a:cubicBezTo>
                      <a:pt x="60" y="59"/>
                      <a:pt x="60" y="59"/>
                      <a:pt x="60" y="58"/>
                    </a:cubicBezTo>
                    <a:cubicBezTo>
                      <a:pt x="60" y="2"/>
                      <a:pt x="60" y="2"/>
                      <a:pt x="60" y="2"/>
                    </a:cubicBezTo>
                    <a:cubicBezTo>
                      <a:pt x="60" y="1"/>
                      <a:pt x="59" y="0"/>
                      <a:pt x="58" y="0"/>
                    </a:cubicBezTo>
                    <a:close/>
                    <a:moveTo>
                      <a:pt x="34" y="20"/>
                    </a:moveTo>
                    <a:cubicBezTo>
                      <a:pt x="48" y="20"/>
                      <a:pt x="48" y="20"/>
                      <a:pt x="48" y="20"/>
                    </a:cubicBezTo>
                    <a:cubicBezTo>
                      <a:pt x="49" y="20"/>
                      <a:pt x="50" y="21"/>
                      <a:pt x="50" y="22"/>
                    </a:cubicBezTo>
                    <a:cubicBezTo>
                      <a:pt x="50" y="23"/>
                      <a:pt x="49" y="24"/>
                      <a:pt x="48" y="24"/>
                    </a:cubicBezTo>
                    <a:cubicBezTo>
                      <a:pt x="34" y="24"/>
                      <a:pt x="34" y="24"/>
                      <a:pt x="34" y="24"/>
                    </a:cubicBezTo>
                    <a:cubicBezTo>
                      <a:pt x="33" y="24"/>
                      <a:pt x="32" y="23"/>
                      <a:pt x="32" y="22"/>
                    </a:cubicBezTo>
                    <a:cubicBezTo>
                      <a:pt x="32" y="21"/>
                      <a:pt x="33" y="20"/>
                      <a:pt x="34" y="20"/>
                    </a:cubicBezTo>
                    <a:close/>
                    <a:moveTo>
                      <a:pt x="29" y="35"/>
                    </a:moveTo>
                    <a:cubicBezTo>
                      <a:pt x="17" y="47"/>
                      <a:pt x="17" y="47"/>
                      <a:pt x="17" y="47"/>
                    </a:cubicBezTo>
                    <a:cubicBezTo>
                      <a:pt x="17" y="48"/>
                      <a:pt x="15" y="48"/>
                      <a:pt x="15" y="47"/>
                    </a:cubicBezTo>
                    <a:cubicBezTo>
                      <a:pt x="9" y="41"/>
                      <a:pt x="9" y="41"/>
                      <a:pt x="9" y="41"/>
                    </a:cubicBezTo>
                    <a:cubicBezTo>
                      <a:pt x="8" y="41"/>
                      <a:pt x="8" y="39"/>
                      <a:pt x="9" y="39"/>
                    </a:cubicBezTo>
                    <a:cubicBezTo>
                      <a:pt x="9" y="38"/>
                      <a:pt x="11" y="38"/>
                      <a:pt x="11" y="39"/>
                    </a:cubicBezTo>
                    <a:cubicBezTo>
                      <a:pt x="16" y="43"/>
                      <a:pt x="16" y="43"/>
                      <a:pt x="16" y="43"/>
                    </a:cubicBezTo>
                    <a:cubicBezTo>
                      <a:pt x="27" y="33"/>
                      <a:pt x="27" y="33"/>
                      <a:pt x="27" y="33"/>
                    </a:cubicBezTo>
                    <a:cubicBezTo>
                      <a:pt x="27" y="32"/>
                      <a:pt x="29" y="32"/>
                      <a:pt x="29" y="33"/>
                    </a:cubicBezTo>
                    <a:cubicBezTo>
                      <a:pt x="30" y="33"/>
                      <a:pt x="30" y="35"/>
                      <a:pt x="29" y="35"/>
                    </a:cubicBezTo>
                    <a:close/>
                    <a:moveTo>
                      <a:pt x="29" y="13"/>
                    </a:moveTo>
                    <a:cubicBezTo>
                      <a:pt x="17" y="25"/>
                      <a:pt x="17" y="25"/>
                      <a:pt x="17" y="25"/>
                    </a:cubicBezTo>
                    <a:cubicBezTo>
                      <a:pt x="17" y="26"/>
                      <a:pt x="15" y="26"/>
                      <a:pt x="15" y="25"/>
                    </a:cubicBezTo>
                    <a:cubicBezTo>
                      <a:pt x="9" y="19"/>
                      <a:pt x="9" y="19"/>
                      <a:pt x="9" y="19"/>
                    </a:cubicBezTo>
                    <a:cubicBezTo>
                      <a:pt x="8" y="19"/>
                      <a:pt x="8" y="17"/>
                      <a:pt x="9" y="17"/>
                    </a:cubicBezTo>
                    <a:cubicBezTo>
                      <a:pt x="9" y="16"/>
                      <a:pt x="11" y="16"/>
                      <a:pt x="11" y="17"/>
                    </a:cubicBezTo>
                    <a:cubicBezTo>
                      <a:pt x="16" y="21"/>
                      <a:pt x="16" y="21"/>
                      <a:pt x="16" y="21"/>
                    </a:cubicBezTo>
                    <a:cubicBezTo>
                      <a:pt x="27" y="11"/>
                      <a:pt x="27" y="11"/>
                      <a:pt x="27" y="11"/>
                    </a:cubicBezTo>
                    <a:cubicBezTo>
                      <a:pt x="27" y="10"/>
                      <a:pt x="29" y="10"/>
                      <a:pt x="29" y="11"/>
                    </a:cubicBezTo>
                    <a:cubicBezTo>
                      <a:pt x="30" y="11"/>
                      <a:pt x="30" y="13"/>
                      <a:pt x="29" y="13"/>
                    </a:cubicBezTo>
                    <a:close/>
                    <a:moveTo>
                      <a:pt x="32" y="42"/>
                    </a:moveTo>
                    <a:cubicBezTo>
                      <a:pt x="32" y="41"/>
                      <a:pt x="33" y="40"/>
                      <a:pt x="34" y="40"/>
                    </a:cubicBezTo>
                    <a:cubicBezTo>
                      <a:pt x="48" y="40"/>
                      <a:pt x="48" y="40"/>
                      <a:pt x="48" y="40"/>
                    </a:cubicBezTo>
                    <a:cubicBezTo>
                      <a:pt x="49" y="40"/>
                      <a:pt x="50" y="41"/>
                      <a:pt x="50" y="42"/>
                    </a:cubicBezTo>
                    <a:cubicBezTo>
                      <a:pt x="50" y="43"/>
                      <a:pt x="49" y="44"/>
                      <a:pt x="48" y="44"/>
                    </a:cubicBezTo>
                    <a:cubicBezTo>
                      <a:pt x="34" y="44"/>
                      <a:pt x="34" y="44"/>
                      <a:pt x="34" y="44"/>
                    </a:cubicBezTo>
                    <a:cubicBezTo>
                      <a:pt x="33" y="44"/>
                      <a:pt x="32" y="43"/>
                      <a:pt x="32" y="42"/>
                    </a:cubicBezTo>
                    <a:close/>
                    <a:moveTo>
                      <a:pt x="36" y="76"/>
                    </a:moveTo>
                    <a:cubicBezTo>
                      <a:pt x="36" y="56"/>
                      <a:pt x="36" y="56"/>
                      <a:pt x="36" y="56"/>
                    </a:cubicBezTo>
                    <a:cubicBezTo>
                      <a:pt x="56" y="56"/>
                      <a:pt x="56" y="56"/>
                      <a:pt x="56" y="56"/>
                    </a:cubicBezTo>
                    <a:lnTo>
                      <a:pt x="36"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srgbClr val="4C4846"/>
                  </a:solidFill>
                  <a:effectLst/>
                  <a:uLnTx/>
                  <a:uFillTx/>
                </a:endParaRPr>
              </a:p>
            </p:txBody>
          </p:sp>
        </p:grpSp>
        <p:grpSp>
          <p:nvGrpSpPr>
            <p:cNvPr id="96" name="Group 4">
              <a:extLst>
                <a:ext uri="{FF2B5EF4-FFF2-40B4-BE49-F238E27FC236}">
                  <a16:creationId xmlns:a16="http://schemas.microsoft.com/office/drawing/2014/main" id="{01B128D1-1A41-AE45-709B-EEC6F6CC03F1}"/>
                </a:ext>
              </a:extLst>
            </p:cNvPr>
            <p:cNvGrpSpPr>
              <a:grpSpLocks noChangeAspect="1"/>
            </p:cNvGrpSpPr>
            <p:nvPr/>
          </p:nvGrpSpPr>
          <p:grpSpPr bwMode="auto">
            <a:xfrm>
              <a:off x="4753953" y="1375340"/>
              <a:ext cx="400986" cy="398920"/>
              <a:chOff x="305" y="1046"/>
              <a:chExt cx="194" cy="193"/>
            </a:xfrm>
            <a:solidFill>
              <a:srgbClr val="FFFFFF"/>
            </a:solidFill>
          </p:grpSpPr>
          <p:sp>
            <p:nvSpPr>
              <p:cNvPr id="97" name="Freeform 5">
                <a:extLst>
                  <a:ext uri="{FF2B5EF4-FFF2-40B4-BE49-F238E27FC236}">
                    <a16:creationId xmlns:a16="http://schemas.microsoft.com/office/drawing/2014/main" id="{742E1A13-ED1E-C1A3-8308-13613B478934}"/>
                  </a:ext>
                </a:extLst>
              </p:cNvPr>
              <p:cNvSpPr>
                <a:spLocks/>
              </p:cNvSpPr>
              <p:nvPr/>
            </p:nvSpPr>
            <p:spPr bwMode="auto">
              <a:xfrm>
                <a:off x="442" y="1118"/>
                <a:ext cx="41" cy="121"/>
              </a:xfrm>
              <a:custGeom>
                <a:avLst/>
                <a:gdLst>
                  <a:gd name="T0" fmla="*/ 20 w 20"/>
                  <a:gd name="T1" fmla="*/ 40 h 60"/>
                  <a:gd name="T2" fmla="*/ 20 w 20"/>
                  <a:gd name="T3" fmla="*/ 0 h 60"/>
                  <a:gd name="T4" fmla="*/ 0 w 20"/>
                  <a:gd name="T5" fmla="*/ 0 h 60"/>
                  <a:gd name="T6" fmla="*/ 0 w 20"/>
                  <a:gd name="T7" fmla="*/ 40 h 60"/>
                  <a:gd name="T8" fmla="*/ 2 w 20"/>
                  <a:gd name="T9" fmla="*/ 42 h 60"/>
                  <a:gd name="T10" fmla="*/ 4 w 20"/>
                  <a:gd name="T11" fmla="*/ 42 h 60"/>
                  <a:gd name="T12" fmla="*/ 4 w 20"/>
                  <a:gd name="T13" fmla="*/ 48 h 60"/>
                  <a:gd name="T14" fmla="*/ 6 w 20"/>
                  <a:gd name="T15" fmla="*/ 50 h 60"/>
                  <a:gd name="T16" fmla="*/ 8 w 20"/>
                  <a:gd name="T17" fmla="*/ 50 h 60"/>
                  <a:gd name="T18" fmla="*/ 8 w 20"/>
                  <a:gd name="T19" fmla="*/ 58 h 60"/>
                  <a:gd name="T20" fmla="*/ 10 w 20"/>
                  <a:gd name="T21" fmla="*/ 60 h 60"/>
                  <a:gd name="T22" fmla="*/ 12 w 20"/>
                  <a:gd name="T23" fmla="*/ 58 h 60"/>
                  <a:gd name="T24" fmla="*/ 12 w 20"/>
                  <a:gd name="T25" fmla="*/ 50 h 60"/>
                  <a:gd name="T26" fmla="*/ 14 w 20"/>
                  <a:gd name="T27" fmla="*/ 50 h 60"/>
                  <a:gd name="T28" fmla="*/ 16 w 20"/>
                  <a:gd name="T29" fmla="*/ 48 h 60"/>
                  <a:gd name="T30" fmla="*/ 16 w 20"/>
                  <a:gd name="T31" fmla="*/ 42 h 60"/>
                  <a:gd name="T32" fmla="*/ 18 w 20"/>
                  <a:gd name="T33" fmla="*/ 42 h 60"/>
                  <a:gd name="T34" fmla="*/ 20 w 20"/>
                  <a:gd name="T35" fmla="*/ 4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60">
                    <a:moveTo>
                      <a:pt x="20" y="40"/>
                    </a:moveTo>
                    <a:cubicBezTo>
                      <a:pt x="20" y="0"/>
                      <a:pt x="20" y="0"/>
                      <a:pt x="20" y="0"/>
                    </a:cubicBezTo>
                    <a:cubicBezTo>
                      <a:pt x="0" y="0"/>
                      <a:pt x="0" y="0"/>
                      <a:pt x="0" y="0"/>
                    </a:cubicBezTo>
                    <a:cubicBezTo>
                      <a:pt x="0" y="40"/>
                      <a:pt x="0" y="40"/>
                      <a:pt x="0" y="40"/>
                    </a:cubicBezTo>
                    <a:cubicBezTo>
                      <a:pt x="0" y="41"/>
                      <a:pt x="1" y="42"/>
                      <a:pt x="2" y="42"/>
                    </a:cubicBezTo>
                    <a:cubicBezTo>
                      <a:pt x="4" y="42"/>
                      <a:pt x="4" y="42"/>
                      <a:pt x="4" y="42"/>
                    </a:cubicBezTo>
                    <a:cubicBezTo>
                      <a:pt x="4" y="48"/>
                      <a:pt x="4" y="48"/>
                      <a:pt x="4" y="48"/>
                    </a:cubicBezTo>
                    <a:cubicBezTo>
                      <a:pt x="4" y="49"/>
                      <a:pt x="5" y="50"/>
                      <a:pt x="6" y="50"/>
                    </a:cubicBezTo>
                    <a:cubicBezTo>
                      <a:pt x="8" y="50"/>
                      <a:pt x="8" y="50"/>
                      <a:pt x="8" y="50"/>
                    </a:cubicBezTo>
                    <a:cubicBezTo>
                      <a:pt x="8" y="58"/>
                      <a:pt x="8" y="58"/>
                      <a:pt x="8" y="58"/>
                    </a:cubicBezTo>
                    <a:cubicBezTo>
                      <a:pt x="8" y="59"/>
                      <a:pt x="9" y="60"/>
                      <a:pt x="10" y="60"/>
                    </a:cubicBezTo>
                    <a:cubicBezTo>
                      <a:pt x="11" y="60"/>
                      <a:pt x="12" y="59"/>
                      <a:pt x="12" y="58"/>
                    </a:cubicBezTo>
                    <a:cubicBezTo>
                      <a:pt x="12" y="50"/>
                      <a:pt x="12" y="50"/>
                      <a:pt x="12" y="50"/>
                    </a:cubicBezTo>
                    <a:cubicBezTo>
                      <a:pt x="14" y="50"/>
                      <a:pt x="14" y="50"/>
                      <a:pt x="14" y="50"/>
                    </a:cubicBezTo>
                    <a:cubicBezTo>
                      <a:pt x="15" y="50"/>
                      <a:pt x="16" y="49"/>
                      <a:pt x="16" y="48"/>
                    </a:cubicBezTo>
                    <a:cubicBezTo>
                      <a:pt x="16" y="42"/>
                      <a:pt x="16" y="42"/>
                      <a:pt x="16" y="42"/>
                    </a:cubicBezTo>
                    <a:cubicBezTo>
                      <a:pt x="18" y="42"/>
                      <a:pt x="18" y="42"/>
                      <a:pt x="18" y="42"/>
                    </a:cubicBezTo>
                    <a:cubicBezTo>
                      <a:pt x="19" y="42"/>
                      <a:pt x="20" y="41"/>
                      <a:pt x="20"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srgbClr val="4C4846"/>
                  </a:solidFill>
                  <a:effectLst/>
                  <a:uLnTx/>
                  <a:uFillTx/>
                </a:endParaRPr>
              </a:p>
            </p:txBody>
          </p:sp>
          <p:sp>
            <p:nvSpPr>
              <p:cNvPr id="98" name="Freeform 6">
                <a:extLst>
                  <a:ext uri="{FF2B5EF4-FFF2-40B4-BE49-F238E27FC236}">
                    <a16:creationId xmlns:a16="http://schemas.microsoft.com/office/drawing/2014/main" id="{858E2578-9354-69F0-4346-E7FBA4004ECA}"/>
                  </a:ext>
                </a:extLst>
              </p:cNvPr>
              <p:cNvSpPr>
                <a:spLocks/>
              </p:cNvSpPr>
              <p:nvPr/>
            </p:nvSpPr>
            <p:spPr bwMode="auto">
              <a:xfrm>
                <a:off x="442" y="1046"/>
                <a:ext cx="57" cy="97"/>
              </a:xfrm>
              <a:custGeom>
                <a:avLst/>
                <a:gdLst>
                  <a:gd name="T0" fmla="*/ 28 w 28"/>
                  <a:gd name="T1" fmla="*/ 14 h 48"/>
                  <a:gd name="T2" fmla="*/ 20 w 28"/>
                  <a:gd name="T3" fmla="*/ 4 h 48"/>
                  <a:gd name="T4" fmla="*/ 20 w 28"/>
                  <a:gd name="T5" fmla="*/ 2 h 48"/>
                  <a:gd name="T6" fmla="*/ 18 w 28"/>
                  <a:gd name="T7" fmla="*/ 0 h 48"/>
                  <a:gd name="T8" fmla="*/ 2 w 28"/>
                  <a:gd name="T9" fmla="*/ 0 h 48"/>
                  <a:gd name="T10" fmla="*/ 0 w 28"/>
                  <a:gd name="T11" fmla="*/ 2 h 48"/>
                  <a:gd name="T12" fmla="*/ 0 w 28"/>
                  <a:gd name="T13" fmla="*/ 32 h 48"/>
                  <a:gd name="T14" fmla="*/ 20 w 28"/>
                  <a:gd name="T15" fmla="*/ 32 h 48"/>
                  <a:gd name="T16" fmla="*/ 20 w 28"/>
                  <a:gd name="T17" fmla="*/ 8 h 48"/>
                  <a:gd name="T18" fmla="*/ 24 w 28"/>
                  <a:gd name="T19" fmla="*/ 14 h 48"/>
                  <a:gd name="T20" fmla="*/ 24 w 28"/>
                  <a:gd name="T21" fmla="*/ 46 h 48"/>
                  <a:gd name="T22" fmla="*/ 26 w 28"/>
                  <a:gd name="T23" fmla="*/ 48 h 48"/>
                  <a:gd name="T24" fmla="*/ 28 w 28"/>
                  <a:gd name="T25" fmla="*/ 46 h 48"/>
                  <a:gd name="T26" fmla="*/ 28 w 28"/>
                  <a:gd name="T27" fmla="*/ 1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48">
                    <a:moveTo>
                      <a:pt x="28" y="14"/>
                    </a:moveTo>
                    <a:cubicBezTo>
                      <a:pt x="28" y="9"/>
                      <a:pt x="25" y="5"/>
                      <a:pt x="20" y="4"/>
                    </a:cubicBezTo>
                    <a:cubicBezTo>
                      <a:pt x="20" y="2"/>
                      <a:pt x="20" y="2"/>
                      <a:pt x="20" y="2"/>
                    </a:cubicBezTo>
                    <a:cubicBezTo>
                      <a:pt x="20" y="1"/>
                      <a:pt x="19" y="0"/>
                      <a:pt x="18" y="0"/>
                    </a:cubicBezTo>
                    <a:cubicBezTo>
                      <a:pt x="2" y="0"/>
                      <a:pt x="2" y="0"/>
                      <a:pt x="2" y="0"/>
                    </a:cubicBezTo>
                    <a:cubicBezTo>
                      <a:pt x="1" y="0"/>
                      <a:pt x="0" y="1"/>
                      <a:pt x="0" y="2"/>
                    </a:cubicBezTo>
                    <a:cubicBezTo>
                      <a:pt x="0" y="32"/>
                      <a:pt x="0" y="32"/>
                      <a:pt x="0" y="32"/>
                    </a:cubicBezTo>
                    <a:cubicBezTo>
                      <a:pt x="20" y="32"/>
                      <a:pt x="20" y="32"/>
                      <a:pt x="20" y="32"/>
                    </a:cubicBezTo>
                    <a:cubicBezTo>
                      <a:pt x="20" y="8"/>
                      <a:pt x="20" y="8"/>
                      <a:pt x="20" y="8"/>
                    </a:cubicBezTo>
                    <a:cubicBezTo>
                      <a:pt x="22" y="9"/>
                      <a:pt x="24" y="11"/>
                      <a:pt x="24" y="14"/>
                    </a:cubicBezTo>
                    <a:cubicBezTo>
                      <a:pt x="24" y="46"/>
                      <a:pt x="24" y="46"/>
                      <a:pt x="24" y="46"/>
                    </a:cubicBezTo>
                    <a:cubicBezTo>
                      <a:pt x="24" y="47"/>
                      <a:pt x="25" y="48"/>
                      <a:pt x="26" y="48"/>
                    </a:cubicBezTo>
                    <a:cubicBezTo>
                      <a:pt x="27" y="48"/>
                      <a:pt x="28" y="47"/>
                      <a:pt x="28" y="46"/>
                    </a:cubicBezTo>
                    <a:lnTo>
                      <a:pt x="2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srgbClr val="4C4846"/>
                  </a:solidFill>
                  <a:effectLst/>
                  <a:uLnTx/>
                  <a:uFillTx/>
                </a:endParaRPr>
              </a:p>
            </p:txBody>
          </p:sp>
          <p:sp>
            <p:nvSpPr>
              <p:cNvPr id="99" name="Freeform 7">
                <a:extLst>
                  <a:ext uri="{FF2B5EF4-FFF2-40B4-BE49-F238E27FC236}">
                    <a16:creationId xmlns:a16="http://schemas.microsoft.com/office/drawing/2014/main" id="{11EBCE76-EA94-49CC-9933-E1724DE47B03}"/>
                  </a:ext>
                </a:extLst>
              </p:cNvPr>
              <p:cNvSpPr>
                <a:spLocks noEditPoints="1"/>
              </p:cNvSpPr>
              <p:nvPr/>
            </p:nvSpPr>
            <p:spPr bwMode="auto">
              <a:xfrm>
                <a:off x="305" y="1062"/>
                <a:ext cx="121" cy="161"/>
              </a:xfrm>
              <a:custGeom>
                <a:avLst/>
                <a:gdLst>
                  <a:gd name="T0" fmla="*/ 58 w 60"/>
                  <a:gd name="T1" fmla="*/ 0 h 80"/>
                  <a:gd name="T2" fmla="*/ 2 w 60"/>
                  <a:gd name="T3" fmla="*/ 0 h 80"/>
                  <a:gd name="T4" fmla="*/ 0 w 60"/>
                  <a:gd name="T5" fmla="*/ 2 h 80"/>
                  <a:gd name="T6" fmla="*/ 0 w 60"/>
                  <a:gd name="T7" fmla="*/ 78 h 80"/>
                  <a:gd name="T8" fmla="*/ 2 w 60"/>
                  <a:gd name="T9" fmla="*/ 80 h 80"/>
                  <a:gd name="T10" fmla="*/ 38 w 60"/>
                  <a:gd name="T11" fmla="*/ 80 h 80"/>
                  <a:gd name="T12" fmla="*/ 39 w 60"/>
                  <a:gd name="T13" fmla="*/ 79 h 80"/>
                  <a:gd name="T14" fmla="*/ 59 w 60"/>
                  <a:gd name="T15" fmla="*/ 59 h 80"/>
                  <a:gd name="T16" fmla="*/ 60 w 60"/>
                  <a:gd name="T17" fmla="*/ 58 h 80"/>
                  <a:gd name="T18" fmla="*/ 60 w 60"/>
                  <a:gd name="T19" fmla="*/ 2 h 80"/>
                  <a:gd name="T20" fmla="*/ 58 w 60"/>
                  <a:gd name="T21" fmla="*/ 0 h 80"/>
                  <a:gd name="T22" fmla="*/ 34 w 60"/>
                  <a:gd name="T23" fmla="*/ 20 h 80"/>
                  <a:gd name="T24" fmla="*/ 48 w 60"/>
                  <a:gd name="T25" fmla="*/ 20 h 80"/>
                  <a:gd name="T26" fmla="*/ 50 w 60"/>
                  <a:gd name="T27" fmla="*/ 22 h 80"/>
                  <a:gd name="T28" fmla="*/ 48 w 60"/>
                  <a:gd name="T29" fmla="*/ 24 h 80"/>
                  <a:gd name="T30" fmla="*/ 34 w 60"/>
                  <a:gd name="T31" fmla="*/ 24 h 80"/>
                  <a:gd name="T32" fmla="*/ 32 w 60"/>
                  <a:gd name="T33" fmla="*/ 22 h 80"/>
                  <a:gd name="T34" fmla="*/ 34 w 60"/>
                  <a:gd name="T35" fmla="*/ 20 h 80"/>
                  <a:gd name="T36" fmla="*/ 29 w 60"/>
                  <a:gd name="T37" fmla="*/ 35 h 80"/>
                  <a:gd name="T38" fmla="*/ 17 w 60"/>
                  <a:gd name="T39" fmla="*/ 47 h 80"/>
                  <a:gd name="T40" fmla="*/ 15 w 60"/>
                  <a:gd name="T41" fmla="*/ 47 h 80"/>
                  <a:gd name="T42" fmla="*/ 9 w 60"/>
                  <a:gd name="T43" fmla="*/ 41 h 80"/>
                  <a:gd name="T44" fmla="*/ 9 w 60"/>
                  <a:gd name="T45" fmla="*/ 39 h 80"/>
                  <a:gd name="T46" fmla="*/ 11 w 60"/>
                  <a:gd name="T47" fmla="*/ 39 h 80"/>
                  <a:gd name="T48" fmla="*/ 16 w 60"/>
                  <a:gd name="T49" fmla="*/ 43 h 80"/>
                  <a:gd name="T50" fmla="*/ 27 w 60"/>
                  <a:gd name="T51" fmla="*/ 33 h 80"/>
                  <a:gd name="T52" fmla="*/ 29 w 60"/>
                  <a:gd name="T53" fmla="*/ 33 h 80"/>
                  <a:gd name="T54" fmla="*/ 29 w 60"/>
                  <a:gd name="T55" fmla="*/ 35 h 80"/>
                  <a:gd name="T56" fmla="*/ 29 w 60"/>
                  <a:gd name="T57" fmla="*/ 13 h 80"/>
                  <a:gd name="T58" fmla="*/ 17 w 60"/>
                  <a:gd name="T59" fmla="*/ 25 h 80"/>
                  <a:gd name="T60" fmla="*/ 15 w 60"/>
                  <a:gd name="T61" fmla="*/ 25 h 80"/>
                  <a:gd name="T62" fmla="*/ 9 w 60"/>
                  <a:gd name="T63" fmla="*/ 19 h 80"/>
                  <a:gd name="T64" fmla="*/ 9 w 60"/>
                  <a:gd name="T65" fmla="*/ 17 h 80"/>
                  <a:gd name="T66" fmla="*/ 11 w 60"/>
                  <a:gd name="T67" fmla="*/ 17 h 80"/>
                  <a:gd name="T68" fmla="*/ 16 w 60"/>
                  <a:gd name="T69" fmla="*/ 21 h 80"/>
                  <a:gd name="T70" fmla="*/ 27 w 60"/>
                  <a:gd name="T71" fmla="*/ 11 h 80"/>
                  <a:gd name="T72" fmla="*/ 29 w 60"/>
                  <a:gd name="T73" fmla="*/ 11 h 80"/>
                  <a:gd name="T74" fmla="*/ 29 w 60"/>
                  <a:gd name="T75" fmla="*/ 13 h 80"/>
                  <a:gd name="T76" fmla="*/ 32 w 60"/>
                  <a:gd name="T77" fmla="*/ 42 h 80"/>
                  <a:gd name="T78" fmla="*/ 34 w 60"/>
                  <a:gd name="T79" fmla="*/ 40 h 80"/>
                  <a:gd name="T80" fmla="*/ 48 w 60"/>
                  <a:gd name="T81" fmla="*/ 40 h 80"/>
                  <a:gd name="T82" fmla="*/ 50 w 60"/>
                  <a:gd name="T83" fmla="*/ 42 h 80"/>
                  <a:gd name="T84" fmla="*/ 48 w 60"/>
                  <a:gd name="T85" fmla="*/ 44 h 80"/>
                  <a:gd name="T86" fmla="*/ 34 w 60"/>
                  <a:gd name="T87" fmla="*/ 44 h 80"/>
                  <a:gd name="T88" fmla="*/ 32 w 60"/>
                  <a:gd name="T89" fmla="*/ 42 h 80"/>
                  <a:gd name="T90" fmla="*/ 36 w 60"/>
                  <a:gd name="T91" fmla="*/ 76 h 80"/>
                  <a:gd name="T92" fmla="*/ 36 w 60"/>
                  <a:gd name="T93" fmla="*/ 56 h 80"/>
                  <a:gd name="T94" fmla="*/ 56 w 60"/>
                  <a:gd name="T95" fmla="*/ 56 h 80"/>
                  <a:gd name="T96" fmla="*/ 36 w 60"/>
                  <a:gd name="T9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 h="80">
                    <a:moveTo>
                      <a:pt x="58" y="0"/>
                    </a:moveTo>
                    <a:cubicBezTo>
                      <a:pt x="2" y="0"/>
                      <a:pt x="2" y="0"/>
                      <a:pt x="2" y="0"/>
                    </a:cubicBezTo>
                    <a:cubicBezTo>
                      <a:pt x="1" y="0"/>
                      <a:pt x="0" y="1"/>
                      <a:pt x="0" y="2"/>
                    </a:cubicBezTo>
                    <a:cubicBezTo>
                      <a:pt x="0" y="78"/>
                      <a:pt x="0" y="78"/>
                      <a:pt x="0" y="78"/>
                    </a:cubicBezTo>
                    <a:cubicBezTo>
                      <a:pt x="0" y="79"/>
                      <a:pt x="1" y="80"/>
                      <a:pt x="2" y="80"/>
                    </a:cubicBezTo>
                    <a:cubicBezTo>
                      <a:pt x="38" y="80"/>
                      <a:pt x="38" y="80"/>
                      <a:pt x="38" y="80"/>
                    </a:cubicBezTo>
                    <a:cubicBezTo>
                      <a:pt x="39" y="80"/>
                      <a:pt x="39" y="80"/>
                      <a:pt x="39" y="79"/>
                    </a:cubicBezTo>
                    <a:cubicBezTo>
                      <a:pt x="59" y="59"/>
                      <a:pt x="59" y="59"/>
                      <a:pt x="59" y="59"/>
                    </a:cubicBezTo>
                    <a:cubicBezTo>
                      <a:pt x="60" y="59"/>
                      <a:pt x="60" y="59"/>
                      <a:pt x="60" y="58"/>
                    </a:cubicBezTo>
                    <a:cubicBezTo>
                      <a:pt x="60" y="2"/>
                      <a:pt x="60" y="2"/>
                      <a:pt x="60" y="2"/>
                    </a:cubicBezTo>
                    <a:cubicBezTo>
                      <a:pt x="60" y="1"/>
                      <a:pt x="59" y="0"/>
                      <a:pt x="58" y="0"/>
                    </a:cubicBezTo>
                    <a:close/>
                    <a:moveTo>
                      <a:pt x="34" y="20"/>
                    </a:moveTo>
                    <a:cubicBezTo>
                      <a:pt x="48" y="20"/>
                      <a:pt x="48" y="20"/>
                      <a:pt x="48" y="20"/>
                    </a:cubicBezTo>
                    <a:cubicBezTo>
                      <a:pt x="49" y="20"/>
                      <a:pt x="50" y="21"/>
                      <a:pt x="50" y="22"/>
                    </a:cubicBezTo>
                    <a:cubicBezTo>
                      <a:pt x="50" y="23"/>
                      <a:pt x="49" y="24"/>
                      <a:pt x="48" y="24"/>
                    </a:cubicBezTo>
                    <a:cubicBezTo>
                      <a:pt x="34" y="24"/>
                      <a:pt x="34" y="24"/>
                      <a:pt x="34" y="24"/>
                    </a:cubicBezTo>
                    <a:cubicBezTo>
                      <a:pt x="33" y="24"/>
                      <a:pt x="32" y="23"/>
                      <a:pt x="32" y="22"/>
                    </a:cubicBezTo>
                    <a:cubicBezTo>
                      <a:pt x="32" y="21"/>
                      <a:pt x="33" y="20"/>
                      <a:pt x="34" y="20"/>
                    </a:cubicBezTo>
                    <a:close/>
                    <a:moveTo>
                      <a:pt x="29" y="35"/>
                    </a:moveTo>
                    <a:cubicBezTo>
                      <a:pt x="17" y="47"/>
                      <a:pt x="17" y="47"/>
                      <a:pt x="17" y="47"/>
                    </a:cubicBezTo>
                    <a:cubicBezTo>
                      <a:pt x="17" y="48"/>
                      <a:pt x="15" y="48"/>
                      <a:pt x="15" y="47"/>
                    </a:cubicBezTo>
                    <a:cubicBezTo>
                      <a:pt x="9" y="41"/>
                      <a:pt x="9" y="41"/>
                      <a:pt x="9" y="41"/>
                    </a:cubicBezTo>
                    <a:cubicBezTo>
                      <a:pt x="8" y="41"/>
                      <a:pt x="8" y="39"/>
                      <a:pt x="9" y="39"/>
                    </a:cubicBezTo>
                    <a:cubicBezTo>
                      <a:pt x="9" y="38"/>
                      <a:pt x="11" y="38"/>
                      <a:pt x="11" y="39"/>
                    </a:cubicBezTo>
                    <a:cubicBezTo>
                      <a:pt x="16" y="43"/>
                      <a:pt x="16" y="43"/>
                      <a:pt x="16" y="43"/>
                    </a:cubicBezTo>
                    <a:cubicBezTo>
                      <a:pt x="27" y="33"/>
                      <a:pt x="27" y="33"/>
                      <a:pt x="27" y="33"/>
                    </a:cubicBezTo>
                    <a:cubicBezTo>
                      <a:pt x="27" y="32"/>
                      <a:pt x="29" y="32"/>
                      <a:pt x="29" y="33"/>
                    </a:cubicBezTo>
                    <a:cubicBezTo>
                      <a:pt x="30" y="33"/>
                      <a:pt x="30" y="35"/>
                      <a:pt x="29" y="35"/>
                    </a:cubicBezTo>
                    <a:close/>
                    <a:moveTo>
                      <a:pt x="29" y="13"/>
                    </a:moveTo>
                    <a:cubicBezTo>
                      <a:pt x="17" y="25"/>
                      <a:pt x="17" y="25"/>
                      <a:pt x="17" y="25"/>
                    </a:cubicBezTo>
                    <a:cubicBezTo>
                      <a:pt x="17" y="26"/>
                      <a:pt x="15" y="26"/>
                      <a:pt x="15" y="25"/>
                    </a:cubicBezTo>
                    <a:cubicBezTo>
                      <a:pt x="9" y="19"/>
                      <a:pt x="9" y="19"/>
                      <a:pt x="9" y="19"/>
                    </a:cubicBezTo>
                    <a:cubicBezTo>
                      <a:pt x="8" y="19"/>
                      <a:pt x="8" y="17"/>
                      <a:pt x="9" y="17"/>
                    </a:cubicBezTo>
                    <a:cubicBezTo>
                      <a:pt x="9" y="16"/>
                      <a:pt x="11" y="16"/>
                      <a:pt x="11" y="17"/>
                    </a:cubicBezTo>
                    <a:cubicBezTo>
                      <a:pt x="16" y="21"/>
                      <a:pt x="16" y="21"/>
                      <a:pt x="16" y="21"/>
                    </a:cubicBezTo>
                    <a:cubicBezTo>
                      <a:pt x="27" y="11"/>
                      <a:pt x="27" y="11"/>
                      <a:pt x="27" y="11"/>
                    </a:cubicBezTo>
                    <a:cubicBezTo>
                      <a:pt x="27" y="10"/>
                      <a:pt x="29" y="10"/>
                      <a:pt x="29" y="11"/>
                    </a:cubicBezTo>
                    <a:cubicBezTo>
                      <a:pt x="30" y="11"/>
                      <a:pt x="30" y="13"/>
                      <a:pt x="29" y="13"/>
                    </a:cubicBezTo>
                    <a:close/>
                    <a:moveTo>
                      <a:pt x="32" y="42"/>
                    </a:moveTo>
                    <a:cubicBezTo>
                      <a:pt x="32" y="41"/>
                      <a:pt x="33" y="40"/>
                      <a:pt x="34" y="40"/>
                    </a:cubicBezTo>
                    <a:cubicBezTo>
                      <a:pt x="48" y="40"/>
                      <a:pt x="48" y="40"/>
                      <a:pt x="48" y="40"/>
                    </a:cubicBezTo>
                    <a:cubicBezTo>
                      <a:pt x="49" y="40"/>
                      <a:pt x="50" y="41"/>
                      <a:pt x="50" y="42"/>
                    </a:cubicBezTo>
                    <a:cubicBezTo>
                      <a:pt x="50" y="43"/>
                      <a:pt x="49" y="44"/>
                      <a:pt x="48" y="44"/>
                    </a:cubicBezTo>
                    <a:cubicBezTo>
                      <a:pt x="34" y="44"/>
                      <a:pt x="34" y="44"/>
                      <a:pt x="34" y="44"/>
                    </a:cubicBezTo>
                    <a:cubicBezTo>
                      <a:pt x="33" y="44"/>
                      <a:pt x="32" y="43"/>
                      <a:pt x="32" y="42"/>
                    </a:cubicBezTo>
                    <a:close/>
                    <a:moveTo>
                      <a:pt x="36" y="76"/>
                    </a:moveTo>
                    <a:cubicBezTo>
                      <a:pt x="36" y="56"/>
                      <a:pt x="36" y="56"/>
                      <a:pt x="36" y="56"/>
                    </a:cubicBezTo>
                    <a:cubicBezTo>
                      <a:pt x="56" y="56"/>
                      <a:pt x="56" y="56"/>
                      <a:pt x="56" y="56"/>
                    </a:cubicBezTo>
                    <a:lnTo>
                      <a:pt x="36"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srgbClr val="4C4846"/>
                  </a:solidFill>
                  <a:effectLst/>
                  <a:uLnTx/>
                  <a:uFillTx/>
                </a:endParaRPr>
              </a:p>
            </p:txBody>
          </p:sp>
        </p:grpSp>
        <p:grpSp>
          <p:nvGrpSpPr>
            <p:cNvPr id="100" name="Group 4">
              <a:extLst>
                <a:ext uri="{FF2B5EF4-FFF2-40B4-BE49-F238E27FC236}">
                  <a16:creationId xmlns:a16="http://schemas.microsoft.com/office/drawing/2014/main" id="{A4E4682D-6CFD-20DF-D206-867E79419B70}"/>
                </a:ext>
              </a:extLst>
            </p:cNvPr>
            <p:cNvGrpSpPr>
              <a:grpSpLocks noChangeAspect="1"/>
            </p:cNvGrpSpPr>
            <p:nvPr/>
          </p:nvGrpSpPr>
          <p:grpSpPr bwMode="auto">
            <a:xfrm>
              <a:off x="8667000" y="1375340"/>
              <a:ext cx="400986" cy="398920"/>
              <a:chOff x="305" y="1046"/>
              <a:chExt cx="194" cy="193"/>
            </a:xfrm>
            <a:solidFill>
              <a:srgbClr val="FFFFFF"/>
            </a:solidFill>
          </p:grpSpPr>
          <p:sp>
            <p:nvSpPr>
              <p:cNvPr id="101" name="Freeform 5">
                <a:extLst>
                  <a:ext uri="{FF2B5EF4-FFF2-40B4-BE49-F238E27FC236}">
                    <a16:creationId xmlns:a16="http://schemas.microsoft.com/office/drawing/2014/main" id="{9E8DF74E-9482-E7B4-341F-51DD649A8740}"/>
                  </a:ext>
                </a:extLst>
              </p:cNvPr>
              <p:cNvSpPr>
                <a:spLocks/>
              </p:cNvSpPr>
              <p:nvPr/>
            </p:nvSpPr>
            <p:spPr bwMode="auto">
              <a:xfrm>
                <a:off x="442" y="1118"/>
                <a:ext cx="41" cy="121"/>
              </a:xfrm>
              <a:custGeom>
                <a:avLst/>
                <a:gdLst>
                  <a:gd name="T0" fmla="*/ 20 w 20"/>
                  <a:gd name="T1" fmla="*/ 40 h 60"/>
                  <a:gd name="T2" fmla="*/ 20 w 20"/>
                  <a:gd name="T3" fmla="*/ 0 h 60"/>
                  <a:gd name="T4" fmla="*/ 0 w 20"/>
                  <a:gd name="T5" fmla="*/ 0 h 60"/>
                  <a:gd name="T6" fmla="*/ 0 w 20"/>
                  <a:gd name="T7" fmla="*/ 40 h 60"/>
                  <a:gd name="T8" fmla="*/ 2 w 20"/>
                  <a:gd name="T9" fmla="*/ 42 h 60"/>
                  <a:gd name="T10" fmla="*/ 4 w 20"/>
                  <a:gd name="T11" fmla="*/ 42 h 60"/>
                  <a:gd name="T12" fmla="*/ 4 w 20"/>
                  <a:gd name="T13" fmla="*/ 48 h 60"/>
                  <a:gd name="T14" fmla="*/ 6 w 20"/>
                  <a:gd name="T15" fmla="*/ 50 h 60"/>
                  <a:gd name="T16" fmla="*/ 8 w 20"/>
                  <a:gd name="T17" fmla="*/ 50 h 60"/>
                  <a:gd name="T18" fmla="*/ 8 w 20"/>
                  <a:gd name="T19" fmla="*/ 58 h 60"/>
                  <a:gd name="T20" fmla="*/ 10 w 20"/>
                  <a:gd name="T21" fmla="*/ 60 h 60"/>
                  <a:gd name="T22" fmla="*/ 12 w 20"/>
                  <a:gd name="T23" fmla="*/ 58 h 60"/>
                  <a:gd name="T24" fmla="*/ 12 w 20"/>
                  <a:gd name="T25" fmla="*/ 50 h 60"/>
                  <a:gd name="T26" fmla="*/ 14 w 20"/>
                  <a:gd name="T27" fmla="*/ 50 h 60"/>
                  <a:gd name="T28" fmla="*/ 16 w 20"/>
                  <a:gd name="T29" fmla="*/ 48 h 60"/>
                  <a:gd name="T30" fmla="*/ 16 w 20"/>
                  <a:gd name="T31" fmla="*/ 42 h 60"/>
                  <a:gd name="T32" fmla="*/ 18 w 20"/>
                  <a:gd name="T33" fmla="*/ 42 h 60"/>
                  <a:gd name="T34" fmla="*/ 20 w 20"/>
                  <a:gd name="T35" fmla="*/ 4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60">
                    <a:moveTo>
                      <a:pt x="20" y="40"/>
                    </a:moveTo>
                    <a:cubicBezTo>
                      <a:pt x="20" y="0"/>
                      <a:pt x="20" y="0"/>
                      <a:pt x="20" y="0"/>
                    </a:cubicBezTo>
                    <a:cubicBezTo>
                      <a:pt x="0" y="0"/>
                      <a:pt x="0" y="0"/>
                      <a:pt x="0" y="0"/>
                    </a:cubicBezTo>
                    <a:cubicBezTo>
                      <a:pt x="0" y="40"/>
                      <a:pt x="0" y="40"/>
                      <a:pt x="0" y="40"/>
                    </a:cubicBezTo>
                    <a:cubicBezTo>
                      <a:pt x="0" y="41"/>
                      <a:pt x="1" y="42"/>
                      <a:pt x="2" y="42"/>
                    </a:cubicBezTo>
                    <a:cubicBezTo>
                      <a:pt x="4" y="42"/>
                      <a:pt x="4" y="42"/>
                      <a:pt x="4" y="42"/>
                    </a:cubicBezTo>
                    <a:cubicBezTo>
                      <a:pt x="4" y="48"/>
                      <a:pt x="4" y="48"/>
                      <a:pt x="4" y="48"/>
                    </a:cubicBezTo>
                    <a:cubicBezTo>
                      <a:pt x="4" y="49"/>
                      <a:pt x="5" y="50"/>
                      <a:pt x="6" y="50"/>
                    </a:cubicBezTo>
                    <a:cubicBezTo>
                      <a:pt x="8" y="50"/>
                      <a:pt x="8" y="50"/>
                      <a:pt x="8" y="50"/>
                    </a:cubicBezTo>
                    <a:cubicBezTo>
                      <a:pt x="8" y="58"/>
                      <a:pt x="8" y="58"/>
                      <a:pt x="8" y="58"/>
                    </a:cubicBezTo>
                    <a:cubicBezTo>
                      <a:pt x="8" y="59"/>
                      <a:pt x="9" y="60"/>
                      <a:pt x="10" y="60"/>
                    </a:cubicBezTo>
                    <a:cubicBezTo>
                      <a:pt x="11" y="60"/>
                      <a:pt x="12" y="59"/>
                      <a:pt x="12" y="58"/>
                    </a:cubicBezTo>
                    <a:cubicBezTo>
                      <a:pt x="12" y="50"/>
                      <a:pt x="12" y="50"/>
                      <a:pt x="12" y="50"/>
                    </a:cubicBezTo>
                    <a:cubicBezTo>
                      <a:pt x="14" y="50"/>
                      <a:pt x="14" y="50"/>
                      <a:pt x="14" y="50"/>
                    </a:cubicBezTo>
                    <a:cubicBezTo>
                      <a:pt x="15" y="50"/>
                      <a:pt x="16" y="49"/>
                      <a:pt x="16" y="48"/>
                    </a:cubicBezTo>
                    <a:cubicBezTo>
                      <a:pt x="16" y="42"/>
                      <a:pt x="16" y="42"/>
                      <a:pt x="16" y="42"/>
                    </a:cubicBezTo>
                    <a:cubicBezTo>
                      <a:pt x="18" y="42"/>
                      <a:pt x="18" y="42"/>
                      <a:pt x="18" y="42"/>
                    </a:cubicBezTo>
                    <a:cubicBezTo>
                      <a:pt x="19" y="42"/>
                      <a:pt x="20" y="41"/>
                      <a:pt x="20"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srgbClr val="4C4846"/>
                  </a:solidFill>
                  <a:effectLst/>
                  <a:uLnTx/>
                  <a:uFillTx/>
                </a:endParaRPr>
              </a:p>
            </p:txBody>
          </p:sp>
          <p:sp>
            <p:nvSpPr>
              <p:cNvPr id="102" name="Freeform 6">
                <a:extLst>
                  <a:ext uri="{FF2B5EF4-FFF2-40B4-BE49-F238E27FC236}">
                    <a16:creationId xmlns:a16="http://schemas.microsoft.com/office/drawing/2014/main" id="{DCA0D5EB-CE80-1BFD-4691-DB6976C5FB23}"/>
                  </a:ext>
                </a:extLst>
              </p:cNvPr>
              <p:cNvSpPr>
                <a:spLocks/>
              </p:cNvSpPr>
              <p:nvPr/>
            </p:nvSpPr>
            <p:spPr bwMode="auto">
              <a:xfrm>
                <a:off x="442" y="1046"/>
                <a:ext cx="57" cy="97"/>
              </a:xfrm>
              <a:custGeom>
                <a:avLst/>
                <a:gdLst>
                  <a:gd name="T0" fmla="*/ 28 w 28"/>
                  <a:gd name="T1" fmla="*/ 14 h 48"/>
                  <a:gd name="T2" fmla="*/ 20 w 28"/>
                  <a:gd name="T3" fmla="*/ 4 h 48"/>
                  <a:gd name="T4" fmla="*/ 20 w 28"/>
                  <a:gd name="T5" fmla="*/ 2 h 48"/>
                  <a:gd name="T6" fmla="*/ 18 w 28"/>
                  <a:gd name="T7" fmla="*/ 0 h 48"/>
                  <a:gd name="T8" fmla="*/ 2 w 28"/>
                  <a:gd name="T9" fmla="*/ 0 h 48"/>
                  <a:gd name="T10" fmla="*/ 0 w 28"/>
                  <a:gd name="T11" fmla="*/ 2 h 48"/>
                  <a:gd name="T12" fmla="*/ 0 w 28"/>
                  <a:gd name="T13" fmla="*/ 32 h 48"/>
                  <a:gd name="T14" fmla="*/ 20 w 28"/>
                  <a:gd name="T15" fmla="*/ 32 h 48"/>
                  <a:gd name="T16" fmla="*/ 20 w 28"/>
                  <a:gd name="T17" fmla="*/ 8 h 48"/>
                  <a:gd name="T18" fmla="*/ 24 w 28"/>
                  <a:gd name="T19" fmla="*/ 14 h 48"/>
                  <a:gd name="T20" fmla="*/ 24 w 28"/>
                  <a:gd name="T21" fmla="*/ 46 h 48"/>
                  <a:gd name="T22" fmla="*/ 26 w 28"/>
                  <a:gd name="T23" fmla="*/ 48 h 48"/>
                  <a:gd name="T24" fmla="*/ 28 w 28"/>
                  <a:gd name="T25" fmla="*/ 46 h 48"/>
                  <a:gd name="T26" fmla="*/ 28 w 28"/>
                  <a:gd name="T27" fmla="*/ 1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48">
                    <a:moveTo>
                      <a:pt x="28" y="14"/>
                    </a:moveTo>
                    <a:cubicBezTo>
                      <a:pt x="28" y="9"/>
                      <a:pt x="25" y="5"/>
                      <a:pt x="20" y="4"/>
                    </a:cubicBezTo>
                    <a:cubicBezTo>
                      <a:pt x="20" y="2"/>
                      <a:pt x="20" y="2"/>
                      <a:pt x="20" y="2"/>
                    </a:cubicBezTo>
                    <a:cubicBezTo>
                      <a:pt x="20" y="1"/>
                      <a:pt x="19" y="0"/>
                      <a:pt x="18" y="0"/>
                    </a:cubicBezTo>
                    <a:cubicBezTo>
                      <a:pt x="2" y="0"/>
                      <a:pt x="2" y="0"/>
                      <a:pt x="2" y="0"/>
                    </a:cubicBezTo>
                    <a:cubicBezTo>
                      <a:pt x="1" y="0"/>
                      <a:pt x="0" y="1"/>
                      <a:pt x="0" y="2"/>
                    </a:cubicBezTo>
                    <a:cubicBezTo>
                      <a:pt x="0" y="32"/>
                      <a:pt x="0" y="32"/>
                      <a:pt x="0" y="32"/>
                    </a:cubicBezTo>
                    <a:cubicBezTo>
                      <a:pt x="20" y="32"/>
                      <a:pt x="20" y="32"/>
                      <a:pt x="20" y="32"/>
                    </a:cubicBezTo>
                    <a:cubicBezTo>
                      <a:pt x="20" y="8"/>
                      <a:pt x="20" y="8"/>
                      <a:pt x="20" y="8"/>
                    </a:cubicBezTo>
                    <a:cubicBezTo>
                      <a:pt x="22" y="9"/>
                      <a:pt x="24" y="11"/>
                      <a:pt x="24" y="14"/>
                    </a:cubicBezTo>
                    <a:cubicBezTo>
                      <a:pt x="24" y="46"/>
                      <a:pt x="24" y="46"/>
                      <a:pt x="24" y="46"/>
                    </a:cubicBezTo>
                    <a:cubicBezTo>
                      <a:pt x="24" y="47"/>
                      <a:pt x="25" y="48"/>
                      <a:pt x="26" y="48"/>
                    </a:cubicBezTo>
                    <a:cubicBezTo>
                      <a:pt x="27" y="48"/>
                      <a:pt x="28" y="47"/>
                      <a:pt x="28" y="46"/>
                    </a:cubicBezTo>
                    <a:lnTo>
                      <a:pt x="2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srgbClr val="4C4846"/>
                  </a:solidFill>
                  <a:effectLst/>
                  <a:uLnTx/>
                  <a:uFillTx/>
                </a:endParaRPr>
              </a:p>
            </p:txBody>
          </p:sp>
          <p:sp>
            <p:nvSpPr>
              <p:cNvPr id="103" name="Freeform 7">
                <a:extLst>
                  <a:ext uri="{FF2B5EF4-FFF2-40B4-BE49-F238E27FC236}">
                    <a16:creationId xmlns:a16="http://schemas.microsoft.com/office/drawing/2014/main" id="{A4B8A5AF-0BE0-FE6D-F8B0-78BB112F767F}"/>
                  </a:ext>
                </a:extLst>
              </p:cNvPr>
              <p:cNvSpPr>
                <a:spLocks noEditPoints="1"/>
              </p:cNvSpPr>
              <p:nvPr/>
            </p:nvSpPr>
            <p:spPr bwMode="auto">
              <a:xfrm>
                <a:off x="305" y="1062"/>
                <a:ext cx="121" cy="161"/>
              </a:xfrm>
              <a:custGeom>
                <a:avLst/>
                <a:gdLst>
                  <a:gd name="T0" fmla="*/ 58 w 60"/>
                  <a:gd name="T1" fmla="*/ 0 h 80"/>
                  <a:gd name="T2" fmla="*/ 2 w 60"/>
                  <a:gd name="T3" fmla="*/ 0 h 80"/>
                  <a:gd name="T4" fmla="*/ 0 w 60"/>
                  <a:gd name="T5" fmla="*/ 2 h 80"/>
                  <a:gd name="T6" fmla="*/ 0 w 60"/>
                  <a:gd name="T7" fmla="*/ 78 h 80"/>
                  <a:gd name="T8" fmla="*/ 2 w 60"/>
                  <a:gd name="T9" fmla="*/ 80 h 80"/>
                  <a:gd name="T10" fmla="*/ 38 w 60"/>
                  <a:gd name="T11" fmla="*/ 80 h 80"/>
                  <a:gd name="T12" fmla="*/ 39 w 60"/>
                  <a:gd name="T13" fmla="*/ 79 h 80"/>
                  <a:gd name="T14" fmla="*/ 59 w 60"/>
                  <a:gd name="T15" fmla="*/ 59 h 80"/>
                  <a:gd name="T16" fmla="*/ 60 w 60"/>
                  <a:gd name="T17" fmla="*/ 58 h 80"/>
                  <a:gd name="T18" fmla="*/ 60 w 60"/>
                  <a:gd name="T19" fmla="*/ 2 h 80"/>
                  <a:gd name="T20" fmla="*/ 58 w 60"/>
                  <a:gd name="T21" fmla="*/ 0 h 80"/>
                  <a:gd name="T22" fmla="*/ 34 w 60"/>
                  <a:gd name="T23" fmla="*/ 20 h 80"/>
                  <a:gd name="T24" fmla="*/ 48 w 60"/>
                  <a:gd name="T25" fmla="*/ 20 h 80"/>
                  <a:gd name="T26" fmla="*/ 50 w 60"/>
                  <a:gd name="T27" fmla="*/ 22 h 80"/>
                  <a:gd name="T28" fmla="*/ 48 w 60"/>
                  <a:gd name="T29" fmla="*/ 24 h 80"/>
                  <a:gd name="T30" fmla="*/ 34 w 60"/>
                  <a:gd name="T31" fmla="*/ 24 h 80"/>
                  <a:gd name="T32" fmla="*/ 32 w 60"/>
                  <a:gd name="T33" fmla="*/ 22 h 80"/>
                  <a:gd name="T34" fmla="*/ 34 w 60"/>
                  <a:gd name="T35" fmla="*/ 20 h 80"/>
                  <a:gd name="T36" fmla="*/ 29 w 60"/>
                  <a:gd name="T37" fmla="*/ 35 h 80"/>
                  <a:gd name="T38" fmla="*/ 17 w 60"/>
                  <a:gd name="T39" fmla="*/ 47 h 80"/>
                  <a:gd name="T40" fmla="*/ 15 w 60"/>
                  <a:gd name="T41" fmla="*/ 47 h 80"/>
                  <a:gd name="T42" fmla="*/ 9 w 60"/>
                  <a:gd name="T43" fmla="*/ 41 h 80"/>
                  <a:gd name="T44" fmla="*/ 9 w 60"/>
                  <a:gd name="T45" fmla="*/ 39 h 80"/>
                  <a:gd name="T46" fmla="*/ 11 w 60"/>
                  <a:gd name="T47" fmla="*/ 39 h 80"/>
                  <a:gd name="T48" fmla="*/ 16 w 60"/>
                  <a:gd name="T49" fmla="*/ 43 h 80"/>
                  <a:gd name="T50" fmla="*/ 27 w 60"/>
                  <a:gd name="T51" fmla="*/ 33 h 80"/>
                  <a:gd name="T52" fmla="*/ 29 w 60"/>
                  <a:gd name="T53" fmla="*/ 33 h 80"/>
                  <a:gd name="T54" fmla="*/ 29 w 60"/>
                  <a:gd name="T55" fmla="*/ 35 h 80"/>
                  <a:gd name="T56" fmla="*/ 29 w 60"/>
                  <a:gd name="T57" fmla="*/ 13 h 80"/>
                  <a:gd name="T58" fmla="*/ 17 w 60"/>
                  <a:gd name="T59" fmla="*/ 25 h 80"/>
                  <a:gd name="T60" fmla="*/ 15 w 60"/>
                  <a:gd name="T61" fmla="*/ 25 h 80"/>
                  <a:gd name="T62" fmla="*/ 9 w 60"/>
                  <a:gd name="T63" fmla="*/ 19 h 80"/>
                  <a:gd name="T64" fmla="*/ 9 w 60"/>
                  <a:gd name="T65" fmla="*/ 17 h 80"/>
                  <a:gd name="T66" fmla="*/ 11 w 60"/>
                  <a:gd name="T67" fmla="*/ 17 h 80"/>
                  <a:gd name="T68" fmla="*/ 16 w 60"/>
                  <a:gd name="T69" fmla="*/ 21 h 80"/>
                  <a:gd name="T70" fmla="*/ 27 w 60"/>
                  <a:gd name="T71" fmla="*/ 11 h 80"/>
                  <a:gd name="T72" fmla="*/ 29 w 60"/>
                  <a:gd name="T73" fmla="*/ 11 h 80"/>
                  <a:gd name="T74" fmla="*/ 29 w 60"/>
                  <a:gd name="T75" fmla="*/ 13 h 80"/>
                  <a:gd name="T76" fmla="*/ 32 w 60"/>
                  <a:gd name="T77" fmla="*/ 42 h 80"/>
                  <a:gd name="T78" fmla="*/ 34 w 60"/>
                  <a:gd name="T79" fmla="*/ 40 h 80"/>
                  <a:gd name="T80" fmla="*/ 48 w 60"/>
                  <a:gd name="T81" fmla="*/ 40 h 80"/>
                  <a:gd name="T82" fmla="*/ 50 w 60"/>
                  <a:gd name="T83" fmla="*/ 42 h 80"/>
                  <a:gd name="T84" fmla="*/ 48 w 60"/>
                  <a:gd name="T85" fmla="*/ 44 h 80"/>
                  <a:gd name="T86" fmla="*/ 34 w 60"/>
                  <a:gd name="T87" fmla="*/ 44 h 80"/>
                  <a:gd name="T88" fmla="*/ 32 w 60"/>
                  <a:gd name="T89" fmla="*/ 42 h 80"/>
                  <a:gd name="T90" fmla="*/ 36 w 60"/>
                  <a:gd name="T91" fmla="*/ 76 h 80"/>
                  <a:gd name="T92" fmla="*/ 36 w 60"/>
                  <a:gd name="T93" fmla="*/ 56 h 80"/>
                  <a:gd name="T94" fmla="*/ 56 w 60"/>
                  <a:gd name="T95" fmla="*/ 56 h 80"/>
                  <a:gd name="T96" fmla="*/ 36 w 60"/>
                  <a:gd name="T9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 h="80">
                    <a:moveTo>
                      <a:pt x="58" y="0"/>
                    </a:moveTo>
                    <a:cubicBezTo>
                      <a:pt x="2" y="0"/>
                      <a:pt x="2" y="0"/>
                      <a:pt x="2" y="0"/>
                    </a:cubicBezTo>
                    <a:cubicBezTo>
                      <a:pt x="1" y="0"/>
                      <a:pt x="0" y="1"/>
                      <a:pt x="0" y="2"/>
                    </a:cubicBezTo>
                    <a:cubicBezTo>
                      <a:pt x="0" y="78"/>
                      <a:pt x="0" y="78"/>
                      <a:pt x="0" y="78"/>
                    </a:cubicBezTo>
                    <a:cubicBezTo>
                      <a:pt x="0" y="79"/>
                      <a:pt x="1" y="80"/>
                      <a:pt x="2" y="80"/>
                    </a:cubicBezTo>
                    <a:cubicBezTo>
                      <a:pt x="38" y="80"/>
                      <a:pt x="38" y="80"/>
                      <a:pt x="38" y="80"/>
                    </a:cubicBezTo>
                    <a:cubicBezTo>
                      <a:pt x="39" y="80"/>
                      <a:pt x="39" y="80"/>
                      <a:pt x="39" y="79"/>
                    </a:cubicBezTo>
                    <a:cubicBezTo>
                      <a:pt x="59" y="59"/>
                      <a:pt x="59" y="59"/>
                      <a:pt x="59" y="59"/>
                    </a:cubicBezTo>
                    <a:cubicBezTo>
                      <a:pt x="60" y="59"/>
                      <a:pt x="60" y="59"/>
                      <a:pt x="60" y="58"/>
                    </a:cubicBezTo>
                    <a:cubicBezTo>
                      <a:pt x="60" y="2"/>
                      <a:pt x="60" y="2"/>
                      <a:pt x="60" y="2"/>
                    </a:cubicBezTo>
                    <a:cubicBezTo>
                      <a:pt x="60" y="1"/>
                      <a:pt x="59" y="0"/>
                      <a:pt x="58" y="0"/>
                    </a:cubicBezTo>
                    <a:close/>
                    <a:moveTo>
                      <a:pt x="34" y="20"/>
                    </a:moveTo>
                    <a:cubicBezTo>
                      <a:pt x="48" y="20"/>
                      <a:pt x="48" y="20"/>
                      <a:pt x="48" y="20"/>
                    </a:cubicBezTo>
                    <a:cubicBezTo>
                      <a:pt x="49" y="20"/>
                      <a:pt x="50" y="21"/>
                      <a:pt x="50" y="22"/>
                    </a:cubicBezTo>
                    <a:cubicBezTo>
                      <a:pt x="50" y="23"/>
                      <a:pt x="49" y="24"/>
                      <a:pt x="48" y="24"/>
                    </a:cubicBezTo>
                    <a:cubicBezTo>
                      <a:pt x="34" y="24"/>
                      <a:pt x="34" y="24"/>
                      <a:pt x="34" y="24"/>
                    </a:cubicBezTo>
                    <a:cubicBezTo>
                      <a:pt x="33" y="24"/>
                      <a:pt x="32" y="23"/>
                      <a:pt x="32" y="22"/>
                    </a:cubicBezTo>
                    <a:cubicBezTo>
                      <a:pt x="32" y="21"/>
                      <a:pt x="33" y="20"/>
                      <a:pt x="34" y="20"/>
                    </a:cubicBezTo>
                    <a:close/>
                    <a:moveTo>
                      <a:pt x="29" y="35"/>
                    </a:moveTo>
                    <a:cubicBezTo>
                      <a:pt x="17" y="47"/>
                      <a:pt x="17" y="47"/>
                      <a:pt x="17" y="47"/>
                    </a:cubicBezTo>
                    <a:cubicBezTo>
                      <a:pt x="17" y="48"/>
                      <a:pt x="15" y="48"/>
                      <a:pt x="15" y="47"/>
                    </a:cubicBezTo>
                    <a:cubicBezTo>
                      <a:pt x="9" y="41"/>
                      <a:pt x="9" y="41"/>
                      <a:pt x="9" y="41"/>
                    </a:cubicBezTo>
                    <a:cubicBezTo>
                      <a:pt x="8" y="41"/>
                      <a:pt x="8" y="39"/>
                      <a:pt x="9" y="39"/>
                    </a:cubicBezTo>
                    <a:cubicBezTo>
                      <a:pt x="9" y="38"/>
                      <a:pt x="11" y="38"/>
                      <a:pt x="11" y="39"/>
                    </a:cubicBezTo>
                    <a:cubicBezTo>
                      <a:pt x="16" y="43"/>
                      <a:pt x="16" y="43"/>
                      <a:pt x="16" y="43"/>
                    </a:cubicBezTo>
                    <a:cubicBezTo>
                      <a:pt x="27" y="33"/>
                      <a:pt x="27" y="33"/>
                      <a:pt x="27" y="33"/>
                    </a:cubicBezTo>
                    <a:cubicBezTo>
                      <a:pt x="27" y="32"/>
                      <a:pt x="29" y="32"/>
                      <a:pt x="29" y="33"/>
                    </a:cubicBezTo>
                    <a:cubicBezTo>
                      <a:pt x="30" y="33"/>
                      <a:pt x="30" y="35"/>
                      <a:pt x="29" y="35"/>
                    </a:cubicBezTo>
                    <a:close/>
                    <a:moveTo>
                      <a:pt x="29" y="13"/>
                    </a:moveTo>
                    <a:cubicBezTo>
                      <a:pt x="17" y="25"/>
                      <a:pt x="17" y="25"/>
                      <a:pt x="17" y="25"/>
                    </a:cubicBezTo>
                    <a:cubicBezTo>
                      <a:pt x="17" y="26"/>
                      <a:pt x="15" y="26"/>
                      <a:pt x="15" y="25"/>
                    </a:cubicBezTo>
                    <a:cubicBezTo>
                      <a:pt x="9" y="19"/>
                      <a:pt x="9" y="19"/>
                      <a:pt x="9" y="19"/>
                    </a:cubicBezTo>
                    <a:cubicBezTo>
                      <a:pt x="8" y="19"/>
                      <a:pt x="8" y="17"/>
                      <a:pt x="9" y="17"/>
                    </a:cubicBezTo>
                    <a:cubicBezTo>
                      <a:pt x="9" y="16"/>
                      <a:pt x="11" y="16"/>
                      <a:pt x="11" y="17"/>
                    </a:cubicBezTo>
                    <a:cubicBezTo>
                      <a:pt x="16" y="21"/>
                      <a:pt x="16" y="21"/>
                      <a:pt x="16" y="21"/>
                    </a:cubicBezTo>
                    <a:cubicBezTo>
                      <a:pt x="27" y="11"/>
                      <a:pt x="27" y="11"/>
                      <a:pt x="27" y="11"/>
                    </a:cubicBezTo>
                    <a:cubicBezTo>
                      <a:pt x="27" y="10"/>
                      <a:pt x="29" y="10"/>
                      <a:pt x="29" y="11"/>
                    </a:cubicBezTo>
                    <a:cubicBezTo>
                      <a:pt x="30" y="11"/>
                      <a:pt x="30" y="13"/>
                      <a:pt x="29" y="13"/>
                    </a:cubicBezTo>
                    <a:close/>
                    <a:moveTo>
                      <a:pt x="32" y="42"/>
                    </a:moveTo>
                    <a:cubicBezTo>
                      <a:pt x="32" y="41"/>
                      <a:pt x="33" y="40"/>
                      <a:pt x="34" y="40"/>
                    </a:cubicBezTo>
                    <a:cubicBezTo>
                      <a:pt x="48" y="40"/>
                      <a:pt x="48" y="40"/>
                      <a:pt x="48" y="40"/>
                    </a:cubicBezTo>
                    <a:cubicBezTo>
                      <a:pt x="49" y="40"/>
                      <a:pt x="50" y="41"/>
                      <a:pt x="50" y="42"/>
                    </a:cubicBezTo>
                    <a:cubicBezTo>
                      <a:pt x="50" y="43"/>
                      <a:pt x="49" y="44"/>
                      <a:pt x="48" y="44"/>
                    </a:cubicBezTo>
                    <a:cubicBezTo>
                      <a:pt x="34" y="44"/>
                      <a:pt x="34" y="44"/>
                      <a:pt x="34" y="44"/>
                    </a:cubicBezTo>
                    <a:cubicBezTo>
                      <a:pt x="33" y="44"/>
                      <a:pt x="32" y="43"/>
                      <a:pt x="32" y="42"/>
                    </a:cubicBezTo>
                    <a:close/>
                    <a:moveTo>
                      <a:pt x="36" y="76"/>
                    </a:moveTo>
                    <a:cubicBezTo>
                      <a:pt x="36" y="56"/>
                      <a:pt x="36" y="56"/>
                      <a:pt x="36" y="56"/>
                    </a:cubicBezTo>
                    <a:cubicBezTo>
                      <a:pt x="56" y="56"/>
                      <a:pt x="56" y="56"/>
                      <a:pt x="56" y="56"/>
                    </a:cubicBezTo>
                    <a:lnTo>
                      <a:pt x="36"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srgbClr val="4C4846"/>
                  </a:solidFill>
                  <a:effectLst/>
                  <a:uLnTx/>
                  <a:uFillTx/>
                </a:endParaRPr>
              </a:p>
            </p:txBody>
          </p:sp>
        </p:grpSp>
      </p:grpSp>
    </p:spTree>
    <p:extLst>
      <p:ext uri="{BB962C8B-B14F-4D97-AF65-F5344CB8AC3E}">
        <p14:creationId xmlns:p14="http://schemas.microsoft.com/office/powerpoint/2010/main" val="2331216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8">
            <a:extLst>
              <a:ext uri="{FF2B5EF4-FFF2-40B4-BE49-F238E27FC236}">
                <a16:creationId xmlns:a16="http://schemas.microsoft.com/office/drawing/2014/main" id="{A5873A26-883C-7D36-0ED7-F69715CA9462}"/>
              </a:ext>
            </a:extLst>
          </p:cNvPr>
          <p:cNvSpPr txBox="1">
            <a:spLocks/>
          </p:cNvSpPr>
          <p:nvPr/>
        </p:nvSpPr>
        <p:spPr>
          <a:xfrm>
            <a:off x="674394" y="97201"/>
            <a:ext cx="11277600" cy="505178"/>
          </a:xfrm>
          <a:prstGeom prst="rect">
            <a:avLst/>
          </a:prstGeom>
        </p:spPr>
        <p:txBody>
          <a:bodyPr lIns="0" tIns="0" rIns="0" bIns="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b="1" dirty="0">
                <a:latin typeface="Avenir Next LT Pro" panose="020B0504020202020204" pitchFamily="34" charset="0"/>
              </a:rPr>
              <a:t>Develop straw models to gauge leadership thinking and determine which plan construct is most appropriate given business needs and administrative complexity</a:t>
            </a:r>
            <a:endParaRPr lang="en-US" sz="2200" b="1" dirty="0">
              <a:latin typeface="Avenir Next LT Pro" panose="020B0504020202020204" pitchFamily="34" charset="0"/>
              <a:ea typeface="Verdana" panose="020B0604030504040204" pitchFamily="34" charset="0"/>
              <a:cs typeface="Verdana" panose="020B0604030504040204" pitchFamily="34" charset="0"/>
            </a:endParaRPr>
          </a:p>
        </p:txBody>
      </p:sp>
      <p:sp>
        <p:nvSpPr>
          <p:cNvPr id="9" name="Rectangle 8">
            <a:extLst>
              <a:ext uri="{FF2B5EF4-FFF2-40B4-BE49-F238E27FC236}">
                <a16:creationId xmlns:a16="http://schemas.microsoft.com/office/drawing/2014/main" id="{9BF2F8E9-36C0-E5DF-1DCA-BD5516052FDA}"/>
              </a:ext>
            </a:extLst>
          </p:cNvPr>
          <p:cNvSpPr/>
          <p:nvPr/>
        </p:nvSpPr>
        <p:spPr>
          <a:xfrm>
            <a:off x="457200" y="2005229"/>
            <a:ext cx="3454398" cy="871095"/>
          </a:xfrm>
          <a:prstGeom prst="rect">
            <a:avLst/>
          </a:prstGeom>
          <a:solidFill>
            <a:schemeClr val="bg1"/>
          </a:solidFill>
          <a:ln>
            <a:noFill/>
          </a:ln>
          <a:effectLst>
            <a:outerShdw blurRad="127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5F0C8F7-F8EC-37E5-8A81-BE1A4F13CF2A}"/>
              </a:ext>
            </a:extLst>
          </p:cNvPr>
          <p:cNvSpPr/>
          <p:nvPr/>
        </p:nvSpPr>
        <p:spPr>
          <a:xfrm>
            <a:off x="457200" y="2005228"/>
            <a:ext cx="462081" cy="462081"/>
          </a:xfrm>
          <a:prstGeom prst="rect">
            <a:avLst/>
          </a:prstGeom>
          <a:gradFill>
            <a:gsLst>
              <a:gs pos="7000">
                <a:srgbClr val="071E31"/>
              </a:gs>
              <a:gs pos="100000">
                <a:srgbClr val="3591CF"/>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b="1" dirty="0">
              <a:latin typeface="Avenir Next LT Pro" panose="020B0504020202020204" pitchFamily="34" charset="0"/>
            </a:endParaRPr>
          </a:p>
        </p:txBody>
      </p:sp>
      <p:sp>
        <p:nvSpPr>
          <p:cNvPr id="11" name="Rectangle 10">
            <a:extLst>
              <a:ext uri="{FF2B5EF4-FFF2-40B4-BE49-F238E27FC236}">
                <a16:creationId xmlns:a16="http://schemas.microsoft.com/office/drawing/2014/main" id="{B6BB1EED-B830-BFA1-E2F0-3A7062A544C4}"/>
              </a:ext>
            </a:extLst>
          </p:cNvPr>
          <p:cNvSpPr/>
          <p:nvPr/>
        </p:nvSpPr>
        <p:spPr>
          <a:xfrm>
            <a:off x="986936" y="2065383"/>
            <a:ext cx="2442960" cy="61555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lvl="0">
              <a:defRPr/>
            </a:pPr>
            <a:r>
              <a:rPr lang="en-US" sz="1000" dirty="0">
                <a:solidFill>
                  <a:schemeClr val="tx1"/>
                </a:solidFill>
                <a:latin typeface="Avenir Next LT Pro" panose="020B0504020202020204" pitchFamily="34" charset="0"/>
              </a:rPr>
              <a:t>Straw models present specific concepts that tie back to the company’s evolving strategy, business model, and themes from stakeholder interviews</a:t>
            </a:r>
          </a:p>
        </p:txBody>
      </p:sp>
      <p:sp>
        <p:nvSpPr>
          <p:cNvPr id="12" name="Rectangle 11">
            <a:extLst>
              <a:ext uri="{FF2B5EF4-FFF2-40B4-BE49-F238E27FC236}">
                <a16:creationId xmlns:a16="http://schemas.microsoft.com/office/drawing/2014/main" id="{5ADE6714-06CF-155C-5420-DDEE956E77D0}"/>
              </a:ext>
            </a:extLst>
          </p:cNvPr>
          <p:cNvSpPr/>
          <p:nvPr/>
        </p:nvSpPr>
        <p:spPr>
          <a:xfrm>
            <a:off x="4396317" y="2005229"/>
            <a:ext cx="3454398" cy="871095"/>
          </a:xfrm>
          <a:prstGeom prst="rect">
            <a:avLst/>
          </a:prstGeom>
          <a:solidFill>
            <a:schemeClr val="bg1"/>
          </a:solidFill>
          <a:ln>
            <a:noFill/>
          </a:ln>
          <a:effectLst>
            <a:outerShdw blurRad="127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54EE6A2-B208-5D07-6347-FC3AC615C093}"/>
              </a:ext>
            </a:extLst>
          </p:cNvPr>
          <p:cNvSpPr/>
          <p:nvPr/>
        </p:nvSpPr>
        <p:spPr>
          <a:xfrm>
            <a:off x="4396317" y="2005228"/>
            <a:ext cx="462081" cy="462081"/>
          </a:xfrm>
          <a:prstGeom prst="rect">
            <a:avLst/>
          </a:prstGeom>
          <a:gradFill>
            <a:gsLst>
              <a:gs pos="7000">
                <a:srgbClr val="071E31"/>
              </a:gs>
              <a:gs pos="100000">
                <a:srgbClr val="3591CF"/>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b="1" dirty="0">
              <a:latin typeface="Avenir Next LT Pro" panose="020B0504020202020204" pitchFamily="34" charset="0"/>
            </a:endParaRPr>
          </a:p>
        </p:txBody>
      </p:sp>
      <p:sp>
        <p:nvSpPr>
          <p:cNvPr id="14" name="Rectangle 13">
            <a:extLst>
              <a:ext uri="{FF2B5EF4-FFF2-40B4-BE49-F238E27FC236}">
                <a16:creationId xmlns:a16="http://schemas.microsoft.com/office/drawing/2014/main" id="{3C192AC5-5205-A043-3872-1A56B3BC1CBE}"/>
              </a:ext>
            </a:extLst>
          </p:cNvPr>
          <p:cNvSpPr/>
          <p:nvPr/>
        </p:nvSpPr>
        <p:spPr>
          <a:xfrm>
            <a:off x="4926053" y="2065383"/>
            <a:ext cx="2442960" cy="61555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spcBef>
                <a:spcPts val="600"/>
              </a:spcBef>
              <a:spcAft>
                <a:spcPts val="600"/>
              </a:spcAft>
              <a:buClr>
                <a:schemeClr val="tx1"/>
              </a:buClr>
            </a:pPr>
            <a:r>
              <a:rPr lang="en-US" sz="1000" dirty="0">
                <a:solidFill>
                  <a:schemeClr val="tx1"/>
                </a:solidFill>
                <a:latin typeface="Avenir Next LT Pro" panose="020B0504020202020204" pitchFamily="34" charset="0"/>
              </a:rPr>
              <a:t>Concepts or aspects from different straw models may ultimately be mixed and matched to determine a preferred design concept for each field sales role</a:t>
            </a:r>
          </a:p>
        </p:txBody>
      </p:sp>
      <p:sp>
        <p:nvSpPr>
          <p:cNvPr id="15" name="Rectangle 14">
            <a:extLst>
              <a:ext uri="{FF2B5EF4-FFF2-40B4-BE49-F238E27FC236}">
                <a16:creationId xmlns:a16="http://schemas.microsoft.com/office/drawing/2014/main" id="{611C1E83-2943-ECCD-3E35-01B218C51796}"/>
              </a:ext>
            </a:extLst>
          </p:cNvPr>
          <p:cNvSpPr/>
          <p:nvPr/>
        </p:nvSpPr>
        <p:spPr>
          <a:xfrm>
            <a:off x="8281752" y="2005229"/>
            <a:ext cx="3454398" cy="871095"/>
          </a:xfrm>
          <a:prstGeom prst="rect">
            <a:avLst/>
          </a:prstGeom>
          <a:solidFill>
            <a:schemeClr val="bg1"/>
          </a:solidFill>
          <a:ln>
            <a:noFill/>
          </a:ln>
          <a:effectLst>
            <a:outerShdw blurRad="127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FC425D7-A4B4-E68D-995F-9A354139387F}"/>
              </a:ext>
            </a:extLst>
          </p:cNvPr>
          <p:cNvSpPr/>
          <p:nvPr/>
        </p:nvSpPr>
        <p:spPr>
          <a:xfrm>
            <a:off x="8281752" y="2005228"/>
            <a:ext cx="462081" cy="462081"/>
          </a:xfrm>
          <a:prstGeom prst="rect">
            <a:avLst/>
          </a:prstGeom>
          <a:gradFill>
            <a:gsLst>
              <a:gs pos="7000">
                <a:srgbClr val="071E31"/>
              </a:gs>
              <a:gs pos="100000">
                <a:srgbClr val="3591CF"/>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b="1" dirty="0">
              <a:latin typeface="Avenir Next LT Pro" panose="020B0504020202020204" pitchFamily="34" charset="0"/>
            </a:endParaRPr>
          </a:p>
        </p:txBody>
      </p:sp>
      <p:sp>
        <p:nvSpPr>
          <p:cNvPr id="17" name="Rectangle 16">
            <a:extLst>
              <a:ext uri="{FF2B5EF4-FFF2-40B4-BE49-F238E27FC236}">
                <a16:creationId xmlns:a16="http://schemas.microsoft.com/office/drawing/2014/main" id="{B928D1A2-DC18-4BE7-8AF5-03F15BE5D29C}"/>
              </a:ext>
            </a:extLst>
          </p:cNvPr>
          <p:cNvSpPr/>
          <p:nvPr/>
        </p:nvSpPr>
        <p:spPr>
          <a:xfrm>
            <a:off x="8811488" y="2065383"/>
            <a:ext cx="2442960" cy="76944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spcBef>
                <a:spcPts val="600"/>
              </a:spcBef>
              <a:spcAft>
                <a:spcPts val="600"/>
              </a:spcAft>
              <a:buClr>
                <a:schemeClr val="tx1"/>
              </a:buClr>
            </a:pPr>
            <a:r>
              <a:rPr lang="en-US" sz="1000" dirty="0">
                <a:solidFill>
                  <a:schemeClr val="tx1"/>
                </a:solidFill>
                <a:latin typeface="Avenir Next LT Pro" panose="020B0504020202020204" pitchFamily="34" charset="0"/>
              </a:rPr>
              <a:t>The objective of the straw models is to give leadership an opportunity to provide guidance as to which straw models are best aligned to company’s strategy and sales culture</a:t>
            </a:r>
          </a:p>
        </p:txBody>
      </p:sp>
      <p:sp>
        <p:nvSpPr>
          <p:cNvPr id="21" name="Rectangle 20">
            <a:extLst>
              <a:ext uri="{FF2B5EF4-FFF2-40B4-BE49-F238E27FC236}">
                <a16:creationId xmlns:a16="http://schemas.microsoft.com/office/drawing/2014/main" id="{B4BCB93C-CAEB-EBFE-4EE3-615B6BE628E6}"/>
              </a:ext>
            </a:extLst>
          </p:cNvPr>
          <p:cNvSpPr/>
          <p:nvPr/>
        </p:nvSpPr>
        <p:spPr>
          <a:xfrm>
            <a:off x="3448178" y="2506992"/>
            <a:ext cx="46342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r>
              <a:rPr lang="en-US" sz="2400" b="1" i="1" dirty="0">
                <a:solidFill>
                  <a:srgbClr val="03327C"/>
                </a:solidFill>
                <a:latin typeface="Avenir Next LT Pro" panose="020B0504020202020204" pitchFamily="34" charset="0"/>
              </a:rPr>
              <a:t>01</a:t>
            </a:r>
          </a:p>
        </p:txBody>
      </p:sp>
      <p:sp>
        <p:nvSpPr>
          <p:cNvPr id="22" name="Rectangle 21">
            <a:extLst>
              <a:ext uri="{FF2B5EF4-FFF2-40B4-BE49-F238E27FC236}">
                <a16:creationId xmlns:a16="http://schemas.microsoft.com/office/drawing/2014/main" id="{3907D390-3A0B-19D0-8415-AEC42BDEF885}"/>
              </a:ext>
            </a:extLst>
          </p:cNvPr>
          <p:cNvSpPr/>
          <p:nvPr/>
        </p:nvSpPr>
        <p:spPr>
          <a:xfrm>
            <a:off x="7387295" y="2506992"/>
            <a:ext cx="46342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r>
              <a:rPr lang="en-US" sz="2400" b="1" i="1" dirty="0">
                <a:solidFill>
                  <a:srgbClr val="03327C"/>
                </a:solidFill>
                <a:latin typeface="Avenir Next LT Pro" panose="020B0504020202020204" pitchFamily="34" charset="0"/>
              </a:rPr>
              <a:t>02</a:t>
            </a:r>
          </a:p>
        </p:txBody>
      </p:sp>
      <p:sp>
        <p:nvSpPr>
          <p:cNvPr id="23" name="Rectangle 22">
            <a:extLst>
              <a:ext uri="{FF2B5EF4-FFF2-40B4-BE49-F238E27FC236}">
                <a16:creationId xmlns:a16="http://schemas.microsoft.com/office/drawing/2014/main" id="{07474CFE-5EF8-3646-BE72-4D54FB10B9D0}"/>
              </a:ext>
            </a:extLst>
          </p:cNvPr>
          <p:cNvSpPr/>
          <p:nvPr/>
        </p:nvSpPr>
        <p:spPr>
          <a:xfrm>
            <a:off x="11272730" y="2506992"/>
            <a:ext cx="46342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r>
              <a:rPr lang="en-US" sz="2400" b="1" i="1" dirty="0">
                <a:solidFill>
                  <a:srgbClr val="03327C"/>
                </a:solidFill>
                <a:latin typeface="Avenir Next LT Pro" panose="020B0504020202020204" pitchFamily="34" charset="0"/>
              </a:rPr>
              <a:t>03</a:t>
            </a:r>
          </a:p>
        </p:txBody>
      </p:sp>
      <p:grpSp>
        <p:nvGrpSpPr>
          <p:cNvPr id="25" name="Google Shape;486;p5">
            <a:extLst>
              <a:ext uri="{FF2B5EF4-FFF2-40B4-BE49-F238E27FC236}">
                <a16:creationId xmlns:a16="http://schemas.microsoft.com/office/drawing/2014/main" id="{1114DA6C-F2D8-76D3-562B-3E39965B7161}"/>
              </a:ext>
            </a:extLst>
          </p:cNvPr>
          <p:cNvGrpSpPr/>
          <p:nvPr/>
        </p:nvGrpSpPr>
        <p:grpSpPr>
          <a:xfrm>
            <a:off x="545029" y="2136325"/>
            <a:ext cx="286422" cy="199886"/>
            <a:chOff x="420" y="1458"/>
            <a:chExt cx="235" cy="164"/>
          </a:xfrm>
          <a:solidFill>
            <a:schemeClr val="bg1">
              <a:lumMod val="95000"/>
            </a:schemeClr>
          </a:solidFill>
        </p:grpSpPr>
        <p:sp>
          <p:nvSpPr>
            <p:cNvPr id="26" name="Google Shape;487;p5">
              <a:extLst>
                <a:ext uri="{FF2B5EF4-FFF2-40B4-BE49-F238E27FC236}">
                  <a16:creationId xmlns:a16="http://schemas.microsoft.com/office/drawing/2014/main" id="{7E8CCB87-BC4D-32C1-848B-27BB8A317709}"/>
                </a:ext>
              </a:extLst>
            </p:cNvPr>
            <p:cNvSpPr/>
            <p:nvPr/>
          </p:nvSpPr>
          <p:spPr>
            <a:xfrm>
              <a:off x="420" y="1528"/>
              <a:ext cx="76" cy="94"/>
            </a:xfrm>
            <a:custGeom>
              <a:avLst/>
              <a:gdLst/>
              <a:ahLst/>
              <a:cxnLst/>
              <a:rect l="l" t="t" r="r" b="b"/>
              <a:pathLst>
                <a:path w="31" h="38" extrusionOk="0">
                  <a:moveTo>
                    <a:pt x="1" y="15"/>
                  </a:moveTo>
                  <a:cubicBezTo>
                    <a:pt x="0" y="14"/>
                    <a:pt x="0" y="13"/>
                    <a:pt x="1" y="12"/>
                  </a:cubicBezTo>
                  <a:cubicBezTo>
                    <a:pt x="12" y="1"/>
                    <a:pt x="12" y="1"/>
                    <a:pt x="12" y="1"/>
                  </a:cubicBezTo>
                  <a:cubicBezTo>
                    <a:pt x="12" y="0"/>
                    <a:pt x="14" y="0"/>
                    <a:pt x="14" y="1"/>
                  </a:cubicBezTo>
                  <a:cubicBezTo>
                    <a:pt x="19" y="6"/>
                    <a:pt x="19" y="6"/>
                    <a:pt x="19" y="6"/>
                  </a:cubicBezTo>
                  <a:cubicBezTo>
                    <a:pt x="20" y="7"/>
                    <a:pt x="20" y="8"/>
                    <a:pt x="19" y="9"/>
                  </a:cubicBezTo>
                  <a:cubicBezTo>
                    <a:pt x="18" y="9"/>
                    <a:pt x="17" y="9"/>
                    <a:pt x="16" y="9"/>
                  </a:cubicBezTo>
                  <a:cubicBezTo>
                    <a:pt x="13" y="5"/>
                    <a:pt x="13" y="5"/>
                    <a:pt x="13" y="5"/>
                  </a:cubicBezTo>
                  <a:cubicBezTo>
                    <a:pt x="5" y="14"/>
                    <a:pt x="5" y="14"/>
                    <a:pt x="5" y="14"/>
                  </a:cubicBezTo>
                  <a:cubicBezTo>
                    <a:pt x="24" y="33"/>
                    <a:pt x="24" y="33"/>
                    <a:pt x="24" y="33"/>
                  </a:cubicBezTo>
                  <a:cubicBezTo>
                    <a:pt x="27" y="30"/>
                    <a:pt x="27" y="30"/>
                    <a:pt x="27" y="30"/>
                  </a:cubicBezTo>
                  <a:cubicBezTo>
                    <a:pt x="28" y="29"/>
                    <a:pt x="29" y="29"/>
                    <a:pt x="30" y="30"/>
                  </a:cubicBezTo>
                  <a:cubicBezTo>
                    <a:pt x="31" y="31"/>
                    <a:pt x="31" y="32"/>
                    <a:pt x="30" y="33"/>
                  </a:cubicBezTo>
                  <a:cubicBezTo>
                    <a:pt x="25" y="37"/>
                    <a:pt x="25" y="37"/>
                    <a:pt x="25" y="37"/>
                  </a:cubicBezTo>
                  <a:cubicBezTo>
                    <a:pt x="25" y="38"/>
                    <a:pt x="23" y="38"/>
                    <a:pt x="23" y="37"/>
                  </a:cubicBezTo>
                  <a:lnTo>
                    <a:pt x="1" y="15"/>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488;p5">
              <a:extLst>
                <a:ext uri="{FF2B5EF4-FFF2-40B4-BE49-F238E27FC236}">
                  <a16:creationId xmlns:a16="http://schemas.microsoft.com/office/drawing/2014/main" id="{70FB0277-9FC5-6817-520E-BF570F6EF8EE}"/>
                </a:ext>
              </a:extLst>
            </p:cNvPr>
            <p:cNvSpPr/>
            <p:nvPr/>
          </p:nvSpPr>
          <p:spPr>
            <a:xfrm>
              <a:off x="467" y="1458"/>
              <a:ext cx="188" cy="164"/>
            </a:xfrm>
            <a:custGeom>
              <a:avLst/>
              <a:gdLst/>
              <a:ahLst/>
              <a:cxnLst/>
              <a:rect l="l" t="t" r="r" b="b"/>
              <a:pathLst>
                <a:path w="77" h="66" extrusionOk="0">
                  <a:moveTo>
                    <a:pt x="76" y="12"/>
                  </a:moveTo>
                  <a:cubicBezTo>
                    <a:pt x="65" y="1"/>
                    <a:pt x="65" y="1"/>
                    <a:pt x="65" y="1"/>
                  </a:cubicBezTo>
                  <a:cubicBezTo>
                    <a:pt x="65" y="0"/>
                    <a:pt x="63" y="0"/>
                    <a:pt x="63" y="1"/>
                  </a:cubicBezTo>
                  <a:cubicBezTo>
                    <a:pt x="25" y="39"/>
                    <a:pt x="25" y="39"/>
                    <a:pt x="25" y="39"/>
                  </a:cubicBezTo>
                  <a:cubicBezTo>
                    <a:pt x="15" y="29"/>
                    <a:pt x="15" y="29"/>
                    <a:pt x="15" y="29"/>
                  </a:cubicBezTo>
                  <a:cubicBezTo>
                    <a:pt x="14" y="28"/>
                    <a:pt x="13" y="28"/>
                    <a:pt x="12" y="29"/>
                  </a:cubicBezTo>
                  <a:cubicBezTo>
                    <a:pt x="1" y="40"/>
                    <a:pt x="1" y="40"/>
                    <a:pt x="1" y="40"/>
                  </a:cubicBezTo>
                  <a:cubicBezTo>
                    <a:pt x="0" y="41"/>
                    <a:pt x="0" y="42"/>
                    <a:pt x="1" y="43"/>
                  </a:cubicBezTo>
                  <a:cubicBezTo>
                    <a:pt x="23" y="65"/>
                    <a:pt x="23" y="65"/>
                    <a:pt x="23" y="65"/>
                  </a:cubicBezTo>
                  <a:cubicBezTo>
                    <a:pt x="24" y="66"/>
                    <a:pt x="25" y="66"/>
                    <a:pt x="26" y="65"/>
                  </a:cubicBezTo>
                  <a:cubicBezTo>
                    <a:pt x="76" y="15"/>
                    <a:pt x="76" y="15"/>
                    <a:pt x="76" y="15"/>
                  </a:cubicBezTo>
                  <a:cubicBezTo>
                    <a:pt x="77" y="14"/>
                    <a:pt x="77" y="13"/>
                    <a:pt x="76" y="12"/>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8" name="Google Shape;489;p5">
              <a:extLst>
                <a:ext uri="{FF2B5EF4-FFF2-40B4-BE49-F238E27FC236}">
                  <a16:creationId xmlns:a16="http://schemas.microsoft.com/office/drawing/2014/main" id="{6E944116-F478-924F-81A0-2C4A394F6C86}"/>
                </a:ext>
              </a:extLst>
            </p:cNvPr>
            <p:cNvSpPr/>
            <p:nvPr/>
          </p:nvSpPr>
          <p:spPr>
            <a:xfrm>
              <a:off x="511" y="1458"/>
              <a:ext cx="80" cy="72"/>
            </a:xfrm>
            <a:custGeom>
              <a:avLst/>
              <a:gdLst/>
              <a:ahLst/>
              <a:cxnLst/>
              <a:rect l="l" t="t" r="r" b="b"/>
              <a:pathLst>
                <a:path w="33" h="29" extrusionOk="0">
                  <a:moveTo>
                    <a:pt x="32" y="6"/>
                  </a:moveTo>
                  <a:cubicBezTo>
                    <a:pt x="28" y="1"/>
                    <a:pt x="28" y="1"/>
                    <a:pt x="28" y="1"/>
                  </a:cubicBezTo>
                  <a:cubicBezTo>
                    <a:pt x="27" y="0"/>
                    <a:pt x="26" y="0"/>
                    <a:pt x="25" y="1"/>
                  </a:cubicBezTo>
                  <a:cubicBezTo>
                    <a:pt x="1" y="25"/>
                    <a:pt x="1" y="25"/>
                    <a:pt x="1" y="25"/>
                  </a:cubicBezTo>
                  <a:cubicBezTo>
                    <a:pt x="0" y="26"/>
                    <a:pt x="0" y="27"/>
                    <a:pt x="1" y="28"/>
                  </a:cubicBezTo>
                  <a:cubicBezTo>
                    <a:pt x="1" y="29"/>
                    <a:pt x="3" y="29"/>
                    <a:pt x="3" y="28"/>
                  </a:cubicBezTo>
                  <a:cubicBezTo>
                    <a:pt x="26" y="5"/>
                    <a:pt x="26" y="5"/>
                    <a:pt x="26" y="5"/>
                  </a:cubicBezTo>
                  <a:cubicBezTo>
                    <a:pt x="30" y="8"/>
                    <a:pt x="30" y="8"/>
                    <a:pt x="30" y="8"/>
                  </a:cubicBezTo>
                  <a:cubicBezTo>
                    <a:pt x="30" y="9"/>
                    <a:pt x="32" y="9"/>
                    <a:pt x="32" y="8"/>
                  </a:cubicBezTo>
                  <a:cubicBezTo>
                    <a:pt x="33" y="8"/>
                    <a:pt x="33" y="6"/>
                    <a:pt x="32" y="6"/>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9" name="Google Shape;486;p5">
            <a:extLst>
              <a:ext uri="{FF2B5EF4-FFF2-40B4-BE49-F238E27FC236}">
                <a16:creationId xmlns:a16="http://schemas.microsoft.com/office/drawing/2014/main" id="{F7130BE9-07C0-B6E5-EDD8-0F132C119CD5}"/>
              </a:ext>
            </a:extLst>
          </p:cNvPr>
          <p:cNvGrpSpPr/>
          <p:nvPr/>
        </p:nvGrpSpPr>
        <p:grpSpPr>
          <a:xfrm>
            <a:off x="4484146" y="2136325"/>
            <a:ext cx="286422" cy="199886"/>
            <a:chOff x="420" y="1458"/>
            <a:chExt cx="235" cy="164"/>
          </a:xfrm>
          <a:solidFill>
            <a:schemeClr val="bg1">
              <a:lumMod val="95000"/>
            </a:schemeClr>
          </a:solidFill>
        </p:grpSpPr>
        <p:sp>
          <p:nvSpPr>
            <p:cNvPr id="30" name="Google Shape;487;p5">
              <a:extLst>
                <a:ext uri="{FF2B5EF4-FFF2-40B4-BE49-F238E27FC236}">
                  <a16:creationId xmlns:a16="http://schemas.microsoft.com/office/drawing/2014/main" id="{57F3311E-0596-818D-31EC-F0E8FC9DA5B4}"/>
                </a:ext>
              </a:extLst>
            </p:cNvPr>
            <p:cNvSpPr/>
            <p:nvPr/>
          </p:nvSpPr>
          <p:spPr>
            <a:xfrm>
              <a:off x="420" y="1528"/>
              <a:ext cx="76" cy="94"/>
            </a:xfrm>
            <a:custGeom>
              <a:avLst/>
              <a:gdLst/>
              <a:ahLst/>
              <a:cxnLst/>
              <a:rect l="l" t="t" r="r" b="b"/>
              <a:pathLst>
                <a:path w="31" h="38" extrusionOk="0">
                  <a:moveTo>
                    <a:pt x="1" y="15"/>
                  </a:moveTo>
                  <a:cubicBezTo>
                    <a:pt x="0" y="14"/>
                    <a:pt x="0" y="13"/>
                    <a:pt x="1" y="12"/>
                  </a:cubicBezTo>
                  <a:cubicBezTo>
                    <a:pt x="12" y="1"/>
                    <a:pt x="12" y="1"/>
                    <a:pt x="12" y="1"/>
                  </a:cubicBezTo>
                  <a:cubicBezTo>
                    <a:pt x="12" y="0"/>
                    <a:pt x="14" y="0"/>
                    <a:pt x="14" y="1"/>
                  </a:cubicBezTo>
                  <a:cubicBezTo>
                    <a:pt x="19" y="6"/>
                    <a:pt x="19" y="6"/>
                    <a:pt x="19" y="6"/>
                  </a:cubicBezTo>
                  <a:cubicBezTo>
                    <a:pt x="20" y="7"/>
                    <a:pt x="20" y="8"/>
                    <a:pt x="19" y="9"/>
                  </a:cubicBezTo>
                  <a:cubicBezTo>
                    <a:pt x="18" y="9"/>
                    <a:pt x="17" y="9"/>
                    <a:pt x="16" y="9"/>
                  </a:cubicBezTo>
                  <a:cubicBezTo>
                    <a:pt x="13" y="5"/>
                    <a:pt x="13" y="5"/>
                    <a:pt x="13" y="5"/>
                  </a:cubicBezTo>
                  <a:cubicBezTo>
                    <a:pt x="5" y="14"/>
                    <a:pt x="5" y="14"/>
                    <a:pt x="5" y="14"/>
                  </a:cubicBezTo>
                  <a:cubicBezTo>
                    <a:pt x="24" y="33"/>
                    <a:pt x="24" y="33"/>
                    <a:pt x="24" y="33"/>
                  </a:cubicBezTo>
                  <a:cubicBezTo>
                    <a:pt x="27" y="30"/>
                    <a:pt x="27" y="30"/>
                    <a:pt x="27" y="30"/>
                  </a:cubicBezTo>
                  <a:cubicBezTo>
                    <a:pt x="28" y="29"/>
                    <a:pt x="29" y="29"/>
                    <a:pt x="30" y="30"/>
                  </a:cubicBezTo>
                  <a:cubicBezTo>
                    <a:pt x="31" y="31"/>
                    <a:pt x="31" y="32"/>
                    <a:pt x="30" y="33"/>
                  </a:cubicBezTo>
                  <a:cubicBezTo>
                    <a:pt x="25" y="37"/>
                    <a:pt x="25" y="37"/>
                    <a:pt x="25" y="37"/>
                  </a:cubicBezTo>
                  <a:cubicBezTo>
                    <a:pt x="25" y="38"/>
                    <a:pt x="23" y="38"/>
                    <a:pt x="23" y="37"/>
                  </a:cubicBezTo>
                  <a:lnTo>
                    <a:pt x="1" y="15"/>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 name="Google Shape;488;p5">
              <a:extLst>
                <a:ext uri="{FF2B5EF4-FFF2-40B4-BE49-F238E27FC236}">
                  <a16:creationId xmlns:a16="http://schemas.microsoft.com/office/drawing/2014/main" id="{56CC1CE7-8094-8B0B-9724-9A5A043DF350}"/>
                </a:ext>
              </a:extLst>
            </p:cNvPr>
            <p:cNvSpPr/>
            <p:nvPr/>
          </p:nvSpPr>
          <p:spPr>
            <a:xfrm>
              <a:off x="467" y="1458"/>
              <a:ext cx="188" cy="164"/>
            </a:xfrm>
            <a:custGeom>
              <a:avLst/>
              <a:gdLst/>
              <a:ahLst/>
              <a:cxnLst/>
              <a:rect l="l" t="t" r="r" b="b"/>
              <a:pathLst>
                <a:path w="77" h="66" extrusionOk="0">
                  <a:moveTo>
                    <a:pt x="76" y="12"/>
                  </a:moveTo>
                  <a:cubicBezTo>
                    <a:pt x="65" y="1"/>
                    <a:pt x="65" y="1"/>
                    <a:pt x="65" y="1"/>
                  </a:cubicBezTo>
                  <a:cubicBezTo>
                    <a:pt x="65" y="0"/>
                    <a:pt x="63" y="0"/>
                    <a:pt x="63" y="1"/>
                  </a:cubicBezTo>
                  <a:cubicBezTo>
                    <a:pt x="25" y="39"/>
                    <a:pt x="25" y="39"/>
                    <a:pt x="25" y="39"/>
                  </a:cubicBezTo>
                  <a:cubicBezTo>
                    <a:pt x="15" y="29"/>
                    <a:pt x="15" y="29"/>
                    <a:pt x="15" y="29"/>
                  </a:cubicBezTo>
                  <a:cubicBezTo>
                    <a:pt x="14" y="28"/>
                    <a:pt x="13" y="28"/>
                    <a:pt x="12" y="29"/>
                  </a:cubicBezTo>
                  <a:cubicBezTo>
                    <a:pt x="1" y="40"/>
                    <a:pt x="1" y="40"/>
                    <a:pt x="1" y="40"/>
                  </a:cubicBezTo>
                  <a:cubicBezTo>
                    <a:pt x="0" y="41"/>
                    <a:pt x="0" y="42"/>
                    <a:pt x="1" y="43"/>
                  </a:cubicBezTo>
                  <a:cubicBezTo>
                    <a:pt x="23" y="65"/>
                    <a:pt x="23" y="65"/>
                    <a:pt x="23" y="65"/>
                  </a:cubicBezTo>
                  <a:cubicBezTo>
                    <a:pt x="24" y="66"/>
                    <a:pt x="25" y="66"/>
                    <a:pt x="26" y="65"/>
                  </a:cubicBezTo>
                  <a:cubicBezTo>
                    <a:pt x="76" y="15"/>
                    <a:pt x="76" y="15"/>
                    <a:pt x="76" y="15"/>
                  </a:cubicBezTo>
                  <a:cubicBezTo>
                    <a:pt x="77" y="14"/>
                    <a:pt x="77" y="13"/>
                    <a:pt x="76" y="12"/>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2" name="Google Shape;489;p5">
              <a:extLst>
                <a:ext uri="{FF2B5EF4-FFF2-40B4-BE49-F238E27FC236}">
                  <a16:creationId xmlns:a16="http://schemas.microsoft.com/office/drawing/2014/main" id="{13D65883-5784-EC50-913E-07408D107F88}"/>
                </a:ext>
              </a:extLst>
            </p:cNvPr>
            <p:cNvSpPr/>
            <p:nvPr/>
          </p:nvSpPr>
          <p:spPr>
            <a:xfrm>
              <a:off x="511" y="1458"/>
              <a:ext cx="80" cy="72"/>
            </a:xfrm>
            <a:custGeom>
              <a:avLst/>
              <a:gdLst/>
              <a:ahLst/>
              <a:cxnLst/>
              <a:rect l="l" t="t" r="r" b="b"/>
              <a:pathLst>
                <a:path w="33" h="29" extrusionOk="0">
                  <a:moveTo>
                    <a:pt x="32" y="6"/>
                  </a:moveTo>
                  <a:cubicBezTo>
                    <a:pt x="28" y="1"/>
                    <a:pt x="28" y="1"/>
                    <a:pt x="28" y="1"/>
                  </a:cubicBezTo>
                  <a:cubicBezTo>
                    <a:pt x="27" y="0"/>
                    <a:pt x="26" y="0"/>
                    <a:pt x="25" y="1"/>
                  </a:cubicBezTo>
                  <a:cubicBezTo>
                    <a:pt x="1" y="25"/>
                    <a:pt x="1" y="25"/>
                    <a:pt x="1" y="25"/>
                  </a:cubicBezTo>
                  <a:cubicBezTo>
                    <a:pt x="0" y="26"/>
                    <a:pt x="0" y="27"/>
                    <a:pt x="1" y="28"/>
                  </a:cubicBezTo>
                  <a:cubicBezTo>
                    <a:pt x="1" y="29"/>
                    <a:pt x="3" y="29"/>
                    <a:pt x="3" y="28"/>
                  </a:cubicBezTo>
                  <a:cubicBezTo>
                    <a:pt x="26" y="5"/>
                    <a:pt x="26" y="5"/>
                    <a:pt x="26" y="5"/>
                  </a:cubicBezTo>
                  <a:cubicBezTo>
                    <a:pt x="30" y="8"/>
                    <a:pt x="30" y="8"/>
                    <a:pt x="30" y="8"/>
                  </a:cubicBezTo>
                  <a:cubicBezTo>
                    <a:pt x="30" y="9"/>
                    <a:pt x="32" y="9"/>
                    <a:pt x="32" y="8"/>
                  </a:cubicBezTo>
                  <a:cubicBezTo>
                    <a:pt x="33" y="8"/>
                    <a:pt x="33" y="6"/>
                    <a:pt x="32" y="6"/>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3" name="Google Shape;486;p5">
            <a:extLst>
              <a:ext uri="{FF2B5EF4-FFF2-40B4-BE49-F238E27FC236}">
                <a16:creationId xmlns:a16="http://schemas.microsoft.com/office/drawing/2014/main" id="{934EAF9B-D366-DF43-12F7-AF84CDD7F7CE}"/>
              </a:ext>
            </a:extLst>
          </p:cNvPr>
          <p:cNvGrpSpPr/>
          <p:nvPr/>
        </p:nvGrpSpPr>
        <p:grpSpPr>
          <a:xfrm>
            <a:off x="8369581" y="2136325"/>
            <a:ext cx="286422" cy="199886"/>
            <a:chOff x="420" y="1458"/>
            <a:chExt cx="235" cy="164"/>
          </a:xfrm>
          <a:solidFill>
            <a:schemeClr val="bg1">
              <a:lumMod val="95000"/>
            </a:schemeClr>
          </a:solidFill>
        </p:grpSpPr>
        <p:sp>
          <p:nvSpPr>
            <p:cNvPr id="34" name="Google Shape;487;p5">
              <a:extLst>
                <a:ext uri="{FF2B5EF4-FFF2-40B4-BE49-F238E27FC236}">
                  <a16:creationId xmlns:a16="http://schemas.microsoft.com/office/drawing/2014/main" id="{E2430030-9B3D-33DA-36E7-987248C0E034}"/>
                </a:ext>
              </a:extLst>
            </p:cNvPr>
            <p:cNvSpPr/>
            <p:nvPr/>
          </p:nvSpPr>
          <p:spPr>
            <a:xfrm>
              <a:off x="420" y="1528"/>
              <a:ext cx="76" cy="94"/>
            </a:xfrm>
            <a:custGeom>
              <a:avLst/>
              <a:gdLst/>
              <a:ahLst/>
              <a:cxnLst/>
              <a:rect l="l" t="t" r="r" b="b"/>
              <a:pathLst>
                <a:path w="31" h="38" extrusionOk="0">
                  <a:moveTo>
                    <a:pt x="1" y="15"/>
                  </a:moveTo>
                  <a:cubicBezTo>
                    <a:pt x="0" y="14"/>
                    <a:pt x="0" y="13"/>
                    <a:pt x="1" y="12"/>
                  </a:cubicBezTo>
                  <a:cubicBezTo>
                    <a:pt x="12" y="1"/>
                    <a:pt x="12" y="1"/>
                    <a:pt x="12" y="1"/>
                  </a:cubicBezTo>
                  <a:cubicBezTo>
                    <a:pt x="12" y="0"/>
                    <a:pt x="14" y="0"/>
                    <a:pt x="14" y="1"/>
                  </a:cubicBezTo>
                  <a:cubicBezTo>
                    <a:pt x="19" y="6"/>
                    <a:pt x="19" y="6"/>
                    <a:pt x="19" y="6"/>
                  </a:cubicBezTo>
                  <a:cubicBezTo>
                    <a:pt x="20" y="7"/>
                    <a:pt x="20" y="8"/>
                    <a:pt x="19" y="9"/>
                  </a:cubicBezTo>
                  <a:cubicBezTo>
                    <a:pt x="18" y="9"/>
                    <a:pt x="17" y="9"/>
                    <a:pt x="16" y="9"/>
                  </a:cubicBezTo>
                  <a:cubicBezTo>
                    <a:pt x="13" y="5"/>
                    <a:pt x="13" y="5"/>
                    <a:pt x="13" y="5"/>
                  </a:cubicBezTo>
                  <a:cubicBezTo>
                    <a:pt x="5" y="14"/>
                    <a:pt x="5" y="14"/>
                    <a:pt x="5" y="14"/>
                  </a:cubicBezTo>
                  <a:cubicBezTo>
                    <a:pt x="24" y="33"/>
                    <a:pt x="24" y="33"/>
                    <a:pt x="24" y="33"/>
                  </a:cubicBezTo>
                  <a:cubicBezTo>
                    <a:pt x="27" y="30"/>
                    <a:pt x="27" y="30"/>
                    <a:pt x="27" y="30"/>
                  </a:cubicBezTo>
                  <a:cubicBezTo>
                    <a:pt x="28" y="29"/>
                    <a:pt x="29" y="29"/>
                    <a:pt x="30" y="30"/>
                  </a:cubicBezTo>
                  <a:cubicBezTo>
                    <a:pt x="31" y="31"/>
                    <a:pt x="31" y="32"/>
                    <a:pt x="30" y="33"/>
                  </a:cubicBezTo>
                  <a:cubicBezTo>
                    <a:pt x="25" y="37"/>
                    <a:pt x="25" y="37"/>
                    <a:pt x="25" y="37"/>
                  </a:cubicBezTo>
                  <a:cubicBezTo>
                    <a:pt x="25" y="38"/>
                    <a:pt x="23" y="38"/>
                    <a:pt x="23" y="37"/>
                  </a:cubicBezTo>
                  <a:lnTo>
                    <a:pt x="1" y="15"/>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 name="Google Shape;488;p5">
              <a:extLst>
                <a:ext uri="{FF2B5EF4-FFF2-40B4-BE49-F238E27FC236}">
                  <a16:creationId xmlns:a16="http://schemas.microsoft.com/office/drawing/2014/main" id="{48886012-83C3-D58A-7D8D-38235B304399}"/>
                </a:ext>
              </a:extLst>
            </p:cNvPr>
            <p:cNvSpPr/>
            <p:nvPr/>
          </p:nvSpPr>
          <p:spPr>
            <a:xfrm>
              <a:off x="467" y="1458"/>
              <a:ext cx="188" cy="164"/>
            </a:xfrm>
            <a:custGeom>
              <a:avLst/>
              <a:gdLst/>
              <a:ahLst/>
              <a:cxnLst/>
              <a:rect l="l" t="t" r="r" b="b"/>
              <a:pathLst>
                <a:path w="77" h="66" extrusionOk="0">
                  <a:moveTo>
                    <a:pt x="76" y="12"/>
                  </a:moveTo>
                  <a:cubicBezTo>
                    <a:pt x="65" y="1"/>
                    <a:pt x="65" y="1"/>
                    <a:pt x="65" y="1"/>
                  </a:cubicBezTo>
                  <a:cubicBezTo>
                    <a:pt x="65" y="0"/>
                    <a:pt x="63" y="0"/>
                    <a:pt x="63" y="1"/>
                  </a:cubicBezTo>
                  <a:cubicBezTo>
                    <a:pt x="25" y="39"/>
                    <a:pt x="25" y="39"/>
                    <a:pt x="25" y="39"/>
                  </a:cubicBezTo>
                  <a:cubicBezTo>
                    <a:pt x="15" y="29"/>
                    <a:pt x="15" y="29"/>
                    <a:pt x="15" y="29"/>
                  </a:cubicBezTo>
                  <a:cubicBezTo>
                    <a:pt x="14" y="28"/>
                    <a:pt x="13" y="28"/>
                    <a:pt x="12" y="29"/>
                  </a:cubicBezTo>
                  <a:cubicBezTo>
                    <a:pt x="1" y="40"/>
                    <a:pt x="1" y="40"/>
                    <a:pt x="1" y="40"/>
                  </a:cubicBezTo>
                  <a:cubicBezTo>
                    <a:pt x="0" y="41"/>
                    <a:pt x="0" y="42"/>
                    <a:pt x="1" y="43"/>
                  </a:cubicBezTo>
                  <a:cubicBezTo>
                    <a:pt x="23" y="65"/>
                    <a:pt x="23" y="65"/>
                    <a:pt x="23" y="65"/>
                  </a:cubicBezTo>
                  <a:cubicBezTo>
                    <a:pt x="24" y="66"/>
                    <a:pt x="25" y="66"/>
                    <a:pt x="26" y="65"/>
                  </a:cubicBezTo>
                  <a:cubicBezTo>
                    <a:pt x="76" y="15"/>
                    <a:pt x="76" y="15"/>
                    <a:pt x="76" y="15"/>
                  </a:cubicBezTo>
                  <a:cubicBezTo>
                    <a:pt x="77" y="14"/>
                    <a:pt x="77" y="13"/>
                    <a:pt x="76" y="12"/>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6" name="Google Shape;489;p5">
              <a:extLst>
                <a:ext uri="{FF2B5EF4-FFF2-40B4-BE49-F238E27FC236}">
                  <a16:creationId xmlns:a16="http://schemas.microsoft.com/office/drawing/2014/main" id="{33B2F54A-290C-6918-C74D-987F15237D73}"/>
                </a:ext>
              </a:extLst>
            </p:cNvPr>
            <p:cNvSpPr/>
            <p:nvPr/>
          </p:nvSpPr>
          <p:spPr>
            <a:xfrm>
              <a:off x="511" y="1458"/>
              <a:ext cx="80" cy="72"/>
            </a:xfrm>
            <a:custGeom>
              <a:avLst/>
              <a:gdLst/>
              <a:ahLst/>
              <a:cxnLst/>
              <a:rect l="l" t="t" r="r" b="b"/>
              <a:pathLst>
                <a:path w="33" h="29" extrusionOk="0">
                  <a:moveTo>
                    <a:pt x="32" y="6"/>
                  </a:moveTo>
                  <a:cubicBezTo>
                    <a:pt x="28" y="1"/>
                    <a:pt x="28" y="1"/>
                    <a:pt x="28" y="1"/>
                  </a:cubicBezTo>
                  <a:cubicBezTo>
                    <a:pt x="27" y="0"/>
                    <a:pt x="26" y="0"/>
                    <a:pt x="25" y="1"/>
                  </a:cubicBezTo>
                  <a:cubicBezTo>
                    <a:pt x="1" y="25"/>
                    <a:pt x="1" y="25"/>
                    <a:pt x="1" y="25"/>
                  </a:cubicBezTo>
                  <a:cubicBezTo>
                    <a:pt x="0" y="26"/>
                    <a:pt x="0" y="27"/>
                    <a:pt x="1" y="28"/>
                  </a:cubicBezTo>
                  <a:cubicBezTo>
                    <a:pt x="1" y="29"/>
                    <a:pt x="3" y="29"/>
                    <a:pt x="3" y="28"/>
                  </a:cubicBezTo>
                  <a:cubicBezTo>
                    <a:pt x="26" y="5"/>
                    <a:pt x="26" y="5"/>
                    <a:pt x="26" y="5"/>
                  </a:cubicBezTo>
                  <a:cubicBezTo>
                    <a:pt x="30" y="8"/>
                    <a:pt x="30" y="8"/>
                    <a:pt x="30" y="8"/>
                  </a:cubicBezTo>
                  <a:cubicBezTo>
                    <a:pt x="30" y="9"/>
                    <a:pt x="32" y="9"/>
                    <a:pt x="32" y="8"/>
                  </a:cubicBezTo>
                  <a:cubicBezTo>
                    <a:pt x="33" y="8"/>
                    <a:pt x="33" y="6"/>
                    <a:pt x="32" y="6"/>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65" name="Rectangle 64">
            <a:extLst>
              <a:ext uri="{FF2B5EF4-FFF2-40B4-BE49-F238E27FC236}">
                <a16:creationId xmlns:a16="http://schemas.microsoft.com/office/drawing/2014/main" id="{57C9C2AD-60CA-D427-E594-FEF93003DB13}"/>
              </a:ext>
            </a:extLst>
          </p:cNvPr>
          <p:cNvSpPr/>
          <p:nvPr/>
        </p:nvSpPr>
        <p:spPr>
          <a:xfrm>
            <a:off x="468263" y="3043574"/>
            <a:ext cx="5386467" cy="5412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b="1" dirty="0">
              <a:latin typeface="Avenir Next LT Pro" panose="020B0504020202020204" pitchFamily="34" charset="0"/>
            </a:endParaRPr>
          </a:p>
        </p:txBody>
      </p:sp>
      <p:sp>
        <p:nvSpPr>
          <p:cNvPr id="66" name="Rectangle 65">
            <a:extLst>
              <a:ext uri="{FF2B5EF4-FFF2-40B4-BE49-F238E27FC236}">
                <a16:creationId xmlns:a16="http://schemas.microsoft.com/office/drawing/2014/main" id="{79B7E829-E2F4-51A8-E2E5-7761F20C4DCD}"/>
              </a:ext>
            </a:extLst>
          </p:cNvPr>
          <p:cNvSpPr/>
          <p:nvPr/>
        </p:nvSpPr>
        <p:spPr>
          <a:xfrm>
            <a:off x="468263" y="3043574"/>
            <a:ext cx="541282" cy="541282"/>
          </a:xfrm>
          <a:prstGeom prst="rect">
            <a:avLst/>
          </a:prstGeom>
          <a:solidFill>
            <a:srgbClr val="3591C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b="1" dirty="0">
              <a:latin typeface="Avenir Next LT Pro" panose="020B0504020202020204" pitchFamily="34" charset="0"/>
            </a:endParaRPr>
          </a:p>
        </p:txBody>
      </p:sp>
      <p:sp>
        <p:nvSpPr>
          <p:cNvPr id="67" name="Rectangle 66">
            <a:extLst>
              <a:ext uri="{FF2B5EF4-FFF2-40B4-BE49-F238E27FC236}">
                <a16:creationId xmlns:a16="http://schemas.microsoft.com/office/drawing/2014/main" id="{74FE12EA-18AE-6CD0-C144-C1A93C672943}"/>
              </a:ext>
            </a:extLst>
          </p:cNvPr>
          <p:cNvSpPr/>
          <p:nvPr/>
        </p:nvSpPr>
        <p:spPr>
          <a:xfrm>
            <a:off x="1094593" y="3191104"/>
            <a:ext cx="4632096"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marL="0" marR="0" lvl="0" indent="0" defTabSz="228600" eaLnBrk="1" fontAlgn="auto" latinLnBrk="0" hangingPunct="1">
              <a:lnSpc>
                <a:spcPct val="100000"/>
              </a:lnSpc>
              <a:spcBef>
                <a:spcPts val="0"/>
              </a:spcBef>
              <a:spcAft>
                <a:spcPts val="0"/>
              </a:spcAft>
              <a:buClrTx/>
              <a:buSzTx/>
              <a:buFontTx/>
              <a:buNone/>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r>
              <a:rPr lang="en-US" sz="1600" b="1" kern="0" dirty="0">
                <a:solidFill>
                  <a:schemeClr val="tx1"/>
                </a:solidFill>
                <a:latin typeface="Avenir Next LT Pro" panose="020B0504020202020204" pitchFamily="34" charset="0"/>
              </a:rPr>
              <a:t>For Consideration</a:t>
            </a:r>
            <a:endParaRPr kumimoji="0" lang="en-US" sz="1600" b="1" i="0" u="none" strike="noStrike" kern="0" cap="none" spc="0" normalizeH="0" baseline="0" noProof="0" dirty="0">
              <a:ln>
                <a:noFill/>
              </a:ln>
              <a:solidFill>
                <a:schemeClr val="tx1"/>
              </a:solidFill>
              <a:effectLst/>
              <a:uLnTx/>
              <a:uFillTx/>
              <a:latin typeface="Avenir Next LT Pro" panose="020B0504020202020204" pitchFamily="34" charset="0"/>
            </a:endParaRPr>
          </a:p>
        </p:txBody>
      </p:sp>
      <p:sp>
        <p:nvSpPr>
          <p:cNvPr id="68" name="Rectangle 67">
            <a:extLst>
              <a:ext uri="{FF2B5EF4-FFF2-40B4-BE49-F238E27FC236}">
                <a16:creationId xmlns:a16="http://schemas.microsoft.com/office/drawing/2014/main" id="{8806D69D-7EE8-146B-7A46-F79872EAFBCD}"/>
              </a:ext>
            </a:extLst>
          </p:cNvPr>
          <p:cNvSpPr/>
          <p:nvPr/>
        </p:nvSpPr>
        <p:spPr>
          <a:xfrm>
            <a:off x="6354251" y="3051336"/>
            <a:ext cx="5386467" cy="5412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b="1" dirty="0">
              <a:latin typeface="Avenir Next LT Pro" panose="020B0504020202020204" pitchFamily="34" charset="0"/>
            </a:endParaRPr>
          </a:p>
        </p:txBody>
      </p:sp>
      <p:sp>
        <p:nvSpPr>
          <p:cNvPr id="69" name="Rectangle 68">
            <a:extLst>
              <a:ext uri="{FF2B5EF4-FFF2-40B4-BE49-F238E27FC236}">
                <a16:creationId xmlns:a16="http://schemas.microsoft.com/office/drawing/2014/main" id="{0BA7B9AE-7683-B61A-EA6F-0C30FCA8D655}"/>
              </a:ext>
            </a:extLst>
          </p:cNvPr>
          <p:cNvSpPr/>
          <p:nvPr/>
        </p:nvSpPr>
        <p:spPr>
          <a:xfrm>
            <a:off x="6354251" y="3051336"/>
            <a:ext cx="541282" cy="541282"/>
          </a:xfrm>
          <a:prstGeom prst="rect">
            <a:avLst/>
          </a:prstGeom>
          <a:solidFill>
            <a:srgbClr val="3591C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b="1" dirty="0">
              <a:latin typeface="Avenir Next LT Pro" panose="020B0504020202020204" pitchFamily="34" charset="0"/>
            </a:endParaRPr>
          </a:p>
        </p:txBody>
      </p:sp>
      <p:sp>
        <p:nvSpPr>
          <p:cNvPr id="70" name="Rectangle 69">
            <a:extLst>
              <a:ext uri="{FF2B5EF4-FFF2-40B4-BE49-F238E27FC236}">
                <a16:creationId xmlns:a16="http://schemas.microsoft.com/office/drawing/2014/main" id="{3B7056C7-9A82-D218-FEA0-A6AA987C9001}"/>
              </a:ext>
            </a:extLst>
          </p:cNvPr>
          <p:cNvSpPr/>
          <p:nvPr/>
        </p:nvSpPr>
        <p:spPr>
          <a:xfrm>
            <a:off x="6980581" y="3198866"/>
            <a:ext cx="4632096"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marL="0" marR="0" lvl="0" indent="0" defTabSz="228600" eaLnBrk="1" fontAlgn="auto" latinLnBrk="0" hangingPunct="1">
              <a:lnSpc>
                <a:spcPct val="100000"/>
              </a:lnSpc>
              <a:spcBef>
                <a:spcPts val="0"/>
              </a:spcBef>
              <a:spcAft>
                <a:spcPts val="0"/>
              </a:spcAft>
              <a:buClrTx/>
              <a:buSzTx/>
              <a:buFontTx/>
              <a:buNone/>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r>
              <a:rPr kumimoji="0" lang="en-US" sz="1600" b="1" i="0" u="none" strike="noStrike" kern="0" cap="none" spc="0" normalizeH="0" baseline="0" noProof="0" dirty="0">
                <a:ln>
                  <a:noFill/>
                </a:ln>
                <a:solidFill>
                  <a:schemeClr val="tx1"/>
                </a:solidFill>
                <a:effectLst/>
                <a:uLnTx/>
                <a:uFillTx/>
                <a:latin typeface="Avenir Next LT Pro" panose="020B0504020202020204" pitchFamily="34" charset="0"/>
              </a:rPr>
              <a:t>Examples</a:t>
            </a:r>
          </a:p>
        </p:txBody>
      </p:sp>
      <p:grpSp>
        <p:nvGrpSpPr>
          <p:cNvPr id="71" name="Group 4">
            <a:extLst>
              <a:ext uri="{FF2B5EF4-FFF2-40B4-BE49-F238E27FC236}">
                <a16:creationId xmlns:a16="http://schemas.microsoft.com/office/drawing/2014/main" id="{AC8CAD1F-D95F-1275-74D1-75AB40F018FB}"/>
              </a:ext>
            </a:extLst>
          </p:cNvPr>
          <p:cNvGrpSpPr>
            <a:grpSpLocks noChangeAspect="1"/>
          </p:cNvGrpSpPr>
          <p:nvPr/>
        </p:nvGrpSpPr>
        <p:grpSpPr bwMode="auto">
          <a:xfrm>
            <a:off x="576625" y="3152772"/>
            <a:ext cx="324559" cy="322887"/>
            <a:chOff x="305" y="1046"/>
            <a:chExt cx="194" cy="193"/>
          </a:xfrm>
          <a:solidFill>
            <a:srgbClr val="FFFFFF"/>
          </a:solidFill>
        </p:grpSpPr>
        <p:sp>
          <p:nvSpPr>
            <p:cNvPr id="72" name="Freeform 5">
              <a:extLst>
                <a:ext uri="{FF2B5EF4-FFF2-40B4-BE49-F238E27FC236}">
                  <a16:creationId xmlns:a16="http://schemas.microsoft.com/office/drawing/2014/main" id="{63ADE74A-14EA-FDBA-5731-E7816EF0B4F8}"/>
                </a:ext>
              </a:extLst>
            </p:cNvPr>
            <p:cNvSpPr>
              <a:spLocks/>
            </p:cNvSpPr>
            <p:nvPr/>
          </p:nvSpPr>
          <p:spPr bwMode="auto">
            <a:xfrm>
              <a:off x="442" y="1118"/>
              <a:ext cx="41" cy="121"/>
            </a:xfrm>
            <a:custGeom>
              <a:avLst/>
              <a:gdLst>
                <a:gd name="T0" fmla="*/ 20 w 20"/>
                <a:gd name="T1" fmla="*/ 40 h 60"/>
                <a:gd name="T2" fmla="*/ 20 w 20"/>
                <a:gd name="T3" fmla="*/ 0 h 60"/>
                <a:gd name="T4" fmla="*/ 0 w 20"/>
                <a:gd name="T5" fmla="*/ 0 h 60"/>
                <a:gd name="T6" fmla="*/ 0 w 20"/>
                <a:gd name="T7" fmla="*/ 40 h 60"/>
                <a:gd name="T8" fmla="*/ 2 w 20"/>
                <a:gd name="T9" fmla="*/ 42 h 60"/>
                <a:gd name="T10" fmla="*/ 4 w 20"/>
                <a:gd name="T11" fmla="*/ 42 h 60"/>
                <a:gd name="T12" fmla="*/ 4 w 20"/>
                <a:gd name="T13" fmla="*/ 48 h 60"/>
                <a:gd name="T14" fmla="*/ 6 w 20"/>
                <a:gd name="T15" fmla="*/ 50 h 60"/>
                <a:gd name="T16" fmla="*/ 8 w 20"/>
                <a:gd name="T17" fmla="*/ 50 h 60"/>
                <a:gd name="T18" fmla="*/ 8 w 20"/>
                <a:gd name="T19" fmla="*/ 58 h 60"/>
                <a:gd name="T20" fmla="*/ 10 w 20"/>
                <a:gd name="T21" fmla="*/ 60 h 60"/>
                <a:gd name="T22" fmla="*/ 12 w 20"/>
                <a:gd name="T23" fmla="*/ 58 h 60"/>
                <a:gd name="T24" fmla="*/ 12 w 20"/>
                <a:gd name="T25" fmla="*/ 50 h 60"/>
                <a:gd name="T26" fmla="*/ 14 w 20"/>
                <a:gd name="T27" fmla="*/ 50 h 60"/>
                <a:gd name="T28" fmla="*/ 16 w 20"/>
                <a:gd name="T29" fmla="*/ 48 h 60"/>
                <a:gd name="T30" fmla="*/ 16 w 20"/>
                <a:gd name="T31" fmla="*/ 42 h 60"/>
                <a:gd name="T32" fmla="*/ 18 w 20"/>
                <a:gd name="T33" fmla="*/ 42 h 60"/>
                <a:gd name="T34" fmla="*/ 20 w 20"/>
                <a:gd name="T35" fmla="*/ 4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60">
                  <a:moveTo>
                    <a:pt x="20" y="40"/>
                  </a:moveTo>
                  <a:cubicBezTo>
                    <a:pt x="20" y="0"/>
                    <a:pt x="20" y="0"/>
                    <a:pt x="20" y="0"/>
                  </a:cubicBezTo>
                  <a:cubicBezTo>
                    <a:pt x="0" y="0"/>
                    <a:pt x="0" y="0"/>
                    <a:pt x="0" y="0"/>
                  </a:cubicBezTo>
                  <a:cubicBezTo>
                    <a:pt x="0" y="40"/>
                    <a:pt x="0" y="40"/>
                    <a:pt x="0" y="40"/>
                  </a:cubicBezTo>
                  <a:cubicBezTo>
                    <a:pt x="0" y="41"/>
                    <a:pt x="1" y="42"/>
                    <a:pt x="2" y="42"/>
                  </a:cubicBezTo>
                  <a:cubicBezTo>
                    <a:pt x="4" y="42"/>
                    <a:pt x="4" y="42"/>
                    <a:pt x="4" y="42"/>
                  </a:cubicBezTo>
                  <a:cubicBezTo>
                    <a:pt x="4" y="48"/>
                    <a:pt x="4" y="48"/>
                    <a:pt x="4" y="48"/>
                  </a:cubicBezTo>
                  <a:cubicBezTo>
                    <a:pt x="4" y="49"/>
                    <a:pt x="5" y="50"/>
                    <a:pt x="6" y="50"/>
                  </a:cubicBezTo>
                  <a:cubicBezTo>
                    <a:pt x="8" y="50"/>
                    <a:pt x="8" y="50"/>
                    <a:pt x="8" y="50"/>
                  </a:cubicBezTo>
                  <a:cubicBezTo>
                    <a:pt x="8" y="58"/>
                    <a:pt x="8" y="58"/>
                    <a:pt x="8" y="58"/>
                  </a:cubicBezTo>
                  <a:cubicBezTo>
                    <a:pt x="8" y="59"/>
                    <a:pt x="9" y="60"/>
                    <a:pt x="10" y="60"/>
                  </a:cubicBezTo>
                  <a:cubicBezTo>
                    <a:pt x="11" y="60"/>
                    <a:pt x="12" y="59"/>
                    <a:pt x="12" y="58"/>
                  </a:cubicBezTo>
                  <a:cubicBezTo>
                    <a:pt x="12" y="50"/>
                    <a:pt x="12" y="50"/>
                    <a:pt x="12" y="50"/>
                  </a:cubicBezTo>
                  <a:cubicBezTo>
                    <a:pt x="14" y="50"/>
                    <a:pt x="14" y="50"/>
                    <a:pt x="14" y="50"/>
                  </a:cubicBezTo>
                  <a:cubicBezTo>
                    <a:pt x="15" y="50"/>
                    <a:pt x="16" y="49"/>
                    <a:pt x="16" y="48"/>
                  </a:cubicBezTo>
                  <a:cubicBezTo>
                    <a:pt x="16" y="42"/>
                    <a:pt x="16" y="42"/>
                    <a:pt x="16" y="42"/>
                  </a:cubicBezTo>
                  <a:cubicBezTo>
                    <a:pt x="18" y="42"/>
                    <a:pt x="18" y="42"/>
                    <a:pt x="18" y="42"/>
                  </a:cubicBezTo>
                  <a:cubicBezTo>
                    <a:pt x="19" y="42"/>
                    <a:pt x="20" y="41"/>
                    <a:pt x="20"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srgbClr val="4C4846"/>
                </a:solidFill>
                <a:effectLst/>
                <a:uLnTx/>
                <a:uFillTx/>
              </a:endParaRPr>
            </a:p>
          </p:txBody>
        </p:sp>
        <p:sp>
          <p:nvSpPr>
            <p:cNvPr id="73" name="Freeform 6">
              <a:extLst>
                <a:ext uri="{FF2B5EF4-FFF2-40B4-BE49-F238E27FC236}">
                  <a16:creationId xmlns:a16="http://schemas.microsoft.com/office/drawing/2014/main" id="{591343DA-CED2-FC12-2F2A-A888D05DDAF1}"/>
                </a:ext>
              </a:extLst>
            </p:cNvPr>
            <p:cNvSpPr>
              <a:spLocks/>
            </p:cNvSpPr>
            <p:nvPr/>
          </p:nvSpPr>
          <p:spPr bwMode="auto">
            <a:xfrm>
              <a:off x="442" y="1046"/>
              <a:ext cx="57" cy="97"/>
            </a:xfrm>
            <a:custGeom>
              <a:avLst/>
              <a:gdLst>
                <a:gd name="T0" fmla="*/ 28 w 28"/>
                <a:gd name="T1" fmla="*/ 14 h 48"/>
                <a:gd name="T2" fmla="*/ 20 w 28"/>
                <a:gd name="T3" fmla="*/ 4 h 48"/>
                <a:gd name="T4" fmla="*/ 20 w 28"/>
                <a:gd name="T5" fmla="*/ 2 h 48"/>
                <a:gd name="T6" fmla="*/ 18 w 28"/>
                <a:gd name="T7" fmla="*/ 0 h 48"/>
                <a:gd name="T8" fmla="*/ 2 w 28"/>
                <a:gd name="T9" fmla="*/ 0 h 48"/>
                <a:gd name="T10" fmla="*/ 0 w 28"/>
                <a:gd name="T11" fmla="*/ 2 h 48"/>
                <a:gd name="T12" fmla="*/ 0 w 28"/>
                <a:gd name="T13" fmla="*/ 32 h 48"/>
                <a:gd name="T14" fmla="*/ 20 w 28"/>
                <a:gd name="T15" fmla="*/ 32 h 48"/>
                <a:gd name="T16" fmla="*/ 20 w 28"/>
                <a:gd name="T17" fmla="*/ 8 h 48"/>
                <a:gd name="T18" fmla="*/ 24 w 28"/>
                <a:gd name="T19" fmla="*/ 14 h 48"/>
                <a:gd name="T20" fmla="*/ 24 w 28"/>
                <a:gd name="T21" fmla="*/ 46 h 48"/>
                <a:gd name="T22" fmla="*/ 26 w 28"/>
                <a:gd name="T23" fmla="*/ 48 h 48"/>
                <a:gd name="T24" fmla="*/ 28 w 28"/>
                <a:gd name="T25" fmla="*/ 46 h 48"/>
                <a:gd name="T26" fmla="*/ 28 w 28"/>
                <a:gd name="T27" fmla="*/ 1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48">
                  <a:moveTo>
                    <a:pt x="28" y="14"/>
                  </a:moveTo>
                  <a:cubicBezTo>
                    <a:pt x="28" y="9"/>
                    <a:pt x="25" y="5"/>
                    <a:pt x="20" y="4"/>
                  </a:cubicBezTo>
                  <a:cubicBezTo>
                    <a:pt x="20" y="2"/>
                    <a:pt x="20" y="2"/>
                    <a:pt x="20" y="2"/>
                  </a:cubicBezTo>
                  <a:cubicBezTo>
                    <a:pt x="20" y="1"/>
                    <a:pt x="19" y="0"/>
                    <a:pt x="18" y="0"/>
                  </a:cubicBezTo>
                  <a:cubicBezTo>
                    <a:pt x="2" y="0"/>
                    <a:pt x="2" y="0"/>
                    <a:pt x="2" y="0"/>
                  </a:cubicBezTo>
                  <a:cubicBezTo>
                    <a:pt x="1" y="0"/>
                    <a:pt x="0" y="1"/>
                    <a:pt x="0" y="2"/>
                  </a:cubicBezTo>
                  <a:cubicBezTo>
                    <a:pt x="0" y="32"/>
                    <a:pt x="0" y="32"/>
                    <a:pt x="0" y="32"/>
                  </a:cubicBezTo>
                  <a:cubicBezTo>
                    <a:pt x="20" y="32"/>
                    <a:pt x="20" y="32"/>
                    <a:pt x="20" y="32"/>
                  </a:cubicBezTo>
                  <a:cubicBezTo>
                    <a:pt x="20" y="8"/>
                    <a:pt x="20" y="8"/>
                    <a:pt x="20" y="8"/>
                  </a:cubicBezTo>
                  <a:cubicBezTo>
                    <a:pt x="22" y="9"/>
                    <a:pt x="24" y="11"/>
                    <a:pt x="24" y="14"/>
                  </a:cubicBezTo>
                  <a:cubicBezTo>
                    <a:pt x="24" y="46"/>
                    <a:pt x="24" y="46"/>
                    <a:pt x="24" y="46"/>
                  </a:cubicBezTo>
                  <a:cubicBezTo>
                    <a:pt x="24" y="47"/>
                    <a:pt x="25" y="48"/>
                    <a:pt x="26" y="48"/>
                  </a:cubicBezTo>
                  <a:cubicBezTo>
                    <a:pt x="27" y="48"/>
                    <a:pt x="28" y="47"/>
                    <a:pt x="28" y="46"/>
                  </a:cubicBezTo>
                  <a:lnTo>
                    <a:pt x="2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srgbClr val="4C4846"/>
                </a:solidFill>
                <a:effectLst/>
                <a:uLnTx/>
                <a:uFillTx/>
              </a:endParaRPr>
            </a:p>
          </p:txBody>
        </p:sp>
        <p:sp>
          <p:nvSpPr>
            <p:cNvPr id="74" name="Freeform 7">
              <a:extLst>
                <a:ext uri="{FF2B5EF4-FFF2-40B4-BE49-F238E27FC236}">
                  <a16:creationId xmlns:a16="http://schemas.microsoft.com/office/drawing/2014/main" id="{BA434002-639A-22C8-CE20-6D8195A3E24F}"/>
                </a:ext>
              </a:extLst>
            </p:cNvPr>
            <p:cNvSpPr>
              <a:spLocks noEditPoints="1"/>
            </p:cNvSpPr>
            <p:nvPr/>
          </p:nvSpPr>
          <p:spPr bwMode="auto">
            <a:xfrm>
              <a:off x="305" y="1062"/>
              <a:ext cx="121" cy="161"/>
            </a:xfrm>
            <a:custGeom>
              <a:avLst/>
              <a:gdLst>
                <a:gd name="T0" fmla="*/ 58 w 60"/>
                <a:gd name="T1" fmla="*/ 0 h 80"/>
                <a:gd name="T2" fmla="*/ 2 w 60"/>
                <a:gd name="T3" fmla="*/ 0 h 80"/>
                <a:gd name="T4" fmla="*/ 0 w 60"/>
                <a:gd name="T5" fmla="*/ 2 h 80"/>
                <a:gd name="T6" fmla="*/ 0 w 60"/>
                <a:gd name="T7" fmla="*/ 78 h 80"/>
                <a:gd name="T8" fmla="*/ 2 w 60"/>
                <a:gd name="T9" fmla="*/ 80 h 80"/>
                <a:gd name="T10" fmla="*/ 38 w 60"/>
                <a:gd name="T11" fmla="*/ 80 h 80"/>
                <a:gd name="T12" fmla="*/ 39 w 60"/>
                <a:gd name="T13" fmla="*/ 79 h 80"/>
                <a:gd name="T14" fmla="*/ 59 w 60"/>
                <a:gd name="T15" fmla="*/ 59 h 80"/>
                <a:gd name="T16" fmla="*/ 60 w 60"/>
                <a:gd name="T17" fmla="*/ 58 h 80"/>
                <a:gd name="T18" fmla="*/ 60 w 60"/>
                <a:gd name="T19" fmla="*/ 2 h 80"/>
                <a:gd name="T20" fmla="*/ 58 w 60"/>
                <a:gd name="T21" fmla="*/ 0 h 80"/>
                <a:gd name="T22" fmla="*/ 34 w 60"/>
                <a:gd name="T23" fmla="*/ 20 h 80"/>
                <a:gd name="T24" fmla="*/ 48 w 60"/>
                <a:gd name="T25" fmla="*/ 20 h 80"/>
                <a:gd name="T26" fmla="*/ 50 w 60"/>
                <a:gd name="T27" fmla="*/ 22 h 80"/>
                <a:gd name="T28" fmla="*/ 48 w 60"/>
                <a:gd name="T29" fmla="*/ 24 h 80"/>
                <a:gd name="T30" fmla="*/ 34 w 60"/>
                <a:gd name="T31" fmla="*/ 24 h 80"/>
                <a:gd name="T32" fmla="*/ 32 w 60"/>
                <a:gd name="T33" fmla="*/ 22 h 80"/>
                <a:gd name="T34" fmla="*/ 34 w 60"/>
                <a:gd name="T35" fmla="*/ 20 h 80"/>
                <a:gd name="T36" fmla="*/ 29 w 60"/>
                <a:gd name="T37" fmla="*/ 35 h 80"/>
                <a:gd name="T38" fmla="*/ 17 w 60"/>
                <a:gd name="T39" fmla="*/ 47 h 80"/>
                <a:gd name="T40" fmla="*/ 15 w 60"/>
                <a:gd name="T41" fmla="*/ 47 h 80"/>
                <a:gd name="T42" fmla="*/ 9 w 60"/>
                <a:gd name="T43" fmla="*/ 41 h 80"/>
                <a:gd name="T44" fmla="*/ 9 w 60"/>
                <a:gd name="T45" fmla="*/ 39 h 80"/>
                <a:gd name="T46" fmla="*/ 11 w 60"/>
                <a:gd name="T47" fmla="*/ 39 h 80"/>
                <a:gd name="T48" fmla="*/ 16 w 60"/>
                <a:gd name="T49" fmla="*/ 43 h 80"/>
                <a:gd name="T50" fmla="*/ 27 w 60"/>
                <a:gd name="T51" fmla="*/ 33 h 80"/>
                <a:gd name="T52" fmla="*/ 29 w 60"/>
                <a:gd name="T53" fmla="*/ 33 h 80"/>
                <a:gd name="T54" fmla="*/ 29 w 60"/>
                <a:gd name="T55" fmla="*/ 35 h 80"/>
                <a:gd name="T56" fmla="*/ 29 w 60"/>
                <a:gd name="T57" fmla="*/ 13 h 80"/>
                <a:gd name="T58" fmla="*/ 17 w 60"/>
                <a:gd name="T59" fmla="*/ 25 h 80"/>
                <a:gd name="T60" fmla="*/ 15 w 60"/>
                <a:gd name="T61" fmla="*/ 25 h 80"/>
                <a:gd name="T62" fmla="*/ 9 w 60"/>
                <a:gd name="T63" fmla="*/ 19 h 80"/>
                <a:gd name="T64" fmla="*/ 9 w 60"/>
                <a:gd name="T65" fmla="*/ 17 h 80"/>
                <a:gd name="T66" fmla="*/ 11 w 60"/>
                <a:gd name="T67" fmla="*/ 17 h 80"/>
                <a:gd name="T68" fmla="*/ 16 w 60"/>
                <a:gd name="T69" fmla="*/ 21 h 80"/>
                <a:gd name="T70" fmla="*/ 27 w 60"/>
                <a:gd name="T71" fmla="*/ 11 h 80"/>
                <a:gd name="T72" fmla="*/ 29 w 60"/>
                <a:gd name="T73" fmla="*/ 11 h 80"/>
                <a:gd name="T74" fmla="*/ 29 w 60"/>
                <a:gd name="T75" fmla="*/ 13 h 80"/>
                <a:gd name="T76" fmla="*/ 32 w 60"/>
                <a:gd name="T77" fmla="*/ 42 h 80"/>
                <a:gd name="T78" fmla="*/ 34 w 60"/>
                <a:gd name="T79" fmla="*/ 40 h 80"/>
                <a:gd name="T80" fmla="*/ 48 w 60"/>
                <a:gd name="T81" fmla="*/ 40 h 80"/>
                <a:gd name="T82" fmla="*/ 50 w 60"/>
                <a:gd name="T83" fmla="*/ 42 h 80"/>
                <a:gd name="T84" fmla="*/ 48 w 60"/>
                <a:gd name="T85" fmla="*/ 44 h 80"/>
                <a:gd name="T86" fmla="*/ 34 w 60"/>
                <a:gd name="T87" fmla="*/ 44 h 80"/>
                <a:gd name="T88" fmla="*/ 32 w 60"/>
                <a:gd name="T89" fmla="*/ 42 h 80"/>
                <a:gd name="T90" fmla="*/ 36 w 60"/>
                <a:gd name="T91" fmla="*/ 76 h 80"/>
                <a:gd name="T92" fmla="*/ 36 w 60"/>
                <a:gd name="T93" fmla="*/ 56 h 80"/>
                <a:gd name="T94" fmla="*/ 56 w 60"/>
                <a:gd name="T95" fmla="*/ 56 h 80"/>
                <a:gd name="T96" fmla="*/ 36 w 60"/>
                <a:gd name="T9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 h="80">
                  <a:moveTo>
                    <a:pt x="58" y="0"/>
                  </a:moveTo>
                  <a:cubicBezTo>
                    <a:pt x="2" y="0"/>
                    <a:pt x="2" y="0"/>
                    <a:pt x="2" y="0"/>
                  </a:cubicBezTo>
                  <a:cubicBezTo>
                    <a:pt x="1" y="0"/>
                    <a:pt x="0" y="1"/>
                    <a:pt x="0" y="2"/>
                  </a:cubicBezTo>
                  <a:cubicBezTo>
                    <a:pt x="0" y="78"/>
                    <a:pt x="0" y="78"/>
                    <a:pt x="0" y="78"/>
                  </a:cubicBezTo>
                  <a:cubicBezTo>
                    <a:pt x="0" y="79"/>
                    <a:pt x="1" y="80"/>
                    <a:pt x="2" y="80"/>
                  </a:cubicBezTo>
                  <a:cubicBezTo>
                    <a:pt x="38" y="80"/>
                    <a:pt x="38" y="80"/>
                    <a:pt x="38" y="80"/>
                  </a:cubicBezTo>
                  <a:cubicBezTo>
                    <a:pt x="39" y="80"/>
                    <a:pt x="39" y="80"/>
                    <a:pt x="39" y="79"/>
                  </a:cubicBezTo>
                  <a:cubicBezTo>
                    <a:pt x="59" y="59"/>
                    <a:pt x="59" y="59"/>
                    <a:pt x="59" y="59"/>
                  </a:cubicBezTo>
                  <a:cubicBezTo>
                    <a:pt x="60" y="59"/>
                    <a:pt x="60" y="59"/>
                    <a:pt x="60" y="58"/>
                  </a:cubicBezTo>
                  <a:cubicBezTo>
                    <a:pt x="60" y="2"/>
                    <a:pt x="60" y="2"/>
                    <a:pt x="60" y="2"/>
                  </a:cubicBezTo>
                  <a:cubicBezTo>
                    <a:pt x="60" y="1"/>
                    <a:pt x="59" y="0"/>
                    <a:pt x="58" y="0"/>
                  </a:cubicBezTo>
                  <a:close/>
                  <a:moveTo>
                    <a:pt x="34" y="20"/>
                  </a:moveTo>
                  <a:cubicBezTo>
                    <a:pt x="48" y="20"/>
                    <a:pt x="48" y="20"/>
                    <a:pt x="48" y="20"/>
                  </a:cubicBezTo>
                  <a:cubicBezTo>
                    <a:pt x="49" y="20"/>
                    <a:pt x="50" y="21"/>
                    <a:pt x="50" y="22"/>
                  </a:cubicBezTo>
                  <a:cubicBezTo>
                    <a:pt x="50" y="23"/>
                    <a:pt x="49" y="24"/>
                    <a:pt x="48" y="24"/>
                  </a:cubicBezTo>
                  <a:cubicBezTo>
                    <a:pt x="34" y="24"/>
                    <a:pt x="34" y="24"/>
                    <a:pt x="34" y="24"/>
                  </a:cubicBezTo>
                  <a:cubicBezTo>
                    <a:pt x="33" y="24"/>
                    <a:pt x="32" y="23"/>
                    <a:pt x="32" y="22"/>
                  </a:cubicBezTo>
                  <a:cubicBezTo>
                    <a:pt x="32" y="21"/>
                    <a:pt x="33" y="20"/>
                    <a:pt x="34" y="20"/>
                  </a:cubicBezTo>
                  <a:close/>
                  <a:moveTo>
                    <a:pt x="29" y="35"/>
                  </a:moveTo>
                  <a:cubicBezTo>
                    <a:pt x="17" y="47"/>
                    <a:pt x="17" y="47"/>
                    <a:pt x="17" y="47"/>
                  </a:cubicBezTo>
                  <a:cubicBezTo>
                    <a:pt x="17" y="48"/>
                    <a:pt x="15" y="48"/>
                    <a:pt x="15" y="47"/>
                  </a:cubicBezTo>
                  <a:cubicBezTo>
                    <a:pt x="9" y="41"/>
                    <a:pt x="9" y="41"/>
                    <a:pt x="9" y="41"/>
                  </a:cubicBezTo>
                  <a:cubicBezTo>
                    <a:pt x="8" y="41"/>
                    <a:pt x="8" y="39"/>
                    <a:pt x="9" y="39"/>
                  </a:cubicBezTo>
                  <a:cubicBezTo>
                    <a:pt x="9" y="38"/>
                    <a:pt x="11" y="38"/>
                    <a:pt x="11" y="39"/>
                  </a:cubicBezTo>
                  <a:cubicBezTo>
                    <a:pt x="16" y="43"/>
                    <a:pt x="16" y="43"/>
                    <a:pt x="16" y="43"/>
                  </a:cubicBezTo>
                  <a:cubicBezTo>
                    <a:pt x="27" y="33"/>
                    <a:pt x="27" y="33"/>
                    <a:pt x="27" y="33"/>
                  </a:cubicBezTo>
                  <a:cubicBezTo>
                    <a:pt x="27" y="32"/>
                    <a:pt x="29" y="32"/>
                    <a:pt x="29" y="33"/>
                  </a:cubicBezTo>
                  <a:cubicBezTo>
                    <a:pt x="30" y="33"/>
                    <a:pt x="30" y="35"/>
                    <a:pt x="29" y="35"/>
                  </a:cubicBezTo>
                  <a:close/>
                  <a:moveTo>
                    <a:pt x="29" y="13"/>
                  </a:moveTo>
                  <a:cubicBezTo>
                    <a:pt x="17" y="25"/>
                    <a:pt x="17" y="25"/>
                    <a:pt x="17" y="25"/>
                  </a:cubicBezTo>
                  <a:cubicBezTo>
                    <a:pt x="17" y="26"/>
                    <a:pt x="15" y="26"/>
                    <a:pt x="15" y="25"/>
                  </a:cubicBezTo>
                  <a:cubicBezTo>
                    <a:pt x="9" y="19"/>
                    <a:pt x="9" y="19"/>
                    <a:pt x="9" y="19"/>
                  </a:cubicBezTo>
                  <a:cubicBezTo>
                    <a:pt x="8" y="19"/>
                    <a:pt x="8" y="17"/>
                    <a:pt x="9" y="17"/>
                  </a:cubicBezTo>
                  <a:cubicBezTo>
                    <a:pt x="9" y="16"/>
                    <a:pt x="11" y="16"/>
                    <a:pt x="11" y="17"/>
                  </a:cubicBezTo>
                  <a:cubicBezTo>
                    <a:pt x="16" y="21"/>
                    <a:pt x="16" y="21"/>
                    <a:pt x="16" y="21"/>
                  </a:cubicBezTo>
                  <a:cubicBezTo>
                    <a:pt x="27" y="11"/>
                    <a:pt x="27" y="11"/>
                    <a:pt x="27" y="11"/>
                  </a:cubicBezTo>
                  <a:cubicBezTo>
                    <a:pt x="27" y="10"/>
                    <a:pt x="29" y="10"/>
                    <a:pt x="29" y="11"/>
                  </a:cubicBezTo>
                  <a:cubicBezTo>
                    <a:pt x="30" y="11"/>
                    <a:pt x="30" y="13"/>
                    <a:pt x="29" y="13"/>
                  </a:cubicBezTo>
                  <a:close/>
                  <a:moveTo>
                    <a:pt x="32" y="42"/>
                  </a:moveTo>
                  <a:cubicBezTo>
                    <a:pt x="32" y="41"/>
                    <a:pt x="33" y="40"/>
                    <a:pt x="34" y="40"/>
                  </a:cubicBezTo>
                  <a:cubicBezTo>
                    <a:pt x="48" y="40"/>
                    <a:pt x="48" y="40"/>
                    <a:pt x="48" y="40"/>
                  </a:cubicBezTo>
                  <a:cubicBezTo>
                    <a:pt x="49" y="40"/>
                    <a:pt x="50" y="41"/>
                    <a:pt x="50" y="42"/>
                  </a:cubicBezTo>
                  <a:cubicBezTo>
                    <a:pt x="50" y="43"/>
                    <a:pt x="49" y="44"/>
                    <a:pt x="48" y="44"/>
                  </a:cubicBezTo>
                  <a:cubicBezTo>
                    <a:pt x="34" y="44"/>
                    <a:pt x="34" y="44"/>
                    <a:pt x="34" y="44"/>
                  </a:cubicBezTo>
                  <a:cubicBezTo>
                    <a:pt x="33" y="44"/>
                    <a:pt x="32" y="43"/>
                    <a:pt x="32" y="42"/>
                  </a:cubicBezTo>
                  <a:close/>
                  <a:moveTo>
                    <a:pt x="36" y="76"/>
                  </a:moveTo>
                  <a:cubicBezTo>
                    <a:pt x="36" y="56"/>
                    <a:pt x="36" y="56"/>
                    <a:pt x="36" y="56"/>
                  </a:cubicBezTo>
                  <a:cubicBezTo>
                    <a:pt x="56" y="56"/>
                    <a:pt x="56" y="56"/>
                    <a:pt x="56" y="56"/>
                  </a:cubicBezTo>
                  <a:lnTo>
                    <a:pt x="36"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srgbClr val="4C4846"/>
                </a:solidFill>
                <a:effectLst/>
                <a:uLnTx/>
                <a:uFillTx/>
              </a:endParaRPr>
            </a:p>
          </p:txBody>
        </p:sp>
      </p:grpSp>
      <p:grpSp>
        <p:nvGrpSpPr>
          <p:cNvPr id="75" name="Group 4">
            <a:extLst>
              <a:ext uri="{FF2B5EF4-FFF2-40B4-BE49-F238E27FC236}">
                <a16:creationId xmlns:a16="http://schemas.microsoft.com/office/drawing/2014/main" id="{9A6BC31D-7317-12F6-B535-02AF9BC45339}"/>
              </a:ext>
            </a:extLst>
          </p:cNvPr>
          <p:cNvGrpSpPr>
            <a:grpSpLocks noChangeAspect="1"/>
          </p:cNvGrpSpPr>
          <p:nvPr/>
        </p:nvGrpSpPr>
        <p:grpSpPr bwMode="auto">
          <a:xfrm>
            <a:off x="6462613" y="3160534"/>
            <a:ext cx="324559" cy="322887"/>
            <a:chOff x="305" y="1046"/>
            <a:chExt cx="194" cy="193"/>
          </a:xfrm>
          <a:solidFill>
            <a:srgbClr val="FFFFFF"/>
          </a:solidFill>
        </p:grpSpPr>
        <p:sp>
          <p:nvSpPr>
            <p:cNvPr id="76" name="Freeform 5">
              <a:extLst>
                <a:ext uri="{FF2B5EF4-FFF2-40B4-BE49-F238E27FC236}">
                  <a16:creationId xmlns:a16="http://schemas.microsoft.com/office/drawing/2014/main" id="{E3FDE1D5-0095-8071-6773-5F45CDBA2C5C}"/>
                </a:ext>
              </a:extLst>
            </p:cNvPr>
            <p:cNvSpPr>
              <a:spLocks/>
            </p:cNvSpPr>
            <p:nvPr/>
          </p:nvSpPr>
          <p:spPr bwMode="auto">
            <a:xfrm>
              <a:off x="442" y="1118"/>
              <a:ext cx="41" cy="121"/>
            </a:xfrm>
            <a:custGeom>
              <a:avLst/>
              <a:gdLst>
                <a:gd name="T0" fmla="*/ 20 w 20"/>
                <a:gd name="T1" fmla="*/ 40 h 60"/>
                <a:gd name="T2" fmla="*/ 20 w 20"/>
                <a:gd name="T3" fmla="*/ 0 h 60"/>
                <a:gd name="T4" fmla="*/ 0 w 20"/>
                <a:gd name="T5" fmla="*/ 0 h 60"/>
                <a:gd name="T6" fmla="*/ 0 w 20"/>
                <a:gd name="T7" fmla="*/ 40 h 60"/>
                <a:gd name="T8" fmla="*/ 2 w 20"/>
                <a:gd name="T9" fmla="*/ 42 h 60"/>
                <a:gd name="T10" fmla="*/ 4 w 20"/>
                <a:gd name="T11" fmla="*/ 42 h 60"/>
                <a:gd name="T12" fmla="*/ 4 w 20"/>
                <a:gd name="T13" fmla="*/ 48 h 60"/>
                <a:gd name="T14" fmla="*/ 6 w 20"/>
                <a:gd name="T15" fmla="*/ 50 h 60"/>
                <a:gd name="T16" fmla="*/ 8 w 20"/>
                <a:gd name="T17" fmla="*/ 50 h 60"/>
                <a:gd name="T18" fmla="*/ 8 w 20"/>
                <a:gd name="T19" fmla="*/ 58 h 60"/>
                <a:gd name="T20" fmla="*/ 10 w 20"/>
                <a:gd name="T21" fmla="*/ 60 h 60"/>
                <a:gd name="T22" fmla="*/ 12 w 20"/>
                <a:gd name="T23" fmla="*/ 58 h 60"/>
                <a:gd name="T24" fmla="*/ 12 w 20"/>
                <a:gd name="T25" fmla="*/ 50 h 60"/>
                <a:gd name="T26" fmla="*/ 14 w 20"/>
                <a:gd name="T27" fmla="*/ 50 h 60"/>
                <a:gd name="T28" fmla="*/ 16 w 20"/>
                <a:gd name="T29" fmla="*/ 48 h 60"/>
                <a:gd name="T30" fmla="*/ 16 w 20"/>
                <a:gd name="T31" fmla="*/ 42 h 60"/>
                <a:gd name="T32" fmla="*/ 18 w 20"/>
                <a:gd name="T33" fmla="*/ 42 h 60"/>
                <a:gd name="T34" fmla="*/ 20 w 20"/>
                <a:gd name="T35" fmla="*/ 4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60">
                  <a:moveTo>
                    <a:pt x="20" y="40"/>
                  </a:moveTo>
                  <a:cubicBezTo>
                    <a:pt x="20" y="0"/>
                    <a:pt x="20" y="0"/>
                    <a:pt x="20" y="0"/>
                  </a:cubicBezTo>
                  <a:cubicBezTo>
                    <a:pt x="0" y="0"/>
                    <a:pt x="0" y="0"/>
                    <a:pt x="0" y="0"/>
                  </a:cubicBezTo>
                  <a:cubicBezTo>
                    <a:pt x="0" y="40"/>
                    <a:pt x="0" y="40"/>
                    <a:pt x="0" y="40"/>
                  </a:cubicBezTo>
                  <a:cubicBezTo>
                    <a:pt x="0" y="41"/>
                    <a:pt x="1" y="42"/>
                    <a:pt x="2" y="42"/>
                  </a:cubicBezTo>
                  <a:cubicBezTo>
                    <a:pt x="4" y="42"/>
                    <a:pt x="4" y="42"/>
                    <a:pt x="4" y="42"/>
                  </a:cubicBezTo>
                  <a:cubicBezTo>
                    <a:pt x="4" y="48"/>
                    <a:pt x="4" y="48"/>
                    <a:pt x="4" y="48"/>
                  </a:cubicBezTo>
                  <a:cubicBezTo>
                    <a:pt x="4" y="49"/>
                    <a:pt x="5" y="50"/>
                    <a:pt x="6" y="50"/>
                  </a:cubicBezTo>
                  <a:cubicBezTo>
                    <a:pt x="8" y="50"/>
                    <a:pt x="8" y="50"/>
                    <a:pt x="8" y="50"/>
                  </a:cubicBezTo>
                  <a:cubicBezTo>
                    <a:pt x="8" y="58"/>
                    <a:pt x="8" y="58"/>
                    <a:pt x="8" y="58"/>
                  </a:cubicBezTo>
                  <a:cubicBezTo>
                    <a:pt x="8" y="59"/>
                    <a:pt x="9" y="60"/>
                    <a:pt x="10" y="60"/>
                  </a:cubicBezTo>
                  <a:cubicBezTo>
                    <a:pt x="11" y="60"/>
                    <a:pt x="12" y="59"/>
                    <a:pt x="12" y="58"/>
                  </a:cubicBezTo>
                  <a:cubicBezTo>
                    <a:pt x="12" y="50"/>
                    <a:pt x="12" y="50"/>
                    <a:pt x="12" y="50"/>
                  </a:cubicBezTo>
                  <a:cubicBezTo>
                    <a:pt x="14" y="50"/>
                    <a:pt x="14" y="50"/>
                    <a:pt x="14" y="50"/>
                  </a:cubicBezTo>
                  <a:cubicBezTo>
                    <a:pt x="15" y="50"/>
                    <a:pt x="16" y="49"/>
                    <a:pt x="16" y="48"/>
                  </a:cubicBezTo>
                  <a:cubicBezTo>
                    <a:pt x="16" y="42"/>
                    <a:pt x="16" y="42"/>
                    <a:pt x="16" y="42"/>
                  </a:cubicBezTo>
                  <a:cubicBezTo>
                    <a:pt x="18" y="42"/>
                    <a:pt x="18" y="42"/>
                    <a:pt x="18" y="42"/>
                  </a:cubicBezTo>
                  <a:cubicBezTo>
                    <a:pt x="19" y="42"/>
                    <a:pt x="20" y="41"/>
                    <a:pt x="20"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srgbClr val="4C4846"/>
                </a:solidFill>
                <a:effectLst/>
                <a:uLnTx/>
                <a:uFillTx/>
              </a:endParaRPr>
            </a:p>
          </p:txBody>
        </p:sp>
        <p:sp>
          <p:nvSpPr>
            <p:cNvPr id="77" name="Freeform 6">
              <a:extLst>
                <a:ext uri="{FF2B5EF4-FFF2-40B4-BE49-F238E27FC236}">
                  <a16:creationId xmlns:a16="http://schemas.microsoft.com/office/drawing/2014/main" id="{1DC59B92-B2B8-FA51-162B-DD2A8580DDE3}"/>
                </a:ext>
              </a:extLst>
            </p:cNvPr>
            <p:cNvSpPr>
              <a:spLocks/>
            </p:cNvSpPr>
            <p:nvPr/>
          </p:nvSpPr>
          <p:spPr bwMode="auto">
            <a:xfrm>
              <a:off x="442" y="1046"/>
              <a:ext cx="57" cy="97"/>
            </a:xfrm>
            <a:custGeom>
              <a:avLst/>
              <a:gdLst>
                <a:gd name="T0" fmla="*/ 28 w 28"/>
                <a:gd name="T1" fmla="*/ 14 h 48"/>
                <a:gd name="T2" fmla="*/ 20 w 28"/>
                <a:gd name="T3" fmla="*/ 4 h 48"/>
                <a:gd name="T4" fmla="*/ 20 w 28"/>
                <a:gd name="T5" fmla="*/ 2 h 48"/>
                <a:gd name="T6" fmla="*/ 18 w 28"/>
                <a:gd name="T7" fmla="*/ 0 h 48"/>
                <a:gd name="T8" fmla="*/ 2 w 28"/>
                <a:gd name="T9" fmla="*/ 0 h 48"/>
                <a:gd name="T10" fmla="*/ 0 w 28"/>
                <a:gd name="T11" fmla="*/ 2 h 48"/>
                <a:gd name="T12" fmla="*/ 0 w 28"/>
                <a:gd name="T13" fmla="*/ 32 h 48"/>
                <a:gd name="T14" fmla="*/ 20 w 28"/>
                <a:gd name="T15" fmla="*/ 32 h 48"/>
                <a:gd name="T16" fmla="*/ 20 w 28"/>
                <a:gd name="T17" fmla="*/ 8 h 48"/>
                <a:gd name="T18" fmla="*/ 24 w 28"/>
                <a:gd name="T19" fmla="*/ 14 h 48"/>
                <a:gd name="T20" fmla="*/ 24 w 28"/>
                <a:gd name="T21" fmla="*/ 46 h 48"/>
                <a:gd name="T22" fmla="*/ 26 w 28"/>
                <a:gd name="T23" fmla="*/ 48 h 48"/>
                <a:gd name="T24" fmla="*/ 28 w 28"/>
                <a:gd name="T25" fmla="*/ 46 h 48"/>
                <a:gd name="T26" fmla="*/ 28 w 28"/>
                <a:gd name="T27" fmla="*/ 1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48">
                  <a:moveTo>
                    <a:pt x="28" y="14"/>
                  </a:moveTo>
                  <a:cubicBezTo>
                    <a:pt x="28" y="9"/>
                    <a:pt x="25" y="5"/>
                    <a:pt x="20" y="4"/>
                  </a:cubicBezTo>
                  <a:cubicBezTo>
                    <a:pt x="20" y="2"/>
                    <a:pt x="20" y="2"/>
                    <a:pt x="20" y="2"/>
                  </a:cubicBezTo>
                  <a:cubicBezTo>
                    <a:pt x="20" y="1"/>
                    <a:pt x="19" y="0"/>
                    <a:pt x="18" y="0"/>
                  </a:cubicBezTo>
                  <a:cubicBezTo>
                    <a:pt x="2" y="0"/>
                    <a:pt x="2" y="0"/>
                    <a:pt x="2" y="0"/>
                  </a:cubicBezTo>
                  <a:cubicBezTo>
                    <a:pt x="1" y="0"/>
                    <a:pt x="0" y="1"/>
                    <a:pt x="0" y="2"/>
                  </a:cubicBezTo>
                  <a:cubicBezTo>
                    <a:pt x="0" y="32"/>
                    <a:pt x="0" y="32"/>
                    <a:pt x="0" y="32"/>
                  </a:cubicBezTo>
                  <a:cubicBezTo>
                    <a:pt x="20" y="32"/>
                    <a:pt x="20" y="32"/>
                    <a:pt x="20" y="32"/>
                  </a:cubicBezTo>
                  <a:cubicBezTo>
                    <a:pt x="20" y="8"/>
                    <a:pt x="20" y="8"/>
                    <a:pt x="20" y="8"/>
                  </a:cubicBezTo>
                  <a:cubicBezTo>
                    <a:pt x="22" y="9"/>
                    <a:pt x="24" y="11"/>
                    <a:pt x="24" y="14"/>
                  </a:cubicBezTo>
                  <a:cubicBezTo>
                    <a:pt x="24" y="46"/>
                    <a:pt x="24" y="46"/>
                    <a:pt x="24" y="46"/>
                  </a:cubicBezTo>
                  <a:cubicBezTo>
                    <a:pt x="24" y="47"/>
                    <a:pt x="25" y="48"/>
                    <a:pt x="26" y="48"/>
                  </a:cubicBezTo>
                  <a:cubicBezTo>
                    <a:pt x="27" y="48"/>
                    <a:pt x="28" y="47"/>
                    <a:pt x="28" y="46"/>
                  </a:cubicBezTo>
                  <a:lnTo>
                    <a:pt x="2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srgbClr val="4C4846"/>
                </a:solidFill>
                <a:effectLst/>
                <a:uLnTx/>
                <a:uFillTx/>
              </a:endParaRPr>
            </a:p>
          </p:txBody>
        </p:sp>
        <p:sp>
          <p:nvSpPr>
            <p:cNvPr id="78" name="Freeform 7">
              <a:extLst>
                <a:ext uri="{FF2B5EF4-FFF2-40B4-BE49-F238E27FC236}">
                  <a16:creationId xmlns:a16="http://schemas.microsoft.com/office/drawing/2014/main" id="{0E45AFD5-ED5C-0BBF-7B06-8E8E35F4C7D1}"/>
                </a:ext>
              </a:extLst>
            </p:cNvPr>
            <p:cNvSpPr>
              <a:spLocks noEditPoints="1"/>
            </p:cNvSpPr>
            <p:nvPr/>
          </p:nvSpPr>
          <p:spPr bwMode="auto">
            <a:xfrm>
              <a:off x="305" y="1062"/>
              <a:ext cx="121" cy="161"/>
            </a:xfrm>
            <a:custGeom>
              <a:avLst/>
              <a:gdLst>
                <a:gd name="T0" fmla="*/ 58 w 60"/>
                <a:gd name="T1" fmla="*/ 0 h 80"/>
                <a:gd name="T2" fmla="*/ 2 w 60"/>
                <a:gd name="T3" fmla="*/ 0 h 80"/>
                <a:gd name="T4" fmla="*/ 0 w 60"/>
                <a:gd name="T5" fmla="*/ 2 h 80"/>
                <a:gd name="T6" fmla="*/ 0 w 60"/>
                <a:gd name="T7" fmla="*/ 78 h 80"/>
                <a:gd name="T8" fmla="*/ 2 w 60"/>
                <a:gd name="T9" fmla="*/ 80 h 80"/>
                <a:gd name="T10" fmla="*/ 38 w 60"/>
                <a:gd name="T11" fmla="*/ 80 h 80"/>
                <a:gd name="T12" fmla="*/ 39 w 60"/>
                <a:gd name="T13" fmla="*/ 79 h 80"/>
                <a:gd name="T14" fmla="*/ 59 w 60"/>
                <a:gd name="T15" fmla="*/ 59 h 80"/>
                <a:gd name="T16" fmla="*/ 60 w 60"/>
                <a:gd name="T17" fmla="*/ 58 h 80"/>
                <a:gd name="T18" fmla="*/ 60 w 60"/>
                <a:gd name="T19" fmla="*/ 2 h 80"/>
                <a:gd name="T20" fmla="*/ 58 w 60"/>
                <a:gd name="T21" fmla="*/ 0 h 80"/>
                <a:gd name="T22" fmla="*/ 34 w 60"/>
                <a:gd name="T23" fmla="*/ 20 h 80"/>
                <a:gd name="T24" fmla="*/ 48 w 60"/>
                <a:gd name="T25" fmla="*/ 20 h 80"/>
                <a:gd name="T26" fmla="*/ 50 w 60"/>
                <a:gd name="T27" fmla="*/ 22 h 80"/>
                <a:gd name="T28" fmla="*/ 48 w 60"/>
                <a:gd name="T29" fmla="*/ 24 h 80"/>
                <a:gd name="T30" fmla="*/ 34 w 60"/>
                <a:gd name="T31" fmla="*/ 24 h 80"/>
                <a:gd name="T32" fmla="*/ 32 w 60"/>
                <a:gd name="T33" fmla="*/ 22 h 80"/>
                <a:gd name="T34" fmla="*/ 34 w 60"/>
                <a:gd name="T35" fmla="*/ 20 h 80"/>
                <a:gd name="T36" fmla="*/ 29 w 60"/>
                <a:gd name="T37" fmla="*/ 35 h 80"/>
                <a:gd name="T38" fmla="*/ 17 w 60"/>
                <a:gd name="T39" fmla="*/ 47 h 80"/>
                <a:gd name="T40" fmla="*/ 15 w 60"/>
                <a:gd name="T41" fmla="*/ 47 h 80"/>
                <a:gd name="T42" fmla="*/ 9 w 60"/>
                <a:gd name="T43" fmla="*/ 41 h 80"/>
                <a:gd name="T44" fmla="*/ 9 w 60"/>
                <a:gd name="T45" fmla="*/ 39 h 80"/>
                <a:gd name="T46" fmla="*/ 11 w 60"/>
                <a:gd name="T47" fmla="*/ 39 h 80"/>
                <a:gd name="T48" fmla="*/ 16 w 60"/>
                <a:gd name="T49" fmla="*/ 43 h 80"/>
                <a:gd name="T50" fmla="*/ 27 w 60"/>
                <a:gd name="T51" fmla="*/ 33 h 80"/>
                <a:gd name="T52" fmla="*/ 29 w 60"/>
                <a:gd name="T53" fmla="*/ 33 h 80"/>
                <a:gd name="T54" fmla="*/ 29 w 60"/>
                <a:gd name="T55" fmla="*/ 35 h 80"/>
                <a:gd name="T56" fmla="*/ 29 w 60"/>
                <a:gd name="T57" fmla="*/ 13 h 80"/>
                <a:gd name="T58" fmla="*/ 17 w 60"/>
                <a:gd name="T59" fmla="*/ 25 h 80"/>
                <a:gd name="T60" fmla="*/ 15 w 60"/>
                <a:gd name="T61" fmla="*/ 25 h 80"/>
                <a:gd name="T62" fmla="*/ 9 w 60"/>
                <a:gd name="T63" fmla="*/ 19 h 80"/>
                <a:gd name="T64" fmla="*/ 9 w 60"/>
                <a:gd name="T65" fmla="*/ 17 h 80"/>
                <a:gd name="T66" fmla="*/ 11 w 60"/>
                <a:gd name="T67" fmla="*/ 17 h 80"/>
                <a:gd name="T68" fmla="*/ 16 w 60"/>
                <a:gd name="T69" fmla="*/ 21 h 80"/>
                <a:gd name="T70" fmla="*/ 27 w 60"/>
                <a:gd name="T71" fmla="*/ 11 h 80"/>
                <a:gd name="T72" fmla="*/ 29 w 60"/>
                <a:gd name="T73" fmla="*/ 11 h 80"/>
                <a:gd name="T74" fmla="*/ 29 w 60"/>
                <a:gd name="T75" fmla="*/ 13 h 80"/>
                <a:gd name="T76" fmla="*/ 32 w 60"/>
                <a:gd name="T77" fmla="*/ 42 h 80"/>
                <a:gd name="T78" fmla="*/ 34 w 60"/>
                <a:gd name="T79" fmla="*/ 40 h 80"/>
                <a:gd name="T80" fmla="*/ 48 w 60"/>
                <a:gd name="T81" fmla="*/ 40 h 80"/>
                <a:gd name="T82" fmla="*/ 50 w 60"/>
                <a:gd name="T83" fmla="*/ 42 h 80"/>
                <a:gd name="T84" fmla="*/ 48 w 60"/>
                <a:gd name="T85" fmla="*/ 44 h 80"/>
                <a:gd name="T86" fmla="*/ 34 w 60"/>
                <a:gd name="T87" fmla="*/ 44 h 80"/>
                <a:gd name="T88" fmla="*/ 32 w 60"/>
                <a:gd name="T89" fmla="*/ 42 h 80"/>
                <a:gd name="T90" fmla="*/ 36 w 60"/>
                <a:gd name="T91" fmla="*/ 76 h 80"/>
                <a:gd name="T92" fmla="*/ 36 w 60"/>
                <a:gd name="T93" fmla="*/ 56 h 80"/>
                <a:gd name="T94" fmla="*/ 56 w 60"/>
                <a:gd name="T95" fmla="*/ 56 h 80"/>
                <a:gd name="T96" fmla="*/ 36 w 60"/>
                <a:gd name="T9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 h="80">
                  <a:moveTo>
                    <a:pt x="58" y="0"/>
                  </a:moveTo>
                  <a:cubicBezTo>
                    <a:pt x="2" y="0"/>
                    <a:pt x="2" y="0"/>
                    <a:pt x="2" y="0"/>
                  </a:cubicBezTo>
                  <a:cubicBezTo>
                    <a:pt x="1" y="0"/>
                    <a:pt x="0" y="1"/>
                    <a:pt x="0" y="2"/>
                  </a:cubicBezTo>
                  <a:cubicBezTo>
                    <a:pt x="0" y="78"/>
                    <a:pt x="0" y="78"/>
                    <a:pt x="0" y="78"/>
                  </a:cubicBezTo>
                  <a:cubicBezTo>
                    <a:pt x="0" y="79"/>
                    <a:pt x="1" y="80"/>
                    <a:pt x="2" y="80"/>
                  </a:cubicBezTo>
                  <a:cubicBezTo>
                    <a:pt x="38" y="80"/>
                    <a:pt x="38" y="80"/>
                    <a:pt x="38" y="80"/>
                  </a:cubicBezTo>
                  <a:cubicBezTo>
                    <a:pt x="39" y="80"/>
                    <a:pt x="39" y="80"/>
                    <a:pt x="39" y="79"/>
                  </a:cubicBezTo>
                  <a:cubicBezTo>
                    <a:pt x="59" y="59"/>
                    <a:pt x="59" y="59"/>
                    <a:pt x="59" y="59"/>
                  </a:cubicBezTo>
                  <a:cubicBezTo>
                    <a:pt x="60" y="59"/>
                    <a:pt x="60" y="59"/>
                    <a:pt x="60" y="58"/>
                  </a:cubicBezTo>
                  <a:cubicBezTo>
                    <a:pt x="60" y="2"/>
                    <a:pt x="60" y="2"/>
                    <a:pt x="60" y="2"/>
                  </a:cubicBezTo>
                  <a:cubicBezTo>
                    <a:pt x="60" y="1"/>
                    <a:pt x="59" y="0"/>
                    <a:pt x="58" y="0"/>
                  </a:cubicBezTo>
                  <a:close/>
                  <a:moveTo>
                    <a:pt x="34" y="20"/>
                  </a:moveTo>
                  <a:cubicBezTo>
                    <a:pt x="48" y="20"/>
                    <a:pt x="48" y="20"/>
                    <a:pt x="48" y="20"/>
                  </a:cubicBezTo>
                  <a:cubicBezTo>
                    <a:pt x="49" y="20"/>
                    <a:pt x="50" y="21"/>
                    <a:pt x="50" y="22"/>
                  </a:cubicBezTo>
                  <a:cubicBezTo>
                    <a:pt x="50" y="23"/>
                    <a:pt x="49" y="24"/>
                    <a:pt x="48" y="24"/>
                  </a:cubicBezTo>
                  <a:cubicBezTo>
                    <a:pt x="34" y="24"/>
                    <a:pt x="34" y="24"/>
                    <a:pt x="34" y="24"/>
                  </a:cubicBezTo>
                  <a:cubicBezTo>
                    <a:pt x="33" y="24"/>
                    <a:pt x="32" y="23"/>
                    <a:pt x="32" y="22"/>
                  </a:cubicBezTo>
                  <a:cubicBezTo>
                    <a:pt x="32" y="21"/>
                    <a:pt x="33" y="20"/>
                    <a:pt x="34" y="20"/>
                  </a:cubicBezTo>
                  <a:close/>
                  <a:moveTo>
                    <a:pt x="29" y="35"/>
                  </a:moveTo>
                  <a:cubicBezTo>
                    <a:pt x="17" y="47"/>
                    <a:pt x="17" y="47"/>
                    <a:pt x="17" y="47"/>
                  </a:cubicBezTo>
                  <a:cubicBezTo>
                    <a:pt x="17" y="48"/>
                    <a:pt x="15" y="48"/>
                    <a:pt x="15" y="47"/>
                  </a:cubicBezTo>
                  <a:cubicBezTo>
                    <a:pt x="9" y="41"/>
                    <a:pt x="9" y="41"/>
                    <a:pt x="9" y="41"/>
                  </a:cubicBezTo>
                  <a:cubicBezTo>
                    <a:pt x="8" y="41"/>
                    <a:pt x="8" y="39"/>
                    <a:pt x="9" y="39"/>
                  </a:cubicBezTo>
                  <a:cubicBezTo>
                    <a:pt x="9" y="38"/>
                    <a:pt x="11" y="38"/>
                    <a:pt x="11" y="39"/>
                  </a:cubicBezTo>
                  <a:cubicBezTo>
                    <a:pt x="16" y="43"/>
                    <a:pt x="16" y="43"/>
                    <a:pt x="16" y="43"/>
                  </a:cubicBezTo>
                  <a:cubicBezTo>
                    <a:pt x="27" y="33"/>
                    <a:pt x="27" y="33"/>
                    <a:pt x="27" y="33"/>
                  </a:cubicBezTo>
                  <a:cubicBezTo>
                    <a:pt x="27" y="32"/>
                    <a:pt x="29" y="32"/>
                    <a:pt x="29" y="33"/>
                  </a:cubicBezTo>
                  <a:cubicBezTo>
                    <a:pt x="30" y="33"/>
                    <a:pt x="30" y="35"/>
                    <a:pt x="29" y="35"/>
                  </a:cubicBezTo>
                  <a:close/>
                  <a:moveTo>
                    <a:pt x="29" y="13"/>
                  </a:moveTo>
                  <a:cubicBezTo>
                    <a:pt x="17" y="25"/>
                    <a:pt x="17" y="25"/>
                    <a:pt x="17" y="25"/>
                  </a:cubicBezTo>
                  <a:cubicBezTo>
                    <a:pt x="17" y="26"/>
                    <a:pt x="15" y="26"/>
                    <a:pt x="15" y="25"/>
                  </a:cubicBezTo>
                  <a:cubicBezTo>
                    <a:pt x="9" y="19"/>
                    <a:pt x="9" y="19"/>
                    <a:pt x="9" y="19"/>
                  </a:cubicBezTo>
                  <a:cubicBezTo>
                    <a:pt x="8" y="19"/>
                    <a:pt x="8" y="17"/>
                    <a:pt x="9" y="17"/>
                  </a:cubicBezTo>
                  <a:cubicBezTo>
                    <a:pt x="9" y="16"/>
                    <a:pt x="11" y="16"/>
                    <a:pt x="11" y="17"/>
                  </a:cubicBezTo>
                  <a:cubicBezTo>
                    <a:pt x="16" y="21"/>
                    <a:pt x="16" y="21"/>
                    <a:pt x="16" y="21"/>
                  </a:cubicBezTo>
                  <a:cubicBezTo>
                    <a:pt x="27" y="11"/>
                    <a:pt x="27" y="11"/>
                    <a:pt x="27" y="11"/>
                  </a:cubicBezTo>
                  <a:cubicBezTo>
                    <a:pt x="27" y="10"/>
                    <a:pt x="29" y="10"/>
                    <a:pt x="29" y="11"/>
                  </a:cubicBezTo>
                  <a:cubicBezTo>
                    <a:pt x="30" y="11"/>
                    <a:pt x="30" y="13"/>
                    <a:pt x="29" y="13"/>
                  </a:cubicBezTo>
                  <a:close/>
                  <a:moveTo>
                    <a:pt x="32" y="42"/>
                  </a:moveTo>
                  <a:cubicBezTo>
                    <a:pt x="32" y="41"/>
                    <a:pt x="33" y="40"/>
                    <a:pt x="34" y="40"/>
                  </a:cubicBezTo>
                  <a:cubicBezTo>
                    <a:pt x="48" y="40"/>
                    <a:pt x="48" y="40"/>
                    <a:pt x="48" y="40"/>
                  </a:cubicBezTo>
                  <a:cubicBezTo>
                    <a:pt x="49" y="40"/>
                    <a:pt x="50" y="41"/>
                    <a:pt x="50" y="42"/>
                  </a:cubicBezTo>
                  <a:cubicBezTo>
                    <a:pt x="50" y="43"/>
                    <a:pt x="49" y="44"/>
                    <a:pt x="48" y="44"/>
                  </a:cubicBezTo>
                  <a:cubicBezTo>
                    <a:pt x="34" y="44"/>
                    <a:pt x="34" y="44"/>
                    <a:pt x="34" y="44"/>
                  </a:cubicBezTo>
                  <a:cubicBezTo>
                    <a:pt x="33" y="44"/>
                    <a:pt x="32" y="43"/>
                    <a:pt x="32" y="42"/>
                  </a:cubicBezTo>
                  <a:close/>
                  <a:moveTo>
                    <a:pt x="36" y="76"/>
                  </a:moveTo>
                  <a:cubicBezTo>
                    <a:pt x="36" y="56"/>
                    <a:pt x="36" y="56"/>
                    <a:pt x="36" y="56"/>
                  </a:cubicBezTo>
                  <a:cubicBezTo>
                    <a:pt x="56" y="56"/>
                    <a:pt x="56" y="56"/>
                    <a:pt x="56" y="56"/>
                  </a:cubicBezTo>
                  <a:lnTo>
                    <a:pt x="36"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srgbClr val="4C4846"/>
                </a:solidFill>
                <a:effectLst/>
                <a:uLnTx/>
                <a:uFillTx/>
              </a:endParaRPr>
            </a:p>
          </p:txBody>
        </p:sp>
      </p:grpSp>
      <p:sp>
        <p:nvSpPr>
          <p:cNvPr id="79" name="Rectangle 78">
            <a:extLst>
              <a:ext uri="{FF2B5EF4-FFF2-40B4-BE49-F238E27FC236}">
                <a16:creationId xmlns:a16="http://schemas.microsoft.com/office/drawing/2014/main" id="{3B95C7C1-0A8D-0C87-2BEB-3E729FEA0D9A}"/>
              </a:ext>
            </a:extLst>
          </p:cNvPr>
          <p:cNvSpPr/>
          <p:nvPr/>
        </p:nvSpPr>
        <p:spPr>
          <a:xfrm>
            <a:off x="468263" y="1298246"/>
            <a:ext cx="11255474" cy="5412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b="1" dirty="0">
              <a:latin typeface="Avenir Next LT Pro" panose="020B0504020202020204" pitchFamily="34" charset="0"/>
            </a:endParaRPr>
          </a:p>
        </p:txBody>
      </p:sp>
      <p:sp>
        <p:nvSpPr>
          <p:cNvPr id="80" name="Rectangle 79">
            <a:extLst>
              <a:ext uri="{FF2B5EF4-FFF2-40B4-BE49-F238E27FC236}">
                <a16:creationId xmlns:a16="http://schemas.microsoft.com/office/drawing/2014/main" id="{FBEE4EEA-7000-DA84-7969-D8D26A326FF4}"/>
              </a:ext>
            </a:extLst>
          </p:cNvPr>
          <p:cNvSpPr/>
          <p:nvPr/>
        </p:nvSpPr>
        <p:spPr>
          <a:xfrm>
            <a:off x="468263" y="1298246"/>
            <a:ext cx="541282" cy="541282"/>
          </a:xfrm>
          <a:prstGeom prst="rect">
            <a:avLst/>
          </a:prstGeom>
          <a:solidFill>
            <a:srgbClr val="3591C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b="1" dirty="0">
              <a:latin typeface="Avenir Next LT Pro" panose="020B0504020202020204" pitchFamily="34" charset="0"/>
            </a:endParaRPr>
          </a:p>
        </p:txBody>
      </p:sp>
      <p:sp>
        <p:nvSpPr>
          <p:cNvPr id="81" name="Rectangle 80">
            <a:extLst>
              <a:ext uri="{FF2B5EF4-FFF2-40B4-BE49-F238E27FC236}">
                <a16:creationId xmlns:a16="http://schemas.microsoft.com/office/drawing/2014/main" id="{6F8078E8-4E05-8D09-A156-8981E6872A77}"/>
              </a:ext>
            </a:extLst>
          </p:cNvPr>
          <p:cNvSpPr/>
          <p:nvPr/>
        </p:nvSpPr>
        <p:spPr>
          <a:xfrm>
            <a:off x="1094593" y="1445776"/>
            <a:ext cx="4632096"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marL="0" marR="0" lvl="0" indent="0" defTabSz="228600" eaLnBrk="1" fontAlgn="auto" latinLnBrk="0" hangingPunct="1">
              <a:lnSpc>
                <a:spcPct val="100000"/>
              </a:lnSpc>
              <a:spcBef>
                <a:spcPts val="0"/>
              </a:spcBef>
              <a:spcAft>
                <a:spcPts val="0"/>
              </a:spcAft>
              <a:buClrTx/>
              <a:buSzTx/>
              <a:buFontTx/>
              <a:buNone/>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r>
              <a:rPr kumimoji="0" lang="en-US" sz="1600" b="1" i="0" u="none" strike="noStrike" kern="0" cap="none" spc="0" normalizeH="0" baseline="0" noProof="0" dirty="0">
                <a:ln>
                  <a:noFill/>
                </a:ln>
                <a:solidFill>
                  <a:schemeClr val="tx1"/>
                </a:solidFill>
                <a:effectLst/>
                <a:uLnTx/>
                <a:uFillTx/>
                <a:latin typeface="Avenir Next LT Pro" panose="020B0504020202020204" pitchFamily="34" charset="0"/>
              </a:rPr>
              <a:t>Introduction to Straw Models</a:t>
            </a:r>
          </a:p>
        </p:txBody>
      </p:sp>
      <p:grpSp>
        <p:nvGrpSpPr>
          <p:cNvPr id="82" name="Group 4">
            <a:extLst>
              <a:ext uri="{FF2B5EF4-FFF2-40B4-BE49-F238E27FC236}">
                <a16:creationId xmlns:a16="http://schemas.microsoft.com/office/drawing/2014/main" id="{C51CE276-7FB6-56C3-1F68-EE808D196272}"/>
              </a:ext>
            </a:extLst>
          </p:cNvPr>
          <p:cNvGrpSpPr>
            <a:grpSpLocks noChangeAspect="1"/>
          </p:cNvGrpSpPr>
          <p:nvPr/>
        </p:nvGrpSpPr>
        <p:grpSpPr bwMode="auto">
          <a:xfrm>
            <a:off x="576625" y="1407444"/>
            <a:ext cx="324559" cy="322887"/>
            <a:chOff x="305" y="1046"/>
            <a:chExt cx="194" cy="193"/>
          </a:xfrm>
          <a:solidFill>
            <a:srgbClr val="FFFFFF"/>
          </a:solidFill>
        </p:grpSpPr>
        <p:sp>
          <p:nvSpPr>
            <p:cNvPr id="83" name="Freeform 5">
              <a:extLst>
                <a:ext uri="{FF2B5EF4-FFF2-40B4-BE49-F238E27FC236}">
                  <a16:creationId xmlns:a16="http://schemas.microsoft.com/office/drawing/2014/main" id="{0D564AC8-E562-43BB-4E95-0704C8D78B67}"/>
                </a:ext>
              </a:extLst>
            </p:cNvPr>
            <p:cNvSpPr>
              <a:spLocks/>
            </p:cNvSpPr>
            <p:nvPr/>
          </p:nvSpPr>
          <p:spPr bwMode="auto">
            <a:xfrm>
              <a:off x="442" y="1118"/>
              <a:ext cx="41" cy="121"/>
            </a:xfrm>
            <a:custGeom>
              <a:avLst/>
              <a:gdLst>
                <a:gd name="T0" fmla="*/ 20 w 20"/>
                <a:gd name="T1" fmla="*/ 40 h 60"/>
                <a:gd name="T2" fmla="*/ 20 w 20"/>
                <a:gd name="T3" fmla="*/ 0 h 60"/>
                <a:gd name="T4" fmla="*/ 0 w 20"/>
                <a:gd name="T5" fmla="*/ 0 h 60"/>
                <a:gd name="T6" fmla="*/ 0 w 20"/>
                <a:gd name="T7" fmla="*/ 40 h 60"/>
                <a:gd name="T8" fmla="*/ 2 w 20"/>
                <a:gd name="T9" fmla="*/ 42 h 60"/>
                <a:gd name="T10" fmla="*/ 4 w 20"/>
                <a:gd name="T11" fmla="*/ 42 h 60"/>
                <a:gd name="T12" fmla="*/ 4 w 20"/>
                <a:gd name="T13" fmla="*/ 48 h 60"/>
                <a:gd name="T14" fmla="*/ 6 w 20"/>
                <a:gd name="T15" fmla="*/ 50 h 60"/>
                <a:gd name="T16" fmla="*/ 8 w 20"/>
                <a:gd name="T17" fmla="*/ 50 h 60"/>
                <a:gd name="T18" fmla="*/ 8 w 20"/>
                <a:gd name="T19" fmla="*/ 58 h 60"/>
                <a:gd name="T20" fmla="*/ 10 w 20"/>
                <a:gd name="T21" fmla="*/ 60 h 60"/>
                <a:gd name="T22" fmla="*/ 12 w 20"/>
                <a:gd name="T23" fmla="*/ 58 h 60"/>
                <a:gd name="T24" fmla="*/ 12 w 20"/>
                <a:gd name="T25" fmla="*/ 50 h 60"/>
                <a:gd name="T26" fmla="*/ 14 w 20"/>
                <a:gd name="T27" fmla="*/ 50 h 60"/>
                <a:gd name="T28" fmla="*/ 16 w 20"/>
                <a:gd name="T29" fmla="*/ 48 h 60"/>
                <a:gd name="T30" fmla="*/ 16 w 20"/>
                <a:gd name="T31" fmla="*/ 42 h 60"/>
                <a:gd name="T32" fmla="*/ 18 w 20"/>
                <a:gd name="T33" fmla="*/ 42 h 60"/>
                <a:gd name="T34" fmla="*/ 20 w 20"/>
                <a:gd name="T35" fmla="*/ 4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60">
                  <a:moveTo>
                    <a:pt x="20" y="40"/>
                  </a:moveTo>
                  <a:cubicBezTo>
                    <a:pt x="20" y="0"/>
                    <a:pt x="20" y="0"/>
                    <a:pt x="20" y="0"/>
                  </a:cubicBezTo>
                  <a:cubicBezTo>
                    <a:pt x="0" y="0"/>
                    <a:pt x="0" y="0"/>
                    <a:pt x="0" y="0"/>
                  </a:cubicBezTo>
                  <a:cubicBezTo>
                    <a:pt x="0" y="40"/>
                    <a:pt x="0" y="40"/>
                    <a:pt x="0" y="40"/>
                  </a:cubicBezTo>
                  <a:cubicBezTo>
                    <a:pt x="0" y="41"/>
                    <a:pt x="1" y="42"/>
                    <a:pt x="2" y="42"/>
                  </a:cubicBezTo>
                  <a:cubicBezTo>
                    <a:pt x="4" y="42"/>
                    <a:pt x="4" y="42"/>
                    <a:pt x="4" y="42"/>
                  </a:cubicBezTo>
                  <a:cubicBezTo>
                    <a:pt x="4" y="48"/>
                    <a:pt x="4" y="48"/>
                    <a:pt x="4" y="48"/>
                  </a:cubicBezTo>
                  <a:cubicBezTo>
                    <a:pt x="4" y="49"/>
                    <a:pt x="5" y="50"/>
                    <a:pt x="6" y="50"/>
                  </a:cubicBezTo>
                  <a:cubicBezTo>
                    <a:pt x="8" y="50"/>
                    <a:pt x="8" y="50"/>
                    <a:pt x="8" y="50"/>
                  </a:cubicBezTo>
                  <a:cubicBezTo>
                    <a:pt x="8" y="58"/>
                    <a:pt x="8" y="58"/>
                    <a:pt x="8" y="58"/>
                  </a:cubicBezTo>
                  <a:cubicBezTo>
                    <a:pt x="8" y="59"/>
                    <a:pt x="9" y="60"/>
                    <a:pt x="10" y="60"/>
                  </a:cubicBezTo>
                  <a:cubicBezTo>
                    <a:pt x="11" y="60"/>
                    <a:pt x="12" y="59"/>
                    <a:pt x="12" y="58"/>
                  </a:cubicBezTo>
                  <a:cubicBezTo>
                    <a:pt x="12" y="50"/>
                    <a:pt x="12" y="50"/>
                    <a:pt x="12" y="50"/>
                  </a:cubicBezTo>
                  <a:cubicBezTo>
                    <a:pt x="14" y="50"/>
                    <a:pt x="14" y="50"/>
                    <a:pt x="14" y="50"/>
                  </a:cubicBezTo>
                  <a:cubicBezTo>
                    <a:pt x="15" y="50"/>
                    <a:pt x="16" y="49"/>
                    <a:pt x="16" y="48"/>
                  </a:cubicBezTo>
                  <a:cubicBezTo>
                    <a:pt x="16" y="42"/>
                    <a:pt x="16" y="42"/>
                    <a:pt x="16" y="42"/>
                  </a:cubicBezTo>
                  <a:cubicBezTo>
                    <a:pt x="18" y="42"/>
                    <a:pt x="18" y="42"/>
                    <a:pt x="18" y="42"/>
                  </a:cubicBezTo>
                  <a:cubicBezTo>
                    <a:pt x="19" y="42"/>
                    <a:pt x="20" y="41"/>
                    <a:pt x="20"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srgbClr val="4C4846"/>
                </a:solidFill>
                <a:effectLst/>
                <a:uLnTx/>
                <a:uFillTx/>
              </a:endParaRPr>
            </a:p>
          </p:txBody>
        </p:sp>
        <p:sp>
          <p:nvSpPr>
            <p:cNvPr id="84" name="Freeform 6">
              <a:extLst>
                <a:ext uri="{FF2B5EF4-FFF2-40B4-BE49-F238E27FC236}">
                  <a16:creationId xmlns:a16="http://schemas.microsoft.com/office/drawing/2014/main" id="{16E08BD3-CDD4-4167-1C01-50ADDD36D2C1}"/>
                </a:ext>
              </a:extLst>
            </p:cNvPr>
            <p:cNvSpPr>
              <a:spLocks/>
            </p:cNvSpPr>
            <p:nvPr/>
          </p:nvSpPr>
          <p:spPr bwMode="auto">
            <a:xfrm>
              <a:off x="442" y="1046"/>
              <a:ext cx="57" cy="97"/>
            </a:xfrm>
            <a:custGeom>
              <a:avLst/>
              <a:gdLst>
                <a:gd name="T0" fmla="*/ 28 w 28"/>
                <a:gd name="T1" fmla="*/ 14 h 48"/>
                <a:gd name="T2" fmla="*/ 20 w 28"/>
                <a:gd name="T3" fmla="*/ 4 h 48"/>
                <a:gd name="T4" fmla="*/ 20 w 28"/>
                <a:gd name="T5" fmla="*/ 2 h 48"/>
                <a:gd name="T6" fmla="*/ 18 w 28"/>
                <a:gd name="T7" fmla="*/ 0 h 48"/>
                <a:gd name="T8" fmla="*/ 2 w 28"/>
                <a:gd name="T9" fmla="*/ 0 h 48"/>
                <a:gd name="T10" fmla="*/ 0 w 28"/>
                <a:gd name="T11" fmla="*/ 2 h 48"/>
                <a:gd name="T12" fmla="*/ 0 w 28"/>
                <a:gd name="T13" fmla="*/ 32 h 48"/>
                <a:gd name="T14" fmla="*/ 20 w 28"/>
                <a:gd name="T15" fmla="*/ 32 h 48"/>
                <a:gd name="T16" fmla="*/ 20 w 28"/>
                <a:gd name="T17" fmla="*/ 8 h 48"/>
                <a:gd name="T18" fmla="*/ 24 w 28"/>
                <a:gd name="T19" fmla="*/ 14 h 48"/>
                <a:gd name="T20" fmla="*/ 24 w 28"/>
                <a:gd name="T21" fmla="*/ 46 h 48"/>
                <a:gd name="T22" fmla="*/ 26 w 28"/>
                <a:gd name="T23" fmla="*/ 48 h 48"/>
                <a:gd name="T24" fmla="*/ 28 w 28"/>
                <a:gd name="T25" fmla="*/ 46 h 48"/>
                <a:gd name="T26" fmla="*/ 28 w 28"/>
                <a:gd name="T27" fmla="*/ 1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48">
                  <a:moveTo>
                    <a:pt x="28" y="14"/>
                  </a:moveTo>
                  <a:cubicBezTo>
                    <a:pt x="28" y="9"/>
                    <a:pt x="25" y="5"/>
                    <a:pt x="20" y="4"/>
                  </a:cubicBezTo>
                  <a:cubicBezTo>
                    <a:pt x="20" y="2"/>
                    <a:pt x="20" y="2"/>
                    <a:pt x="20" y="2"/>
                  </a:cubicBezTo>
                  <a:cubicBezTo>
                    <a:pt x="20" y="1"/>
                    <a:pt x="19" y="0"/>
                    <a:pt x="18" y="0"/>
                  </a:cubicBezTo>
                  <a:cubicBezTo>
                    <a:pt x="2" y="0"/>
                    <a:pt x="2" y="0"/>
                    <a:pt x="2" y="0"/>
                  </a:cubicBezTo>
                  <a:cubicBezTo>
                    <a:pt x="1" y="0"/>
                    <a:pt x="0" y="1"/>
                    <a:pt x="0" y="2"/>
                  </a:cubicBezTo>
                  <a:cubicBezTo>
                    <a:pt x="0" y="32"/>
                    <a:pt x="0" y="32"/>
                    <a:pt x="0" y="32"/>
                  </a:cubicBezTo>
                  <a:cubicBezTo>
                    <a:pt x="20" y="32"/>
                    <a:pt x="20" y="32"/>
                    <a:pt x="20" y="32"/>
                  </a:cubicBezTo>
                  <a:cubicBezTo>
                    <a:pt x="20" y="8"/>
                    <a:pt x="20" y="8"/>
                    <a:pt x="20" y="8"/>
                  </a:cubicBezTo>
                  <a:cubicBezTo>
                    <a:pt x="22" y="9"/>
                    <a:pt x="24" y="11"/>
                    <a:pt x="24" y="14"/>
                  </a:cubicBezTo>
                  <a:cubicBezTo>
                    <a:pt x="24" y="46"/>
                    <a:pt x="24" y="46"/>
                    <a:pt x="24" y="46"/>
                  </a:cubicBezTo>
                  <a:cubicBezTo>
                    <a:pt x="24" y="47"/>
                    <a:pt x="25" y="48"/>
                    <a:pt x="26" y="48"/>
                  </a:cubicBezTo>
                  <a:cubicBezTo>
                    <a:pt x="27" y="48"/>
                    <a:pt x="28" y="47"/>
                    <a:pt x="28" y="46"/>
                  </a:cubicBezTo>
                  <a:lnTo>
                    <a:pt x="2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srgbClr val="4C4846"/>
                </a:solidFill>
                <a:effectLst/>
                <a:uLnTx/>
                <a:uFillTx/>
              </a:endParaRPr>
            </a:p>
          </p:txBody>
        </p:sp>
        <p:sp>
          <p:nvSpPr>
            <p:cNvPr id="85" name="Freeform 7">
              <a:extLst>
                <a:ext uri="{FF2B5EF4-FFF2-40B4-BE49-F238E27FC236}">
                  <a16:creationId xmlns:a16="http://schemas.microsoft.com/office/drawing/2014/main" id="{54B7FAA6-1BB5-20FA-40C9-B93F0807269B}"/>
                </a:ext>
              </a:extLst>
            </p:cNvPr>
            <p:cNvSpPr>
              <a:spLocks noEditPoints="1"/>
            </p:cNvSpPr>
            <p:nvPr/>
          </p:nvSpPr>
          <p:spPr bwMode="auto">
            <a:xfrm>
              <a:off x="305" y="1062"/>
              <a:ext cx="121" cy="161"/>
            </a:xfrm>
            <a:custGeom>
              <a:avLst/>
              <a:gdLst>
                <a:gd name="T0" fmla="*/ 58 w 60"/>
                <a:gd name="T1" fmla="*/ 0 h 80"/>
                <a:gd name="T2" fmla="*/ 2 w 60"/>
                <a:gd name="T3" fmla="*/ 0 h 80"/>
                <a:gd name="T4" fmla="*/ 0 w 60"/>
                <a:gd name="T5" fmla="*/ 2 h 80"/>
                <a:gd name="T6" fmla="*/ 0 w 60"/>
                <a:gd name="T7" fmla="*/ 78 h 80"/>
                <a:gd name="T8" fmla="*/ 2 w 60"/>
                <a:gd name="T9" fmla="*/ 80 h 80"/>
                <a:gd name="T10" fmla="*/ 38 w 60"/>
                <a:gd name="T11" fmla="*/ 80 h 80"/>
                <a:gd name="T12" fmla="*/ 39 w 60"/>
                <a:gd name="T13" fmla="*/ 79 h 80"/>
                <a:gd name="T14" fmla="*/ 59 w 60"/>
                <a:gd name="T15" fmla="*/ 59 h 80"/>
                <a:gd name="T16" fmla="*/ 60 w 60"/>
                <a:gd name="T17" fmla="*/ 58 h 80"/>
                <a:gd name="T18" fmla="*/ 60 w 60"/>
                <a:gd name="T19" fmla="*/ 2 h 80"/>
                <a:gd name="T20" fmla="*/ 58 w 60"/>
                <a:gd name="T21" fmla="*/ 0 h 80"/>
                <a:gd name="T22" fmla="*/ 34 w 60"/>
                <a:gd name="T23" fmla="*/ 20 h 80"/>
                <a:gd name="T24" fmla="*/ 48 w 60"/>
                <a:gd name="T25" fmla="*/ 20 h 80"/>
                <a:gd name="T26" fmla="*/ 50 w 60"/>
                <a:gd name="T27" fmla="*/ 22 h 80"/>
                <a:gd name="T28" fmla="*/ 48 w 60"/>
                <a:gd name="T29" fmla="*/ 24 h 80"/>
                <a:gd name="T30" fmla="*/ 34 w 60"/>
                <a:gd name="T31" fmla="*/ 24 h 80"/>
                <a:gd name="T32" fmla="*/ 32 w 60"/>
                <a:gd name="T33" fmla="*/ 22 h 80"/>
                <a:gd name="T34" fmla="*/ 34 w 60"/>
                <a:gd name="T35" fmla="*/ 20 h 80"/>
                <a:gd name="T36" fmla="*/ 29 w 60"/>
                <a:gd name="T37" fmla="*/ 35 h 80"/>
                <a:gd name="T38" fmla="*/ 17 w 60"/>
                <a:gd name="T39" fmla="*/ 47 h 80"/>
                <a:gd name="T40" fmla="*/ 15 w 60"/>
                <a:gd name="T41" fmla="*/ 47 h 80"/>
                <a:gd name="T42" fmla="*/ 9 w 60"/>
                <a:gd name="T43" fmla="*/ 41 h 80"/>
                <a:gd name="T44" fmla="*/ 9 w 60"/>
                <a:gd name="T45" fmla="*/ 39 h 80"/>
                <a:gd name="T46" fmla="*/ 11 w 60"/>
                <a:gd name="T47" fmla="*/ 39 h 80"/>
                <a:gd name="T48" fmla="*/ 16 w 60"/>
                <a:gd name="T49" fmla="*/ 43 h 80"/>
                <a:gd name="T50" fmla="*/ 27 w 60"/>
                <a:gd name="T51" fmla="*/ 33 h 80"/>
                <a:gd name="T52" fmla="*/ 29 w 60"/>
                <a:gd name="T53" fmla="*/ 33 h 80"/>
                <a:gd name="T54" fmla="*/ 29 w 60"/>
                <a:gd name="T55" fmla="*/ 35 h 80"/>
                <a:gd name="T56" fmla="*/ 29 w 60"/>
                <a:gd name="T57" fmla="*/ 13 h 80"/>
                <a:gd name="T58" fmla="*/ 17 w 60"/>
                <a:gd name="T59" fmla="*/ 25 h 80"/>
                <a:gd name="T60" fmla="*/ 15 w 60"/>
                <a:gd name="T61" fmla="*/ 25 h 80"/>
                <a:gd name="T62" fmla="*/ 9 w 60"/>
                <a:gd name="T63" fmla="*/ 19 h 80"/>
                <a:gd name="T64" fmla="*/ 9 w 60"/>
                <a:gd name="T65" fmla="*/ 17 h 80"/>
                <a:gd name="T66" fmla="*/ 11 w 60"/>
                <a:gd name="T67" fmla="*/ 17 h 80"/>
                <a:gd name="T68" fmla="*/ 16 w 60"/>
                <a:gd name="T69" fmla="*/ 21 h 80"/>
                <a:gd name="T70" fmla="*/ 27 w 60"/>
                <a:gd name="T71" fmla="*/ 11 h 80"/>
                <a:gd name="T72" fmla="*/ 29 w 60"/>
                <a:gd name="T73" fmla="*/ 11 h 80"/>
                <a:gd name="T74" fmla="*/ 29 w 60"/>
                <a:gd name="T75" fmla="*/ 13 h 80"/>
                <a:gd name="T76" fmla="*/ 32 w 60"/>
                <a:gd name="T77" fmla="*/ 42 h 80"/>
                <a:gd name="T78" fmla="*/ 34 w 60"/>
                <a:gd name="T79" fmla="*/ 40 h 80"/>
                <a:gd name="T80" fmla="*/ 48 w 60"/>
                <a:gd name="T81" fmla="*/ 40 h 80"/>
                <a:gd name="T82" fmla="*/ 50 w 60"/>
                <a:gd name="T83" fmla="*/ 42 h 80"/>
                <a:gd name="T84" fmla="*/ 48 w 60"/>
                <a:gd name="T85" fmla="*/ 44 h 80"/>
                <a:gd name="T86" fmla="*/ 34 w 60"/>
                <a:gd name="T87" fmla="*/ 44 h 80"/>
                <a:gd name="T88" fmla="*/ 32 w 60"/>
                <a:gd name="T89" fmla="*/ 42 h 80"/>
                <a:gd name="T90" fmla="*/ 36 w 60"/>
                <a:gd name="T91" fmla="*/ 76 h 80"/>
                <a:gd name="T92" fmla="*/ 36 w 60"/>
                <a:gd name="T93" fmla="*/ 56 h 80"/>
                <a:gd name="T94" fmla="*/ 56 w 60"/>
                <a:gd name="T95" fmla="*/ 56 h 80"/>
                <a:gd name="T96" fmla="*/ 36 w 60"/>
                <a:gd name="T9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 h="80">
                  <a:moveTo>
                    <a:pt x="58" y="0"/>
                  </a:moveTo>
                  <a:cubicBezTo>
                    <a:pt x="2" y="0"/>
                    <a:pt x="2" y="0"/>
                    <a:pt x="2" y="0"/>
                  </a:cubicBezTo>
                  <a:cubicBezTo>
                    <a:pt x="1" y="0"/>
                    <a:pt x="0" y="1"/>
                    <a:pt x="0" y="2"/>
                  </a:cubicBezTo>
                  <a:cubicBezTo>
                    <a:pt x="0" y="78"/>
                    <a:pt x="0" y="78"/>
                    <a:pt x="0" y="78"/>
                  </a:cubicBezTo>
                  <a:cubicBezTo>
                    <a:pt x="0" y="79"/>
                    <a:pt x="1" y="80"/>
                    <a:pt x="2" y="80"/>
                  </a:cubicBezTo>
                  <a:cubicBezTo>
                    <a:pt x="38" y="80"/>
                    <a:pt x="38" y="80"/>
                    <a:pt x="38" y="80"/>
                  </a:cubicBezTo>
                  <a:cubicBezTo>
                    <a:pt x="39" y="80"/>
                    <a:pt x="39" y="80"/>
                    <a:pt x="39" y="79"/>
                  </a:cubicBezTo>
                  <a:cubicBezTo>
                    <a:pt x="59" y="59"/>
                    <a:pt x="59" y="59"/>
                    <a:pt x="59" y="59"/>
                  </a:cubicBezTo>
                  <a:cubicBezTo>
                    <a:pt x="60" y="59"/>
                    <a:pt x="60" y="59"/>
                    <a:pt x="60" y="58"/>
                  </a:cubicBezTo>
                  <a:cubicBezTo>
                    <a:pt x="60" y="2"/>
                    <a:pt x="60" y="2"/>
                    <a:pt x="60" y="2"/>
                  </a:cubicBezTo>
                  <a:cubicBezTo>
                    <a:pt x="60" y="1"/>
                    <a:pt x="59" y="0"/>
                    <a:pt x="58" y="0"/>
                  </a:cubicBezTo>
                  <a:close/>
                  <a:moveTo>
                    <a:pt x="34" y="20"/>
                  </a:moveTo>
                  <a:cubicBezTo>
                    <a:pt x="48" y="20"/>
                    <a:pt x="48" y="20"/>
                    <a:pt x="48" y="20"/>
                  </a:cubicBezTo>
                  <a:cubicBezTo>
                    <a:pt x="49" y="20"/>
                    <a:pt x="50" y="21"/>
                    <a:pt x="50" y="22"/>
                  </a:cubicBezTo>
                  <a:cubicBezTo>
                    <a:pt x="50" y="23"/>
                    <a:pt x="49" y="24"/>
                    <a:pt x="48" y="24"/>
                  </a:cubicBezTo>
                  <a:cubicBezTo>
                    <a:pt x="34" y="24"/>
                    <a:pt x="34" y="24"/>
                    <a:pt x="34" y="24"/>
                  </a:cubicBezTo>
                  <a:cubicBezTo>
                    <a:pt x="33" y="24"/>
                    <a:pt x="32" y="23"/>
                    <a:pt x="32" y="22"/>
                  </a:cubicBezTo>
                  <a:cubicBezTo>
                    <a:pt x="32" y="21"/>
                    <a:pt x="33" y="20"/>
                    <a:pt x="34" y="20"/>
                  </a:cubicBezTo>
                  <a:close/>
                  <a:moveTo>
                    <a:pt x="29" y="35"/>
                  </a:moveTo>
                  <a:cubicBezTo>
                    <a:pt x="17" y="47"/>
                    <a:pt x="17" y="47"/>
                    <a:pt x="17" y="47"/>
                  </a:cubicBezTo>
                  <a:cubicBezTo>
                    <a:pt x="17" y="48"/>
                    <a:pt x="15" y="48"/>
                    <a:pt x="15" y="47"/>
                  </a:cubicBezTo>
                  <a:cubicBezTo>
                    <a:pt x="9" y="41"/>
                    <a:pt x="9" y="41"/>
                    <a:pt x="9" y="41"/>
                  </a:cubicBezTo>
                  <a:cubicBezTo>
                    <a:pt x="8" y="41"/>
                    <a:pt x="8" y="39"/>
                    <a:pt x="9" y="39"/>
                  </a:cubicBezTo>
                  <a:cubicBezTo>
                    <a:pt x="9" y="38"/>
                    <a:pt x="11" y="38"/>
                    <a:pt x="11" y="39"/>
                  </a:cubicBezTo>
                  <a:cubicBezTo>
                    <a:pt x="16" y="43"/>
                    <a:pt x="16" y="43"/>
                    <a:pt x="16" y="43"/>
                  </a:cubicBezTo>
                  <a:cubicBezTo>
                    <a:pt x="27" y="33"/>
                    <a:pt x="27" y="33"/>
                    <a:pt x="27" y="33"/>
                  </a:cubicBezTo>
                  <a:cubicBezTo>
                    <a:pt x="27" y="32"/>
                    <a:pt x="29" y="32"/>
                    <a:pt x="29" y="33"/>
                  </a:cubicBezTo>
                  <a:cubicBezTo>
                    <a:pt x="30" y="33"/>
                    <a:pt x="30" y="35"/>
                    <a:pt x="29" y="35"/>
                  </a:cubicBezTo>
                  <a:close/>
                  <a:moveTo>
                    <a:pt x="29" y="13"/>
                  </a:moveTo>
                  <a:cubicBezTo>
                    <a:pt x="17" y="25"/>
                    <a:pt x="17" y="25"/>
                    <a:pt x="17" y="25"/>
                  </a:cubicBezTo>
                  <a:cubicBezTo>
                    <a:pt x="17" y="26"/>
                    <a:pt x="15" y="26"/>
                    <a:pt x="15" y="25"/>
                  </a:cubicBezTo>
                  <a:cubicBezTo>
                    <a:pt x="9" y="19"/>
                    <a:pt x="9" y="19"/>
                    <a:pt x="9" y="19"/>
                  </a:cubicBezTo>
                  <a:cubicBezTo>
                    <a:pt x="8" y="19"/>
                    <a:pt x="8" y="17"/>
                    <a:pt x="9" y="17"/>
                  </a:cubicBezTo>
                  <a:cubicBezTo>
                    <a:pt x="9" y="16"/>
                    <a:pt x="11" y="16"/>
                    <a:pt x="11" y="17"/>
                  </a:cubicBezTo>
                  <a:cubicBezTo>
                    <a:pt x="16" y="21"/>
                    <a:pt x="16" y="21"/>
                    <a:pt x="16" y="21"/>
                  </a:cubicBezTo>
                  <a:cubicBezTo>
                    <a:pt x="27" y="11"/>
                    <a:pt x="27" y="11"/>
                    <a:pt x="27" y="11"/>
                  </a:cubicBezTo>
                  <a:cubicBezTo>
                    <a:pt x="27" y="10"/>
                    <a:pt x="29" y="10"/>
                    <a:pt x="29" y="11"/>
                  </a:cubicBezTo>
                  <a:cubicBezTo>
                    <a:pt x="30" y="11"/>
                    <a:pt x="30" y="13"/>
                    <a:pt x="29" y="13"/>
                  </a:cubicBezTo>
                  <a:close/>
                  <a:moveTo>
                    <a:pt x="32" y="42"/>
                  </a:moveTo>
                  <a:cubicBezTo>
                    <a:pt x="32" y="41"/>
                    <a:pt x="33" y="40"/>
                    <a:pt x="34" y="40"/>
                  </a:cubicBezTo>
                  <a:cubicBezTo>
                    <a:pt x="48" y="40"/>
                    <a:pt x="48" y="40"/>
                    <a:pt x="48" y="40"/>
                  </a:cubicBezTo>
                  <a:cubicBezTo>
                    <a:pt x="49" y="40"/>
                    <a:pt x="50" y="41"/>
                    <a:pt x="50" y="42"/>
                  </a:cubicBezTo>
                  <a:cubicBezTo>
                    <a:pt x="50" y="43"/>
                    <a:pt x="49" y="44"/>
                    <a:pt x="48" y="44"/>
                  </a:cubicBezTo>
                  <a:cubicBezTo>
                    <a:pt x="34" y="44"/>
                    <a:pt x="34" y="44"/>
                    <a:pt x="34" y="44"/>
                  </a:cubicBezTo>
                  <a:cubicBezTo>
                    <a:pt x="33" y="44"/>
                    <a:pt x="32" y="43"/>
                    <a:pt x="32" y="42"/>
                  </a:cubicBezTo>
                  <a:close/>
                  <a:moveTo>
                    <a:pt x="36" y="76"/>
                  </a:moveTo>
                  <a:cubicBezTo>
                    <a:pt x="36" y="56"/>
                    <a:pt x="36" y="56"/>
                    <a:pt x="36" y="56"/>
                  </a:cubicBezTo>
                  <a:cubicBezTo>
                    <a:pt x="56" y="56"/>
                    <a:pt x="56" y="56"/>
                    <a:pt x="56" y="56"/>
                  </a:cubicBezTo>
                  <a:lnTo>
                    <a:pt x="36"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srgbClr val="4C4846"/>
                </a:solidFill>
                <a:effectLst/>
                <a:uLnTx/>
                <a:uFillTx/>
              </a:endParaRPr>
            </a:p>
          </p:txBody>
        </p:sp>
      </p:grpSp>
      <p:sp>
        <p:nvSpPr>
          <p:cNvPr id="87" name="Rectangle 86">
            <a:extLst>
              <a:ext uri="{FF2B5EF4-FFF2-40B4-BE49-F238E27FC236}">
                <a16:creationId xmlns:a16="http://schemas.microsoft.com/office/drawing/2014/main" id="{F5EED0D6-EAE9-8A69-7210-F8D2506CCB99}"/>
              </a:ext>
            </a:extLst>
          </p:cNvPr>
          <p:cNvSpPr/>
          <p:nvPr/>
        </p:nvSpPr>
        <p:spPr>
          <a:xfrm>
            <a:off x="449854" y="3705310"/>
            <a:ext cx="5404876" cy="1738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274320" indent="-274320" algn="l" defTabSz="228600">
              <a:spcBef>
                <a:spcPts val="600"/>
              </a:spcBef>
              <a:buFont typeface="+mj-lt"/>
              <a:buAutoNum type="arabicPeriod"/>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US" sz="1400" b="1" dirty="0">
                <a:solidFill>
                  <a:schemeClr val="tx1"/>
                </a:solidFill>
                <a:latin typeface="Avenir Next LT Pro" panose="020B0504020202020204" pitchFamily="34" charset="0"/>
              </a:rPr>
              <a:t>Performance Measures:</a:t>
            </a:r>
            <a:r>
              <a:rPr lang="en-US" sz="1400" dirty="0">
                <a:solidFill>
                  <a:schemeClr val="tx1"/>
                </a:solidFill>
                <a:latin typeface="Avenir Next LT Pro" panose="020B0504020202020204" pitchFamily="34" charset="0"/>
              </a:rPr>
              <a:t> One measure (e.g. total sales) or two measure plans (e.g. Retention &amp; new business)</a:t>
            </a:r>
          </a:p>
          <a:p>
            <a:pPr marL="274320" indent="-274320" algn="l" defTabSz="228600">
              <a:spcBef>
                <a:spcPts val="600"/>
              </a:spcBef>
              <a:buFont typeface="+mj-lt"/>
              <a:buAutoNum type="arabicPeriod"/>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US" sz="1400" b="1" dirty="0">
                <a:solidFill>
                  <a:schemeClr val="tx1"/>
                </a:solidFill>
                <a:latin typeface="Avenir Next LT Pro" panose="020B0504020202020204" pitchFamily="34" charset="0"/>
              </a:rPr>
              <a:t>Plan Mechanics: </a:t>
            </a:r>
            <a:r>
              <a:rPr lang="en-US" sz="1400" dirty="0">
                <a:solidFill>
                  <a:schemeClr val="tx1"/>
                </a:solidFill>
                <a:latin typeface="Avenir Next LT Pro" panose="020B0504020202020204" pitchFamily="34" charset="0"/>
              </a:rPr>
              <a:t>Commission, quota, or hybrid</a:t>
            </a:r>
          </a:p>
          <a:p>
            <a:pPr marL="274320" indent="-274320" algn="l" defTabSz="228600">
              <a:spcBef>
                <a:spcPts val="600"/>
              </a:spcBef>
              <a:buFont typeface="+mj-lt"/>
              <a:buAutoNum type="arabicPeriod"/>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US" sz="1400" b="1" dirty="0">
                <a:solidFill>
                  <a:schemeClr val="tx1"/>
                </a:solidFill>
                <a:latin typeface="Avenir Next LT Pro" panose="020B0504020202020204" pitchFamily="34" charset="0"/>
              </a:rPr>
              <a:t>Thresholds Below 100% Attainment: </a:t>
            </a:r>
            <a:r>
              <a:rPr lang="en-US" sz="1400" dirty="0">
                <a:solidFill>
                  <a:schemeClr val="tx1"/>
                </a:solidFill>
                <a:latin typeface="Avenir Next LT Pro" panose="020B0504020202020204" pitchFamily="34" charset="0"/>
              </a:rPr>
              <a:t>No threshold, soft threshold, or hard threshold </a:t>
            </a:r>
          </a:p>
          <a:p>
            <a:pPr marL="274320" indent="-274320" algn="l" defTabSz="228600">
              <a:spcBef>
                <a:spcPts val="600"/>
              </a:spcBef>
              <a:buFont typeface="+mj-lt"/>
              <a:buAutoNum type="arabicPeriod"/>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US" sz="1400" b="1" dirty="0">
                <a:solidFill>
                  <a:schemeClr val="tx1"/>
                </a:solidFill>
                <a:latin typeface="Avenir Next LT Pro" panose="020B0504020202020204" pitchFamily="34" charset="0"/>
              </a:rPr>
              <a:t>Incentive Cap or Decelerators Above 100% Attainment: </a:t>
            </a:r>
            <a:r>
              <a:rPr lang="en-US" sz="1400" dirty="0">
                <a:solidFill>
                  <a:schemeClr val="tx1"/>
                </a:solidFill>
                <a:latin typeface="Avenir Next LT Pro" panose="020B0504020202020204" pitchFamily="34" charset="0"/>
              </a:rPr>
              <a:t>No cap, decelerators, or cap</a:t>
            </a:r>
            <a:endParaRPr lang="en-US" sz="1400" b="1" dirty="0">
              <a:solidFill>
                <a:schemeClr val="tx1"/>
              </a:solidFill>
              <a:latin typeface="Avenir Next LT Pro" panose="020B0504020202020204" pitchFamily="34" charset="0"/>
            </a:endParaRPr>
          </a:p>
        </p:txBody>
      </p:sp>
      <p:pic>
        <p:nvPicPr>
          <p:cNvPr id="90" name="Picture 89">
            <a:extLst>
              <a:ext uri="{FF2B5EF4-FFF2-40B4-BE49-F238E27FC236}">
                <a16:creationId xmlns:a16="http://schemas.microsoft.com/office/drawing/2014/main" id="{D3383409-CFF3-68DF-015F-CEC40DDD787F}"/>
              </a:ext>
            </a:extLst>
          </p:cNvPr>
          <p:cNvPicPr>
            <a:picLocks noChangeAspect="1"/>
          </p:cNvPicPr>
          <p:nvPr/>
        </p:nvPicPr>
        <p:blipFill>
          <a:blip r:embed="rId2"/>
          <a:stretch>
            <a:fillRect/>
          </a:stretch>
        </p:blipFill>
        <p:spPr>
          <a:xfrm>
            <a:off x="6354251" y="3688165"/>
            <a:ext cx="5369486" cy="2475191"/>
          </a:xfrm>
          <a:prstGeom prst="rect">
            <a:avLst/>
          </a:prstGeom>
        </p:spPr>
      </p:pic>
    </p:spTree>
    <p:extLst>
      <p:ext uri="{BB962C8B-B14F-4D97-AF65-F5344CB8AC3E}">
        <p14:creationId xmlns:p14="http://schemas.microsoft.com/office/powerpoint/2010/main" val="7518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88F866F-35CB-E355-5BEF-EEC76CFED775}"/>
              </a:ext>
            </a:extLst>
          </p:cNvPr>
          <p:cNvSpPr>
            <a:spLocks noGrp="1"/>
          </p:cNvSpPr>
          <p:nvPr>
            <p:ph type="body" sz="quarter" idx="10"/>
          </p:nvPr>
        </p:nvSpPr>
        <p:spPr/>
        <p:txBody>
          <a:bodyPr/>
          <a:lstStyle/>
          <a:p>
            <a:endParaRPr lang="en-US" sz="4400" dirty="0">
              <a:solidFill>
                <a:schemeClr val="tx1"/>
              </a:solidFill>
              <a:latin typeface="Avenir Next LT Pro" panose="020B0504020202020204" pitchFamily="34" charset="0"/>
            </a:endParaRPr>
          </a:p>
          <a:p>
            <a:r>
              <a:rPr lang="en-US" sz="4400" dirty="0">
                <a:solidFill>
                  <a:schemeClr val="tx1"/>
                </a:solidFill>
                <a:latin typeface="Avenir Next LT Pro" panose="020B0504020202020204" pitchFamily="34" charset="0"/>
              </a:rPr>
              <a:t>Quota-Setting &amp; Allocation</a:t>
            </a:r>
          </a:p>
          <a:p>
            <a:endParaRPr lang="en-US" dirty="0"/>
          </a:p>
        </p:txBody>
      </p:sp>
      <p:sp>
        <p:nvSpPr>
          <p:cNvPr id="6" name="Text Placeholder 5" hidden="1">
            <a:extLst>
              <a:ext uri="{FF2B5EF4-FFF2-40B4-BE49-F238E27FC236}">
                <a16:creationId xmlns:a16="http://schemas.microsoft.com/office/drawing/2014/main" id="{CFDC0119-3FB0-12E3-1298-E5DC88FED16E}"/>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710741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hidden="1">
            <a:extLst>
              <a:ext uri="{FF2B5EF4-FFF2-40B4-BE49-F238E27FC236}">
                <a16:creationId xmlns:a16="http://schemas.microsoft.com/office/drawing/2014/main" id="{FD3BAACB-C70C-C968-8323-F3DD4255C350}"/>
              </a:ext>
            </a:extLst>
          </p:cNvPr>
          <p:cNvSpPr>
            <a:spLocks noGrp="1"/>
          </p:cNvSpPr>
          <p:nvPr>
            <p:ph type="sldNum" sz="quarter" idx="12"/>
          </p:nvPr>
        </p:nvSpPr>
        <p:spPr/>
        <p:txBody>
          <a:bodyPr/>
          <a:lstStyle/>
          <a:p>
            <a:endParaRPr lang="en-US" dirty="0"/>
          </a:p>
        </p:txBody>
      </p:sp>
      <p:sp>
        <p:nvSpPr>
          <p:cNvPr id="3" name="Title 18">
            <a:extLst>
              <a:ext uri="{FF2B5EF4-FFF2-40B4-BE49-F238E27FC236}">
                <a16:creationId xmlns:a16="http://schemas.microsoft.com/office/drawing/2014/main" id="{C115201F-D3F2-9718-95C7-D51E4D2AE15B}"/>
              </a:ext>
            </a:extLst>
          </p:cNvPr>
          <p:cNvSpPr txBox="1">
            <a:spLocks/>
          </p:cNvSpPr>
          <p:nvPr/>
        </p:nvSpPr>
        <p:spPr>
          <a:xfrm>
            <a:off x="677840" y="27750"/>
            <a:ext cx="11277600" cy="505178"/>
          </a:xfrm>
          <a:prstGeom prst="rect">
            <a:avLst/>
          </a:prstGeom>
        </p:spPr>
        <p:txBody>
          <a:bodyPr lIns="0" tIns="0" rIns="0" bIns="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b="1" dirty="0">
                <a:latin typeface="Avenir Next LT Pro" panose="020B0504020202020204" pitchFamily="34" charset="0"/>
              </a:rPr>
              <a:t>Agree on plan design and develop rep-level financial model to understand cost under various performance scenarios and individuals positively &amp; negatively impacted</a:t>
            </a:r>
            <a:endParaRPr lang="en-US" sz="2200" b="1" dirty="0">
              <a:latin typeface="Avenir Next LT Pro" panose="020B0504020202020204" pitchFamily="34" charset="0"/>
              <a:ea typeface="Verdana" panose="020B0604030504040204" pitchFamily="34" charset="0"/>
              <a:cs typeface="Verdana" panose="020B0604030504040204" pitchFamily="34" charset="0"/>
            </a:endParaRPr>
          </a:p>
        </p:txBody>
      </p:sp>
      <p:sp>
        <p:nvSpPr>
          <p:cNvPr id="5" name="Rectangle 4">
            <a:extLst>
              <a:ext uri="{FF2B5EF4-FFF2-40B4-BE49-F238E27FC236}">
                <a16:creationId xmlns:a16="http://schemas.microsoft.com/office/drawing/2014/main" id="{C7AFA1F2-D5FC-2C5A-AA44-D4664F02DB19}"/>
              </a:ext>
            </a:extLst>
          </p:cNvPr>
          <p:cNvSpPr/>
          <p:nvPr/>
        </p:nvSpPr>
        <p:spPr>
          <a:xfrm>
            <a:off x="468263" y="1338002"/>
            <a:ext cx="11255474" cy="5412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b="1" dirty="0">
              <a:latin typeface="Avenir Next LT Pro" panose="020B0504020202020204" pitchFamily="34" charset="0"/>
            </a:endParaRPr>
          </a:p>
        </p:txBody>
      </p:sp>
      <p:sp>
        <p:nvSpPr>
          <p:cNvPr id="6" name="Rectangle 5">
            <a:extLst>
              <a:ext uri="{FF2B5EF4-FFF2-40B4-BE49-F238E27FC236}">
                <a16:creationId xmlns:a16="http://schemas.microsoft.com/office/drawing/2014/main" id="{43362759-0918-A682-C4EB-409D67AF2415}"/>
              </a:ext>
            </a:extLst>
          </p:cNvPr>
          <p:cNvSpPr/>
          <p:nvPr/>
        </p:nvSpPr>
        <p:spPr>
          <a:xfrm>
            <a:off x="468263" y="1338002"/>
            <a:ext cx="541282" cy="541282"/>
          </a:xfrm>
          <a:prstGeom prst="rect">
            <a:avLst/>
          </a:prstGeom>
          <a:solidFill>
            <a:srgbClr val="3591C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b="1" dirty="0">
              <a:latin typeface="Avenir Next LT Pro" panose="020B0504020202020204" pitchFamily="34" charset="0"/>
            </a:endParaRPr>
          </a:p>
        </p:txBody>
      </p:sp>
      <p:sp>
        <p:nvSpPr>
          <p:cNvPr id="7" name="Rectangle 6">
            <a:extLst>
              <a:ext uri="{FF2B5EF4-FFF2-40B4-BE49-F238E27FC236}">
                <a16:creationId xmlns:a16="http://schemas.microsoft.com/office/drawing/2014/main" id="{BBF89EF5-B48A-C1DC-C943-15E98B276CEC}"/>
              </a:ext>
            </a:extLst>
          </p:cNvPr>
          <p:cNvSpPr/>
          <p:nvPr/>
        </p:nvSpPr>
        <p:spPr>
          <a:xfrm>
            <a:off x="1094593" y="1485532"/>
            <a:ext cx="4632096"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marL="0" marR="0" lvl="0" indent="0" defTabSz="228600" eaLnBrk="1" fontAlgn="auto" latinLnBrk="0" hangingPunct="1">
              <a:lnSpc>
                <a:spcPct val="100000"/>
              </a:lnSpc>
              <a:spcBef>
                <a:spcPts val="0"/>
              </a:spcBef>
              <a:spcAft>
                <a:spcPts val="0"/>
              </a:spcAft>
              <a:buClrTx/>
              <a:buSzTx/>
              <a:buFontTx/>
              <a:buNone/>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r>
              <a:rPr kumimoji="0" lang="en-US" sz="1600" b="1" i="0" u="none" strike="noStrike" kern="0" cap="none" spc="0" normalizeH="0" baseline="0" noProof="0" dirty="0">
                <a:ln>
                  <a:noFill/>
                </a:ln>
                <a:solidFill>
                  <a:schemeClr val="tx1"/>
                </a:solidFill>
                <a:effectLst/>
                <a:uLnTx/>
                <a:uFillTx/>
                <a:latin typeface="Avenir Next LT Pro" panose="020B0504020202020204" pitchFamily="34" charset="0"/>
              </a:rPr>
              <a:t>Introduction to Straw Models</a:t>
            </a:r>
          </a:p>
        </p:txBody>
      </p:sp>
      <p:grpSp>
        <p:nvGrpSpPr>
          <p:cNvPr id="8" name="Group 4">
            <a:extLst>
              <a:ext uri="{FF2B5EF4-FFF2-40B4-BE49-F238E27FC236}">
                <a16:creationId xmlns:a16="http://schemas.microsoft.com/office/drawing/2014/main" id="{C1540284-1DE8-9E5A-F693-29D9E7A9A93B}"/>
              </a:ext>
            </a:extLst>
          </p:cNvPr>
          <p:cNvGrpSpPr>
            <a:grpSpLocks noChangeAspect="1"/>
          </p:cNvGrpSpPr>
          <p:nvPr/>
        </p:nvGrpSpPr>
        <p:grpSpPr bwMode="auto">
          <a:xfrm>
            <a:off x="576625" y="1447200"/>
            <a:ext cx="324559" cy="322887"/>
            <a:chOff x="305" y="1046"/>
            <a:chExt cx="194" cy="193"/>
          </a:xfrm>
          <a:solidFill>
            <a:srgbClr val="FFFFFF"/>
          </a:solidFill>
        </p:grpSpPr>
        <p:sp>
          <p:nvSpPr>
            <p:cNvPr id="9" name="Freeform 5">
              <a:extLst>
                <a:ext uri="{FF2B5EF4-FFF2-40B4-BE49-F238E27FC236}">
                  <a16:creationId xmlns:a16="http://schemas.microsoft.com/office/drawing/2014/main" id="{1DCDF5CB-590D-2D22-5400-719491C33FC6}"/>
                </a:ext>
              </a:extLst>
            </p:cNvPr>
            <p:cNvSpPr>
              <a:spLocks/>
            </p:cNvSpPr>
            <p:nvPr/>
          </p:nvSpPr>
          <p:spPr bwMode="auto">
            <a:xfrm>
              <a:off x="442" y="1118"/>
              <a:ext cx="41" cy="121"/>
            </a:xfrm>
            <a:custGeom>
              <a:avLst/>
              <a:gdLst>
                <a:gd name="T0" fmla="*/ 20 w 20"/>
                <a:gd name="T1" fmla="*/ 40 h 60"/>
                <a:gd name="T2" fmla="*/ 20 w 20"/>
                <a:gd name="T3" fmla="*/ 0 h 60"/>
                <a:gd name="T4" fmla="*/ 0 w 20"/>
                <a:gd name="T5" fmla="*/ 0 h 60"/>
                <a:gd name="T6" fmla="*/ 0 w 20"/>
                <a:gd name="T7" fmla="*/ 40 h 60"/>
                <a:gd name="T8" fmla="*/ 2 w 20"/>
                <a:gd name="T9" fmla="*/ 42 h 60"/>
                <a:gd name="T10" fmla="*/ 4 w 20"/>
                <a:gd name="T11" fmla="*/ 42 h 60"/>
                <a:gd name="T12" fmla="*/ 4 w 20"/>
                <a:gd name="T13" fmla="*/ 48 h 60"/>
                <a:gd name="T14" fmla="*/ 6 w 20"/>
                <a:gd name="T15" fmla="*/ 50 h 60"/>
                <a:gd name="T16" fmla="*/ 8 w 20"/>
                <a:gd name="T17" fmla="*/ 50 h 60"/>
                <a:gd name="T18" fmla="*/ 8 w 20"/>
                <a:gd name="T19" fmla="*/ 58 h 60"/>
                <a:gd name="T20" fmla="*/ 10 w 20"/>
                <a:gd name="T21" fmla="*/ 60 h 60"/>
                <a:gd name="T22" fmla="*/ 12 w 20"/>
                <a:gd name="T23" fmla="*/ 58 h 60"/>
                <a:gd name="T24" fmla="*/ 12 w 20"/>
                <a:gd name="T25" fmla="*/ 50 h 60"/>
                <a:gd name="T26" fmla="*/ 14 w 20"/>
                <a:gd name="T27" fmla="*/ 50 h 60"/>
                <a:gd name="T28" fmla="*/ 16 w 20"/>
                <a:gd name="T29" fmla="*/ 48 h 60"/>
                <a:gd name="T30" fmla="*/ 16 w 20"/>
                <a:gd name="T31" fmla="*/ 42 h 60"/>
                <a:gd name="T32" fmla="*/ 18 w 20"/>
                <a:gd name="T33" fmla="*/ 42 h 60"/>
                <a:gd name="T34" fmla="*/ 20 w 20"/>
                <a:gd name="T35" fmla="*/ 4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60">
                  <a:moveTo>
                    <a:pt x="20" y="40"/>
                  </a:moveTo>
                  <a:cubicBezTo>
                    <a:pt x="20" y="0"/>
                    <a:pt x="20" y="0"/>
                    <a:pt x="20" y="0"/>
                  </a:cubicBezTo>
                  <a:cubicBezTo>
                    <a:pt x="0" y="0"/>
                    <a:pt x="0" y="0"/>
                    <a:pt x="0" y="0"/>
                  </a:cubicBezTo>
                  <a:cubicBezTo>
                    <a:pt x="0" y="40"/>
                    <a:pt x="0" y="40"/>
                    <a:pt x="0" y="40"/>
                  </a:cubicBezTo>
                  <a:cubicBezTo>
                    <a:pt x="0" y="41"/>
                    <a:pt x="1" y="42"/>
                    <a:pt x="2" y="42"/>
                  </a:cubicBezTo>
                  <a:cubicBezTo>
                    <a:pt x="4" y="42"/>
                    <a:pt x="4" y="42"/>
                    <a:pt x="4" y="42"/>
                  </a:cubicBezTo>
                  <a:cubicBezTo>
                    <a:pt x="4" y="48"/>
                    <a:pt x="4" y="48"/>
                    <a:pt x="4" y="48"/>
                  </a:cubicBezTo>
                  <a:cubicBezTo>
                    <a:pt x="4" y="49"/>
                    <a:pt x="5" y="50"/>
                    <a:pt x="6" y="50"/>
                  </a:cubicBezTo>
                  <a:cubicBezTo>
                    <a:pt x="8" y="50"/>
                    <a:pt x="8" y="50"/>
                    <a:pt x="8" y="50"/>
                  </a:cubicBezTo>
                  <a:cubicBezTo>
                    <a:pt x="8" y="58"/>
                    <a:pt x="8" y="58"/>
                    <a:pt x="8" y="58"/>
                  </a:cubicBezTo>
                  <a:cubicBezTo>
                    <a:pt x="8" y="59"/>
                    <a:pt x="9" y="60"/>
                    <a:pt x="10" y="60"/>
                  </a:cubicBezTo>
                  <a:cubicBezTo>
                    <a:pt x="11" y="60"/>
                    <a:pt x="12" y="59"/>
                    <a:pt x="12" y="58"/>
                  </a:cubicBezTo>
                  <a:cubicBezTo>
                    <a:pt x="12" y="50"/>
                    <a:pt x="12" y="50"/>
                    <a:pt x="12" y="50"/>
                  </a:cubicBezTo>
                  <a:cubicBezTo>
                    <a:pt x="14" y="50"/>
                    <a:pt x="14" y="50"/>
                    <a:pt x="14" y="50"/>
                  </a:cubicBezTo>
                  <a:cubicBezTo>
                    <a:pt x="15" y="50"/>
                    <a:pt x="16" y="49"/>
                    <a:pt x="16" y="48"/>
                  </a:cubicBezTo>
                  <a:cubicBezTo>
                    <a:pt x="16" y="42"/>
                    <a:pt x="16" y="42"/>
                    <a:pt x="16" y="42"/>
                  </a:cubicBezTo>
                  <a:cubicBezTo>
                    <a:pt x="18" y="42"/>
                    <a:pt x="18" y="42"/>
                    <a:pt x="18" y="42"/>
                  </a:cubicBezTo>
                  <a:cubicBezTo>
                    <a:pt x="19" y="42"/>
                    <a:pt x="20" y="41"/>
                    <a:pt x="20"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srgbClr val="4C4846"/>
                </a:solidFill>
                <a:effectLst/>
                <a:uLnTx/>
                <a:uFillTx/>
              </a:endParaRPr>
            </a:p>
          </p:txBody>
        </p:sp>
        <p:sp>
          <p:nvSpPr>
            <p:cNvPr id="10" name="Freeform 6">
              <a:extLst>
                <a:ext uri="{FF2B5EF4-FFF2-40B4-BE49-F238E27FC236}">
                  <a16:creationId xmlns:a16="http://schemas.microsoft.com/office/drawing/2014/main" id="{51EAD352-786F-21AF-C131-D76D2B352F4F}"/>
                </a:ext>
              </a:extLst>
            </p:cNvPr>
            <p:cNvSpPr>
              <a:spLocks/>
            </p:cNvSpPr>
            <p:nvPr/>
          </p:nvSpPr>
          <p:spPr bwMode="auto">
            <a:xfrm>
              <a:off x="442" y="1046"/>
              <a:ext cx="57" cy="97"/>
            </a:xfrm>
            <a:custGeom>
              <a:avLst/>
              <a:gdLst>
                <a:gd name="T0" fmla="*/ 28 w 28"/>
                <a:gd name="T1" fmla="*/ 14 h 48"/>
                <a:gd name="T2" fmla="*/ 20 w 28"/>
                <a:gd name="T3" fmla="*/ 4 h 48"/>
                <a:gd name="T4" fmla="*/ 20 w 28"/>
                <a:gd name="T5" fmla="*/ 2 h 48"/>
                <a:gd name="T6" fmla="*/ 18 w 28"/>
                <a:gd name="T7" fmla="*/ 0 h 48"/>
                <a:gd name="T8" fmla="*/ 2 w 28"/>
                <a:gd name="T9" fmla="*/ 0 h 48"/>
                <a:gd name="T10" fmla="*/ 0 w 28"/>
                <a:gd name="T11" fmla="*/ 2 h 48"/>
                <a:gd name="T12" fmla="*/ 0 w 28"/>
                <a:gd name="T13" fmla="*/ 32 h 48"/>
                <a:gd name="T14" fmla="*/ 20 w 28"/>
                <a:gd name="T15" fmla="*/ 32 h 48"/>
                <a:gd name="T16" fmla="*/ 20 w 28"/>
                <a:gd name="T17" fmla="*/ 8 h 48"/>
                <a:gd name="T18" fmla="*/ 24 w 28"/>
                <a:gd name="T19" fmla="*/ 14 h 48"/>
                <a:gd name="T20" fmla="*/ 24 w 28"/>
                <a:gd name="T21" fmla="*/ 46 h 48"/>
                <a:gd name="T22" fmla="*/ 26 w 28"/>
                <a:gd name="T23" fmla="*/ 48 h 48"/>
                <a:gd name="T24" fmla="*/ 28 w 28"/>
                <a:gd name="T25" fmla="*/ 46 h 48"/>
                <a:gd name="T26" fmla="*/ 28 w 28"/>
                <a:gd name="T27" fmla="*/ 1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48">
                  <a:moveTo>
                    <a:pt x="28" y="14"/>
                  </a:moveTo>
                  <a:cubicBezTo>
                    <a:pt x="28" y="9"/>
                    <a:pt x="25" y="5"/>
                    <a:pt x="20" y="4"/>
                  </a:cubicBezTo>
                  <a:cubicBezTo>
                    <a:pt x="20" y="2"/>
                    <a:pt x="20" y="2"/>
                    <a:pt x="20" y="2"/>
                  </a:cubicBezTo>
                  <a:cubicBezTo>
                    <a:pt x="20" y="1"/>
                    <a:pt x="19" y="0"/>
                    <a:pt x="18" y="0"/>
                  </a:cubicBezTo>
                  <a:cubicBezTo>
                    <a:pt x="2" y="0"/>
                    <a:pt x="2" y="0"/>
                    <a:pt x="2" y="0"/>
                  </a:cubicBezTo>
                  <a:cubicBezTo>
                    <a:pt x="1" y="0"/>
                    <a:pt x="0" y="1"/>
                    <a:pt x="0" y="2"/>
                  </a:cubicBezTo>
                  <a:cubicBezTo>
                    <a:pt x="0" y="32"/>
                    <a:pt x="0" y="32"/>
                    <a:pt x="0" y="32"/>
                  </a:cubicBezTo>
                  <a:cubicBezTo>
                    <a:pt x="20" y="32"/>
                    <a:pt x="20" y="32"/>
                    <a:pt x="20" y="32"/>
                  </a:cubicBezTo>
                  <a:cubicBezTo>
                    <a:pt x="20" y="8"/>
                    <a:pt x="20" y="8"/>
                    <a:pt x="20" y="8"/>
                  </a:cubicBezTo>
                  <a:cubicBezTo>
                    <a:pt x="22" y="9"/>
                    <a:pt x="24" y="11"/>
                    <a:pt x="24" y="14"/>
                  </a:cubicBezTo>
                  <a:cubicBezTo>
                    <a:pt x="24" y="46"/>
                    <a:pt x="24" y="46"/>
                    <a:pt x="24" y="46"/>
                  </a:cubicBezTo>
                  <a:cubicBezTo>
                    <a:pt x="24" y="47"/>
                    <a:pt x="25" y="48"/>
                    <a:pt x="26" y="48"/>
                  </a:cubicBezTo>
                  <a:cubicBezTo>
                    <a:pt x="27" y="48"/>
                    <a:pt x="28" y="47"/>
                    <a:pt x="28" y="46"/>
                  </a:cubicBezTo>
                  <a:lnTo>
                    <a:pt x="2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srgbClr val="4C4846"/>
                </a:solidFill>
                <a:effectLst/>
                <a:uLnTx/>
                <a:uFillTx/>
              </a:endParaRPr>
            </a:p>
          </p:txBody>
        </p:sp>
        <p:sp>
          <p:nvSpPr>
            <p:cNvPr id="11" name="Freeform 7">
              <a:extLst>
                <a:ext uri="{FF2B5EF4-FFF2-40B4-BE49-F238E27FC236}">
                  <a16:creationId xmlns:a16="http://schemas.microsoft.com/office/drawing/2014/main" id="{0920C15C-F1BE-20BC-E74B-E369FD257D9A}"/>
                </a:ext>
              </a:extLst>
            </p:cNvPr>
            <p:cNvSpPr>
              <a:spLocks noEditPoints="1"/>
            </p:cNvSpPr>
            <p:nvPr/>
          </p:nvSpPr>
          <p:spPr bwMode="auto">
            <a:xfrm>
              <a:off x="305" y="1062"/>
              <a:ext cx="121" cy="161"/>
            </a:xfrm>
            <a:custGeom>
              <a:avLst/>
              <a:gdLst>
                <a:gd name="T0" fmla="*/ 58 w 60"/>
                <a:gd name="T1" fmla="*/ 0 h 80"/>
                <a:gd name="T2" fmla="*/ 2 w 60"/>
                <a:gd name="T3" fmla="*/ 0 h 80"/>
                <a:gd name="T4" fmla="*/ 0 w 60"/>
                <a:gd name="T5" fmla="*/ 2 h 80"/>
                <a:gd name="T6" fmla="*/ 0 w 60"/>
                <a:gd name="T7" fmla="*/ 78 h 80"/>
                <a:gd name="T8" fmla="*/ 2 w 60"/>
                <a:gd name="T9" fmla="*/ 80 h 80"/>
                <a:gd name="T10" fmla="*/ 38 w 60"/>
                <a:gd name="T11" fmla="*/ 80 h 80"/>
                <a:gd name="T12" fmla="*/ 39 w 60"/>
                <a:gd name="T13" fmla="*/ 79 h 80"/>
                <a:gd name="T14" fmla="*/ 59 w 60"/>
                <a:gd name="T15" fmla="*/ 59 h 80"/>
                <a:gd name="T16" fmla="*/ 60 w 60"/>
                <a:gd name="T17" fmla="*/ 58 h 80"/>
                <a:gd name="T18" fmla="*/ 60 w 60"/>
                <a:gd name="T19" fmla="*/ 2 h 80"/>
                <a:gd name="T20" fmla="*/ 58 w 60"/>
                <a:gd name="T21" fmla="*/ 0 h 80"/>
                <a:gd name="T22" fmla="*/ 34 w 60"/>
                <a:gd name="T23" fmla="*/ 20 h 80"/>
                <a:gd name="T24" fmla="*/ 48 w 60"/>
                <a:gd name="T25" fmla="*/ 20 h 80"/>
                <a:gd name="T26" fmla="*/ 50 w 60"/>
                <a:gd name="T27" fmla="*/ 22 h 80"/>
                <a:gd name="T28" fmla="*/ 48 w 60"/>
                <a:gd name="T29" fmla="*/ 24 h 80"/>
                <a:gd name="T30" fmla="*/ 34 w 60"/>
                <a:gd name="T31" fmla="*/ 24 h 80"/>
                <a:gd name="T32" fmla="*/ 32 w 60"/>
                <a:gd name="T33" fmla="*/ 22 h 80"/>
                <a:gd name="T34" fmla="*/ 34 w 60"/>
                <a:gd name="T35" fmla="*/ 20 h 80"/>
                <a:gd name="T36" fmla="*/ 29 w 60"/>
                <a:gd name="T37" fmla="*/ 35 h 80"/>
                <a:gd name="T38" fmla="*/ 17 w 60"/>
                <a:gd name="T39" fmla="*/ 47 h 80"/>
                <a:gd name="T40" fmla="*/ 15 w 60"/>
                <a:gd name="T41" fmla="*/ 47 h 80"/>
                <a:gd name="T42" fmla="*/ 9 w 60"/>
                <a:gd name="T43" fmla="*/ 41 h 80"/>
                <a:gd name="T44" fmla="*/ 9 w 60"/>
                <a:gd name="T45" fmla="*/ 39 h 80"/>
                <a:gd name="T46" fmla="*/ 11 w 60"/>
                <a:gd name="T47" fmla="*/ 39 h 80"/>
                <a:gd name="T48" fmla="*/ 16 w 60"/>
                <a:gd name="T49" fmla="*/ 43 h 80"/>
                <a:gd name="T50" fmla="*/ 27 w 60"/>
                <a:gd name="T51" fmla="*/ 33 h 80"/>
                <a:gd name="T52" fmla="*/ 29 w 60"/>
                <a:gd name="T53" fmla="*/ 33 h 80"/>
                <a:gd name="T54" fmla="*/ 29 w 60"/>
                <a:gd name="T55" fmla="*/ 35 h 80"/>
                <a:gd name="T56" fmla="*/ 29 w 60"/>
                <a:gd name="T57" fmla="*/ 13 h 80"/>
                <a:gd name="T58" fmla="*/ 17 w 60"/>
                <a:gd name="T59" fmla="*/ 25 h 80"/>
                <a:gd name="T60" fmla="*/ 15 w 60"/>
                <a:gd name="T61" fmla="*/ 25 h 80"/>
                <a:gd name="T62" fmla="*/ 9 w 60"/>
                <a:gd name="T63" fmla="*/ 19 h 80"/>
                <a:gd name="T64" fmla="*/ 9 w 60"/>
                <a:gd name="T65" fmla="*/ 17 h 80"/>
                <a:gd name="T66" fmla="*/ 11 w 60"/>
                <a:gd name="T67" fmla="*/ 17 h 80"/>
                <a:gd name="T68" fmla="*/ 16 w 60"/>
                <a:gd name="T69" fmla="*/ 21 h 80"/>
                <a:gd name="T70" fmla="*/ 27 w 60"/>
                <a:gd name="T71" fmla="*/ 11 h 80"/>
                <a:gd name="T72" fmla="*/ 29 w 60"/>
                <a:gd name="T73" fmla="*/ 11 h 80"/>
                <a:gd name="T74" fmla="*/ 29 w 60"/>
                <a:gd name="T75" fmla="*/ 13 h 80"/>
                <a:gd name="T76" fmla="*/ 32 w 60"/>
                <a:gd name="T77" fmla="*/ 42 h 80"/>
                <a:gd name="T78" fmla="*/ 34 w 60"/>
                <a:gd name="T79" fmla="*/ 40 h 80"/>
                <a:gd name="T80" fmla="*/ 48 w 60"/>
                <a:gd name="T81" fmla="*/ 40 h 80"/>
                <a:gd name="T82" fmla="*/ 50 w 60"/>
                <a:gd name="T83" fmla="*/ 42 h 80"/>
                <a:gd name="T84" fmla="*/ 48 w 60"/>
                <a:gd name="T85" fmla="*/ 44 h 80"/>
                <a:gd name="T86" fmla="*/ 34 w 60"/>
                <a:gd name="T87" fmla="*/ 44 h 80"/>
                <a:gd name="T88" fmla="*/ 32 w 60"/>
                <a:gd name="T89" fmla="*/ 42 h 80"/>
                <a:gd name="T90" fmla="*/ 36 w 60"/>
                <a:gd name="T91" fmla="*/ 76 h 80"/>
                <a:gd name="T92" fmla="*/ 36 w 60"/>
                <a:gd name="T93" fmla="*/ 56 h 80"/>
                <a:gd name="T94" fmla="*/ 56 w 60"/>
                <a:gd name="T95" fmla="*/ 56 h 80"/>
                <a:gd name="T96" fmla="*/ 36 w 60"/>
                <a:gd name="T9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 h="80">
                  <a:moveTo>
                    <a:pt x="58" y="0"/>
                  </a:moveTo>
                  <a:cubicBezTo>
                    <a:pt x="2" y="0"/>
                    <a:pt x="2" y="0"/>
                    <a:pt x="2" y="0"/>
                  </a:cubicBezTo>
                  <a:cubicBezTo>
                    <a:pt x="1" y="0"/>
                    <a:pt x="0" y="1"/>
                    <a:pt x="0" y="2"/>
                  </a:cubicBezTo>
                  <a:cubicBezTo>
                    <a:pt x="0" y="78"/>
                    <a:pt x="0" y="78"/>
                    <a:pt x="0" y="78"/>
                  </a:cubicBezTo>
                  <a:cubicBezTo>
                    <a:pt x="0" y="79"/>
                    <a:pt x="1" y="80"/>
                    <a:pt x="2" y="80"/>
                  </a:cubicBezTo>
                  <a:cubicBezTo>
                    <a:pt x="38" y="80"/>
                    <a:pt x="38" y="80"/>
                    <a:pt x="38" y="80"/>
                  </a:cubicBezTo>
                  <a:cubicBezTo>
                    <a:pt x="39" y="80"/>
                    <a:pt x="39" y="80"/>
                    <a:pt x="39" y="79"/>
                  </a:cubicBezTo>
                  <a:cubicBezTo>
                    <a:pt x="59" y="59"/>
                    <a:pt x="59" y="59"/>
                    <a:pt x="59" y="59"/>
                  </a:cubicBezTo>
                  <a:cubicBezTo>
                    <a:pt x="60" y="59"/>
                    <a:pt x="60" y="59"/>
                    <a:pt x="60" y="58"/>
                  </a:cubicBezTo>
                  <a:cubicBezTo>
                    <a:pt x="60" y="2"/>
                    <a:pt x="60" y="2"/>
                    <a:pt x="60" y="2"/>
                  </a:cubicBezTo>
                  <a:cubicBezTo>
                    <a:pt x="60" y="1"/>
                    <a:pt x="59" y="0"/>
                    <a:pt x="58" y="0"/>
                  </a:cubicBezTo>
                  <a:close/>
                  <a:moveTo>
                    <a:pt x="34" y="20"/>
                  </a:moveTo>
                  <a:cubicBezTo>
                    <a:pt x="48" y="20"/>
                    <a:pt x="48" y="20"/>
                    <a:pt x="48" y="20"/>
                  </a:cubicBezTo>
                  <a:cubicBezTo>
                    <a:pt x="49" y="20"/>
                    <a:pt x="50" y="21"/>
                    <a:pt x="50" y="22"/>
                  </a:cubicBezTo>
                  <a:cubicBezTo>
                    <a:pt x="50" y="23"/>
                    <a:pt x="49" y="24"/>
                    <a:pt x="48" y="24"/>
                  </a:cubicBezTo>
                  <a:cubicBezTo>
                    <a:pt x="34" y="24"/>
                    <a:pt x="34" y="24"/>
                    <a:pt x="34" y="24"/>
                  </a:cubicBezTo>
                  <a:cubicBezTo>
                    <a:pt x="33" y="24"/>
                    <a:pt x="32" y="23"/>
                    <a:pt x="32" y="22"/>
                  </a:cubicBezTo>
                  <a:cubicBezTo>
                    <a:pt x="32" y="21"/>
                    <a:pt x="33" y="20"/>
                    <a:pt x="34" y="20"/>
                  </a:cubicBezTo>
                  <a:close/>
                  <a:moveTo>
                    <a:pt x="29" y="35"/>
                  </a:moveTo>
                  <a:cubicBezTo>
                    <a:pt x="17" y="47"/>
                    <a:pt x="17" y="47"/>
                    <a:pt x="17" y="47"/>
                  </a:cubicBezTo>
                  <a:cubicBezTo>
                    <a:pt x="17" y="48"/>
                    <a:pt x="15" y="48"/>
                    <a:pt x="15" y="47"/>
                  </a:cubicBezTo>
                  <a:cubicBezTo>
                    <a:pt x="9" y="41"/>
                    <a:pt x="9" y="41"/>
                    <a:pt x="9" y="41"/>
                  </a:cubicBezTo>
                  <a:cubicBezTo>
                    <a:pt x="8" y="41"/>
                    <a:pt x="8" y="39"/>
                    <a:pt x="9" y="39"/>
                  </a:cubicBezTo>
                  <a:cubicBezTo>
                    <a:pt x="9" y="38"/>
                    <a:pt x="11" y="38"/>
                    <a:pt x="11" y="39"/>
                  </a:cubicBezTo>
                  <a:cubicBezTo>
                    <a:pt x="16" y="43"/>
                    <a:pt x="16" y="43"/>
                    <a:pt x="16" y="43"/>
                  </a:cubicBezTo>
                  <a:cubicBezTo>
                    <a:pt x="27" y="33"/>
                    <a:pt x="27" y="33"/>
                    <a:pt x="27" y="33"/>
                  </a:cubicBezTo>
                  <a:cubicBezTo>
                    <a:pt x="27" y="32"/>
                    <a:pt x="29" y="32"/>
                    <a:pt x="29" y="33"/>
                  </a:cubicBezTo>
                  <a:cubicBezTo>
                    <a:pt x="30" y="33"/>
                    <a:pt x="30" y="35"/>
                    <a:pt x="29" y="35"/>
                  </a:cubicBezTo>
                  <a:close/>
                  <a:moveTo>
                    <a:pt x="29" y="13"/>
                  </a:moveTo>
                  <a:cubicBezTo>
                    <a:pt x="17" y="25"/>
                    <a:pt x="17" y="25"/>
                    <a:pt x="17" y="25"/>
                  </a:cubicBezTo>
                  <a:cubicBezTo>
                    <a:pt x="17" y="26"/>
                    <a:pt x="15" y="26"/>
                    <a:pt x="15" y="25"/>
                  </a:cubicBezTo>
                  <a:cubicBezTo>
                    <a:pt x="9" y="19"/>
                    <a:pt x="9" y="19"/>
                    <a:pt x="9" y="19"/>
                  </a:cubicBezTo>
                  <a:cubicBezTo>
                    <a:pt x="8" y="19"/>
                    <a:pt x="8" y="17"/>
                    <a:pt x="9" y="17"/>
                  </a:cubicBezTo>
                  <a:cubicBezTo>
                    <a:pt x="9" y="16"/>
                    <a:pt x="11" y="16"/>
                    <a:pt x="11" y="17"/>
                  </a:cubicBezTo>
                  <a:cubicBezTo>
                    <a:pt x="16" y="21"/>
                    <a:pt x="16" y="21"/>
                    <a:pt x="16" y="21"/>
                  </a:cubicBezTo>
                  <a:cubicBezTo>
                    <a:pt x="27" y="11"/>
                    <a:pt x="27" y="11"/>
                    <a:pt x="27" y="11"/>
                  </a:cubicBezTo>
                  <a:cubicBezTo>
                    <a:pt x="27" y="10"/>
                    <a:pt x="29" y="10"/>
                    <a:pt x="29" y="11"/>
                  </a:cubicBezTo>
                  <a:cubicBezTo>
                    <a:pt x="30" y="11"/>
                    <a:pt x="30" y="13"/>
                    <a:pt x="29" y="13"/>
                  </a:cubicBezTo>
                  <a:close/>
                  <a:moveTo>
                    <a:pt x="32" y="42"/>
                  </a:moveTo>
                  <a:cubicBezTo>
                    <a:pt x="32" y="41"/>
                    <a:pt x="33" y="40"/>
                    <a:pt x="34" y="40"/>
                  </a:cubicBezTo>
                  <a:cubicBezTo>
                    <a:pt x="48" y="40"/>
                    <a:pt x="48" y="40"/>
                    <a:pt x="48" y="40"/>
                  </a:cubicBezTo>
                  <a:cubicBezTo>
                    <a:pt x="49" y="40"/>
                    <a:pt x="50" y="41"/>
                    <a:pt x="50" y="42"/>
                  </a:cubicBezTo>
                  <a:cubicBezTo>
                    <a:pt x="50" y="43"/>
                    <a:pt x="49" y="44"/>
                    <a:pt x="48" y="44"/>
                  </a:cubicBezTo>
                  <a:cubicBezTo>
                    <a:pt x="34" y="44"/>
                    <a:pt x="34" y="44"/>
                    <a:pt x="34" y="44"/>
                  </a:cubicBezTo>
                  <a:cubicBezTo>
                    <a:pt x="33" y="44"/>
                    <a:pt x="32" y="43"/>
                    <a:pt x="32" y="42"/>
                  </a:cubicBezTo>
                  <a:close/>
                  <a:moveTo>
                    <a:pt x="36" y="76"/>
                  </a:moveTo>
                  <a:cubicBezTo>
                    <a:pt x="36" y="56"/>
                    <a:pt x="36" y="56"/>
                    <a:pt x="36" y="56"/>
                  </a:cubicBezTo>
                  <a:cubicBezTo>
                    <a:pt x="56" y="56"/>
                    <a:pt x="56" y="56"/>
                    <a:pt x="56" y="56"/>
                  </a:cubicBezTo>
                  <a:lnTo>
                    <a:pt x="36"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srgbClr val="4C4846"/>
                </a:solidFill>
                <a:effectLst/>
                <a:uLnTx/>
                <a:uFillTx/>
              </a:endParaRPr>
            </a:p>
          </p:txBody>
        </p:sp>
      </p:grpSp>
      <p:graphicFrame>
        <p:nvGraphicFramePr>
          <p:cNvPr id="12" name="Table 5">
            <a:extLst>
              <a:ext uri="{FF2B5EF4-FFF2-40B4-BE49-F238E27FC236}">
                <a16:creationId xmlns:a16="http://schemas.microsoft.com/office/drawing/2014/main" id="{282FE60F-22AC-50BF-7A20-BDD0736A0A47}"/>
              </a:ext>
            </a:extLst>
          </p:cNvPr>
          <p:cNvGraphicFramePr>
            <a:graphicFrameLocks noGrp="1"/>
          </p:cNvGraphicFramePr>
          <p:nvPr/>
        </p:nvGraphicFramePr>
        <p:xfrm>
          <a:off x="457200" y="2014904"/>
          <a:ext cx="11277600" cy="426720"/>
        </p:xfrm>
        <a:graphic>
          <a:graphicData uri="http://schemas.openxmlformats.org/drawingml/2006/table">
            <a:tbl>
              <a:tblPr firstRow="1" bandRow="1">
                <a:tableStyleId>{5C22544A-7EE6-4342-B048-85BDC9FD1C3A}</a:tableStyleId>
              </a:tblPr>
              <a:tblGrid>
                <a:gridCol w="5638800">
                  <a:extLst>
                    <a:ext uri="{9D8B030D-6E8A-4147-A177-3AD203B41FA5}">
                      <a16:colId xmlns:a16="http://schemas.microsoft.com/office/drawing/2014/main" val="2522438079"/>
                    </a:ext>
                  </a:extLst>
                </a:gridCol>
                <a:gridCol w="5638800">
                  <a:extLst>
                    <a:ext uri="{9D8B030D-6E8A-4147-A177-3AD203B41FA5}">
                      <a16:colId xmlns:a16="http://schemas.microsoft.com/office/drawing/2014/main" val="3646286681"/>
                    </a:ext>
                  </a:extLst>
                </a:gridCol>
              </a:tblGrid>
              <a:tr h="370840">
                <a:tc>
                  <a:txBody>
                    <a:bodyPr/>
                    <a:lstStyle/>
                    <a:p>
                      <a:pPr algn="ctr"/>
                      <a:r>
                        <a:rPr lang="en-US" sz="1100" dirty="0">
                          <a:solidFill>
                            <a:schemeClr val="tx1"/>
                          </a:solidFill>
                          <a:latin typeface="Avenir Next LT Pro" panose="020B0504020202020204" pitchFamily="34" charset="0"/>
                        </a:rPr>
                        <a:t>Financial modeling estimates payouts using different attainment distributions to simulate variations in sales force performance</a:t>
                      </a:r>
                    </a:p>
                  </a:txBody>
                  <a:tcPr>
                    <a:lnT w="12700" cap="flat" cmpd="sng" algn="ctr">
                      <a:noFill/>
                      <a:prstDash val="dot"/>
                      <a:round/>
                      <a:headEnd type="none" w="med" len="med"/>
                      <a:tailEnd type="none" w="med" len="med"/>
                    </a:lnT>
                    <a:noFill/>
                  </a:tcPr>
                </a:tc>
                <a:tc>
                  <a:txBody>
                    <a:bodyPr/>
                    <a:lstStyle/>
                    <a:p>
                      <a:pPr algn="ctr"/>
                      <a:r>
                        <a:rPr lang="en-US" sz="1100" dirty="0">
                          <a:solidFill>
                            <a:schemeClr val="tx1"/>
                          </a:solidFill>
                          <a:latin typeface="Avenir Next LT Pro" panose="020B0504020202020204" pitchFamily="34" charset="0"/>
                        </a:rPr>
                        <a:t>Financial modeling also estimates the impact of payouts based on overall corporate performance</a:t>
                      </a:r>
                    </a:p>
                  </a:txBody>
                  <a:tcPr>
                    <a:noFill/>
                  </a:tcPr>
                </a:tc>
                <a:extLst>
                  <a:ext uri="{0D108BD9-81ED-4DB2-BD59-A6C34878D82A}">
                    <a16:rowId xmlns:a16="http://schemas.microsoft.com/office/drawing/2014/main" val="2486732929"/>
                  </a:ext>
                </a:extLst>
              </a:tr>
            </a:tbl>
          </a:graphicData>
        </a:graphic>
      </p:graphicFrame>
      <p:graphicFrame>
        <p:nvGraphicFramePr>
          <p:cNvPr id="13" name="Chart 12">
            <a:extLst>
              <a:ext uri="{FF2B5EF4-FFF2-40B4-BE49-F238E27FC236}">
                <a16:creationId xmlns:a16="http://schemas.microsoft.com/office/drawing/2014/main" id="{130E3F4A-00B5-8B82-8F8A-4A539F896834}"/>
              </a:ext>
            </a:extLst>
          </p:cNvPr>
          <p:cNvGraphicFramePr/>
          <p:nvPr/>
        </p:nvGraphicFramePr>
        <p:xfrm>
          <a:off x="323684" y="2382157"/>
          <a:ext cx="5531045" cy="23420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id="{7FE7683B-9D9A-0278-66B6-6E2457D14E21}"/>
              </a:ext>
            </a:extLst>
          </p:cNvPr>
          <p:cNvGraphicFramePr/>
          <p:nvPr/>
        </p:nvGraphicFramePr>
        <p:xfrm>
          <a:off x="6192693" y="2382157"/>
          <a:ext cx="5531045" cy="2342076"/>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a:extLst>
              <a:ext uri="{FF2B5EF4-FFF2-40B4-BE49-F238E27FC236}">
                <a16:creationId xmlns:a16="http://schemas.microsoft.com/office/drawing/2014/main" id="{8DFDFC74-A4F6-0F63-A004-7137F0C173A6}"/>
              </a:ext>
            </a:extLst>
          </p:cNvPr>
          <p:cNvSpPr/>
          <p:nvPr/>
        </p:nvSpPr>
        <p:spPr bwMode="auto">
          <a:xfrm>
            <a:off x="6629964" y="2711082"/>
            <a:ext cx="1645920" cy="262982"/>
          </a:xfrm>
          <a:prstGeom prst="rect">
            <a:avLst/>
          </a:prstGeom>
          <a:solidFill>
            <a:schemeClr val="bg1"/>
          </a:solidFill>
          <a:ln>
            <a:noFill/>
          </a:ln>
          <a:effectLst>
            <a:outerShdw blurRad="76200" dist="50800" dir="5400000" algn="tl" rotWithShape="0">
              <a:schemeClr val="tx2">
                <a:alpha val="4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US" sz="1200" b="1" dirty="0">
                <a:solidFill>
                  <a:srgbClr val="03327C"/>
                </a:solidFill>
              </a:rPr>
              <a:t>Underachievement</a:t>
            </a:r>
            <a:br>
              <a:rPr lang="en-US" sz="1200" b="1" dirty="0">
                <a:solidFill>
                  <a:srgbClr val="03327C"/>
                </a:solidFill>
              </a:rPr>
            </a:br>
            <a:r>
              <a:rPr lang="en-US" sz="1200" b="1" dirty="0">
                <a:solidFill>
                  <a:srgbClr val="03327C"/>
                </a:solidFill>
              </a:rPr>
              <a:t>-15%</a:t>
            </a:r>
          </a:p>
        </p:txBody>
      </p:sp>
      <p:sp>
        <p:nvSpPr>
          <p:cNvPr id="16" name="Rectangle 15">
            <a:extLst>
              <a:ext uri="{FF2B5EF4-FFF2-40B4-BE49-F238E27FC236}">
                <a16:creationId xmlns:a16="http://schemas.microsoft.com/office/drawing/2014/main" id="{76CAB02B-350B-4F4F-3607-81DC16644C40}"/>
              </a:ext>
            </a:extLst>
          </p:cNvPr>
          <p:cNvSpPr/>
          <p:nvPr/>
        </p:nvSpPr>
        <p:spPr bwMode="auto">
          <a:xfrm>
            <a:off x="3829644" y="3394228"/>
            <a:ext cx="1645920" cy="262982"/>
          </a:xfrm>
          <a:prstGeom prst="rect">
            <a:avLst/>
          </a:prstGeom>
          <a:solidFill>
            <a:schemeClr val="bg1"/>
          </a:solidFill>
          <a:ln>
            <a:noFill/>
          </a:ln>
          <a:effectLst>
            <a:outerShdw blurRad="76200" dist="50800" dir="5400000" algn="tl" rotWithShape="0">
              <a:schemeClr val="tx2">
                <a:alpha val="4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US" sz="1200" b="1" dirty="0">
                <a:solidFill>
                  <a:srgbClr val="F8B737"/>
                </a:solidFill>
              </a:rPr>
              <a:t>Normal Distribution</a:t>
            </a:r>
          </a:p>
        </p:txBody>
      </p:sp>
      <p:sp>
        <p:nvSpPr>
          <p:cNvPr id="17" name="Rectangle 16">
            <a:extLst>
              <a:ext uri="{FF2B5EF4-FFF2-40B4-BE49-F238E27FC236}">
                <a16:creationId xmlns:a16="http://schemas.microsoft.com/office/drawing/2014/main" id="{D8FD9BA2-8F13-C921-D0C4-753551169E8D}"/>
              </a:ext>
            </a:extLst>
          </p:cNvPr>
          <p:cNvSpPr/>
          <p:nvPr/>
        </p:nvSpPr>
        <p:spPr bwMode="auto">
          <a:xfrm>
            <a:off x="4290185" y="3886839"/>
            <a:ext cx="1645920" cy="262982"/>
          </a:xfrm>
          <a:prstGeom prst="rect">
            <a:avLst/>
          </a:prstGeom>
          <a:solidFill>
            <a:schemeClr val="bg1"/>
          </a:solidFill>
          <a:ln>
            <a:noFill/>
          </a:ln>
          <a:effectLst>
            <a:outerShdw blurRad="76200" dist="50800" dir="5400000" algn="tl" rotWithShape="0">
              <a:schemeClr val="tx2">
                <a:alpha val="4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US" sz="1200" b="1" dirty="0">
                <a:solidFill>
                  <a:srgbClr val="3591CF"/>
                </a:solidFill>
              </a:rPr>
              <a:t>Wide Distribution</a:t>
            </a:r>
          </a:p>
        </p:txBody>
      </p:sp>
      <p:sp>
        <p:nvSpPr>
          <p:cNvPr id="18" name="Rectangle 17">
            <a:extLst>
              <a:ext uri="{FF2B5EF4-FFF2-40B4-BE49-F238E27FC236}">
                <a16:creationId xmlns:a16="http://schemas.microsoft.com/office/drawing/2014/main" id="{C778CC77-4B47-A8FF-940F-6F83EF5CFC0D}"/>
              </a:ext>
            </a:extLst>
          </p:cNvPr>
          <p:cNvSpPr/>
          <p:nvPr/>
        </p:nvSpPr>
        <p:spPr bwMode="auto">
          <a:xfrm>
            <a:off x="9892709" y="2711082"/>
            <a:ext cx="1645920" cy="262982"/>
          </a:xfrm>
          <a:prstGeom prst="rect">
            <a:avLst/>
          </a:prstGeom>
          <a:solidFill>
            <a:schemeClr val="bg1"/>
          </a:solidFill>
          <a:ln>
            <a:noFill/>
          </a:ln>
          <a:effectLst>
            <a:outerShdw blurRad="76200" dist="50800" dir="5400000" algn="tl" rotWithShape="0">
              <a:schemeClr val="tx2">
                <a:alpha val="4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US" sz="1200" b="1" dirty="0">
                <a:solidFill>
                  <a:srgbClr val="3591CF"/>
                </a:solidFill>
              </a:rPr>
              <a:t>Overachievement</a:t>
            </a:r>
            <a:br>
              <a:rPr lang="en-US" sz="1200" b="1" dirty="0">
                <a:solidFill>
                  <a:srgbClr val="3591CF"/>
                </a:solidFill>
              </a:rPr>
            </a:br>
            <a:r>
              <a:rPr lang="en-US" sz="1200" b="1" dirty="0">
                <a:solidFill>
                  <a:srgbClr val="3591CF"/>
                </a:solidFill>
              </a:rPr>
              <a:t>+15%</a:t>
            </a:r>
          </a:p>
        </p:txBody>
      </p:sp>
      <p:sp>
        <p:nvSpPr>
          <p:cNvPr id="19" name="Rectangle 18">
            <a:extLst>
              <a:ext uri="{FF2B5EF4-FFF2-40B4-BE49-F238E27FC236}">
                <a16:creationId xmlns:a16="http://schemas.microsoft.com/office/drawing/2014/main" id="{244E0C0E-B7FF-594A-CDBC-8935E33AA328}"/>
              </a:ext>
            </a:extLst>
          </p:cNvPr>
          <p:cNvSpPr/>
          <p:nvPr/>
        </p:nvSpPr>
        <p:spPr bwMode="auto">
          <a:xfrm>
            <a:off x="3467225" y="2711082"/>
            <a:ext cx="1645920" cy="262982"/>
          </a:xfrm>
          <a:prstGeom prst="rect">
            <a:avLst/>
          </a:prstGeom>
          <a:solidFill>
            <a:schemeClr val="bg1"/>
          </a:solidFill>
          <a:ln>
            <a:noFill/>
          </a:ln>
          <a:effectLst>
            <a:outerShdw blurRad="76200" dist="50800" dir="5400000" algn="tl" rotWithShape="0">
              <a:schemeClr val="tx2">
                <a:alpha val="4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US" sz="1200" b="1" dirty="0">
                <a:solidFill>
                  <a:srgbClr val="03327C"/>
                </a:solidFill>
              </a:rPr>
              <a:t>Narrow Distribution</a:t>
            </a:r>
          </a:p>
        </p:txBody>
      </p:sp>
      <p:sp>
        <p:nvSpPr>
          <p:cNvPr id="22" name="Rectangle 21">
            <a:extLst>
              <a:ext uri="{FF2B5EF4-FFF2-40B4-BE49-F238E27FC236}">
                <a16:creationId xmlns:a16="http://schemas.microsoft.com/office/drawing/2014/main" id="{C4A2CC3C-D282-FFBC-A1AC-65E79F5D0380}"/>
              </a:ext>
            </a:extLst>
          </p:cNvPr>
          <p:cNvSpPr/>
          <p:nvPr/>
        </p:nvSpPr>
        <p:spPr>
          <a:xfrm>
            <a:off x="468263" y="5452430"/>
            <a:ext cx="3454398" cy="871095"/>
          </a:xfrm>
          <a:prstGeom prst="rect">
            <a:avLst/>
          </a:prstGeom>
          <a:solidFill>
            <a:schemeClr val="bg1"/>
          </a:solidFill>
          <a:ln>
            <a:noFill/>
          </a:ln>
          <a:effectLst>
            <a:outerShdw blurRad="127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6196CF1-B166-C636-88DF-95162EBFA51B}"/>
              </a:ext>
            </a:extLst>
          </p:cNvPr>
          <p:cNvSpPr/>
          <p:nvPr/>
        </p:nvSpPr>
        <p:spPr>
          <a:xfrm>
            <a:off x="468263" y="5492621"/>
            <a:ext cx="462081" cy="462081"/>
          </a:xfrm>
          <a:prstGeom prst="rect">
            <a:avLst/>
          </a:prstGeom>
          <a:gradFill>
            <a:gsLst>
              <a:gs pos="7000">
                <a:srgbClr val="071E31"/>
              </a:gs>
              <a:gs pos="100000">
                <a:srgbClr val="3591CF"/>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b="1" dirty="0">
              <a:latin typeface="Avenir Next LT Pro" panose="020B0504020202020204" pitchFamily="34" charset="0"/>
            </a:endParaRPr>
          </a:p>
        </p:txBody>
      </p:sp>
      <p:sp>
        <p:nvSpPr>
          <p:cNvPr id="24" name="Rectangle 23">
            <a:extLst>
              <a:ext uri="{FF2B5EF4-FFF2-40B4-BE49-F238E27FC236}">
                <a16:creationId xmlns:a16="http://schemas.microsoft.com/office/drawing/2014/main" id="{08E48603-6899-8CE5-CF0E-CB34B7726791}"/>
              </a:ext>
            </a:extLst>
          </p:cNvPr>
          <p:cNvSpPr/>
          <p:nvPr/>
        </p:nvSpPr>
        <p:spPr>
          <a:xfrm>
            <a:off x="997999" y="5522632"/>
            <a:ext cx="2442960" cy="61555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lvl="0">
              <a:defRPr/>
            </a:pPr>
            <a:r>
              <a:rPr lang="en-US" sz="1000" b="1" dirty="0">
                <a:solidFill>
                  <a:schemeClr val="tx1"/>
                </a:solidFill>
                <a:latin typeface="Avenir Next LT Pro" panose="020B0504020202020204" pitchFamily="34" charset="0"/>
              </a:rPr>
              <a:t>High Level Financial Estimates – </a:t>
            </a:r>
            <a:r>
              <a:rPr lang="en-US" sz="1000" dirty="0">
                <a:solidFill>
                  <a:schemeClr val="tx1"/>
                </a:solidFill>
                <a:latin typeface="Avenir Next LT Pro" panose="020B0504020202020204" pitchFamily="34" charset="0"/>
              </a:rPr>
              <a:t>Provides direction to management, sales and finance around sales force costs relative to budget and cost of sales</a:t>
            </a:r>
            <a:endParaRPr lang="en-US" sz="1000" b="1" dirty="0">
              <a:solidFill>
                <a:schemeClr val="tx1"/>
              </a:solidFill>
              <a:latin typeface="Avenir Next LT Pro" panose="020B0504020202020204" pitchFamily="34" charset="0"/>
            </a:endParaRPr>
          </a:p>
        </p:txBody>
      </p:sp>
      <p:sp>
        <p:nvSpPr>
          <p:cNvPr id="25" name="Rectangle 24">
            <a:extLst>
              <a:ext uri="{FF2B5EF4-FFF2-40B4-BE49-F238E27FC236}">
                <a16:creationId xmlns:a16="http://schemas.microsoft.com/office/drawing/2014/main" id="{F2773D27-B232-77F9-B76C-2F905A3B38BE}"/>
              </a:ext>
            </a:extLst>
          </p:cNvPr>
          <p:cNvSpPr/>
          <p:nvPr/>
        </p:nvSpPr>
        <p:spPr>
          <a:xfrm>
            <a:off x="4407380" y="5462478"/>
            <a:ext cx="3454398" cy="871095"/>
          </a:xfrm>
          <a:prstGeom prst="rect">
            <a:avLst/>
          </a:prstGeom>
          <a:solidFill>
            <a:schemeClr val="bg1"/>
          </a:solidFill>
          <a:ln>
            <a:noFill/>
          </a:ln>
          <a:effectLst>
            <a:outerShdw blurRad="127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D546AD9-C15C-2EDE-EC02-9F0912C42B2F}"/>
              </a:ext>
            </a:extLst>
          </p:cNvPr>
          <p:cNvSpPr/>
          <p:nvPr/>
        </p:nvSpPr>
        <p:spPr>
          <a:xfrm>
            <a:off x="4407380" y="5492621"/>
            <a:ext cx="462081" cy="462081"/>
          </a:xfrm>
          <a:prstGeom prst="rect">
            <a:avLst/>
          </a:prstGeom>
          <a:gradFill>
            <a:gsLst>
              <a:gs pos="7000">
                <a:srgbClr val="071E31"/>
              </a:gs>
              <a:gs pos="100000">
                <a:srgbClr val="3591CF"/>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b="1" dirty="0">
              <a:latin typeface="Avenir Next LT Pro" panose="020B0504020202020204" pitchFamily="34" charset="0"/>
            </a:endParaRPr>
          </a:p>
        </p:txBody>
      </p:sp>
      <p:sp>
        <p:nvSpPr>
          <p:cNvPr id="27" name="Rectangle 26">
            <a:extLst>
              <a:ext uri="{FF2B5EF4-FFF2-40B4-BE49-F238E27FC236}">
                <a16:creationId xmlns:a16="http://schemas.microsoft.com/office/drawing/2014/main" id="{4968F087-56B7-7340-7CFC-A9694278DED5}"/>
              </a:ext>
            </a:extLst>
          </p:cNvPr>
          <p:cNvSpPr/>
          <p:nvPr/>
        </p:nvSpPr>
        <p:spPr>
          <a:xfrm>
            <a:off x="4937116" y="5522632"/>
            <a:ext cx="2442960" cy="76944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spcBef>
                <a:spcPts val="600"/>
              </a:spcBef>
              <a:spcAft>
                <a:spcPts val="600"/>
              </a:spcAft>
              <a:buClr>
                <a:schemeClr val="tx1"/>
              </a:buClr>
            </a:pPr>
            <a:r>
              <a:rPr lang="en-US" sz="1000" b="1" dirty="0">
                <a:solidFill>
                  <a:schemeClr val="tx1"/>
                </a:solidFill>
                <a:latin typeface="Avenir Next LT Pro" panose="020B0504020202020204" pitchFamily="34" charset="0"/>
              </a:rPr>
              <a:t>Individual Estimated Payouts – </a:t>
            </a:r>
            <a:r>
              <a:rPr lang="en-US" sz="1000" dirty="0">
                <a:solidFill>
                  <a:schemeClr val="tx1"/>
                </a:solidFill>
                <a:latin typeface="Avenir Next LT Pro" panose="020B0504020202020204" pitchFamily="34" charset="0"/>
              </a:rPr>
              <a:t>Identifies individuals positively and negatively impacted by the new plan design allowing company to take corrective action as needed</a:t>
            </a:r>
            <a:endParaRPr lang="en-US" sz="1000" b="1" dirty="0">
              <a:solidFill>
                <a:schemeClr val="tx1"/>
              </a:solidFill>
              <a:latin typeface="Avenir Next LT Pro" panose="020B0504020202020204" pitchFamily="34" charset="0"/>
            </a:endParaRPr>
          </a:p>
        </p:txBody>
      </p:sp>
      <p:sp>
        <p:nvSpPr>
          <p:cNvPr id="28" name="Rectangle 27">
            <a:extLst>
              <a:ext uri="{FF2B5EF4-FFF2-40B4-BE49-F238E27FC236}">
                <a16:creationId xmlns:a16="http://schemas.microsoft.com/office/drawing/2014/main" id="{2DEC9FD6-5FD4-6D44-9480-802232A65FB7}"/>
              </a:ext>
            </a:extLst>
          </p:cNvPr>
          <p:cNvSpPr/>
          <p:nvPr/>
        </p:nvSpPr>
        <p:spPr>
          <a:xfrm>
            <a:off x="8292815" y="5462478"/>
            <a:ext cx="3454398" cy="871095"/>
          </a:xfrm>
          <a:prstGeom prst="rect">
            <a:avLst/>
          </a:prstGeom>
          <a:solidFill>
            <a:schemeClr val="bg1"/>
          </a:solidFill>
          <a:ln>
            <a:noFill/>
          </a:ln>
          <a:effectLst>
            <a:outerShdw blurRad="127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DEAB67F-7817-5C33-D0BA-A5A0B35E06C4}"/>
              </a:ext>
            </a:extLst>
          </p:cNvPr>
          <p:cNvSpPr/>
          <p:nvPr/>
        </p:nvSpPr>
        <p:spPr>
          <a:xfrm>
            <a:off x="8292815" y="5492621"/>
            <a:ext cx="462081" cy="462081"/>
          </a:xfrm>
          <a:prstGeom prst="rect">
            <a:avLst/>
          </a:prstGeom>
          <a:gradFill>
            <a:gsLst>
              <a:gs pos="7000">
                <a:srgbClr val="071E31"/>
              </a:gs>
              <a:gs pos="100000">
                <a:srgbClr val="3591CF"/>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b="1" dirty="0">
              <a:latin typeface="Avenir Next LT Pro" panose="020B0504020202020204" pitchFamily="34" charset="0"/>
            </a:endParaRPr>
          </a:p>
        </p:txBody>
      </p:sp>
      <p:sp>
        <p:nvSpPr>
          <p:cNvPr id="30" name="Rectangle 29">
            <a:extLst>
              <a:ext uri="{FF2B5EF4-FFF2-40B4-BE49-F238E27FC236}">
                <a16:creationId xmlns:a16="http://schemas.microsoft.com/office/drawing/2014/main" id="{317DB194-AB33-0CBD-1865-ADF5AACE005D}"/>
              </a:ext>
            </a:extLst>
          </p:cNvPr>
          <p:cNvSpPr/>
          <p:nvPr/>
        </p:nvSpPr>
        <p:spPr>
          <a:xfrm>
            <a:off x="8822551" y="5522632"/>
            <a:ext cx="2442960" cy="61555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spcBef>
                <a:spcPts val="600"/>
              </a:spcBef>
              <a:spcAft>
                <a:spcPts val="600"/>
              </a:spcAft>
              <a:buClr>
                <a:schemeClr val="tx1"/>
              </a:buClr>
            </a:pPr>
            <a:r>
              <a:rPr lang="en-US" sz="1000" b="1" dirty="0">
                <a:solidFill>
                  <a:schemeClr val="tx1"/>
                </a:solidFill>
                <a:latin typeface="Avenir Next LT Pro" panose="020B0504020202020204" pitchFamily="34" charset="0"/>
              </a:rPr>
              <a:t>Alignment to Best Practice – </a:t>
            </a:r>
            <a:r>
              <a:rPr lang="en-US" sz="1000" dirty="0">
                <a:solidFill>
                  <a:schemeClr val="tx1"/>
                </a:solidFill>
                <a:latin typeface="Avenir Next LT Pro" panose="020B0504020202020204" pitchFamily="34" charset="0"/>
              </a:rPr>
              <a:t>pay differentiation and upside opportunity, % of sales force above target attainment, below threshold, and above excellence</a:t>
            </a:r>
            <a:endParaRPr lang="en-US" sz="1000" b="1" dirty="0">
              <a:solidFill>
                <a:schemeClr val="tx1"/>
              </a:solidFill>
              <a:latin typeface="Avenir Next LT Pro" panose="020B0504020202020204" pitchFamily="34" charset="0"/>
            </a:endParaRPr>
          </a:p>
        </p:txBody>
      </p:sp>
      <p:sp>
        <p:nvSpPr>
          <p:cNvPr id="31" name="Rectangle 30">
            <a:extLst>
              <a:ext uri="{FF2B5EF4-FFF2-40B4-BE49-F238E27FC236}">
                <a16:creationId xmlns:a16="http://schemas.microsoft.com/office/drawing/2014/main" id="{761A1766-202A-A0D4-5A9B-8B2F3CDE5CA0}"/>
              </a:ext>
            </a:extLst>
          </p:cNvPr>
          <p:cNvSpPr/>
          <p:nvPr/>
        </p:nvSpPr>
        <p:spPr>
          <a:xfrm>
            <a:off x="3393252" y="5994385"/>
            <a:ext cx="46342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r>
              <a:rPr lang="en-US" sz="2400" b="1" i="1" dirty="0">
                <a:solidFill>
                  <a:srgbClr val="03327C"/>
                </a:solidFill>
                <a:latin typeface="Avenir Next LT Pro" panose="020B0504020202020204" pitchFamily="34" charset="0"/>
              </a:rPr>
              <a:t>01</a:t>
            </a:r>
          </a:p>
        </p:txBody>
      </p:sp>
      <p:sp>
        <p:nvSpPr>
          <p:cNvPr id="32" name="Rectangle 31">
            <a:extLst>
              <a:ext uri="{FF2B5EF4-FFF2-40B4-BE49-F238E27FC236}">
                <a16:creationId xmlns:a16="http://schemas.microsoft.com/office/drawing/2014/main" id="{9EFDEAED-08B2-FEFD-4B63-C8102FFD52EE}"/>
              </a:ext>
            </a:extLst>
          </p:cNvPr>
          <p:cNvSpPr/>
          <p:nvPr/>
        </p:nvSpPr>
        <p:spPr>
          <a:xfrm>
            <a:off x="7332369" y="5994385"/>
            <a:ext cx="46342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r>
              <a:rPr lang="en-US" sz="2400" b="1" i="1" dirty="0">
                <a:solidFill>
                  <a:srgbClr val="03327C"/>
                </a:solidFill>
                <a:latin typeface="Avenir Next LT Pro" panose="020B0504020202020204" pitchFamily="34" charset="0"/>
              </a:rPr>
              <a:t>02</a:t>
            </a:r>
          </a:p>
        </p:txBody>
      </p:sp>
      <p:sp>
        <p:nvSpPr>
          <p:cNvPr id="33" name="Rectangle 32">
            <a:extLst>
              <a:ext uri="{FF2B5EF4-FFF2-40B4-BE49-F238E27FC236}">
                <a16:creationId xmlns:a16="http://schemas.microsoft.com/office/drawing/2014/main" id="{BCA08AC2-D64A-5CD1-E078-1612807E6E17}"/>
              </a:ext>
            </a:extLst>
          </p:cNvPr>
          <p:cNvSpPr/>
          <p:nvPr/>
        </p:nvSpPr>
        <p:spPr>
          <a:xfrm>
            <a:off x="11217804" y="5994385"/>
            <a:ext cx="46342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r>
              <a:rPr lang="en-US" sz="2400" b="1" i="1" dirty="0">
                <a:solidFill>
                  <a:srgbClr val="03327C"/>
                </a:solidFill>
                <a:latin typeface="Avenir Next LT Pro" panose="020B0504020202020204" pitchFamily="34" charset="0"/>
              </a:rPr>
              <a:t>03</a:t>
            </a:r>
          </a:p>
        </p:txBody>
      </p:sp>
      <p:grpSp>
        <p:nvGrpSpPr>
          <p:cNvPr id="34" name="Google Shape;486;p5">
            <a:extLst>
              <a:ext uri="{FF2B5EF4-FFF2-40B4-BE49-F238E27FC236}">
                <a16:creationId xmlns:a16="http://schemas.microsoft.com/office/drawing/2014/main" id="{B4E2FC4F-7967-27E9-3D01-D8449B069889}"/>
              </a:ext>
            </a:extLst>
          </p:cNvPr>
          <p:cNvGrpSpPr/>
          <p:nvPr/>
        </p:nvGrpSpPr>
        <p:grpSpPr>
          <a:xfrm>
            <a:off x="556092" y="5673958"/>
            <a:ext cx="286422" cy="199886"/>
            <a:chOff x="420" y="1458"/>
            <a:chExt cx="235" cy="164"/>
          </a:xfrm>
          <a:solidFill>
            <a:schemeClr val="bg1">
              <a:lumMod val="95000"/>
            </a:schemeClr>
          </a:solidFill>
        </p:grpSpPr>
        <p:sp>
          <p:nvSpPr>
            <p:cNvPr id="35" name="Google Shape;487;p5">
              <a:extLst>
                <a:ext uri="{FF2B5EF4-FFF2-40B4-BE49-F238E27FC236}">
                  <a16:creationId xmlns:a16="http://schemas.microsoft.com/office/drawing/2014/main" id="{0C9B7B3F-2EF6-836E-64C6-E8DF74EAD919}"/>
                </a:ext>
              </a:extLst>
            </p:cNvPr>
            <p:cNvSpPr/>
            <p:nvPr/>
          </p:nvSpPr>
          <p:spPr>
            <a:xfrm>
              <a:off x="420" y="1528"/>
              <a:ext cx="76" cy="94"/>
            </a:xfrm>
            <a:custGeom>
              <a:avLst/>
              <a:gdLst/>
              <a:ahLst/>
              <a:cxnLst/>
              <a:rect l="l" t="t" r="r" b="b"/>
              <a:pathLst>
                <a:path w="31" h="38" extrusionOk="0">
                  <a:moveTo>
                    <a:pt x="1" y="15"/>
                  </a:moveTo>
                  <a:cubicBezTo>
                    <a:pt x="0" y="14"/>
                    <a:pt x="0" y="13"/>
                    <a:pt x="1" y="12"/>
                  </a:cubicBezTo>
                  <a:cubicBezTo>
                    <a:pt x="12" y="1"/>
                    <a:pt x="12" y="1"/>
                    <a:pt x="12" y="1"/>
                  </a:cubicBezTo>
                  <a:cubicBezTo>
                    <a:pt x="12" y="0"/>
                    <a:pt x="14" y="0"/>
                    <a:pt x="14" y="1"/>
                  </a:cubicBezTo>
                  <a:cubicBezTo>
                    <a:pt x="19" y="6"/>
                    <a:pt x="19" y="6"/>
                    <a:pt x="19" y="6"/>
                  </a:cubicBezTo>
                  <a:cubicBezTo>
                    <a:pt x="20" y="7"/>
                    <a:pt x="20" y="8"/>
                    <a:pt x="19" y="9"/>
                  </a:cubicBezTo>
                  <a:cubicBezTo>
                    <a:pt x="18" y="9"/>
                    <a:pt x="17" y="9"/>
                    <a:pt x="16" y="9"/>
                  </a:cubicBezTo>
                  <a:cubicBezTo>
                    <a:pt x="13" y="5"/>
                    <a:pt x="13" y="5"/>
                    <a:pt x="13" y="5"/>
                  </a:cubicBezTo>
                  <a:cubicBezTo>
                    <a:pt x="5" y="14"/>
                    <a:pt x="5" y="14"/>
                    <a:pt x="5" y="14"/>
                  </a:cubicBezTo>
                  <a:cubicBezTo>
                    <a:pt x="24" y="33"/>
                    <a:pt x="24" y="33"/>
                    <a:pt x="24" y="33"/>
                  </a:cubicBezTo>
                  <a:cubicBezTo>
                    <a:pt x="27" y="30"/>
                    <a:pt x="27" y="30"/>
                    <a:pt x="27" y="30"/>
                  </a:cubicBezTo>
                  <a:cubicBezTo>
                    <a:pt x="28" y="29"/>
                    <a:pt x="29" y="29"/>
                    <a:pt x="30" y="30"/>
                  </a:cubicBezTo>
                  <a:cubicBezTo>
                    <a:pt x="31" y="31"/>
                    <a:pt x="31" y="32"/>
                    <a:pt x="30" y="33"/>
                  </a:cubicBezTo>
                  <a:cubicBezTo>
                    <a:pt x="25" y="37"/>
                    <a:pt x="25" y="37"/>
                    <a:pt x="25" y="37"/>
                  </a:cubicBezTo>
                  <a:cubicBezTo>
                    <a:pt x="25" y="38"/>
                    <a:pt x="23" y="38"/>
                    <a:pt x="23" y="37"/>
                  </a:cubicBezTo>
                  <a:lnTo>
                    <a:pt x="1" y="15"/>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 name="Google Shape;488;p5">
              <a:extLst>
                <a:ext uri="{FF2B5EF4-FFF2-40B4-BE49-F238E27FC236}">
                  <a16:creationId xmlns:a16="http://schemas.microsoft.com/office/drawing/2014/main" id="{26101274-8B25-220C-9E28-E578B68C79D0}"/>
                </a:ext>
              </a:extLst>
            </p:cNvPr>
            <p:cNvSpPr/>
            <p:nvPr/>
          </p:nvSpPr>
          <p:spPr>
            <a:xfrm>
              <a:off x="467" y="1458"/>
              <a:ext cx="188" cy="164"/>
            </a:xfrm>
            <a:custGeom>
              <a:avLst/>
              <a:gdLst/>
              <a:ahLst/>
              <a:cxnLst/>
              <a:rect l="l" t="t" r="r" b="b"/>
              <a:pathLst>
                <a:path w="77" h="66" extrusionOk="0">
                  <a:moveTo>
                    <a:pt x="76" y="12"/>
                  </a:moveTo>
                  <a:cubicBezTo>
                    <a:pt x="65" y="1"/>
                    <a:pt x="65" y="1"/>
                    <a:pt x="65" y="1"/>
                  </a:cubicBezTo>
                  <a:cubicBezTo>
                    <a:pt x="65" y="0"/>
                    <a:pt x="63" y="0"/>
                    <a:pt x="63" y="1"/>
                  </a:cubicBezTo>
                  <a:cubicBezTo>
                    <a:pt x="25" y="39"/>
                    <a:pt x="25" y="39"/>
                    <a:pt x="25" y="39"/>
                  </a:cubicBezTo>
                  <a:cubicBezTo>
                    <a:pt x="15" y="29"/>
                    <a:pt x="15" y="29"/>
                    <a:pt x="15" y="29"/>
                  </a:cubicBezTo>
                  <a:cubicBezTo>
                    <a:pt x="14" y="28"/>
                    <a:pt x="13" y="28"/>
                    <a:pt x="12" y="29"/>
                  </a:cubicBezTo>
                  <a:cubicBezTo>
                    <a:pt x="1" y="40"/>
                    <a:pt x="1" y="40"/>
                    <a:pt x="1" y="40"/>
                  </a:cubicBezTo>
                  <a:cubicBezTo>
                    <a:pt x="0" y="41"/>
                    <a:pt x="0" y="42"/>
                    <a:pt x="1" y="43"/>
                  </a:cubicBezTo>
                  <a:cubicBezTo>
                    <a:pt x="23" y="65"/>
                    <a:pt x="23" y="65"/>
                    <a:pt x="23" y="65"/>
                  </a:cubicBezTo>
                  <a:cubicBezTo>
                    <a:pt x="24" y="66"/>
                    <a:pt x="25" y="66"/>
                    <a:pt x="26" y="65"/>
                  </a:cubicBezTo>
                  <a:cubicBezTo>
                    <a:pt x="76" y="15"/>
                    <a:pt x="76" y="15"/>
                    <a:pt x="76" y="15"/>
                  </a:cubicBezTo>
                  <a:cubicBezTo>
                    <a:pt x="77" y="14"/>
                    <a:pt x="77" y="13"/>
                    <a:pt x="76" y="12"/>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7" name="Google Shape;489;p5">
              <a:extLst>
                <a:ext uri="{FF2B5EF4-FFF2-40B4-BE49-F238E27FC236}">
                  <a16:creationId xmlns:a16="http://schemas.microsoft.com/office/drawing/2014/main" id="{B78EC444-9A1E-6C41-120F-8B98968E5330}"/>
                </a:ext>
              </a:extLst>
            </p:cNvPr>
            <p:cNvSpPr/>
            <p:nvPr/>
          </p:nvSpPr>
          <p:spPr>
            <a:xfrm>
              <a:off x="511" y="1458"/>
              <a:ext cx="80" cy="72"/>
            </a:xfrm>
            <a:custGeom>
              <a:avLst/>
              <a:gdLst/>
              <a:ahLst/>
              <a:cxnLst/>
              <a:rect l="l" t="t" r="r" b="b"/>
              <a:pathLst>
                <a:path w="33" h="29" extrusionOk="0">
                  <a:moveTo>
                    <a:pt x="32" y="6"/>
                  </a:moveTo>
                  <a:cubicBezTo>
                    <a:pt x="28" y="1"/>
                    <a:pt x="28" y="1"/>
                    <a:pt x="28" y="1"/>
                  </a:cubicBezTo>
                  <a:cubicBezTo>
                    <a:pt x="27" y="0"/>
                    <a:pt x="26" y="0"/>
                    <a:pt x="25" y="1"/>
                  </a:cubicBezTo>
                  <a:cubicBezTo>
                    <a:pt x="1" y="25"/>
                    <a:pt x="1" y="25"/>
                    <a:pt x="1" y="25"/>
                  </a:cubicBezTo>
                  <a:cubicBezTo>
                    <a:pt x="0" y="26"/>
                    <a:pt x="0" y="27"/>
                    <a:pt x="1" y="28"/>
                  </a:cubicBezTo>
                  <a:cubicBezTo>
                    <a:pt x="1" y="29"/>
                    <a:pt x="3" y="29"/>
                    <a:pt x="3" y="28"/>
                  </a:cubicBezTo>
                  <a:cubicBezTo>
                    <a:pt x="26" y="5"/>
                    <a:pt x="26" y="5"/>
                    <a:pt x="26" y="5"/>
                  </a:cubicBezTo>
                  <a:cubicBezTo>
                    <a:pt x="30" y="8"/>
                    <a:pt x="30" y="8"/>
                    <a:pt x="30" y="8"/>
                  </a:cubicBezTo>
                  <a:cubicBezTo>
                    <a:pt x="30" y="9"/>
                    <a:pt x="32" y="9"/>
                    <a:pt x="32" y="8"/>
                  </a:cubicBezTo>
                  <a:cubicBezTo>
                    <a:pt x="33" y="8"/>
                    <a:pt x="33" y="6"/>
                    <a:pt x="32" y="6"/>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8" name="Google Shape;486;p5">
            <a:extLst>
              <a:ext uri="{FF2B5EF4-FFF2-40B4-BE49-F238E27FC236}">
                <a16:creationId xmlns:a16="http://schemas.microsoft.com/office/drawing/2014/main" id="{D78CBE45-F619-409A-B004-D10FF82662F6}"/>
              </a:ext>
            </a:extLst>
          </p:cNvPr>
          <p:cNvGrpSpPr/>
          <p:nvPr/>
        </p:nvGrpSpPr>
        <p:grpSpPr>
          <a:xfrm>
            <a:off x="4495209" y="5673958"/>
            <a:ext cx="286422" cy="199886"/>
            <a:chOff x="420" y="1458"/>
            <a:chExt cx="235" cy="164"/>
          </a:xfrm>
          <a:solidFill>
            <a:schemeClr val="bg1">
              <a:lumMod val="95000"/>
            </a:schemeClr>
          </a:solidFill>
        </p:grpSpPr>
        <p:sp>
          <p:nvSpPr>
            <p:cNvPr id="39" name="Google Shape;487;p5">
              <a:extLst>
                <a:ext uri="{FF2B5EF4-FFF2-40B4-BE49-F238E27FC236}">
                  <a16:creationId xmlns:a16="http://schemas.microsoft.com/office/drawing/2014/main" id="{D062AEFB-A191-23B2-1B38-764407A6D6C4}"/>
                </a:ext>
              </a:extLst>
            </p:cNvPr>
            <p:cNvSpPr/>
            <p:nvPr/>
          </p:nvSpPr>
          <p:spPr>
            <a:xfrm>
              <a:off x="420" y="1528"/>
              <a:ext cx="76" cy="94"/>
            </a:xfrm>
            <a:custGeom>
              <a:avLst/>
              <a:gdLst/>
              <a:ahLst/>
              <a:cxnLst/>
              <a:rect l="l" t="t" r="r" b="b"/>
              <a:pathLst>
                <a:path w="31" h="38" extrusionOk="0">
                  <a:moveTo>
                    <a:pt x="1" y="15"/>
                  </a:moveTo>
                  <a:cubicBezTo>
                    <a:pt x="0" y="14"/>
                    <a:pt x="0" y="13"/>
                    <a:pt x="1" y="12"/>
                  </a:cubicBezTo>
                  <a:cubicBezTo>
                    <a:pt x="12" y="1"/>
                    <a:pt x="12" y="1"/>
                    <a:pt x="12" y="1"/>
                  </a:cubicBezTo>
                  <a:cubicBezTo>
                    <a:pt x="12" y="0"/>
                    <a:pt x="14" y="0"/>
                    <a:pt x="14" y="1"/>
                  </a:cubicBezTo>
                  <a:cubicBezTo>
                    <a:pt x="19" y="6"/>
                    <a:pt x="19" y="6"/>
                    <a:pt x="19" y="6"/>
                  </a:cubicBezTo>
                  <a:cubicBezTo>
                    <a:pt x="20" y="7"/>
                    <a:pt x="20" y="8"/>
                    <a:pt x="19" y="9"/>
                  </a:cubicBezTo>
                  <a:cubicBezTo>
                    <a:pt x="18" y="9"/>
                    <a:pt x="17" y="9"/>
                    <a:pt x="16" y="9"/>
                  </a:cubicBezTo>
                  <a:cubicBezTo>
                    <a:pt x="13" y="5"/>
                    <a:pt x="13" y="5"/>
                    <a:pt x="13" y="5"/>
                  </a:cubicBezTo>
                  <a:cubicBezTo>
                    <a:pt x="5" y="14"/>
                    <a:pt x="5" y="14"/>
                    <a:pt x="5" y="14"/>
                  </a:cubicBezTo>
                  <a:cubicBezTo>
                    <a:pt x="24" y="33"/>
                    <a:pt x="24" y="33"/>
                    <a:pt x="24" y="33"/>
                  </a:cubicBezTo>
                  <a:cubicBezTo>
                    <a:pt x="27" y="30"/>
                    <a:pt x="27" y="30"/>
                    <a:pt x="27" y="30"/>
                  </a:cubicBezTo>
                  <a:cubicBezTo>
                    <a:pt x="28" y="29"/>
                    <a:pt x="29" y="29"/>
                    <a:pt x="30" y="30"/>
                  </a:cubicBezTo>
                  <a:cubicBezTo>
                    <a:pt x="31" y="31"/>
                    <a:pt x="31" y="32"/>
                    <a:pt x="30" y="33"/>
                  </a:cubicBezTo>
                  <a:cubicBezTo>
                    <a:pt x="25" y="37"/>
                    <a:pt x="25" y="37"/>
                    <a:pt x="25" y="37"/>
                  </a:cubicBezTo>
                  <a:cubicBezTo>
                    <a:pt x="25" y="38"/>
                    <a:pt x="23" y="38"/>
                    <a:pt x="23" y="37"/>
                  </a:cubicBezTo>
                  <a:lnTo>
                    <a:pt x="1" y="15"/>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 name="Google Shape;488;p5">
              <a:extLst>
                <a:ext uri="{FF2B5EF4-FFF2-40B4-BE49-F238E27FC236}">
                  <a16:creationId xmlns:a16="http://schemas.microsoft.com/office/drawing/2014/main" id="{1C04DEAD-E22D-AC1F-E468-841FF3D6DCD9}"/>
                </a:ext>
              </a:extLst>
            </p:cNvPr>
            <p:cNvSpPr/>
            <p:nvPr/>
          </p:nvSpPr>
          <p:spPr>
            <a:xfrm>
              <a:off x="467" y="1458"/>
              <a:ext cx="188" cy="164"/>
            </a:xfrm>
            <a:custGeom>
              <a:avLst/>
              <a:gdLst/>
              <a:ahLst/>
              <a:cxnLst/>
              <a:rect l="l" t="t" r="r" b="b"/>
              <a:pathLst>
                <a:path w="77" h="66" extrusionOk="0">
                  <a:moveTo>
                    <a:pt x="76" y="12"/>
                  </a:moveTo>
                  <a:cubicBezTo>
                    <a:pt x="65" y="1"/>
                    <a:pt x="65" y="1"/>
                    <a:pt x="65" y="1"/>
                  </a:cubicBezTo>
                  <a:cubicBezTo>
                    <a:pt x="65" y="0"/>
                    <a:pt x="63" y="0"/>
                    <a:pt x="63" y="1"/>
                  </a:cubicBezTo>
                  <a:cubicBezTo>
                    <a:pt x="25" y="39"/>
                    <a:pt x="25" y="39"/>
                    <a:pt x="25" y="39"/>
                  </a:cubicBezTo>
                  <a:cubicBezTo>
                    <a:pt x="15" y="29"/>
                    <a:pt x="15" y="29"/>
                    <a:pt x="15" y="29"/>
                  </a:cubicBezTo>
                  <a:cubicBezTo>
                    <a:pt x="14" y="28"/>
                    <a:pt x="13" y="28"/>
                    <a:pt x="12" y="29"/>
                  </a:cubicBezTo>
                  <a:cubicBezTo>
                    <a:pt x="1" y="40"/>
                    <a:pt x="1" y="40"/>
                    <a:pt x="1" y="40"/>
                  </a:cubicBezTo>
                  <a:cubicBezTo>
                    <a:pt x="0" y="41"/>
                    <a:pt x="0" y="42"/>
                    <a:pt x="1" y="43"/>
                  </a:cubicBezTo>
                  <a:cubicBezTo>
                    <a:pt x="23" y="65"/>
                    <a:pt x="23" y="65"/>
                    <a:pt x="23" y="65"/>
                  </a:cubicBezTo>
                  <a:cubicBezTo>
                    <a:pt x="24" y="66"/>
                    <a:pt x="25" y="66"/>
                    <a:pt x="26" y="65"/>
                  </a:cubicBezTo>
                  <a:cubicBezTo>
                    <a:pt x="76" y="15"/>
                    <a:pt x="76" y="15"/>
                    <a:pt x="76" y="15"/>
                  </a:cubicBezTo>
                  <a:cubicBezTo>
                    <a:pt x="77" y="14"/>
                    <a:pt x="77" y="13"/>
                    <a:pt x="76" y="12"/>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41" name="Google Shape;489;p5">
              <a:extLst>
                <a:ext uri="{FF2B5EF4-FFF2-40B4-BE49-F238E27FC236}">
                  <a16:creationId xmlns:a16="http://schemas.microsoft.com/office/drawing/2014/main" id="{F9A494BC-DBE5-DB25-DB52-7F838E3CBEA9}"/>
                </a:ext>
              </a:extLst>
            </p:cNvPr>
            <p:cNvSpPr/>
            <p:nvPr/>
          </p:nvSpPr>
          <p:spPr>
            <a:xfrm>
              <a:off x="511" y="1458"/>
              <a:ext cx="80" cy="72"/>
            </a:xfrm>
            <a:custGeom>
              <a:avLst/>
              <a:gdLst/>
              <a:ahLst/>
              <a:cxnLst/>
              <a:rect l="l" t="t" r="r" b="b"/>
              <a:pathLst>
                <a:path w="33" h="29" extrusionOk="0">
                  <a:moveTo>
                    <a:pt x="32" y="6"/>
                  </a:moveTo>
                  <a:cubicBezTo>
                    <a:pt x="28" y="1"/>
                    <a:pt x="28" y="1"/>
                    <a:pt x="28" y="1"/>
                  </a:cubicBezTo>
                  <a:cubicBezTo>
                    <a:pt x="27" y="0"/>
                    <a:pt x="26" y="0"/>
                    <a:pt x="25" y="1"/>
                  </a:cubicBezTo>
                  <a:cubicBezTo>
                    <a:pt x="1" y="25"/>
                    <a:pt x="1" y="25"/>
                    <a:pt x="1" y="25"/>
                  </a:cubicBezTo>
                  <a:cubicBezTo>
                    <a:pt x="0" y="26"/>
                    <a:pt x="0" y="27"/>
                    <a:pt x="1" y="28"/>
                  </a:cubicBezTo>
                  <a:cubicBezTo>
                    <a:pt x="1" y="29"/>
                    <a:pt x="3" y="29"/>
                    <a:pt x="3" y="28"/>
                  </a:cubicBezTo>
                  <a:cubicBezTo>
                    <a:pt x="26" y="5"/>
                    <a:pt x="26" y="5"/>
                    <a:pt x="26" y="5"/>
                  </a:cubicBezTo>
                  <a:cubicBezTo>
                    <a:pt x="30" y="8"/>
                    <a:pt x="30" y="8"/>
                    <a:pt x="30" y="8"/>
                  </a:cubicBezTo>
                  <a:cubicBezTo>
                    <a:pt x="30" y="9"/>
                    <a:pt x="32" y="9"/>
                    <a:pt x="32" y="8"/>
                  </a:cubicBezTo>
                  <a:cubicBezTo>
                    <a:pt x="33" y="8"/>
                    <a:pt x="33" y="6"/>
                    <a:pt x="32" y="6"/>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2" name="Google Shape;486;p5">
            <a:extLst>
              <a:ext uri="{FF2B5EF4-FFF2-40B4-BE49-F238E27FC236}">
                <a16:creationId xmlns:a16="http://schemas.microsoft.com/office/drawing/2014/main" id="{610BA3A7-C4A4-E715-8C9E-222D460EE5F2}"/>
              </a:ext>
            </a:extLst>
          </p:cNvPr>
          <p:cNvGrpSpPr/>
          <p:nvPr/>
        </p:nvGrpSpPr>
        <p:grpSpPr>
          <a:xfrm>
            <a:off x="8380644" y="5673958"/>
            <a:ext cx="286422" cy="199886"/>
            <a:chOff x="420" y="1458"/>
            <a:chExt cx="235" cy="164"/>
          </a:xfrm>
          <a:solidFill>
            <a:schemeClr val="bg1">
              <a:lumMod val="95000"/>
            </a:schemeClr>
          </a:solidFill>
        </p:grpSpPr>
        <p:sp>
          <p:nvSpPr>
            <p:cNvPr id="43" name="Google Shape;487;p5">
              <a:extLst>
                <a:ext uri="{FF2B5EF4-FFF2-40B4-BE49-F238E27FC236}">
                  <a16:creationId xmlns:a16="http://schemas.microsoft.com/office/drawing/2014/main" id="{5ECC40D2-0472-0E58-26AA-BCD0438386BE}"/>
                </a:ext>
              </a:extLst>
            </p:cNvPr>
            <p:cNvSpPr/>
            <p:nvPr/>
          </p:nvSpPr>
          <p:spPr>
            <a:xfrm>
              <a:off x="420" y="1528"/>
              <a:ext cx="76" cy="94"/>
            </a:xfrm>
            <a:custGeom>
              <a:avLst/>
              <a:gdLst/>
              <a:ahLst/>
              <a:cxnLst/>
              <a:rect l="l" t="t" r="r" b="b"/>
              <a:pathLst>
                <a:path w="31" h="38" extrusionOk="0">
                  <a:moveTo>
                    <a:pt x="1" y="15"/>
                  </a:moveTo>
                  <a:cubicBezTo>
                    <a:pt x="0" y="14"/>
                    <a:pt x="0" y="13"/>
                    <a:pt x="1" y="12"/>
                  </a:cubicBezTo>
                  <a:cubicBezTo>
                    <a:pt x="12" y="1"/>
                    <a:pt x="12" y="1"/>
                    <a:pt x="12" y="1"/>
                  </a:cubicBezTo>
                  <a:cubicBezTo>
                    <a:pt x="12" y="0"/>
                    <a:pt x="14" y="0"/>
                    <a:pt x="14" y="1"/>
                  </a:cubicBezTo>
                  <a:cubicBezTo>
                    <a:pt x="19" y="6"/>
                    <a:pt x="19" y="6"/>
                    <a:pt x="19" y="6"/>
                  </a:cubicBezTo>
                  <a:cubicBezTo>
                    <a:pt x="20" y="7"/>
                    <a:pt x="20" y="8"/>
                    <a:pt x="19" y="9"/>
                  </a:cubicBezTo>
                  <a:cubicBezTo>
                    <a:pt x="18" y="9"/>
                    <a:pt x="17" y="9"/>
                    <a:pt x="16" y="9"/>
                  </a:cubicBezTo>
                  <a:cubicBezTo>
                    <a:pt x="13" y="5"/>
                    <a:pt x="13" y="5"/>
                    <a:pt x="13" y="5"/>
                  </a:cubicBezTo>
                  <a:cubicBezTo>
                    <a:pt x="5" y="14"/>
                    <a:pt x="5" y="14"/>
                    <a:pt x="5" y="14"/>
                  </a:cubicBezTo>
                  <a:cubicBezTo>
                    <a:pt x="24" y="33"/>
                    <a:pt x="24" y="33"/>
                    <a:pt x="24" y="33"/>
                  </a:cubicBezTo>
                  <a:cubicBezTo>
                    <a:pt x="27" y="30"/>
                    <a:pt x="27" y="30"/>
                    <a:pt x="27" y="30"/>
                  </a:cubicBezTo>
                  <a:cubicBezTo>
                    <a:pt x="28" y="29"/>
                    <a:pt x="29" y="29"/>
                    <a:pt x="30" y="30"/>
                  </a:cubicBezTo>
                  <a:cubicBezTo>
                    <a:pt x="31" y="31"/>
                    <a:pt x="31" y="32"/>
                    <a:pt x="30" y="33"/>
                  </a:cubicBezTo>
                  <a:cubicBezTo>
                    <a:pt x="25" y="37"/>
                    <a:pt x="25" y="37"/>
                    <a:pt x="25" y="37"/>
                  </a:cubicBezTo>
                  <a:cubicBezTo>
                    <a:pt x="25" y="38"/>
                    <a:pt x="23" y="38"/>
                    <a:pt x="23" y="37"/>
                  </a:cubicBezTo>
                  <a:lnTo>
                    <a:pt x="1" y="15"/>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 name="Google Shape;488;p5">
              <a:extLst>
                <a:ext uri="{FF2B5EF4-FFF2-40B4-BE49-F238E27FC236}">
                  <a16:creationId xmlns:a16="http://schemas.microsoft.com/office/drawing/2014/main" id="{5E92C17A-D226-1696-7393-81C41B092EC8}"/>
                </a:ext>
              </a:extLst>
            </p:cNvPr>
            <p:cNvSpPr/>
            <p:nvPr/>
          </p:nvSpPr>
          <p:spPr>
            <a:xfrm>
              <a:off x="467" y="1458"/>
              <a:ext cx="188" cy="164"/>
            </a:xfrm>
            <a:custGeom>
              <a:avLst/>
              <a:gdLst/>
              <a:ahLst/>
              <a:cxnLst/>
              <a:rect l="l" t="t" r="r" b="b"/>
              <a:pathLst>
                <a:path w="77" h="66" extrusionOk="0">
                  <a:moveTo>
                    <a:pt x="76" y="12"/>
                  </a:moveTo>
                  <a:cubicBezTo>
                    <a:pt x="65" y="1"/>
                    <a:pt x="65" y="1"/>
                    <a:pt x="65" y="1"/>
                  </a:cubicBezTo>
                  <a:cubicBezTo>
                    <a:pt x="65" y="0"/>
                    <a:pt x="63" y="0"/>
                    <a:pt x="63" y="1"/>
                  </a:cubicBezTo>
                  <a:cubicBezTo>
                    <a:pt x="25" y="39"/>
                    <a:pt x="25" y="39"/>
                    <a:pt x="25" y="39"/>
                  </a:cubicBezTo>
                  <a:cubicBezTo>
                    <a:pt x="15" y="29"/>
                    <a:pt x="15" y="29"/>
                    <a:pt x="15" y="29"/>
                  </a:cubicBezTo>
                  <a:cubicBezTo>
                    <a:pt x="14" y="28"/>
                    <a:pt x="13" y="28"/>
                    <a:pt x="12" y="29"/>
                  </a:cubicBezTo>
                  <a:cubicBezTo>
                    <a:pt x="1" y="40"/>
                    <a:pt x="1" y="40"/>
                    <a:pt x="1" y="40"/>
                  </a:cubicBezTo>
                  <a:cubicBezTo>
                    <a:pt x="0" y="41"/>
                    <a:pt x="0" y="42"/>
                    <a:pt x="1" y="43"/>
                  </a:cubicBezTo>
                  <a:cubicBezTo>
                    <a:pt x="23" y="65"/>
                    <a:pt x="23" y="65"/>
                    <a:pt x="23" y="65"/>
                  </a:cubicBezTo>
                  <a:cubicBezTo>
                    <a:pt x="24" y="66"/>
                    <a:pt x="25" y="66"/>
                    <a:pt x="26" y="65"/>
                  </a:cubicBezTo>
                  <a:cubicBezTo>
                    <a:pt x="76" y="15"/>
                    <a:pt x="76" y="15"/>
                    <a:pt x="76" y="15"/>
                  </a:cubicBezTo>
                  <a:cubicBezTo>
                    <a:pt x="77" y="14"/>
                    <a:pt x="77" y="13"/>
                    <a:pt x="76" y="12"/>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45" name="Google Shape;489;p5">
              <a:extLst>
                <a:ext uri="{FF2B5EF4-FFF2-40B4-BE49-F238E27FC236}">
                  <a16:creationId xmlns:a16="http://schemas.microsoft.com/office/drawing/2014/main" id="{C1A06703-5D51-B98E-43BE-69E721557658}"/>
                </a:ext>
              </a:extLst>
            </p:cNvPr>
            <p:cNvSpPr/>
            <p:nvPr/>
          </p:nvSpPr>
          <p:spPr>
            <a:xfrm>
              <a:off x="511" y="1458"/>
              <a:ext cx="80" cy="72"/>
            </a:xfrm>
            <a:custGeom>
              <a:avLst/>
              <a:gdLst/>
              <a:ahLst/>
              <a:cxnLst/>
              <a:rect l="l" t="t" r="r" b="b"/>
              <a:pathLst>
                <a:path w="33" h="29" extrusionOk="0">
                  <a:moveTo>
                    <a:pt x="32" y="6"/>
                  </a:moveTo>
                  <a:cubicBezTo>
                    <a:pt x="28" y="1"/>
                    <a:pt x="28" y="1"/>
                    <a:pt x="28" y="1"/>
                  </a:cubicBezTo>
                  <a:cubicBezTo>
                    <a:pt x="27" y="0"/>
                    <a:pt x="26" y="0"/>
                    <a:pt x="25" y="1"/>
                  </a:cubicBezTo>
                  <a:cubicBezTo>
                    <a:pt x="1" y="25"/>
                    <a:pt x="1" y="25"/>
                    <a:pt x="1" y="25"/>
                  </a:cubicBezTo>
                  <a:cubicBezTo>
                    <a:pt x="0" y="26"/>
                    <a:pt x="0" y="27"/>
                    <a:pt x="1" y="28"/>
                  </a:cubicBezTo>
                  <a:cubicBezTo>
                    <a:pt x="1" y="29"/>
                    <a:pt x="3" y="29"/>
                    <a:pt x="3" y="28"/>
                  </a:cubicBezTo>
                  <a:cubicBezTo>
                    <a:pt x="26" y="5"/>
                    <a:pt x="26" y="5"/>
                    <a:pt x="26" y="5"/>
                  </a:cubicBezTo>
                  <a:cubicBezTo>
                    <a:pt x="30" y="8"/>
                    <a:pt x="30" y="8"/>
                    <a:pt x="30" y="8"/>
                  </a:cubicBezTo>
                  <a:cubicBezTo>
                    <a:pt x="30" y="9"/>
                    <a:pt x="32" y="9"/>
                    <a:pt x="32" y="8"/>
                  </a:cubicBezTo>
                  <a:cubicBezTo>
                    <a:pt x="33" y="8"/>
                    <a:pt x="33" y="6"/>
                    <a:pt x="32" y="6"/>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6" name="Rectangle 45">
            <a:extLst>
              <a:ext uri="{FF2B5EF4-FFF2-40B4-BE49-F238E27FC236}">
                <a16:creationId xmlns:a16="http://schemas.microsoft.com/office/drawing/2014/main" id="{503FC34C-18BE-9634-5E25-C145CB0001C0}"/>
              </a:ext>
            </a:extLst>
          </p:cNvPr>
          <p:cNvSpPr/>
          <p:nvPr/>
        </p:nvSpPr>
        <p:spPr>
          <a:xfrm>
            <a:off x="479326" y="4875635"/>
            <a:ext cx="11255474" cy="5412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b="1" dirty="0">
              <a:latin typeface="Avenir Next LT Pro" panose="020B0504020202020204" pitchFamily="34" charset="0"/>
            </a:endParaRPr>
          </a:p>
        </p:txBody>
      </p:sp>
      <p:sp>
        <p:nvSpPr>
          <p:cNvPr id="47" name="Rectangle 46">
            <a:extLst>
              <a:ext uri="{FF2B5EF4-FFF2-40B4-BE49-F238E27FC236}">
                <a16:creationId xmlns:a16="http://schemas.microsoft.com/office/drawing/2014/main" id="{B8FFC47B-B162-6C2B-0982-FB124818D191}"/>
              </a:ext>
            </a:extLst>
          </p:cNvPr>
          <p:cNvSpPr/>
          <p:nvPr/>
        </p:nvSpPr>
        <p:spPr>
          <a:xfrm>
            <a:off x="479326" y="4875635"/>
            <a:ext cx="541282" cy="541282"/>
          </a:xfrm>
          <a:prstGeom prst="rect">
            <a:avLst/>
          </a:prstGeom>
          <a:solidFill>
            <a:srgbClr val="3591C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b="1" dirty="0">
              <a:latin typeface="Avenir Next LT Pro" panose="020B0504020202020204" pitchFamily="34" charset="0"/>
            </a:endParaRPr>
          </a:p>
        </p:txBody>
      </p:sp>
      <p:sp>
        <p:nvSpPr>
          <p:cNvPr id="48" name="Rectangle 47">
            <a:extLst>
              <a:ext uri="{FF2B5EF4-FFF2-40B4-BE49-F238E27FC236}">
                <a16:creationId xmlns:a16="http://schemas.microsoft.com/office/drawing/2014/main" id="{5CA931E7-18D2-2BAB-4034-F36CB71D1912}"/>
              </a:ext>
            </a:extLst>
          </p:cNvPr>
          <p:cNvSpPr/>
          <p:nvPr/>
        </p:nvSpPr>
        <p:spPr>
          <a:xfrm>
            <a:off x="1105656" y="5023165"/>
            <a:ext cx="4632096"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marL="0" marR="0" lvl="0" indent="0" defTabSz="228600" eaLnBrk="1" fontAlgn="auto" latinLnBrk="0" hangingPunct="1">
              <a:lnSpc>
                <a:spcPct val="100000"/>
              </a:lnSpc>
              <a:spcBef>
                <a:spcPts val="0"/>
              </a:spcBef>
              <a:spcAft>
                <a:spcPts val="0"/>
              </a:spcAft>
              <a:buClrTx/>
              <a:buSzTx/>
              <a:buFontTx/>
              <a:buNone/>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r>
              <a:rPr lang="en-US" sz="1600" b="1" kern="0" dirty="0">
                <a:solidFill>
                  <a:schemeClr val="tx1"/>
                </a:solidFill>
                <a:latin typeface="Avenir Next LT Pro" panose="020B0504020202020204" pitchFamily="34" charset="0"/>
              </a:rPr>
              <a:t>Outputs from the Financial Model</a:t>
            </a:r>
            <a:endParaRPr kumimoji="0" lang="en-US" sz="1600" b="1" i="0" u="none" strike="noStrike" kern="0" cap="none" spc="0" normalizeH="0" baseline="0" noProof="0" dirty="0">
              <a:ln>
                <a:noFill/>
              </a:ln>
              <a:solidFill>
                <a:schemeClr val="tx1"/>
              </a:solidFill>
              <a:effectLst/>
              <a:uLnTx/>
              <a:uFillTx/>
              <a:latin typeface="Avenir Next LT Pro" panose="020B0504020202020204" pitchFamily="34" charset="0"/>
            </a:endParaRPr>
          </a:p>
        </p:txBody>
      </p:sp>
      <p:grpSp>
        <p:nvGrpSpPr>
          <p:cNvPr id="49" name="Group 4">
            <a:extLst>
              <a:ext uri="{FF2B5EF4-FFF2-40B4-BE49-F238E27FC236}">
                <a16:creationId xmlns:a16="http://schemas.microsoft.com/office/drawing/2014/main" id="{C1CE7865-0FFF-2903-3F80-D86EBFA67C48}"/>
              </a:ext>
            </a:extLst>
          </p:cNvPr>
          <p:cNvGrpSpPr>
            <a:grpSpLocks noChangeAspect="1"/>
          </p:cNvGrpSpPr>
          <p:nvPr/>
        </p:nvGrpSpPr>
        <p:grpSpPr bwMode="auto">
          <a:xfrm>
            <a:off x="587688" y="4984833"/>
            <a:ext cx="324559" cy="322887"/>
            <a:chOff x="305" y="1046"/>
            <a:chExt cx="194" cy="193"/>
          </a:xfrm>
          <a:solidFill>
            <a:srgbClr val="FFFFFF"/>
          </a:solidFill>
        </p:grpSpPr>
        <p:sp>
          <p:nvSpPr>
            <p:cNvPr id="50" name="Freeform 5">
              <a:extLst>
                <a:ext uri="{FF2B5EF4-FFF2-40B4-BE49-F238E27FC236}">
                  <a16:creationId xmlns:a16="http://schemas.microsoft.com/office/drawing/2014/main" id="{BF9ED3E1-010B-2326-A230-788374A4DDED}"/>
                </a:ext>
              </a:extLst>
            </p:cNvPr>
            <p:cNvSpPr>
              <a:spLocks/>
            </p:cNvSpPr>
            <p:nvPr/>
          </p:nvSpPr>
          <p:spPr bwMode="auto">
            <a:xfrm>
              <a:off x="442" y="1118"/>
              <a:ext cx="41" cy="121"/>
            </a:xfrm>
            <a:custGeom>
              <a:avLst/>
              <a:gdLst>
                <a:gd name="T0" fmla="*/ 20 w 20"/>
                <a:gd name="T1" fmla="*/ 40 h 60"/>
                <a:gd name="T2" fmla="*/ 20 w 20"/>
                <a:gd name="T3" fmla="*/ 0 h 60"/>
                <a:gd name="T4" fmla="*/ 0 w 20"/>
                <a:gd name="T5" fmla="*/ 0 h 60"/>
                <a:gd name="T6" fmla="*/ 0 w 20"/>
                <a:gd name="T7" fmla="*/ 40 h 60"/>
                <a:gd name="T8" fmla="*/ 2 w 20"/>
                <a:gd name="T9" fmla="*/ 42 h 60"/>
                <a:gd name="T10" fmla="*/ 4 w 20"/>
                <a:gd name="T11" fmla="*/ 42 h 60"/>
                <a:gd name="T12" fmla="*/ 4 w 20"/>
                <a:gd name="T13" fmla="*/ 48 h 60"/>
                <a:gd name="T14" fmla="*/ 6 w 20"/>
                <a:gd name="T15" fmla="*/ 50 h 60"/>
                <a:gd name="T16" fmla="*/ 8 w 20"/>
                <a:gd name="T17" fmla="*/ 50 h 60"/>
                <a:gd name="T18" fmla="*/ 8 w 20"/>
                <a:gd name="T19" fmla="*/ 58 h 60"/>
                <a:gd name="T20" fmla="*/ 10 w 20"/>
                <a:gd name="T21" fmla="*/ 60 h 60"/>
                <a:gd name="T22" fmla="*/ 12 w 20"/>
                <a:gd name="T23" fmla="*/ 58 h 60"/>
                <a:gd name="T24" fmla="*/ 12 w 20"/>
                <a:gd name="T25" fmla="*/ 50 h 60"/>
                <a:gd name="T26" fmla="*/ 14 w 20"/>
                <a:gd name="T27" fmla="*/ 50 h 60"/>
                <a:gd name="T28" fmla="*/ 16 w 20"/>
                <a:gd name="T29" fmla="*/ 48 h 60"/>
                <a:gd name="T30" fmla="*/ 16 w 20"/>
                <a:gd name="T31" fmla="*/ 42 h 60"/>
                <a:gd name="T32" fmla="*/ 18 w 20"/>
                <a:gd name="T33" fmla="*/ 42 h 60"/>
                <a:gd name="T34" fmla="*/ 20 w 20"/>
                <a:gd name="T35" fmla="*/ 4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60">
                  <a:moveTo>
                    <a:pt x="20" y="40"/>
                  </a:moveTo>
                  <a:cubicBezTo>
                    <a:pt x="20" y="0"/>
                    <a:pt x="20" y="0"/>
                    <a:pt x="20" y="0"/>
                  </a:cubicBezTo>
                  <a:cubicBezTo>
                    <a:pt x="0" y="0"/>
                    <a:pt x="0" y="0"/>
                    <a:pt x="0" y="0"/>
                  </a:cubicBezTo>
                  <a:cubicBezTo>
                    <a:pt x="0" y="40"/>
                    <a:pt x="0" y="40"/>
                    <a:pt x="0" y="40"/>
                  </a:cubicBezTo>
                  <a:cubicBezTo>
                    <a:pt x="0" y="41"/>
                    <a:pt x="1" y="42"/>
                    <a:pt x="2" y="42"/>
                  </a:cubicBezTo>
                  <a:cubicBezTo>
                    <a:pt x="4" y="42"/>
                    <a:pt x="4" y="42"/>
                    <a:pt x="4" y="42"/>
                  </a:cubicBezTo>
                  <a:cubicBezTo>
                    <a:pt x="4" y="48"/>
                    <a:pt x="4" y="48"/>
                    <a:pt x="4" y="48"/>
                  </a:cubicBezTo>
                  <a:cubicBezTo>
                    <a:pt x="4" y="49"/>
                    <a:pt x="5" y="50"/>
                    <a:pt x="6" y="50"/>
                  </a:cubicBezTo>
                  <a:cubicBezTo>
                    <a:pt x="8" y="50"/>
                    <a:pt x="8" y="50"/>
                    <a:pt x="8" y="50"/>
                  </a:cubicBezTo>
                  <a:cubicBezTo>
                    <a:pt x="8" y="58"/>
                    <a:pt x="8" y="58"/>
                    <a:pt x="8" y="58"/>
                  </a:cubicBezTo>
                  <a:cubicBezTo>
                    <a:pt x="8" y="59"/>
                    <a:pt x="9" y="60"/>
                    <a:pt x="10" y="60"/>
                  </a:cubicBezTo>
                  <a:cubicBezTo>
                    <a:pt x="11" y="60"/>
                    <a:pt x="12" y="59"/>
                    <a:pt x="12" y="58"/>
                  </a:cubicBezTo>
                  <a:cubicBezTo>
                    <a:pt x="12" y="50"/>
                    <a:pt x="12" y="50"/>
                    <a:pt x="12" y="50"/>
                  </a:cubicBezTo>
                  <a:cubicBezTo>
                    <a:pt x="14" y="50"/>
                    <a:pt x="14" y="50"/>
                    <a:pt x="14" y="50"/>
                  </a:cubicBezTo>
                  <a:cubicBezTo>
                    <a:pt x="15" y="50"/>
                    <a:pt x="16" y="49"/>
                    <a:pt x="16" y="48"/>
                  </a:cubicBezTo>
                  <a:cubicBezTo>
                    <a:pt x="16" y="42"/>
                    <a:pt x="16" y="42"/>
                    <a:pt x="16" y="42"/>
                  </a:cubicBezTo>
                  <a:cubicBezTo>
                    <a:pt x="18" y="42"/>
                    <a:pt x="18" y="42"/>
                    <a:pt x="18" y="42"/>
                  </a:cubicBezTo>
                  <a:cubicBezTo>
                    <a:pt x="19" y="42"/>
                    <a:pt x="20" y="41"/>
                    <a:pt x="20"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srgbClr val="4C4846"/>
                </a:solidFill>
                <a:effectLst/>
                <a:uLnTx/>
                <a:uFillTx/>
              </a:endParaRPr>
            </a:p>
          </p:txBody>
        </p:sp>
        <p:sp>
          <p:nvSpPr>
            <p:cNvPr id="51" name="Freeform 6">
              <a:extLst>
                <a:ext uri="{FF2B5EF4-FFF2-40B4-BE49-F238E27FC236}">
                  <a16:creationId xmlns:a16="http://schemas.microsoft.com/office/drawing/2014/main" id="{D38210FC-8764-BA83-D033-9AE6E3164918}"/>
                </a:ext>
              </a:extLst>
            </p:cNvPr>
            <p:cNvSpPr>
              <a:spLocks/>
            </p:cNvSpPr>
            <p:nvPr/>
          </p:nvSpPr>
          <p:spPr bwMode="auto">
            <a:xfrm>
              <a:off x="442" y="1046"/>
              <a:ext cx="57" cy="97"/>
            </a:xfrm>
            <a:custGeom>
              <a:avLst/>
              <a:gdLst>
                <a:gd name="T0" fmla="*/ 28 w 28"/>
                <a:gd name="T1" fmla="*/ 14 h 48"/>
                <a:gd name="T2" fmla="*/ 20 w 28"/>
                <a:gd name="T3" fmla="*/ 4 h 48"/>
                <a:gd name="T4" fmla="*/ 20 w 28"/>
                <a:gd name="T5" fmla="*/ 2 h 48"/>
                <a:gd name="T6" fmla="*/ 18 w 28"/>
                <a:gd name="T7" fmla="*/ 0 h 48"/>
                <a:gd name="T8" fmla="*/ 2 w 28"/>
                <a:gd name="T9" fmla="*/ 0 h 48"/>
                <a:gd name="T10" fmla="*/ 0 w 28"/>
                <a:gd name="T11" fmla="*/ 2 h 48"/>
                <a:gd name="T12" fmla="*/ 0 w 28"/>
                <a:gd name="T13" fmla="*/ 32 h 48"/>
                <a:gd name="T14" fmla="*/ 20 w 28"/>
                <a:gd name="T15" fmla="*/ 32 h 48"/>
                <a:gd name="T16" fmla="*/ 20 w 28"/>
                <a:gd name="T17" fmla="*/ 8 h 48"/>
                <a:gd name="T18" fmla="*/ 24 w 28"/>
                <a:gd name="T19" fmla="*/ 14 h 48"/>
                <a:gd name="T20" fmla="*/ 24 w 28"/>
                <a:gd name="T21" fmla="*/ 46 h 48"/>
                <a:gd name="T22" fmla="*/ 26 w 28"/>
                <a:gd name="T23" fmla="*/ 48 h 48"/>
                <a:gd name="T24" fmla="*/ 28 w 28"/>
                <a:gd name="T25" fmla="*/ 46 h 48"/>
                <a:gd name="T26" fmla="*/ 28 w 28"/>
                <a:gd name="T27" fmla="*/ 1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48">
                  <a:moveTo>
                    <a:pt x="28" y="14"/>
                  </a:moveTo>
                  <a:cubicBezTo>
                    <a:pt x="28" y="9"/>
                    <a:pt x="25" y="5"/>
                    <a:pt x="20" y="4"/>
                  </a:cubicBezTo>
                  <a:cubicBezTo>
                    <a:pt x="20" y="2"/>
                    <a:pt x="20" y="2"/>
                    <a:pt x="20" y="2"/>
                  </a:cubicBezTo>
                  <a:cubicBezTo>
                    <a:pt x="20" y="1"/>
                    <a:pt x="19" y="0"/>
                    <a:pt x="18" y="0"/>
                  </a:cubicBezTo>
                  <a:cubicBezTo>
                    <a:pt x="2" y="0"/>
                    <a:pt x="2" y="0"/>
                    <a:pt x="2" y="0"/>
                  </a:cubicBezTo>
                  <a:cubicBezTo>
                    <a:pt x="1" y="0"/>
                    <a:pt x="0" y="1"/>
                    <a:pt x="0" y="2"/>
                  </a:cubicBezTo>
                  <a:cubicBezTo>
                    <a:pt x="0" y="32"/>
                    <a:pt x="0" y="32"/>
                    <a:pt x="0" y="32"/>
                  </a:cubicBezTo>
                  <a:cubicBezTo>
                    <a:pt x="20" y="32"/>
                    <a:pt x="20" y="32"/>
                    <a:pt x="20" y="32"/>
                  </a:cubicBezTo>
                  <a:cubicBezTo>
                    <a:pt x="20" y="8"/>
                    <a:pt x="20" y="8"/>
                    <a:pt x="20" y="8"/>
                  </a:cubicBezTo>
                  <a:cubicBezTo>
                    <a:pt x="22" y="9"/>
                    <a:pt x="24" y="11"/>
                    <a:pt x="24" y="14"/>
                  </a:cubicBezTo>
                  <a:cubicBezTo>
                    <a:pt x="24" y="46"/>
                    <a:pt x="24" y="46"/>
                    <a:pt x="24" y="46"/>
                  </a:cubicBezTo>
                  <a:cubicBezTo>
                    <a:pt x="24" y="47"/>
                    <a:pt x="25" y="48"/>
                    <a:pt x="26" y="48"/>
                  </a:cubicBezTo>
                  <a:cubicBezTo>
                    <a:pt x="27" y="48"/>
                    <a:pt x="28" y="47"/>
                    <a:pt x="28" y="46"/>
                  </a:cubicBezTo>
                  <a:lnTo>
                    <a:pt x="2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srgbClr val="4C4846"/>
                </a:solidFill>
                <a:effectLst/>
                <a:uLnTx/>
                <a:uFillTx/>
              </a:endParaRPr>
            </a:p>
          </p:txBody>
        </p:sp>
        <p:sp>
          <p:nvSpPr>
            <p:cNvPr id="52" name="Freeform 7">
              <a:extLst>
                <a:ext uri="{FF2B5EF4-FFF2-40B4-BE49-F238E27FC236}">
                  <a16:creationId xmlns:a16="http://schemas.microsoft.com/office/drawing/2014/main" id="{13F6B3FC-F8C7-8EA0-5E5B-6805C969F3D2}"/>
                </a:ext>
              </a:extLst>
            </p:cNvPr>
            <p:cNvSpPr>
              <a:spLocks noEditPoints="1"/>
            </p:cNvSpPr>
            <p:nvPr/>
          </p:nvSpPr>
          <p:spPr bwMode="auto">
            <a:xfrm>
              <a:off x="305" y="1062"/>
              <a:ext cx="121" cy="161"/>
            </a:xfrm>
            <a:custGeom>
              <a:avLst/>
              <a:gdLst>
                <a:gd name="T0" fmla="*/ 58 w 60"/>
                <a:gd name="T1" fmla="*/ 0 h 80"/>
                <a:gd name="T2" fmla="*/ 2 w 60"/>
                <a:gd name="T3" fmla="*/ 0 h 80"/>
                <a:gd name="T4" fmla="*/ 0 w 60"/>
                <a:gd name="T5" fmla="*/ 2 h 80"/>
                <a:gd name="T6" fmla="*/ 0 w 60"/>
                <a:gd name="T7" fmla="*/ 78 h 80"/>
                <a:gd name="T8" fmla="*/ 2 w 60"/>
                <a:gd name="T9" fmla="*/ 80 h 80"/>
                <a:gd name="T10" fmla="*/ 38 w 60"/>
                <a:gd name="T11" fmla="*/ 80 h 80"/>
                <a:gd name="T12" fmla="*/ 39 w 60"/>
                <a:gd name="T13" fmla="*/ 79 h 80"/>
                <a:gd name="T14" fmla="*/ 59 w 60"/>
                <a:gd name="T15" fmla="*/ 59 h 80"/>
                <a:gd name="T16" fmla="*/ 60 w 60"/>
                <a:gd name="T17" fmla="*/ 58 h 80"/>
                <a:gd name="T18" fmla="*/ 60 w 60"/>
                <a:gd name="T19" fmla="*/ 2 h 80"/>
                <a:gd name="T20" fmla="*/ 58 w 60"/>
                <a:gd name="T21" fmla="*/ 0 h 80"/>
                <a:gd name="T22" fmla="*/ 34 w 60"/>
                <a:gd name="T23" fmla="*/ 20 h 80"/>
                <a:gd name="T24" fmla="*/ 48 w 60"/>
                <a:gd name="T25" fmla="*/ 20 h 80"/>
                <a:gd name="T26" fmla="*/ 50 w 60"/>
                <a:gd name="T27" fmla="*/ 22 h 80"/>
                <a:gd name="T28" fmla="*/ 48 w 60"/>
                <a:gd name="T29" fmla="*/ 24 h 80"/>
                <a:gd name="T30" fmla="*/ 34 w 60"/>
                <a:gd name="T31" fmla="*/ 24 h 80"/>
                <a:gd name="T32" fmla="*/ 32 w 60"/>
                <a:gd name="T33" fmla="*/ 22 h 80"/>
                <a:gd name="T34" fmla="*/ 34 w 60"/>
                <a:gd name="T35" fmla="*/ 20 h 80"/>
                <a:gd name="T36" fmla="*/ 29 w 60"/>
                <a:gd name="T37" fmla="*/ 35 h 80"/>
                <a:gd name="T38" fmla="*/ 17 w 60"/>
                <a:gd name="T39" fmla="*/ 47 h 80"/>
                <a:gd name="T40" fmla="*/ 15 w 60"/>
                <a:gd name="T41" fmla="*/ 47 h 80"/>
                <a:gd name="T42" fmla="*/ 9 w 60"/>
                <a:gd name="T43" fmla="*/ 41 h 80"/>
                <a:gd name="T44" fmla="*/ 9 w 60"/>
                <a:gd name="T45" fmla="*/ 39 h 80"/>
                <a:gd name="T46" fmla="*/ 11 w 60"/>
                <a:gd name="T47" fmla="*/ 39 h 80"/>
                <a:gd name="T48" fmla="*/ 16 w 60"/>
                <a:gd name="T49" fmla="*/ 43 h 80"/>
                <a:gd name="T50" fmla="*/ 27 w 60"/>
                <a:gd name="T51" fmla="*/ 33 h 80"/>
                <a:gd name="T52" fmla="*/ 29 w 60"/>
                <a:gd name="T53" fmla="*/ 33 h 80"/>
                <a:gd name="T54" fmla="*/ 29 w 60"/>
                <a:gd name="T55" fmla="*/ 35 h 80"/>
                <a:gd name="T56" fmla="*/ 29 w 60"/>
                <a:gd name="T57" fmla="*/ 13 h 80"/>
                <a:gd name="T58" fmla="*/ 17 w 60"/>
                <a:gd name="T59" fmla="*/ 25 h 80"/>
                <a:gd name="T60" fmla="*/ 15 w 60"/>
                <a:gd name="T61" fmla="*/ 25 h 80"/>
                <a:gd name="T62" fmla="*/ 9 w 60"/>
                <a:gd name="T63" fmla="*/ 19 h 80"/>
                <a:gd name="T64" fmla="*/ 9 w 60"/>
                <a:gd name="T65" fmla="*/ 17 h 80"/>
                <a:gd name="T66" fmla="*/ 11 w 60"/>
                <a:gd name="T67" fmla="*/ 17 h 80"/>
                <a:gd name="T68" fmla="*/ 16 w 60"/>
                <a:gd name="T69" fmla="*/ 21 h 80"/>
                <a:gd name="T70" fmla="*/ 27 w 60"/>
                <a:gd name="T71" fmla="*/ 11 h 80"/>
                <a:gd name="T72" fmla="*/ 29 w 60"/>
                <a:gd name="T73" fmla="*/ 11 h 80"/>
                <a:gd name="T74" fmla="*/ 29 w 60"/>
                <a:gd name="T75" fmla="*/ 13 h 80"/>
                <a:gd name="T76" fmla="*/ 32 w 60"/>
                <a:gd name="T77" fmla="*/ 42 h 80"/>
                <a:gd name="T78" fmla="*/ 34 w 60"/>
                <a:gd name="T79" fmla="*/ 40 h 80"/>
                <a:gd name="T80" fmla="*/ 48 w 60"/>
                <a:gd name="T81" fmla="*/ 40 h 80"/>
                <a:gd name="T82" fmla="*/ 50 w 60"/>
                <a:gd name="T83" fmla="*/ 42 h 80"/>
                <a:gd name="T84" fmla="*/ 48 w 60"/>
                <a:gd name="T85" fmla="*/ 44 h 80"/>
                <a:gd name="T86" fmla="*/ 34 w 60"/>
                <a:gd name="T87" fmla="*/ 44 h 80"/>
                <a:gd name="T88" fmla="*/ 32 w 60"/>
                <a:gd name="T89" fmla="*/ 42 h 80"/>
                <a:gd name="T90" fmla="*/ 36 w 60"/>
                <a:gd name="T91" fmla="*/ 76 h 80"/>
                <a:gd name="T92" fmla="*/ 36 w 60"/>
                <a:gd name="T93" fmla="*/ 56 h 80"/>
                <a:gd name="T94" fmla="*/ 56 w 60"/>
                <a:gd name="T95" fmla="*/ 56 h 80"/>
                <a:gd name="T96" fmla="*/ 36 w 60"/>
                <a:gd name="T9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 h="80">
                  <a:moveTo>
                    <a:pt x="58" y="0"/>
                  </a:moveTo>
                  <a:cubicBezTo>
                    <a:pt x="2" y="0"/>
                    <a:pt x="2" y="0"/>
                    <a:pt x="2" y="0"/>
                  </a:cubicBezTo>
                  <a:cubicBezTo>
                    <a:pt x="1" y="0"/>
                    <a:pt x="0" y="1"/>
                    <a:pt x="0" y="2"/>
                  </a:cubicBezTo>
                  <a:cubicBezTo>
                    <a:pt x="0" y="78"/>
                    <a:pt x="0" y="78"/>
                    <a:pt x="0" y="78"/>
                  </a:cubicBezTo>
                  <a:cubicBezTo>
                    <a:pt x="0" y="79"/>
                    <a:pt x="1" y="80"/>
                    <a:pt x="2" y="80"/>
                  </a:cubicBezTo>
                  <a:cubicBezTo>
                    <a:pt x="38" y="80"/>
                    <a:pt x="38" y="80"/>
                    <a:pt x="38" y="80"/>
                  </a:cubicBezTo>
                  <a:cubicBezTo>
                    <a:pt x="39" y="80"/>
                    <a:pt x="39" y="80"/>
                    <a:pt x="39" y="79"/>
                  </a:cubicBezTo>
                  <a:cubicBezTo>
                    <a:pt x="59" y="59"/>
                    <a:pt x="59" y="59"/>
                    <a:pt x="59" y="59"/>
                  </a:cubicBezTo>
                  <a:cubicBezTo>
                    <a:pt x="60" y="59"/>
                    <a:pt x="60" y="59"/>
                    <a:pt x="60" y="58"/>
                  </a:cubicBezTo>
                  <a:cubicBezTo>
                    <a:pt x="60" y="2"/>
                    <a:pt x="60" y="2"/>
                    <a:pt x="60" y="2"/>
                  </a:cubicBezTo>
                  <a:cubicBezTo>
                    <a:pt x="60" y="1"/>
                    <a:pt x="59" y="0"/>
                    <a:pt x="58" y="0"/>
                  </a:cubicBezTo>
                  <a:close/>
                  <a:moveTo>
                    <a:pt x="34" y="20"/>
                  </a:moveTo>
                  <a:cubicBezTo>
                    <a:pt x="48" y="20"/>
                    <a:pt x="48" y="20"/>
                    <a:pt x="48" y="20"/>
                  </a:cubicBezTo>
                  <a:cubicBezTo>
                    <a:pt x="49" y="20"/>
                    <a:pt x="50" y="21"/>
                    <a:pt x="50" y="22"/>
                  </a:cubicBezTo>
                  <a:cubicBezTo>
                    <a:pt x="50" y="23"/>
                    <a:pt x="49" y="24"/>
                    <a:pt x="48" y="24"/>
                  </a:cubicBezTo>
                  <a:cubicBezTo>
                    <a:pt x="34" y="24"/>
                    <a:pt x="34" y="24"/>
                    <a:pt x="34" y="24"/>
                  </a:cubicBezTo>
                  <a:cubicBezTo>
                    <a:pt x="33" y="24"/>
                    <a:pt x="32" y="23"/>
                    <a:pt x="32" y="22"/>
                  </a:cubicBezTo>
                  <a:cubicBezTo>
                    <a:pt x="32" y="21"/>
                    <a:pt x="33" y="20"/>
                    <a:pt x="34" y="20"/>
                  </a:cubicBezTo>
                  <a:close/>
                  <a:moveTo>
                    <a:pt x="29" y="35"/>
                  </a:moveTo>
                  <a:cubicBezTo>
                    <a:pt x="17" y="47"/>
                    <a:pt x="17" y="47"/>
                    <a:pt x="17" y="47"/>
                  </a:cubicBezTo>
                  <a:cubicBezTo>
                    <a:pt x="17" y="48"/>
                    <a:pt x="15" y="48"/>
                    <a:pt x="15" y="47"/>
                  </a:cubicBezTo>
                  <a:cubicBezTo>
                    <a:pt x="9" y="41"/>
                    <a:pt x="9" y="41"/>
                    <a:pt x="9" y="41"/>
                  </a:cubicBezTo>
                  <a:cubicBezTo>
                    <a:pt x="8" y="41"/>
                    <a:pt x="8" y="39"/>
                    <a:pt x="9" y="39"/>
                  </a:cubicBezTo>
                  <a:cubicBezTo>
                    <a:pt x="9" y="38"/>
                    <a:pt x="11" y="38"/>
                    <a:pt x="11" y="39"/>
                  </a:cubicBezTo>
                  <a:cubicBezTo>
                    <a:pt x="16" y="43"/>
                    <a:pt x="16" y="43"/>
                    <a:pt x="16" y="43"/>
                  </a:cubicBezTo>
                  <a:cubicBezTo>
                    <a:pt x="27" y="33"/>
                    <a:pt x="27" y="33"/>
                    <a:pt x="27" y="33"/>
                  </a:cubicBezTo>
                  <a:cubicBezTo>
                    <a:pt x="27" y="32"/>
                    <a:pt x="29" y="32"/>
                    <a:pt x="29" y="33"/>
                  </a:cubicBezTo>
                  <a:cubicBezTo>
                    <a:pt x="30" y="33"/>
                    <a:pt x="30" y="35"/>
                    <a:pt x="29" y="35"/>
                  </a:cubicBezTo>
                  <a:close/>
                  <a:moveTo>
                    <a:pt x="29" y="13"/>
                  </a:moveTo>
                  <a:cubicBezTo>
                    <a:pt x="17" y="25"/>
                    <a:pt x="17" y="25"/>
                    <a:pt x="17" y="25"/>
                  </a:cubicBezTo>
                  <a:cubicBezTo>
                    <a:pt x="17" y="26"/>
                    <a:pt x="15" y="26"/>
                    <a:pt x="15" y="25"/>
                  </a:cubicBezTo>
                  <a:cubicBezTo>
                    <a:pt x="9" y="19"/>
                    <a:pt x="9" y="19"/>
                    <a:pt x="9" y="19"/>
                  </a:cubicBezTo>
                  <a:cubicBezTo>
                    <a:pt x="8" y="19"/>
                    <a:pt x="8" y="17"/>
                    <a:pt x="9" y="17"/>
                  </a:cubicBezTo>
                  <a:cubicBezTo>
                    <a:pt x="9" y="16"/>
                    <a:pt x="11" y="16"/>
                    <a:pt x="11" y="17"/>
                  </a:cubicBezTo>
                  <a:cubicBezTo>
                    <a:pt x="16" y="21"/>
                    <a:pt x="16" y="21"/>
                    <a:pt x="16" y="21"/>
                  </a:cubicBezTo>
                  <a:cubicBezTo>
                    <a:pt x="27" y="11"/>
                    <a:pt x="27" y="11"/>
                    <a:pt x="27" y="11"/>
                  </a:cubicBezTo>
                  <a:cubicBezTo>
                    <a:pt x="27" y="10"/>
                    <a:pt x="29" y="10"/>
                    <a:pt x="29" y="11"/>
                  </a:cubicBezTo>
                  <a:cubicBezTo>
                    <a:pt x="30" y="11"/>
                    <a:pt x="30" y="13"/>
                    <a:pt x="29" y="13"/>
                  </a:cubicBezTo>
                  <a:close/>
                  <a:moveTo>
                    <a:pt x="32" y="42"/>
                  </a:moveTo>
                  <a:cubicBezTo>
                    <a:pt x="32" y="41"/>
                    <a:pt x="33" y="40"/>
                    <a:pt x="34" y="40"/>
                  </a:cubicBezTo>
                  <a:cubicBezTo>
                    <a:pt x="48" y="40"/>
                    <a:pt x="48" y="40"/>
                    <a:pt x="48" y="40"/>
                  </a:cubicBezTo>
                  <a:cubicBezTo>
                    <a:pt x="49" y="40"/>
                    <a:pt x="50" y="41"/>
                    <a:pt x="50" y="42"/>
                  </a:cubicBezTo>
                  <a:cubicBezTo>
                    <a:pt x="50" y="43"/>
                    <a:pt x="49" y="44"/>
                    <a:pt x="48" y="44"/>
                  </a:cubicBezTo>
                  <a:cubicBezTo>
                    <a:pt x="34" y="44"/>
                    <a:pt x="34" y="44"/>
                    <a:pt x="34" y="44"/>
                  </a:cubicBezTo>
                  <a:cubicBezTo>
                    <a:pt x="33" y="44"/>
                    <a:pt x="32" y="43"/>
                    <a:pt x="32" y="42"/>
                  </a:cubicBezTo>
                  <a:close/>
                  <a:moveTo>
                    <a:pt x="36" y="76"/>
                  </a:moveTo>
                  <a:cubicBezTo>
                    <a:pt x="36" y="56"/>
                    <a:pt x="36" y="56"/>
                    <a:pt x="36" y="56"/>
                  </a:cubicBezTo>
                  <a:cubicBezTo>
                    <a:pt x="56" y="56"/>
                    <a:pt x="56" y="56"/>
                    <a:pt x="56" y="56"/>
                  </a:cubicBezTo>
                  <a:lnTo>
                    <a:pt x="36"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srgbClr val="4C4846"/>
                </a:solidFill>
                <a:effectLst/>
                <a:uLnTx/>
                <a:uFillTx/>
              </a:endParaRPr>
            </a:p>
          </p:txBody>
        </p:sp>
      </p:grpSp>
    </p:spTree>
    <p:extLst>
      <p:ext uri="{BB962C8B-B14F-4D97-AF65-F5344CB8AC3E}">
        <p14:creationId xmlns:p14="http://schemas.microsoft.com/office/powerpoint/2010/main" val="1483105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a:extLst>
              <a:ext uri="{FF2B5EF4-FFF2-40B4-BE49-F238E27FC236}">
                <a16:creationId xmlns:a16="http://schemas.microsoft.com/office/drawing/2014/main" id="{DA2BA2D7-288A-492B-C634-C59D119B7C3A}"/>
              </a:ext>
            </a:extLst>
          </p:cNvPr>
          <p:cNvGraphicFramePr>
            <a:graphicFrameLocks noGrp="1"/>
          </p:cNvGraphicFramePr>
          <p:nvPr>
            <p:extLst>
              <p:ext uri="{D42A27DB-BD31-4B8C-83A1-F6EECF244321}">
                <p14:modId xmlns:p14="http://schemas.microsoft.com/office/powerpoint/2010/main" val="2375452840"/>
              </p:ext>
            </p:extLst>
          </p:nvPr>
        </p:nvGraphicFramePr>
        <p:xfrm>
          <a:off x="445749" y="1460500"/>
          <a:ext cx="7307657" cy="3931920"/>
        </p:xfrm>
        <a:graphic>
          <a:graphicData uri="http://schemas.openxmlformats.org/drawingml/2006/table">
            <a:tbl>
              <a:tblPr firstRow="1" bandRow="1">
                <a:tableStyleId>{5C22544A-7EE6-4342-B048-85BDC9FD1C3A}</a:tableStyleId>
              </a:tblPr>
              <a:tblGrid>
                <a:gridCol w="914593">
                  <a:extLst>
                    <a:ext uri="{9D8B030D-6E8A-4147-A177-3AD203B41FA5}">
                      <a16:colId xmlns:a16="http://schemas.microsoft.com/office/drawing/2014/main" val="20000"/>
                    </a:ext>
                  </a:extLst>
                </a:gridCol>
                <a:gridCol w="799133">
                  <a:extLst>
                    <a:ext uri="{9D8B030D-6E8A-4147-A177-3AD203B41FA5}">
                      <a16:colId xmlns:a16="http://schemas.microsoft.com/office/drawing/2014/main" val="20006"/>
                    </a:ext>
                  </a:extLst>
                </a:gridCol>
                <a:gridCol w="799133">
                  <a:extLst>
                    <a:ext uri="{9D8B030D-6E8A-4147-A177-3AD203B41FA5}">
                      <a16:colId xmlns:a16="http://schemas.microsoft.com/office/drawing/2014/main" val="20007"/>
                    </a:ext>
                  </a:extLst>
                </a:gridCol>
                <a:gridCol w="799133">
                  <a:extLst>
                    <a:ext uri="{9D8B030D-6E8A-4147-A177-3AD203B41FA5}">
                      <a16:colId xmlns:a16="http://schemas.microsoft.com/office/drawing/2014/main" val="20001"/>
                    </a:ext>
                  </a:extLst>
                </a:gridCol>
                <a:gridCol w="799133">
                  <a:extLst>
                    <a:ext uri="{9D8B030D-6E8A-4147-A177-3AD203B41FA5}">
                      <a16:colId xmlns:a16="http://schemas.microsoft.com/office/drawing/2014/main" val="20002"/>
                    </a:ext>
                  </a:extLst>
                </a:gridCol>
                <a:gridCol w="799133">
                  <a:extLst>
                    <a:ext uri="{9D8B030D-6E8A-4147-A177-3AD203B41FA5}">
                      <a16:colId xmlns:a16="http://schemas.microsoft.com/office/drawing/2014/main" val="20003"/>
                    </a:ext>
                  </a:extLst>
                </a:gridCol>
                <a:gridCol w="799133">
                  <a:extLst>
                    <a:ext uri="{9D8B030D-6E8A-4147-A177-3AD203B41FA5}">
                      <a16:colId xmlns:a16="http://schemas.microsoft.com/office/drawing/2014/main" val="20008"/>
                    </a:ext>
                  </a:extLst>
                </a:gridCol>
                <a:gridCol w="799133">
                  <a:extLst>
                    <a:ext uri="{9D8B030D-6E8A-4147-A177-3AD203B41FA5}">
                      <a16:colId xmlns:a16="http://schemas.microsoft.com/office/drawing/2014/main" val="20004"/>
                    </a:ext>
                  </a:extLst>
                </a:gridCol>
                <a:gridCol w="799133">
                  <a:extLst>
                    <a:ext uri="{9D8B030D-6E8A-4147-A177-3AD203B41FA5}">
                      <a16:colId xmlns:a16="http://schemas.microsoft.com/office/drawing/2014/main" val="20005"/>
                    </a:ext>
                  </a:extLst>
                </a:gridCol>
              </a:tblGrid>
              <a:tr h="185275">
                <a:tc>
                  <a:txBody>
                    <a:bodyPr/>
                    <a:lstStyle/>
                    <a:p>
                      <a:pPr algn="l"/>
                      <a:r>
                        <a:rPr lang="en-US" sz="900" dirty="0">
                          <a:solidFill>
                            <a:schemeClr val="bg1"/>
                          </a:solidFill>
                          <a:latin typeface="Avenir Next LT Pro" panose="020B0504020202020204" pitchFamily="34" charset="0"/>
                        </a:rPr>
                        <a:t>Modeling Distribution</a:t>
                      </a:r>
                      <a:endParaRPr lang="en-US" sz="900" baseline="30000" dirty="0">
                        <a:solidFill>
                          <a:schemeClr val="bg1"/>
                        </a:solidFill>
                        <a:latin typeface="Avenir Next LT Pro" panose="020B05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591CF"/>
                    </a:solidFill>
                  </a:tcPr>
                </a:tc>
                <a:tc>
                  <a:txBody>
                    <a:bodyPr/>
                    <a:lstStyle/>
                    <a:p>
                      <a:pPr algn="ctr"/>
                      <a:r>
                        <a:rPr lang="en-US" sz="900" baseline="0" dirty="0">
                          <a:solidFill>
                            <a:schemeClr val="bg1"/>
                          </a:solidFill>
                          <a:latin typeface="Avenir Next LT Pro" panose="020B0504020202020204" pitchFamily="34" charset="0"/>
                        </a:rPr>
                        <a:t>Overall Attainment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591CF"/>
                    </a:solidFill>
                  </a:tcPr>
                </a:tc>
                <a:tc>
                  <a:txBody>
                    <a:bodyPr/>
                    <a:lstStyle/>
                    <a:p>
                      <a:pPr algn="ctr"/>
                      <a:r>
                        <a:rPr lang="en-US" sz="900" baseline="0" dirty="0">
                          <a:solidFill>
                            <a:schemeClr val="bg1"/>
                          </a:solidFill>
                          <a:latin typeface="Avenir Next LT Pro" panose="020B0504020202020204" pitchFamily="34" charset="0"/>
                        </a:rPr>
                        <a:t>Headcount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591CF"/>
                    </a:solidFill>
                  </a:tcPr>
                </a:tc>
                <a:tc>
                  <a:txBody>
                    <a:bodyPr/>
                    <a:lstStyle/>
                    <a:p>
                      <a:pPr algn="ctr"/>
                      <a:r>
                        <a:rPr lang="en-US" sz="900" dirty="0">
                          <a:solidFill>
                            <a:schemeClr val="bg1"/>
                          </a:solidFill>
                          <a:latin typeface="Avenir Next LT Pro" panose="020B0504020202020204" pitchFamily="34" charset="0"/>
                        </a:rPr>
                        <a:t>Net Sales</a:t>
                      </a:r>
                      <a:endParaRPr lang="en-US" sz="900" baseline="0" dirty="0">
                        <a:solidFill>
                          <a:schemeClr val="bg1"/>
                        </a:solidFill>
                        <a:latin typeface="Avenir Next LT Pro" panose="020B05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591CF"/>
                    </a:solidFill>
                  </a:tcPr>
                </a:tc>
                <a:tc>
                  <a:txBody>
                    <a:bodyPr/>
                    <a:lstStyle/>
                    <a:p>
                      <a:pPr algn="ctr"/>
                      <a:r>
                        <a:rPr lang="en-US" sz="900" dirty="0">
                          <a:solidFill>
                            <a:schemeClr val="bg1"/>
                          </a:solidFill>
                          <a:latin typeface="Avenir Next LT Pro" panose="020B0504020202020204" pitchFamily="34" charset="0"/>
                        </a:rPr>
                        <a:t>Base</a:t>
                      </a:r>
                      <a:r>
                        <a:rPr lang="en-US" sz="900" baseline="0" dirty="0">
                          <a:solidFill>
                            <a:schemeClr val="bg1"/>
                          </a:solidFill>
                          <a:latin typeface="Avenir Next LT Pro" panose="020B0504020202020204" pitchFamily="34" charset="0"/>
                        </a:rPr>
                        <a:t> </a:t>
                      </a:r>
                    </a:p>
                    <a:p>
                      <a:pPr algn="ctr"/>
                      <a:r>
                        <a:rPr lang="en-US" sz="900" baseline="0" dirty="0">
                          <a:solidFill>
                            <a:schemeClr val="bg1"/>
                          </a:solidFill>
                          <a:latin typeface="Avenir Next LT Pro" panose="020B0504020202020204" pitchFamily="34" charset="0"/>
                        </a:rPr>
                        <a:t>Salary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591CF"/>
                    </a:solidFill>
                  </a:tcPr>
                </a:tc>
                <a:tc>
                  <a:txBody>
                    <a:bodyPr/>
                    <a:lstStyle/>
                    <a:p>
                      <a:pPr algn="ctr"/>
                      <a:r>
                        <a:rPr lang="en-US" sz="900" dirty="0">
                          <a:solidFill>
                            <a:schemeClr val="bg1"/>
                          </a:solidFill>
                          <a:latin typeface="Avenir Next LT Pro" panose="020B0504020202020204" pitchFamily="34" charset="0"/>
                        </a:rPr>
                        <a:t>Target </a:t>
                      </a:r>
                    </a:p>
                    <a:p>
                      <a:pPr algn="ctr"/>
                      <a:r>
                        <a:rPr lang="en-US" sz="900" dirty="0">
                          <a:solidFill>
                            <a:schemeClr val="bg1"/>
                          </a:solidFill>
                          <a:latin typeface="Avenir Next LT Pro" panose="020B0504020202020204" pitchFamily="34" charset="0"/>
                        </a:rPr>
                        <a:t>Total</a:t>
                      </a:r>
                      <a:r>
                        <a:rPr lang="en-US" sz="900" baseline="0" dirty="0">
                          <a:solidFill>
                            <a:schemeClr val="bg1"/>
                          </a:solidFill>
                          <a:latin typeface="Avenir Next LT Pro" panose="020B0504020202020204" pitchFamily="34" charset="0"/>
                        </a:rPr>
                        <a:t> Cash</a:t>
                      </a:r>
                      <a:endParaRPr lang="en-US" sz="900" dirty="0">
                        <a:solidFill>
                          <a:schemeClr val="bg1"/>
                        </a:solidFill>
                        <a:latin typeface="Avenir Next LT Pro" panose="020B05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591CF"/>
                    </a:solidFill>
                  </a:tcPr>
                </a:tc>
                <a:tc>
                  <a:txBody>
                    <a:bodyPr/>
                    <a:lstStyle/>
                    <a:p>
                      <a:pPr algn="ctr"/>
                      <a:r>
                        <a:rPr lang="en-US" sz="900" dirty="0">
                          <a:solidFill>
                            <a:schemeClr val="bg1"/>
                          </a:solidFill>
                          <a:latin typeface="Avenir Next LT Pro" panose="020B0504020202020204" pitchFamily="34" charset="0"/>
                        </a:rPr>
                        <a:t>Actual Incentive</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591CF"/>
                    </a:solidFill>
                  </a:tcPr>
                </a:tc>
                <a:tc>
                  <a:txBody>
                    <a:bodyPr/>
                    <a:lstStyle/>
                    <a:p>
                      <a:pPr algn="ctr"/>
                      <a:r>
                        <a:rPr lang="en-US" sz="900" dirty="0">
                          <a:solidFill>
                            <a:schemeClr val="bg1"/>
                          </a:solidFill>
                          <a:latin typeface="Avenir Next LT Pro" panose="020B0504020202020204" pitchFamily="34" charset="0"/>
                        </a:rPr>
                        <a:t>Actual </a:t>
                      </a:r>
                    </a:p>
                    <a:p>
                      <a:pPr algn="ctr"/>
                      <a:r>
                        <a:rPr lang="en-US" sz="900" dirty="0">
                          <a:solidFill>
                            <a:schemeClr val="bg1"/>
                          </a:solidFill>
                          <a:latin typeface="Avenir Next LT Pro" panose="020B0504020202020204" pitchFamily="34" charset="0"/>
                        </a:rPr>
                        <a:t>Total Cash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591CF"/>
                    </a:solidFill>
                  </a:tcPr>
                </a:tc>
                <a:tc>
                  <a:txBody>
                    <a:bodyPr/>
                    <a:lstStyle/>
                    <a:p>
                      <a:pPr algn="ctr"/>
                      <a:r>
                        <a:rPr lang="en-US" sz="900" dirty="0">
                          <a:solidFill>
                            <a:schemeClr val="bg1"/>
                          </a:solidFill>
                          <a:latin typeface="Avenir Next LT Pro" panose="020B0504020202020204" pitchFamily="34" charset="0"/>
                        </a:rPr>
                        <a:t>VCOS</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591CF"/>
                    </a:solidFill>
                  </a:tcPr>
                </a:tc>
                <a:extLst>
                  <a:ext uri="{0D108BD9-81ED-4DB2-BD59-A6C34878D82A}">
                    <a16:rowId xmlns:a16="http://schemas.microsoft.com/office/drawing/2014/main" val="10000"/>
                  </a:ext>
                </a:extLst>
              </a:tr>
              <a:tr h="228600">
                <a:tc rowSpan="5">
                  <a:txBody>
                    <a:bodyPr/>
                    <a:lstStyle/>
                    <a:p>
                      <a:pPr algn="l" rtl="0" fontAlgn="ctr"/>
                      <a:r>
                        <a:rPr lang="en-US" sz="900" b="1" u="none" strike="noStrike" dirty="0">
                          <a:solidFill>
                            <a:schemeClr val="tx1"/>
                          </a:solidFill>
                          <a:effectLst/>
                          <a:latin typeface="Avenir Next LT Pro" panose="020B0504020202020204" pitchFamily="34" charset="0"/>
                        </a:rPr>
                        <a:t>Random </a:t>
                      </a:r>
                    </a:p>
                    <a:p>
                      <a:pPr algn="l" rtl="0" fontAlgn="ctr"/>
                      <a:r>
                        <a:rPr lang="en-US" sz="900" b="1" u="none" strike="noStrike" dirty="0">
                          <a:solidFill>
                            <a:schemeClr val="tx1"/>
                          </a:solidFill>
                          <a:effectLst/>
                          <a:latin typeface="Avenir Next LT Pro" panose="020B0504020202020204" pitchFamily="34" charset="0"/>
                        </a:rPr>
                        <a:t>(Narrow)</a:t>
                      </a:r>
                      <a:endParaRPr lang="en-US" sz="900" b="1" i="0" u="none" strike="noStrike" dirty="0">
                        <a:solidFill>
                          <a:schemeClr val="tx1"/>
                        </a:solidFill>
                        <a:effectLst/>
                        <a:latin typeface="Avenir Next LT Pro" panose="020B0504020202020204" pitchFamily="34" charset="0"/>
                      </a:endParaRPr>
                    </a:p>
                  </a:txBody>
                  <a:tcPr marR="7620" marT="762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US" sz="900" u="none" strike="noStrike" kern="1200" baseline="0" dirty="0">
                          <a:solidFill>
                            <a:schemeClr val="tx1"/>
                          </a:solidFill>
                          <a:effectLst/>
                          <a:latin typeface="Avenir Next LT Pro" panose="020B0504020202020204" pitchFamily="34" charset="0"/>
                        </a:rPr>
                        <a:t>70%</a:t>
                      </a:r>
                      <a:endParaRPr lang="en-US" sz="900" b="0" i="0" u="none" strike="noStrike" kern="1200" baseline="0" dirty="0">
                        <a:solidFill>
                          <a:schemeClr val="tx1"/>
                        </a:solidFill>
                        <a:effectLst/>
                        <a:latin typeface="Avenir Next LT Pro" panose="020B0504020202020204" pitchFamily="34" charset="0"/>
                        <a:ea typeface="+mn-ea"/>
                        <a:cs typeface="Arial" panose="020B0604020202020204" pitchFamily="34" charset="0"/>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47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$10,045,410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a:solidFill>
                            <a:schemeClr val="tx1"/>
                          </a:solidFill>
                          <a:effectLst/>
                          <a:latin typeface="Avenir Next LT Pro" panose="020B0504020202020204" pitchFamily="34" charset="0"/>
                        </a:rPr>
                        <a:t>$985,023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900" b="0" i="0" u="none" strike="noStrike">
                          <a:solidFill>
                            <a:schemeClr val="tx1"/>
                          </a:solidFill>
                          <a:effectLst/>
                          <a:latin typeface="Avenir Next LT Pro" panose="020B0504020202020204" pitchFamily="34" charset="0"/>
                        </a:rPr>
                        <a:t>$1,790,736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$468,355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a:solidFill>
                            <a:schemeClr val="tx1"/>
                          </a:solidFill>
                          <a:effectLst/>
                          <a:latin typeface="Avenir Next LT Pro" panose="020B0504020202020204" pitchFamily="34" charset="0"/>
                        </a:rPr>
                        <a:t>$1,453,378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4.66%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28600">
                <a:tc vMerge="1">
                  <a:txBody>
                    <a:bodyPr/>
                    <a:lstStyle/>
                    <a:p>
                      <a:pPr algn="l" rtl="0" fontAlgn="ctr"/>
                      <a:endParaRPr lang="en-US" sz="1000" b="0" i="0" u="none" strike="noStrike" dirty="0">
                        <a:solidFill>
                          <a:schemeClr val="tx1"/>
                        </a:solidFill>
                        <a:effectLst/>
                        <a:latin typeface="+mn-lt"/>
                      </a:endParaRPr>
                    </a:p>
                  </a:txBody>
                  <a:tcPr marR="7620" marT="7620" marB="0" anchor="ctr">
                    <a:lnL w="12700"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US" sz="900" u="none" strike="noStrike" kern="1200" baseline="0" dirty="0">
                          <a:solidFill>
                            <a:schemeClr val="tx1"/>
                          </a:solidFill>
                          <a:effectLst/>
                          <a:latin typeface="Avenir Next LT Pro" panose="020B0504020202020204" pitchFamily="34" charset="0"/>
                        </a:rPr>
                        <a:t>80%</a:t>
                      </a:r>
                      <a:endParaRPr lang="en-US" sz="900" b="0" i="0" u="none" strike="noStrike" kern="1200" baseline="0" dirty="0">
                        <a:solidFill>
                          <a:schemeClr val="tx1"/>
                        </a:solidFill>
                        <a:effectLst/>
                        <a:latin typeface="Avenir Next LT Pro" panose="020B0504020202020204" pitchFamily="34" charset="0"/>
                        <a:ea typeface="+mn-ea"/>
                        <a:cs typeface="Arial" panose="020B0604020202020204" pitchFamily="34" charset="0"/>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47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$11,480,469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a:solidFill>
                            <a:schemeClr val="tx1"/>
                          </a:solidFill>
                          <a:effectLst/>
                          <a:latin typeface="Avenir Next LT Pro" panose="020B0504020202020204" pitchFamily="34" charset="0"/>
                        </a:rPr>
                        <a:t>$985,023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900" b="0" i="0" u="none" strike="noStrike">
                          <a:solidFill>
                            <a:schemeClr val="tx1"/>
                          </a:solidFill>
                          <a:effectLst/>
                          <a:latin typeface="Avenir Next LT Pro" panose="020B0504020202020204" pitchFamily="34" charset="0"/>
                        </a:rPr>
                        <a:t>$1,790,736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$575,778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a:solidFill>
                            <a:schemeClr val="tx1"/>
                          </a:solidFill>
                          <a:effectLst/>
                          <a:latin typeface="Avenir Next LT Pro" panose="020B0504020202020204" pitchFamily="34" charset="0"/>
                        </a:rPr>
                        <a:t>$1,560,801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5.02%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9"/>
                  </a:ext>
                </a:extLst>
              </a:tr>
              <a:tr h="228600">
                <a:tc vMerge="1">
                  <a:txBody>
                    <a:bodyPr/>
                    <a:lstStyle/>
                    <a:p>
                      <a:endParaRPr lang="en-US"/>
                    </a:p>
                  </a:txBody>
                  <a:tcPr/>
                </a:tc>
                <a:tc>
                  <a:txBody>
                    <a:bodyPr/>
                    <a:lstStyle/>
                    <a:p>
                      <a:pPr marL="0" algn="ctr" defTabSz="914400" rtl="0" eaLnBrk="1" fontAlgn="b" latinLnBrk="0" hangingPunct="1"/>
                      <a:r>
                        <a:rPr lang="en-US" sz="900" b="0" i="0" u="none" strike="noStrike" kern="1200" baseline="0" dirty="0">
                          <a:solidFill>
                            <a:schemeClr val="tx1"/>
                          </a:solidFill>
                          <a:effectLst/>
                          <a:latin typeface="Avenir Next LT Pro" panose="020B0504020202020204" pitchFamily="34" charset="0"/>
                          <a:ea typeface="+mn-ea"/>
                          <a:cs typeface="Arial" panose="020B0604020202020204" pitchFamily="34" charset="0"/>
                        </a:rPr>
                        <a:t>85%</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47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$12,197,998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a:solidFill>
                            <a:schemeClr val="tx1"/>
                          </a:solidFill>
                          <a:effectLst/>
                          <a:latin typeface="Avenir Next LT Pro" panose="020B0504020202020204" pitchFamily="34" charset="0"/>
                        </a:rPr>
                        <a:t>$985,023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900" b="0" i="0" u="none" strike="noStrike">
                          <a:solidFill>
                            <a:schemeClr val="tx1"/>
                          </a:solidFill>
                          <a:effectLst/>
                          <a:latin typeface="Avenir Next LT Pro" panose="020B0504020202020204" pitchFamily="34" charset="0"/>
                        </a:rPr>
                        <a:t>$1,790,736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$632,483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a:solidFill>
                            <a:schemeClr val="tx1"/>
                          </a:solidFill>
                          <a:effectLst/>
                          <a:latin typeface="Avenir Next LT Pro" panose="020B0504020202020204" pitchFamily="34" charset="0"/>
                        </a:rPr>
                        <a:t>$1,617,506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5.19%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r h="228600">
                <a:tc vMerge="1">
                  <a:txBody>
                    <a:bodyPr/>
                    <a:lstStyle/>
                    <a:p>
                      <a:endParaRPr lang="en-US"/>
                    </a:p>
                  </a:txBody>
                  <a:tcPr/>
                </a:tc>
                <a:tc>
                  <a:txBody>
                    <a:bodyPr/>
                    <a:lstStyle/>
                    <a:p>
                      <a:pPr marL="0" algn="ctr" defTabSz="914400" rtl="0" eaLnBrk="1" fontAlgn="b" latinLnBrk="0" hangingPunct="1"/>
                      <a:r>
                        <a:rPr lang="en-US" sz="900" b="0" i="0" u="none" strike="noStrike" kern="1200" baseline="0" dirty="0">
                          <a:solidFill>
                            <a:schemeClr val="tx1"/>
                          </a:solidFill>
                          <a:effectLst/>
                          <a:latin typeface="Avenir Next LT Pro" panose="020B0504020202020204" pitchFamily="34" charset="0"/>
                          <a:ea typeface="+mn-ea"/>
                          <a:cs typeface="Arial" panose="020B0604020202020204" pitchFamily="34" charset="0"/>
                        </a:rPr>
                        <a:t>90%</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47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$12,915,527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dirty="0">
                          <a:solidFill>
                            <a:schemeClr val="tx1"/>
                          </a:solidFill>
                          <a:effectLst/>
                          <a:latin typeface="Avenir Next LT Pro" panose="020B0504020202020204" pitchFamily="34" charset="0"/>
                        </a:rPr>
                        <a:t>$985,023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$1,790,736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$693,411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a:solidFill>
                            <a:schemeClr val="tx1"/>
                          </a:solidFill>
                          <a:effectLst/>
                          <a:latin typeface="Avenir Next LT Pro" panose="020B0504020202020204" pitchFamily="34" charset="0"/>
                        </a:rPr>
                        <a:t>$1,678,434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5.37%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1"/>
                  </a:ext>
                </a:extLst>
              </a:tr>
              <a:tr h="228600">
                <a:tc vMerge="1">
                  <a:txBody>
                    <a:bodyPr/>
                    <a:lstStyle/>
                    <a:p>
                      <a:pPr algn="l" rtl="0" fontAlgn="ctr"/>
                      <a:endParaRPr lang="en-US" sz="1000" b="0" i="0" u="none" strike="noStrike" dirty="0">
                        <a:solidFill>
                          <a:schemeClr val="tx1"/>
                        </a:solidFill>
                        <a:effectLst/>
                        <a:latin typeface="+mn-lt"/>
                      </a:endParaRPr>
                    </a:p>
                  </a:txBody>
                  <a:tcPr marR="7620" marT="7620" marB="0" anchor="ctr">
                    <a:lnL w="12700"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US" sz="900" u="none" strike="noStrike" kern="1200" baseline="0" dirty="0">
                          <a:solidFill>
                            <a:schemeClr val="tx1"/>
                          </a:solidFill>
                          <a:effectLst/>
                          <a:latin typeface="Avenir Next LT Pro" panose="020B0504020202020204" pitchFamily="34" charset="0"/>
                        </a:rPr>
                        <a:t>100%</a:t>
                      </a:r>
                      <a:endParaRPr lang="en-US" sz="900" b="0" i="0" u="none" strike="noStrike" kern="1200" baseline="0" dirty="0">
                        <a:solidFill>
                          <a:schemeClr val="tx1"/>
                        </a:solidFill>
                        <a:effectLst/>
                        <a:latin typeface="Avenir Next LT Pro" panose="020B0504020202020204" pitchFamily="34" charset="0"/>
                        <a:ea typeface="+mn-ea"/>
                        <a:cs typeface="Arial" panose="020B0604020202020204" pitchFamily="34" charset="0"/>
                      </a:endParaRP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47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$14,350,586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dirty="0">
                          <a:solidFill>
                            <a:schemeClr val="tx1"/>
                          </a:solidFill>
                          <a:effectLst/>
                          <a:latin typeface="Avenir Next LT Pro" panose="020B0504020202020204" pitchFamily="34" charset="0"/>
                        </a:rPr>
                        <a:t>$985,023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$1,790,736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$835,514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dirty="0">
                          <a:solidFill>
                            <a:schemeClr val="tx1"/>
                          </a:solidFill>
                          <a:effectLst/>
                          <a:latin typeface="Avenir Next LT Pro" panose="020B0504020202020204" pitchFamily="34" charset="0"/>
                        </a:rPr>
                        <a:t>$1,820,537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5.82%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2"/>
                  </a:ext>
                </a:extLst>
              </a:tr>
              <a:tr h="228600">
                <a:tc rowSpan="5">
                  <a:txBody>
                    <a:bodyPr/>
                    <a:lstStyle/>
                    <a:p>
                      <a:pPr algn="l" rtl="0" fontAlgn="ctr"/>
                      <a:r>
                        <a:rPr lang="en-US" sz="900" b="1" u="none" strike="noStrike" dirty="0">
                          <a:solidFill>
                            <a:schemeClr val="tx1"/>
                          </a:solidFill>
                          <a:effectLst/>
                          <a:latin typeface="Avenir Next LT Pro" panose="020B0504020202020204" pitchFamily="34" charset="0"/>
                        </a:rPr>
                        <a:t>Random </a:t>
                      </a:r>
                    </a:p>
                    <a:p>
                      <a:pPr algn="l" rtl="0" fontAlgn="ctr"/>
                      <a:r>
                        <a:rPr lang="en-US" sz="900" b="1" u="none" strike="noStrike" dirty="0">
                          <a:solidFill>
                            <a:schemeClr val="tx1"/>
                          </a:solidFill>
                          <a:effectLst/>
                          <a:latin typeface="Avenir Next LT Pro" panose="020B0504020202020204" pitchFamily="34" charset="0"/>
                        </a:rPr>
                        <a:t>(Normal)</a:t>
                      </a:r>
                      <a:endParaRPr lang="en-US" sz="900" b="1" i="0" u="none" strike="noStrike" dirty="0">
                        <a:solidFill>
                          <a:schemeClr val="tx1"/>
                        </a:solidFill>
                        <a:effectLst/>
                        <a:latin typeface="Avenir Next LT Pro" panose="020B0504020202020204" pitchFamily="34" charset="0"/>
                      </a:endParaRPr>
                    </a:p>
                  </a:txBody>
                  <a:tcPr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US" sz="900" u="none" strike="noStrike" kern="1200" baseline="0" dirty="0">
                          <a:solidFill>
                            <a:schemeClr val="tx1"/>
                          </a:solidFill>
                          <a:effectLst/>
                          <a:latin typeface="Avenir Next LT Pro" panose="020B0504020202020204" pitchFamily="34" charset="0"/>
                        </a:rPr>
                        <a:t>70%</a:t>
                      </a:r>
                      <a:endParaRPr lang="en-US" sz="900" b="0" i="0" u="none" strike="noStrike" kern="1200" baseline="0" dirty="0">
                        <a:solidFill>
                          <a:schemeClr val="tx1"/>
                        </a:solidFill>
                        <a:effectLst/>
                        <a:latin typeface="Avenir Next LT Pro" panose="020B0504020202020204" pitchFamily="34" charset="0"/>
                        <a:ea typeface="+mn-ea"/>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47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$10,045,410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dirty="0">
                          <a:solidFill>
                            <a:schemeClr val="tx1"/>
                          </a:solidFill>
                          <a:effectLst/>
                          <a:latin typeface="Avenir Next LT Pro" panose="020B0504020202020204" pitchFamily="34" charset="0"/>
                        </a:rPr>
                        <a:t>$985,023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$1,790,736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$485,638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dirty="0">
                          <a:solidFill>
                            <a:schemeClr val="tx1"/>
                          </a:solidFill>
                          <a:effectLst/>
                          <a:latin typeface="Avenir Next LT Pro" panose="020B0504020202020204" pitchFamily="34" charset="0"/>
                        </a:rPr>
                        <a:t>$1,470,661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4.83%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228600">
                <a:tc vMerge="1">
                  <a:txBody>
                    <a:bodyPr/>
                    <a:lstStyle/>
                    <a:p>
                      <a:endParaRPr lang="en-US"/>
                    </a:p>
                  </a:txBody>
                  <a:tcPr/>
                </a:tc>
                <a:tc>
                  <a:txBody>
                    <a:bodyPr/>
                    <a:lstStyle/>
                    <a:p>
                      <a:pPr marL="0" algn="ctr" defTabSz="914400" rtl="0" eaLnBrk="1" fontAlgn="b" latinLnBrk="0" hangingPunct="1"/>
                      <a:r>
                        <a:rPr lang="en-US" sz="900" u="none" strike="noStrike" kern="1200" baseline="0" dirty="0">
                          <a:solidFill>
                            <a:schemeClr val="tx1"/>
                          </a:solidFill>
                          <a:effectLst/>
                          <a:latin typeface="Avenir Next LT Pro" panose="020B0504020202020204" pitchFamily="34" charset="0"/>
                        </a:rPr>
                        <a:t>80%</a:t>
                      </a:r>
                      <a:endParaRPr lang="en-US" sz="900" b="0" i="0" u="none" strike="noStrike" kern="1200" baseline="0" dirty="0">
                        <a:solidFill>
                          <a:schemeClr val="tx1"/>
                        </a:solidFill>
                        <a:effectLst/>
                        <a:latin typeface="Avenir Next LT Pro" panose="020B0504020202020204" pitchFamily="34" charset="0"/>
                        <a:ea typeface="+mn-ea"/>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47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$11,480,469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a:solidFill>
                            <a:schemeClr val="tx1"/>
                          </a:solidFill>
                          <a:effectLst/>
                          <a:latin typeface="Avenir Next LT Pro" panose="020B0504020202020204" pitchFamily="34" charset="0"/>
                        </a:rPr>
                        <a:t>$985,023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$1,790,736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$593,838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dirty="0">
                          <a:solidFill>
                            <a:schemeClr val="tx1"/>
                          </a:solidFill>
                          <a:effectLst/>
                          <a:latin typeface="Avenir Next LT Pro" panose="020B0504020202020204" pitchFamily="34" charset="0"/>
                        </a:rPr>
                        <a:t>$1,578,861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5.17%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3"/>
                  </a:ext>
                </a:extLst>
              </a:tr>
              <a:tr h="228600">
                <a:tc vMerge="1">
                  <a:txBody>
                    <a:bodyPr/>
                    <a:lstStyle/>
                    <a:p>
                      <a:endParaRPr lang="en-US"/>
                    </a:p>
                  </a:txBody>
                  <a:tcPr/>
                </a:tc>
                <a:tc>
                  <a:txBody>
                    <a:bodyPr/>
                    <a:lstStyle/>
                    <a:p>
                      <a:pPr marL="0" algn="ctr" defTabSz="914400" rtl="0" eaLnBrk="1" fontAlgn="b" latinLnBrk="0" hangingPunct="1"/>
                      <a:r>
                        <a:rPr lang="en-US" sz="900" b="0" i="0" u="none" strike="noStrike" kern="1200" baseline="0" dirty="0">
                          <a:solidFill>
                            <a:schemeClr val="tx1"/>
                          </a:solidFill>
                          <a:effectLst/>
                          <a:latin typeface="Avenir Next LT Pro" panose="020B0504020202020204" pitchFamily="34" charset="0"/>
                          <a:ea typeface="+mn-ea"/>
                          <a:cs typeface="Arial" panose="020B0604020202020204" pitchFamily="34" charset="0"/>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47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$12,197,998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dirty="0">
                          <a:solidFill>
                            <a:schemeClr val="tx1"/>
                          </a:solidFill>
                          <a:effectLst/>
                          <a:latin typeface="Avenir Next LT Pro" panose="020B0504020202020204" pitchFamily="34" charset="0"/>
                        </a:rPr>
                        <a:t>$985,023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$1,790,736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$656,541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dirty="0">
                          <a:solidFill>
                            <a:schemeClr val="tx1"/>
                          </a:solidFill>
                          <a:effectLst/>
                          <a:latin typeface="Avenir Next LT Pro" panose="020B0504020202020204" pitchFamily="34" charset="0"/>
                        </a:rPr>
                        <a:t>$1,641,564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5.38%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4"/>
                  </a:ext>
                </a:extLst>
              </a:tr>
              <a:tr h="228600">
                <a:tc vMerge="1">
                  <a:txBody>
                    <a:bodyPr/>
                    <a:lstStyle/>
                    <a:p>
                      <a:pPr algn="l" rtl="0" fontAlgn="ctr"/>
                      <a:endParaRPr lang="en-US" sz="1000" b="0" i="0" u="none" strike="noStrike" dirty="0">
                        <a:solidFill>
                          <a:schemeClr val="tx1"/>
                        </a:solidFill>
                        <a:effectLst/>
                        <a:latin typeface="+mn-lt"/>
                      </a:endParaRPr>
                    </a:p>
                  </a:txBody>
                  <a:tcPr marR="7620" marT="7620" marB="0" anchor="ctr">
                    <a:lnL w="12700"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US" sz="900" b="0" i="0" u="none" strike="noStrike" kern="1200" baseline="0" dirty="0">
                          <a:solidFill>
                            <a:schemeClr val="tx1"/>
                          </a:solidFill>
                          <a:effectLst/>
                          <a:latin typeface="Avenir Next LT Pro" panose="020B0504020202020204" pitchFamily="34" charset="0"/>
                          <a:ea typeface="+mn-ea"/>
                          <a:cs typeface="Arial" panose="020B0604020202020204" pitchFamily="34" charset="0"/>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47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$12,915,527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dirty="0">
                          <a:solidFill>
                            <a:schemeClr val="tx1"/>
                          </a:solidFill>
                          <a:effectLst/>
                          <a:latin typeface="Avenir Next LT Pro" panose="020B0504020202020204" pitchFamily="34" charset="0"/>
                        </a:rPr>
                        <a:t>$985,023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$1,790,736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$724,191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dirty="0">
                          <a:solidFill>
                            <a:schemeClr val="tx1"/>
                          </a:solidFill>
                          <a:effectLst/>
                          <a:latin typeface="Avenir Next LT Pro" panose="020B0504020202020204" pitchFamily="34" charset="0"/>
                        </a:rPr>
                        <a:t>$1,709,214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5.61%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228600">
                <a:tc vMerge="1">
                  <a:txBody>
                    <a:bodyPr/>
                    <a:lstStyle/>
                    <a:p>
                      <a:pPr algn="l" rtl="0" fontAlgn="ctr"/>
                      <a:endParaRPr lang="en-US" sz="1000" b="0" i="0" u="none" strike="noStrike" dirty="0">
                        <a:solidFill>
                          <a:schemeClr val="tx1"/>
                        </a:solidFill>
                        <a:effectLst/>
                        <a:latin typeface="+mn-lt"/>
                      </a:endParaRPr>
                    </a:p>
                  </a:txBody>
                  <a:tcPr marR="7620" marT="7620" marB="0" anchor="ctr">
                    <a:lnL w="12700"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US" sz="900" u="none" strike="noStrike" kern="1200" baseline="0" dirty="0">
                          <a:solidFill>
                            <a:schemeClr val="tx1"/>
                          </a:solidFill>
                          <a:effectLst/>
                          <a:latin typeface="Avenir Next LT Pro" panose="020B0504020202020204" pitchFamily="34" charset="0"/>
                        </a:rPr>
                        <a:t>100%</a:t>
                      </a:r>
                      <a:endParaRPr lang="en-US" sz="900" b="0" i="0" u="none" strike="noStrike" kern="1200" baseline="0" dirty="0">
                        <a:solidFill>
                          <a:schemeClr val="tx1"/>
                        </a:solidFill>
                        <a:effectLst/>
                        <a:latin typeface="Avenir Next LT Pro" panose="020B0504020202020204" pitchFamily="34" charset="0"/>
                        <a:ea typeface="+mn-ea"/>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47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$14,350,586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dirty="0">
                          <a:solidFill>
                            <a:schemeClr val="tx1"/>
                          </a:solidFill>
                          <a:effectLst/>
                          <a:latin typeface="Avenir Next LT Pro" panose="020B0504020202020204" pitchFamily="34" charset="0"/>
                        </a:rPr>
                        <a:t>$985,023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$1,790,736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$886,148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dirty="0">
                          <a:solidFill>
                            <a:schemeClr val="tx1"/>
                          </a:solidFill>
                          <a:effectLst/>
                          <a:latin typeface="Avenir Next LT Pro" panose="020B0504020202020204" pitchFamily="34" charset="0"/>
                        </a:rPr>
                        <a:t>$1,871,171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6.17%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228600">
                <a:tc rowSpan="5">
                  <a:txBody>
                    <a:bodyPr/>
                    <a:lstStyle/>
                    <a:p>
                      <a:pPr algn="l" rtl="0" fontAlgn="ctr"/>
                      <a:r>
                        <a:rPr lang="en-US" sz="900" b="1" u="none" strike="noStrike" dirty="0">
                          <a:solidFill>
                            <a:schemeClr val="tx1"/>
                          </a:solidFill>
                          <a:effectLst/>
                          <a:latin typeface="Avenir Next LT Pro" panose="020B0504020202020204" pitchFamily="34" charset="0"/>
                        </a:rPr>
                        <a:t>Random </a:t>
                      </a:r>
                    </a:p>
                    <a:p>
                      <a:pPr algn="l" rtl="0" fontAlgn="ctr"/>
                      <a:r>
                        <a:rPr lang="en-US" sz="900" b="1" u="none" strike="noStrike" dirty="0">
                          <a:solidFill>
                            <a:schemeClr val="tx1"/>
                          </a:solidFill>
                          <a:effectLst/>
                          <a:latin typeface="Avenir Next LT Pro" panose="020B0504020202020204" pitchFamily="34" charset="0"/>
                        </a:rPr>
                        <a:t>(Wide)</a:t>
                      </a:r>
                      <a:endParaRPr lang="en-US" sz="900" b="1" i="0" u="none" strike="noStrike" dirty="0">
                        <a:solidFill>
                          <a:schemeClr val="tx1"/>
                        </a:solidFill>
                        <a:effectLst/>
                        <a:latin typeface="Avenir Next LT Pro" panose="020B0504020202020204" pitchFamily="34" charset="0"/>
                      </a:endParaRPr>
                    </a:p>
                  </a:txBody>
                  <a:tcPr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US" sz="900" u="none" strike="noStrike" kern="1200" baseline="0" dirty="0">
                          <a:solidFill>
                            <a:schemeClr val="tx1"/>
                          </a:solidFill>
                          <a:effectLst/>
                          <a:latin typeface="Avenir Next LT Pro" panose="020B0504020202020204" pitchFamily="34" charset="0"/>
                        </a:rPr>
                        <a:t>70%</a:t>
                      </a:r>
                      <a:endParaRPr lang="en-US" sz="900" b="0" i="0" u="none" strike="noStrike" kern="1200" baseline="0" dirty="0">
                        <a:solidFill>
                          <a:schemeClr val="tx1"/>
                        </a:solidFill>
                        <a:effectLst/>
                        <a:latin typeface="Avenir Next LT Pro" panose="020B0504020202020204" pitchFamily="34" charset="0"/>
                        <a:ea typeface="+mn-ea"/>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47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$10,045,410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dirty="0">
                          <a:solidFill>
                            <a:schemeClr val="tx1"/>
                          </a:solidFill>
                          <a:effectLst/>
                          <a:latin typeface="Avenir Next LT Pro" panose="020B0504020202020204" pitchFamily="34" charset="0"/>
                        </a:rPr>
                        <a:t>$985,023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$1,790,736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$521,896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dirty="0">
                          <a:solidFill>
                            <a:schemeClr val="tx1"/>
                          </a:solidFill>
                          <a:effectLst/>
                          <a:latin typeface="Avenir Next LT Pro" panose="020B0504020202020204" pitchFamily="34" charset="0"/>
                        </a:rPr>
                        <a:t>$1,506,919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5.20%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228600">
                <a:tc vMerge="1">
                  <a:txBody>
                    <a:bodyPr/>
                    <a:lstStyle/>
                    <a:p>
                      <a:pPr algn="l" rtl="0" fontAlgn="ctr"/>
                      <a:endParaRPr lang="en-US" sz="1000" b="0" i="0" u="none" strike="noStrike" dirty="0">
                        <a:solidFill>
                          <a:schemeClr val="tx1"/>
                        </a:solidFill>
                        <a:effectLst/>
                        <a:latin typeface="+mn-lt"/>
                      </a:endParaRPr>
                    </a:p>
                  </a:txBody>
                  <a:tcPr marR="7620" marT="7620" marB="0" anchor="ctr">
                    <a:lnL w="12700"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r>
                        <a:rPr lang="en-US" sz="900" u="none" strike="noStrike" kern="1200" baseline="0" dirty="0">
                          <a:solidFill>
                            <a:schemeClr val="tx1"/>
                          </a:solidFill>
                          <a:effectLst/>
                          <a:latin typeface="Avenir Next LT Pro" panose="020B0504020202020204" pitchFamily="34" charset="0"/>
                        </a:rPr>
                        <a:t>80%</a:t>
                      </a:r>
                      <a:endParaRPr lang="en-US" sz="900" b="0" i="0" u="none" strike="noStrike" kern="1200" baseline="0" dirty="0">
                        <a:solidFill>
                          <a:schemeClr val="tx1"/>
                        </a:solidFill>
                        <a:effectLst/>
                        <a:latin typeface="Avenir Next LT Pro" panose="020B0504020202020204" pitchFamily="34" charset="0"/>
                        <a:ea typeface="+mn-ea"/>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47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$11,480,469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a:solidFill>
                            <a:schemeClr val="tx1"/>
                          </a:solidFill>
                          <a:effectLst/>
                          <a:latin typeface="Avenir Next LT Pro" panose="020B0504020202020204" pitchFamily="34" charset="0"/>
                        </a:rPr>
                        <a:t>$985,023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$1,790,736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$640,195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dirty="0">
                          <a:solidFill>
                            <a:schemeClr val="tx1"/>
                          </a:solidFill>
                          <a:effectLst/>
                          <a:latin typeface="Avenir Next LT Pro" panose="020B0504020202020204" pitchFamily="34" charset="0"/>
                        </a:rPr>
                        <a:t>$1,625,218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5.58%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7"/>
                  </a:ext>
                </a:extLst>
              </a:tr>
              <a:tr h="228600">
                <a:tc vMerge="1">
                  <a:txBody>
                    <a:bodyPr/>
                    <a:lstStyle/>
                    <a:p>
                      <a:endParaRPr lang="en-US"/>
                    </a:p>
                  </a:txBody>
                  <a:tcPr/>
                </a:tc>
                <a:tc>
                  <a:txBody>
                    <a:bodyPr/>
                    <a:lstStyle/>
                    <a:p>
                      <a:pPr marL="0" algn="ctr" defTabSz="914400" rtl="0" eaLnBrk="1" fontAlgn="b" latinLnBrk="0" hangingPunct="1"/>
                      <a:r>
                        <a:rPr lang="en-US" sz="900" b="0" i="0" u="none" strike="noStrike" kern="1200" baseline="0" dirty="0">
                          <a:solidFill>
                            <a:schemeClr val="tx1"/>
                          </a:solidFill>
                          <a:effectLst/>
                          <a:latin typeface="Avenir Next LT Pro" panose="020B0504020202020204" pitchFamily="34" charset="0"/>
                          <a:ea typeface="+mn-ea"/>
                          <a:cs typeface="Arial" panose="020B0604020202020204" pitchFamily="34" charset="0"/>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47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$12,197,998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a:solidFill>
                            <a:schemeClr val="tx1"/>
                          </a:solidFill>
                          <a:effectLst/>
                          <a:latin typeface="Avenir Next LT Pro" panose="020B0504020202020204" pitchFamily="34" charset="0"/>
                        </a:rPr>
                        <a:t>$985,023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900" b="0" i="0" u="none" strike="noStrike">
                          <a:solidFill>
                            <a:schemeClr val="tx1"/>
                          </a:solidFill>
                          <a:effectLst/>
                          <a:latin typeface="Avenir Next LT Pro" panose="020B0504020202020204" pitchFamily="34" charset="0"/>
                        </a:rPr>
                        <a:t>$1,790,736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$704,264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dirty="0">
                          <a:solidFill>
                            <a:schemeClr val="tx1"/>
                          </a:solidFill>
                          <a:effectLst/>
                          <a:latin typeface="Avenir Next LT Pro" panose="020B0504020202020204" pitchFamily="34" charset="0"/>
                        </a:rPr>
                        <a:t>$1,689,287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5.77%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5"/>
                  </a:ext>
                </a:extLst>
              </a:tr>
              <a:tr h="228600">
                <a:tc vMerge="1">
                  <a:txBody>
                    <a:bodyPr/>
                    <a:lstStyle/>
                    <a:p>
                      <a:endParaRPr lang="en-US"/>
                    </a:p>
                  </a:txBody>
                  <a:tcPr/>
                </a:tc>
                <a:tc>
                  <a:txBody>
                    <a:bodyPr/>
                    <a:lstStyle/>
                    <a:p>
                      <a:pPr marL="0" algn="ctr" defTabSz="914400" rtl="0" eaLnBrk="1" fontAlgn="b" latinLnBrk="0" hangingPunct="1"/>
                      <a:r>
                        <a:rPr lang="en-US" sz="900" b="0" i="0" u="none" strike="noStrike" kern="1200" baseline="0" dirty="0">
                          <a:solidFill>
                            <a:schemeClr val="tx1"/>
                          </a:solidFill>
                          <a:effectLst/>
                          <a:latin typeface="Avenir Next LT Pro" panose="020B0504020202020204" pitchFamily="34" charset="0"/>
                          <a:ea typeface="+mn-ea"/>
                          <a:cs typeface="Arial" panose="020B0604020202020204" pitchFamily="34" charset="0"/>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47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$12,915,527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dirty="0">
                          <a:solidFill>
                            <a:schemeClr val="tx1"/>
                          </a:solidFill>
                          <a:effectLst/>
                          <a:latin typeface="Avenir Next LT Pro" panose="020B0504020202020204" pitchFamily="34" charset="0"/>
                        </a:rPr>
                        <a:t>$985,023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$1,790,736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$776,467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dirty="0">
                          <a:solidFill>
                            <a:schemeClr val="tx1"/>
                          </a:solidFill>
                          <a:effectLst/>
                          <a:latin typeface="Avenir Next LT Pro" panose="020B0504020202020204" pitchFamily="34" charset="0"/>
                        </a:rPr>
                        <a:t>$1,761,490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6.01%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6"/>
                  </a:ext>
                </a:extLst>
              </a:tr>
              <a:tr h="228600">
                <a:tc vMerge="1">
                  <a:txBody>
                    <a:bodyPr/>
                    <a:lstStyle/>
                    <a:p>
                      <a:pPr algn="l" rtl="0" fontAlgn="ctr"/>
                      <a:endParaRPr lang="en-US" sz="1000" b="0" i="0" u="none" strike="noStrike" dirty="0">
                        <a:solidFill>
                          <a:schemeClr val="tx1"/>
                        </a:solidFill>
                        <a:effectLst/>
                        <a:latin typeface="+mn-lt"/>
                      </a:endParaRPr>
                    </a:p>
                  </a:txBody>
                  <a:tcPr marR="7620" marT="762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US" sz="900" u="none" strike="noStrike" kern="1200" baseline="0" dirty="0">
                          <a:solidFill>
                            <a:schemeClr val="tx1"/>
                          </a:solidFill>
                          <a:effectLst/>
                          <a:latin typeface="Avenir Next LT Pro" panose="020B0504020202020204" pitchFamily="34" charset="0"/>
                        </a:rPr>
                        <a:t>100%</a:t>
                      </a:r>
                      <a:endParaRPr lang="en-US" sz="900" b="0" i="0" u="none" strike="noStrike" kern="1200" baseline="0" dirty="0">
                        <a:solidFill>
                          <a:schemeClr val="tx1"/>
                        </a:solidFill>
                        <a:effectLst/>
                        <a:latin typeface="Avenir Next LT Pro" panose="020B0504020202020204" pitchFamily="34" charset="0"/>
                        <a:ea typeface="+mn-ea"/>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47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$14,350,586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dirty="0">
                          <a:solidFill>
                            <a:schemeClr val="tx1"/>
                          </a:solidFill>
                          <a:effectLst/>
                          <a:latin typeface="Avenir Next LT Pro" panose="020B0504020202020204" pitchFamily="34" charset="0"/>
                        </a:rPr>
                        <a:t>$985,023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$1,790,736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$935,444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fontAlgn="ctr"/>
                      <a:r>
                        <a:rPr lang="en-US" sz="900" b="0" i="0" u="none" strike="noStrike" dirty="0">
                          <a:solidFill>
                            <a:schemeClr val="tx1"/>
                          </a:solidFill>
                          <a:effectLst/>
                          <a:latin typeface="Avenir Next LT Pro" panose="020B0504020202020204" pitchFamily="34" charset="0"/>
                        </a:rPr>
                        <a:t>$1,920,467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900" b="0" i="0" u="none" strike="noStrike" dirty="0">
                          <a:solidFill>
                            <a:schemeClr val="tx1"/>
                          </a:solidFill>
                          <a:effectLst/>
                          <a:latin typeface="Avenir Next LT Pro" panose="020B0504020202020204" pitchFamily="34" charset="0"/>
                        </a:rPr>
                        <a:t>6.52%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bl>
          </a:graphicData>
        </a:graphic>
      </p:graphicFrame>
      <p:sp>
        <p:nvSpPr>
          <p:cNvPr id="2" name="Slide Number Placeholder 1" hidden="1">
            <a:extLst>
              <a:ext uri="{FF2B5EF4-FFF2-40B4-BE49-F238E27FC236}">
                <a16:creationId xmlns:a16="http://schemas.microsoft.com/office/drawing/2014/main" id="{06B46E02-D99A-0547-5F60-DD38E4E5467A}"/>
              </a:ext>
            </a:extLst>
          </p:cNvPr>
          <p:cNvSpPr>
            <a:spLocks noGrp="1"/>
          </p:cNvSpPr>
          <p:nvPr>
            <p:ph type="sldNum" sz="quarter" idx="12"/>
          </p:nvPr>
        </p:nvSpPr>
        <p:spPr/>
        <p:txBody>
          <a:bodyPr/>
          <a:lstStyle/>
          <a:p>
            <a:endParaRPr lang="en-US" dirty="0"/>
          </a:p>
        </p:txBody>
      </p:sp>
      <p:sp>
        <p:nvSpPr>
          <p:cNvPr id="3" name="Slide Number Placeholder 1" hidden="1">
            <a:extLst>
              <a:ext uri="{FF2B5EF4-FFF2-40B4-BE49-F238E27FC236}">
                <a16:creationId xmlns:a16="http://schemas.microsoft.com/office/drawing/2014/main" id="{70F30A18-B0E0-A4C7-7486-0D36AC841DC7}"/>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F75B9A-2C1B-3146-865A-F41EAE153F0E}" type="slidenum">
              <a:rPr lang="en-US" smtClean="0"/>
              <a:pPr/>
              <a:t>14</a:t>
            </a:fld>
            <a:endParaRPr lang="en-US"/>
          </a:p>
        </p:txBody>
      </p:sp>
      <p:sp>
        <p:nvSpPr>
          <p:cNvPr id="5" name="Title 18">
            <a:extLst>
              <a:ext uri="{FF2B5EF4-FFF2-40B4-BE49-F238E27FC236}">
                <a16:creationId xmlns:a16="http://schemas.microsoft.com/office/drawing/2014/main" id="{F962ABD2-F224-BE0C-13E5-32D697D94523}"/>
              </a:ext>
            </a:extLst>
          </p:cNvPr>
          <p:cNvSpPr txBox="1">
            <a:spLocks/>
          </p:cNvSpPr>
          <p:nvPr/>
        </p:nvSpPr>
        <p:spPr>
          <a:xfrm>
            <a:off x="717880" y="180622"/>
            <a:ext cx="11277600" cy="505178"/>
          </a:xfrm>
          <a:prstGeom prst="rect">
            <a:avLst/>
          </a:prstGeom>
        </p:spPr>
        <p:txBody>
          <a:bodyPr lIns="0" tIns="0" rIns="0" bIns="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Avenir Next LT Pro" panose="020B0504020202020204" pitchFamily="34" charset="0"/>
              </a:rPr>
              <a:t>Use the financial model to understand the cost of sales structure under different performance distribution curves and overall attainment levels</a:t>
            </a:r>
            <a:endParaRPr lang="en-US" sz="2400" b="1" dirty="0">
              <a:latin typeface="Avenir Next LT Pro" panose="020B0504020202020204" pitchFamily="34" charset="0"/>
              <a:ea typeface="Verdana" panose="020B0604030504040204" pitchFamily="34" charset="0"/>
              <a:cs typeface="Verdana" panose="020B0604030504040204" pitchFamily="34" charset="0"/>
            </a:endParaRPr>
          </a:p>
        </p:txBody>
      </p:sp>
      <p:sp>
        <p:nvSpPr>
          <p:cNvPr id="7" name="Google Shape;991;p17">
            <a:extLst>
              <a:ext uri="{FF2B5EF4-FFF2-40B4-BE49-F238E27FC236}">
                <a16:creationId xmlns:a16="http://schemas.microsoft.com/office/drawing/2014/main" id="{11ED68B9-A854-3DED-8AF4-C4B114D40688}"/>
              </a:ext>
            </a:extLst>
          </p:cNvPr>
          <p:cNvSpPr/>
          <p:nvPr/>
        </p:nvSpPr>
        <p:spPr>
          <a:xfrm>
            <a:off x="8053214" y="1447800"/>
            <a:ext cx="3689287" cy="4724400"/>
          </a:xfrm>
          <a:prstGeom prst="rect">
            <a:avLst/>
          </a:prstGeom>
          <a:gradFill>
            <a:gsLst>
              <a:gs pos="30000">
                <a:srgbClr val="03327C"/>
              </a:gs>
              <a:gs pos="100000">
                <a:srgbClr val="3591CF"/>
              </a:gs>
            </a:gsLst>
            <a:lin ang="18900000" scaled="1"/>
          </a:gradFill>
          <a:ln>
            <a:noFill/>
          </a:ln>
          <a:effectLst>
            <a:outerShdw blurRad="76200" dist="50800" dir="5400000" algn="tl" rotWithShape="0">
              <a:schemeClr val="dk2">
                <a:alpha val="3921"/>
              </a:schemeClr>
            </a:outerShdw>
          </a:effectLst>
        </p:spPr>
        <p:txBody>
          <a:bodyPr spcFirstLastPara="1" wrap="square" lIns="182875" tIns="182875" rIns="182875" bIns="18287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rgbClr val="4C4845"/>
              </a:solidFill>
              <a:latin typeface="Calibri"/>
              <a:ea typeface="Calibri"/>
              <a:cs typeface="Calibri"/>
              <a:sym typeface="Calibri"/>
            </a:endParaRPr>
          </a:p>
        </p:txBody>
      </p:sp>
      <p:sp>
        <p:nvSpPr>
          <p:cNvPr id="8" name="Google Shape;995;p17">
            <a:extLst>
              <a:ext uri="{FF2B5EF4-FFF2-40B4-BE49-F238E27FC236}">
                <a16:creationId xmlns:a16="http://schemas.microsoft.com/office/drawing/2014/main" id="{EB332982-D1ED-1D55-5B3D-5CFFA562385C}"/>
              </a:ext>
            </a:extLst>
          </p:cNvPr>
          <p:cNvSpPr/>
          <p:nvPr/>
        </p:nvSpPr>
        <p:spPr>
          <a:xfrm>
            <a:off x="8221428" y="2086642"/>
            <a:ext cx="3331943" cy="3770263"/>
          </a:xfrm>
          <a:prstGeom prst="rect">
            <a:avLst/>
          </a:prstGeom>
          <a:noFill/>
          <a:ln>
            <a:noFill/>
          </a:ln>
        </p:spPr>
        <p:txBody>
          <a:bodyPr spcFirstLastPara="1" wrap="square" lIns="0" tIns="0" rIns="0" bIns="0" anchor="t" anchorCtr="0">
            <a:spAutoFit/>
          </a:bodyPr>
          <a:lstStyle/>
          <a:p>
            <a:pPr marL="228600" indent="-228600" defTabSz="228600">
              <a:spcAft>
                <a:spcPts val="600"/>
              </a:spcAft>
              <a:buFont typeface="+mj-lt"/>
              <a:buAutoNum type="arabicPeriod"/>
              <a:tabLst>
                <a:tab pos="182880" algn="l"/>
                <a:tab pos="365760" algn="l"/>
                <a:tab pos="548640" algn="l"/>
                <a:tab pos="731520" algn="l"/>
                <a:tab pos="914400" algn="l"/>
                <a:tab pos="1097280" algn="l"/>
                <a:tab pos="1280160" algn="l"/>
                <a:tab pos="1463040" algn="l"/>
                <a:tab pos="1645920" algn="l"/>
                <a:tab pos="1828800" algn="l"/>
              </a:tabLst>
            </a:pPr>
            <a:r>
              <a:rPr lang="en-US" sz="1100" dirty="0">
                <a:solidFill>
                  <a:schemeClr val="bg1"/>
                </a:solidFill>
                <a:latin typeface="Avenir Next LT Pro" panose="020B0504020202020204" pitchFamily="34" charset="0"/>
                <a:cs typeface="Calibri" charset="0"/>
              </a:rPr>
              <a:t>Financial model should include all individuals that are part of the go-forward sales model</a:t>
            </a:r>
          </a:p>
          <a:p>
            <a:pPr marL="228600" indent="-228600" defTabSz="228600">
              <a:spcAft>
                <a:spcPts val="600"/>
              </a:spcAft>
              <a:buFont typeface="+mj-lt"/>
              <a:buAutoNum type="arabicPeriod"/>
              <a:tabLst>
                <a:tab pos="182880" algn="l"/>
                <a:tab pos="365760" algn="l"/>
                <a:tab pos="548640" algn="l"/>
                <a:tab pos="731520" algn="l"/>
                <a:tab pos="914400" algn="l"/>
                <a:tab pos="1097280" algn="l"/>
                <a:tab pos="1280160" algn="l"/>
                <a:tab pos="1463040" algn="l"/>
                <a:tab pos="1645920" algn="l"/>
                <a:tab pos="1828800" algn="l"/>
              </a:tabLst>
            </a:pPr>
            <a:r>
              <a:rPr lang="en-US" sz="1100" dirty="0">
                <a:solidFill>
                  <a:schemeClr val="bg1"/>
                </a:solidFill>
                <a:latin typeface="Avenir Next LT Pro" panose="020B0504020202020204" pitchFamily="34" charset="0"/>
                <a:cs typeface="Calibri" charset="0"/>
              </a:rPr>
              <a:t>The financial model is backwards—based on historical attainment—and forwards—based on random simulation--looking</a:t>
            </a:r>
          </a:p>
          <a:p>
            <a:pPr marL="228600" indent="-228600" defTabSz="228600">
              <a:spcAft>
                <a:spcPts val="600"/>
              </a:spcAft>
              <a:buFont typeface="+mj-lt"/>
              <a:buAutoNum type="arabicPeriod"/>
              <a:tabLst>
                <a:tab pos="182880" algn="l"/>
                <a:tab pos="365760" algn="l"/>
                <a:tab pos="548640" algn="l"/>
                <a:tab pos="731520" algn="l"/>
                <a:tab pos="914400" algn="l"/>
                <a:tab pos="1097280" algn="l"/>
                <a:tab pos="1280160" algn="l"/>
                <a:tab pos="1463040" algn="l"/>
                <a:tab pos="1645920" algn="l"/>
                <a:tab pos="1828800" algn="l"/>
              </a:tabLst>
            </a:pPr>
            <a:r>
              <a:rPr lang="en-US" sz="1100" b="1" dirty="0">
                <a:solidFill>
                  <a:schemeClr val="bg1"/>
                </a:solidFill>
                <a:latin typeface="Avenir Next LT Pro" panose="020B0504020202020204" pitchFamily="34" charset="0"/>
                <a:cs typeface="Calibri" charset="0"/>
              </a:rPr>
              <a:t>Backwards Modeling: </a:t>
            </a:r>
            <a:r>
              <a:rPr lang="en-US" sz="1100" dirty="0">
                <a:solidFill>
                  <a:schemeClr val="bg1"/>
                </a:solidFill>
                <a:latin typeface="Avenir Next LT Pro" panose="020B0504020202020204" pitchFamily="34" charset="0"/>
                <a:cs typeface="Calibri" charset="0"/>
              </a:rPr>
              <a:t>For each rep, estimate the incentive payout under the new plan using historical attainment percentage to understand those individuals positively and negatively impacted; make necessary adjustments to protect against unwanted turnover in top performers</a:t>
            </a:r>
          </a:p>
          <a:p>
            <a:pPr marL="228600" indent="-228600" defTabSz="228600">
              <a:spcAft>
                <a:spcPts val="600"/>
              </a:spcAft>
              <a:buFont typeface="+mj-lt"/>
              <a:buAutoNum type="arabicPeriod"/>
              <a:tabLst>
                <a:tab pos="182880" algn="l"/>
                <a:tab pos="365760" algn="l"/>
                <a:tab pos="548640" algn="l"/>
                <a:tab pos="731520" algn="l"/>
                <a:tab pos="914400" algn="l"/>
                <a:tab pos="1097280" algn="l"/>
                <a:tab pos="1280160" algn="l"/>
                <a:tab pos="1463040" algn="l"/>
                <a:tab pos="1645920" algn="l"/>
                <a:tab pos="1828800" algn="l"/>
              </a:tabLst>
            </a:pPr>
            <a:r>
              <a:rPr lang="en-US" sz="1100" b="1" dirty="0">
                <a:solidFill>
                  <a:schemeClr val="bg1"/>
                </a:solidFill>
                <a:latin typeface="Avenir Next LT Pro" panose="020B0504020202020204" pitchFamily="34" charset="0"/>
                <a:cs typeface="Calibri" charset="0"/>
              </a:rPr>
              <a:t>Forwards Modeling: </a:t>
            </a:r>
            <a:r>
              <a:rPr lang="en-US" sz="1100" dirty="0">
                <a:solidFill>
                  <a:schemeClr val="bg1"/>
                </a:solidFill>
                <a:latin typeface="Avenir Next LT Pro" panose="020B0504020202020204" pitchFamily="34" charset="0"/>
                <a:cs typeface="Calibri" charset="0"/>
              </a:rPr>
              <a:t>Determine overall cost structure using random simulations (e.g. Monte Carlo) to understand sales expense under various performance distributions and overall attainment</a:t>
            </a:r>
          </a:p>
          <a:p>
            <a:pPr marL="228600" indent="-228600" defTabSz="228600">
              <a:spcAft>
                <a:spcPts val="600"/>
              </a:spcAft>
              <a:buFont typeface="+mj-lt"/>
              <a:buAutoNum type="arabicPeriod"/>
              <a:tabLst>
                <a:tab pos="182880" algn="l"/>
                <a:tab pos="365760" algn="l"/>
                <a:tab pos="548640" algn="l"/>
                <a:tab pos="731520" algn="l"/>
                <a:tab pos="914400" algn="l"/>
                <a:tab pos="1097280" algn="l"/>
                <a:tab pos="1280160" algn="l"/>
                <a:tab pos="1463040" algn="l"/>
                <a:tab pos="1645920" algn="l"/>
                <a:tab pos="1828800" algn="l"/>
              </a:tabLst>
            </a:pPr>
            <a:r>
              <a:rPr lang="en-US" sz="1100" dirty="0">
                <a:solidFill>
                  <a:schemeClr val="bg1"/>
                </a:solidFill>
                <a:latin typeface="Avenir Next LT Pro" panose="020B0504020202020204" pitchFamily="34" charset="0"/>
                <a:cs typeface="Calibri" charset="0"/>
              </a:rPr>
              <a:t>Adjust the commission rate and/or payout table as needed to ensure compensation plan adheres to the overall cost objectives</a:t>
            </a:r>
          </a:p>
        </p:txBody>
      </p:sp>
      <p:sp>
        <p:nvSpPr>
          <p:cNvPr id="9" name="Rectangle 8">
            <a:extLst>
              <a:ext uri="{FF2B5EF4-FFF2-40B4-BE49-F238E27FC236}">
                <a16:creationId xmlns:a16="http://schemas.microsoft.com/office/drawing/2014/main" id="{375C67A9-5945-26E5-EED6-DCC66069417A}"/>
              </a:ext>
            </a:extLst>
          </p:cNvPr>
          <p:cNvSpPr/>
          <p:nvPr/>
        </p:nvSpPr>
        <p:spPr>
          <a:xfrm>
            <a:off x="8221428" y="1447801"/>
            <a:ext cx="493947" cy="493947"/>
          </a:xfrm>
          <a:prstGeom prst="rect">
            <a:avLst/>
          </a:prstGeom>
          <a:solidFill>
            <a:srgbClr val="359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CA00A84-78E9-931A-B424-28F78CEDE2AA}"/>
              </a:ext>
            </a:extLst>
          </p:cNvPr>
          <p:cNvSpPr txBox="1"/>
          <p:nvPr/>
        </p:nvSpPr>
        <p:spPr>
          <a:xfrm>
            <a:off x="8801517" y="1571664"/>
            <a:ext cx="2751854" cy="246221"/>
          </a:xfrm>
          <a:prstGeom prst="rect">
            <a:avLst/>
          </a:prstGeom>
          <a:noFill/>
        </p:spPr>
        <p:txBody>
          <a:bodyPr wrap="square" lIns="0" tIns="0" rIns="0" bIns="0">
            <a:spAutoFit/>
          </a:body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US" sz="1600" b="1" dirty="0">
                <a:solidFill>
                  <a:schemeClr val="bg1"/>
                </a:solidFill>
                <a:latin typeface="Avenir Next LT Pro" panose="020B0504020202020204" pitchFamily="34" charset="0"/>
              </a:rPr>
              <a:t>Building a Rep Level Model</a:t>
            </a:r>
          </a:p>
        </p:txBody>
      </p:sp>
      <p:sp>
        <p:nvSpPr>
          <p:cNvPr id="11" name="Google Shape;991;p17">
            <a:extLst>
              <a:ext uri="{FF2B5EF4-FFF2-40B4-BE49-F238E27FC236}">
                <a16:creationId xmlns:a16="http://schemas.microsoft.com/office/drawing/2014/main" id="{6948098A-3533-9ABA-2441-3B959DDEAA0D}"/>
              </a:ext>
            </a:extLst>
          </p:cNvPr>
          <p:cNvSpPr/>
          <p:nvPr/>
        </p:nvSpPr>
        <p:spPr>
          <a:xfrm>
            <a:off x="452679" y="5403950"/>
            <a:ext cx="7307655" cy="768250"/>
          </a:xfrm>
          <a:prstGeom prst="rect">
            <a:avLst/>
          </a:prstGeom>
          <a:solidFill>
            <a:schemeClr val="accent3">
              <a:lumMod val="20000"/>
              <a:lumOff val="80000"/>
            </a:schemeClr>
          </a:solidFill>
          <a:ln>
            <a:noFill/>
          </a:ln>
          <a:effectLst>
            <a:outerShdw blurRad="76200" dist="50800" dir="5400000" algn="tl" rotWithShape="0">
              <a:schemeClr val="dk2">
                <a:alpha val="3921"/>
              </a:schemeClr>
            </a:outerShdw>
          </a:effectLst>
        </p:spPr>
        <p:txBody>
          <a:bodyPr spcFirstLastPara="1" wrap="square" lIns="182875" tIns="182875" rIns="182875" bIns="18287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4C4845"/>
              </a:solidFill>
              <a:latin typeface="Calibri"/>
              <a:ea typeface="Calibri"/>
              <a:cs typeface="Calibri"/>
              <a:sym typeface="Calibri"/>
            </a:endParaRPr>
          </a:p>
        </p:txBody>
      </p:sp>
      <p:sp>
        <p:nvSpPr>
          <p:cNvPr id="13" name="TextBox 12">
            <a:extLst>
              <a:ext uri="{FF2B5EF4-FFF2-40B4-BE49-F238E27FC236}">
                <a16:creationId xmlns:a16="http://schemas.microsoft.com/office/drawing/2014/main" id="{FBD12858-0828-2ECF-A225-5EF1CC392050}"/>
              </a:ext>
            </a:extLst>
          </p:cNvPr>
          <p:cNvSpPr txBox="1"/>
          <p:nvPr/>
        </p:nvSpPr>
        <p:spPr>
          <a:xfrm>
            <a:off x="717880" y="5563653"/>
            <a:ext cx="6803756" cy="369332"/>
          </a:xfrm>
          <a:prstGeom prst="rect">
            <a:avLst/>
          </a:prstGeom>
          <a:noFill/>
        </p:spPr>
        <p:txBody>
          <a:bodyPr wrap="square" lIns="0" tIns="0" rIns="0" bIns="0">
            <a:spAutoFit/>
          </a:bodyPr>
          <a:lstStyle/>
          <a:p>
            <a:pPr algn="ctr" defTabSz="228600">
              <a:spcBef>
                <a:spcPts val="300"/>
              </a:spcBef>
              <a:spcAft>
                <a:spcPts val="300"/>
              </a:spcAft>
              <a:tabLst>
                <a:tab pos="182880" algn="l"/>
                <a:tab pos="365760" algn="l"/>
                <a:tab pos="548640" algn="l"/>
                <a:tab pos="731520" algn="l"/>
                <a:tab pos="914400" algn="l"/>
                <a:tab pos="1097280" algn="l"/>
                <a:tab pos="1280160" algn="l"/>
                <a:tab pos="1463040" algn="l"/>
                <a:tab pos="1645920" algn="l"/>
                <a:tab pos="1828800" algn="l"/>
              </a:tabLst>
            </a:pPr>
            <a:r>
              <a:rPr lang="en-US" sz="1200" b="1" dirty="0">
                <a:latin typeface="Avenir Next LT Pro" panose="020B0504020202020204" pitchFamily="34" charset="0"/>
                <a:ea typeface="Calibri" charset="0"/>
                <a:cs typeface="Calibri" charset="0"/>
              </a:rPr>
              <a:t>Review this information with the Steering Committee to determine if incentive payout and cost of sales is appropriate under the various performance scenarios and adjust plans as needed</a:t>
            </a:r>
          </a:p>
        </p:txBody>
      </p:sp>
      <p:grpSp>
        <p:nvGrpSpPr>
          <p:cNvPr id="19" name="Group 4">
            <a:extLst>
              <a:ext uri="{FF2B5EF4-FFF2-40B4-BE49-F238E27FC236}">
                <a16:creationId xmlns:a16="http://schemas.microsoft.com/office/drawing/2014/main" id="{D8A0A2F7-C7F9-7FF2-92D8-26CD2287BA17}"/>
              </a:ext>
            </a:extLst>
          </p:cNvPr>
          <p:cNvGrpSpPr>
            <a:grpSpLocks noChangeAspect="1"/>
          </p:cNvGrpSpPr>
          <p:nvPr/>
        </p:nvGrpSpPr>
        <p:grpSpPr bwMode="auto">
          <a:xfrm>
            <a:off x="8312380" y="1539557"/>
            <a:ext cx="312042" cy="310434"/>
            <a:chOff x="305" y="1046"/>
            <a:chExt cx="194" cy="193"/>
          </a:xfrm>
          <a:solidFill>
            <a:srgbClr val="FFFFFF"/>
          </a:solidFill>
        </p:grpSpPr>
        <p:sp>
          <p:nvSpPr>
            <p:cNvPr id="20" name="Freeform 5">
              <a:extLst>
                <a:ext uri="{FF2B5EF4-FFF2-40B4-BE49-F238E27FC236}">
                  <a16:creationId xmlns:a16="http://schemas.microsoft.com/office/drawing/2014/main" id="{ED3137C3-5D1F-CA8E-DAA0-9407DFAEB326}"/>
                </a:ext>
              </a:extLst>
            </p:cNvPr>
            <p:cNvSpPr>
              <a:spLocks/>
            </p:cNvSpPr>
            <p:nvPr/>
          </p:nvSpPr>
          <p:spPr bwMode="auto">
            <a:xfrm>
              <a:off x="442" y="1118"/>
              <a:ext cx="41" cy="121"/>
            </a:xfrm>
            <a:custGeom>
              <a:avLst/>
              <a:gdLst>
                <a:gd name="T0" fmla="*/ 20 w 20"/>
                <a:gd name="T1" fmla="*/ 40 h 60"/>
                <a:gd name="T2" fmla="*/ 20 w 20"/>
                <a:gd name="T3" fmla="*/ 0 h 60"/>
                <a:gd name="T4" fmla="*/ 0 w 20"/>
                <a:gd name="T5" fmla="*/ 0 h 60"/>
                <a:gd name="T6" fmla="*/ 0 w 20"/>
                <a:gd name="T7" fmla="*/ 40 h 60"/>
                <a:gd name="T8" fmla="*/ 2 w 20"/>
                <a:gd name="T9" fmla="*/ 42 h 60"/>
                <a:gd name="T10" fmla="*/ 4 w 20"/>
                <a:gd name="T11" fmla="*/ 42 h 60"/>
                <a:gd name="T12" fmla="*/ 4 w 20"/>
                <a:gd name="T13" fmla="*/ 48 h 60"/>
                <a:gd name="T14" fmla="*/ 6 w 20"/>
                <a:gd name="T15" fmla="*/ 50 h 60"/>
                <a:gd name="T16" fmla="*/ 8 w 20"/>
                <a:gd name="T17" fmla="*/ 50 h 60"/>
                <a:gd name="T18" fmla="*/ 8 w 20"/>
                <a:gd name="T19" fmla="*/ 58 h 60"/>
                <a:gd name="T20" fmla="*/ 10 w 20"/>
                <a:gd name="T21" fmla="*/ 60 h 60"/>
                <a:gd name="T22" fmla="*/ 12 w 20"/>
                <a:gd name="T23" fmla="*/ 58 h 60"/>
                <a:gd name="T24" fmla="*/ 12 w 20"/>
                <a:gd name="T25" fmla="*/ 50 h 60"/>
                <a:gd name="T26" fmla="*/ 14 w 20"/>
                <a:gd name="T27" fmla="*/ 50 h 60"/>
                <a:gd name="T28" fmla="*/ 16 w 20"/>
                <a:gd name="T29" fmla="*/ 48 h 60"/>
                <a:gd name="T30" fmla="*/ 16 w 20"/>
                <a:gd name="T31" fmla="*/ 42 h 60"/>
                <a:gd name="T32" fmla="*/ 18 w 20"/>
                <a:gd name="T33" fmla="*/ 42 h 60"/>
                <a:gd name="T34" fmla="*/ 20 w 20"/>
                <a:gd name="T35" fmla="*/ 4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60">
                  <a:moveTo>
                    <a:pt x="20" y="40"/>
                  </a:moveTo>
                  <a:cubicBezTo>
                    <a:pt x="20" y="0"/>
                    <a:pt x="20" y="0"/>
                    <a:pt x="20" y="0"/>
                  </a:cubicBezTo>
                  <a:cubicBezTo>
                    <a:pt x="0" y="0"/>
                    <a:pt x="0" y="0"/>
                    <a:pt x="0" y="0"/>
                  </a:cubicBezTo>
                  <a:cubicBezTo>
                    <a:pt x="0" y="40"/>
                    <a:pt x="0" y="40"/>
                    <a:pt x="0" y="40"/>
                  </a:cubicBezTo>
                  <a:cubicBezTo>
                    <a:pt x="0" y="41"/>
                    <a:pt x="1" y="42"/>
                    <a:pt x="2" y="42"/>
                  </a:cubicBezTo>
                  <a:cubicBezTo>
                    <a:pt x="4" y="42"/>
                    <a:pt x="4" y="42"/>
                    <a:pt x="4" y="42"/>
                  </a:cubicBezTo>
                  <a:cubicBezTo>
                    <a:pt x="4" y="48"/>
                    <a:pt x="4" y="48"/>
                    <a:pt x="4" y="48"/>
                  </a:cubicBezTo>
                  <a:cubicBezTo>
                    <a:pt x="4" y="49"/>
                    <a:pt x="5" y="50"/>
                    <a:pt x="6" y="50"/>
                  </a:cubicBezTo>
                  <a:cubicBezTo>
                    <a:pt x="8" y="50"/>
                    <a:pt x="8" y="50"/>
                    <a:pt x="8" y="50"/>
                  </a:cubicBezTo>
                  <a:cubicBezTo>
                    <a:pt x="8" y="58"/>
                    <a:pt x="8" y="58"/>
                    <a:pt x="8" y="58"/>
                  </a:cubicBezTo>
                  <a:cubicBezTo>
                    <a:pt x="8" y="59"/>
                    <a:pt x="9" y="60"/>
                    <a:pt x="10" y="60"/>
                  </a:cubicBezTo>
                  <a:cubicBezTo>
                    <a:pt x="11" y="60"/>
                    <a:pt x="12" y="59"/>
                    <a:pt x="12" y="58"/>
                  </a:cubicBezTo>
                  <a:cubicBezTo>
                    <a:pt x="12" y="50"/>
                    <a:pt x="12" y="50"/>
                    <a:pt x="12" y="50"/>
                  </a:cubicBezTo>
                  <a:cubicBezTo>
                    <a:pt x="14" y="50"/>
                    <a:pt x="14" y="50"/>
                    <a:pt x="14" y="50"/>
                  </a:cubicBezTo>
                  <a:cubicBezTo>
                    <a:pt x="15" y="50"/>
                    <a:pt x="16" y="49"/>
                    <a:pt x="16" y="48"/>
                  </a:cubicBezTo>
                  <a:cubicBezTo>
                    <a:pt x="16" y="42"/>
                    <a:pt x="16" y="42"/>
                    <a:pt x="16" y="42"/>
                  </a:cubicBezTo>
                  <a:cubicBezTo>
                    <a:pt x="18" y="42"/>
                    <a:pt x="18" y="42"/>
                    <a:pt x="18" y="42"/>
                  </a:cubicBezTo>
                  <a:cubicBezTo>
                    <a:pt x="19" y="42"/>
                    <a:pt x="20" y="41"/>
                    <a:pt x="20"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srgbClr val="4C4846"/>
                </a:solidFill>
                <a:effectLst/>
                <a:uLnTx/>
                <a:uFillTx/>
              </a:endParaRPr>
            </a:p>
          </p:txBody>
        </p:sp>
        <p:sp>
          <p:nvSpPr>
            <p:cNvPr id="21" name="Freeform 6">
              <a:extLst>
                <a:ext uri="{FF2B5EF4-FFF2-40B4-BE49-F238E27FC236}">
                  <a16:creationId xmlns:a16="http://schemas.microsoft.com/office/drawing/2014/main" id="{6333D0CE-7D58-40D9-69C1-A6317356427A}"/>
                </a:ext>
              </a:extLst>
            </p:cNvPr>
            <p:cNvSpPr>
              <a:spLocks/>
            </p:cNvSpPr>
            <p:nvPr/>
          </p:nvSpPr>
          <p:spPr bwMode="auto">
            <a:xfrm>
              <a:off x="442" y="1046"/>
              <a:ext cx="57" cy="97"/>
            </a:xfrm>
            <a:custGeom>
              <a:avLst/>
              <a:gdLst>
                <a:gd name="T0" fmla="*/ 28 w 28"/>
                <a:gd name="T1" fmla="*/ 14 h 48"/>
                <a:gd name="T2" fmla="*/ 20 w 28"/>
                <a:gd name="T3" fmla="*/ 4 h 48"/>
                <a:gd name="T4" fmla="*/ 20 w 28"/>
                <a:gd name="T5" fmla="*/ 2 h 48"/>
                <a:gd name="T6" fmla="*/ 18 w 28"/>
                <a:gd name="T7" fmla="*/ 0 h 48"/>
                <a:gd name="T8" fmla="*/ 2 w 28"/>
                <a:gd name="T9" fmla="*/ 0 h 48"/>
                <a:gd name="T10" fmla="*/ 0 w 28"/>
                <a:gd name="T11" fmla="*/ 2 h 48"/>
                <a:gd name="T12" fmla="*/ 0 w 28"/>
                <a:gd name="T13" fmla="*/ 32 h 48"/>
                <a:gd name="T14" fmla="*/ 20 w 28"/>
                <a:gd name="T15" fmla="*/ 32 h 48"/>
                <a:gd name="T16" fmla="*/ 20 w 28"/>
                <a:gd name="T17" fmla="*/ 8 h 48"/>
                <a:gd name="T18" fmla="*/ 24 w 28"/>
                <a:gd name="T19" fmla="*/ 14 h 48"/>
                <a:gd name="T20" fmla="*/ 24 w 28"/>
                <a:gd name="T21" fmla="*/ 46 h 48"/>
                <a:gd name="T22" fmla="*/ 26 w 28"/>
                <a:gd name="T23" fmla="*/ 48 h 48"/>
                <a:gd name="T24" fmla="*/ 28 w 28"/>
                <a:gd name="T25" fmla="*/ 46 h 48"/>
                <a:gd name="T26" fmla="*/ 28 w 28"/>
                <a:gd name="T27" fmla="*/ 1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48">
                  <a:moveTo>
                    <a:pt x="28" y="14"/>
                  </a:moveTo>
                  <a:cubicBezTo>
                    <a:pt x="28" y="9"/>
                    <a:pt x="25" y="5"/>
                    <a:pt x="20" y="4"/>
                  </a:cubicBezTo>
                  <a:cubicBezTo>
                    <a:pt x="20" y="2"/>
                    <a:pt x="20" y="2"/>
                    <a:pt x="20" y="2"/>
                  </a:cubicBezTo>
                  <a:cubicBezTo>
                    <a:pt x="20" y="1"/>
                    <a:pt x="19" y="0"/>
                    <a:pt x="18" y="0"/>
                  </a:cubicBezTo>
                  <a:cubicBezTo>
                    <a:pt x="2" y="0"/>
                    <a:pt x="2" y="0"/>
                    <a:pt x="2" y="0"/>
                  </a:cubicBezTo>
                  <a:cubicBezTo>
                    <a:pt x="1" y="0"/>
                    <a:pt x="0" y="1"/>
                    <a:pt x="0" y="2"/>
                  </a:cubicBezTo>
                  <a:cubicBezTo>
                    <a:pt x="0" y="32"/>
                    <a:pt x="0" y="32"/>
                    <a:pt x="0" y="32"/>
                  </a:cubicBezTo>
                  <a:cubicBezTo>
                    <a:pt x="20" y="32"/>
                    <a:pt x="20" y="32"/>
                    <a:pt x="20" y="32"/>
                  </a:cubicBezTo>
                  <a:cubicBezTo>
                    <a:pt x="20" y="8"/>
                    <a:pt x="20" y="8"/>
                    <a:pt x="20" y="8"/>
                  </a:cubicBezTo>
                  <a:cubicBezTo>
                    <a:pt x="22" y="9"/>
                    <a:pt x="24" y="11"/>
                    <a:pt x="24" y="14"/>
                  </a:cubicBezTo>
                  <a:cubicBezTo>
                    <a:pt x="24" y="46"/>
                    <a:pt x="24" y="46"/>
                    <a:pt x="24" y="46"/>
                  </a:cubicBezTo>
                  <a:cubicBezTo>
                    <a:pt x="24" y="47"/>
                    <a:pt x="25" y="48"/>
                    <a:pt x="26" y="48"/>
                  </a:cubicBezTo>
                  <a:cubicBezTo>
                    <a:pt x="27" y="48"/>
                    <a:pt x="28" y="47"/>
                    <a:pt x="28" y="46"/>
                  </a:cubicBezTo>
                  <a:lnTo>
                    <a:pt x="2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srgbClr val="4C4846"/>
                </a:solidFill>
                <a:effectLst/>
                <a:uLnTx/>
                <a:uFillTx/>
              </a:endParaRPr>
            </a:p>
          </p:txBody>
        </p:sp>
        <p:sp>
          <p:nvSpPr>
            <p:cNvPr id="22" name="Freeform 7">
              <a:extLst>
                <a:ext uri="{FF2B5EF4-FFF2-40B4-BE49-F238E27FC236}">
                  <a16:creationId xmlns:a16="http://schemas.microsoft.com/office/drawing/2014/main" id="{35178716-4579-ACFC-D89C-67040467E158}"/>
                </a:ext>
              </a:extLst>
            </p:cNvPr>
            <p:cNvSpPr>
              <a:spLocks noEditPoints="1"/>
            </p:cNvSpPr>
            <p:nvPr/>
          </p:nvSpPr>
          <p:spPr bwMode="auto">
            <a:xfrm>
              <a:off x="305" y="1062"/>
              <a:ext cx="121" cy="161"/>
            </a:xfrm>
            <a:custGeom>
              <a:avLst/>
              <a:gdLst>
                <a:gd name="T0" fmla="*/ 58 w 60"/>
                <a:gd name="T1" fmla="*/ 0 h 80"/>
                <a:gd name="T2" fmla="*/ 2 w 60"/>
                <a:gd name="T3" fmla="*/ 0 h 80"/>
                <a:gd name="T4" fmla="*/ 0 w 60"/>
                <a:gd name="T5" fmla="*/ 2 h 80"/>
                <a:gd name="T6" fmla="*/ 0 w 60"/>
                <a:gd name="T7" fmla="*/ 78 h 80"/>
                <a:gd name="T8" fmla="*/ 2 w 60"/>
                <a:gd name="T9" fmla="*/ 80 h 80"/>
                <a:gd name="T10" fmla="*/ 38 w 60"/>
                <a:gd name="T11" fmla="*/ 80 h 80"/>
                <a:gd name="T12" fmla="*/ 39 w 60"/>
                <a:gd name="T13" fmla="*/ 79 h 80"/>
                <a:gd name="T14" fmla="*/ 59 w 60"/>
                <a:gd name="T15" fmla="*/ 59 h 80"/>
                <a:gd name="T16" fmla="*/ 60 w 60"/>
                <a:gd name="T17" fmla="*/ 58 h 80"/>
                <a:gd name="T18" fmla="*/ 60 w 60"/>
                <a:gd name="T19" fmla="*/ 2 h 80"/>
                <a:gd name="T20" fmla="*/ 58 w 60"/>
                <a:gd name="T21" fmla="*/ 0 h 80"/>
                <a:gd name="T22" fmla="*/ 34 w 60"/>
                <a:gd name="T23" fmla="*/ 20 h 80"/>
                <a:gd name="T24" fmla="*/ 48 w 60"/>
                <a:gd name="T25" fmla="*/ 20 h 80"/>
                <a:gd name="T26" fmla="*/ 50 w 60"/>
                <a:gd name="T27" fmla="*/ 22 h 80"/>
                <a:gd name="T28" fmla="*/ 48 w 60"/>
                <a:gd name="T29" fmla="*/ 24 h 80"/>
                <a:gd name="T30" fmla="*/ 34 w 60"/>
                <a:gd name="T31" fmla="*/ 24 h 80"/>
                <a:gd name="T32" fmla="*/ 32 w 60"/>
                <a:gd name="T33" fmla="*/ 22 h 80"/>
                <a:gd name="T34" fmla="*/ 34 w 60"/>
                <a:gd name="T35" fmla="*/ 20 h 80"/>
                <a:gd name="T36" fmla="*/ 29 w 60"/>
                <a:gd name="T37" fmla="*/ 35 h 80"/>
                <a:gd name="T38" fmla="*/ 17 w 60"/>
                <a:gd name="T39" fmla="*/ 47 h 80"/>
                <a:gd name="T40" fmla="*/ 15 w 60"/>
                <a:gd name="T41" fmla="*/ 47 h 80"/>
                <a:gd name="T42" fmla="*/ 9 w 60"/>
                <a:gd name="T43" fmla="*/ 41 h 80"/>
                <a:gd name="T44" fmla="*/ 9 w 60"/>
                <a:gd name="T45" fmla="*/ 39 h 80"/>
                <a:gd name="T46" fmla="*/ 11 w 60"/>
                <a:gd name="T47" fmla="*/ 39 h 80"/>
                <a:gd name="T48" fmla="*/ 16 w 60"/>
                <a:gd name="T49" fmla="*/ 43 h 80"/>
                <a:gd name="T50" fmla="*/ 27 w 60"/>
                <a:gd name="T51" fmla="*/ 33 h 80"/>
                <a:gd name="T52" fmla="*/ 29 w 60"/>
                <a:gd name="T53" fmla="*/ 33 h 80"/>
                <a:gd name="T54" fmla="*/ 29 w 60"/>
                <a:gd name="T55" fmla="*/ 35 h 80"/>
                <a:gd name="T56" fmla="*/ 29 w 60"/>
                <a:gd name="T57" fmla="*/ 13 h 80"/>
                <a:gd name="T58" fmla="*/ 17 w 60"/>
                <a:gd name="T59" fmla="*/ 25 h 80"/>
                <a:gd name="T60" fmla="*/ 15 w 60"/>
                <a:gd name="T61" fmla="*/ 25 h 80"/>
                <a:gd name="T62" fmla="*/ 9 w 60"/>
                <a:gd name="T63" fmla="*/ 19 h 80"/>
                <a:gd name="T64" fmla="*/ 9 w 60"/>
                <a:gd name="T65" fmla="*/ 17 h 80"/>
                <a:gd name="T66" fmla="*/ 11 w 60"/>
                <a:gd name="T67" fmla="*/ 17 h 80"/>
                <a:gd name="T68" fmla="*/ 16 w 60"/>
                <a:gd name="T69" fmla="*/ 21 h 80"/>
                <a:gd name="T70" fmla="*/ 27 w 60"/>
                <a:gd name="T71" fmla="*/ 11 h 80"/>
                <a:gd name="T72" fmla="*/ 29 w 60"/>
                <a:gd name="T73" fmla="*/ 11 h 80"/>
                <a:gd name="T74" fmla="*/ 29 w 60"/>
                <a:gd name="T75" fmla="*/ 13 h 80"/>
                <a:gd name="T76" fmla="*/ 32 w 60"/>
                <a:gd name="T77" fmla="*/ 42 h 80"/>
                <a:gd name="T78" fmla="*/ 34 w 60"/>
                <a:gd name="T79" fmla="*/ 40 h 80"/>
                <a:gd name="T80" fmla="*/ 48 w 60"/>
                <a:gd name="T81" fmla="*/ 40 h 80"/>
                <a:gd name="T82" fmla="*/ 50 w 60"/>
                <a:gd name="T83" fmla="*/ 42 h 80"/>
                <a:gd name="T84" fmla="*/ 48 w 60"/>
                <a:gd name="T85" fmla="*/ 44 h 80"/>
                <a:gd name="T86" fmla="*/ 34 w 60"/>
                <a:gd name="T87" fmla="*/ 44 h 80"/>
                <a:gd name="T88" fmla="*/ 32 w 60"/>
                <a:gd name="T89" fmla="*/ 42 h 80"/>
                <a:gd name="T90" fmla="*/ 36 w 60"/>
                <a:gd name="T91" fmla="*/ 76 h 80"/>
                <a:gd name="T92" fmla="*/ 36 w 60"/>
                <a:gd name="T93" fmla="*/ 56 h 80"/>
                <a:gd name="T94" fmla="*/ 56 w 60"/>
                <a:gd name="T95" fmla="*/ 56 h 80"/>
                <a:gd name="T96" fmla="*/ 36 w 60"/>
                <a:gd name="T9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 h="80">
                  <a:moveTo>
                    <a:pt x="58" y="0"/>
                  </a:moveTo>
                  <a:cubicBezTo>
                    <a:pt x="2" y="0"/>
                    <a:pt x="2" y="0"/>
                    <a:pt x="2" y="0"/>
                  </a:cubicBezTo>
                  <a:cubicBezTo>
                    <a:pt x="1" y="0"/>
                    <a:pt x="0" y="1"/>
                    <a:pt x="0" y="2"/>
                  </a:cubicBezTo>
                  <a:cubicBezTo>
                    <a:pt x="0" y="78"/>
                    <a:pt x="0" y="78"/>
                    <a:pt x="0" y="78"/>
                  </a:cubicBezTo>
                  <a:cubicBezTo>
                    <a:pt x="0" y="79"/>
                    <a:pt x="1" y="80"/>
                    <a:pt x="2" y="80"/>
                  </a:cubicBezTo>
                  <a:cubicBezTo>
                    <a:pt x="38" y="80"/>
                    <a:pt x="38" y="80"/>
                    <a:pt x="38" y="80"/>
                  </a:cubicBezTo>
                  <a:cubicBezTo>
                    <a:pt x="39" y="80"/>
                    <a:pt x="39" y="80"/>
                    <a:pt x="39" y="79"/>
                  </a:cubicBezTo>
                  <a:cubicBezTo>
                    <a:pt x="59" y="59"/>
                    <a:pt x="59" y="59"/>
                    <a:pt x="59" y="59"/>
                  </a:cubicBezTo>
                  <a:cubicBezTo>
                    <a:pt x="60" y="59"/>
                    <a:pt x="60" y="59"/>
                    <a:pt x="60" y="58"/>
                  </a:cubicBezTo>
                  <a:cubicBezTo>
                    <a:pt x="60" y="2"/>
                    <a:pt x="60" y="2"/>
                    <a:pt x="60" y="2"/>
                  </a:cubicBezTo>
                  <a:cubicBezTo>
                    <a:pt x="60" y="1"/>
                    <a:pt x="59" y="0"/>
                    <a:pt x="58" y="0"/>
                  </a:cubicBezTo>
                  <a:close/>
                  <a:moveTo>
                    <a:pt x="34" y="20"/>
                  </a:moveTo>
                  <a:cubicBezTo>
                    <a:pt x="48" y="20"/>
                    <a:pt x="48" y="20"/>
                    <a:pt x="48" y="20"/>
                  </a:cubicBezTo>
                  <a:cubicBezTo>
                    <a:pt x="49" y="20"/>
                    <a:pt x="50" y="21"/>
                    <a:pt x="50" y="22"/>
                  </a:cubicBezTo>
                  <a:cubicBezTo>
                    <a:pt x="50" y="23"/>
                    <a:pt x="49" y="24"/>
                    <a:pt x="48" y="24"/>
                  </a:cubicBezTo>
                  <a:cubicBezTo>
                    <a:pt x="34" y="24"/>
                    <a:pt x="34" y="24"/>
                    <a:pt x="34" y="24"/>
                  </a:cubicBezTo>
                  <a:cubicBezTo>
                    <a:pt x="33" y="24"/>
                    <a:pt x="32" y="23"/>
                    <a:pt x="32" y="22"/>
                  </a:cubicBezTo>
                  <a:cubicBezTo>
                    <a:pt x="32" y="21"/>
                    <a:pt x="33" y="20"/>
                    <a:pt x="34" y="20"/>
                  </a:cubicBezTo>
                  <a:close/>
                  <a:moveTo>
                    <a:pt x="29" y="35"/>
                  </a:moveTo>
                  <a:cubicBezTo>
                    <a:pt x="17" y="47"/>
                    <a:pt x="17" y="47"/>
                    <a:pt x="17" y="47"/>
                  </a:cubicBezTo>
                  <a:cubicBezTo>
                    <a:pt x="17" y="48"/>
                    <a:pt x="15" y="48"/>
                    <a:pt x="15" y="47"/>
                  </a:cubicBezTo>
                  <a:cubicBezTo>
                    <a:pt x="9" y="41"/>
                    <a:pt x="9" y="41"/>
                    <a:pt x="9" y="41"/>
                  </a:cubicBezTo>
                  <a:cubicBezTo>
                    <a:pt x="8" y="41"/>
                    <a:pt x="8" y="39"/>
                    <a:pt x="9" y="39"/>
                  </a:cubicBezTo>
                  <a:cubicBezTo>
                    <a:pt x="9" y="38"/>
                    <a:pt x="11" y="38"/>
                    <a:pt x="11" y="39"/>
                  </a:cubicBezTo>
                  <a:cubicBezTo>
                    <a:pt x="16" y="43"/>
                    <a:pt x="16" y="43"/>
                    <a:pt x="16" y="43"/>
                  </a:cubicBezTo>
                  <a:cubicBezTo>
                    <a:pt x="27" y="33"/>
                    <a:pt x="27" y="33"/>
                    <a:pt x="27" y="33"/>
                  </a:cubicBezTo>
                  <a:cubicBezTo>
                    <a:pt x="27" y="32"/>
                    <a:pt x="29" y="32"/>
                    <a:pt x="29" y="33"/>
                  </a:cubicBezTo>
                  <a:cubicBezTo>
                    <a:pt x="30" y="33"/>
                    <a:pt x="30" y="35"/>
                    <a:pt x="29" y="35"/>
                  </a:cubicBezTo>
                  <a:close/>
                  <a:moveTo>
                    <a:pt x="29" y="13"/>
                  </a:moveTo>
                  <a:cubicBezTo>
                    <a:pt x="17" y="25"/>
                    <a:pt x="17" y="25"/>
                    <a:pt x="17" y="25"/>
                  </a:cubicBezTo>
                  <a:cubicBezTo>
                    <a:pt x="17" y="26"/>
                    <a:pt x="15" y="26"/>
                    <a:pt x="15" y="25"/>
                  </a:cubicBezTo>
                  <a:cubicBezTo>
                    <a:pt x="9" y="19"/>
                    <a:pt x="9" y="19"/>
                    <a:pt x="9" y="19"/>
                  </a:cubicBezTo>
                  <a:cubicBezTo>
                    <a:pt x="8" y="19"/>
                    <a:pt x="8" y="17"/>
                    <a:pt x="9" y="17"/>
                  </a:cubicBezTo>
                  <a:cubicBezTo>
                    <a:pt x="9" y="16"/>
                    <a:pt x="11" y="16"/>
                    <a:pt x="11" y="17"/>
                  </a:cubicBezTo>
                  <a:cubicBezTo>
                    <a:pt x="16" y="21"/>
                    <a:pt x="16" y="21"/>
                    <a:pt x="16" y="21"/>
                  </a:cubicBezTo>
                  <a:cubicBezTo>
                    <a:pt x="27" y="11"/>
                    <a:pt x="27" y="11"/>
                    <a:pt x="27" y="11"/>
                  </a:cubicBezTo>
                  <a:cubicBezTo>
                    <a:pt x="27" y="10"/>
                    <a:pt x="29" y="10"/>
                    <a:pt x="29" y="11"/>
                  </a:cubicBezTo>
                  <a:cubicBezTo>
                    <a:pt x="30" y="11"/>
                    <a:pt x="30" y="13"/>
                    <a:pt x="29" y="13"/>
                  </a:cubicBezTo>
                  <a:close/>
                  <a:moveTo>
                    <a:pt x="32" y="42"/>
                  </a:moveTo>
                  <a:cubicBezTo>
                    <a:pt x="32" y="41"/>
                    <a:pt x="33" y="40"/>
                    <a:pt x="34" y="40"/>
                  </a:cubicBezTo>
                  <a:cubicBezTo>
                    <a:pt x="48" y="40"/>
                    <a:pt x="48" y="40"/>
                    <a:pt x="48" y="40"/>
                  </a:cubicBezTo>
                  <a:cubicBezTo>
                    <a:pt x="49" y="40"/>
                    <a:pt x="50" y="41"/>
                    <a:pt x="50" y="42"/>
                  </a:cubicBezTo>
                  <a:cubicBezTo>
                    <a:pt x="50" y="43"/>
                    <a:pt x="49" y="44"/>
                    <a:pt x="48" y="44"/>
                  </a:cubicBezTo>
                  <a:cubicBezTo>
                    <a:pt x="34" y="44"/>
                    <a:pt x="34" y="44"/>
                    <a:pt x="34" y="44"/>
                  </a:cubicBezTo>
                  <a:cubicBezTo>
                    <a:pt x="33" y="44"/>
                    <a:pt x="32" y="43"/>
                    <a:pt x="32" y="42"/>
                  </a:cubicBezTo>
                  <a:close/>
                  <a:moveTo>
                    <a:pt x="36" y="76"/>
                  </a:moveTo>
                  <a:cubicBezTo>
                    <a:pt x="36" y="56"/>
                    <a:pt x="36" y="56"/>
                    <a:pt x="36" y="56"/>
                  </a:cubicBezTo>
                  <a:cubicBezTo>
                    <a:pt x="56" y="56"/>
                    <a:pt x="56" y="56"/>
                    <a:pt x="56" y="56"/>
                  </a:cubicBezTo>
                  <a:lnTo>
                    <a:pt x="36"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srgbClr val="4C4846"/>
                </a:solidFill>
                <a:effectLst/>
                <a:uLnTx/>
                <a:uFillTx/>
              </a:endParaRPr>
            </a:p>
          </p:txBody>
        </p:sp>
      </p:grpSp>
    </p:spTree>
    <p:extLst>
      <p:ext uri="{BB962C8B-B14F-4D97-AF65-F5344CB8AC3E}">
        <p14:creationId xmlns:p14="http://schemas.microsoft.com/office/powerpoint/2010/main" val="1674175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88F866F-35CB-E355-5BEF-EEC76CFED775}"/>
              </a:ext>
            </a:extLst>
          </p:cNvPr>
          <p:cNvSpPr>
            <a:spLocks noGrp="1"/>
          </p:cNvSpPr>
          <p:nvPr>
            <p:ph type="body" sz="quarter" idx="10"/>
          </p:nvPr>
        </p:nvSpPr>
        <p:spPr/>
        <p:txBody>
          <a:bodyPr/>
          <a:lstStyle/>
          <a:p>
            <a:endParaRPr lang="en-US" sz="4400" dirty="0">
              <a:solidFill>
                <a:schemeClr val="tx1"/>
              </a:solidFill>
              <a:latin typeface="Avenir Next LT Pro" panose="020B0504020202020204" pitchFamily="34" charset="0"/>
            </a:endParaRPr>
          </a:p>
          <a:p>
            <a:r>
              <a:rPr lang="en-US" sz="4400" dirty="0">
                <a:solidFill>
                  <a:schemeClr val="tx1"/>
                </a:solidFill>
                <a:latin typeface="Avenir Next LT Pro" panose="020B0504020202020204" pitchFamily="34" charset="0"/>
              </a:rPr>
              <a:t>Communication &amp; Implementation Planning</a:t>
            </a:r>
          </a:p>
          <a:p>
            <a:endParaRPr lang="en-US" dirty="0"/>
          </a:p>
        </p:txBody>
      </p:sp>
      <p:sp>
        <p:nvSpPr>
          <p:cNvPr id="6" name="Text Placeholder 5" hidden="1">
            <a:extLst>
              <a:ext uri="{FF2B5EF4-FFF2-40B4-BE49-F238E27FC236}">
                <a16:creationId xmlns:a16="http://schemas.microsoft.com/office/drawing/2014/main" id="{CFDC0119-3FB0-12E3-1298-E5DC88FED16E}"/>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99074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hidden="1">
            <a:extLst>
              <a:ext uri="{FF2B5EF4-FFF2-40B4-BE49-F238E27FC236}">
                <a16:creationId xmlns:a16="http://schemas.microsoft.com/office/drawing/2014/main" id="{BF2AC53F-8152-1D7C-9C43-3312B910E7D6}"/>
              </a:ext>
            </a:extLst>
          </p:cNvPr>
          <p:cNvSpPr>
            <a:spLocks noGrp="1"/>
          </p:cNvSpPr>
          <p:nvPr>
            <p:ph type="sldNum" sz="quarter" idx="12"/>
          </p:nvPr>
        </p:nvSpPr>
        <p:spPr/>
        <p:txBody>
          <a:bodyPr/>
          <a:lstStyle/>
          <a:p>
            <a:endParaRPr lang="en-US" dirty="0"/>
          </a:p>
        </p:txBody>
      </p:sp>
      <p:sp>
        <p:nvSpPr>
          <p:cNvPr id="3" name="Rectangle 2">
            <a:extLst>
              <a:ext uri="{FF2B5EF4-FFF2-40B4-BE49-F238E27FC236}">
                <a16:creationId xmlns:a16="http://schemas.microsoft.com/office/drawing/2014/main" id="{75A643F8-3C80-F424-27F2-924BEF2209CB}"/>
              </a:ext>
            </a:extLst>
          </p:cNvPr>
          <p:cNvSpPr/>
          <p:nvPr/>
        </p:nvSpPr>
        <p:spPr>
          <a:xfrm>
            <a:off x="0" y="4936837"/>
            <a:ext cx="12192000" cy="1327726"/>
          </a:xfrm>
          <a:prstGeom prst="rect">
            <a:avLst/>
          </a:prstGeom>
          <a:gradFill>
            <a:gsLst>
              <a:gs pos="27000">
                <a:srgbClr val="071E31"/>
              </a:gs>
              <a:gs pos="100000">
                <a:srgbClr val="3591CF"/>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AE94937-30E7-0854-8889-6D24F3597428}"/>
              </a:ext>
            </a:extLst>
          </p:cNvPr>
          <p:cNvSpPr/>
          <p:nvPr/>
        </p:nvSpPr>
        <p:spPr>
          <a:xfrm>
            <a:off x="457200" y="1257300"/>
            <a:ext cx="6896100" cy="4724399"/>
          </a:xfrm>
          <a:prstGeom prst="rect">
            <a:avLst/>
          </a:prstGeom>
          <a:solidFill>
            <a:schemeClr val="bg1"/>
          </a:solidFill>
          <a:ln>
            <a:noFill/>
          </a:ln>
          <a:effectLst>
            <a:outerShdw blurRad="254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FA2DCED-D7DF-072D-9B6B-6C2CAA1EDEFA}"/>
              </a:ext>
            </a:extLst>
          </p:cNvPr>
          <p:cNvSpPr txBox="1"/>
          <p:nvPr/>
        </p:nvSpPr>
        <p:spPr>
          <a:xfrm>
            <a:off x="7635711" y="5095574"/>
            <a:ext cx="4099093" cy="969496"/>
          </a:xfrm>
          <a:prstGeom prst="rect">
            <a:avLst/>
          </a:prstGeom>
          <a:noFill/>
        </p:spPr>
        <p:txBody>
          <a:bodyPr wrap="square" lIns="0" tIns="0" rIns="0" bIns="0">
            <a:spAutoFit/>
          </a:bodyPr>
          <a:lstStyle/>
          <a:p>
            <a:pPr>
              <a:lnSpc>
                <a:spcPct val="90000"/>
              </a:lnSpc>
            </a:pPr>
            <a:r>
              <a:rPr lang="en-US" sz="14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Compensation plans should be </a:t>
            </a:r>
            <a:r>
              <a:rPr lang="en-US" sz="1400" b="1"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simple</a:t>
            </a:r>
            <a:r>
              <a:rPr lang="en-US" sz="14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 </a:t>
            </a:r>
            <a:r>
              <a:rPr lang="en-US" sz="1400" b="1"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motivational</a:t>
            </a:r>
            <a:r>
              <a:rPr lang="en-US" sz="14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—both in terms of upside opportunity for top performers and achievability of sales quota—and fiscally responsible (e.g. adhere to overall cost targets)</a:t>
            </a:r>
            <a:endParaRPr lang="en-US" sz="1400" b="1" dirty="0">
              <a:solidFill>
                <a:schemeClr val="bg1"/>
              </a:solidFill>
              <a:latin typeface="Avenir Next LT Pro" panose="020B0504020202020204" pitchFamily="34" charset="0"/>
              <a:ea typeface="Open Sans" panose="020B0606030504020204" pitchFamily="34" charset="0"/>
              <a:cs typeface="Open Sans" panose="020B0606030504020204" pitchFamily="34" charset="0"/>
            </a:endParaRPr>
          </a:p>
        </p:txBody>
      </p:sp>
      <p:sp>
        <p:nvSpPr>
          <p:cNvPr id="7" name="Title 18">
            <a:extLst>
              <a:ext uri="{FF2B5EF4-FFF2-40B4-BE49-F238E27FC236}">
                <a16:creationId xmlns:a16="http://schemas.microsoft.com/office/drawing/2014/main" id="{102331F3-D05B-7EBE-41F3-504F5BD3EE27}"/>
              </a:ext>
            </a:extLst>
          </p:cNvPr>
          <p:cNvSpPr txBox="1">
            <a:spLocks/>
          </p:cNvSpPr>
          <p:nvPr/>
        </p:nvSpPr>
        <p:spPr>
          <a:xfrm>
            <a:off x="704850" y="284595"/>
            <a:ext cx="11277600" cy="505178"/>
          </a:xfrm>
          <a:prstGeom prst="rect">
            <a:avLst/>
          </a:prstGeom>
        </p:spPr>
        <p:txBody>
          <a:bodyPr lIns="0" tIns="0" rIns="0" bIns="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Avenir Next LT Pro" panose="020B0504020202020204" pitchFamily="34" charset="0"/>
              </a:rPr>
              <a:t>Document the final plan design and prepare for rollout</a:t>
            </a:r>
            <a:endParaRPr lang="en-US" sz="2400" b="1" dirty="0">
              <a:latin typeface="Avenir Next LT Pro" panose="020B0504020202020204" pitchFamily="34" charset="0"/>
              <a:ea typeface="Verdana" panose="020B0604030504040204" pitchFamily="34" charset="0"/>
              <a:cs typeface="Verdana" panose="020B0604030504040204" pitchFamily="34" charset="0"/>
            </a:endParaRPr>
          </a:p>
        </p:txBody>
      </p:sp>
      <p:sp>
        <p:nvSpPr>
          <p:cNvPr id="17" name="Google Shape;1756;p39">
            <a:extLst>
              <a:ext uri="{FF2B5EF4-FFF2-40B4-BE49-F238E27FC236}">
                <a16:creationId xmlns:a16="http://schemas.microsoft.com/office/drawing/2014/main" id="{D21B1E4E-978D-A74A-3FD9-779BA7F4B145}"/>
              </a:ext>
            </a:extLst>
          </p:cNvPr>
          <p:cNvSpPr txBox="1"/>
          <p:nvPr/>
        </p:nvSpPr>
        <p:spPr>
          <a:xfrm>
            <a:off x="7635703" y="2040292"/>
            <a:ext cx="4099093" cy="2564805"/>
          </a:xfrm>
          <a:prstGeom prst="rect">
            <a:avLst/>
          </a:prstGeom>
          <a:noFill/>
          <a:ln>
            <a:noFill/>
          </a:ln>
        </p:spPr>
        <p:txBody>
          <a:bodyPr spcFirstLastPara="1" wrap="square" lIns="0" tIns="0" rIns="0" bIns="0" anchor="t" anchorCtr="0">
            <a:spAutoFit/>
          </a:bodyPr>
          <a:lstStyle/>
          <a:p>
            <a:pPr marL="171450" indent="-171450">
              <a:buFont typeface="Arial" panose="020B0604020202020204" pitchFamily="34" charset="0"/>
              <a:buChar char="•"/>
            </a:pPr>
            <a:r>
              <a:rPr lang="en-US" sz="1400" dirty="0">
                <a:latin typeface="Avenir Next LT Pro" panose="020B0504020202020204" pitchFamily="34" charset="0"/>
              </a:rPr>
              <a:t>Incentive Eligibility</a:t>
            </a:r>
          </a:p>
          <a:p>
            <a:pPr marL="171450" indent="-171450">
              <a:buFont typeface="Arial" panose="020B0604020202020204" pitchFamily="34" charset="0"/>
              <a:buChar char="•"/>
            </a:pPr>
            <a:r>
              <a:rPr lang="en-US" sz="1400" dirty="0">
                <a:latin typeface="Avenir Next LT Pro" panose="020B0504020202020204" pitchFamily="34" charset="0"/>
              </a:rPr>
              <a:t>On-Target Earnings (e.g. Base + Target Variable)</a:t>
            </a:r>
          </a:p>
          <a:p>
            <a:pPr marL="171450" indent="-171450">
              <a:spcBef>
                <a:spcPts val="200"/>
              </a:spcBef>
              <a:spcAft>
                <a:spcPts val="200"/>
              </a:spcAft>
              <a:buFont typeface="Arial" panose="020B0604020202020204" pitchFamily="34" charset="0"/>
              <a:buChar char="•"/>
            </a:pPr>
            <a:r>
              <a:rPr lang="en-US" sz="1400" dirty="0">
                <a:latin typeface="Avenir Next LT Pro" panose="020B0504020202020204" pitchFamily="34" charset="0"/>
              </a:rPr>
              <a:t>Pay Mix (Base : Variable)</a:t>
            </a:r>
          </a:p>
          <a:p>
            <a:pPr marL="171450" indent="-171450">
              <a:spcBef>
                <a:spcPts val="200"/>
              </a:spcBef>
              <a:spcAft>
                <a:spcPts val="200"/>
              </a:spcAft>
              <a:buFont typeface="Arial" panose="020B0604020202020204" pitchFamily="34" charset="0"/>
              <a:buChar char="•"/>
            </a:pPr>
            <a:r>
              <a:rPr lang="en-US" sz="1400" dirty="0">
                <a:latin typeface="Avenir Next LT Pro" panose="020B0504020202020204" pitchFamily="34" charset="0"/>
              </a:rPr>
              <a:t>Performance Measures &amp; Weights</a:t>
            </a:r>
          </a:p>
          <a:p>
            <a:pPr marL="171450" indent="-171450">
              <a:spcBef>
                <a:spcPts val="200"/>
              </a:spcBef>
              <a:spcAft>
                <a:spcPts val="200"/>
              </a:spcAft>
              <a:buFont typeface="Arial" panose="020B0604020202020204" pitchFamily="34" charset="0"/>
              <a:buChar char="•"/>
            </a:pPr>
            <a:r>
              <a:rPr lang="en-US" sz="1400" dirty="0">
                <a:latin typeface="Avenir Next LT Pro" panose="020B0504020202020204" pitchFamily="34" charset="0"/>
              </a:rPr>
              <a:t>Upside Opportunity</a:t>
            </a:r>
          </a:p>
          <a:p>
            <a:pPr marL="171450" indent="-171450">
              <a:spcBef>
                <a:spcPts val="200"/>
              </a:spcBef>
              <a:spcAft>
                <a:spcPts val="200"/>
              </a:spcAft>
              <a:buFont typeface="Arial" panose="020B0604020202020204" pitchFamily="34" charset="0"/>
              <a:buChar char="•"/>
            </a:pPr>
            <a:r>
              <a:rPr lang="en-US" sz="1400" dirty="0">
                <a:latin typeface="Avenir Next LT Pro" panose="020B0504020202020204" pitchFamily="34" charset="0"/>
              </a:rPr>
              <a:t>Target Quota</a:t>
            </a:r>
          </a:p>
          <a:p>
            <a:pPr marL="171450" indent="-171450">
              <a:spcBef>
                <a:spcPts val="200"/>
              </a:spcBef>
              <a:spcAft>
                <a:spcPts val="200"/>
              </a:spcAft>
              <a:buFont typeface="Arial" panose="020B0604020202020204" pitchFamily="34" charset="0"/>
              <a:buChar char="•"/>
            </a:pPr>
            <a:r>
              <a:rPr lang="en-US" sz="1400" dirty="0">
                <a:latin typeface="Avenir Next LT Pro" panose="020B0504020202020204" pitchFamily="34" charset="0"/>
              </a:rPr>
              <a:t>Payout Timing</a:t>
            </a:r>
          </a:p>
          <a:p>
            <a:pPr marL="171450" indent="-171450">
              <a:spcBef>
                <a:spcPts val="200"/>
              </a:spcBef>
              <a:spcAft>
                <a:spcPts val="200"/>
              </a:spcAft>
              <a:buFont typeface="Arial" panose="020B0604020202020204" pitchFamily="34" charset="0"/>
              <a:buChar char="•"/>
            </a:pPr>
            <a:r>
              <a:rPr lang="en-US" sz="1400" dirty="0">
                <a:latin typeface="Avenir Next LT Pro" panose="020B0504020202020204" pitchFamily="34" charset="0"/>
              </a:rPr>
              <a:t>Performance Period</a:t>
            </a:r>
          </a:p>
          <a:p>
            <a:pPr marL="171450" indent="-171450">
              <a:spcBef>
                <a:spcPts val="200"/>
              </a:spcBef>
              <a:spcAft>
                <a:spcPts val="200"/>
              </a:spcAft>
              <a:buFont typeface="Arial" panose="020B0604020202020204" pitchFamily="34" charset="0"/>
              <a:buChar char="•"/>
            </a:pPr>
            <a:r>
              <a:rPr lang="en-US" sz="1400" dirty="0">
                <a:latin typeface="Avenir Next LT Pro" panose="020B0504020202020204" pitchFamily="34" charset="0"/>
              </a:rPr>
              <a:t>Terms &amp; Conditions</a:t>
            </a:r>
          </a:p>
          <a:p>
            <a:pPr marL="171450" indent="-171450">
              <a:spcBef>
                <a:spcPts val="200"/>
              </a:spcBef>
              <a:spcAft>
                <a:spcPts val="200"/>
              </a:spcAft>
              <a:buFont typeface="Arial" panose="020B0604020202020204" pitchFamily="34" charset="0"/>
              <a:buChar char="•"/>
            </a:pPr>
            <a:r>
              <a:rPr lang="en-US" sz="1400" dirty="0">
                <a:latin typeface="Avenir Next LT Pro" panose="020B0504020202020204" pitchFamily="34" charset="0"/>
              </a:rPr>
              <a:t>Administrative Guidelines</a:t>
            </a:r>
          </a:p>
        </p:txBody>
      </p:sp>
      <p:sp>
        <p:nvSpPr>
          <p:cNvPr id="18" name="Google Shape;1758;p39">
            <a:extLst>
              <a:ext uri="{FF2B5EF4-FFF2-40B4-BE49-F238E27FC236}">
                <a16:creationId xmlns:a16="http://schemas.microsoft.com/office/drawing/2014/main" id="{07B46909-761D-7734-27F4-2688414A8B2F}"/>
              </a:ext>
            </a:extLst>
          </p:cNvPr>
          <p:cNvSpPr/>
          <p:nvPr/>
        </p:nvSpPr>
        <p:spPr>
          <a:xfrm>
            <a:off x="7635703" y="1360296"/>
            <a:ext cx="4099093" cy="246221"/>
          </a:xfrm>
          <a:prstGeom prst="round1Rect">
            <a:avLst>
              <a:gd name="adj" fmla="val 0"/>
            </a:avLst>
          </a:prstGeom>
          <a:noFill/>
          <a:ln>
            <a:noFill/>
          </a:ln>
          <a:effectLst>
            <a:outerShdw blurRad="76200" dist="50800" dir="5400000" algn="tl" rotWithShape="0">
              <a:schemeClr val="dk2">
                <a:alpha val="3921"/>
              </a:schemeClr>
            </a:outerShdw>
          </a:effectLst>
        </p:spPr>
        <p:txBody>
          <a:bodyPr spcFirstLastPara="1" wrap="square" lIns="0" tIns="0" rIns="0" bIns="0" anchor="ctr" anchorCtr="0">
            <a:spAutoFit/>
          </a:bodyPr>
          <a:lstStyle/>
          <a:p>
            <a:r>
              <a:rPr lang="en-US" sz="1600" b="1" dirty="0">
                <a:latin typeface="Avenir Next LT Pro" panose="020B0504020202020204" pitchFamily="34" charset="0"/>
              </a:rPr>
              <a:t>For each role, define the following:</a:t>
            </a:r>
            <a:endParaRPr lang="en-US" sz="1600" dirty="0">
              <a:latin typeface="Avenir Next LT Pro" panose="020B0504020202020204" pitchFamily="34" charset="0"/>
            </a:endParaRPr>
          </a:p>
        </p:txBody>
      </p:sp>
      <p:grpSp>
        <p:nvGrpSpPr>
          <p:cNvPr id="19" name="Group 18">
            <a:extLst>
              <a:ext uri="{FF2B5EF4-FFF2-40B4-BE49-F238E27FC236}">
                <a16:creationId xmlns:a16="http://schemas.microsoft.com/office/drawing/2014/main" id="{435110DE-AC34-FC11-C1A7-9A18BD5E160D}"/>
              </a:ext>
            </a:extLst>
          </p:cNvPr>
          <p:cNvGrpSpPr/>
          <p:nvPr/>
        </p:nvGrpSpPr>
        <p:grpSpPr>
          <a:xfrm>
            <a:off x="7635703" y="1800545"/>
            <a:ext cx="4099093" cy="45719"/>
            <a:chOff x="7559393" y="1823026"/>
            <a:chExt cx="4175411" cy="45719"/>
          </a:xfrm>
        </p:grpSpPr>
        <p:cxnSp>
          <p:nvCxnSpPr>
            <p:cNvPr id="20" name="Straight Connector 19">
              <a:extLst>
                <a:ext uri="{FF2B5EF4-FFF2-40B4-BE49-F238E27FC236}">
                  <a16:creationId xmlns:a16="http://schemas.microsoft.com/office/drawing/2014/main" id="{93B987BC-A2C8-E515-2EDC-52C678B95E6C}"/>
                </a:ext>
              </a:extLst>
            </p:cNvPr>
            <p:cNvCxnSpPr>
              <a:cxnSpLocks/>
            </p:cNvCxnSpPr>
            <p:nvPr/>
          </p:nvCxnSpPr>
          <p:spPr>
            <a:xfrm>
              <a:off x="7559393" y="1845885"/>
              <a:ext cx="4175411" cy="0"/>
            </a:xfrm>
            <a:prstGeom prst="line">
              <a:avLst/>
            </a:prstGeom>
            <a:ln>
              <a:solidFill>
                <a:srgbClr val="3591CF"/>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36D3EA2C-D02F-69BE-96BA-9E086F4D35BE}"/>
                </a:ext>
              </a:extLst>
            </p:cNvPr>
            <p:cNvSpPr/>
            <p:nvPr/>
          </p:nvSpPr>
          <p:spPr>
            <a:xfrm>
              <a:off x="7559393" y="1823026"/>
              <a:ext cx="968657" cy="45719"/>
            </a:xfrm>
            <a:prstGeom prst="rect">
              <a:avLst/>
            </a:prstGeom>
            <a:solidFill>
              <a:srgbClr val="359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a:extLst>
              <a:ext uri="{FF2B5EF4-FFF2-40B4-BE49-F238E27FC236}">
                <a16:creationId xmlns:a16="http://schemas.microsoft.com/office/drawing/2014/main" id="{64C6147A-FA7B-F1DC-6859-78305DE31357}"/>
              </a:ext>
            </a:extLst>
          </p:cNvPr>
          <p:cNvPicPr>
            <a:picLocks noChangeAspect="1"/>
          </p:cNvPicPr>
          <p:nvPr/>
        </p:nvPicPr>
        <p:blipFill>
          <a:blip r:embed="rId3"/>
          <a:stretch>
            <a:fillRect/>
          </a:stretch>
        </p:blipFill>
        <p:spPr>
          <a:xfrm>
            <a:off x="704850" y="1823026"/>
            <a:ext cx="6400800" cy="3592946"/>
          </a:xfrm>
          <a:prstGeom prst="rect">
            <a:avLst/>
          </a:prstGeom>
          <a:solidFill>
            <a:srgbClr val="FFFFFF">
              <a:shade val="85000"/>
            </a:srgbClr>
          </a:solidFill>
          <a:ln w="190500" cap="rnd">
            <a:noFill/>
          </a:ln>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054178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3C4040-70D5-9D66-A383-BF96E61545DD}"/>
              </a:ext>
            </a:extLst>
          </p:cNvPr>
          <p:cNvSpPr txBox="1"/>
          <p:nvPr/>
        </p:nvSpPr>
        <p:spPr>
          <a:xfrm>
            <a:off x="4321834" y="1323859"/>
            <a:ext cx="3548332" cy="276999"/>
          </a:xfrm>
          <a:prstGeom prst="rect">
            <a:avLst/>
          </a:prstGeom>
          <a:noFill/>
        </p:spPr>
        <p:txBody>
          <a:bodyPr wrap="square" lIns="0" tIns="0" rIns="0" bIns="0" rtlCol="0" anchor="ctr">
            <a:spAutoFit/>
          </a:bodyPr>
          <a:lstStyle/>
          <a:p>
            <a:pPr marL="0" marR="0" lvl="0" indent="0" algn="ctr" defTabSz="228600" rtl="0" eaLnBrk="1" fontAlgn="auto" latinLnBrk="0" hangingPunct="1">
              <a:lnSpc>
                <a:spcPct val="100000"/>
              </a:lnSpc>
              <a:spcBef>
                <a:spcPts val="0"/>
              </a:spcBef>
              <a:spcAft>
                <a:spcPts val="0"/>
              </a:spcAft>
              <a:buClrTx/>
              <a:buSzTx/>
              <a:buFontTx/>
              <a:buNone/>
              <a:tabLst>
                <a:tab pos="182880" algn="l"/>
                <a:tab pos="365760" algn="l"/>
                <a:tab pos="548640" algn="l"/>
                <a:tab pos="731520" algn="l"/>
                <a:tab pos="914400" algn="l"/>
                <a:tab pos="1097280" algn="l"/>
                <a:tab pos="1280160" algn="l"/>
                <a:tab pos="1463040" algn="l"/>
                <a:tab pos="1645920" algn="l"/>
                <a:tab pos="1828800" algn="l"/>
              </a:tabLst>
              <a:defRPr/>
            </a:pPr>
            <a:r>
              <a:rPr kumimoji="0" lang="en-US" sz="1800" b="1" i="0" u="none" strike="noStrike" kern="1200" cap="none" spc="0" normalizeH="0" baseline="0" noProof="0" dirty="0">
                <a:ln>
                  <a:noFill/>
                </a:ln>
                <a:solidFill>
                  <a:srgbClr val="4C4846"/>
                </a:solidFill>
                <a:effectLst/>
                <a:uLnTx/>
                <a:uFillTx/>
                <a:latin typeface="Calibri" charset="0"/>
                <a:ea typeface="+mn-ea"/>
                <a:cs typeface="Calibri" charset="0"/>
              </a:rPr>
              <a:t>Communication Material</a:t>
            </a:r>
          </a:p>
        </p:txBody>
      </p:sp>
      <p:cxnSp>
        <p:nvCxnSpPr>
          <p:cNvPr id="4" name="Straight Connector 3">
            <a:extLst>
              <a:ext uri="{FF2B5EF4-FFF2-40B4-BE49-F238E27FC236}">
                <a16:creationId xmlns:a16="http://schemas.microsoft.com/office/drawing/2014/main" id="{2996ED03-E30A-CEE5-3895-90ECFD2E626F}"/>
              </a:ext>
            </a:extLst>
          </p:cNvPr>
          <p:cNvCxnSpPr/>
          <p:nvPr/>
        </p:nvCxnSpPr>
        <p:spPr>
          <a:xfrm>
            <a:off x="445749" y="1462358"/>
            <a:ext cx="3906240" cy="0"/>
          </a:xfrm>
          <a:prstGeom prst="line">
            <a:avLst/>
          </a:prstGeom>
          <a:solidFill>
            <a:schemeClr val="bg1"/>
          </a:solidFill>
          <a:ln w="6350">
            <a:solidFill>
              <a:schemeClr val="bg1">
                <a:lumMod val="85000"/>
              </a:schemeClr>
            </a:solidFill>
            <a:tailEnd type="oval"/>
          </a:ln>
        </p:spPr>
      </p:cxnSp>
      <p:cxnSp>
        <p:nvCxnSpPr>
          <p:cNvPr id="5" name="Straight Connector 4">
            <a:extLst>
              <a:ext uri="{FF2B5EF4-FFF2-40B4-BE49-F238E27FC236}">
                <a16:creationId xmlns:a16="http://schemas.microsoft.com/office/drawing/2014/main" id="{9DBC20E2-7928-012F-572B-0FEC9C7549CC}"/>
              </a:ext>
            </a:extLst>
          </p:cNvPr>
          <p:cNvCxnSpPr>
            <a:cxnSpLocks/>
          </p:cNvCxnSpPr>
          <p:nvPr/>
        </p:nvCxnSpPr>
        <p:spPr>
          <a:xfrm flipH="1">
            <a:off x="7840011" y="1462358"/>
            <a:ext cx="3906240" cy="0"/>
          </a:xfrm>
          <a:prstGeom prst="line">
            <a:avLst/>
          </a:prstGeom>
          <a:solidFill>
            <a:schemeClr val="bg1"/>
          </a:solidFill>
          <a:ln w="6350">
            <a:solidFill>
              <a:schemeClr val="bg1">
                <a:lumMod val="85000"/>
              </a:schemeClr>
            </a:solidFill>
            <a:tailEnd type="oval"/>
          </a:ln>
        </p:spPr>
      </p:cxnSp>
      <p:sp>
        <p:nvSpPr>
          <p:cNvPr id="7" name="Title 18">
            <a:extLst>
              <a:ext uri="{FF2B5EF4-FFF2-40B4-BE49-F238E27FC236}">
                <a16:creationId xmlns:a16="http://schemas.microsoft.com/office/drawing/2014/main" id="{13FE4AE7-3B2D-9092-9342-593DC9D33BC4}"/>
              </a:ext>
            </a:extLst>
          </p:cNvPr>
          <p:cNvSpPr txBox="1">
            <a:spLocks/>
          </p:cNvSpPr>
          <p:nvPr/>
        </p:nvSpPr>
        <p:spPr>
          <a:xfrm>
            <a:off x="668215" y="286539"/>
            <a:ext cx="11277600" cy="505178"/>
          </a:xfrm>
          <a:prstGeom prst="rect">
            <a:avLst/>
          </a:prstGeom>
        </p:spPr>
        <p:txBody>
          <a:bodyPr lIns="0" tIns="0" rIns="0" bIns="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Avenir Next LT Pro" panose="020B0504020202020204" pitchFamily="34" charset="0"/>
              </a:rPr>
              <a:t>Develop communication material to support the compensation plan rollout</a:t>
            </a:r>
            <a:endParaRPr lang="en-US" sz="2400" b="1" dirty="0">
              <a:latin typeface="Avenir Next LT Pro" panose="020B0504020202020204" pitchFamily="34" charset="0"/>
              <a:ea typeface="Verdana" panose="020B0604030504040204" pitchFamily="34" charset="0"/>
              <a:cs typeface="Verdana" panose="020B0604030504040204" pitchFamily="34" charset="0"/>
            </a:endParaRPr>
          </a:p>
        </p:txBody>
      </p:sp>
      <p:sp>
        <p:nvSpPr>
          <p:cNvPr id="8" name="Rectangle 7">
            <a:extLst>
              <a:ext uri="{FF2B5EF4-FFF2-40B4-BE49-F238E27FC236}">
                <a16:creationId xmlns:a16="http://schemas.microsoft.com/office/drawing/2014/main" id="{3B23614B-0965-784C-ED50-4A0429968B30}"/>
              </a:ext>
            </a:extLst>
          </p:cNvPr>
          <p:cNvSpPr/>
          <p:nvPr/>
        </p:nvSpPr>
        <p:spPr>
          <a:xfrm>
            <a:off x="477410" y="4558116"/>
            <a:ext cx="3453934" cy="1656733"/>
          </a:xfrm>
          <a:prstGeom prst="rect">
            <a:avLst/>
          </a:prstGeom>
          <a:solidFill>
            <a:schemeClr val="accent3">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R="0" lvl="0" algn="l" rtl="0">
              <a:spcBef>
                <a:spcPts val="600"/>
              </a:spcBef>
              <a:spcAft>
                <a:spcPts val="0"/>
              </a:spcAft>
            </a:pPr>
            <a:endParaRPr lang="en-US" sz="1200" dirty="0">
              <a:solidFill>
                <a:schemeClr val="tx1"/>
              </a:solidFill>
              <a:latin typeface="Avenir Next LT Pro" panose="020B0504020202020204" pitchFamily="34" charset="0"/>
            </a:endParaRPr>
          </a:p>
        </p:txBody>
      </p:sp>
      <p:sp>
        <p:nvSpPr>
          <p:cNvPr id="9" name="Rectangle 8">
            <a:extLst>
              <a:ext uri="{FF2B5EF4-FFF2-40B4-BE49-F238E27FC236}">
                <a16:creationId xmlns:a16="http://schemas.microsoft.com/office/drawing/2014/main" id="{60CE3A4B-71A9-B154-3FFC-741EFF99295B}"/>
              </a:ext>
            </a:extLst>
          </p:cNvPr>
          <p:cNvSpPr/>
          <p:nvPr/>
        </p:nvSpPr>
        <p:spPr>
          <a:xfrm>
            <a:off x="4388503" y="4568057"/>
            <a:ext cx="3451507" cy="1656733"/>
          </a:xfrm>
          <a:prstGeom prst="rect">
            <a:avLst/>
          </a:prstGeom>
          <a:solidFill>
            <a:schemeClr val="accent3">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82880" marR="0" lvl="0" indent="-182880" algn="l" rtl="0">
              <a:spcBef>
                <a:spcPts val="600"/>
              </a:spcBef>
              <a:spcAft>
                <a:spcPts val="0"/>
              </a:spcAft>
              <a:buSzPts val="1400"/>
              <a:buFont typeface="Arial" panose="020B0604020202020204" pitchFamily="34" charset="0"/>
              <a:buChar char="•"/>
            </a:pPr>
            <a:endParaRPr lang="en-US" sz="1200" dirty="0">
              <a:solidFill>
                <a:schemeClr val="tx1"/>
              </a:solidFill>
              <a:latin typeface="Avenir Next LT Pro" panose="020B0504020202020204" pitchFamily="34" charset="0"/>
            </a:endParaRPr>
          </a:p>
        </p:txBody>
      </p:sp>
      <p:sp>
        <p:nvSpPr>
          <p:cNvPr id="10" name="Rectangle 9">
            <a:extLst>
              <a:ext uri="{FF2B5EF4-FFF2-40B4-BE49-F238E27FC236}">
                <a16:creationId xmlns:a16="http://schemas.microsoft.com/office/drawing/2014/main" id="{1582D65C-357E-CE48-08F5-4A8E2552AFCD}"/>
              </a:ext>
            </a:extLst>
          </p:cNvPr>
          <p:cNvSpPr/>
          <p:nvPr/>
        </p:nvSpPr>
        <p:spPr>
          <a:xfrm>
            <a:off x="8286185" y="4568056"/>
            <a:ext cx="3460066" cy="1656733"/>
          </a:xfrm>
          <a:prstGeom prst="rect">
            <a:avLst/>
          </a:prstGeom>
          <a:solidFill>
            <a:schemeClr val="accent3">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82880" marR="0" lvl="0" indent="-182880" algn="l" rtl="0">
              <a:spcBef>
                <a:spcPts val="600"/>
              </a:spcBef>
              <a:spcAft>
                <a:spcPts val="0"/>
              </a:spcAft>
              <a:buSzPts val="1400"/>
              <a:buFont typeface="Arial" panose="020B0604020202020204" pitchFamily="34" charset="0"/>
              <a:buChar char="•"/>
            </a:pPr>
            <a:endParaRPr lang="en-US" sz="1200" dirty="0">
              <a:solidFill>
                <a:schemeClr val="tx1"/>
              </a:solidFill>
              <a:latin typeface="Avenir Next LT Pro" panose="020B0504020202020204" pitchFamily="34" charset="0"/>
            </a:endParaRPr>
          </a:p>
        </p:txBody>
      </p:sp>
      <p:sp>
        <p:nvSpPr>
          <p:cNvPr id="11" name="Rectangle 10">
            <a:extLst>
              <a:ext uri="{FF2B5EF4-FFF2-40B4-BE49-F238E27FC236}">
                <a16:creationId xmlns:a16="http://schemas.microsoft.com/office/drawing/2014/main" id="{9801664A-0C19-F951-3B02-34470D6010F2}"/>
              </a:ext>
            </a:extLst>
          </p:cNvPr>
          <p:cNvSpPr/>
          <p:nvPr/>
        </p:nvSpPr>
        <p:spPr>
          <a:xfrm>
            <a:off x="460092" y="1794358"/>
            <a:ext cx="3471252" cy="650160"/>
          </a:xfrm>
          <a:prstGeom prst="rect">
            <a:avLst/>
          </a:prstGeom>
          <a:gradFill>
            <a:gsLst>
              <a:gs pos="30000">
                <a:srgbClr val="03327C"/>
              </a:gs>
              <a:gs pos="100000">
                <a:srgbClr val="3591CF"/>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4D674AB-410C-373E-D3B2-3A30DEE51E4E}"/>
              </a:ext>
            </a:extLst>
          </p:cNvPr>
          <p:cNvSpPr/>
          <p:nvPr/>
        </p:nvSpPr>
        <p:spPr>
          <a:xfrm>
            <a:off x="460092" y="2062588"/>
            <a:ext cx="3445722"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spcBef>
                <a:spcPts val="600"/>
              </a:spcBef>
              <a:spcAft>
                <a:spcPts val="600"/>
              </a:spcAft>
            </a:pPr>
            <a:r>
              <a:rPr lang="en-US" sz="1600" b="1" dirty="0">
                <a:solidFill>
                  <a:schemeClr val="bg1"/>
                </a:solidFill>
                <a:latin typeface="Avenir Next LT Pro" panose="020B0504020202020204" pitchFamily="34" charset="0"/>
              </a:rPr>
              <a:t>Train-the-Trainer</a:t>
            </a:r>
          </a:p>
        </p:txBody>
      </p:sp>
      <p:sp>
        <p:nvSpPr>
          <p:cNvPr id="13" name="Rectangle 12">
            <a:extLst>
              <a:ext uri="{FF2B5EF4-FFF2-40B4-BE49-F238E27FC236}">
                <a16:creationId xmlns:a16="http://schemas.microsoft.com/office/drawing/2014/main" id="{C3CB46D9-5F54-0069-F06C-63AF5BA17ACB}"/>
              </a:ext>
            </a:extLst>
          </p:cNvPr>
          <p:cNvSpPr/>
          <p:nvPr/>
        </p:nvSpPr>
        <p:spPr>
          <a:xfrm>
            <a:off x="4373138" y="1794358"/>
            <a:ext cx="3497028" cy="650160"/>
          </a:xfrm>
          <a:prstGeom prst="rect">
            <a:avLst/>
          </a:prstGeom>
          <a:gradFill>
            <a:gsLst>
              <a:gs pos="30000">
                <a:srgbClr val="03327C"/>
              </a:gs>
              <a:gs pos="100000">
                <a:srgbClr val="3591CF"/>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4E97B93-350A-512D-E185-2FB11AB0061F}"/>
              </a:ext>
            </a:extLst>
          </p:cNvPr>
          <p:cNvSpPr/>
          <p:nvPr/>
        </p:nvSpPr>
        <p:spPr>
          <a:xfrm>
            <a:off x="4373138" y="2062588"/>
            <a:ext cx="3445722"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spcBef>
                <a:spcPts val="600"/>
              </a:spcBef>
              <a:spcAft>
                <a:spcPts val="600"/>
              </a:spcAft>
            </a:pPr>
            <a:r>
              <a:rPr lang="en-US" sz="1600" b="1" dirty="0">
                <a:solidFill>
                  <a:schemeClr val="bg1"/>
                </a:solidFill>
                <a:latin typeface="Avenir Next LT Pro" panose="020B0504020202020204" pitchFamily="34" charset="0"/>
              </a:rPr>
              <a:t>Incentive Calculators</a:t>
            </a:r>
          </a:p>
        </p:txBody>
      </p:sp>
      <p:sp>
        <p:nvSpPr>
          <p:cNvPr id="15" name="Rectangle 14">
            <a:extLst>
              <a:ext uri="{FF2B5EF4-FFF2-40B4-BE49-F238E27FC236}">
                <a16:creationId xmlns:a16="http://schemas.microsoft.com/office/drawing/2014/main" id="{FEC5CCAB-492D-E919-962F-167A3B6C0F42}"/>
              </a:ext>
            </a:extLst>
          </p:cNvPr>
          <p:cNvSpPr/>
          <p:nvPr/>
        </p:nvSpPr>
        <p:spPr>
          <a:xfrm>
            <a:off x="8286185" y="1794358"/>
            <a:ext cx="3460066" cy="650160"/>
          </a:xfrm>
          <a:prstGeom prst="rect">
            <a:avLst/>
          </a:prstGeom>
          <a:gradFill>
            <a:gsLst>
              <a:gs pos="30000">
                <a:srgbClr val="03327C"/>
              </a:gs>
              <a:gs pos="100000">
                <a:srgbClr val="3591CF"/>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68E7FB2-0ADA-0878-6A6B-C443A187EA5D}"/>
              </a:ext>
            </a:extLst>
          </p:cNvPr>
          <p:cNvSpPr/>
          <p:nvPr/>
        </p:nvSpPr>
        <p:spPr>
          <a:xfrm>
            <a:off x="8286185" y="2062588"/>
            <a:ext cx="3445722"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spcBef>
                <a:spcPts val="600"/>
              </a:spcBef>
              <a:spcAft>
                <a:spcPts val="600"/>
              </a:spcAft>
            </a:pPr>
            <a:r>
              <a:rPr lang="en-US" sz="1600" b="1" dirty="0">
                <a:solidFill>
                  <a:schemeClr val="bg1"/>
                </a:solidFill>
                <a:latin typeface="Avenir Next LT Pro" panose="020B0504020202020204" pitchFamily="34" charset="0"/>
              </a:rPr>
              <a:t>Implementation Plan</a:t>
            </a:r>
          </a:p>
        </p:txBody>
      </p:sp>
      <p:sp>
        <p:nvSpPr>
          <p:cNvPr id="17" name="Rectangle 16">
            <a:extLst>
              <a:ext uri="{FF2B5EF4-FFF2-40B4-BE49-F238E27FC236}">
                <a16:creationId xmlns:a16="http://schemas.microsoft.com/office/drawing/2014/main" id="{CE75D170-2852-F6F1-9B8B-3984CC845A54}"/>
              </a:ext>
            </a:extLst>
          </p:cNvPr>
          <p:cNvSpPr/>
          <p:nvPr/>
        </p:nvSpPr>
        <p:spPr>
          <a:xfrm>
            <a:off x="460092" y="1257300"/>
            <a:ext cx="11271814" cy="4013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FD0F93-995E-A7D2-4763-C093A332BE0C}"/>
              </a:ext>
            </a:extLst>
          </p:cNvPr>
          <p:cNvSpPr/>
          <p:nvPr/>
        </p:nvSpPr>
        <p:spPr>
          <a:xfrm>
            <a:off x="479838" y="1301949"/>
            <a:ext cx="11252068" cy="3077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228600" rtl="0" eaLnBrk="1" fontAlgn="auto" latinLnBrk="0" hangingPunct="1">
              <a:lnSpc>
                <a:spcPct val="100000"/>
              </a:lnSpc>
              <a:spcBef>
                <a:spcPts val="0"/>
              </a:spcBef>
              <a:spcAft>
                <a:spcPts val="0"/>
              </a:spcAft>
              <a:buClrTx/>
              <a:buSzTx/>
              <a:buFontTx/>
              <a:buNone/>
              <a:tabLst>
                <a:tab pos="182880" algn="l"/>
                <a:tab pos="365760" algn="l"/>
                <a:tab pos="548640" algn="l"/>
                <a:tab pos="731520" algn="l"/>
                <a:tab pos="914400" algn="l"/>
                <a:tab pos="1097280" algn="l"/>
                <a:tab pos="1280160" algn="l"/>
                <a:tab pos="1463040" algn="l"/>
                <a:tab pos="1645920" algn="l"/>
                <a:tab pos="1828800" algn="l"/>
              </a:tabLst>
              <a:defRPr/>
            </a:pPr>
            <a:r>
              <a:rPr kumimoji="0" lang="en-US" sz="2000" b="1" i="0" u="none" strike="noStrike" kern="1200" cap="none" spc="0" normalizeH="0" baseline="0" noProof="0" dirty="0">
                <a:ln>
                  <a:noFill/>
                </a:ln>
                <a:solidFill>
                  <a:schemeClr val="tx1"/>
                </a:solidFill>
                <a:effectLst/>
                <a:uLnTx/>
                <a:uFillTx/>
                <a:latin typeface="Avenir Next LT Pro" panose="020B0504020202020204" pitchFamily="34" charset="0"/>
                <a:cs typeface="Calibri" charset="0"/>
              </a:rPr>
              <a:t>Communication Material</a:t>
            </a:r>
          </a:p>
        </p:txBody>
      </p:sp>
      <p:sp>
        <p:nvSpPr>
          <p:cNvPr id="19" name="Rectangle 18">
            <a:extLst>
              <a:ext uri="{FF2B5EF4-FFF2-40B4-BE49-F238E27FC236}">
                <a16:creationId xmlns:a16="http://schemas.microsoft.com/office/drawing/2014/main" id="{11AEE34B-8224-4CEE-8FEE-2D66CE325024}"/>
              </a:ext>
            </a:extLst>
          </p:cNvPr>
          <p:cNvSpPr/>
          <p:nvPr/>
        </p:nvSpPr>
        <p:spPr>
          <a:xfrm>
            <a:off x="627923" y="4663224"/>
            <a:ext cx="3186260" cy="143994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ctr" defTabSz="228600">
              <a:spcBef>
                <a:spcPts val="300"/>
              </a:spcBef>
              <a:spcAft>
                <a:spcPts val="300"/>
              </a:spcAft>
              <a:tabLst>
                <a:tab pos="182880" algn="l"/>
                <a:tab pos="365760" algn="l"/>
                <a:tab pos="548640" algn="l"/>
                <a:tab pos="731520" algn="l"/>
                <a:tab pos="914400" algn="l"/>
                <a:tab pos="1097280" algn="l"/>
                <a:tab pos="1280160" algn="l"/>
                <a:tab pos="1463040" algn="l"/>
                <a:tab pos="1645920" algn="l"/>
                <a:tab pos="1828800" algn="l"/>
              </a:tabLst>
            </a:pPr>
            <a:r>
              <a:rPr lang="en-US" sz="1200" b="1" dirty="0">
                <a:solidFill>
                  <a:schemeClr val="tx1"/>
                </a:solidFill>
                <a:latin typeface="Avenir Next LT Pro" panose="020B0504020202020204" pitchFamily="34" charset="0"/>
                <a:ea typeface="Calibri" charset="0"/>
                <a:cs typeface="Calibri" charset="0"/>
              </a:rPr>
              <a:t>Description</a:t>
            </a:r>
          </a:p>
          <a:p>
            <a:pPr algn="l" defTabSz="228600">
              <a:spcBef>
                <a:spcPts val="300"/>
              </a:spcBef>
              <a:spcAft>
                <a:spcPts val="300"/>
              </a:spcAft>
              <a:tabLst>
                <a:tab pos="182880" algn="l"/>
                <a:tab pos="365760" algn="l"/>
                <a:tab pos="548640" algn="l"/>
                <a:tab pos="731520" algn="l"/>
                <a:tab pos="914400" algn="l"/>
                <a:tab pos="1097280" algn="l"/>
                <a:tab pos="1280160" algn="l"/>
                <a:tab pos="1463040" algn="l"/>
                <a:tab pos="1645920" algn="l"/>
                <a:tab pos="1828800" algn="l"/>
              </a:tabLst>
            </a:pPr>
            <a:r>
              <a:rPr lang="en-US" sz="1200" dirty="0">
                <a:solidFill>
                  <a:schemeClr val="tx1"/>
                </a:solidFill>
                <a:latin typeface="Avenir Next LT Pro" panose="020B0504020202020204" pitchFamily="34" charset="0"/>
                <a:ea typeface="Calibri" charset="0"/>
                <a:cs typeface="Calibri" charset="0"/>
              </a:rPr>
              <a:t>Document to prepare Sales Leadership and Management to rollout incentive plans</a:t>
            </a:r>
          </a:p>
          <a:p>
            <a:pPr marL="342900" indent="-342900" algn="l" defTabSz="228600">
              <a:spcBef>
                <a:spcPts val="300"/>
              </a:spcBef>
              <a:spcAft>
                <a:spcPts val="300"/>
              </a:spcAft>
              <a:buFont typeface="+mj-lt"/>
              <a:buAutoNum type="alphaLcParenR"/>
              <a:tabLst>
                <a:tab pos="182880" algn="l"/>
                <a:tab pos="365760" algn="l"/>
                <a:tab pos="548640" algn="l"/>
                <a:tab pos="731520" algn="l"/>
                <a:tab pos="914400" algn="l"/>
                <a:tab pos="1097280" algn="l"/>
                <a:tab pos="1280160" algn="l"/>
                <a:tab pos="1463040" algn="l"/>
                <a:tab pos="1645920" algn="l"/>
                <a:tab pos="1828800" algn="l"/>
              </a:tabLst>
            </a:pPr>
            <a:r>
              <a:rPr lang="en-US" sz="1200" dirty="0">
                <a:solidFill>
                  <a:schemeClr val="tx1"/>
                </a:solidFill>
                <a:latin typeface="Avenir Next LT Pro" panose="020B0504020202020204" pitchFamily="34" charset="0"/>
                <a:ea typeface="Calibri" charset="0"/>
                <a:cs typeface="Calibri" charset="0"/>
              </a:rPr>
              <a:t>Why are compensation plans changing?</a:t>
            </a:r>
          </a:p>
          <a:p>
            <a:pPr marL="342900" indent="-342900" algn="l" defTabSz="228600">
              <a:spcBef>
                <a:spcPts val="300"/>
              </a:spcBef>
              <a:spcAft>
                <a:spcPts val="300"/>
              </a:spcAft>
              <a:buFont typeface="+mj-lt"/>
              <a:buAutoNum type="alphaLcParenR"/>
              <a:tabLst>
                <a:tab pos="182880" algn="l"/>
                <a:tab pos="365760" algn="l"/>
                <a:tab pos="548640" algn="l"/>
                <a:tab pos="731520" algn="l"/>
                <a:tab pos="914400" algn="l"/>
                <a:tab pos="1097280" algn="l"/>
                <a:tab pos="1280160" algn="l"/>
                <a:tab pos="1463040" algn="l"/>
                <a:tab pos="1645920" algn="l"/>
                <a:tab pos="1828800" algn="l"/>
              </a:tabLst>
            </a:pPr>
            <a:r>
              <a:rPr lang="en-US" sz="1200" dirty="0">
                <a:solidFill>
                  <a:schemeClr val="tx1"/>
                </a:solidFill>
                <a:latin typeface="Avenir Next LT Pro" panose="020B0504020202020204" pitchFamily="34" charset="0"/>
                <a:ea typeface="Calibri" charset="0"/>
                <a:cs typeface="Calibri" charset="0"/>
              </a:rPr>
              <a:t>What specifically is changing?</a:t>
            </a:r>
          </a:p>
          <a:p>
            <a:pPr marL="342900" indent="-342900" algn="l" defTabSz="228600">
              <a:spcBef>
                <a:spcPts val="300"/>
              </a:spcBef>
              <a:spcAft>
                <a:spcPts val="300"/>
              </a:spcAft>
              <a:buFont typeface="+mj-lt"/>
              <a:buAutoNum type="alphaLcParenR"/>
              <a:tabLst>
                <a:tab pos="182880" algn="l"/>
                <a:tab pos="365760" algn="l"/>
                <a:tab pos="548640" algn="l"/>
                <a:tab pos="731520" algn="l"/>
                <a:tab pos="914400" algn="l"/>
                <a:tab pos="1097280" algn="l"/>
                <a:tab pos="1280160" algn="l"/>
                <a:tab pos="1463040" algn="l"/>
                <a:tab pos="1645920" algn="l"/>
                <a:tab pos="1828800" algn="l"/>
              </a:tabLst>
            </a:pPr>
            <a:r>
              <a:rPr lang="en-US" sz="1200" dirty="0">
                <a:solidFill>
                  <a:schemeClr val="tx1"/>
                </a:solidFill>
                <a:latin typeface="Avenir Next LT Pro" panose="020B0504020202020204" pitchFamily="34" charset="0"/>
                <a:ea typeface="Calibri" charset="0"/>
                <a:cs typeface="Calibri" charset="0"/>
              </a:rPr>
              <a:t>How do the compensation plans work?</a:t>
            </a:r>
          </a:p>
        </p:txBody>
      </p:sp>
      <p:sp>
        <p:nvSpPr>
          <p:cNvPr id="20" name="Rectangle 19">
            <a:extLst>
              <a:ext uri="{FF2B5EF4-FFF2-40B4-BE49-F238E27FC236}">
                <a16:creationId xmlns:a16="http://schemas.microsoft.com/office/drawing/2014/main" id="{97C9E777-F5D3-90E3-8841-574C736297FC}"/>
              </a:ext>
            </a:extLst>
          </p:cNvPr>
          <p:cNvSpPr/>
          <p:nvPr/>
        </p:nvSpPr>
        <p:spPr>
          <a:xfrm>
            <a:off x="4528522" y="4663224"/>
            <a:ext cx="3186260" cy="1000274"/>
          </a:xfrm>
          <a:prstGeom prst="rect">
            <a:avLst/>
          </a:prstGeom>
          <a:solidFill>
            <a:schemeClr val="accent3">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ctr" defTabSz="228600">
              <a:spcBef>
                <a:spcPts val="300"/>
              </a:spcBef>
              <a:spcAft>
                <a:spcPts val="300"/>
              </a:spcAft>
              <a:tabLst>
                <a:tab pos="182880" algn="l"/>
                <a:tab pos="365760" algn="l"/>
                <a:tab pos="548640" algn="l"/>
                <a:tab pos="731520" algn="l"/>
                <a:tab pos="914400" algn="l"/>
                <a:tab pos="1097280" algn="l"/>
                <a:tab pos="1280160" algn="l"/>
                <a:tab pos="1463040" algn="l"/>
                <a:tab pos="1645920" algn="l"/>
                <a:tab pos="1828800" algn="l"/>
              </a:tabLst>
            </a:pPr>
            <a:r>
              <a:rPr lang="en-US" sz="1200" b="1" dirty="0">
                <a:solidFill>
                  <a:schemeClr val="tx1"/>
                </a:solidFill>
                <a:latin typeface="Avenir Next LT Pro" panose="020B0504020202020204" pitchFamily="34" charset="0"/>
                <a:ea typeface="Calibri" charset="0"/>
                <a:cs typeface="Calibri" charset="0"/>
              </a:rPr>
              <a:t>Description</a:t>
            </a:r>
            <a:endParaRPr lang="en-US" sz="1200" dirty="0">
              <a:solidFill>
                <a:schemeClr val="tx1"/>
              </a:solidFill>
              <a:latin typeface="Avenir Next LT Pro" panose="020B0504020202020204" pitchFamily="34" charset="0"/>
              <a:ea typeface="Calibri" charset="0"/>
              <a:cs typeface="Calibri" charset="0"/>
            </a:endParaRPr>
          </a:p>
          <a:p>
            <a:pPr algn="l" defTabSz="228600">
              <a:spcBef>
                <a:spcPts val="300"/>
              </a:spcBef>
              <a:spcAft>
                <a:spcPts val="300"/>
              </a:spcAft>
              <a:tabLst>
                <a:tab pos="182880" algn="l"/>
                <a:tab pos="365760" algn="l"/>
                <a:tab pos="548640" algn="l"/>
                <a:tab pos="731520" algn="l"/>
                <a:tab pos="914400" algn="l"/>
                <a:tab pos="1097280" algn="l"/>
                <a:tab pos="1280160" algn="l"/>
                <a:tab pos="1463040" algn="l"/>
                <a:tab pos="1645920" algn="l"/>
                <a:tab pos="1828800" algn="l"/>
              </a:tabLst>
            </a:pPr>
            <a:r>
              <a:rPr lang="en-US" sz="1200" dirty="0">
                <a:solidFill>
                  <a:schemeClr val="tx1"/>
                </a:solidFill>
                <a:latin typeface="Avenir Next LT Pro" panose="020B0504020202020204" pitchFamily="34" charset="0"/>
                <a:ea typeface="Calibri" charset="0"/>
                <a:cs typeface="Calibri" charset="0"/>
              </a:rPr>
              <a:t>A motivational sales tool that enables reps to understand their incentive payout under the new compensation plan at various performance levels</a:t>
            </a:r>
          </a:p>
        </p:txBody>
      </p:sp>
      <p:sp>
        <p:nvSpPr>
          <p:cNvPr id="21" name="Rectangle 20">
            <a:extLst>
              <a:ext uri="{FF2B5EF4-FFF2-40B4-BE49-F238E27FC236}">
                <a16:creationId xmlns:a16="http://schemas.microsoft.com/office/drawing/2014/main" id="{CD46F70C-3EA4-A542-B0E8-25852048C076}"/>
              </a:ext>
            </a:extLst>
          </p:cNvPr>
          <p:cNvSpPr/>
          <p:nvPr/>
        </p:nvSpPr>
        <p:spPr>
          <a:xfrm>
            <a:off x="8429794" y="4663224"/>
            <a:ext cx="3186260" cy="815608"/>
          </a:xfrm>
          <a:prstGeom prst="rect">
            <a:avLst/>
          </a:prstGeom>
          <a:noFill/>
          <a:ln>
            <a:noFill/>
          </a:ln>
          <a:effectLst>
            <a:outerShdw blurRad="127000" dist="889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ctr" defTabSz="228600">
              <a:spcBef>
                <a:spcPts val="300"/>
              </a:spcBef>
              <a:spcAft>
                <a:spcPts val="300"/>
              </a:spcAft>
              <a:tabLst>
                <a:tab pos="182880" algn="l"/>
                <a:tab pos="365760" algn="l"/>
                <a:tab pos="548640" algn="l"/>
                <a:tab pos="731520" algn="l"/>
                <a:tab pos="914400" algn="l"/>
                <a:tab pos="1097280" algn="l"/>
                <a:tab pos="1280160" algn="l"/>
                <a:tab pos="1463040" algn="l"/>
                <a:tab pos="1645920" algn="l"/>
                <a:tab pos="1828800" algn="l"/>
              </a:tabLst>
            </a:pPr>
            <a:r>
              <a:rPr lang="en-US" sz="1200" b="1" dirty="0">
                <a:solidFill>
                  <a:schemeClr val="tx1"/>
                </a:solidFill>
                <a:latin typeface="Avenir Next LT Pro" panose="020B0504020202020204" pitchFamily="34" charset="0"/>
                <a:ea typeface="Calibri" charset="0"/>
                <a:cs typeface="Calibri" charset="0"/>
              </a:rPr>
              <a:t>Description</a:t>
            </a:r>
            <a:endParaRPr lang="en-US" sz="1200" dirty="0">
              <a:solidFill>
                <a:schemeClr val="tx1"/>
              </a:solidFill>
              <a:latin typeface="Avenir Next LT Pro" panose="020B0504020202020204" pitchFamily="34" charset="0"/>
              <a:ea typeface="Calibri" charset="0"/>
              <a:cs typeface="Calibri" charset="0"/>
            </a:endParaRPr>
          </a:p>
          <a:p>
            <a:pPr algn="l" defTabSz="228600">
              <a:spcBef>
                <a:spcPts val="300"/>
              </a:spcBef>
              <a:spcAft>
                <a:spcPts val="300"/>
              </a:spcAft>
              <a:tabLst>
                <a:tab pos="182880" algn="l"/>
                <a:tab pos="365760" algn="l"/>
                <a:tab pos="548640" algn="l"/>
                <a:tab pos="731520" algn="l"/>
                <a:tab pos="914400" algn="l"/>
                <a:tab pos="1097280" algn="l"/>
                <a:tab pos="1280160" algn="l"/>
                <a:tab pos="1463040" algn="l"/>
                <a:tab pos="1645920" algn="l"/>
                <a:tab pos="1828800" algn="l"/>
              </a:tabLst>
            </a:pPr>
            <a:r>
              <a:rPr lang="en-US" sz="1200" dirty="0">
                <a:solidFill>
                  <a:schemeClr val="tx1"/>
                </a:solidFill>
                <a:latin typeface="Avenir Next LT Pro" panose="020B0504020202020204" pitchFamily="34" charset="0"/>
                <a:ea typeface="Calibri" charset="0"/>
                <a:cs typeface="Calibri" charset="0"/>
              </a:rPr>
              <a:t>A timeline of events that need to occur prior to plan rollout/go live to ensure seamless transition and rep-buy in</a:t>
            </a:r>
          </a:p>
        </p:txBody>
      </p:sp>
      <p:pic>
        <p:nvPicPr>
          <p:cNvPr id="22" name="Picture 21">
            <a:extLst>
              <a:ext uri="{FF2B5EF4-FFF2-40B4-BE49-F238E27FC236}">
                <a16:creationId xmlns:a16="http://schemas.microsoft.com/office/drawing/2014/main" id="{B50186BE-13BC-698F-CB2C-8C34556803BC}"/>
              </a:ext>
            </a:extLst>
          </p:cNvPr>
          <p:cNvPicPr>
            <a:picLocks noChangeAspect="1"/>
          </p:cNvPicPr>
          <p:nvPr/>
        </p:nvPicPr>
        <p:blipFill>
          <a:blip r:embed="rId3"/>
          <a:stretch>
            <a:fillRect/>
          </a:stretch>
        </p:blipFill>
        <p:spPr>
          <a:xfrm>
            <a:off x="479837" y="2534113"/>
            <a:ext cx="3451507" cy="1936210"/>
          </a:xfrm>
          <a:prstGeom prst="rect">
            <a:avLst/>
          </a:prstGeom>
          <a:ln>
            <a:solidFill>
              <a:schemeClr val="accent3">
                <a:lumMod val="20000"/>
                <a:lumOff val="80000"/>
              </a:schemeClr>
            </a:solidFill>
          </a:ln>
        </p:spPr>
      </p:pic>
      <p:pic>
        <p:nvPicPr>
          <p:cNvPr id="23" name="Picture 22">
            <a:extLst>
              <a:ext uri="{FF2B5EF4-FFF2-40B4-BE49-F238E27FC236}">
                <a16:creationId xmlns:a16="http://schemas.microsoft.com/office/drawing/2014/main" id="{ED037839-FA82-FC47-020D-C862473D8355}"/>
              </a:ext>
            </a:extLst>
          </p:cNvPr>
          <p:cNvPicPr>
            <a:picLocks noChangeAspect="1"/>
          </p:cNvPicPr>
          <p:nvPr/>
        </p:nvPicPr>
        <p:blipFill>
          <a:blip r:embed="rId4"/>
          <a:stretch>
            <a:fillRect/>
          </a:stretch>
        </p:blipFill>
        <p:spPr>
          <a:xfrm>
            <a:off x="8297171" y="2534113"/>
            <a:ext cx="3451507" cy="1943110"/>
          </a:xfrm>
          <a:prstGeom prst="rect">
            <a:avLst/>
          </a:prstGeom>
          <a:ln>
            <a:solidFill>
              <a:schemeClr val="accent3">
                <a:lumMod val="20000"/>
                <a:lumOff val="80000"/>
              </a:schemeClr>
            </a:solidFill>
          </a:ln>
        </p:spPr>
      </p:pic>
      <p:pic>
        <p:nvPicPr>
          <p:cNvPr id="24" name="Picture 23">
            <a:extLst>
              <a:ext uri="{FF2B5EF4-FFF2-40B4-BE49-F238E27FC236}">
                <a16:creationId xmlns:a16="http://schemas.microsoft.com/office/drawing/2014/main" id="{2E865DDD-6331-07CC-CED2-8568320C03F3}"/>
              </a:ext>
            </a:extLst>
          </p:cNvPr>
          <p:cNvPicPr preferRelativeResize="0">
            <a:picLocks/>
          </p:cNvPicPr>
          <p:nvPr/>
        </p:nvPicPr>
        <p:blipFill>
          <a:blip r:embed="rId5"/>
          <a:stretch>
            <a:fillRect/>
          </a:stretch>
        </p:blipFill>
        <p:spPr>
          <a:xfrm>
            <a:off x="4388504" y="2534112"/>
            <a:ext cx="3451507" cy="1941473"/>
          </a:xfrm>
          <a:prstGeom prst="rect">
            <a:avLst/>
          </a:prstGeom>
          <a:solidFill>
            <a:schemeClr val="accent3">
              <a:lumMod val="20000"/>
              <a:lumOff val="80000"/>
            </a:schemeClr>
          </a:solidFill>
          <a:ln>
            <a:solidFill>
              <a:schemeClr val="accent3">
                <a:lumMod val="20000"/>
                <a:lumOff val="80000"/>
              </a:schemeClr>
            </a:solidFill>
          </a:ln>
        </p:spPr>
      </p:pic>
    </p:spTree>
    <p:extLst>
      <p:ext uri="{BB962C8B-B14F-4D97-AF65-F5344CB8AC3E}">
        <p14:creationId xmlns:p14="http://schemas.microsoft.com/office/powerpoint/2010/main" val="2414535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8">
            <a:extLst>
              <a:ext uri="{FF2B5EF4-FFF2-40B4-BE49-F238E27FC236}">
                <a16:creationId xmlns:a16="http://schemas.microsoft.com/office/drawing/2014/main" id="{3B6110E2-A886-63B8-3493-3E3AE5A21CFA}"/>
              </a:ext>
            </a:extLst>
          </p:cNvPr>
          <p:cNvSpPr txBox="1">
            <a:spLocks/>
          </p:cNvSpPr>
          <p:nvPr/>
        </p:nvSpPr>
        <p:spPr>
          <a:xfrm>
            <a:off x="734200" y="196315"/>
            <a:ext cx="11277600" cy="505178"/>
          </a:xfrm>
          <a:prstGeom prst="rect">
            <a:avLst/>
          </a:prstGeom>
        </p:spPr>
        <p:txBody>
          <a:bodyPr lIns="0" tIns="0" rIns="0" bIns="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Avenir Next LT Pro" panose="020B0504020202020204" pitchFamily="34" charset="0"/>
              </a:rPr>
              <a:t>SBI follows a four-step process in assessing, designing, communicating, and implementing sales incentive plans</a:t>
            </a:r>
            <a:endParaRPr lang="en-US" sz="2400" b="1" dirty="0">
              <a:latin typeface="Avenir Next LT Pro" panose="020B0504020202020204" pitchFamily="34" charset="0"/>
              <a:ea typeface="Verdana" panose="020B0604030504040204" pitchFamily="34" charset="0"/>
              <a:cs typeface="Verdana" panose="020B0604030504040204" pitchFamily="34" charset="0"/>
            </a:endParaRPr>
          </a:p>
        </p:txBody>
      </p:sp>
      <p:sp>
        <p:nvSpPr>
          <p:cNvPr id="2" name="Flowchart: Process 1">
            <a:extLst>
              <a:ext uri="{FF2B5EF4-FFF2-40B4-BE49-F238E27FC236}">
                <a16:creationId xmlns:a16="http://schemas.microsoft.com/office/drawing/2014/main" id="{9CFBB5E2-8E72-6A50-6E11-E1C8DC8E6860}"/>
              </a:ext>
            </a:extLst>
          </p:cNvPr>
          <p:cNvSpPr/>
          <p:nvPr/>
        </p:nvSpPr>
        <p:spPr>
          <a:xfrm>
            <a:off x="994611" y="2027254"/>
            <a:ext cx="2416364" cy="1615827"/>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71450" indent="-171450">
              <a:buClr>
                <a:schemeClr val="tx1"/>
              </a:buClr>
              <a:buSzPct val="100000"/>
              <a:buFont typeface="Arial" panose="020B0604020202020204" pitchFamily="34" charset="0"/>
              <a:buChar char="•"/>
            </a:pPr>
            <a:r>
              <a:rPr lang="en-US" sz="1050" dirty="0">
                <a:solidFill>
                  <a:schemeClr val="tx1"/>
                </a:solidFill>
                <a:latin typeface="Avenir Next LT Pro" panose="020B0504020202020204" pitchFamily="34" charset="0"/>
              </a:rPr>
              <a:t>Project Planning </a:t>
            </a:r>
          </a:p>
          <a:p>
            <a:pPr marL="171450" indent="-171450">
              <a:buClr>
                <a:schemeClr val="tx1"/>
              </a:buClr>
              <a:buSzPct val="100000"/>
              <a:buFont typeface="Arial" panose="020B0604020202020204" pitchFamily="34" charset="0"/>
              <a:buChar char="•"/>
            </a:pPr>
            <a:r>
              <a:rPr lang="en-US" sz="1050" dirty="0">
                <a:solidFill>
                  <a:schemeClr val="tx1"/>
                </a:solidFill>
                <a:latin typeface="Avenir Next LT Pro" panose="020B0504020202020204" pitchFamily="34" charset="0"/>
              </a:rPr>
              <a:t>Leadership Interviews (7-10)</a:t>
            </a:r>
          </a:p>
          <a:p>
            <a:pPr marL="171450" indent="-171450">
              <a:buClr>
                <a:schemeClr val="tx1"/>
              </a:buClr>
              <a:buSzPct val="100000"/>
              <a:buFont typeface="Arial" panose="020B0604020202020204" pitchFamily="34" charset="0"/>
              <a:buChar char="•"/>
            </a:pPr>
            <a:r>
              <a:rPr lang="en-US" sz="1050" dirty="0">
                <a:solidFill>
                  <a:schemeClr val="tx1"/>
                </a:solidFill>
                <a:latin typeface="Avenir Next LT Pro" panose="020B0504020202020204" pitchFamily="34" charset="0"/>
              </a:rPr>
              <a:t>Current Plan Assessment</a:t>
            </a:r>
          </a:p>
          <a:p>
            <a:pPr marL="354330" indent="-171450">
              <a:buClr>
                <a:schemeClr val="tx1"/>
              </a:buClr>
              <a:buSzPct val="100000"/>
              <a:buFont typeface="Avenir Next LT Pro" panose="020B0504020202020204" pitchFamily="34" charset="0"/>
              <a:buChar char="–"/>
            </a:pPr>
            <a:r>
              <a:rPr lang="en-US" sz="1050" dirty="0">
                <a:solidFill>
                  <a:schemeClr val="tx1"/>
                </a:solidFill>
                <a:latin typeface="Avenir Next LT Pro" panose="020B0504020202020204" pitchFamily="34" charset="0"/>
              </a:rPr>
              <a:t>Pay Level Benchmarking</a:t>
            </a:r>
          </a:p>
          <a:p>
            <a:pPr marL="354330" indent="-171450">
              <a:buClr>
                <a:schemeClr val="tx1"/>
              </a:buClr>
              <a:buSzPct val="100000"/>
              <a:buFont typeface="Avenir Next LT Pro" panose="020B0504020202020204" pitchFamily="34" charset="0"/>
              <a:buChar char="–"/>
            </a:pPr>
            <a:r>
              <a:rPr lang="en-US" sz="1050" dirty="0">
                <a:solidFill>
                  <a:schemeClr val="tx1"/>
                </a:solidFill>
                <a:latin typeface="Avenir Next LT Pro" panose="020B0504020202020204" pitchFamily="34" charset="0"/>
              </a:rPr>
              <a:t>Pay &amp; Performance Analysis</a:t>
            </a:r>
          </a:p>
          <a:p>
            <a:pPr marL="354330" indent="-171450">
              <a:buClr>
                <a:schemeClr val="tx1"/>
              </a:buClr>
              <a:buSzPct val="100000"/>
              <a:buFont typeface="Avenir Next LT Pro" panose="020B0504020202020204" pitchFamily="34" charset="0"/>
              <a:buChar char="–"/>
            </a:pPr>
            <a:r>
              <a:rPr lang="en-US" sz="1050" dirty="0">
                <a:solidFill>
                  <a:schemeClr val="tx1"/>
                </a:solidFill>
                <a:latin typeface="Avenir Next LT Pro" panose="020B0504020202020204" pitchFamily="34" charset="0"/>
              </a:rPr>
              <a:t>Pay Differentiation</a:t>
            </a:r>
          </a:p>
          <a:p>
            <a:pPr marL="354330" indent="-171450">
              <a:buClr>
                <a:schemeClr val="tx1"/>
              </a:buClr>
              <a:buSzPct val="100000"/>
              <a:buFont typeface="Avenir Next LT Pro" panose="020B0504020202020204" pitchFamily="34" charset="0"/>
              <a:buChar char="–"/>
            </a:pPr>
            <a:r>
              <a:rPr lang="en-US" sz="1050" dirty="0">
                <a:solidFill>
                  <a:schemeClr val="tx1"/>
                </a:solidFill>
                <a:latin typeface="Avenir Next LT Pro" panose="020B0504020202020204" pitchFamily="34" charset="0"/>
              </a:rPr>
              <a:t>Quota Achievement</a:t>
            </a:r>
          </a:p>
          <a:p>
            <a:pPr marL="354330" indent="-171450">
              <a:buClr>
                <a:schemeClr val="tx1"/>
              </a:buClr>
              <a:buSzPct val="100000"/>
              <a:buFont typeface="Avenir Next LT Pro" panose="020B0504020202020204" pitchFamily="34" charset="0"/>
              <a:buChar char="–"/>
            </a:pPr>
            <a:r>
              <a:rPr lang="en-US" sz="1050" dirty="0">
                <a:solidFill>
                  <a:schemeClr val="tx1"/>
                </a:solidFill>
                <a:latin typeface="Avenir Next LT Pro" panose="020B0504020202020204" pitchFamily="34" charset="0"/>
              </a:rPr>
              <a:t>Tenure &amp; Turnover Analysis</a:t>
            </a:r>
          </a:p>
          <a:p>
            <a:pPr marL="171450" indent="-171450">
              <a:buClr>
                <a:schemeClr val="tx1"/>
              </a:buClr>
              <a:buSzPct val="100000"/>
              <a:buFont typeface="Arial" panose="020B0604020202020204" pitchFamily="34" charset="0"/>
              <a:buChar char="•"/>
            </a:pPr>
            <a:r>
              <a:rPr lang="en-US" sz="1050" dirty="0">
                <a:solidFill>
                  <a:schemeClr val="tx1"/>
                </a:solidFill>
                <a:latin typeface="Avenir Next LT Pro" panose="020B0504020202020204" pitchFamily="34" charset="0"/>
              </a:rPr>
              <a:t>Sales Rep Survey</a:t>
            </a:r>
          </a:p>
          <a:p>
            <a:pPr marL="171450" indent="-171450">
              <a:buClr>
                <a:schemeClr val="tx1"/>
              </a:buClr>
              <a:buSzPct val="100000"/>
              <a:buFont typeface="Arial" panose="020B0604020202020204" pitchFamily="34" charset="0"/>
              <a:buChar char="•"/>
            </a:pPr>
            <a:r>
              <a:rPr lang="en-US" sz="1050" dirty="0">
                <a:solidFill>
                  <a:schemeClr val="tx1"/>
                </a:solidFill>
                <a:latin typeface="Avenir Next LT Pro" panose="020B0504020202020204" pitchFamily="34" charset="0"/>
              </a:rPr>
              <a:t>Rep Focus Groups (3-5)</a:t>
            </a:r>
          </a:p>
        </p:txBody>
      </p:sp>
      <p:sp>
        <p:nvSpPr>
          <p:cNvPr id="3" name="Flowchart: Process 2">
            <a:extLst>
              <a:ext uri="{FF2B5EF4-FFF2-40B4-BE49-F238E27FC236}">
                <a16:creationId xmlns:a16="http://schemas.microsoft.com/office/drawing/2014/main" id="{C54B2B20-0FCB-3A16-DD27-E70825504993}"/>
              </a:ext>
            </a:extLst>
          </p:cNvPr>
          <p:cNvSpPr/>
          <p:nvPr/>
        </p:nvSpPr>
        <p:spPr>
          <a:xfrm>
            <a:off x="3659477" y="2027254"/>
            <a:ext cx="2416364" cy="1292662"/>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71450" indent="-171450">
              <a:buClr>
                <a:schemeClr val="tx1"/>
              </a:buClr>
              <a:buSzPct val="100000"/>
              <a:buFont typeface="Arial" panose="020B0604020202020204" pitchFamily="34" charset="0"/>
              <a:buChar char="•"/>
            </a:pPr>
            <a:r>
              <a:rPr lang="en-US" sz="1050" dirty="0">
                <a:solidFill>
                  <a:schemeClr val="tx1"/>
                </a:solidFill>
                <a:latin typeface="Avenir Next LT Pro" panose="020B0504020202020204" pitchFamily="34" charset="0"/>
              </a:rPr>
              <a:t>Design Team Meetings</a:t>
            </a:r>
          </a:p>
          <a:p>
            <a:pPr marL="171450" indent="-171450">
              <a:buClr>
                <a:schemeClr val="tx1"/>
              </a:buClr>
              <a:buSzPct val="100000"/>
              <a:buFont typeface="Arial" panose="020B0604020202020204" pitchFamily="34" charset="0"/>
              <a:buChar char="•"/>
            </a:pPr>
            <a:r>
              <a:rPr lang="en-US" sz="1050" dirty="0">
                <a:solidFill>
                  <a:schemeClr val="tx1"/>
                </a:solidFill>
                <a:latin typeface="Avenir Next LT Pro" panose="020B0504020202020204" pitchFamily="34" charset="0"/>
              </a:rPr>
              <a:t>Compensation Philosophy</a:t>
            </a:r>
          </a:p>
          <a:p>
            <a:pPr marL="171450" indent="-171450">
              <a:buClr>
                <a:schemeClr val="tx1"/>
              </a:buClr>
              <a:buSzPct val="100000"/>
              <a:buFont typeface="Arial" panose="020B0604020202020204" pitchFamily="34" charset="0"/>
              <a:buChar char="•"/>
            </a:pPr>
            <a:r>
              <a:rPr lang="en-US" sz="1050" dirty="0">
                <a:solidFill>
                  <a:schemeClr val="tx1"/>
                </a:solidFill>
                <a:latin typeface="Avenir Next LT Pro" panose="020B0504020202020204" pitchFamily="34" charset="0"/>
              </a:rPr>
              <a:t>Incentive Plan “Straw Models”</a:t>
            </a:r>
          </a:p>
          <a:p>
            <a:pPr marL="171450" indent="-171450">
              <a:buClr>
                <a:schemeClr val="tx1"/>
              </a:buClr>
              <a:buSzPct val="100000"/>
              <a:buFont typeface="Arial" panose="020B0604020202020204" pitchFamily="34" charset="0"/>
              <a:buChar char="•"/>
            </a:pPr>
            <a:r>
              <a:rPr lang="en-US" sz="1050" dirty="0">
                <a:solidFill>
                  <a:schemeClr val="tx1"/>
                </a:solidFill>
                <a:latin typeface="Avenir Next LT Pro" panose="020B0504020202020204" pitchFamily="34" charset="0"/>
              </a:rPr>
              <a:t>Financial Modeling</a:t>
            </a:r>
          </a:p>
          <a:p>
            <a:pPr marL="171450" indent="-171450">
              <a:buClr>
                <a:schemeClr val="tx1"/>
              </a:buClr>
              <a:buSzPct val="100000"/>
              <a:buFont typeface="Arial" panose="020B0604020202020204" pitchFamily="34" charset="0"/>
              <a:buChar char="•"/>
            </a:pPr>
            <a:r>
              <a:rPr lang="en-US" sz="1050" dirty="0">
                <a:solidFill>
                  <a:schemeClr val="tx1"/>
                </a:solidFill>
                <a:latin typeface="Avenir Next LT Pro" panose="020B0504020202020204" pitchFamily="34" charset="0"/>
              </a:rPr>
              <a:t>Plan Finalization</a:t>
            </a:r>
          </a:p>
          <a:p>
            <a:pPr marL="171450" indent="-171450">
              <a:buClr>
                <a:schemeClr val="tx1"/>
              </a:buClr>
              <a:buSzPct val="100000"/>
              <a:buFont typeface="Arial" panose="020B0604020202020204" pitchFamily="34" charset="0"/>
              <a:buChar char="•"/>
            </a:pPr>
            <a:r>
              <a:rPr lang="en-US" sz="1050" dirty="0">
                <a:solidFill>
                  <a:schemeClr val="tx1"/>
                </a:solidFill>
                <a:latin typeface="Avenir Next LT Pro" panose="020B0504020202020204" pitchFamily="34" charset="0"/>
              </a:rPr>
              <a:t>Global Governance Framework</a:t>
            </a:r>
          </a:p>
          <a:p>
            <a:pPr marL="171450" indent="-171450">
              <a:buClr>
                <a:schemeClr val="tx1"/>
              </a:buClr>
              <a:buSzPct val="100000"/>
              <a:buFont typeface="Arial" panose="020B0604020202020204" pitchFamily="34" charset="0"/>
              <a:buChar char="•"/>
            </a:pPr>
            <a:r>
              <a:rPr lang="en-US" sz="1050" dirty="0">
                <a:solidFill>
                  <a:schemeClr val="tx1"/>
                </a:solidFill>
                <a:latin typeface="Avenir Next LT Pro" panose="020B0504020202020204" pitchFamily="34" charset="0"/>
              </a:rPr>
              <a:t>Legal Review</a:t>
            </a:r>
          </a:p>
          <a:p>
            <a:pPr marL="171450" indent="-171450">
              <a:buClr>
                <a:schemeClr val="tx1"/>
              </a:buClr>
              <a:buSzPct val="100000"/>
              <a:buFont typeface="Arial" panose="020B0604020202020204" pitchFamily="34" charset="0"/>
              <a:buChar char="•"/>
            </a:pPr>
            <a:r>
              <a:rPr lang="en-US" sz="1050" dirty="0">
                <a:solidFill>
                  <a:schemeClr val="tx1"/>
                </a:solidFill>
                <a:latin typeface="Avenir Next LT Pro" panose="020B0504020202020204" pitchFamily="34" charset="0"/>
              </a:rPr>
              <a:t>Executive Approval</a:t>
            </a:r>
          </a:p>
        </p:txBody>
      </p:sp>
      <p:sp>
        <p:nvSpPr>
          <p:cNvPr id="60" name="Flowchart: Process 59">
            <a:extLst>
              <a:ext uri="{FF2B5EF4-FFF2-40B4-BE49-F238E27FC236}">
                <a16:creationId xmlns:a16="http://schemas.microsoft.com/office/drawing/2014/main" id="{17BCB001-4BB9-6B81-7ACF-471CB9281272}"/>
              </a:ext>
            </a:extLst>
          </p:cNvPr>
          <p:cNvSpPr/>
          <p:nvPr/>
        </p:nvSpPr>
        <p:spPr>
          <a:xfrm>
            <a:off x="6324342" y="2027254"/>
            <a:ext cx="2416364" cy="969496"/>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71450" indent="-171450">
              <a:buClr>
                <a:schemeClr val="tx1"/>
              </a:buClr>
              <a:buSzPct val="100000"/>
              <a:buFont typeface="Arial" panose="020B0604020202020204" pitchFamily="34" charset="0"/>
              <a:buChar char="•"/>
            </a:pPr>
            <a:r>
              <a:rPr lang="en-US" sz="1050">
                <a:solidFill>
                  <a:schemeClr val="tx1"/>
                </a:solidFill>
                <a:latin typeface="Avenir Next LT Pro" panose="020B0504020202020204" pitchFamily="34" charset="0"/>
              </a:rPr>
              <a:t>Account &amp; Territory Potential</a:t>
            </a:r>
          </a:p>
          <a:p>
            <a:pPr marL="171450" indent="-171450">
              <a:buClr>
                <a:schemeClr val="tx1"/>
              </a:buClr>
              <a:buSzPct val="100000"/>
              <a:buFont typeface="Arial" panose="020B0604020202020204" pitchFamily="34" charset="0"/>
              <a:buChar char="•"/>
            </a:pPr>
            <a:r>
              <a:rPr lang="en-US" sz="1050">
                <a:solidFill>
                  <a:schemeClr val="tx1"/>
                </a:solidFill>
                <a:latin typeface="Avenir Next LT Pro" panose="020B0504020202020204" pitchFamily="34" charset="0"/>
              </a:rPr>
              <a:t>Rep Production Capacity Models</a:t>
            </a:r>
          </a:p>
          <a:p>
            <a:pPr marL="171450" indent="-171450">
              <a:buClr>
                <a:schemeClr val="tx1"/>
              </a:buClr>
              <a:buSzPct val="100000"/>
              <a:buFont typeface="Arial" panose="020B0604020202020204" pitchFamily="34" charset="0"/>
              <a:buChar char="•"/>
            </a:pPr>
            <a:r>
              <a:rPr lang="en-US" sz="1050">
                <a:solidFill>
                  <a:schemeClr val="tx1"/>
                </a:solidFill>
                <a:latin typeface="Avenir Next LT Pro" panose="020B0504020202020204" pitchFamily="34" charset="0"/>
              </a:rPr>
              <a:t>Quota Setting Principles &amp; Process</a:t>
            </a:r>
          </a:p>
          <a:p>
            <a:pPr marL="171450" indent="-171450">
              <a:buClr>
                <a:schemeClr val="tx1"/>
              </a:buClr>
              <a:buSzPct val="100000"/>
              <a:buFont typeface="Arial" panose="020B0604020202020204" pitchFamily="34" charset="0"/>
              <a:buChar char="•"/>
            </a:pPr>
            <a:r>
              <a:rPr lang="en-US" sz="1050">
                <a:solidFill>
                  <a:schemeClr val="tx1"/>
                </a:solidFill>
                <a:latin typeface="Avenir Next LT Pro" panose="020B0504020202020204" pitchFamily="34" charset="0"/>
              </a:rPr>
              <a:t>Quota Assignment Methodology</a:t>
            </a:r>
          </a:p>
          <a:p>
            <a:pPr marL="171450" indent="-171450">
              <a:buClr>
                <a:schemeClr val="tx1"/>
              </a:buClr>
              <a:buSzPct val="100000"/>
              <a:buFont typeface="Arial" panose="020B0604020202020204" pitchFamily="34" charset="0"/>
              <a:buChar char="•"/>
            </a:pPr>
            <a:r>
              <a:rPr lang="en-US" sz="1050">
                <a:solidFill>
                  <a:schemeClr val="tx1"/>
                </a:solidFill>
                <a:latin typeface="Avenir Next LT Pro" panose="020B0504020202020204" pitchFamily="34" charset="0"/>
              </a:rPr>
              <a:t>Quota Stress Testing</a:t>
            </a:r>
          </a:p>
          <a:p>
            <a:pPr marL="171450" indent="-171450">
              <a:buClr>
                <a:schemeClr val="tx1"/>
              </a:buClr>
              <a:buSzPct val="100000"/>
              <a:buFont typeface="Arial" panose="020B0604020202020204" pitchFamily="34" charset="0"/>
              <a:buChar char="•"/>
            </a:pPr>
            <a:r>
              <a:rPr lang="en-US" sz="1050">
                <a:solidFill>
                  <a:schemeClr val="tx1"/>
                </a:solidFill>
                <a:latin typeface="Avenir Next LT Pro" panose="020B0504020202020204" pitchFamily="34" charset="0"/>
              </a:rPr>
              <a:t>Sensitivity Models (as needed)</a:t>
            </a:r>
            <a:endParaRPr lang="en-US" sz="1050" dirty="0">
              <a:solidFill>
                <a:schemeClr val="tx1"/>
              </a:solidFill>
              <a:latin typeface="Avenir Next LT Pro" panose="020B0504020202020204" pitchFamily="34" charset="0"/>
            </a:endParaRPr>
          </a:p>
        </p:txBody>
      </p:sp>
      <p:sp>
        <p:nvSpPr>
          <p:cNvPr id="61" name="Flowchart: Process 60">
            <a:extLst>
              <a:ext uri="{FF2B5EF4-FFF2-40B4-BE49-F238E27FC236}">
                <a16:creationId xmlns:a16="http://schemas.microsoft.com/office/drawing/2014/main" id="{3F547ADD-9DCC-3293-63DC-BBEBFE89A8CD}"/>
              </a:ext>
            </a:extLst>
          </p:cNvPr>
          <p:cNvSpPr/>
          <p:nvPr/>
        </p:nvSpPr>
        <p:spPr>
          <a:xfrm>
            <a:off x="8989208" y="2027254"/>
            <a:ext cx="2416364" cy="1454244"/>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71450" indent="-171450">
              <a:buClr>
                <a:schemeClr val="tx1"/>
              </a:buClr>
              <a:buSzPct val="100000"/>
              <a:buFont typeface="Arial" panose="020B0604020202020204" pitchFamily="34" charset="0"/>
              <a:buChar char="•"/>
            </a:pPr>
            <a:r>
              <a:rPr lang="en-US" sz="1050" dirty="0">
                <a:solidFill>
                  <a:schemeClr val="tx1"/>
                </a:solidFill>
                <a:latin typeface="Avenir Next LT Pro" panose="020B0504020202020204" pitchFamily="34" charset="0"/>
              </a:rPr>
              <a:t>Implementation planning</a:t>
            </a:r>
          </a:p>
          <a:p>
            <a:pPr marL="171450" indent="-171450">
              <a:buClr>
                <a:schemeClr val="tx1"/>
              </a:buClr>
              <a:buSzPct val="100000"/>
              <a:buFont typeface="Arial" panose="020B0604020202020204" pitchFamily="34" charset="0"/>
              <a:buChar char="•"/>
            </a:pPr>
            <a:r>
              <a:rPr lang="en-US" sz="1050" dirty="0">
                <a:solidFill>
                  <a:schemeClr val="tx1"/>
                </a:solidFill>
                <a:latin typeface="Avenir Next LT Pro" panose="020B0504020202020204" pitchFamily="34" charset="0"/>
              </a:rPr>
              <a:t>Roll-out strategy and transition roadmap</a:t>
            </a:r>
          </a:p>
          <a:p>
            <a:pPr marL="171450" indent="-171450">
              <a:buClr>
                <a:schemeClr val="tx1"/>
              </a:buClr>
              <a:buSzPct val="100000"/>
              <a:buFont typeface="Arial" panose="020B0604020202020204" pitchFamily="34" charset="0"/>
              <a:buChar char="•"/>
            </a:pPr>
            <a:r>
              <a:rPr lang="en-US" sz="1050" dirty="0">
                <a:solidFill>
                  <a:schemeClr val="tx1"/>
                </a:solidFill>
                <a:latin typeface="Avenir Next LT Pro" panose="020B0504020202020204" pitchFamily="34" charset="0"/>
              </a:rPr>
              <a:t>Communication Material Development</a:t>
            </a:r>
          </a:p>
          <a:p>
            <a:pPr marL="342900" indent="-171450">
              <a:buClr>
                <a:schemeClr val="tx1"/>
              </a:buClr>
              <a:buSzPct val="100000"/>
              <a:buFont typeface="Avenir Next LT Pro" panose="020B0504020202020204" pitchFamily="34" charset="0"/>
              <a:buChar char="–"/>
            </a:pPr>
            <a:r>
              <a:rPr lang="en-US" sz="1050" dirty="0">
                <a:solidFill>
                  <a:schemeClr val="tx1"/>
                </a:solidFill>
                <a:latin typeface="Avenir Next LT Pro" panose="020B0504020202020204" pitchFamily="34" charset="0"/>
              </a:rPr>
              <a:t>Train-the-Trainer Materials</a:t>
            </a:r>
          </a:p>
          <a:p>
            <a:pPr marL="342900" indent="-171450">
              <a:buClr>
                <a:schemeClr val="tx1"/>
              </a:buClr>
              <a:buSzPct val="100000"/>
              <a:buFont typeface="Avenir Next LT Pro" panose="020B0504020202020204" pitchFamily="34" charset="0"/>
              <a:buChar char="–"/>
            </a:pPr>
            <a:r>
              <a:rPr lang="en-US" sz="1050" dirty="0">
                <a:solidFill>
                  <a:schemeClr val="tx1"/>
                </a:solidFill>
                <a:latin typeface="Avenir Next LT Pro" panose="020B0504020202020204" pitchFamily="34" charset="0"/>
              </a:rPr>
              <a:t>Plan Documents</a:t>
            </a:r>
          </a:p>
          <a:p>
            <a:pPr marL="342900" indent="-171450">
              <a:buClr>
                <a:schemeClr val="tx1"/>
              </a:buClr>
              <a:buSzPct val="100000"/>
              <a:buFont typeface="Avenir Next LT Pro" panose="020B0504020202020204" pitchFamily="34" charset="0"/>
              <a:buChar char="–"/>
            </a:pPr>
            <a:r>
              <a:rPr lang="en-US" sz="1050" dirty="0">
                <a:solidFill>
                  <a:schemeClr val="tx1"/>
                </a:solidFill>
                <a:latin typeface="Avenir Next LT Pro" panose="020B0504020202020204" pitchFamily="34" charset="0"/>
              </a:rPr>
              <a:t>Compensation Calculators</a:t>
            </a:r>
          </a:p>
          <a:p>
            <a:pPr marL="342900" indent="-171450">
              <a:buClr>
                <a:schemeClr val="tx1"/>
              </a:buClr>
              <a:buSzPct val="100000"/>
              <a:buFont typeface="Avenir Next LT Pro" panose="020B0504020202020204" pitchFamily="34" charset="0"/>
              <a:buChar char="–"/>
            </a:pPr>
            <a:r>
              <a:rPr lang="en-US" sz="1050" dirty="0">
                <a:solidFill>
                  <a:schemeClr val="tx1"/>
                </a:solidFill>
                <a:latin typeface="Avenir Next LT Pro" panose="020B0504020202020204" pitchFamily="34" charset="0"/>
              </a:rPr>
              <a:t>FAQ Sheets</a:t>
            </a:r>
          </a:p>
          <a:p>
            <a:pPr marL="342900" indent="-171450">
              <a:buClr>
                <a:schemeClr val="tx1"/>
              </a:buClr>
              <a:buSzPct val="100000"/>
              <a:buFont typeface="Avenir Next LT Pro" panose="020B0504020202020204" pitchFamily="34" charset="0"/>
              <a:buChar char="–"/>
            </a:pPr>
            <a:r>
              <a:rPr lang="en-US" sz="1050" dirty="0">
                <a:solidFill>
                  <a:schemeClr val="tx1"/>
                </a:solidFill>
                <a:latin typeface="Avenir Next LT Pro" panose="020B0504020202020204" pitchFamily="34" charset="0"/>
              </a:rPr>
              <a:t>Terms &amp; Conditions</a:t>
            </a:r>
          </a:p>
        </p:txBody>
      </p:sp>
      <p:sp>
        <p:nvSpPr>
          <p:cNvPr id="62" name="Arrow: Pentagon 61">
            <a:extLst>
              <a:ext uri="{FF2B5EF4-FFF2-40B4-BE49-F238E27FC236}">
                <a16:creationId xmlns:a16="http://schemas.microsoft.com/office/drawing/2014/main" id="{F13C37B4-6008-9A3E-4E55-0C899F89E615}"/>
              </a:ext>
            </a:extLst>
          </p:cNvPr>
          <p:cNvSpPr/>
          <p:nvPr/>
        </p:nvSpPr>
        <p:spPr>
          <a:xfrm>
            <a:off x="994611" y="1257299"/>
            <a:ext cx="2754307" cy="722329"/>
          </a:xfrm>
          <a:prstGeom prst="homePlate">
            <a:avLst/>
          </a:prstGeom>
          <a:gradFill>
            <a:gsLst>
              <a:gs pos="30000">
                <a:srgbClr val="03327C"/>
              </a:gs>
              <a:gs pos="100000">
                <a:srgbClr val="3591CF"/>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Arrow: Chevron 62">
            <a:extLst>
              <a:ext uri="{FF2B5EF4-FFF2-40B4-BE49-F238E27FC236}">
                <a16:creationId xmlns:a16="http://schemas.microsoft.com/office/drawing/2014/main" id="{E6A7C532-F17E-AB4F-7894-5112E98EA13D}"/>
              </a:ext>
            </a:extLst>
          </p:cNvPr>
          <p:cNvSpPr/>
          <p:nvPr/>
        </p:nvSpPr>
        <p:spPr>
          <a:xfrm>
            <a:off x="3659477" y="1257299"/>
            <a:ext cx="2754307" cy="722329"/>
          </a:xfrm>
          <a:prstGeom prst="chevron">
            <a:avLst/>
          </a:prstGeom>
          <a:gradFill>
            <a:gsLst>
              <a:gs pos="30000">
                <a:srgbClr val="03327C"/>
              </a:gs>
              <a:gs pos="100000">
                <a:srgbClr val="3591CF"/>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Arrow: Chevron 63">
            <a:extLst>
              <a:ext uri="{FF2B5EF4-FFF2-40B4-BE49-F238E27FC236}">
                <a16:creationId xmlns:a16="http://schemas.microsoft.com/office/drawing/2014/main" id="{091B644C-16F7-B922-CD6C-4D6AB1D7D7B8}"/>
              </a:ext>
            </a:extLst>
          </p:cNvPr>
          <p:cNvSpPr/>
          <p:nvPr/>
        </p:nvSpPr>
        <p:spPr>
          <a:xfrm>
            <a:off x="6324342" y="1257299"/>
            <a:ext cx="2754307" cy="722329"/>
          </a:xfrm>
          <a:prstGeom prst="chevron">
            <a:avLst/>
          </a:prstGeom>
          <a:gradFill>
            <a:gsLst>
              <a:gs pos="30000">
                <a:srgbClr val="03327C"/>
              </a:gs>
              <a:gs pos="100000">
                <a:srgbClr val="3591CF"/>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a:extLst>
              <a:ext uri="{FF2B5EF4-FFF2-40B4-BE49-F238E27FC236}">
                <a16:creationId xmlns:a16="http://schemas.microsoft.com/office/drawing/2014/main" id="{D88BB2DA-64D8-0F0D-4994-08A9A39F0084}"/>
              </a:ext>
            </a:extLst>
          </p:cNvPr>
          <p:cNvSpPr/>
          <p:nvPr/>
        </p:nvSpPr>
        <p:spPr>
          <a:xfrm>
            <a:off x="8989208" y="1257299"/>
            <a:ext cx="2754307" cy="722329"/>
          </a:xfrm>
          <a:prstGeom prst="chevron">
            <a:avLst/>
          </a:prstGeom>
          <a:gradFill>
            <a:gsLst>
              <a:gs pos="30000">
                <a:srgbClr val="03327C"/>
              </a:gs>
              <a:gs pos="100000">
                <a:srgbClr val="3591CF"/>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Rectangle 65">
            <a:extLst>
              <a:ext uri="{FF2B5EF4-FFF2-40B4-BE49-F238E27FC236}">
                <a16:creationId xmlns:a16="http://schemas.microsoft.com/office/drawing/2014/main" id="{5080F180-3D77-94F2-9D2C-570E80C0E255}"/>
              </a:ext>
            </a:extLst>
          </p:cNvPr>
          <p:cNvSpPr/>
          <p:nvPr/>
        </p:nvSpPr>
        <p:spPr>
          <a:xfrm>
            <a:off x="1453055" y="1433797"/>
            <a:ext cx="1739273"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sz="1200" b="1" dirty="0">
                <a:solidFill>
                  <a:schemeClr val="bg1"/>
                </a:solidFill>
                <a:latin typeface="Avenir Next LT Pro" panose="020B0504020202020204" pitchFamily="34" charset="0"/>
              </a:rPr>
              <a:t>Current-State </a:t>
            </a:r>
            <a:br>
              <a:rPr lang="en-US" sz="1200" b="1" dirty="0">
                <a:solidFill>
                  <a:schemeClr val="bg1"/>
                </a:solidFill>
                <a:latin typeface="Avenir Next LT Pro" panose="020B0504020202020204" pitchFamily="34" charset="0"/>
              </a:rPr>
            </a:br>
            <a:r>
              <a:rPr lang="en-US" sz="1200" b="1" dirty="0">
                <a:solidFill>
                  <a:schemeClr val="bg1"/>
                </a:solidFill>
                <a:latin typeface="Avenir Next LT Pro" panose="020B0504020202020204" pitchFamily="34" charset="0"/>
              </a:rPr>
              <a:t>Plan Assessment</a:t>
            </a:r>
            <a:endParaRPr lang="en-US" sz="1200" dirty="0">
              <a:solidFill>
                <a:schemeClr val="bg1"/>
              </a:solidFill>
              <a:latin typeface="Avenir Next LT Pro" panose="020B0504020202020204" pitchFamily="34" charset="0"/>
            </a:endParaRPr>
          </a:p>
        </p:txBody>
      </p:sp>
      <p:sp>
        <p:nvSpPr>
          <p:cNvPr id="67" name="Rectangle 66">
            <a:extLst>
              <a:ext uri="{FF2B5EF4-FFF2-40B4-BE49-F238E27FC236}">
                <a16:creationId xmlns:a16="http://schemas.microsoft.com/office/drawing/2014/main" id="{83939AFD-ED33-C6B1-BB8C-B457C0C30639}"/>
              </a:ext>
            </a:extLst>
          </p:cNvPr>
          <p:cNvSpPr/>
          <p:nvPr/>
        </p:nvSpPr>
        <p:spPr>
          <a:xfrm>
            <a:off x="3239620" y="1479964"/>
            <a:ext cx="29798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r>
              <a:rPr lang="en-US" b="1" dirty="0">
                <a:solidFill>
                  <a:schemeClr val="bg1"/>
                </a:solidFill>
                <a:latin typeface="Avenir Next LT Pro" panose="020B0504020202020204" pitchFamily="34" charset="0"/>
              </a:rPr>
              <a:t>01</a:t>
            </a:r>
          </a:p>
        </p:txBody>
      </p:sp>
      <p:sp>
        <p:nvSpPr>
          <p:cNvPr id="68" name="Rectangle 67">
            <a:extLst>
              <a:ext uri="{FF2B5EF4-FFF2-40B4-BE49-F238E27FC236}">
                <a16:creationId xmlns:a16="http://schemas.microsoft.com/office/drawing/2014/main" id="{A844852B-73D1-7FC6-59B4-87BDF413814E}"/>
              </a:ext>
            </a:extLst>
          </p:cNvPr>
          <p:cNvSpPr/>
          <p:nvPr/>
        </p:nvSpPr>
        <p:spPr>
          <a:xfrm>
            <a:off x="4421735" y="1433797"/>
            <a:ext cx="1472717"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sz="1200" b="1">
                <a:solidFill>
                  <a:schemeClr val="bg1"/>
                </a:solidFill>
                <a:latin typeface="Avenir Next LT Pro" panose="020B0504020202020204" pitchFamily="34" charset="0"/>
              </a:rPr>
              <a:t>Direction Setting </a:t>
            </a:r>
            <a:br>
              <a:rPr lang="en-US" sz="1200" b="1">
                <a:solidFill>
                  <a:schemeClr val="bg1"/>
                </a:solidFill>
                <a:latin typeface="Avenir Next LT Pro" panose="020B0504020202020204" pitchFamily="34" charset="0"/>
              </a:rPr>
            </a:br>
            <a:r>
              <a:rPr lang="en-US" sz="1200" b="1">
                <a:solidFill>
                  <a:schemeClr val="bg1"/>
                </a:solidFill>
                <a:latin typeface="Avenir Next LT Pro" panose="020B0504020202020204" pitchFamily="34" charset="0"/>
              </a:rPr>
              <a:t>&amp; Plan Design</a:t>
            </a:r>
            <a:endParaRPr lang="en-US" sz="1200">
              <a:solidFill>
                <a:schemeClr val="bg1"/>
              </a:solidFill>
              <a:latin typeface="Avenir Next LT Pro" panose="020B0504020202020204" pitchFamily="34" charset="0"/>
            </a:endParaRPr>
          </a:p>
        </p:txBody>
      </p:sp>
      <p:sp>
        <p:nvSpPr>
          <p:cNvPr id="69" name="Rectangle 68">
            <a:extLst>
              <a:ext uri="{FF2B5EF4-FFF2-40B4-BE49-F238E27FC236}">
                <a16:creationId xmlns:a16="http://schemas.microsoft.com/office/drawing/2014/main" id="{C5E73D72-7AE3-44B3-93FC-F171D2D48503}"/>
              </a:ext>
            </a:extLst>
          </p:cNvPr>
          <p:cNvSpPr/>
          <p:nvPr/>
        </p:nvSpPr>
        <p:spPr>
          <a:xfrm>
            <a:off x="5891927" y="1479964"/>
            <a:ext cx="29798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r>
              <a:rPr lang="en-US" b="1" dirty="0">
                <a:solidFill>
                  <a:schemeClr val="bg1"/>
                </a:solidFill>
                <a:latin typeface="Avenir Next LT Pro" panose="020B0504020202020204" pitchFamily="34" charset="0"/>
              </a:rPr>
              <a:t>02</a:t>
            </a:r>
          </a:p>
        </p:txBody>
      </p:sp>
      <p:sp>
        <p:nvSpPr>
          <p:cNvPr id="70" name="Rectangle 69">
            <a:extLst>
              <a:ext uri="{FF2B5EF4-FFF2-40B4-BE49-F238E27FC236}">
                <a16:creationId xmlns:a16="http://schemas.microsoft.com/office/drawing/2014/main" id="{769CA987-A78A-CD10-1E80-3BD46E24AAB0}"/>
              </a:ext>
            </a:extLst>
          </p:cNvPr>
          <p:cNvSpPr/>
          <p:nvPr/>
        </p:nvSpPr>
        <p:spPr>
          <a:xfrm>
            <a:off x="7086600" y="1433797"/>
            <a:ext cx="1472717"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sz="1200" b="1">
                <a:solidFill>
                  <a:schemeClr val="bg1"/>
                </a:solidFill>
                <a:latin typeface="Avenir Next LT Pro" panose="020B0504020202020204" pitchFamily="34" charset="0"/>
              </a:rPr>
              <a:t>Quota-Setting </a:t>
            </a:r>
            <a:br>
              <a:rPr lang="en-US" sz="1200" b="1">
                <a:solidFill>
                  <a:schemeClr val="bg1"/>
                </a:solidFill>
                <a:latin typeface="Avenir Next LT Pro" panose="020B0504020202020204" pitchFamily="34" charset="0"/>
              </a:rPr>
            </a:br>
            <a:r>
              <a:rPr lang="en-US" sz="1200" b="1">
                <a:solidFill>
                  <a:schemeClr val="bg1"/>
                </a:solidFill>
                <a:latin typeface="Avenir Next LT Pro" panose="020B0504020202020204" pitchFamily="34" charset="0"/>
              </a:rPr>
              <a:t>&amp; Allocation</a:t>
            </a:r>
            <a:endParaRPr lang="en-US" sz="1200">
              <a:solidFill>
                <a:schemeClr val="bg1"/>
              </a:solidFill>
              <a:latin typeface="Avenir Next LT Pro" panose="020B0504020202020204" pitchFamily="34" charset="0"/>
            </a:endParaRPr>
          </a:p>
        </p:txBody>
      </p:sp>
      <p:sp>
        <p:nvSpPr>
          <p:cNvPr id="71" name="Rectangle 70">
            <a:extLst>
              <a:ext uri="{FF2B5EF4-FFF2-40B4-BE49-F238E27FC236}">
                <a16:creationId xmlns:a16="http://schemas.microsoft.com/office/drawing/2014/main" id="{816FDDCB-1336-FD79-288E-B73980CF6AF0}"/>
              </a:ext>
            </a:extLst>
          </p:cNvPr>
          <p:cNvSpPr/>
          <p:nvPr/>
        </p:nvSpPr>
        <p:spPr>
          <a:xfrm>
            <a:off x="8556792" y="1479964"/>
            <a:ext cx="29798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r>
              <a:rPr lang="en-US" b="1" dirty="0">
                <a:solidFill>
                  <a:schemeClr val="bg1"/>
                </a:solidFill>
                <a:latin typeface="Avenir Next LT Pro" panose="020B0504020202020204" pitchFamily="34" charset="0"/>
              </a:rPr>
              <a:t>03</a:t>
            </a:r>
          </a:p>
        </p:txBody>
      </p:sp>
      <p:sp>
        <p:nvSpPr>
          <p:cNvPr id="72" name="Rectangle 71">
            <a:extLst>
              <a:ext uri="{FF2B5EF4-FFF2-40B4-BE49-F238E27FC236}">
                <a16:creationId xmlns:a16="http://schemas.microsoft.com/office/drawing/2014/main" id="{E5ED137B-77AA-9FA1-076F-DE9F9DC3914C}"/>
              </a:ext>
            </a:extLst>
          </p:cNvPr>
          <p:cNvSpPr/>
          <p:nvPr/>
        </p:nvSpPr>
        <p:spPr>
          <a:xfrm>
            <a:off x="9751466" y="1341464"/>
            <a:ext cx="1472717" cy="553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sz="1200" b="1" dirty="0">
                <a:solidFill>
                  <a:schemeClr val="bg1"/>
                </a:solidFill>
                <a:latin typeface="Avenir Next LT Pro" panose="020B0504020202020204" pitchFamily="34" charset="0"/>
              </a:rPr>
              <a:t>Communication &amp; </a:t>
            </a:r>
            <a:br>
              <a:rPr lang="en-US" sz="1200" b="1" dirty="0">
                <a:solidFill>
                  <a:schemeClr val="bg1"/>
                </a:solidFill>
                <a:latin typeface="Avenir Next LT Pro" panose="020B0504020202020204" pitchFamily="34" charset="0"/>
              </a:rPr>
            </a:br>
            <a:r>
              <a:rPr lang="en-US" sz="1200" b="1" dirty="0">
                <a:solidFill>
                  <a:schemeClr val="bg1"/>
                </a:solidFill>
                <a:latin typeface="Avenir Next LT Pro" panose="020B0504020202020204" pitchFamily="34" charset="0"/>
              </a:rPr>
              <a:t>Implementation Planning</a:t>
            </a:r>
            <a:endParaRPr lang="en-US" sz="1200" dirty="0">
              <a:solidFill>
                <a:schemeClr val="bg1"/>
              </a:solidFill>
              <a:latin typeface="Avenir Next LT Pro" panose="020B0504020202020204" pitchFamily="34" charset="0"/>
            </a:endParaRPr>
          </a:p>
        </p:txBody>
      </p:sp>
      <p:sp>
        <p:nvSpPr>
          <p:cNvPr id="73" name="Rectangle 72">
            <a:extLst>
              <a:ext uri="{FF2B5EF4-FFF2-40B4-BE49-F238E27FC236}">
                <a16:creationId xmlns:a16="http://schemas.microsoft.com/office/drawing/2014/main" id="{48F8A044-2B85-14A1-7167-BDC6550115CE}"/>
              </a:ext>
            </a:extLst>
          </p:cNvPr>
          <p:cNvSpPr/>
          <p:nvPr/>
        </p:nvSpPr>
        <p:spPr>
          <a:xfrm>
            <a:off x="11221658" y="1479964"/>
            <a:ext cx="29798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r>
              <a:rPr lang="en-US" b="1" dirty="0">
                <a:solidFill>
                  <a:schemeClr val="bg1"/>
                </a:solidFill>
                <a:latin typeface="Avenir Next LT Pro" panose="020B0504020202020204" pitchFamily="34" charset="0"/>
              </a:rPr>
              <a:t>04</a:t>
            </a:r>
          </a:p>
        </p:txBody>
      </p:sp>
      <p:grpSp>
        <p:nvGrpSpPr>
          <p:cNvPr id="74" name="Group 73">
            <a:extLst>
              <a:ext uri="{FF2B5EF4-FFF2-40B4-BE49-F238E27FC236}">
                <a16:creationId xmlns:a16="http://schemas.microsoft.com/office/drawing/2014/main" id="{56970D85-8C7C-B2C2-B71A-C01211D76CE8}"/>
              </a:ext>
            </a:extLst>
          </p:cNvPr>
          <p:cNvGrpSpPr/>
          <p:nvPr/>
        </p:nvGrpSpPr>
        <p:grpSpPr>
          <a:xfrm>
            <a:off x="994611" y="1083716"/>
            <a:ext cx="410059" cy="369332"/>
            <a:chOff x="1156099" y="1257298"/>
            <a:chExt cx="410059" cy="444194"/>
          </a:xfrm>
        </p:grpSpPr>
        <p:sp>
          <p:nvSpPr>
            <p:cNvPr id="75" name="Rectangle 74">
              <a:extLst>
                <a:ext uri="{FF2B5EF4-FFF2-40B4-BE49-F238E27FC236}">
                  <a16:creationId xmlns:a16="http://schemas.microsoft.com/office/drawing/2014/main" id="{209C3D69-DA7B-1583-089F-D04774516FC7}"/>
                </a:ext>
              </a:extLst>
            </p:cNvPr>
            <p:cNvSpPr/>
            <p:nvPr/>
          </p:nvSpPr>
          <p:spPr>
            <a:xfrm>
              <a:off x="1156099" y="1257298"/>
              <a:ext cx="410059" cy="444194"/>
            </a:xfrm>
            <a:prstGeom prst="rect">
              <a:avLst/>
            </a:prstGeom>
            <a:solidFill>
              <a:srgbClr val="359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EBAAD6F2-AE40-4220-CA97-805F5B92A95B}"/>
                </a:ext>
              </a:extLst>
            </p:cNvPr>
            <p:cNvGrpSpPr/>
            <p:nvPr/>
          </p:nvGrpSpPr>
          <p:grpSpPr>
            <a:xfrm>
              <a:off x="1240224" y="1348426"/>
              <a:ext cx="241809" cy="261938"/>
              <a:chOff x="7597775" y="777875"/>
              <a:chExt cx="261938" cy="261938"/>
            </a:xfrm>
            <a:solidFill>
              <a:schemeClr val="bg1"/>
            </a:solidFill>
          </p:grpSpPr>
          <p:sp>
            <p:nvSpPr>
              <p:cNvPr id="77" name="Freeform 3807">
                <a:extLst>
                  <a:ext uri="{FF2B5EF4-FFF2-40B4-BE49-F238E27FC236}">
                    <a16:creationId xmlns:a16="http://schemas.microsoft.com/office/drawing/2014/main" id="{D98A6C4F-01FE-511B-8CF3-BA9EE4E6F0ED}"/>
                  </a:ext>
                </a:extLst>
              </p:cNvPr>
              <p:cNvSpPr>
                <a:spLocks/>
              </p:cNvSpPr>
              <p:nvPr/>
            </p:nvSpPr>
            <p:spPr bwMode="auto">
              <a:xfrm>
                <a:off x="7785100" y="777875"/>
                <a:ext cx="74613" cy="74613"/>
              </a:xfrm>
              <a:custGeom>
                <a:avLst/>
                <a:gdLst>
                  <a:gd name="T0" fmla="*/ 222 w 237"/>
                  <a:gd name="T1" fmla="*/ 111 h 236"/>
                  <a:gd name="T2" fmla="*/ 126 w 237"/>
                  <a:gd name="T3" fmla="*/ 15 h 236"/>
                  <a:gd name="T4" fmla="*/ 117 w 237"/>
                  <a:gd name="T5" fmla="*/ 9 h 236"/>
                  <a:gd name="T6" fmla="*/ 109 w 237"/>
                  <a:gd name="T7" fmla="*/ 3 h 236"/>
                  <a:gd name="T8" fmla="*/ 99 w 237"/>
                  <a:gd name="T9" fmla="*/ 1 h 236"/>
                  <a:gd name="T10" fmla="*/ 89 w 237"/>
                  <a:gd name="T11" fmla="*/ 0 h 236"/>
                  <a:gd name="T12" fmla="*/ 79 w 237"/>
                  <a:gd name="T13" fmla="*/ 1 h 236"/>
                  <a:gd name="T14" fmla="*/ 68 w 237"/>
                  <a:gd name="T15" fmla="*/ 3 h 236"/>
                  <a:gd name="T16" fmla="*/ 60 w 237"/>
                  <a:gd name="T17" fmla="*/ 9 h 236"/>
                  <a:gd name="T18" fmla="*/ 51 w 237"/>
                  <a:gd name="T19" fmla="*/ 15 h 236"/>
                  <a:gd name="T20" fmla="*/ 0 w 237"/>
                  <a:gd name="T21" fmla="*/ 67 h 236"/>
                  <a:gd name="T22" fmla="*/ 169 w 237"/>
                  <a:gd name="T23" fmla="*/ 236 h 236"/>
                  <a:gd name="T24" fmla="*/ 222 w 237"/>
                  <a:gd name="T25" fmla="*/ 185 h 236"/>
                  <a:gd name="T26" fmla="*/ 228 w 237"/>
                  <a:gd name="T27" fmla="*/ 176 h 236"/>
                  <a:gd name="T28" fmla="*/ 232 w 237"/>
                  <a:gd name="T29" fmla="*/ 168 h 236"/>
                  <a:gd name="T30" fmla="*/ 235 w 237"/>
                  <a:gd name="T31" fmla="*/ 158 h 236"/>
                  <a:gd name="T32" fmla="*/ 237 w 237"/>
                  <a:gd name="T33" fmla="*/ 147 h 236"/>
                  <a:gd name="T34" fmla="*/ 235 w 237"/>
                  <a:gd name="T35" fmla="*/ 137 h 236"/>
                  <a:gd name="T36" fmla="*/ 232 w 237"/>
                  <a:gd name="T37" fmla="*/ 128 h 236"/>
                  <a:gd name="T38" fmla="*/ 228 w 237"/>
                  <a:gd name="T39" fmla="*/ 118 h 236"/>
                  <a:gd name="T40" fmla="*/ 222 w 237"/>
                  <a:gd name="T41" fmla="*/ 11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7" h="236">
                    <a:moveTo>
                      <a:pt x="222" y="111"/>
                    </a:moveTo>
                    <a:lnTo>
                      <a:pt x="126" y="15"/>
                    </a:lnTo>
                    <a:lnTo>
                      <a:pt x="117" y="9"/>
                    </a:lnTo>
                    <a:lnTo>
                      <a:pt x="109" y="3"/>
                    </a:lnTo>
                    <a:lnTo>
                      <a:pt x="99" y="1"/>
                    </a:lnTo>
                    <a:lnTo>
                      <a:pt x="89" y="0"/>
                    </a:lnTo>
                    <a:lnTo>
                      <a:pt x="79" y="1"/>
                    </a:lnTo>
                    <a:lnTo>
                      <a:pt x="68" y="3"/>
                    </a:lnTo>
                    <a:lnTo>
                      <a:pt x="60" y="9"/>
                    </a:lnTo>
                    <a:lnTo>
                      <a:pt x="51" y="15"/>
                    </a:lnTo>
                    <a:lnTo>
                      <a:pt x="0" y="67"/>
                    </a:lnTo>
                    <a:lnTo>
                      <a:pt x="169" y="236"/>
                    </a:lnTo>
                    <a:lnTo>
                      <a:pt x="222" y="185"/>
                    </a:lnTo>
                    <a:lnTo>
                      <a:pt x="228" y="176"/>
                    </a:lnTo>
                    <a:lnTo>
                      <a:pt x="232" y="168"/>
                    </a:lnTo>
                    <a:lnTo>
                      <a:pt x="235" y="158"/>
                    </a:lnTo>
                    <a:lnTo>
                      <a:pt x="237" y="147"/>
                    </a:lnTo>
                    <a:lnTo>
                      <a:pt x="235" y="137"/>
                    </a:lnTo>
                    <a:lnTo>
                      <a:pt x="232" y="128"/>
                    </a:lnTo>
                    <a:lnTo>
                      <a:pt x="228" y="118"/>
                    </a:lnTo>
                    <a:lnTo>
                      <a:pt x="222"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808">
                <a:extLst>
                  <a:ext uri="{FF2B5EF4-FFF2-40B4-BE49-F238E27FC236}">
                    <a16:creationId xmlns:a16="http://schemas.microsoft.com/office/drawing/2014/main" id="{74BE2993-EB27-F4D1-6FAC-A6A7BB05E2C2}"/>
                  </a:ext>
                </a:extLst>
              </p:cNvPr>
              <p:cNvSpPr>
                <a:spLocks/>
              </p:cNvSpPr>
              <p:nvPr/>
            </p:nvSpPr>
            <p:spPr bwMode="auto">
              <a:xfrm>
                <a:off x="7664450" y="854075"/>
                <a:ext cx="147638" cy="160338"/>
              </a:xfrm>
              <a:custGeom>
                <a:avLst/>
                <a:gdLst>
                  <a:gd name="T0" fmla="*/ 0 w 464"/>
                  <a:gd name="T1" fmla="*/ 390 h 504"/>
                  <a:gd name="T2" fmla="*/ 0 w 464"/>
                  <a:gd name="T3" fmla="*/ 481 h 504"/>
                  <a:gd name="T4" fmla="*/ 34 w 464"/>
                  <a:gd name="T5" fmla="*/ 504 h 504"/>
                  <a:gd name="T6" fmla="*/ 464 w 464"/>
                  <a:gd name="T7" fmla="*/ 74 h 504"/>
                  <a:gd name="T8" fmla="*/ 390 w 464"/>
                  <a:gd name="T9" fmla="*/ 0 h 504"/>
                  <a:gd name="T10" fmla="*/ 0 w 464"/>
                  <a:gd name="T11" fmla="*/ 390 h 504"/>
                </a:gdLst>
                <a:ahLst/>
                <a:cxnLst>
                  <a:cxn ang="0">
                    <a:pos x="T0" y="T1"/>
                  </a:cxn>
                  <a:cxn ang="0">
                    <a:pos x="T2" y="T3"/>
                  </a:cxn>
                  <a:cxn ang="0">
                    <a:pos x="T4" y="T5"/>
                  </a:cxn>
                  <a:cxn ang="0">
                    <a:pos x="T6" y="T7"/>
                  </a:cxn>
                  <a:cxn ang="0">
                    <a:pos x="T8" y="T9"/>
                  </a:cxn>
                  <a:cxn ang="0">
                    <a:pos x="T10" y="T11"/>
                  </a:cxn>
                </a:cxnLst>
                <a:rect l="0" t="0" r="r" b="b"/>
                <a:pathLst>
                  <a:path w="464" h="504">
                    <a:moveTo>
                      <a:pt x="0" y="390"/>
                    </a:moveTo>
                    <a:lnTo>
                      <a:pt x="0" y="481"/>
                    </a:lnTo>
                    <a:lnTo>
                      <a:pt x="34" y="504"/>
                    </a:lnTo>
                    <a:lnTo>
                      <a:pt x="464" y="74"/>
                    </a:lnTo>
                    <a:lnTo>
                      <a:pt x="390" y="0"/>
                    </a:lnTo>
                    <a:lnTo>
                      <a:pt x="0" y="3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809">
                <a:extLst>
                  <a:ext uri="{FF2B5EF4-FFF2-40B4-BE49-F238E27FC236}">
                    <a16:creationId xmlns:a16="http://schemas.microsoft.com/office/drawing/2014/main" id="{FE23B5EE-C074-B085-F21D-720F95C8D4F4}"/>
                  </a:ext>
                </a:extLst>
              </p:cNvPr>
              <p:cNvSpPr>
                <a:spLocks/>
              </p:cNvSpPr>
              <p:nvPr/>
            </p:nvSpPr>
            <p:spPr bwMode="auto">
              <a:xfrm>
                <a:off x="7621588" y="823913"/>
                <a:ext cx="160338" cy="147638"/>
              </a:xfrm>
              <a:custGeom>
                <a:avLst/>
                <a:gdLst>
                  <a:gd name="T0" fmla="*/ 115 w 505"/>
                  <a:gd name="T1" fmla="*/ 464 h 464"/>
                  <a:gd name="T2" fmla="*/ 505 w 505"/>
                  <a:gd name="T3" fmla="*/ 74 h 464"/>
                  <a:gd name="T4" fmla="*/ 431 w 505"/>
                  <a:gd name="T5" fmla="*/ 0 h 464"/>
                  <a:gd name="T6" fmla="*/ 0 w 505"/>
                  <a:gd name="T7" fmla="*/ 430 h 464"/>
                  <a:gd name="T8" fmla="*/ 23 w 505"/>
                  <a:gd name="T9" fmla="*/ 464 h 464"/>
                  <a:gd name="T10" fmla="*/ 115 w 505"/>
                  <a:gd name="T11" fmla="*/ 464 h 464"/>
                </a:gdLst>
                <a:ahLst/>
                <a:cxnLst>
                  <a:cxn ang="0">
                    <a:pos x="T0" y="T1"/>
                  </a:cxn>
                  <a:cxn ang="0">
                    <a:pos x="T2" y="T3"/>
                  </a:cxn>
                  <a:cxn ang="0">
                    <a:pos x="T4" y="T5"/>
                  </a:cxn>
                  <a:cxn ang="0">
                    <a:pos x="T6" y="T7"/>
                  </a:cxn>
                  <a:cxn ang="0">
                    <a:pos x="T8" y="T9"/>
                  </a:cxn>
                  <a:cxn ang="0">
                    <a:pos x="T10" y="T11"/>
                  </a:cxn>
                </a:cxnLst>
                <a:rect l="0" t="0" r="r" b="b"/>
                <a:pathLst>
                  <a:path w="505" h="464">
                    <a:moveTo>
                      <a:pt x="115" y="464"/>
                    </a:moveTo>
                    <a:lnTo>
                      <a:pt x="505" y="74"/>
                    </a:lnTo>
                    <a:lnTo>
                      <a:pt x="431" y="0"/>
                    </a:lnTo>
                    <a:lnTo>
                      <a:pt x="0" y="430"/>
                    </a:lnTo>
                    <a:lnTo>
                      <a:pt x="23" y="464"/>
                    </a:lnTo>
                    <a:lnTo>
                      <a:pt x="115" y="4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810">
                <a:extLst>
                  <a:ext uri="{FF2B5EF4-FFF2-40B4-BE49-F238E27FC236}">
                    <a16:creationId xmlns:a16="http://schemas.microsoft.com/office/drawing/2014/main" id="{20F886A2-A8EA-0A0C-9E9A-0B98AAAEE11C}"/>
                  </a:ext>
                </a:extLst>
              </p:cNvPr>
              <p:cNvSpPr>
                <a:spLocks/>
              </p:cNvSpPr>
              <p:nvPr/>
            </p:nvSpPr>
            <p:spPr bwMode="auto">
              <a:xfrm>
                <a:off x="7766050" y="804863"/>
                <a:ext cx="65088" cy="66675"/>
              </a:xfrm>
              <a:custGeom>
                <a:avLst/>
                <a:gdLst>
                  <a:gd name="T0" fmla="*/ 0 w 209"/>
                  <a:gd name="T1" fmla="*/ 39 h 208"/>
                  <a:gd name="T2" fmla="*/ 170 w 209"/>
                  <a:gd name="T3" fmla="*/ 208 h 208"/>
                  <a:gd name="T4" fmla="*/ 209 w 209"/>
                  <a:gd name="T5" fmla="*/ 170 h 208"/>
                  <a:gd name="T6" fmla="*/ 39 w 209"/>
                  <a:gd name="T7" fmla="*/ 0 h 208"/>
                  <a:gd name="T8" fmla="*/ 0 w 209"/>
                  <a:gd name="T9" fmla="*/ 39 h 208"/>
                </a:gdLst>
                <a:ahLst/>
                <a:cxnLst>
                  <a:cxn ang="0">
                    <a:pos x="T0" y="T1"/>
                  </a:cxn>
                  <a:cxn ang="0">
                    <a:pos x="T2" y="T3"/>
                  </a:cxn>
                  <a:cxn ang="0">
                    <a:pos x="T4" y="T5"/>
                  </a:cxn>
                  <a:cxn ang="0">
                    <a:pos x="T6" y="T7"/>
                  </a:cxn>
                  <a:cxn ang="0">
                    <a:pos x="T8" y="T9"/>
                  </a:cxn>
                </a:cxnLst>
                <a:rect l="0" t="0" r="r" b="b"/>
                <a:pathLst>
                  <a:path w="209" h="208">
                    <a:moveTo>
                      <a:pt x="0" y="39"/>
                    </a:moveTo>
                    <a:lnTo>
                      <a:pt x="170" y="208"/>
                    </a:lnTo>
                    <a:lnTo>
                      <a:pt x="209" y="170"/>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811">
                <a:extLst>
                  <a:ext uri="{FF2B5EF4-FFF2-40B4-BE49-F238E27FC236}">
                    <a16:creationId xmlns:a16="http://schemas.microsoft.com/office/drawing/2014/main" id="{E6F250DD-3296-141D-9BE9-8F5038C76046}"/>
                  </a:ext>
                </a:extLst>
              </p:cNvPr>
              <p:cNvSpPr>
                <a:spLocks/>
              </p:cNvSpPr>
              <p:nvPr/>
            </p:nvSpPr>
            <p:spPr bwMode="auto">
              <a:xfrm>
                <a:off x="7608888" y="971550"/>
                <a:ext cx="57150" cy="55563"/>
              </a:xfrm>
              <a:custGeom>
                <a:avLst/>
                <a:gdLst>
                  <a:gd name="T0" fmla="*/ 147 w 179"/>
                  <a:gd name="T1" fmla="*/ 124 h 179"/>
                  <a:gd name="T2" fmla="*/ 147 w 179"/>
                  <a:gd name="T3" fmla="*/ 33 h 179"/>
                  <a:gd name="T4" fmla="*/ 57 w 179"/>
                  <a:gd name="T5" fmla="*/ 33 h 179"/>
                  <a:gd name="T6" fmla="*/ 53 w 179"/>
                  <a:gd name="T7" fmla="*/ 33 h 179"/>
                  <a:gd name="T8" fmla="*/ 49 w 179"/>
                  <a:gd name="T9" fmla="*/ 31 h 179"/>
                  <a:gd name="T10" fmla="*/ 46 w 179"/>
                  <a:gd name="T11" fmla="*/ 29 h 179"/>
                  <a:gd name="T12" fmla="*/ 44 w 179"/>
                  <a:gd name="T13" fmla="*/ 26 h 179"/>
                  <a:gd name="T14" fmla="*/ 27 w 179"/>
                  <a:gd name="T15" fmla="*/ 0 h 179"/>
                  <a:gd name="T16" fmla="*/ 0 w 179"/>
                  <a:gd name="T17" fmla="*/ 90 h 179"/>
                  <a:gd name="T18" fmla="*/ 89 w 179"/>
                  <a:gd name="T19" fmla="*/ 179 h 179"/>
                  <a:gd name="T20" fmla="*/ 179 w 179"/>
                  <a:gd name="T21" fmla="*/ 153 h 179"/>
                  <a:gd name="T22" fmla="*/ 153 w 179"/>
                  <a:gd name="T23" fmla="*/ 135 h 179"/>
                  <a:gd name="T24" fmla="*/ 150 w 179"/>
                  <a:gd name="T25" fmla="*/ 133 h 179"/>
                  <a:gd name="T26" fmla="*/ 148 w 179"/>
                  <a:gd name="T27" fmla="*/ 130 h 179"/>
                  <a:gd name="T28" fmla="*/ 147 w 179"/>
                  <a:gd name="T29" fmla="*/ 127 h 179"/>
                  <a:gd name="T30" fmla="*/ 147 w 179"/>
                  <a:gd name="T31" fmla="*/ 12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9" h="179">
                    <a:moveTo>
                      <a:pt x="147" y="124"/>
                    </a:moveTo>
                    <a:lnTo>
                      <a:pt x="147" y="33"/>
                    </a:lnTo>
                    <a:lnTo>
                      <a:pt x="57" y="33"/>
                    </a:lnTo>
                    <a:lnTo>
                      <a:pt x="53" y="33"/>
                    </a:lnTo>
                    <a:lnTo>
                      <a:pt x="49" y="31"/>
                    </a:lnTo>
                    <a:lnTo>
                      <a:pt x="46" y="29"/>
                    </a:lnTo>
                    <a:lnTo>
                      <a:pt x="44" y="26"/>
                    </a:lnTo>
                    <a:lnTo>
                      <a:pt x="27" y="0"/>
                    </a:lnTo>
                    <a:lnTo>
                      <a:pt x="0" y="90"/>
                    </a:lnTo>
                    <a:lnTo>
                      <a:pt x="89" y="179"/>
                    </a:lnTo>
                    <a:lnTo>
                      <a:pt x="179" y="153"/>
                    </a:lnTo>
                    <a:lnTo>
                      <a:pt x="153" y="135"/>
                    </a:lnTo>
                    <a:lnTo>
                      <a:pt x="150" y="133"/>
                    </a:lnTo>
                    <a:lnTo>
                      <a:pt x="148" y="130"/>
                    </a:lnTo>
                    <a:lnTo>
                      <a:pt x="147" y="127"/>
                    </a:lnTo>
                    <a:lnTo>
                      <a:pt x="147" y="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812">
                <a:extLst>
                  <a:ext uri="{FF2B5EF4-FFF2-40B4-BE49-F238E27FC236}">
                    <a16:creationId xmlns:a16="http://schemas.microsoft.com/office/drawing/2014/main" id="{45161B20-F9F9-4537-2B3C-DE0FABEFF2F4}"/>
                  </a:ext>
                </a:extLst>
              </p:cNvPr>
              <p:cNvSpPr>
                <a:spLocks/>
              </p:cNvSpPr>
              <p:nvPr/>
            </p:nvSpPr>
            <p:spPr bwMode="auto">
              <a:xfrm>
                <a:off x="7597775" y="1009650"/>
                <a:ext cx="28575" cy="30163"/>
              </a:xfrm>
              <a:custGeom>
                <a:avLst/>
                <a:gdLst>
                  <a:gd name="T0" fmla="*/ 0 w 93"/>
                  <a:gd name="T1" fmla="*/ 92 h 92"/>
                  <a:gd name="T2" fmla="*/ 93 w 93"/>
                  <a:gd name="T3" fmla="*/ 65 h 92"/>
                  <a:gd name="T4" fmla="*/ 27 w 93"/>
                  <a:gd name="T5" fmla="*/ 0 h 92"/>
                  <a:gd name="T6" fmla="*/ 0 w 93"/>
                  <a:gd name="T7" fmla="*/ 92 h 92"/>
                </a:gdLst>
                <a:ahLst/>
                <a:cxnLst>
                  <a:cxn ang="0">
                    <a:pos x="T0" y="T1"/>
                  </a:cxn>
                  <a:cxn ang="0">
                    <a:pos x="T2" y="T3"/>
                  </a:cxn>
                  <a:cxn ang="0">
                    <a:pos x="T4" y="T5"/>
                  </a:cxn>
                  <a:cxn ang="0">
                    <a:pos x="T6" y="T7"/>
                  </a:cxn>
                </a:cxnLst>
                <a:rect l="0" t="0" r="r" b="b"/>
                <a:pathLst>
                  <a:path w="93" h="92">
                    <a:moveTo>
                      <a:pt x="0" y="92"/>
                    </a:moveTo>
                    <a:lnTo>
                      <a:pt x="93" y="65"/>
                    </a:lnTo>
                    <a:lnTo>
                      <a:pt x="27" y="0"/>
                    </a:lnTo>
                    <a:lnTo>
                      <a:pt x="0"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83" name="Group 82">
            <a:extLst>
              <a:ext uri="{FF2B5EF4-FFF2-40B4-BE49-F238E27FC236}">
                <a16:creationId xmlns:a16="http://schemas.microsoft.com/office/drawing/2014/main" id="{0248AB6A-ACF8-6714-B189-359B0A743B91}"/>
              </a:ext>
            </a:extLst>
          </p:cNvPr>
          <p:cNvGrpSpPr/>
          <p:nvPr/>
        </p:nvGrpSpPr>
        <p:grpSpPr>
          <a:xfrm>
            <a:off x="3930339" y="1083716"/>
            <a:ext cx="410059" cy="369332"/>
            <a:chOff x="4091827" y="1257298"/>
            <a:chExt cx="410059" cy="444194"/>
          </a:xfrm>
        </p:grpSpPr>
        <p:sp>
          <p:nvSpPr>
            <p:cNvPr id="84" name="Rectangle 83">
              <a:extLst>
                <a:ext uri="{FF2B5EF4-FFF2-40B4-BE49-F238E27FC236}">
                  <a16:creationId xmlns:a16="http://schemas.microsoft.com/office/drawing/2014/main" id="{F0176B0F-D3EA-AF70-7D2C-1A2A2CB76871}"/>
                </a:ext>
              </a:extLst>
            </p:cNvPr>
            <p:cNvSpPr/>
            <p:nvPr/>
          </p:nvSpPr>
          <p:spPr>
            <a:xfrm>
              <a:off x="4091827" y="1257298"/>
              <a:ext cx="410059" cy="444194"/>
            </a:xfrm>
            <a:prstGeom prst="rect">
              <a:avLst/>
            </a:prstGeom>
            <a:solidFill>
              <a:srgbClr val="359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6F6DCB57-C692-AB03-5F8F-34A39D1ED6FC}"/>
                </a:ext>
              </a:extLst>
            </p:cNvPr>
            <p:cNvGrpSpPr/>
            <p:nvPr/>
          </p:nvGrpSpPr>
          <p:grpSpPr>
            <a:xfrm>
              <a:off x="4164962" y="1335727"/>
              <a:ext cx="263791" cy="287337"/>
              <a:chOff x="2025650" y="2516188"/>
              <a:chExt cx="285750" cy="287337"/>
            </a:xfrm>
            <a:solidFill>
              <a:schemeClr val="bg1"/>
            </a:solidFill>
          </p:grpSpPr>
          <p:sp>
            <p:nvSpPr>
              <p:cNvPr id="86" name="Freeform 1153">
                <a:extLst>
                  <a:ext uri="{FF2B5EF4-FFF2-40B4-BE49-F238E27FC236}">
                    <a16:creationId xmlns:a16="http://schemas.microsoft.com/office/drawing/2014/main" id="{F413E249-DE54-2DA6-A543-100AB85B7E65}"/>
                  </a:ext>
                </a:extLst>
              </p:cNvPr>
              <p:cNvSpPr>
                <a:spLocks/>
              </p:cNvSpPr>
              <p:nvPr/>
            </p:nvSpPr>
            <p:spPr bwMode="auto">
              <a:xfrm>
                <a:off x="2187575" y="2554288"/>
                <a:ext cx="38100" cy="107950"/>
              </a:xfrm>
              <a:custGeom>
                <a:avLst/>
                <a:gdLst>
                  <a:gd name="T0" fmla="*/ 24 w 95"/>
                  <a:gd name="T1" fmla="*/ 271 h 271"/>
                  <a:gd name="T2" fmla="*/ 40 w 95"/>
                  <a:gd name="T3" fmla="*/ 262 h 271"/>
                  <a:gd name="T4" fmla="*/ 58 w 95"/>
                  <a:gd name="T5" fmla="*/ 255 h 271"/>
                  <a:gd name="T6" fmla="*/ 77 w 95"/>
                  <a:gd name="T7" fmla="*/ 249 h 271"/>
                  <a:gd name="T8" fmla="*/ 95 w 95"/>
                  <a:gd name="T9" fmla="*/ 244 h 271"/>
                  <a:gd name="T10" fmla="*/ 95 w 95"/>
                  <a:gd name="T11" fmla="*/ 11 h 271"/>
                  <a:gd name="T12" fmla="*/ 95 w 95"/>
                  <a:gd name="T13" fmla="*/ 7 h 271"/>
                  <a:gd name="T14" fmla="*/ 92 w 95"/>
                  <a:gd name="T15" fmla="*/ 3 h 271"/>
                  <a:gd name="T16" fmla="*/ 88 w 95"/>
                  <a:gd name="T17" fmla="*/ 1 h 271"/>
                  <a:gd name="T18" fmla="*/ 84 w 95"/>
                  <a:gd name="T19" fmla="*/ 0 h 271"/>
                  <a:gd name="T20" fmla="*/ 0 w 95"/>
                  <a:gd name="T21" fmla="*/ 0 h 271"/>
                  <a:gd name="T22" fmla="*/ 0 w 95"/>
                  <a:gd name="T23" fmla="*/ 71 h 271"/>
                  <a:gd name="T24" fmla="*/ 24 w 95"/>
                  <a:gd name="T25" fmla="*/ 71 h 271"/>
                  <a:gd name="T26" fmla="*/ 24 w 95"/>
                  <a:gd name="T27"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271">
                    <a:moveTo>
                      <a:pt x="24" y="271"/>
                    </a:moveTo>
                    <a:lnTo>
                      <a:pt x="40" y="262"/>
                    </a:lnTo>
                    <a:lnTo>
                      <a:pt x="58" y="255"/>
                    </a:lnTo>
                    <a:lnTo>
                      <a:pt x="77" y="249"/>
                    </a:lnTo>
                    <a:lnTo>
                      <a:pt x="95" y="244"/>
                    </a:lnTo>
                    <a:lnTo>
                      <a:pt x="95" y="11"/>
                    </a:lnTo>
                    <a:lnTo>
                      <a:pt x="95" y="7"/>
                    </a:lnTo>
                    <a:lnTo>
                      <a:pt x="92" y="3"/>
                    </a:lnTo>
                    <a:lnTo>
                      <a:pt x="88" y="1"/>
                    </a:lnTo>
                    <a:lnTo>
                      <a:pt x="84" y="0"/>
                    </a:lnTo>
                    <a:lnTo>
                      <a:pt x="0" y="0"/>
                    </a:lnTo>
                    <a:lnTo>
                      <a:pt x="0" y="71"/>
                    </a:lnTo>
                    <a:lnTo>
                      <a:pt x="24" y="71"/>
                    </a:lnTo>
                    <a:lnTo>
                      <a:pt x="24"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1154">
                <a:extLst>
                  <a:ext uri="{FF2B5EF4-FFF2-40B4-BE49-F238E27FC236}">
                    <a16:creationId xmlns:a16="http://schemas.microsoft.com/office/drawing/2014/main" id="{E12DE545-2369-5656-64A5-E11ABD079F48}"/>
                  </a:ext>
                </a:extLst>
              </p:cNvPr>
              <p:cNvSpPr>
                <a:spLocks/>
              </p:cNvSpPr>
              <p:nvPr/>
            </p:nvSpPr>
            <p:spPr bwMode="auto">
              <a:xfrm>
                <a:off x="2025650" y="2554288"/>
                <a:ext cx="146050" cy="220663"/>
              </a:xfrm>
              <a:custGeom>
                <a:avLst/>
                <a:gdLst>
                  <a:gd name="T0" fmla="*/ 72 w 369"/>
                  <a:gd name="T1" fmla="*/ 481 h 554"/>
                  <a:gd name="T2" fmla="*/ 72 w 369"/>
                  <a:gd name="T3" fmla="*/ 71 h 554"/>
                  <a:gd name="T4" fmla="*/ 97 w 369"/>
                  <a:gd name="T5" fmla="*/ 71 h 554"/>
                  <a:gd name="T6" fmla="*/ 97 w 369"/>
                  <a:gd name="T7" fmla="*/ 0 h 554"/>
                  <a:gd name="T8" fmla="*/ 12 w 369"/>
                  <a:gd name="T9" fmla="*/ 0 h 554"/>
                  <a:gd name="T10" fmla="*/ 8 w 369"/>
                  <a:gd name="T11" fmla="*/ 1 h 554"/>
                  <a:gd name="T12" fmla="*/ 4 w 369"/>
                  <a:gd name="T13" fmla="*/ 3 h 554"/>
                  <a:gd name="T14" fmla="*/ 1 w 369"/>
                  <a:gd name="T15" fmla="*/ 7 h 554"/>
                  <a:gd name="T16" fmla="*/ 0 w 369"/>
                  <a:gd name="T17" fmla="*/ 11 h 554"/>
                  <a:gd name="T18" fmla="*/ 0 w 369"/>
                  <a:gd name="T19" fmla="*/ 494 h 554"/>
                  <a:gd name="T20" fmla="*/ 1 w 369"/>
                  <a:gd name="T21" fmla="*/ 501 h 554"/>
                  <a:gd name="T22" fmla="*/ 1 w 369"/>
                  <a:gd name="T23" fmla="*/ 508 h 554"/>
                  <a:gd name="T24" fmla="*/ 3 w 369"/>
                  <a:gd name="T25" fmla="*/ 514 h 554"/>
                  <a:gd name="T26" fmla="*/ 4 w 369"/>
                  <a:gd name="T27" fmla="*/ 520 h 554"/>
                  <a:gd name="T28" fmla="*/ 6 w 369"/>
                  <a:gd name="T29" fmla="*/ 525 h 554"/>
                  <a:gd name="T30" fmla="*/ 9 w 369"/>
                  <a:gd name="T31" fmla="*/ 530 h 554"/>
                  <a:gd name="T32" fmla="*/ 12 w 369"/>
                  <a:gd name="T33" fmla="*/ 534 h 554"/>
                  <a:gd name="T34" fmla="*/ 15 w 369"/>
                  <a:gd name="T35" fmla="*/ 538 h 554"/>
                  <a:gd name="T36" fmla="*/ 19 w 369"/>
                  <a:gd name="T37" fmla="*/ 542 h 554"/>
                  <a:gd name="T38" fmla="*/ 24 w 369"/>
                  <a:gd name="T39" fmla="*/ 546 h 554"/>
                  <a:gd name="T40" fmla="*/ 28 w 369"/>
                  <a:gd name="T41" fmla="*/ 548 h 554"/>
                  <a:gd name="T42" fmla="*/ 34 w 369"/>
                  <a:gd name="T43" fmla="*/ 550 h 554"/>
                  <a:gd name="T44" fmla="*/ 40 w 369"/>
                  <a:gd name="T45" fmla="*/ 552 h 554"/>
                  <a:gd name="T46" fmla="*/ 47 w 369"/>
                  <a:gd name="T47" fmla="*/ 553 h 554"/>
                  <a:gd name="T48" fmla="*/ 53 w 369"/>
                  <a:gd name="T49" fmla="*/ 554 h 554"/>
                  <a:gd name="T50" fmla="*/ 61 w 369"/>
                  <a:gd name="T51" fmla="*/ 554 h 554"/>
                  <a:gd name="T52" fmla="*/ 369 w 369"/>
                  <a:gd name="T53" fmla="*/ 554 h 554"/>
                  <a:gd name="T54" fmla="*/ 360 w 369"/>
                  <a:gd name="T55" fmla="*/ 536 h 554"/>
                  <a:gd name="T56" fmla="*/ 351 w 369"/>
                  <a:gd name="T57" fmla="*/ 519 h 554"/>
                  <a:gd name="T58" fmla="*/ 345 w 369"/>
                  <a:gd name="T59" fmla="*/ 501 h 554"/>
                  <a:gd name="T60" fmla="*/ 340 w 369"/>
                  <a:gd name="T61" fmla="*/ 481 h 554"/>
                  <a:gd name="T62" fmla="*/ 72 w 369"/>
                  <a:gd name="T63" fmla="*/ 48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9" h="554">
                    <a:moveTo>
                      <a:pt x="72" y="481"/>
                    </a:moveTo>
                    <a:lnTo>
                      <a:pt x="72" y="71"/>
                    </a:lnTo>
                    <a:lnTo>
                      <a:pt x="97" y="71"/>
                    </a:lnTo>
                    <a:lnTo>
                      <a:pt x="97" y="0"/>
                    </a:lnTo>
                    <a:lnTo>
                      <a:pt x="12" y="0"/>
                    </a:lnTo>
                    <a:lnTo>
                      <a:pt x="8" y="1"/>
                    </a:lnTo>
                    <a:lnTo>
                      <a:pt x="4" y="3"/>
                    </a:lnTo>
                    <a:lnTo>
                      <a:pt x="1" y="7"/>
                    </a:lnTo>
                    <a:lnTo>
                      <a:pt x="0" y="11"/>
                    </a:lnTo>
                    <a:lnTo>
                      <a:pt x="0" y="494"/>
                    </a:lnTo>
                    <a:lnTo>
                      <a:pt x="1" y="501"/>
                    </a:lnTo>
                    <a:lnTo>
                      <a:pt x="1" y="508"/>
                    </a:lnTo>
                    <a:lnTo>
                      <a:pt x="3" y="514"/>
                    </a:lnTo>
                    <a:lnTo>
                      <a:pt x="4" y="520"/>
                    </a:lnTo>
                    <a:lnTo>
                      <a:pt x="6" y="525"/>
                    </a:lnTo>
                    <a:lnTo>
                      <a:pt x="9" y="530"/>
                    </a:lnTo>
                    <a:lnTo>
                      <a:pt x="12" y="534"/>
                    </a:lnTo>
                    <a:lnTo>
                      <a:pt x="15" y="538"/>
                    </a:lnTo>
                    <a:lnTo>
                      <a:pt x="19" y="542"/>
                    </a:lnTo>
                    <a:lnTo>
                      <a:pt x="24" y="546"/>
                    </a:lnTo>
                    <a:lnTo>
                      <a:pt x="28" y="548"/>
                    </a:lnTo>
                    <a:lnTo>
                      <a:pt x="34" y="550"/>
                    </a:lnTo>
                    <a:lnTo>
                      <a:pt x="40" y="552"/>
                    </a:lnTo>
                    <a:lnTo>
                      <a:pt x="47" y="553"/>
                    </a:lnTo>
                    <a:lnTo>
                      <a:pt x="53" y="554"/>
                    </a:lnTo>
                    <a:lnTo>
                      <a:pt x="61" y="554"/>
                    </a:lnTo>
                    <a:lnTo>
                      <a:pt x="369" y="554"/>
                    </a:lnTo>
                    <a:lnTo>
                      <a:pt x="360" y="536"/>
                    </a:lnTo>
                    <a:lnTo>
                      <a:pt x="351" y="519"/>
                    </a:lnTo>
                    <a:lnTo>
                      <a:pt x="345" y="501"/>
                    </a:lnTo>
                    <a:lnTo>
                      <a:pt x="340" y="481"/>
                    </a:lnTo>
                    <a:lnTo>
                      <a:pt x="72" y="4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1155">
                <a:extLst>
                  <a:ext uri="{FF2B5EF4-FFF2-40B4-BE49-F238E27FC236}">
                    <a16:creationId xmlns:a16="http://schemas.microsoft.com/office/drawing/2014/main" id="{3E0C279E-6171-2F19-F966-8928E337C3B1}"/>
                  </a:ext>
                </a:extLst>
              </p:cNvPr>
              <p:cNvSpPr>
                <a:spLocks/>
              </p:cNvSpPr>
              <p:nvPr/>
            </p:nvSpPr>
            <p:spPr bwMode="auto">
              <a:xfrm>
                <a:off x="2085975" y="2622550"/>
                <a:ext cx="69850" cy="9525"/>
              </a:xfrm>
              <a:custGeom>
                <a:avLst/>
                <a:gdLst>
                  <a:gd name="T0" fmla="*/ 164 w 176"/>
                  <a:gd name="T1" fmla="*/ 0 h 25"/>
                  <a:gd name="T2" fmla="*/ 12 w 176"/>
                  <a:gd name="T3" fmla="*/ 0 h 25"/>
                  <a:gd name="T4" fmla="*/ 8 w 176"/>
                  <a:gd name="T5" fmla="*/ 1 h 25"/>
                  <a:gd name="T6" fmla="*/ 4 w 176"/>
                  <a:gd name="T7" fmla="*/ 4 h 25"/>
                  <a:gd name="T8" fmla="*/ 1 w 176"/>
                  <a:gd name="T9" fmla="*/ 7 h 25"/>
                  <a:gd name="T10" fmla="*/ 0 w 176"/>
                  <a:gd name="T11" fmla="*/ 12 h 25"/>
                  <a:gd name="T12" fmla="*/ 1 w 176"/>
                  <a:gd name="T13" fmla="*/ 18 h 25"/>
                  <a:gd name="T14" fmla="*/ 4 w 176"/>
                  <a:gd name="T15" fmla="*/ 21 h 25"/>
                  <a:gd name="T16" fmla="*/ 8 w 176"/>
                  <a:gd name="T17" fmla="*/ 24 h 25"/>
                  <a:gd name="T18" fmla="*/ 12 w 176"/>
                  <a:gd name="T19" fmla="*/ 25 h 25"/>
                  <a:gd name="T20" fmla="*/ 164 w 176"/>
                  <a:gd name="T21" fmla="*/ 25 h 25"/>
                  <a:gd name="T22" fmla="*/ 169 w 176"/>
                  <a:gd name="T23" fmla="*/ 24 h 25"/>
                  <a:gd name="T24" fmla="*/ 172 w 176"/>
                  <a:gd name="T25" fmla="*/ 21 h 25"/>
                  <a:gd name="T26" fmla="*/ 175 w 176"/>
                  <a:gd name="T27" fmla="*/ 18 h 25"/>
                  <a:gd name="T28" fmla="*/ 176 w 176"/>
                  <a:gd name="T29" fmla="*/ 12 h 25"/>
                  <a:gd name="T30" fmla="*/ 175 w 176"/>
                  <a:gd name="T31" fmla="*/ 7 h 25"/>
                  <a:gd name="T32" fmla="*/ 172 w 176"/>
                  <a:gd name="T33" fmla="*/ 4 h 25"/>
                  <a:gd name="T34" fmla="*/ 169 w 176"/>
                  <a:gd name="T35" fmla="*/ 1 h 25"/>
                  <a:gd name="T36" fmla="*/ 164 w 176"/>
                  <a:gd name="T3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25">
                    <a:moveTo>
                      <a:pt x="164" y="0"/>
                    </a:moveTo>
                    <a:lnTo>
                      <a:pt x="12" y="0"/>
                    </a:lnTo>
                    <a:lnTo>
                      <a:pt x="8" y="1"/>
                    </a:lnTo>
                    <a:lnTo>
                      <a:pt x="4" y="4"/>
                    </a:lnTo>
                    <a:lnTo>
                      <a:pt x="1" y="7"/>
                    </a:lnTo>
                    <a:lnTo>
                      <a:pt x="0" y="12"/>
                    </a:lnTo>
                    <a:lnTo>
                      <a:pt x="1" y="18"/>
                    </a:lnTo>
                    <a:lnTo>
                      <a:pt x="4" y="21"/>
                    </a:lnTo>
                    <a:lnTo>
                      <a:pt x="8" y="24"/>
                    </a:lnTo>
                    <a:lnTo>
                      <a:pt x="12" y="25"/>
                    </a:lnTo>
                    <a:lnTo>
                      <a:pt x="164" y="25"/>
                    </a:lnTo>
                    <a:lnTo>
                      <a:pt x="169" y="24"/>
                    </a:lnTo>
                    <a:lnTo>
                      <a:pt x="172" y="21"/>
                    </a:lnTo>
                    <a:lnTo>
                      <a:pt x="175" y="18"/>
                    </a:lnTo>
                    <a:lnTo>
                      <a:pt x="176" y="12"/>
                    </a:lnTo>
                    <a:lnTo>
                      <a:pt x="175" y="7"/>
                    </a:lnTo>
                    <a:lnTo>
                      <a:pt x="172" y="4"/>
                    </a:lnTo>
                    <a:lnTo>
                      <a:pt x="169" y="1"/>
                    </a:lnTo>
                    <a:lnTo>
                      <a:pt x="1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1156">
                <a:extLst>
                  <a:ext uri="{FF2B5EF4-FFF2-40B4-BE49-F238E27FC236}">
                    <a16:creationId xmlns:a16="http://schemas.microsoft.com/office/drawing/2014/main" id="{A30EBD02-43E2-DE25-EDA2-A4B29A3A0CC9}"/>
                  </a:ext>
                </a:extLst>
              </p:cNvPr>
              <p:cNvSpPr>
                <a:spLocks/>
              </p:cNvSpPr>
              <p:nvPr/>
            </p:nvSpPr>
            <p:spPr bwMode="auto">
              <a:xfrm>
                <a:off x="2085975" y="2651125"/>
                <a:ext cx="69850" cy="9525"/>
              </a:xfrm>
              <a:custGeom>
                <a:avLst/>
                <a:gdLst>
                  <a:gd name="T0" fmla="*/ 164 w 176"/>
                  <a:gd name="T1" fmla="*/ 0 h 23"/>
                  <a:gd name="T2" fmla="*/ 12 w 176"/>
                  <a:gd name="T3" fmla="*/ 0 h 23"/>
                  <a:gd name="T4" fmla="*/ 8 w 176"/>
                  <a:gd name="T5" fmla="*/ 1 h 23"/>
                  <a:gd name="T6" fmla="*/ 4 w 176"/>
                  <a:gd name="T7" fmla="*/ 3 h 23"/>
                  <a:gd name="T8" fmla="*/ 1 w 176"/>
                  <a:gd name="T9" fmla="*/ 7 h 23"/>
                  <a:gd name="T10" fmla="*/ 0 w 176"/>
                  <a:gd name="T11" fmla="*/ 12 h 23"/>
                  <a:gd name="T12" fmla="*/ 1 w 176"/>
                  <a:gd name="T13" fmla="*/ 16 h 23"/>
                  <a:gd name="T14" fmla="*/ 4 w 176"/>
                  <a:gd name="T15" fmla="*/ 20 h 23"/>
                  <a:gd name="T16" fmla="*/ 8 w 176"/>
                  <a:gd name="T17" fmla="*/ 23 h 23"/>
                  <a:gd name="T18" fmla="*/ 12 w 176"/>
                  <a:gd name="T19" fmla="*/ 23 h 23"/>
                  <a:gd name="T20" fmla="*/ 164 w 176"/>
                  <a:gd name="T21" fmla="*/ 23 h 23"/>
                  <a:gd name="T22" fmla="*/ 169 w 176"/>
                  <a:gd name="T23" fmla="*/ 23 h 23"/>
                  <a:gd name="T24" fmla="*/ 172 w 176"/>
                  <a:gd name="T25" fmla="*/ 20 h 23"/>
                  <a:gd name="T26" fmla="*/ 175 w 176"/>
                  <a:gd name="T27" fmla="*/ 16 h 23"/>
                  <a:gd name="T28" fmla="*/ 176 w 176"/>
                  <a:gd name="T29" fmla="*/ 12 h 23"/>
                  <a:gd name="T30" fmla="*/ 175 w 176"/>
                  <a:gd name="T31" fmla="*/ 7 h 23"/>
                  <a:gd name="T32" fmla="*/ 172 w 176"/>
                  <a:gd name="T33" fmla="*/ 3 h 23"/>
                  <a:gd name="T34" fmla="*/ 169 w 176"/>
                  <a:gd name="T35" fmla="*/ 1 h 23"/>
                  <a:gd name="T36" fmla="*/ 164 w 176"/>
                  <a:gd name="T3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23">
                    <a:moveTo>
                      <a:pt x="164" y="0"/>
                    </a:moveTo>
                    <a:lnTo>
                      <a:pt x="12" y="0"/>
                    </a:lnTo>
                    <a:lnTo>
                      <a:pt x="8" y="1"/>
                    </a:lnTo>
                    <a:lnTo>
                      <a:pt x="4" y="3"/>
                    </a:lnTo>
                    <a:lnTo>
                      <a:pt x="1" y="7"/>
                    </a:lnTo>
                    <a:lnTo>
                      <a:pt x="0" y="12"/>
                    </a:lnTo>
                    <a:lnTo>
                      <a:pt x="1" y="16"/>
                    </a:lnTo>
                    <a:lnTo>
                      <a:pt x="4" y="20"/>
                    </a:lnTo>
                    <a:lnTo>
                      <a:pt x="8" y="23"/>
                    </a:lnTo>
                    <a:lnTo>
                      <a:pt x="12" y="23"/>
                    </a:lnTo>
                    <a:lnTo>
                      <a:pt x="164" y="23"/>
                    </a:lnTo>
                    <a:lnTo>
                      <a:pt x="169" y="23"/>
                    </a:lnTo>
                    <a:lnTo>
                      <a:pt x="172" y="20"/>
                    </a:lnTo>
                    <a:lnTo>
                      <a:pt x="175" y="16"/>
                    </a:lnTo>
                    <a:lnTo>
                      <a:pt x="176" y="12"/>
                    </a:lnTo>
                    <a:lnTo>
                      <a:pt x="175" y="7"/>
                    </a:lnTo>
                    <a:lnTo>
                      <a:pt x="172" y="3"/>
                    </a:lnTo>
                    <a:lnTo>
                      <a:pt x="169" y="1"/>
                    </a:lnTo>
                    <a:lnTo>
                      <a:pt x="1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1157">
                <a:extLst>
                  <a:ext uri="{FF2B5EF4-FFF2-40B4-BE49-F238E27FC236}">
                    <a16:creationId xmlns:a16="http://schemas.microsoft.com/office/drawing/2014/main" id="{6ADB0592-3CA4-AF9C-C979-DDA4268393D6}"/>
                  </a:ext>
                </a:extLst>
              </p:cNvPr>
              <p:cNvSpPr>
                <a:spLocks/>
              </p:cNvSpPr>
              <p:nvPr/>
            </p:nvSpPr>
            <p:spPr bwMode="auto">
              <a:xfrm>
                <a:off x="2085975" y="2679700"/>
                <a:ext cx="69850" cy="9525"/>
              </a:xfrm>
              <a:custGeom>
                <a:avLst/>
                <a:gdLst>
                  <a:gd name="T0" fmla="*/ 176 w 176"/>
                  <a:gd name="T1" fmla="*/ 11 h 23"/>
                  <a:gd name="T2" fmla="*/ 175 w 176"/>
                  <a:gd name="T3" fmla="*/ 7 h 23"/>
                  <a:gd name="T4" fmla="*/ 172 w 176"/>
                  <a:gd name="T5" fmla="*/ 3 h 23"/>
                  <a:gd name="T6" fmla="*/ 169 w 176"/>
                  <a:gd name="T7" fmla="*/ 1 h 23"/>
                  <a:gd name="T8" fmla="*/ 164 w 176"/>
                  <a:gd name="T9" fmla="*/ 0 h 23"/>
                  <a:gd name="T10" fmla="*/ 12 w 176"/>
                  <a:gd name="T11" fmla="*/ 0 h 23"/>
                  <a:gd name="T12" fmla="*/ 8 w 176"/>
                  <a:gd name="T13" fmla="*/ 1 h 23"/>
                  <a:gd name="T14" fmla="*/ 4 w 176"/>
                  <a:gd name="T15" fmla="*/ 3 h 23"/>
                  <a:gd name="T16" fmla="*/ 1 w 176"/>
                  <a:gd name="T17" fmla="*/ 7 h 23"/>
                  <a:gd name="T18" fmla="*/ 0 w 176"/>
                  <a:gd name="T19" fmla="*/ 11 h 23"/>
                  <a:gd name="T20" fmla="*/ 1 w 176"/>
                  <a:gd name="T21" fmla="*/ 16 h 23"/>
                  <a:gd name="T22" fmla="*/ 4 w 176"/>
                  <a:gd name="T23" fmla="*/ 20 h 23"/>
                  <a:gd name="T24" fmla="*/ 8 w 176"/>
                  <a:gd name="T25" fmla="*/ 22 h 23"/>
                  <a:gd name="T26" fmla="*/ 12 w 176"/>
                  <a:gd name="T27" fmla="*/ 23 h 23"/>
                  <a:gd name="T28" fmla="*/ 164 w 176"/>
                  <a:gd name="T29" fmla="*/ 23 h 23"/>
                  <a:gd name="T30" fmla="*/ 169 w 176"/>
                  <a:gd name="T31" fmla="*/ 22 h 23"/>
                  <a:gd name="T32" fmla="*/ 172 w 176"/>
                  <a:gd name="T33" fmla="*/ 20 h 23"/>
                  <a:gd name="T34" fmla="*/ 175 w 176"/>
                  <a:gd name="T35" fmla="*/ 16 h 23"/>
                  <a:gd name="T36" fmla="*/ 176 w 176"/>
                  <a:gd name="T3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23">
                    <a:moveTo>
                      <a:pt x="176" y="11"/>
                    </a:moveTo>
                    <a:lnTo>
                      <a:pt x="175" y="7"/>
                    </a:lnTo>
                    <a:lnTo>
                      <a:pt x="172" y="3"/>
                    </a:lnTo>
                    <a:lnTo>
                      <a:pt x="169" y="1"/>
                    </a:lnTo>
                    <a:lnTo>
                      <a:pt x="164" y="0"/>
                    </a:lnTo>
                    <a:lnTo>
                      <a:pt x="12" y="0"/>
                    </a:lnTo>
                    <a:lnTo>
                      <a:pt x="8" y="1"/>
                    </a:lnTo>
                    <a:lnTo>
                      <a:pt x="4" y="3"/>
                    </a:lnTo>
                    <a:lnTo>
                      <a:pt x="1" y="7"/>
                    </a:lnTo>
                    <a:lnTo>
                      <a:pt x="0" y="11"/>
                    </a:lnTo>
                    <a:lnTo>
                      <a:pt x="1" y="16"/>
                    </a:lnTo>
                    <a:lnTo>
                      <a:pt x="4" y="20"/>
                    </a:lnTo>
                    <a:lnTo>
                      <a:pt x="8" y="22"/>
                    </a:lnTo>
                    <a:lnTo>
                      <a:pt x="12" y="23"/>
                    </a:lnTo>
                    <a:lnTo>
                      <a:pt x="164" y="23"/>
                    </a:lnTo>
                    <a:lnTo>
                      <a:pt x="169" y="22"/>
                    </a:lnTo>
                    <a:lnTo>
                      <a:pt x="172" y="20"/>
                    </a:lnTo>
                    <a:lnTo>
                      <a:pt x="175" y="16"/>
                    </a:lnTo>
                    <a:lnTo>
                      <a:pt x="176"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1158">
                <a:extLst>
                  <a:ext uri="{FF2B5EF4-FFF2-40B4-BE49-F238E27FC236}">
                    <a16:creationId xmlns:a16="http://schemas.microsoft.com/office/drawing/2014/main" id="{9151B98F-09C4-1E49-17CC-A8FF991530EF}"/>
                  </a:ext>
                </a:extLst>
              </p:cNvPr>
              <p:cNvSpPr>
                <a:spLocks/>
              </p:cNvSpPr>
              <p:nvPr/>
            </p:nvSpPr>
            <p:spPr bwMode="auto">
              <a:xfrm>
                <a:off x="2085975" y="2708275"/>
                <a:ext cx="44450" cy="9525"/>
              </a:xfrm>
              <a:custGeom>
                <a:avLst/>
                <a:gdLst>
                  <a:gd name="T0" fmla="*/ 12 w 115"/>
                  <a:gd name="T1" fmla="*/ 0 h 24"/>
                  <a:gd name="T2" fmla="*/ 8 w 115"/>
                  <a:gd name="T3" fmla="*/ 1 h 24"/>
                  <a:gd name="T4" fmla="*/ 4 w 115"/>
                  <a:gd name="T5" fmla="*/ 3 h 24"/>
                  <a:gd name="T6" fmla="*/ 1 w 115"/>
                  <a:gd name="T7" fmla="*/ 8 h 24"/>
                  <a:gd name="T8" fmla="*/ 0 w 115"/>
                  <a:gd name="T9" fmla="*/ 12 h 24"/>
                  <a:gd name="T10" fmla="*/ 1 w 115"/>
                  <a:gd name="T11" fmla="*/ 17 h 24"/>
                  <a:gd name="T12" fmla="*/ 4 w 115"/>
                  <a:gd name="T13" fmla="*/ 21 h 24"/>
                  <a:gd name="T14" fmla="*/ 8 w 115"/>
                  <a:gd name="T15" fmla="*/ 23 h 24"/>
                  <a:gd name="T16" fmla="*/ 12 w 115"/>
                  <a:gd name="T17" fmla="*/ 24 h 24"/>
                  <a:gd name="T18" fmla="*/ 104 w 115"/>
                  <a:gd name="T19" fmla="*/ 24 h 24"/>
                  <a:gd name="T20" fmla="*/ 108 w 115"/>
                  <a:gd name="T21" fmla="*/ 23 h 24"/>
                  <a:gd name="T22" fmla="*/ 112 w 115"/>
                  <a:gd name="T23" fmla="*/ 21 h 24"/>
                  <a:gd name="T24" fmla="*/ 114 w 115"/>
                  <a:gd name="T25" fmla="*/ 17 h 24"/>
                  <a:gd name="T26" fmla="*/ 115 w 115"/>
                  <a:gd name="T27" fmla="*/ 12 h 24"/>
                  <a:gd name="T28" fmla="*/ 114 w 115"/>
                  <a:gd name="T29" fmla="*/ 8 h 24"/>
                  <a:gd name="T30" fmla="*/ 112 w 115"/>
                  <a:gd name="T31" fmla="*/ 3 h 24"/>
                  <a:gd name="T32" fmla="*/ 108 w 115"/>
                  <a:gd name="T33" fmla="*/ 1 h 24"/>
                  <a:gd name="T34" fmla="*/ 104 w 115"/>
                  <a:gd name="T35" fmla="*/ 0 h 24"/>
                  <a:gd name="T36" fmla="*/ 12 w 115"/>
                  <a:gd name="T3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5" h="24">
                    <a:moveTo>
                      <a:pt x="12" y="0"/>
                    </a:moveTo>
                    <a:lnTo>
                      <a:pt x="8" y="1"/>
                    </a:lnTo>
                    <a:lnTo>
                      <a:pt x="4" y="3"/>
                    </a:lnTo>
                    <a:lnTo>
                      <a:pt x="1" y="8"/>
                    </a:lnTo>
                    <a:lnTo>
                      <a:pt x="0" y="12"/>
                    </a:lnTo>
                    <a:lnTo>
                      <a:pt x="1" y="17"/>
                    </a:lnTo>
                    <a:lnTo>
                      <a:pt x="4" y="21"/>
                    </a:lnTo>
                    <a:lnTo>
                      <a:pt x="8" y="23"/>
                    </a:lnTo>
                    <a:lnTo>
                      <a:pt x="12" y="24"/>
                    </a:lnTo>
                    <a:lnTo>
                      <a:pt x="104" y="24"/>
                    </a:lnTo>
                    <a:lnTo>
                      <a:pt x="108" y="23"/>
                    </a:lnTo>
                    <a:lnTo>
                      <a:pt x="112" y="21"/>
                    </a:lnTo>
                    <a:lnTo>
                      <a:pt x="114" y="17"/>
                    </a:lnTo>
                    <a:lnTo>
                      <a:pt x="115" y="12"/>
                    </a:lnTo>
                    <a:lnTo>
                      <a:pt x="114" y="8"/>
                    </a:lnTo>
                    <a:lnTo>
                      <a:pt x="112" y="3"/>
                    </a:lnTo>
                    <a:lnTo>
                      <a:pt x="108" y="1"/>
                    </a:lnTo>
                    <a:lnTo>
                      <a:pt x="104" y="0"/>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1159">
                <a:extLst>
                  <a:ext uri="{FF2B5EF4-FFF2-40B4-BE49-F238E27FC236}">
                    <a16:creationId xmlns:a16="http://schemas.microsoft.com/office/drawing/2014/main" id="{933824B2-5168-89EA-BDDE-9B4DD6EB327F}"/>
                  </a:ext>
                </a:extLst>
              </p:cNvPr>
              <p:cNvSpPr>
                <a:spLocks noEditPoints="1"/>
              </p:cNvSpPr>
              <p:nvPr/>
            </p:nvSpPr>
            <p:spPr bwMode="auto">
              <a:xfrm>
                <a:off x="2168525" y="2660650"/>
                <a:ext cx="142875" cy="142875"/>
              </a:xfrm>
              <a:custGeom>
                <a:avLst/>
                <a:gdLst>
                  <a:gd name="T0" fmla="*/ 157 w 361"/>
                  <a:gd name="T1" fmla="*/ 259 h 362"/>
                  <a:gd name="T2" fmla="*/ 84 w 361"/>
                  <a:gd name="T3" fmla="*/ 186 h 362"/>
                  <a:gd name="T4" fmla="*/ 84 w 361"/>
                  <a:gd name="T5" fmla="*/ 176 h 362"/>
                  <a:gd name="T6" fmla="*/ 91 w 361"/>
                  <a:gd name="T7" fmla="*/ 170 h 362"/>
                  <a:gd name="T8" fmla="*/ 101 w 361"/>
                  <a:gd name="T9" fmla="*/ 170 h 362"/>
                  <a:gd name="T10" fmla="*/ 156 w 361"/>
                  <a:gd name="T11" fmla="*/ 224 h 362"/>
                  <a:gd name="T12" fmla="*/ 260 w 361"/>
                  <a:gd name="T13" fmla="*/ 111 h 362"/>
                  <a:gd name="T14" fmla="*/ 266 w 361"/>
                  <a:gd name="T15" fmla="*/ 109 h 362"/>
                  <a:gd name="T16" fmla="*/ 271 w 361"/>
                  <a:gd name="T17" fmla="*/ 111 h 362"/>
                  <a:gd name="T18" fmla="*/ 275 w 361"/>
                  <a:gd name="T19" fmla="*/ 116 h 362"/>
                  <a:gd name="T20" fmla="*/ 276 w 361"/>
                  <a:gd name="T21" fmla="*/ 125 h 362"/>
                  <a:gd name="T22" fmla="*/ 180 w 361"/>
                  <a:gd name="T23" fmla="*/ 0 h 362"/>
                  <a:gd name="T24" fmla="*/ 143 w 361"/>
                  <a:gd name="T25" fmla="*/ 4 h 362"/>
                  <a:gd name="T26" fmla="*/ 110 w 361"/>
                  <a:gd name="T27" fmla="*/ 14 h 362"/>
                  <a:gd name="T28" fmla="*/ 79 w 361"/>
                  <a:gd name="T29" fmla="*/ 32 h 362"/>
                  <a:gd name="T30" fmla="*/ 53 w 361"/>
                  <a:gd name="T31" fmla="*/ 54 h 362"/>
                  <a:gd name="T32" fmla="*/ 30 w 361"/>
                  <a:gd name="T33" fmla="*/ 81 h 362"/>
                  <a:gd name="T34" fmla="*/ 14 w 361"/>
                  <a:gd name="T35" fmla="*/ 111 h 362"/>
                  <a:gd name="T36" fmla="*/ 3 w 361"/>
                  <a:gd name="T37" fmla="*/ 145 h 362"/>
                  <a:gd name="T38" fmla="*/ 0 w 361"/>
                  <a:gd name="T39" fmla="*/ 182 h 362"/>
                  <a:gd name="T40" fmla="*/ 3 w 361"/>
                  <a:gd name="T41" fmla="*/ 217 h 362"/>
                  <a:gd name="T42" fmla="*/ 14 w 361"/>
                  <a:gd name="T43" fmla="*/ 252 h 362"/>
                  <a:gd name="T44" fmla="*/ 30 w 361"/>
                  <a:gd name="T45" fmla="*/ 283 h 362"/>
                  <a:gd name="T46" fmla="*/ 53 w 361"/>
                  <a:gd name="T47" fmla="*/ 309 h 362"/>
                  <a:gd name="T48" fmla="*/ 79 w 361"/>
                  <a:gd name="T49" fmla="*/ 331 h 362"/>
                  <a:gd name="T50" fmla="*/ 110 w 361"/>
                  <a:gd name="T51" fmla="*/ 348 h 362"/>
                  <a:gd name="T52" fmla="*/ 143 w 361"/>
                  <a:gd name="T53" fmla="*/ 358 h 362"/>
                  <a:gd name="T54" fmla="*/ 180 w 361"/>
                  <a:gd name="T55" fmla="*/ 362 h 362"/>
                  <a:gd name="T56" fmla="*/ 217 w 361"/>
                  <a:gd name="T57" fmla="*/ 358 h 362"/>
                  <a:gd name="T58" fmla="*/ 251 w 361"/>
                  <a:gd name="T59" fmla="*/ 348 h 362"/>
                  <a:gd name="T60" fmla="*/ 281 w 361"/>
                  <a:gd name="T61" fmla="*/ 331 h 362"/>
                  <a:gd name="T62" fmla="*/ 308 w 361"/>
                  <a:gd name="T63" fmla="*/ 309 h 362"/>
                  <a:gd name="T64" fmla="*/ 330 w 361"/>
                  <a:gd name="T65" fmla="*/ 283 h 362"/>
                  <a:gd name="T66" fmla="*/ 346 w 361"/>
                  <a:gd name="T67" fmla="*/ 252 h 362"/>
                  <a:gd name="T68" fmla="*/ 357 w 361"/>
                  <a:gd name="T69" fmla="*/ 217 h 362"/>
                  <a:gd name="T70" fmla="*/ 361 w 361"/>
                  <a:gd name="T71" fmla="*/ 182 h 362"/>
                  <a:gd name="T72" fmla="*/ 357 w 361"/>
                  <a:gd name="T73" fmla="*/ 145 h 362"/>
                  <a:gd name="T74" fmla="*/ 346 w 361"/>
                  <a:gd name="T75" fmla="*/ 111 h 362"/>
                  <a:gd name="T76" fmla="*/ 330 w 361"/>
                  <a:gd name="T77" fmla="*/ 81 h 362"/>
                  <a:gd name="T78" fmla="*/ 308 w 361"/>
                  <a:gd name="T79" fmla="*/ 54 h 362"/>
                  <a:gd name="T80" fmla="*/ 281 w 361"/>
                  <a:gd name="T81" fmla="*/ 32 h 362"/>
                  <a:gd name="T82" fmla="*/ 251 w 361"/>
                  <a:gd name="T83" fmla="*/ 14 h 362"/>
                  <a:gd name="T84" fmla="*/ 217 w 361"/>
                  <a:gd name="T85" fmla="*/ 4 h 362"/>
                  <a:gd name="T86" fmla="*/ 180 w 361"/>
                  <a:gd name="T8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1" h="362">
                    <a:moveTo>
                      <a:pt x="273" y="130"/>
                    </a:moveTo>
                    <a:lnTo>
                      <a:pt x="157" y="259"/>
                    </a:lnTo>
                    <a:lnTo>
                      <a:pt x="87" y="190"/>
                    </a:lnTo>
                    <a:lnTo>
                      <a:pt x="84" y="186"/>
                    </a:lnTo>
                    <a:lnTo>
                      <a:pt x="83" y="182"/>
                    </a:lnTo>
                    <a:lnTo>
                      <a:pt x="84" y="176"/>
                    </a:lnTo>
                    <a:lnTo>
                      <a:pt x="87" y="172"/>
                    </a:lnTo>
                    <a:lnTo>
                      <a:pt x="91" y="170"/>
                    </a:lnTo>
                    <a:lnTo>
                      <a:pt x="96" y="169"/>
                    </a:lnTo>
                    <a:lnTo>
                      <a:pt x="101" y="170"/>
                    </a:lnTo>
                    <a:lnTo>
                      <a:pt x="105" y="172"/>
                    </a:lnTo>
                    <a:lnTo>
                      <a:pt x="156" y="224"/>
                    </a:lnTo>
                    <a:lnTo>
                      <a:pt x="256" y="113"/>
                    </a:lnTo>
                    <a:lnTo>
                      <a:pt x="260" y="111"/>
                    </a:lnTo>
                    <a:lnTo>
                      <a:pt x="264" y="109"/>
                    </a:lnTo>
                    <a:lnTo>
                      <a:pt x="266" y="109"/>
                    </a:lnTo>
                    <a:lnTo>
                      <a:pt x="268" y="110"/>
                    </a:lnTo>
                    <a:lnTo>
                      <a:pt x="271" y="111"/>
                    </a:lnTo>
                    <a:lnTo>
                      <a:pt x="272" y="112"/>
                    </a:lnTo>
                    <a:lnTo>
                      <a:pt x="275" y="116"/>
                    </a:lnTo>
                    <a:lnTo>
                      <a:pt x="276" y="121"/>
                    </a:lnTo>
                    <a:lnTo>
                      <a:pt x="276" y="125"/>
                    </a:lnTo>
                    <a:lnTo>
                      <a:pt x="273" y="130"/>
                    </a:lnTo>
                    <a:close/>
                    <a:moveTo>
                      <a:pt x="180" y="0"/>
                    </a:moveTo>
                    <a:lnTo>
                      <a:pt x="162" y="1"/>
                    </a:lnTo>
                    <a:lnTo>
                      <a:pt x="143" y="4"/>
                    </a:lnTo>
                    <a:lnTo>
                      <a:pt x="126" y="8"/>
                    </a:lnTo>
                    <a:lnTo>
                      <a:pt x="110" y="14"/>
                    </a:lnTo>
                    <a:lnTo>
                      <a:pt x="94" y="23"/>
                    </a:lnTo>
                    <a:lnTo>
                      <a:pt x="79" y="32"/>
                    </a:lnTo>
                    <a:lnTo>
                      <a:pt x="65" y="42"/>
                    </a:lnTo>
                    <a:lnTo>
                      <a:pt x="53" y="54"/>
                    </a:lnTo>
                    <a:lnTo>
                      <a:pt x="40" y="66"/>
                    </a:lnTo>
                    <a:lnTo>
                      <a:pt x="30" y="81"/>
                    </a:lnTo>
                    <a:lnTo>
                      <a:pt x="21" y="96"/>
                    </a:lnTo>
                    <a:lnTo>
                      <a:pt x="14" y="111"/>
                    </a:lnTo>
                    <a:lnTo>
                      <a:pt x="8" y="128"/>
                    </a:lnTo>
                    <a:lnTo>
                      <a:pt x="3" y="145"/>
                    </a:lnTo>
                    <a:lnTo>
                      <a:pt x="1" y="163"/>
                    </a:lnTo>
                    <a:lnTo>
                      <a:pt x="0" y="182"/>
                    </a:lnTo>
                    <a:lnTo>
                      <a:pt x="1" y="200"/>
                    </a:lnTo>
                    <a:lnTo>
                      <a:pt x="3" y="217"/>
                    </a:lnTo>
                    <a:lnTo>
                      <a:pt x="8" y="235"/>
                    </a:lnTo>
                    <a:lnTo>
                      <a:pt x="14" y="252"/>
                    </a:lnTo>
                    <a:lnTo>
                      <a:pt x="21" y="267"/>
                    </a:lnTo>
                    <a:lnTo>
                      <a:pt x="30" y="283"/>
                    </a:lnTo>
                    <a:lnTo>
                      <a:pt x="40" y="296"/>
                    </a:lnTo>
                    <a:lnTo>
                      <a:pt x="53" y="309"/>
                    </a:lnTo>
                    <a:lnTo>
                      <a:pt x="65" y="320"/>
                    </a:lnTo>
                    <a:lnTo>
                      <a:pt x="79" y="331"/>
                    </a:lnTo>
                    <a:lnTo>
                      <a:pt x="94" y="340"/>
                    </a:lnTo>
                    <a:lnTo>
                      <a:pt x="110" y="348"/>
                    </a:lnTo>
                    <a:lnTo>
                      <a:pt x="126" y="354"/>
                    </a:lnTo>
                    <a:lnTo>
                      <a:pt x="143" y="358"/>
                    </a:lnTo>
                    <a:lnTo>
                      <a:pt x="162" y="361"/>
                    </a:lnTo>
                    <a:lnTo>
                      <a:pt x="180" y="362"/>
                    </a:lnTo>
                    <a:lnTo>
                      <a:pt x="199" y="361"/>
                    </a:lnTo>
                    <a:lnTo>
                      <a:pt x="217" y="358"/>
                    </a:lnTo>
                    <a:lnTo>
                      <a:pt x="234" y="354"/>
                    </a:lnTo>
                    <a:lnTo>
                      <a:pt x="251" y="348"/>
                    </a:lnTo>
                    <a:lnTo>
                      <a:pt x="266" y="340"/>
                    </a:lnTo>
                    <a:lnTo>
                      <a:pt x="281" y="331"/>
                    </a:lnTo>
                    <a:lnTo>
                      <a:pt x="295" y="320"/>
                    </a:lnTo>
                    <a:lnTo>
                      <a:pt x="308" y="309"/>
                    </a:lnTo>
                    <a:lnTo>
                      <a:pt x="320" y="296"/>
                    </a:lnTo>
                    <a:lnTo>
                      <a:pt x="330" y="283"/>
                    </a:lnTo>
                    <a:lnTo>
                      <a:pt x="339" y="267"/>
                    </a:lnTo>
                    <a:lnTo>
                      <a:pt x="346" y="252"/>
                    </a:lnTo>
                    <a:lnTo>
                      <a:pt x="352" y="235"/>
                    </a:lnTo>
                    <a:lnTo>
                      <a:pt x="357" y="217"/>
                    </a:lnTo>
                    <a:lnTo>
                      <a:pt x="360" y="200"/>
                    </a:lnTo>
                    <a:lnTo>
                      <a:pt x="361" y="182"/>
                    </a:lnTo>
                    <a:lnTo>
                      <a:pt x="360" y="163"/>
                    </a:lnTo>
                    <a:lnTo>
                      <a:pt x="357" y="145"/>
                    </a:lnTo>
                    <a:lnTo>
                      <a:pt x="352" y="128"/>
                    </a:lnTo>
                    <a:lnTo>
                      <a:pt x="346" y="111"/>
                    </a:lnTo>
                    <a:lnTo>
                      <a:pt x="339" y="96"/>
                    </a:lnTo>
                    <a:lnTo>
                      <a:pt x="330" y="81"/>
                    </a:lnTo>
                    <a:lnTo>
                      <a:pt x="320" y="66"/>
                    </a:lnTo>
                    <a:lnTo>
                      <a:pt x="308" y="54"/>
                    </a:lnTo>
                    <a:lnTo>
                      <a:pt x="295" y="42"/>
                    </a:lnTo>
                    <a:lnTo>
                      <a:pt x="281" y="32"/>
                    </a:lnTo>
                    <a:lnTo>
                      <a:pt x="266" y="23"/>
                    </a:lnTo>
                    <a:lnTo>
                      <a:pt x="251" y="14"/>
                    </a:lnTo>
                    <a:lnTo>
                      <a:pt x="234" y="8"/>
                    </a:lnTo>
                    <a:lnTo>
                      <a:pt x="217" y="4"/>
                    </a:lnTo>
                    <a:lnTo>
                      <a:pt x="199" y="1"/>
                    </a:lnTo>
                    <a:lnTo>
                      <a:pt x="1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1160">
                <a:extLst>
                  <a:ext uri="{FF2B5EF4-FFF2-40B4-BE49-F238E27FC236}">
                    <a16:creationId xmlns:a16="http://schemas.microsoft.com/office/drawing/2014/main" id="{65991426-E9FA-703E-941C-28CE68456517}"/>
                  </a:ext>
                </a:extLst>
              </p:cNvPr>
              <p:cNvSpPr>
                <a:spLocks/>
              </p:cNvSpPr>
              <p:nvPr/>
            </p:nvSpPr>
            <p:spPr bwMode="auto">
              <a:xfrm>
                <a:off x="2073275" y="2516188"/>
                <a:ext cx="104775" cy="82550"/>
              </a:xfrm>
              <a:custGeom>
                <a:avLst/>
                <a:gdLst>
                  <a:gd name="T0" fmla="*/ 253 w 264"/>
                  <a:gd name="T1" fmla="*/ 205 h 205"/>
                  <a:gd name="T2" fmla="*/ 261 w 264"/>
                  <a:gd name="T3" fmla="*/ 202 h 205"/>
                  <a:gd name="T4" fmla="*/ 264 w 264"/>
                  <a:gd name="T5" fmla="*/ 193 h 205"/>
                  <a:gd name="T6" fmla="*/ 263 w 264"/>
                  <a:gd name="T7" fmla="*/ 56 h 205"/>
                  <a:gd name="T8" fmla="*/ 257 w 264"/>
                  <a:gd name="T9" fmla="*/ 49 h 205"/>
                  <a:gd name="T10" fmla="*/ 215 w 264"/>
                  <a:gd name="T11" fmla="*/ 48 h 205"/>
                  <a:gd name="T12" fmla="*/ 204 w 264"/>
                  <a:gd name="T13" fmla="*/ 43 h 205"/>
                  <a:gd name="T14" fmla="*/ 200 w 264"/>
                  <a:gd name="T15" fmla="*/ 32 h 205"/>
                  <a:gd name="T16" fmla="*/ 191 w 264"/>
                  <a:gd name="T17" fmla="*/ 19 h 205"/>
                  <a:gd name="T18" fmla="*/ 176 w 264"/>
                  <a:gd name="T19" fmla="*/ 9 h 205"/>
                  <a:gd name="T20" fmla="*/ 167 w 264"/>
                  <a:gd name="T21" fmla="*/ 5 h 205"/>
                  <a:gd name="T22" fmla="*/ 164 w 264"/>
                  <a:gd name="T23" fmla="*/ 4 h 205"/>
                  <a:gd name="T24" fmla="*/ 160 w 264"/>
                  <a:gd name="T25" fmla="*/ 4 h 205"/>
                  <a:gd name="T26" fmla="*/ 157 w 264"/>
                  <a:gd name="T27" fmla="*/ 3 h 205"/>
                  <a:gd name="T28" fmla="*/ 153 w 264"/>
                  <a:gd name="T29" fmla="*/ 2 h 205"/>
                  <a:gd name="T30" fmla="*/ 149 w 264"/>
                  <a:gd name="T31" fmla="*/ 1 h 205"/>
                  <a:gd name="T32" fmla="*/ 145 w 264"/>
                  <a:gd name="T33" fmla="*/ 1 h 205"/>
                  <a:gd name="T34" fmla="*/ 139 w 264"/>
                  <a:gd name="T35" fmla="*/ 0 h 205"/>
                  <a:gd name="T36" fmla="*/ 130 w 264"/>
                  <a:gd name="T37" fmla="*/ 0 h 205"/>
                  <a:gd name="T38" fmla="*/ 123 w 264"/>
                  <a:gd name="T39" fmla="*/ 1 h 205"/>
                  <a:gd name="T40" fmla="*/ 119 w 264"/>
                  <a:gd name="T41" fmla="*/ 1 h 205"/>
                  <a:gd name="T42" fmla="*/ 115 w 264"/>
                  <a:gd name="T43" fmla="*/ 2 h 205"/>
                  <a:gd name="T44" fmla="*/ 111 w 264"/>
                  <a:gd name="T45" fmla="*/ 3 h 205"/>
                  <a:gd name="T46" fmla="*/ 108 w 264"/>
                  <a:gd name="T47" fmla="*/ 4 h 205"/>
                  <a:gd name="T48" fmla="*/ 104 w 264"/>
                  <a:gd name="T49" fmla="*/ 4 h 205"/>
                  <a:gd name="T50" fmla="*/ 101 w 264"/>
                  <a:gd name="T51" fmla="*/ 5 h 205"/>
                  <a:gd name="T52" fmla="*/ 92 w 264"/>
                  <a:gd name="T53" fmla="*/ 9 h 205"/>
                  <a:gd name="T54" fmla="*/ 78 w 264"/>
                  <a:gd name="T55" fmla="*/ 19 h 205"/>
                  <a:gd name="T56" fmla="*/ 68 w 264"/>
                  <a:gd name="T57" fmla="*/ 32 h 205"/>
                  <a:gd name="T58" fmla="*/ 64 w 264"/>
                  <a:gd name="T59" fmla="*/ 43 h 205"/>
                  <a:gd name="T60" fmla="*/ 53 w 264"/>
                  <a:gd name="T61" fmla="*/ 48 h 205"/>
                  <a:gd name="T62" fmla="*/ 7 w 264"/>
                  <a:gd name="T63" fmla="*/ 49 h 205"/>
                  <a:gd name="T64" fmla="*/ 0 w 264"/>
                  <a:gd name="T65" fmla="*/ 56 h 205"/>
                  <a:gd name="T66" fmla="*/ 0 w 264"/>
                  <a:gd name="T67" fmla="*/ 193 h 205"/>
                  <a:gd name="T68" fmla="*/ 3 w 264"/>
                  <a:gd name="T69" fmla="*/ 202 h 205"/>
                  <a:gd name="T70" fmla="*/ 11 w 264"/>
                  <a:gd name="T71"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4" h="205">
                    <a:moveTo>
                      <a:pt x="11" y="205"/>
                    </a:moveTo>
                    <a:lnTo>
                      <a:pt x="253" y="205"/>
                    </a:lnTo>
                    <a:lnTo>
                      <a:pt x="257" y="204"/>
                    </a:lnTo>
                    <a:lnTo>
                      <a:pt x="261" y="202"/>
                    </a:lnTo>
                    <a:lnTo>
                      <a:pt x="263" y="198"/>
                    </a:lnTo>
                    <a:lnTo>
                      <a:pt x="264" y="193"/>
                    </a:lnTo>
                    <a:lnTo>
                      <a:pt x="264" y="60"/>
                    </a:lnTo>
                    <a:lnTo>
                      <a:pt x="263" y="56"/>
                    </a:lnTo>
                    <a:lnTo>
                      <a:pt x="261" y="52"/>
                    </a:lnTo>
                    <a:lnTo>
                      <a:pt x="257" y="49"/>
                    </a:lnTo>
                    <a:lnTo>
                      <a:pt x="253" y="48"/>
                    </a:lnTo>
                    <a:lnTo>
                      <a:pt x="215" y="48"/>
                    </a:lnTo>
                    <a:lnTo>
                      <a:pt x="206" y="48"/>
                    </a:lnTo>
                    <a:lnTo>
                      <a:pt x="204" y="43"/>
                    </a:lnTo>
                    <a:lnTo>
                      <a:pt x="202" y="38"/>
                    </a:lnTo>
                    <a:lnTo>
                      <a:pt x="200" y="32"/>
                    </a:lnTo>
                    <a:lnTo>
                      <a:pt x="196" y="26"/>
                    </a:lnTo>
                    <a:lnTo>
                      <a:pt x="191" y="19"/>
                    </a:lnTo>
                    <a:lnTo>
                      <a:pt x="185" y="14"/>
                    </a:lnTo>
                    <a:lnTo>
                      <a:pt x="176" y="9"/>
                    </a:lnTo>
                    <a:lnTo>
                      <a:pt x="167" y="5"/>
                    </a:lnTo>
                    <a:lnTo>
                      <a:pt x="167" y="5"/>
                    </a:lnTo>
                    <a:lnTo>
                      <a:pt x="167" y="5"/>
                    </a:lnTo>
                    <a:lnTo>
                      <a:pt x="164" y="4"/>
                    </a:lnTo>
                    <a:lnTo>
                      <a:pt x="161" y="4"/>
                    </a:lnTo>
                    <a:lnTo>
                      <a:pt x="160" y="4"/>
                    </a:lnTo>
                    <a:lnTo>
                      <a:pt x="159" y="4"/>
                    </a:lnTo>
                    <a:lnTo>
                      <a:pt x="157" y="3"/>
                    </a:lnTo>
                    <a:lnTo>
                      <a:pt x="154" y="2"/>
                    </a:lnTo>
                    <a:lnTo>
                      <a:pt x="153" y="2"/>
                    </a:lnTo>
                    <a:lnTo>
                      <a:pt x="152" y="1"/>
                    </a:lnTo>
                    <a:lnTo>
                      <a:pt x="149" y="1"/>
                    </a:lnTo>
                    <a:lnTo>
                      <a:pt x="146" y="1"/>
                    </a:lnTo>
                    <a:lnTo>
                      <a:pt x="145" y="1"/>
                    </a:lnTo>
                    <a:lnTo>
                      <a:pt x="143" y="1"/>
                    </a:lnTo>
                    <a:lnTo>
                      <a:pt x="139" y="0"/>
                    </a:lnTo>
                    <a:lnTo>
                      <a:pt x="135" y="0"/>
                    </a:lnTo>
                    <a:lnTo>
                      <a:pt x="130" y="0"/>
                    </a:lnTo>
                    <a:lnTo>
                      <a:pt x="125" y="1"/>
                    </a:lnTo>
                    <a:lnTo>
                      <a:pt x="123" y="1"/>
                    </a:lnTo>
                    <a:lnTo>
                      <a:pt x="122" y="1"/>
                    </a:lnTo>
                    <a:lnTo>
                      <a:pt x="119" y="1"/>
                    </a:lnTo>
                    <a:lnTo>
                      <a:pt x="116" y="1"/>
                    </a:lnTo>
                    <a:lnTo>
                      <a:pt x="115" y="2"/>
                    </a:lnTo>
                    <a:lnTo>
                      <a:pt x="114" y="2"/>
                    </a:lnTo>
                    <a:lnTo>
                      <a:pt x="111" y="3"/>
                    </a:lnTo>
                    <a:lnTo>
                      <a:pt x="109" y="4"/>
                    </a:lnTo>
                    <a:lnTo>
                      <a:pt x="108" y="4"/>
                    </a:lnTo>
                    <a:lnTo>
                      <a:pt x="107" y="4"/>
                    </a:lnTo>
                    <a:lnTo>
                      <a:pt x="104" y="4"/>
                    </a:lnTo>
                    <a:lnTo>
                      <a:pt x="101" y="5"/>
                    </a:lnTo>
                    <a:lnTo>
                      <a:pt x="101" y="5"/>
                    </a:lnTo>
                    <a:lnTo>
                      <a:pt x="101" y="5"/>
                    </a:lnTo>
                    <a:lnTo>
                      <a:pt x="92" y="9"/>
                    </a:lnTo>
                    <a:lnTo>
                      <a:pt x="84" y="14"/>
                    </a:lnTo>
                    <a:lnTo>
                      <a:pt x="78" y="19"/>
                    </a:lnTo>
                    <a:lnTo>
                      <a:pt x="72" y="26"/>
                    </a:lnTo>
                    <a:lnTo>
                      <a:pt x="68" y="32"/>
                    </a:lnTo>
                    <a:lnTo>
                      <a:pt x="66" y="38"/>
                    </a:lnTo>
                    <a:lnTo>
                      <a:pt x="64" y="43"/>
                    </a:lnTo>
                    <a:lnTo>
                      <a:pt x="62" y="48"/>
                    </a:lnTo>
                    <a:lnTo>
                      <a:pt x="53" y="48"/>
                    </a:lnTo>
                    <a:lnTo>
                      <a:pt x="11" y="48"/>
                    </a:lnTo>
                    <a:lnTo>
                      <a:pt x="7" y="49"/>
                    </a:lnTo>
                    <a:lnTo>
                      <a:pt x="3" y="52"/>
                    </a:lnTo>
                    <a:lnTo>
                      <a:pt x="0" y="56"/>
                    </a:lnTo>
                    <a:lnTo>
                      <a:pt x="0" y="60"/>
                    </a:lnTo>
                    <a:lnTo>
                      <a:pt x="0" y="193"/>
                    </a:lnTo>
                    <a:lnTo>
                      <a:pt x="0" y="198"/>
                    </a:lnTo>
                    <a:lnTo>
                      <a:pt x="3" y="202"/>
                    </a:lnTo>
                    <a:lnTo>
                      <a:pt x="7" y="204"/>
                    </a:lnTo>
                    <a:lnTo>
                      <a:pt x="11"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94" name="Group 93">
            <a:extLst>
              <a:ext uri="{FF2B5EF4-FFF2-40B4-BE49-F238E27FC236}">
                <a16:creationId xmlns:a16="http://schemas.microsoft.com/office/drawing/2014/main" id="{18D0F28D-EF26-94BF-656E-4C5EC318A0C6}"/>
              </a:ext>
            </a:extLst>
          </p:cNvPr>
          <p:cNvGrpSpPr/>
          <p:nvPr/>
        </p:nvGrpSpPr>
        <p:grpSpPr>
          <a:xfrm>
            <a:off x="6595205" y="1083716"/>
            <a:ext cx="410059" cy="369332"/>
            <a:chOff x="6756693" y="1257298"/>
            <a:chExt cx="410059" cy="444194"/>
          </a:xfrm>
        </p:grpSpPr>
        <p:sp>
          <p:nvSpPr>
            <p:cNvPr id="95" name="Rectangle 94">
              <a:extLst>
                <a:ext uri="{FF2B5EF4-FFF2-40B4-BE49-F238E27FC236}">
                  <a16:creationId xmlns:a16="http://schemas.microsoft.com/office/drawing/2014/main" id="{7FF3B7FD-17D8-DF26-D1C7-6692602A4926}"/>
                </a:ext>
              </a:extLst>
            </p:cNvPr>
            <p:cNvSpPr/>
            <p:nvPr/>
          </p:nvSpPr>
          <p:spPr>
            <a:xfrm>
              <a:off x="6756693" y="1257298"/>
              <a:ext cx="410059" cy="444194"/>
            </a:xfrm>
            <a:prstGeom prst="rect">
              <a:avLst/>
            </a:prstGeom>
            <a:solidFill>
              <a:srgbClr val="359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2512">
              <a:extLst>
                <a:ext uri="{FF2B5EF4-FFF2-40B4-BE49-F238E27FC236}">
                  <a16:creationId xmlns:a16="http://schemas.microsoft.com/office/drawing/2014/main" id="{A0A353B4-C4AE-CD68-989D-24F280CE3854}"/>
                </a:ext>
              </a:extLst>
            </p:cNvPr>
            <p:cNvSpPr>
              <a:spLocks noEditPoints="1"/>
            </p:cNvSpPr>
            <p:nvPr/>
          </p:nvSpPr>
          <p:spPr bwMode="auto">
            <a:xfrm>
              <a:off x="6860603" y="1336520"/>
              <a:ext cx="202240" cy="285750"/>
            </a:xfrm>
            <a:custGeom>
              <a:avLst/>
              <a:gdLst>
                <a:gd name="T0" fmla="*/ 480 w 692"/>
                <a:gd name="T1" fmla="*/ 536 h 900"/>
                <a:gd name="T2" fmla="*/ 478 w 692"/>
                <a:gd name="T3" fmla="*/ 549 h 900"/>
                <a:gd name="T4" fmla="*/ 466 w 692"/>
                <a:gd name="T5" fmla="*/ 555 h 900"/>
                <a:gd name="T6" fmla="*/ 346 w 692"/>
                <a:gd name="T7" fmla="*/ 454 h 900"/>
                <a:gd name="T8" fmla="*/ 227 w 692"/>
                <a:gd name="T9" fmla="*/ 555 h 900"/>
                <a:gd name="T10" fmla="*/ 214 w 692"/>
                <a:gd name="T11" fmla="*/ 549 h 900"/>
                <a:gd name="T12" fmla="*/ 212 w 692"/>
                <a:gd name="T13" fmla="*/ 536 h 900"/>
                <a:gd name="T14" fmla="*/ 139 w 692"/>
                <a:gd name="T15" fmla="*/ 294 h 900"/>
                <a:gd name="T16" fmla="*/ 137 w 692"/>
                <a:gd name="T17" fmla="*/ 280 h 900"/>
                <a:gd name="T18" fmla="*/ 147 w 692"/>
                <a:gd name="T19" fmla="*/ 270 h 900"/>
                <a:gd name="T20" fmla="*/ 332 w 692"/>
                <a:gd name="T21" fmla="*/ 145 h 900"/>
                <a:gd name="T22" fmla="*/ 342 w 692"/>
                <a:gd name="T23" fmla="*/ 135 h 900"/>
                <a:gd name="T24" fmla="*/ 355 w 692"/>
                <a:gd name="T25" fmla="*/ 137 h 900"/>
                <a:gd name="T26" fmla="*/ 402 w 692"/>
                <a:gd name="T27" fmla="*/ 269 h 900"/>
                <a:gd name="T28" fmla="*/ 550 w 692"/>
                <a:gd name="T29" fmla="*/ 273 h 900"/>
                <a:gd name="T30" fmla="*/ 556 w 692"/>
                <a:gd name="T31" fmla="*/ 285 h 900"/>
                <a:gd name="T32" fmla="*/ 551 w 692"/>
                <a:gd name="T33" fmla="*/ 297 h 900"/>
                <a:gd name="T34" fmla="*/ 312 w 692"/>
                <a:gd name="T35" fmla="*/ 1 h 900"/>
                <a:gd name="T36" fmla="*/ 261 w 692"/>
                <a:gd name="T37" fmla="*/ 11 h 900"/>
                <a:gd name="T38" fmla="*/ 213 w 692"/>
                <a:gd name="T39" fmla="*/ 27 h 900"/>
                <a:gd name="T40" fmla="*/ 169 w 692"/>
                <a:gd name="T41" fmla="*/ 50 h 900"/>
                <a:gd name="T42" fmla="*/ 128 w 692"/>
                <a:gd name="T43" fmla="*/ 79 h 900"/>
                <a:gd name="T44" fmla="*/ 92 w 692"/>
                <a:gd name="T45" fmla="*/ 114 h 900"/>
                <a:gd name="T46" fmla="*/ 61 w 692"/>
                <a:gd name="T47" fmla="*/ 153 h 900"/>
                <a:gd name="T48" fmla="*/ 35 w 692"/>
                <a:gd name="T49" fmla="*/ 197 h 900"/>
                <a:gd name="T50" fmla="*/ 17 w 692"/>
                <a:gd name="T51" fmla="*/ 243 h 900"/>
                <a:gd name="T52" fmla="*/ 5 w 692"/>
                <a:gd name="T53" fmla="*/ 293 h 900"/>
                <a:gd name="T54" fmla="*/ 0 w 692"/>
                <a:gd name="T55" fmla="*/ 344 h 900"/>
                <a:gd name="T56" fmla="*/ 7 w 692"/>
                <a:gd name="T57" fmla="*/ 417 h 900"/>
                <a:gd name="T58" fmla="*/ 26 w 692"/>
                <a:gd name="T59" fmla="*/ 491 h 900"/>
                <a:gd name="T60" fmla="*/ 55 w 692"/>
                <a:gd name="T61" fmla="*/ 564 h 900"/>
                <a:gd name="T62" fmla="*/ 96 w 692"/>
                <a:gd name="T63" fmla="*/ 638 h 900"/>
                <a:gd name="T64" fmla="*/ 149 w 692"/>
                <a:gd name="T65" fmla="*/ 713 h 900"/>
                <a:gd name="T66" fmla="*/ 230 w 692"/>
                <a:gd name="T67" fmla="*/ 803 h 900"/>
                <a:gd name="T68" fmla="*/ 304 w 692"/>
                <a:gd name="T69" fmla="*/ 872 h 900"/>
                <a:gd name="T70" fmla="*/ 337 w 692"/>
                <a:gd name="T71" fmla="*/ 898 h 900"/>
                <a:gd name="T72" fmla="*/ 350 w 692"/>
                <a:gd name="T73" fmla="*/ 899 h 900"/>
                <a:gd name="T74" fmla="*/ 371 w 692"/>
                <a:gd name="T75" fmla="*/ 885 h 900"/>
                <a:gd name="T76" fmla="*/ 434 w 692"/>
                <a:gd name="T77" fmla="*/ 830 h 900"/>
                <a:gd name="T78" fmla="*/ 522 w 692"/>
                <a:gd name="T79" fmla="*/ 737 h 900"/>
                <a:gd name="T80" fmla="*/ 579 w 692"/>
                <a:gd name="T81" fmla="*/ 664 h 900"/>
                <a:gd name="T82" fmla="*/ 624 w 692"/>
                <a:gd name="T83" fmla="*/ 589 h 900"/>
                <a:gd name="T84" fmla="*/ 659 w 692"/>
                <a:gd name="T85" fmla="*/ 515 h 900"/>
                <a:gd name="T86" fmla="*/ 681 w 692"/>
                <a:gd name="T87" fmla="*/ 441 h 900"/>
                <a:gd name="T88" fmla="*/ 691 w 692"/>
                <a:gd name="T89" fmla="*/ 368 h 900"/>
                <a:gd name="T90" fmla="*/ 689 w 692"/>
                <a:gd name="T91" fmla="*/ 310 h 900"/>
                <a:gd name="T92" fmla="*/ 681 w 692"/>
                <a:gd name="T93" fmla="*/ 259 h 900"/>
                <a:gd name="T94" fmla="*/ 664 w 692"/>
                <a:gd name="T95" fmla="*/ 212 h 900"/>
                <a:gd name="T96" fmla="*/ 641 w 692"/>
                <a:gd name="T97" fmla="*/ 167 h 900"/>
                <a:gd name="T98" fmla="*/ 611 w 692"/>
                <a:gd name="T99" fmla="*/ 126 h 900"/>
                <a:gd name="T100" fmla="*/ 577 w 692"/>
                <a:gd name="T101" fmla="*/ 90 h 900"/>
                <a:gd name="T102" fmla="*/ 538 w 692"/>
                <a:gd name="T103" fmla="*/ 59 h 900"/>
                <a:gd name="T104" fmla="*/ 495 w 692"/>
                <a:gd name="T105" fmla="*/ 34 h 900"/>
                <a:gd name="T106" fmla="*/ 447 w 692"/>
                <a:gd name="T107" fmla="*/ 15 h 900"/>
                <a:gd name="T108" fmla="*/ 398 w 692"/>
                <a:gd name="T109" fmla="*/ 3 h 900"/>
                <a:gd name="T110" fmla="*/ 346 w 692"/>
                <a:gd name="T111"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2" h="900">
                  <a:moveTo>
                    <a:pt x="551" y="297"/>
                  </a:moveTo>
                  <a:lnTo>
                    <a:pt x="438" y="381"/>
                  </a:lnTo>
                  <a:lnTo>
                    <a:pt x="480" y="536"/>
                  </a:lnTo>
                  <a:lnTo>
                    <a:pt x="481" y="540"/>
                  </a:lnTo>
                  <a:lnTo>
                    <a:pt x="480" y="546"/>
                  </a:lnTo>
                  <a:lnTo>
                    <a:pt x="478" y="549"/>
                  </a:lnTo>
                  <a:lnTo>
                    <a:pt x="474" y="552"/>
                  </a:lnTo>
                  <a:lnTo>
                    <a:pt x="470" y="555"/>
                  </a:lnTo>
                  <a:lnTo>
                    <a:pt x="466" y="555"/>
                  </a:lnTo>
                  <a:lnTo>
                    <a:pt x="460" y="555"/>
                  </a:lnTo>
                  <a:lnTo>
                    <a:pt x="456" y="551"/>
                  </a:lnTo>
                  <a:lnTo>
                    <a:pt x="346" y="454"/>
                  </a:lnTo>
                  <a:lnTo>
                    <a:pt x="236" y="551"/>
                  </a:lnTo>
                  <a:lnTo>
                    <a:pt x="231" y="553"/>
                  </a:lnTo>
                  <a:lnTo>
                    <a:pt x="227" y="555"/>
                  </a:lnTo>
                  <a:lnTo>
                    <a:pt x="223" y="555"/>
                  </a:lnTo>
                  <a:lnTo>
                    <a:pt x="218" y="552"/>
                  </a:lnTo>
                  <a:lnTo>
                    <a:pt x="214" y="549"/>
                  </a:lnTo>
                  <a:lnTo>
                    <a:pt x="212" y="546"/>
                  </a:lnTo>
                  <a:lnTo>
                    <a:pt x="210" y="541"/>
                  </a:lnTo>
                  <a:lnTo>
                    <a:pt x="212" y="536"/>
                  </a:lnTo>
                  <a:lnTo>
                    <a:pt x="253" y="381"/>
                  </a:lnTo>
                  <a:lnTo>
                    <a:pt x="142" y="297"/>
                  </a:lnTo>
                  <a:lnTo>
                    <a:pt x="139" y="294"/>
                  </a:lnTo>
                  <a:lnTo>
                    <a:pt x="137" y="289"/>
                  </a:lnTo>
                  <a:lnTo>
                    <a:pt x="136" y="285"/>
                  </a:lnTo>
                  <a:lnTo>
                    <a:pt x="137" y="280"/>
                  </a:lnTo>
                  <a:lnTo>
                    <a:pt x="139" y="276"/>
                  </a:lnTo>
                  <a:lnTo>
                    <a:pt x="142" y="273"/>
                  </a:lnTo>
                  <a:lnTo>
                    <a:pt x="147" y="270"/>
                  </a:lnTo>
                  <a:lnTo>
                    <a:pt x="151" y="269"/>
                  </a:lnTo>
                  <a:lnTo>
                    <a:pt x="290" y="269"/>
                  </a:lnTo>
                  <a:lnTo>
                    <a:pt x="332" y="145"/>
                  </a:lnTo>
                  <a:lnTo>
                    <a:pt x="334" y="141"/>
                  </a:lnTo>
                  <a:lnTo>
                    <a:pt x="337" y="137"/>
                  </a:lnTo>
                  <a:lnTo>
                    <a:pt x="342" y="135"/>
                  </a:lnTo>
                  <a:lnTo>
                    <a:pt x="346" y="135"/>
                  </a:lnTo>
                  <a:lnTo>
                    <a:pt x="350" y="135"/>
                  </a:lnTo>
                  <a:lnTo>
                    <a:pt x="355" y="137"/>
                  </a:lnTo>
                  <a:lnTo>
                    <a:pt x="358" y="141"/>
                  </a:lnTo>
                  <a:lnTo>
                    <a:pt x="360" y="145"/>
                  </a:lnTo>
                  <a:lnTo>
                    <a:pt x="402" y="269"/>
                  </a:lnTo>
                  <a:lnTo>
                    <a:pt x="541" y="269"/>
                  </a:lnTo>
                  <a:lnTo>
                    <a:pt x="546" y="270"/>
                  </a:lnTo>
                  <a:lnTo>
                    <a:pt x="550" y="273"/>
                  </a:lnTo>
                  <a:lnTo>
                    <a:pt x="553" y="276"/>
                  </a:lnTo>
                  <a:lnTo>
                    <a:pt x="555" y="280"/>
                  </a:lnTo>
                  <a:lnTo>
                    <a:pt x="556" y="285"/>
                  </a:lnTo>
                  <a:lnTo>
                    <a:pt x="555" y="289"/>
                  </a:lnTo>
                  <a:lnTo>
                    <a:pt x="554" y="294"/>
                  </a:lnTo>
                  <a:lnTo>
                    <a:pt x="551" y="297"/>
                  </a:lnTo>
                  <a:close/>
                  <a:moveTo>
                    <a:pt x="346" y="0"/>
                  </a:moveTo>
                  <a:lnTo>
                    <a:pt x="328" y="0"/>
                  </a:lnTo>
                  <a:lnTo>
                    <a:pt x="312" y="1"/>
                  </a:lnTo>
                  <a:lnTo>
                    <a:pt x="294" y="3"/>
                  </a:lnTo>
                  <a:lnTo>
                    <a:pt x="278" y="6"/>
                  </a:lnTo>
                  <a:lnTo>
                    <a:pt x="261" y="11"/>
                  </a:lnTo>
                  <a:lnTo>
                    <a:pt x="245" y="15"/>
                  </a:lnTo>
                  <a:lnTo>
                    <a:pt x="229" y="21"/>
                  </a:lnTo>
                  <a:lnTo>
                    <a:pt x="213" y="27"/>
                  </a:lnTo>
                  <a:lnTo>
                    <a:pt x="197" y="34"/>
                  </a:lnTo>
                  <a:lnTo>
                    <a:pt x="183" y="41"/>
                  </a:lnTo>
                  <a:lnTo>
                    <a:pt x="169" y="50"/>
                  </a:lnTo>
                  <a:lnTo>
                    <a:pt x="154" y="59"/>
                  </a:lnTo>
                  <a:lnTo>
                    <a:pt x="141" y="69"/>
                  </a:lnTo>
                  <a:lnTo>
                    <a:pt x="128" y="79"/>
                  </a:lnTo>
                  <a:lnTo>
                    <a:pt x="115" y="90"/>
                  </a:lnTo>
                  <a:lnTo>
                    <a:pt x="103" y="102"/>
                  </a:lnTo>
                  <a:lnTo>
                    <a:pt x="92" y="114"/>
                  </a:lnTo>
                  <a:lnTo>
                    <a:pt x="81" y="126"/>
                  </a:lnTo>
                  <a:lnTo>
                    <a:pt x="71" y="139"/>
                  </a:lnTo>
                  <a:lnTo>
                    <a:pt x="61" y="153"/>
                  </a:lnTo>
                  <a:lnTo>
                    <a:pt x="52" y="167"/>
                  </a:lnTo>
                  <a:lnTo>
                    <a:pt x="43" y="181"/>
                  </a:lnTo>
                  <a:lnTo>
                    <a:pt x="35" y="197"/>
                  </a:lnTo>
                  <a:lnTo>
                    <a:pt x="29" y="212"/>
                  </a:lnTo>
                  <a:lnTo>
                    <a:pt x="22" y="228"/>
                  </a:lnTo>
                  <a:lnTo>
                    <a:pt x="17" y="243"/>
                  </a:lnTo>
                  <a:lnTo>
                    <a:pt x="11" y="259"/>
                  </a:lnTo>
                  <a:lnTo>
                    <a:pt x="8" y="276"/>
                  </a:lnTo>
                  <a:lnTo>
                    <a:pt x="5" y="293"/>
                  </a:lnTo>
                  <a:lnTo>
                    <a:pt x="2" y="310"/>
                  </a:lnTo>
                  <a:lnTo>
                    <a:pt x="1" y="328"/>
                  </a:lnTo>
                  <a:lnTo>
                    <a:pt x="0" y="344"/>
                  </a:lnTo>
                  <a:lnTo>
                    <a:pt x="1" y="368"/>
                  </a:lnTo>
                  <a:lnTo>
                    <a:pt x="3" y="393"/>
                  </a:lnTo>
                  <a:lnTo>
                    <a:pt x="7" y="417"/>
                  </a:lnTo>
                  <a:lnTo>
                    <a:pt x="11" y="441"/>
                  </a:lnTo>
                  <a:lnTo>
                    <a:pt x="18" y="465"/>
                  </a:lnTo>
                  <a:lnTo>
                    <a:pt x="26" y="491"/>
                  </a:lnTo>
                  <a:lnTo>
                    <a:pt x="33" y="515"/>
                  </a:lnTo>
                  <a:lnTo>
                    <a:pt x="43" y="539"/>
                  </a:lnTo>
                  <a:lnTo>
                    <a:pt x="55" y="564"/>
                  </a:lnTo>
                  <a:lnTo>
                    <a:pt x="67" y="589"/>
                  </a:lnTo>
                  <a:lnTo>
                    <a:pt x="82" y="614"/>
                  </a:lnTo>
                  <a:lnTo>
                    <a:pt x="96" y="638"/>
                  </a:lnTo>
                  <a:lnTo>
                    <a:pt x="112" y="664"/>
                  </a:lnTo>
                  <a:lnTo>
                    <a:pt x="130" y="688"/>
                  </a:lnTo>
                  <a:lnTo>
                    <a:pt x="149" y="713"/>
                  </a:lnTo>
                  <a:lnTo>
                    <a:pt x="170" y="737"/>
                  </a:lnTo>
                  <a:lnTo>
                    <a:pt x="201" y="773"/>
                  </a:lnTo>
                  <a:lnTo>
                    <a:pt x="230" y="803"/>
                  </a:lnTo>
                  <a:lnTo>
                    <a:pt x="258" y="830"/>
                  </a:lnTo>
                  <a:lnTo>
                    <a:pt x="283" y="853"/>
                  </a:lnTo>
                  <a:lnTo>
                    <a:pt x="304" y="872"/>
                  </a:lnTo>
                  <a:lnTo>
                    <a:pt x="321" y="885"/>
                  </a:lnTo>
                  <a:lnTo>
                    <a:pt x="333" y="894"/>
                  </a:lnTo>
                  <a:lnTo>
                    <a:pt x="337" y="898"/>
                  </a:lnTo>
                  <a:lnTo>
                    <a:pt x="342" y="899"/>
                  </a:lnTo>
                  <a:lnTo>
                    <a:pt x="346" y="900"/>
                  </a:lnTo>
                  <a:lnTo>
                    <a:pt x="350" y="899"/>
                  </a:lnTo>
                  <a:lnTo>
                    <a:pt x="355" y="898"/>
                  </a:lnTo>
                  <a:lnTo>
                    <a:pt x="360" y="894"/>
                  </a:lnTo>
                  <a:lnTo>
                    <a:pt x="371" y="885"/>
                  </a:lnTo>
                  <a:lnTo>
                    <a:pt x="388" y="872"/>
                  </a:lnTo>
                  <a:lnTo>
                    <a:pt x="409" y="853"/>
                  </a:lnTo>
                  <a:lnTo>
                    <a:pt x="434" y="830"/>
                  </a:lnTo>
                  <a:lnTo>
                    <a:pt x="462" y="803"/>
                  </a:lnTo>
                  <a:lnTo>
                    <a:pt x="491" y="773"/>
                  </a:lnTo>
                  <a:lnTo>
                    <a:pt x="522" y="737"/>
                  </a:lnTo>
                  <a:lnTo>
                    <a:pt x="543" y="713"/>
                  </a:lnTo>
                  <a:lnTo>
                    <a:pt x="562" y="688"/>
                  </a:lnTo>
                  <a:lnTo>
                    <a:pt x="579" y="664"/>
                  </a:lnTo>
                  <a:lnTo>
                    <a:pt x="596" y="638"/>
                  </a:lnTo>
                  <a:lnTo>
                    <a:pt x="610" y="614"/>
                  </a:lnTo>
                  <a:lnTo>
                    <a:pt x="624" y="589"/>
                  </a:lnTo>
                  <a:lnTo>
                    <a:pt x="637" y="564"/>
                  </a:lnTo>
                  <a:lnTo>
                    <a:pt x="649" y="539"/>
                  </a:lnTo>
                  <a:lnTo>
                    <a:pt x="659" y="515"/>
                  </a:lnTo>
                  <a:lnTo>
                    <a:pt x="667" y="491"/>
                  </a:lnTo>
                  <a:lnTo>
                    <a:pt x="674" y="465"/>
                  </a:lnTo>
                  <a:lnTo>
                    <a:pt x="681" y="441"/>
                  </a:lnTo>
                  <a:lnTo>
                    <a:pt x="685" y="417"/>
                  </a:lnTo>
                  <a:lnTo>
                    <a:pt x="688" y="393"/>
                  </a:lnTo>
                  <a:lnTo>
                    <a:pt x="691" y="368"/>
                  </a:lnTo>
                  <a:lnTo>
                    <a:pt x="692" y="344"/>
                  </a:lnTo>
                  <a:lnTo>
                    <a:pt x="691" y="328"/>
                  </a:lnTo>
                  <a:lnTo>
                    <a:pt x="689" y="310"/>
                  </a:lnTo>
                  <a:lnTo>
                    <a:pt x="687" y="293"/>
                  </a:lnTo>
                  <a:lnTo>
                    <a:pt x="684" y="276"/>
                  </a:lnTo>
                  <a:lnTo>
                    <a:pt x="681" y="259"/>
                  </a:lnTo>
                  <a:lnTo>
                    <a:pt x="675" y="243"/>
                  </a:lnTo>
                  <a:lnTo>
                    <a:pt x="670" y="228"/>
                  </a:lnTo>
                  <a:lnTo>
                    <a:pt x="664" y="212"/>
                  </a:lnTo>
                  <a:lnTo>
                    <a:pt x="656" y="197"/>
                  </a:lnTo>
                  <a:lnTo>
                    <a:pt x="649" y="181"/>
                  </a:lnTo>
                  <a:lnTo>
                    <a:pt x="641" y="167"/>
                  </a:lnTo>
                  <a:lnTo>
                    <a:pt x="631" y="153"/>
                  </a:lnTo>
                  <a:lnTo>
                    <a:pt x="622" y="139"/>
                  </a:lnTo>
                  <a:lnTo>
                    <a:pt x="611" y="126"/>
                  </a:lnTo>
                  <a:lnTo>
                    <a:pt x="600" y="114"/>
                  </a:lnTo>
                  <a:lnTo>
                    <a:pt x="589" y="102"/>
                  </a:lnTo>
                  <a:lnTo>
                    <a:pt x="577" y="90"/>
                  </a:lnTo>
                  <a:lnTo>
                    <a:pt x="564" y="79"/>
                  </a:lnTo>
                  <a:lnTo>
                    <a:pt x="551" y="69"/>
                  </a:lnTo>
                  <a:lnTo>
                    <a:pt x="538" y="59"/>
                  </a:lnTo>
                  <a:lnTo>
                    <a:pt x="523" y="50"/>
                  </a:lnTo>
                  <a:lnTo>
                    <a:pt x="509" y="41"/>
                  </a:lnTo>
                  <a:lnTo>
                    <a:pt x="495" y="34"/>
                  </a:lnTo>
                  <a:lnTo>
                    <a:pt x="479" y="27"/>
                  </a:lnTo>
                  <a:lnTo>
                    <a:pt x="464" y="21"/>
                  </a:lnTo>
                  <a:lnTo>
                    <a:pt x="447" y="15"/>
                  </a:lnTo>
                  <a:lnTo>
                    <a:pt x="431" y="11"/>
                  </a:lnTo>
                  <a:lnTo>
                    <a:pt x="414" y="6"/>
                  </a:lnTo>
                  <a:lnTo>
                    <a:pt x="398" y="3"/>
                  </a:lnTo>
                  <a:lnTo>
                    <a:pt x="381" y="1"/>
                  </a:lnTo>
                  <a:lnTo>
                    <a:pt x="364" y="0"/>
                  </a:lnTo>
                  <a:lnTo>
                    <a:pt x="34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97" name="Group 96">
            <a:extLst>
              <a:ext uri="{FF2B5EF4-FFF2-40B4-BE49-F238E27FC236}">
                <a16:creationId xmlns:a16="http://schemas.microsoft.com/office/drawing/2014/main" id="{4303452F-999F-31D2-F1ED-A3580B316A08}"/>
              </a:ext>
            </a:extLst>
          </p:cNvPr>
          <p:cNvGrpSpPr/>
          <p:nvPr/>
        </p:nvGrpSpPr>
        <p:grpSpPr>
          <a:xfrm>
            <a:off x="9260071" y="1083717"/>
            <a:ext cx="410059" cy="369332"/>
            <a:chOff x="9421559" y="1257299"/>
            <a:chExt cx="410059" cy="444194"/>
          </a:xfrm>
        </p:grpSpPr>
        <p:sp>
          <p:nvSpPr>
            <p:cNvPr id="98" name="Rectangle 97">
              <a:extLst>
                <a:ext uri="{FF2B5EF4-FFF2-40B4-BE49-F238E27FC236}">
                  <a16:creationId xmlns:a16="http://schemas.microsoft.com/office/drawing/2014/main" id="{9D6C1BC2-EB4D-AA8F-C6DB-1E9C30E62F4D}"/>
                </a:ext>
              </a:extLst>
            </p:cNvPr>
            <p:cNvSpPr/>
            <p:nvPr/>
          </p:nvSpPr>
          <p:spPr>
            <a:xfrm>
              <a:off x="9421559" y="1257299"/>
              <a:ext cx="410059" cy="444194"/>
            </a:xfrm>
            <a:prstGeom prst="rect">
              <a:avLst/>
            </a:prstGeom>
            <a:solidFill>
              <a:srgbClr val="359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33D549CB-39E3-2F72-BAC5-702EB4752257}"/>
                </a:ext>
              </a:extLst>
            </p:cNvPr>
            <p:cNvGrpSpPr/>
            <p:nvPr/>
          </p:nvGrpSpPr>
          <p:grpSpPr>
            <a:xfrm>
              <a:off x="9494693" y="1350809"/>
              <a:ext cx="263791" cy="257175"/>
              <a:chOff x="5453026" y="1949450"/>
              <a:chExt cx="285750" cy="257175"/>
            </a:xfrm>
            <a:solidFill>
              <a:schemeClr val="bg1"/>
            </a:solidFill>
          </p:grpSpPr>
          <p:sp>
            <p:nvSpPr>
              <p:cNvPr id="100" name="Freeform 3133">
                <a:extLst>
                  <a:ext uri="{FF2B5EF4-FFF2-40B4-BE49-F238E27FC236}">
                    <a16:creationId xmlns:a16="http://schemas.microsoft.com/office/drawing/2014/main" id="{8A607B38-E1AF-048C-73CF-BCFFC7145766}"/>
                  </a:ext>
                </a:extLst>
              </p:cNvPr>
              <p:cNvSpPr>
                <a:spLocks/>
              </p:cNvSpPr>
              <p:nvPr/>
            </p:nvSpPr>
            <p:spPr bwMode="auto">
              <a:xfrm>
                <a:off x="5586376" y="2078037"/>
                <a:ext cx="152400" cy="128588"/>
              </a:xfrm>
              <a:custGeom>
                <a:avLst/>
                <a:gdLst>
                  <a:gd name="T0" fmla="*/ 383 w 384"/>
                  <a:gd name="T1" fmla="*/ 75 h 323"/>
                  <a:gd name="T2" fmla="*/ 380 w 384"/>
                  <a:gd name="T3" fmla="*/ 58 h 323"/>
                  <a:gd name="T4" fmla="*/ 373 w 384"/>
                  <a:gd name="T5" fmla="*/ 42 h 323"/>
                  <a:gd name="T6" fmla="*/ 365 w 384"/>
                  <a:gd name="T7" fmla="*/ 29 h 323"/>
                  <a:gd name="T8" fmla="*/ 353 w 384"/>
                  <a:gd name="T9" fmla="*/ 19 h 323"/>
                  <a:gd name="T10" fmla="*/ 340 w 384"/>
                  <a:gd name="T11" fmla="*/ 9 h 323"/>
                  <a:gd name="T12" fmla="*/ 326 w 384"/>
                  <a:gd name="T13" fmla="*/ 3 h 323"/>
                  <a:gd name="T14" fmla="*/ 309 w 384"/>
                  <a:gd name="T15" fmla="*/ 0 h 323"/>
                  <a:gd name="T16" fmla="*/ 226 w 384"/>
                  <a:gd name="T17" fmla="*/ 0 h 323"/>
                  <a:gd name="T18" fmla="*/ 200 w 384"/>
                  <a:gd name="T19" fmla="*/ 23 h 323"/>
                  <a:gd name="T20" fmla="*/ 169 w 384"/>
                  <a:gd name="T21" fmla="*/ 42 h 323"/>
                  <a:gd name="T22" fmla="*/ 133 w 384"/>
                  <a:gd name="T23" fmla="*/ 56 h 323"/>
                  <a:gd name="T24" fmla="*/ 96 w 384"/>
                  <a:gd name="T25" fmla="*/ 59 h 323"/>
                  <a:gd name="T26" fmla="*/ 1 w 384"/>
                  <a:gd name="T27" fmla="*/ 71 h 323"/>
                  <a:gd name="T28" fmla="*/ 0 w 384"/>
                  <a:gd name="T29" fmla="*/ 139 h 323"/>
                  <a:gd name="T30" fmla="*/ 1 w 384"/>
                  <a:gd name="T31" fmla="*/ 155 h 323"/>
                  <a:gd name="T32" fmla="*/ 6 w 384"/>
                  <a:gd name="T33" fmla="*/ 172 h 323"/>
                  <a:gd name="T34" fmla="*/ 14 w 384"/>
                  <a:gd name="T35" fmla="*/ 186 h 323"/>
                  <a:gd name="T36" fmla="*/ 24 w 384"/>
                  <a:gd name="T37" fmla="*/ 199 h 323"/>
                  <a:gd name="T38" fmla="*/ 35 w 384"/>
                  <a:gd name="T39" fmla="*/ 210 h 323"/>
                  <a:gd name="T40" fmla="*/ 50 w 384"/>
                  <a:gd name="T41" fmla="*/ 218 h 323"/>
                  <a:gd name="T42" fmla="*/ 65 w 384"/>
                  <a:gd name="T43" fmla="*/ 224 h 323"/>
                  <a:gd name="T44" fmla="*/ 82 w 384"/>
                  <a:gd name="T45" fmla="*/ 227 h 323"/>
                  <a:gd name="T46" fmla="*/ 84 w 384"/>
                  <a:gd name="T47" fmla="*/ 227 h 323"/>
                  <a:gd name="T48" fmla="*/ 244 w 384"/>
                  <a:gd name="T49" fmla="*/ 320 h 323"/>
                  <a:gd name="T50" fmla="*/ 252 w 384"/>
                  <a:gd name="T51" fmla="*/ 323 h 323"/>
                  <a:gd name="T52" fmla="*/ 257 w 384"/>
                  <a:gd name="T53" fmla="*/ 322 h 323"/>
                  <a:gd name="T54" fmla="*/ 261 w 384"/>
                  <a:gd name="T55" fmla="*/ 317 h 323"/>
                  <a:gd name="T56" fmla="*/ 264 w 384"/>
                  <a:gd name="T57" fmla="*/ 311 h 323"/>
                  <a:gd name="T58" fmla="*/ 296 w 384"/>
                  <a:gd name="T59" fmla="*/ 227 h 323"/>
                  <a:gd name="T60" fmla="*/ 301 w 384"/>
                  <a:gd name="T61" fmla="*/ 227 h 323"/>
                  <a:gd name="T62" fmla="*/ 317 w 384"/>
                  <a:gd name="T63" fmla="*/ 224 h 323"/>
                  <a:gd name="T64" fmla="*/ 333 w 384"/>
                  <a:gd name="T65" fmla="*/ 218 h 323"/>
                  <a:gd name="T66" fmla="*/ 347 w 384"/>
                  <a:gd name="T67" fmla="*/ 210 h 323"/>
                  <a:gd name="T68" fmla="*/ 360 w 384"/>
                  <a:gd name="T69" fmla="*/ 199 h 323"/>
                  <a:gd name="T70" fmla="*/ 370 w 384"/>
                  <a:gd name="T71" fmla="*/ 188 h 323"/>
                  <a:gd name="T72" fmla="*/ 378 w 384"/>
                  <a:gd name="T73" fmla="*/ 172 h 323"/>
                  <a:gd name="T74" fmla="*/ 383 w 384"/>
                  <a:gd name="T75" fmla="*/ 157 h 323"/>
                  <a:gd name="T76" fmla="*/ 384 w 384"/>
                  <a:gd name="T77" fmla="*/ 139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4" h="323">
                    <a:moveTo>
                      <a:pt x="384" y="84"/>
                    </a:moveTo>
                    <a:lnTo>
                      <a:pt x="383" y="75"/>
                    </a:lnTo>
                    <a:lnTo>
                      <a:pt x="382" y="66"/>
                    </a:lnTo>
                    <a:lnTo>
                      <a:pt x="380" y="58"/>
                    </a:lnTo>
                    <a:lnTo>
                      <a:pt x="377" y="51"/>
                    </a:lnTo>
                    <a:lnTo>
                      <a:pt x="373" y="42"/>
                    </a:lnTo>
                    <a:lnTo>
                      <a:pt x="370" y="36"/>
                    </a:lnTo>
                    <a:lnTo>
                      <a:pt x="365" y="29"/>
                    </a:lnTo>
                    <a:lnTo>
                      <a:pt x="359" y="23"/>
                    </a:lnTo>
                    <a:lnTo>
                      <a:pt x="353" y="19"/>
                    </a:lnTo>
                    <a:lnTo>
                      <a:pt x="347" y="14"/>
                    </a:lnTo>
                    <a:lnTo>
                      <a:pt x="340" y="9"/>
                    </a:lnTo>
                    <a:lnTo>
                      <a:pt x="333" y="6"/>
                    </a:lnTo>
                    <a:lnTo>
                      <a:pt x="326" y="3"/>
                    </a:lnTo>
                    <a:lnTo>
                      <a:pt x="317" y="1"/>
                    </a:lnTo>
                    <a:lnTo>
                      <a:pt x="309" y="0"/>
                    </a:lnTo>
                    <a:lnTo>
                      <a:pt x="300" y="0"/>
                    </a:lnTo>
                    <a:lnTo>
                      <a:pt x="226" y="0"/>
                    </a:lnTo>
                    <a:lnTo>
                      <a:pt x="214" y="13"/>
                    </a:lnTo>
                    <a:lnTo>
                      <a:pt x="200" y="23"/>
                    </a:lnTo>
                    <a:lnTo>
                      <a:pt x="184" y="34"/>
                    </a:lnTo>
                    <a:lnTo>
                      <a:pt x="169" y="42"/>
                    </a:lnTo>
                    <a:lnTo>
                      <a:pt x="151" y="50"/>
                    </a:lnTo>
                    <a:lnTo>
                      <a:pt x="133" y="56"/>
                    </a:lnTo>
                    <a:lnTo>
                      <a:pt x="115" y="58"/>
                    </a:lnTo>
                    <a:lnTo>
                      <a:pt x="96" y="59"/>
                    </a:lnTo>
                    <a:lnTo>
                      <a:pt x="3" y="59"/>
                    </a:lnTo>
                    <a:lnTo>
                      <a:pt x="1" y="71"/>
                    </a:lnTo>
                    <a:lnTo>
                      <a:pt x="1" y="84"/>
                    </a:lnTo>
                    <a:lnTo>
                      <a:pt x="0" y="139"/>
                    </a:lnTo>
                    <a:lnTo>
                      <a:pt x="0" y="147"/>
                    </a:lnTo>
                    <a:lnTo>
                      <a:pt x="1" y="155"/>
                    </a:lnTo>
                    <a:lnTo>
                      <a:pt x="3" y="164"/>
                    </a:lnTo>
                    <a:lnTo>
                      <a:pt x="6" y="172"/>
                    </a:lnTo>
                    <a:lnTo>
                      <a:pt x="9" y="179"/>
                    </a:lnTo>
                    <a:lnTo>
                      <a:pt x="14" y="186"/>
                    </a:lnTo>
                    <a:lnTo>
                      <a:pt x="19" y="193"/>
                    </a:lnTo>
                    <a:lnTo>
                      <a:pt x="24" y="199"/>
                    </a:lnTo>
                    <a:lnTo>
                      <a:pt x="30" y="205"/>
                    </a:lnTo>
                    <a:lnTo>
                      <a:pt x="35" y="210"/>
                    </a:lnTo>
                    <a:lnTo>
                      <a:pt x="43" y="215"/>
                    </a:lnTo>
                    <a:lnTo>
                      <a:pt x="50" y="218"/>
                    </a:lnTo>
                    <a:lnTo>
                      <a:pt x="57" y="222"/>
                    </a:lnTo>
                    <a:lnTo>
                      <a:pt x="65" y="224"/>
                    </a:lnTo>
                    <a:lnTo>
                      <a:pt x="74" y="226"/>
                    </a:lnTo>
                    <a:lnTo>
                      <a:pt x="82" y="227"/>
                    </a:lnTo>
                    <a:lnTo>
                      <a:pt x="83" y="227"/>
                    </a:lnTo>
                    <a:lnTo>
                      <a:pt x="84" y="227"/>
                    </a:lnTo>
                    <a:lnTo>
                      <a:pt x="151" y="227"/>
                    </a:lnTo>
                    <a:lnTo>
                      <a:pt x="244" y="320"/>
                    </a:lnTo>
                    <a:lnTo>
                      <a:pt x="247" y="322"/>
                    </a:lnTo>
                    <a:lnTo>
                      <a:pt x="252" y="323"/>
                    </a:lnTo>
                    <a:lnTo>
                      <a:pt x="254" y="323"/>
                    </a:lnTo>
                    <a:lnTo>
                      <a:pt x="257" y="322"/>
                    </a:lnTo>
                    <a:lnTo>
                      <a:pt x="259" y="320"/>
                    </a:lnTo>
                    <a:lnTo>
                      <a:pt x="261" y="317"/>
                    </a:lnTo>
                    <a:lnTo>
                      <a:pt x="263" y="315"/>
                    </a:lnTo>
                    <a:lnTo>
                      <a:pt x="264" y="311"/>
                    </a:lnTo>
                    <a:lnTo>
                      <a:pt x="264" y="227"/>
                    </a:lnTo>
                    <a:lnTo>
                      <a:pt x="296" y="227"/>
                    </a:lnTo>
                    <a:lnTo>
                      <a:pt x="298" y="227"/>
                    </a:lnTo>
                    <a:lnTo>
                      <a:pt x="301" y="227"/>
                    </a:lnTo>
                    <a:lnTo>
                      <a:pt x="309" y="226"/>
                    </a:lnTo>
                    <a:lnTo>
                      <a:pt x="317" y="224"/>
                    </a:lnTo>
                    <a:lnTo>
                      <a:pt x="326" y="222"/>
                    </a:lnTo>
                    <a:lnTo>
                      <a:pt x="333" y="218"/>
                    </a:lnTo>
                    <a:lnTo>
                      <a:pt x="341" y="215"/>
                    </a:lnTo>
                    <a:lnTo>
                      <a:pt x="347" y="210"/>
                    </a:lnTo>
                    <a:lnTo>
                      <a:pt x="354" y="205"/>
                    </a:lnTo>
                    <a:lnTo>
                      <a:pt x="360" y="199"/>
                    </a:lnTo>
                    <a:lnTo>
                      <a:pt x="365" y="193"/>
                    </a:lnTo>
                    <a:lnTo>
                      <a:pt x="370" y="188"/>
                    </a:lnTo>
                    <a:lnTo>
                      <a:pt x="374" y="180"/>
                    </a:lnTo>
                    <a:lnTo>
                      <a:pt x="378" y="172"/>
                    </a:lnTo>
                    <a:lnTo>
                      <a:pt x="380" y="165"/>
                    </a:lnTo>
                    <a:lnTo>
                      <a:pt x="383" y="157"/>
                    </a:lnTo>
                    <a:lnTo>
                      <a:pt x="384" y="148"/>
                    </a:lnTo>
                    <a:lnTo>
                      <a:pt x="384" y="139"/>
                    </a:lnTo>
                    <a:lnTo>
                      <a:pt x="384"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134">
                <a:extLst>
                  <a:ext uri="{FF2B5EF4-FFF2-40B4-BE49-F238E27FC236}">
                    <a16:creationId xmlns:a16="http://schemas.microsoft.com/office/drawing/2014/main" id="{58CDC678-E474-8D2A-F466-DBD9CDD5E0A7}"/>
                  </a:ext>
                </a:extLst>
              </p:cNvPr>
              <p:cNvSpPr>
                <a:spLocks/>
              </p:cNvSpPr>
              <p:nvPr/>
            </p:nvSpPr>
            <p:spPr bwMode="auto">
              <a:xfrm>
                <a:off x="5453026" y="1949450"/>
                <a:ext cx="228600" cy="195263"/>
              </a:xfrm>
              <a:custGeom>
                <a:avLst/>
                <a:gdLst>
                  <a:gd name="T0" fmla="*/ 576 w 576"/>
                  <a:gd name="T1" fmla="*/ 132 h 491"/>
                  <a:gd name="T2" fmla="*/ 572 w 576"/>
                  <a:gd name="T3" fmla="*/ 106 h 491"/>
                  <a:gd name="T4" fmla="*/ 564 w 576"/>
                  <a:gd name="T5" fmla="*/ 82 h 491"/>
                  <a:gd name="T6" fmla="*/ 551 w 576"/>
                  <a:gd name="T7" fmla="*/ 60 h 491"/>
                  <a:gd name="T8" fmla="*/ 532 w 576"/>
                  <a:gd name="T9" fmla="*/ 39 h 491"/>
                  <a:gd name="T10" fmla="*/ 511 w 576"/>
                  <a:gd name="T11" fmla="*/ 24 h 491"/>
                  <a:gd name="T12" fmla="*/ 487 w 576"/>
                  <a:gd name="T13" fmla="*/ 11 h 491"/>
                  <a:gd name="T14" fmla="*/ 461 w 576"/>
                  <a:gd name="T15" fmla="*/ 2 h 491"/>
                  <a:gd name="T16" fmla="*/ 432 w 576"/>
                  <a:gd name="T17" fmla="*/ 0 h 491"/>
                  <a:gd name="T18" fmla="*/ 119 w 576"/>
                  <a:gd name="T19" fmla="*/ 1 h 491"/>
                  <a:gd name="T20" fmla="*/ 93 w 576"/>
                  <a:gd name="T21" fmla="*/ 6 h 491"/>
                  <a:gd name="T22" fmla="*/ 69 w 576"/>
                  <a:gd name="T23" fmla="*/ 16 h 491"/>
                  <a:gd name="T24" fmla="*/ 48 w 576"/>
                  <a:gd name="T25" fmla="*/ 30 h 491"/>
                  <a:gd name="T26" fmla="*/ 30 w 576"/>
                  <a:gd name="T27" fmla="*/ 48 h 491"/>
                  <a:gd name="T28" fmla="*/ 17 w 576"/>
                  <a:gd name="T29" fmla="*/ 69 h 491"/>
                  <a:gd name="T30" fmla="*/ 6 w 576"/>
                  <a:gd name="T31" fmla="*/ 93 h 491"/>
                  <a:gd name="T32" fmla="*/ 2 w 576"/>
                  <a:gd name="T33" fmla="*/ 118 h 491"/>
                  <a:gd name="T34" fmla="*/ 0 w 576"/>
                  <a:gd name="T35" fmla="*/ 239 h 491"/>
                  <a:gd name="T36" fmla="*/ 4 w 576"/>
                  <a:gd name="T37" fmla="*/ 264 h 491"/>
                  <a:gd name="T38" fmla="*/ 11 w 576"/>
                  <a:gd name="T39" fmla="*/ 288 h 491"/>
                  <a:gd name="T40" fmla="*/ 23 w 576"/>
                  <a:gd name="T41" fmla="*/ 308 h 491"/>
                  <a:gd name="T42" fmla="*/ 38 w 576"/>
                  <a:gd name="T43" fmla="*/ 326 h 491"/>
                  <a:gd name="T44" fmla="*/ 57 w 576"/>
                  <a:gd name="T45" fmla="*/ 340 h 491"/>
                  <a:gd name="T46" fmla="*/ 80 w 576"/>
                  <a:gd name="T47" fmla="*/ 351 h 491"/>
                  <a:gd name="T48" fmla="*/ 106 w 576"/>
                  <a:gd name="T49" fmla="*/ 357 h 491"/>
                  <a:gd name="T50" fmla="*/ 134 w 576"/>
                  <a:gd name="T51" fmla="*/ 359 h 491"/>
                  <a:gd name="T52" fmla="*/ 168 w 576"/>
                  <a:gd name="T53" fmla="*/ 359 h 491"/>
                  <a:gd name="T54" fmla="*/ 168 w 576"/>
                  <a:gd name="T55" fmla="*/ 479 h 491"/>
                  <a:gd name="T56" fmla="*/ 170 w 576"/>
                  <a:gd name="T57" fmla="*/ 485 h 491"/>
                  <a:gd name="T58" fmla="*/ 176 w 576"/>
                  <a:gd name="T59" fmla="*/ 490 h 491"/>
                  <a:gd name="T60" fmla="*/ 180 w 576"/>
                  <a:gd name="T61" fmla="*/ 491 h 491"/>
                  <a:gd name="T62" fmla="*/ 189 w 576"/>
                  <a:gd name="T63" fmla="*/ 488 h 491"/>
                  <a:gd name="T64" fmla="*/ 311 w 576"/>
                  <a:gd name="T65" fmla="*/ 359 h 491"/>
                  <a:gd name="T66" fmla="*/ 446 w 576"/>
                  <a:gd name="T67" fmla="*/ 358 h 491"/>
                  <a:gd name="T68" fmla="*/ 474 w 576"/>
                  <a:gd name="T69" fmla="*/ 353 h 491"/>
                  <a:gd name="T70" fmla="*/ 499 w 576"/>
                  <a:gd name="T71" fmla="*/ 343 h 491"/>
                  <a:gd name="T72" fmla="*/ 523 w 576"/>
                  <a:gd name="T73" fmla="*/ 328 h 491"/>
                  <a:gd name="T74" fmla="*/ 542 w 576"/>
                  <a:gd name="T75" fmla="*/ 311 h 491"/>
                  <a:gd name="T76" fmla="*/ 558 w 576"/>
                  <a:gd name="T77" fmla="*/ 289 h 491"/>
                  <a:gd name="T78" fmla="*/ 569 w 576"/>
                  <a:gd name="T79" fmla="*/ 265 h 491"/>
                  <a:gd name="T80" fmla="*/ 575 w 576"/>
                  <a:gd name="T81" fmla="*/ 240 h 491"/>
                  <a:gd name="T82" fmla="*/ 576 w 576"/>
                  <a:gd name="T83" fmla="*/ 227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6" h="491">
                    <a:moveTo>
                      <a:pt x="576" y="227"/>
                    </a:moveTo>
                    <a:lnTo>
                      <a:pt x="576" y="132"/>
                    </a:lnTo>
                    <a:lnTo>
                      <a:pt x="575" y="119"/>
                    </a:lnTo>
                    <a:lnTo>
                      <a:pt x="572" y="106"/>
                    </a:lnTo>
                    <a:lnTo>
                      <a:pt x="569" y="94"/>
                    </a:lnTo>
                    <a:lnTo>
                      <a:pt x="564" y="82"/>
                    </a:lnTo>
                    <a:lnTo>
                      <a:pt x="558" y="70"/>
                    </a:lnTo>
                    <a:lnTo>
                      <a:pt x="551" y="60"/>
                    </a:lnTo>
                    <a:lnTo>
                      <a:pt x="542" y="49"/>
                    </a:lnTo>
                    <a:lnTo>
                      <a:pt x="532" y="39"/>
                    </a:lnTo>
                    <a:lnTo>
                      <a:pt x="523" y="31"/>
                    </a:lnTo>
                    <a:lnTo>
                      <a:pt x="511" y="24"/>
                    </a:lnTo>
                    <a:lnTo>
                      <a:pt x="499" y="17"/>
                    </a:lnTo>
                    <a:lnTo>
                      <a:pt x="487" y="11"/>
                    </a:lnTo>
                    <a:lnTo>
                      <a:pt x="474" y="6"/>
                    </a:lnTo>
                    <a:lnTo>
                      <a:pt x="461" y="2"/>
                    </a:lnTo>
                    <a:lnTo>
                      <a:pt x="446" y="1"/>
                    </a:lnTo>
                    <a:lnTo>
                      <a:pt x="432" y="0"/>
                    </a:lnTo>
                    <a:lnTo>
                      <a:pt x="132" y="0"/>
                    </a:lnTo>
                    <a:lnTo>
                      <a:pt x="119" y="1"/>
                    </a:lnTo>
                    <a:lnTo>
                      <a:pt x="106" y="2"/>
                    </a:lnTo>
                    <a:lnTo>
                      <a:pt x="93" y="6"/>
                    </a:lnTo>
                    <a:lnTo>
                      <a:pt x="81" y="11"/>
                    </a:lnTo>
                    <a:lnTo>
                      <a:pt x="69" y="16"/>
                    </a:lnTo>
                    <a:lnTo>
                      <a:pt x="59" y="23"/>
                    </a:lnTo>
                    <a:lnTo>
                      <a:pt x="48" y="30"/>
                    </a:lnTo>
                    <a:lnTo>
                      <a:pt x="40" y="38"/>
                    </a:lnTo>
                    <a:lnTo>
                      <a:pt x="30" y="48"/>
                    </a:lnTo>
                    <a:lnTo>
                      <a:pt x="23" y="57"/>
                    </a:lnTo>
                    <a:lnTo>
                      <a:pt x="17" y="69"/>
                    </a:lnTo>
                    <a:lnTo>
                      <a:pt x="11" y="80"/>
                    </a:lnTo>
                    <a:lnTo>
                      <a:pt x="6" y="93"/>
                    </a:lnTo>
                    <a:lnTo>
                      <a:pt x="4" y="105"/>
                    </a:lnTo>
                    <a:lnTo>
                      <a:pt x="2" y="118"/>
                    </a:lnTo>
                    <a:lnTo>
                      <a:pt x="0" y="132"/>
                    </a:lnTo>
                    <a:lnTo>
                      <a:pt x="0" y="239"/>
                    </a:lnTo>
                    <a:lnTo>
                      <a:pt x="2" y="252"/>
                    </a:lnTo>
                    <a:lnTo>
                      <a:pt x="4" y="264"/>
                    </a:lnTo>
                    <a:lnTo>
                      <a:pt x="6" y="276"/>
                    </a:lnTo>
                    <a:lnTo>
                      <a:pt x="11" y="288"/>
                    </a:lnTo>
                    <a:lnTo>
                      <a:pt x="16" y="299"/>
                    </a:lnTo>
                    <a:lnTo>
                      <a:pt x="23" y="308"/>
                    </a:lnTo>
                    <a:lnTo>
                      <a:pt x="30" y="318"/>
                    </a:lnTo>
                    <a:lnTo>
                      <a:pt x="38" y="326"/>
                    </a:lnTo>
                    <a:lnTo>
                      <a:pt x="48" y="333"/>
                    </a:lnTo>
                    <a:lnTo>
                      <a:pt x="57" y="340"/>
                    </a:lnTo>
                    <a:lnTo>
                      <a:pt x="69" y="346"/>
                    </a:lnTo>
                    <a:lnTo>
                      <a:pt x="80" y="351"/>
                    </a:lnTo>
                    <a:lnTo>
                      <a:pt x="93" y="355"/>
                    </a:lnTo>
                    <a:lnTo>
                      <a:pt x="106" y="357"/>
                    </a:lnTo>
                    <a:lnTo>
                      <a:pt x="119" y="359"/>
                    </a:lnTo>
                    <a:lnTo>
                      <a:pt x="134" y="359"/>
                    </a:lnTo>
                    <a:lnTo>
                      <a:pt x="156" y="359"/>
                    </a:lnTo>
                    <a:lnTo>
                      <a:pt x="168" y="359"/>
                    </a:lnTo>
                    <a:lnTo>
                      <a:pt x="168" y="371"/>
                    </a:lnTo>
                    <a:lnTo>
                      <a:pt x="168" y="479"/>
                    </a:lnTo>
                    <a:lnTo>
                      <a:pt x="169" y="483"/>
                    </a:lnTo>
                    <a:lnTo>
                      <a:pt x="170" y="485"/>
                    </a:lnTo>
                    <a:lnTo>
                      <a:pt x="173" y="489"/>
                    </a:lnTo>
                    <a:lnTo>
                      <a:pt x="176" y="490"/>
                    </a:lnTo>
                    <a:lnTo>
                      <a:pt x="179" y="491"/>
                    </a:lnTo>
                    <a:lnTo>
                      <a:pt x="180" y="491"/>
                    </a:lnTo>
                    <a:lnTo>
                      <a:pt x="186" y="490"/>
                    </a:lnTo>
                    <a:lnTo>
                      <a:pt x="189" y="488"/>
                    </a:lnTo>
                    <a:lnTo>
                      <a:pt x="305" y="359"/>
                    </a:lnTo>
                    <a:lnTo>
                      <a:pt x="311" y="359"/>
                    </a:lnTo>
                    <a:lnTo>
                      <a:pt x="432" y="359"/>
                    </a:lnTo>
                    <a:lnTo>
                      <a:pt x="446" y="358"/>
                    </a:lnTo>
                    <a:lnTo>
                      <a:pt x="461" y="357"/>
                    </a:lnTo>
                    <a:lnTo>
                      <a:pt x="474" y="353"/>
                    </a:lnTo>
                    <a:lnTo>
                      <a:pt x="487" y="349"/>
                    </a:lnTo>
                    <a:lnTo>
                      <a:pt x="499" y="343"/>
                    </a:lnTo>
                    <a:lnTo>
                      <a:pt x="511" y="337"/>
                    </a:lnTo>
                    <a:lnTo>
                      <a:pt x="523" y="328"/>
                    </a:lnTo>
                    <a:lnTo>
                      <a:pt x="532" y="320"/>
                    </a:lnTo>
                    <a:lnTo>
                      <a:pt x="542" y="311"/>
                    </a:lnTo>
                    <a:lnTo>
                      <a:pt x="551" y="300"/>
                    </a:lnTo>
                    <a:lnTo>
                      <a:pt x="558" y="289"/>
                    </a:lnTo>
                    <a:lnTo>
                      <a:pt x="564" y="278"/>
                    </a:lnTo>
                    <a:lnTo>
                      <a:pt x="569" y="265"/>
                    </a:lnTo>
                    <a:lnTo>
                      <a:pt x="572" y="253"/>
                    </a:lnTo>
                    <a:lnTo>
                      <a:pt x="575" y="240"/>
                    </a:lnTo>
                    <a:lnTo>
                      <a:pt x="576" y="227"/>
                    </a:lnTo>
                    <a:lnTo>
                      <a:pt x="576"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02" name="Flowchart: Process 101">
            <a:extLst>
              <a:ext uri="{FF2B5EF4-FFF2-40B4-BE49-F238E27FC236}">
                <a16:creationId xmlns:a16="http://schemas.microsoft.com/office/drawing/2014/main" id="{4CE10869-F0AD-FB7C-E649-E691DEFBED4E}"/>
              </a:ext>
            </a:extLst>
          </p:cNvPr>
          <p:cNvSpPr/>
          <p:nvPr/>
        </p:nvSpPr>
        <p:spPr>
          <a:xfrm>
            <a:off x="994611" y="3763141"/>
            <a:ext cx="2416364" cy="504898"/>
          </a:xfrm>
          <a:prstGeom prst="flowChartProcess">
            <a:avLst/>
          </a:prstGeom>
          <a:gradFill>
            <a:gsLst>
              <a:gs pos="30000">
                <a:srgbClr val="03327C"/>
              </a:gs>
              <a:gs pos="100000">
                <a:srgbClr val="3591CF"/>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182880" rIns="0" bIns="0" rtlCol="0" anchor="ctr" anchorCtr="0"/>
          <a:lstStyle/>
          <a:p>
            <a:pPr algn="ct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US" sz="1050" b="1" i="1">
                <a:solidFill>
                  <a:schemeClr val="bg1"/>
                </a:solidFill>
                <a:latin typeface="Avenir Next LT Pro" panose="020B0504020202020204" pitchFamily="34" charset="0"/>
              </a:rPr>
              <a:t>Weeks 1 – 3 </a:t>
            </a:r>
            <a:endParaRPr lang="en-US" sz="1050" b="1" i="1" dirty="0">
              <a:solidFill>
                <a:schemeClr val="bg1"/>
              </a:solidFill>
              <a:latin typeface="Avenir Next LT Pro" panose="020B0504020202020204" pitchFamily="34" charset="0"/>
            </a:endParaRPr>
          </a:p>
        </p:txBody>
      </p:sp>
      <p:sp>
        <p:nvSpPr>
          <p:cNvPr id="103" name="Flowchart: Process 102">
            <a:extLst>
              <a:ext uri="{FF2B5EF4-FFF2-40B4-BE49-F238E27FC236}">
                <a16:creationId xmlns:a16="http://schemas.microsoft.com/office/drawing/2014/main" id="{93084953-A86E-3BE3-59DD-BD74E969C842}"/>
              </a:ext>
            </a:extLst>
          </p:cNvPr>
          <p:cNvSpPr/>
          <p:nvPr/>
        </p:nvSpPr>
        <p:spPr>
          <a:xfrm>
            <a:off x="3659477" y="3763141"/>
            <a:ext cx="2416364" cy="504898"/>
          </a:xfrm>
          <a:prstGeom prst="flowChartProcess">
            <a:avLst/>
          </a:prstGeom>
          <a:gradFill>
            <a:gsLst>
              <a:gs pos="30000">
                <a:srgbClr val="03327C"/>
              </a:gs>
              <a:gs pos="100000">
                <a:srgbClr val="3591CF"/>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182880" rIns="0" bIns="0" rtlCol="0" anchor="ctr" anchorCtr="0"/>
          <a:lstStyle/>
          <a:p>
            <a:pPr algn="ct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US" sz="1050" b="1" i="1">
                <a:solidFill>
                  <a:schemeClr val="bg1"/>
                </a:solidFill>
                <a:latin typeface="Avenir Next LT Pro" panose="020B0504020202020204" pitchFamily="34" charset="0"/>
              </a:rPr>
              <a:t>Weeks 4 – 6 </a:t>
            </a:r>
            <a:endParaRPr lang="en-US" sz="1050" b="1" i="1" dirty="0">
              <a:solidFill>
                <a:schemeClr val="bg1"/>
              </a:solidFill>
              <a:latin typeface="Avenir Next LT Pro" panose="020B0504020202020204" pitchFamily="34" charset="0"/>
            </a:endParaRPr>
          </a:p>
        </p:txBody>
      </p:sp>
      <p:sp>
        <p:nvSpPr>
          <p:cNvPr id="104" name="Flowchart: Process 103">
            <a:extLst>
              <a:ext uri="{FF2B5EF4-FFF2-40B4-BE49-F238E27FC236}">
                <a16:creationId xmlns:a16="http://schemas.microsoft.com/office/drawing/2014/main" id="{7D623AB4-1A5E-DD29-2A79-202EDD59E2C3}"/>
              </a:ext>
            </a:extLst>
          </p:cNvPr>
          <p:cNvSpPr/>
          <p:nvPr/>
        </p:nvSpPr>
        <p:spPr>
          <a:xfrm>
            <a:off x="6324342" y="3763141"/>
            <a:ext cx="2416364" cy="504898"/>
          </a:xfrm>
          <a:prstGeom prst="flowChartProcess">
            <a:avLst/>
          </a:prstGeom>
          <a:gradFill>
            <a:gsLst>
              <a:gs pos="30000">
                <a:srgbClr val="03327C"/>
              </a:gs>
              <a:gs pos="100000">
                <a:srgbClr val="3591CF"/>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182880" rIns="0" bIns="0" rtlCol="0" anchor="ctr" anchorCtr="0"/>
          <a:lstStyle/>
          <a:p>
            <a:pPr algn="ct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US" sz="1050" b="1" i="1">
                <a:solidFill>
                  <a:schemeClr val="bg1"/>
                </a:solidFill>
                <a:latin typeface="Avenir Next LT Pro" panose="020B0504020202020204" pitchFamily="34" charset="0"/>
              </a:rPr>
              <a:t>Weeks 7– 9 </a:t>
            </a:r>
            <a:endParaRPr lang="en-US" sz="1050" b="1" i="1" dirty="0">
              <a:solidFill>
                <a:schemeClr val="bg1"/>
              </a:solidFill>
              <a:latin typeface="Avenir Next LT Pro" panose="020B0504020202020204" pitchFamily="34" charset="0"/>
            </a:endParaRPr>
          </a:p>
        </p:txBody>
      </p:sp>
      <p:sp>
        <p:nvSpPr>
          <p:cNvPr id="105" name="Flowchart: Process 104">
            <a:extLst>
              <a:ext uri="{FF2B5EF4-FFF2-40B4-BE49-F238E27FC236}">
                <a16:creationId xmlns:a16="http://schemas.microsoft.com/office/drawing/2014/main" id="{2DB7AC3B-8690-A96C-6276-0C73B329135C}"/>
              </a:ext>
            </a:extLst>
          </p:cNvPr>
          <p:cNvSpPr/>
          <p:nvPr/>
        </p:nvSpPr>
        <p:spPr>
          <a:xfrm>
            <a:off x="8989208" y="3763141"/>
            <a:ext cx="2416364" cy="504898"/>
          </a:xfrm>
          <a:prstGeom prst="flowChartProcess">
            <a:avLst/>
          </a:prstGeom>
          <a:gradFill>
            <a:gsLst>
              <a:gs pos="30000">
                <a:srgbClr val="03327C"/>
              </a:gs>
              <a:gs pos="100000">
                <a:srgbClr val="3591CF"/>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182880" rIns="0" bIns="0" rtlCol="0" anchor="ctr" anchorCtr="0"/>
          <a:lstStyle/>
          <a:p>
            <a:pPr algn="ct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US" sz="1050" b="1" i="1">
                <a:solidFill>
                  <a:schemeClr val="bg1"/>
                </a:solidFill>
                <a:latin typeface="Avenir Next LT Pro" panose="020B0504020202020204" pitchFamily="34" charset="0"/>
              </a:rPr>
              <a:t>Weeks 10 – 11 </a:t>
            </a:r>
            <a:endParaRPr lang="en-US" sz="1050" b="1" i="1" dirty="0">
              <a:solidFill>
                <a:schemeClr val="bg1"/>
              </a:solidFill>
              <a:latin typeface="Avenir Next LT Pro" panose="020B0504020202020204" pitchFamily="34" charset="0"/>
            </a:endParaRPr>
          </a:p>
        </p:txBody>
      </p:sp>
      <p:sp>
        <p:nvSpPr>
          <p:cNvPr id="106" name="Flowchart: Process 105">
            <a:extLst>
              <a:ext uri="{FF2B5EF4-FFF2-40B4-BE49-F238E27FC236}">
                <a16:creationId xmlns:a16="http://schemas.microsoft.com/office/drawing/2014/main" id="{7A71E851-F7ED-354D-8627-E532A5AD07C6}"/>
              </a:ext>
            </a:extLst>
          </p:cNvPr>
          <p:cNvSpPr/>
          <p:nvPr/>
        </p:nvSpPr>
        <p:spPr>
          <a:xfrm>
            <a:off x="994611" y="4352205"/>
            <a:ext cx="2416364" cy="969496"/>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77800" indent="-177800" fontAlgn="base">
              <a:buClr>
                <a:schemeClr val="tx1"/>
              </a:buClr>
              <a:buSzPct val="80000"/>
              <a:buFont typeface="Arial" panose="020B0604020202020204" pitchFamily="34" charset="0"/>
              <a:buChar char="•"/>
            </a:pPr>
            <a:r>
              <a:rPr lang="en-US" sz="1050" dirty="0">
                <a:solidFill>
                  <a:schemeClr val="tx1"/>
                </a:solidFill>
                <a:latin typeface="Avenir Next LT Pro" panose="020B0504020202020204" pitchFamily="34" charset="0"/>
              </a:rPr>
              <a:t>Assessment of design principles against business objectives and sales strategy</a:t>
            </a:r>
          </a:p>
          <a:p>
            <a:pPr marL="177800" indent="-177800" fontAlgn="base">
              <a:buClr>
                <a:schemeClr val="tx1"/>
              </a:buClr>
              <a:buSzPct val="80000"/>
              <a:buFont typeface="Arial" panose="020B0604020202020204" pitchFamily="34" charset="0"/>
              <a:buChar char="•"/>
            </a:pPr>
            <a:r>
              <a:rPr lang="en-US" sz="1050" dirty="0">
                <a:solidFill>
                  <a:schemeClr val="tx1"/>
                </a:solidFill>
                <a:latin typeface="Avenir Next LT Pro" panose="020B0504020202020204" pitchFamily="34" charset="0"/>
              </a:rPr>
              <a:t>Evaluation of current-state sales incentive plans</a:t>
            </a:r>
          </a:p>
          <a:p>
            <a:pPr marL="177800" indent="-177800" fontAlgn="base">
              <a:buClr>
                <a:schemeClr val="tx1"/>
              </a:buClr>
              <a:buSzPct val="80000"/>
              <a:buFont typeface="Arial" panose="020B0604020202020204" pitchFamily="34" charset="0"/>
              <a:buChar char="•"/>
            </a:pPr>
            <a:r>
              <a:rPr lang="en-US" sz="1050" dirty="0">
                <a:solidFill>
                  <a:schemeClr val="tx1"/>
                </a:solidFill>
                <a:latin typeface="Avenir Next LT Pro" panose="020B0504020202020204" pitchFamily="34" charset="0"/>
              </a:rPr>
              <a:t>Current state plan comparison to market and industry best practice</a:t>
            </a:r>
          </a:p>
        </p:txBody>
      </p:sp>
      <p:sp>
        <p:nvSpPr>
          <p:cNvPr id="107" name="Flowchart: Process 106">
            <a:extLst>
              <a:ext uri="{FF2B5EF4-FFF2-40B4-BE49-F238E27FC236}">
                <a16:creationId xmlns:a16="http://schemas.microsoft.com/office/drawing/2014/main" id="{591F9FD4-0269-DEE2-7103-938AFDF5CC5E}"/>
              </a:ext>
            </a:extLst>
          </p:cNvPr>
          <p:cNvSpPr/>
          <p:nvPr/>
        </p:nvSpPr>
        <p:spPr>
          <a:xfrm>
            <a:off x="3659477" y="4352205"/>
            <a:ext cx="2416364" cy="1327701"/>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71450" indent="-171450">
              <a:buClr>
                <a:schemeClr val="tx1"/>
              </a:buClr>
              <a:buFont typeface="Arial" panose="020B0604020202020204" pitchFamily="34" charset="0"/>
              <a:buChar char="•"/>
            </a:pPr>
            <a:r>
              <a:rPr lang="en-US" sz="1050" dirty="0">
                <a:solidFill>
                  <a:schemeClr val="tx1"/>
                </a:solidFill>
                <a:latin typeface="Avenir Next LT Pro" panose="020B0504020202020204" pitchFamily="34" charset="0"/>
              </a:rPr>
              <a:t>Leverage assessment findings to set future-state plan direction</a:t>
            </a:r>
          </a:p>
          <a:p>
            <a:pPr marL="171450" indent="-171450">
              <a:buClr>
                <a:schemeClr val="tx1"/>
              </a:buClr>
              <a:buFont typeface="Arial" panose="020B0604020202020204" pitchFamily="34" charset="0"/>
              <a:buChar char="•"/>
            </a:pPr>
            <a:r>
              <a:rPr lang="en-US" sz="1050" dirty="0">
                <a:solidFill>
                  <a:schemeClr val="tx1"/>
                </a:solidFill>
                <a:latin typeface="Avenir Next LT Pro" panose="020B0504020202020204" pitchFamily="34" charset="0"/>
              </a:rPr>
              <a:t>Develop plan designs that align to business and sales strategy and incorporate best practices to drive desired behavior and performance</a:t>
            </a:r>
          </a:p>
          <a:p>
            <a:pPr marL="171450" indent="-171450">
              <a:buClr>
                <a:schemeClr val="tx1"/>
              </a:buClr>
              <a:buFont typeface="Arial" panose="020B0604020202020204" pitchFamily="34" charset="0"/>
              <a:buChar char="•"/>
            </a:pPr>
            <a:r>
              <a:rPr lang="en-US" sz="1050" dirty="0">
                <a:solidFill>
                  <a:schemeClr val="tx1"/>
                </a:solidFill>
                <a:latin typeface="Avenir Next LT Pro" panose="020B0504020202020204" pitchFamily="34" charset="0"/>
              </a:rPr>
              <a:t>Understand cost and rep-level impact </a:t>
            </a:r>
            <a:br>
              <a:rPr lang="en-US" sz="1050" dirty="0">
                <a:solidFill>
                  <a:schemeClr val="tx1"/>
                </a:solidFill>
                <a:latin typeface="Avenir Next LT Pro" panose="020B0504020202020204" pitchFamily="34" charset="0"/>
              </a:rPr>
            </a:br>
            <a:r>
              <a:rPr lang="en-US" sz="1050" dirty="0">
                <a:solidFill>
                  <a:schemeClr val="tx1"/>
                </a:solidFill>
                <a:latin typeface="Avenir Next LT Pro" panose="020B0504020202020204" pitchFamily="34" charset="0"/>
              </a:rPr>
              <a:t>of new plan design</a:t>
            </a:r>
          </a:p>
        </p:txBody>
      </p:sp>
      <p:sp>
        <p:nvSpPr>
          <p:cNvPr id="108" name="Flowchart: Process 107">
            <a:extLst>
              <a:ext uri="{FF2B5EF4-FFF2-40B4-BE49-F238E27FC236}">
                <a16:creationId xmlns:a16="http://schemas.microsoft.com/office/drawing/2014/main" id="{C816D229-813D-F015-B398-2EDFB824649C}"/>
              </a:ext>
            </a:extLst>
          </p:cNvPr>
          <p:cNvSpPr/>
          <p:nvPr/>
        </p:nvSpPr>
        <p:spPr>
          <a:xfrm>
            <a:off x="6324342" y="4352205"/>
            <a:ext cx="2416364" cy="1131079"/>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71450" indent="-171450">
              <a:buClr>
                <a:schemeClr val="tx1"/>
              </a:buClr>
              <a:buFont typeface="Arial" panose="020B0604020202020204" pitchFamily="34" charset="0"/>
              <a:buChar char="•"/>
            </a:pPr>
            <a:r>
              <a:rPr lang="en-US" sz="1050" dirty="0">
                <a:solidFill>
                  <a:schemeClr val="tx1"/>
                </a:solidFill>
                <a:latin typeface="Avenir Next LT Pro" panose="020B0504020202020204" pitchFamily="34" charset="0"/>
              </a:rPr>
              <a:t>Review of current-state quota-setting methodology and processes</a:t>
            </a:r>
          </a:p>
          <a:p>
            <a:pPr marL="171450" indent="-171450">
              <a:buClr>
                <a:schemeClr val="tx1"/>
              </a:buClr>
              <a:buFont typeface="Arial" panose="020B0604020202020204" pitchFamily="34" charset="0"/>
              <a:buChar char="•"/>
            </a:pPr>
            <a:r>
              <a:rPr lang="en-US" sz="1050" dirty="0">
                <a:solidFill>
                  <a:schemeClr val="tx1"/>
                </a:solidFill>
                <a:latin typeface="Avenir Next LT Pro" panose="020B0504020202020204" pitchFamily="34" charset="0"/>
              </a:rPr>
              <a:t>Develop and assign quotas that reflect market potential, not just historical spend patterns</a:t>
            </a:r>
          </a:p>
          <a:p>
            <a:pPr marL="171450" indent="-171450">
              <a:buClr>
                <a:schemeClr val="tx1"/>
              </a:buClr>
              <a:buFont typeface="Arial" panose="020B0604020202020204" pitchFamily="34" charset="0"/>
              <a:buChar char="•"/>
            </a:pPr>
            <a:r>
              <a:rPr lang="en-US" sz="1050" dirty="0">
                <a:solidFill>
                  <a:schemeClr val="tx1"/>
                </a:solidFill>
                <a:latin typeface="Avenir Next LT Pro" panose="020B0504020202020204" pitchFamily="34" charset="0"/>
              </a:rPr>
              <a:t>Alignment of rep and management quotas to financial targets</a:t>
            </a:r>
          </a:p>
        </p:txBody>
      </p:sp>
      <p:sp>
        <p:nvSpPr>
          <p:cNvPr id="109" name="Flowchart: Process 108">
            <a:extLst>
              <a:ext uri="{FF2B5EF4-FFF2-40B4-BE49-F238E27FC236}">
                <a16:creationId xmlns:a16="http://schemas.microsoft.com/office/drawing/2014/main" id="{FD363F84-63E4-9C9A-3AC5-36198644B002}"/>
              </a:ext>
            </a:extLst>
          </p:cNvPr>
          <p:cNvSpPr/>
          <p:nvPr/>
        </p:nvSpPr>
        <p:spPr>
          <a:xfrm>
            <a:off x="8989208" y="4352205"/>
            <a:ext cx="2416364" cy="807913"/>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marL="171450" indent="-171450">
              <a:buClr>
                <a:schemeClr val="tx1"/>
              </a:buClr>
              <a:buFont typeface="Arial" panose="020B0604020202020204" pitchFamily="34" charset="0"/>
              <a:buChar char="•"/>
            </a:pPr>
            <a:r>
              <a:rPr lang="en-US" sz="1050" dirty="0">
                <a:solidFill>
                  <a:schemeClr val="tx1"/>
                </a:solidFill>
                <a:latin typeface="Avenir Next LT Pro" panose="020B0504020202020204" pitchFamily="34" charset="0"/>
              </a:rPr>
              <a:t>Clearly articulated implementation plan outlining priority, effort, timing, and dependencies for plan roll-out</a:t>
            </a:r>
          </a:p>
          <a:p>
            <a:pPr marL="171450" indent="-171450">
              <a:buClr>
                <a:schemeClr val="tx1"/>
              </a:buClr>
              <a:buFont typeface="Arial" panose="020B0604020202020204" pitchFamily="34" charset="0"/>
              <a:buChar char="•"/>
            </a:pPr>
            <a:r>
              <a:rPr lang="en-US" sz="1050" dirty="0">
                <a:solidFill>
                  <a:schemeClr val="tx1"/>
                </a:solidFill>
                <a:latin typeface="Avenir Next LT Pro" panose="020B0504020202020204" pitchFamily="34" charset="0"/>
              </a:rPr>
              <a:t>Develop tools and resources that will enable sales reps to “win” early</a:t>
            </a:r>
          </a:p>
        </p:txBody>
      </p:sp>
      <p:sp>
        <p:nvSpPr>
          <p:cNvPr id="110" name="Isosceles Triangle 109">
            <a:extLst>
              <a:ext uri="{FF2B5EF4-FFF2-40B4-BE49-F238E27FC236}">
                <a16:creationId xmlns:a16="http://schemas.microsoft.com/office/drawing/2014/main" id="{8D4A3B40-034F-E929-E8EC-9726AE648837}"/>
              </a:ext>
            </a:extLst>
          </p:cNvPr>
          <p:cNvSpPr/>
          <p:nvPr/>
        </p:nvSpPr>
        <p:spPr>
          <a:xfrm flipV="1">
            <a:off x="2066859" y="3763140"/>
            <a:ext cx="271867" cy="9130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Isosceles Triangle 110">
            <a:extLst>
              <a:ext uri="{FF2B5EF4-FFF2-40B4-BE49-F238E27FC236}">
                <a16:creationId xmlns:a16="http://schemas.microsoft.com/office/drawing/2014/main" id="{32B46961-C5CF-AA43-790D-68CC82C11909}"/>
              </a:ext>
            </a:extLst>
          </p:cNvPr>
          <p:cNvSpPr/>
          <p:nvPr/>
        </p:nvSpPr>
        <p:spPr>
          <a:xfrm flipV="1">
            <a:off x="4731724" y="3763140"/>
            <a:ext cx="271867" cy="9130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Isosceles Triangle 111">
            <a:extLst>
              <a:ext uri="{FF2B5EF4-FFF2-40B4-BE49-F238E27FC236}">
                <a16:creationId xmlns:a16="http://schemas.microsoft.com/office/drawing/2014/main" id="{BB40B69E-EF3D-CF3B-94D0-0ED54C2F3DE3}"/>
              </a:ext>
            </a:extLst>
          </p:cNvPr>
          <p:cNvSpPr/>
          <p:nvPr/>
        </p:nvSpPr>
        <p:spPr>
          <a:xfrm flipV="1">
            <a:off x="7396590" y="3763140"/>
            <a:ext cx="271867" cy="9130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Isosceles Triangle 112">
            <a:extLst>
              <a:ext uri="{FF2B5EF4-FFF2-40B4-BE49-F238E27FC236}">
                <a16:creationId xmlns:a16="http://schemas.microsoft.com/office/drawing/2014/main" id="{9EDC114F-EA45-40FF-8E27-2933D5364C0B}"/>
              </a:ext>
            </a:extLst>
          </p:cNvPr>
          <p:cNvSpPr/>
          <p:nvPr/>
        </p:nvSpPr>
        <p:spPr>
          <a:xfrm flipV="1">
            <a:off x="10061456" y="3763140"/>
            <a:ext cx="271867" cy="9130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AutoShape 36">
            <a:extLst>
              <a:ext uri="{FF2B5EF4-FFF2-40B4-BE49-F238E27FC236}">
                <a16:creationId xmlns:a16="http://schemas.microsoft.com/office/drawing/2014/main" id="{B337ADCA-30CC-CD93-4B45-99B2B246A515}"/>
              </a:ext>
            </a:extLst>
          </p:cNvPr>
          <p:cNvSpPr>
            <a:spLocks noChangeArrowheads="1"/>
          </p:cNvSpPr>
          <p:nvPr/>
        </p:nvSpPr>
        <p:spPr bwMode="auto">
          <a:xfrm>
            <a:off x="810697" y="5843040"/>
            <a:ext cx="10410961" cy="581025"/>
          </a:xfrm>
          <a:prstGeom prst="roundRect">
            <a:avLst>
              <a:gd name="adj" fmla="val 0"/>
            </a:avLst>
          </a:prstGeom>
          <a:solidFill>
            <a:schemeClr val="bg1">
              <a:lumMod val="95000"/>
            </a:schemeClr>
          </a:solidFill>
          <a:ln w="9525">
            <a:noFill/>
            <a:miter lim="800000"/>
            <a:headEnd/>
            <a:tailEnd/>
          </a:ln>
          <a:effectLst/>
        </p:spPr>
        <p:txBody>
          <a:bodyPr wrap="square" anchor="ctr">
            <a:noAutofit/>
          </a:bodyPr>
          <a:lstStyle/>
          <a:p>
            <a:pPr marL="112712" algn="ctr" fontAlgn="base">
              <a:spcBef>
                <a:spcPct val="0"/>
              </a:spcBef>
              <a:spcAft>
                <a:spcPct val="0"/>
              </a:spcAft>
            </a:pPr>
            <a:r>
              <a:rPr lang="en-US" sz="1050" b="1" dirty="0">
                <a:latin typeface="Avenir Next LT Pro" panose="020B0504020202020204" pitchFamily="34" charset="0"/>
                <a:cs typeface="Times New Roman" pitchFamily="18" charset="0"/>
              </a:rPr>
              <a:t>Overall objective is to develop sales compensation plans that align to the business objectives and sales strategy, are competitive with industry </a:t>
            </a:r>
          </a:p>
          <a:p>
            <a:pPr marL="112712" algn="ctr" fontAlgn="base">
              <a:spcBef>
                <a:spcPct val="0"/>
              </a:spcBef>
              <a:spcAft>
                <a:spcPct val="0"/>
              </a:spcAft>
            </a:pPr>
            <a:r>
              <a:rPr lang="en-US" sz="1050" b="1" dirty="0">
                <a:latin typeface="Avenir Next LT Pro" panose="020B0504020202020204" pitchFamily="34" charset="0"/>
                <a:cs typeface="Times New Roman" pitchFamily="18" charset="0"/>
              </a:rPr>
              <a:t>and best-practice, are simple and easy to understand and administer, and deliver financial results</a:t>
            </a:r>
          </a:p>
        </p:txBody>
      </p:sp>
      <p:sp>
        <p:nvSpPr>
          <p:cNvPr id="115" name="Text Box 18">
            <a:extLst>
              <a:ext uri="{FF2B5EF4-FFF2-40B4-BE49-F238E27FC236}">
                <a16:creationId xmlns:a16="http://schemas.microsoft.com/office/drawing/2014/main" id="{C4B733D7-057F-93F2-E18D-BB731302536B}"/>
              </a:ext>
            </a:extLst>
          </p:cNvPr>
          <p:cNvSpPr txBox="1">
            <a:spLocks noChangeArrowheads="1"/>
          </p:cNvSpPr>
          <p:nvPr/>
        </p:nvSpPr>
        <p:spPr bwMode="auto">
          <a:xfrm rot="16200000">
            <a:off x="-597191" y="2311689"/>
            <a:ext cx="2385783" cy="276999"/>
          </a:xfrm>
          <a:prstGeom prst="rect">
            <a:avLst/>
          </a:prstGeom>
          <a:solidFill>
            <a:schemeClr val="accent3"/>
          </a:solidFill>
          <a:ln>
            <a:noFill/>
          </a:ln>
          <a:effectLst/>
        </p:spPr>
        <p:txBody>
          <a:bodyPr wrap="none">
            <a:noAutofit/>
          </a:bodyPr>
          <a:lstStyle>
            <a:defPPr>
              <a:defRPr lang="en-US"/>
            </a:defPPr>
            <a:lvl1pPr fontAlgn="base">
              <a:spcBef>
                <a:spcPct val="0"/>
              </a:spcBef>
              <a:spcAft>
                <a:spcPct val="0"/>
              </a:spcAft>
              <a:defRPr sz="1200" b="1" i="1">
                <a:solidFill>
                  <a:schemeClr val="accent3"/>
                </a:solidFill>
                <a:cs typeface="Times New Roman" pitchFamily="18" charset="0"/>
              </a:defRPr>
            </a:lvl1pPr>
          </a:lstStyle>
          <a:p>
            <a:pPr algn="ctr"/>
            <a:r>
              <a:rPr lang="en-US" dirty="0">
                <a:solidFill>
                  <a:schemeClr val="bg1"/>
                </a:solidFill>
              </a:rPr>
              <a:t>Activities</a:t>
            </a:r>
          </a:p>
        </p:txBody>
      </p:sp>
      <p:sp>
        <p:nvSpPr>
          <p:cNvPr id="116" name="Text Box 19">
            <a:extLst>
              <a:ext uri="{FF2B5EF4-FFF2-40B4-BE49-F238E27FC236}">
                <a16:creationId xmlns:a16="http://schemas.microsoft.com/office/drawing/2014/main" id="{CD0F802C-CC53-41AA-6B29-AAE349B9F494}"/>
              </a:ext>
            </a:extLst>
          </p:cNvPr>
          <p:cNvSpPr txBox="1">
            <a:spLocks noChangeArrowheads="1"/>
          </p:cNvSpPr>
          <p:nvPr/>
        </p:nvSpPr>
        <p:spPr bwMode="auto">
          <a:xfrm rot="16200000">
            <a:off x="-413566" y="4633908"/>
            <a:ext cx="2018534" cy="276999"/>
          </a:xfrm>
          <a:prstGeom prst="rect">
            <a:avLst/>
          </a:prstGeom>
          <a:solidFill>
            <a:srgbClr val="03327C"/>
          </a:solidFill>
          <a:ln>
            <a:noFill/>
          </a:ln>
          <a:effectLst/>
        </p:spPr>
        <p:txBody>
          <a:bodyPr wrap="none">
            <a:noAutofit/>
          </a:bodyPr>
          <a:lstStyle/>
          <a:p>
            <a:pPr algn="ctr" fontAlgn="base">
              <a:spcBef>
                <a:spcPct val="0"/>
              </a:spcBef>
              <a:spcAft>
                <a:spcPct val="0"/>
              </a:spcAft>
            </a:pPr>
            <a:r>
              <a:rPr lang="en-US" sz="1200" b="1" i="1" dirty="0">
                <a:solidFill>
                  <a:schemeClr val="bg1"/>
                </a:solidFill>
                <a:cs typeface="Times New Roman" pitchFamily="18" charset="0"/>
              </a:rPr>
              <a:t>Outcomes</a:t>
            </a:r>
          </a:p>
        </p:txBody>
      </p:sp>
    </p:spTree>
    <p:extLst>
      <p:ext uri="{BB962C8B-B14F-4D97-AF65-F5344CB8AC3E}">
        <p14:creationId xmlns:p14="http://schemas.microsoft.com/office/powerpoint/2010/main" val="3916176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88F866F-35CB-E355-5BEF-EEC76CFED775}"/>
              </a:ext>
            </a:extLst>
          </p:cNvPr>
          <p:cNvSpPr>
            <a:spLocks noGrp="1"/>
          </p:cNvSpPr>
          <p:nvPr>
            <p:ph type="body" sz="quarter" idx="10"/>
          </p:nvPr>
        </p:nvSpPr>
        <p:spPr/>
        <p:txBody>
          <a:bodyPr/>
          <a:lstStyle/>
          <a:p>
            <a:endParaRPr lang="en-US" sz="4400" dirty="0">
              <a:solidFill>
                <a:schemeClr val="tx1"/>
              </a:solidFill>
              <a:latin typeface="Avenir Next LT Pro" panose="020B0504020202020204" pitchFamily="34" charset="0"/>
            </a:endParaRPr>
          </a:p>
          <a:p>
            <a:r>
              <a:rPr lang="en-US" sz="4400" dirty="0">
                <a:solidFill>
                  <a:schemeClr val="tx1"/>
                </a:solidFill>
                <a:latin typeface="Avenir Next LT Pro" panose="020B0504020202020204" pitchFamily="34" charset="0"/>
              </a:rPr>
              <a:t>Current-State Plan Assessment</a:t>
            </a:r>
          </a:p>
          <a:p>
            <a:endParaRPr lang="en-US" dirty="0"/>
          </a:p>
        </p:txBody>
      </p:sp>
      <p:sp>
        <p:nvSpPr>
          <p:cNvPr id="6" name="Text Placeholder 5" hidden="1">
            <a:extLst>
              <a:ext uri="{FF2B5EF4-FFF2-40B4-BE49-F238E27FC236}">
                <a16:creationId xmlns:a16="http://schemas.microsoft.com/office/drawing/2014/main" id="{CFDC0119-3FB0-12E3-1298-E5DC88FED16E}"/>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335005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hidden="1">
            <a:extLst>
              <a:ext uri="{FF2B5EF4-FFF2-40B4-BE49-F238E27FC236}">
                <a16:creationId xmlns:a16="http://schemas.microsoft.com/office/drawing/2014/main" id="{436CBD93-5E83-76DF-E5C5-ADABD85FE02E}"/>
              </a:ext>
            </a:extLst>
          </p:cNvPr>
          <p:cNvSpPr>
            <a:spLocks noGrp="1"/>
          </p:cNvSpPr>
          <p:nvPr>
            <p:ph type="sldNum" sz="quarter" idx="12"/>
          </p:nvPr>
        </p:nvSpPr>
        <p:spPr/>
        <p:txBody>
          <a:bodyPr/>
          <a:lstStyle/>
          <a:p>
            <a:endParaRPr lang="en-US" dirty="0">
              <a:latin typeface="Avenir Next LT Pro" panose="020B0504020202020204" pitchFamily="34" charset="0"/>
            </a:endParaRPr>
          </a:p>
        </p:txBody>
      </p:sp>
      <p:sp>
        <p:nvSpPr>
          <p:cNvPr id="4" name="Title 18">
            <a:extLst>
              <a:ext uri="{FF2B5EF4-FFF2-40B4-BE49-F238E27FC236}">
                <a16:creationId xmlns:a16="http://schemas.microsoft.com/office/drawing/2014/main" id="{BF34FEA8-A835-9021-1CEE-BEF69007BE4B}"/>
              </a:ext>
            </a:extLst>
          </p:cNvPr>
          <p:cNvSpPr txBox="1">
            <a:spLocks/>
          </p:cNvSpPr>
          <p:nvPr/>
        </p:nvSpPr>
        <p:spPr>
          <a:xfrm>
            <a:off x="660766" y="151697"/>
            <a:ext cx="11277600" cy="505178"/>
          </a:xfrm>
          <a:prstGeom prst="rect">
            <a:avLst/>
          </a:prstGeom>
        </p:spPr>
        <p:txBody>
          <a:bodyPr lIns="0" tIns="0" rIns="0" bIns="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b="1" dirty="0">
                <a:latin typeface="Avenir Next LT Pro" panose="020B0504020202020204" pitchFamily="34" charset="0"/>
              </a:rPr>
              <a:t>In Steps 1 &amp; 2, SBI assesses and designs compensation plans across 10 different design elements to ensure an organization’s ability to attract and retain top talent</a:t>
            </a:r>
            <a:endParaRPr lang="en-US" sz="2200" b="1" dirty="0">
              <a:latin typeface="Avenir Next LT Pro" panose="020B0504020202020204" pitchFamily="34" charset="0"/>
              <a:ea typeface="Verdana" panose="020B0604030504040204" pitchFamily="34" charset="0"/>
              <a:cs typeface="Verdana" panose="020B0604030504040204" pitchFamily="34" charset="0"/>
            </a:endParaRPr>
          </a:p>
        </p:txBody>
      </p:sp>
      <p:sp>
        <p:nvSpPr>
          <p:cNvPr id="88" name="Rectangle 87">
            <a:extLst>
              <a:ext uri="{FF2B5EF4-FFF2-40B4-BE49-F238E27FC236}">
                <a16:creationId xmlns:a16="http://schemas.microsoft.com/office/drawing/2014/main" id="{8E9217C2-63A5-D8AF-1F58-0D414D11FBD2}"/>
              </a:ext>
            </a:extLst>
          </p:cNvPr>
          <p:cNvSpPr/>
          <p:nvPr/>
        </p:nvSpPr>
        <p:spPr>
          <a:xfrm>
            <a:off x="434040" y="1729995"/>
            <a:ext cx="3451507" cy="4488826"/>
          </a:xfrm>
          <a:prstGeom prst="rect">
            <a:avLst/>
          </a:prstGeom>
          <a:solidFill>
            <a:schemeClr val="bg1"/>
          </a:solidFill>
          <a:ln>
            <a:noFill/>
          </a:ln>
          <a:effectLst>
            <a:outerShdw blurRad="127000" dist="889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R="0" lvl="0" algn="l" rtl="0">
              <a:spcBef>
                <a:spcPts val="600"/>
              </a:spcBef>
              <a:spcAft>
                <a:spcPts val="0"/>
              </a:spcAft>
            </a:pPr>
            <a:endParaRPr lang="en-US" sz="1200" dirty="0">
              <a:solidFill>
                <a:schemeClr val="tx1"/>
              </a:solidFill>
              <a:latin typeface="Avenir Next LT Pro" panose="020B0504020202020204" pitchFamily="34" charset="0"/>
            </a:endParaRPr>
          </a:p>
        </p:txBody>
      </p:sp>
      <p:sp>
        <p:nvSpPr>
          <p:cNvPr id="89" name="Rectangle 88">
            <a:extLst>
              <a:ext uri="{FF2B5EF4-FFF2-40B4-BE49-F238E27FC236}">
                <a16:creationId xmlns:a16="http://schemas.microsoft.com/office/drawing/2014/main" id="{6EF6A0B5-7345-10DA-A1F7-C33CFDFA4620}"/>
              </a:ext>
            </a:extLst>
          </p:cNvPr>
          <p:cNvSpPr/>
          <p:nvPr/>
        </p:nvSpPr>
        <p:spPr>
          <a:xfrm>
            <a:off x="4373138" y="1729995"/>
            <a:ext cx="3451507" cy="4488826"/>
          </a:xfrm>
          <a:prstGeom prst="rect">
            <a:avLst/>
          </a:prstGeom>
          <a:solidFill>
            <a:schemeClr val="bg1"/>
          </a:solidFill>
          <a:ln>
            <a:noFill/>
          </a:ln>
          <a:effectLst>
            <a:outerShdw blurRad="127000" dist="889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82880" marR="0" lvl="0" indent="-182880" algn="l" rtl="0">
              <a:spcBef>
                <a:spcPts val="600"/>
              </a:spcBef>
              <a:spcAft>
                <a:spcPts val="0"/>
              </a:spcAft>
              <a:buSzPts val="1400"/>
              <a:buFont typeface="Arial" panose="020B0604020202020204" pitchFamily="34" charset="0"/>
              <a:buChar char="•"/>
            </a:pPr>
            <a:endParaRPr lang="en-US" sz="1200" dirty="0">
              <a:solidFill>
                <a:schemeClr val="tx1"/>
              </a:solidFill>
              <a:latin typeface="Avenir Next LT Pro" panose="020B0504020202020204" pitchFamily="34" charset="0"/>
            </a:endParaRPr>
          </a:p>
        </p:txBody>
      </p:sp>
      <p:sp>
        <p:nvSpPr>
          <p:cNvPr id="90" name="Rectangle 89">
            <a:extLst>
              <a:ext uri="{FF2B5EF4-FFF2-40B4-BE49-F238E27FC236}">
                <a16:creationId xmlns:a16="http://schemas.microsoft.com/office/drawing/2014/main" id="{95A4F29E-7E56-0DBB-6E2D-7B84D8AA0F30}"/>
              </a:ext>
            </a:extLst>
          </p:cNvPr>
          <p:cNvSpPr/>
          <p:nvPr/>
        </p:nvSpPr>
        <p:spPr>
          <a:xfrm>
            <a:off x="8283293" y="1729995"/>
            <a:ext cx="3451507" cy="4488826"/>
          </a:xfrm>
          <a:prstGeom prst="rect">
            <a:avLst/>
          </a:prstGeom>
          <a:solidFill>
            <a:schemeClr val="bg1"/>
          </a:solidFill>
          <a:ln>
            <a:noFill/>
          </a:ln>
          <a:effectLst>
            <a:outerShdw blurRad="127000" dist="889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82880" marR="0" lvl="0" indent="-182880" algn="l" rtl="0">
              <a:spcBef>
                <a:spcPts val="600"/>
              </a:spcBef>
              <a:spcAft>
                <a:spcPts val="0"/>
              </a:spcAft>
              <a:buSzPts val="1400"/>
              <a:buFont typeface="Arial" panose="020B0604020202020204" pitchFamily="34" charset="0"/>
              <a:buChar char="•"/>
            </a:pPr>
            <a:endParaRPr lang="en-US" sz="1200" dirty="0">
              <a:solidFill>
                <a:schemeClr val="tx1"/>
              </a:solidFill>
              <a:latin typeface="Avenir Next LT Pro" panose="020B0504020202020204" pitchFamily="34" charset="0"/>
            </a:endParaRPr>
          </a:p>
        </p:txBody>
      </p:sp>
      <p:sp>
        <p:nvSpPr>
          <p:cNvPr id="92" name="Rectangle 91">
            <a:extLst>
              <a:ext uri="{FF2B5EF4-FFF2-40B4-BE49-F238E27FC236}">
                <a16:creationId xmlns:a16="http://schemas.microsoft.com/office/drawing/2014/main" id="{E881919B-CA60-37F5-7828-0DDBBEFF8FC4}"/>
              </a:ext>
            </a:extLst>
          </p:cNvPr>
          <p:cNvSpPr/>
          <p:nvPr/>
        </p:nvSpPr>
        <p:spPr>
          <a:xfrm>
            <a:off x="428256" y="1760138"/>
            <a:ext cx="3451507" cy="650160"/>
          </a:xfrm>
          <a:prstGeom prst="rect">
            <a:avLst/>
          </a:prstGeom>
          <a:gradFill>
            <a:gsLst>
              <a:gs pos="30000">
                <a:srgbClr val="03327C"/>
              </a:gs>
              <a:gs pos="100000">
                <a:srgbClr val="3591CF"/>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C1FDF6CD-22D2-0A81-613D-634F0AD6D0B9}"/>
              </a:ext>
            </a:extLst>
          </p:cNvPr>
          <p:cNvSpPr/>
          <p:nvPr/>
        </p:nvSpPr>
        <p:spPr>
          <a:xfrm>
            <a:off x="442717" y="1962107"/>
            <a:ext cx="3445722"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rtl="0">
              <a:spcBef>
                <a:spcPts val="0"/>
              </a:spcBef>
              <a:spcAft>
                <a:spcPts val="0"/>
              </a:spcAft>
              <a:buNone/>
            </a:pPr>
            <a:r>
              <a:rPr lang="en-US" sz="1600" b="1" i="1" dirty="0">
                <a:solidFill>
                  <a:schemeClr val="lt1"/>
                </a:solidFill>
                <a:latin typeface="Avenir Next LT Pro" panose="020B0504020202020204" pitchFamily="34" charset="0"/>
                <a:ea typeface="Calibri"/>
                <a:cs typeface="Calibri"/>
                <a:sym typeface="Calibri"/>
              </a:rPr>
              <a:t>Competitive</a:t>
            </a:r>
            <a:endParaRPr lang="en-US" sz="1600" dirty="0">
              <a:latin typeface="Avenir Next LT Pro" panose="020B0504020202020204" pitchFamily="34" charset="0"/>
            </a:endParaRPr>
          </a:p>
        </p:txBody>
      </p:sp>
      <p:sp>
        <p:nvSpPr>
          <p:cNvPr id="94" name="Rectangle 93">
            <a:extLst>
              <a:ext uri="{FF2B5EF4-FFF2-40B4-BE49-F238E27FC236}">
                <a16:creationId xmlns:a16="http://schemas.microsoft.com/office/drawing/2014/main" id="{3B3F891D-6353-EB57-B98E-204D75ED9004}"/>
              </a:ext>
            </a:extLst>
          </p:cNvPr>
          <p:cNvSpPr/>
          <p:nvPr/>
        </p:nvSpPr>
        <p:spPr>
          <a:xfrm>
            <a:off x="4373138" y="1760138"/>
            <a:ext cx="3451507" cy="650160"/>
          </a:xfrm>
          <a:prstGeom prst="rect">
            <a:avLst/>
          </a:prstGeom>
          <a:gradFill>
            <a:gsLst>
              <a:gs pos="30000">
                <a:srgbClr val="03327C"/>
              </a:gs>
              <a:gs pos="100000">
                <a:srgbClr val="3591CF"/>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6313132E-D226-3000-0EE4-6E18ED19C6CD}"/>
              </a:ext>
            </a:extLst>
          </p:cNvPr>
          <p:cNvSpPr/>
          <p:nvPr/>
        </p:nvSpPr>
        <p:spPr>
          <a:xfrm>
            <a:off x="4381815" y="1958170"/>
            <a:ext cx="3445722"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rtl="0">
              <a:spcBef>
                <a:spcPts val="0"/>
              </a:spcBef>
              <a:spcAft>
                <a:spcPts val="0"/>
              </a:spcAft>
              <a:buNone/>
            </a:pPr>
            <a:r>
              <a:rPr lang="en-US" sz="1600" b="1" i="1" dirty="0">
                <a:solidFill>
                  <a:schemeClr val="lt1"/>
                </a:solidFill>
                <a:latin typeface="Avenir Next LT Pro" panose="020B0504020202020204" pitchFamily="34" charset="0"/>
                <a:ea typeface="Calibri"/>
                <a:cs typeface="Calibri"/>
                <a:sym typeface="Calibri"/>
              </a:rPr>
              <a:t>Alignment to Market</a:t>
            </a:r>
            <a:endParaRPr lang="en-US" sz="1600" dirty="0">
              <a:latin typeface="Avenir Next LT Pro" panose="020B0504020202020204" pitchFamily="34" charset="0"/>
            </a:endParaRPr>
          </a:p>
        </p:txBody>
      </p:sp>
      <p:sp>
        <p:nvSpPr>
          <p:cNvPr id="96" name="Rectangle 95">
            <a:extLst>
              <a:ext uri="{FF2B5EF4-FFF2-40B4-BE49-F238E27FC236}">
                <a16:creationId xmlns:a16="http://schemas.microsoft.com/office/drawing/2014/main" id="{6E41EE8D-9465-2B4B-8E9B-327098130D9D}"/>
              </a:ext>
            </a:extLst>
          </p:cNvPr>
          <p:cNvSpPr/>
          <p:nvPr/>
        </p:nvSpPr>
        <p:spPr>
          <a:xfrm>
            <a:off x="8286185" y="1760138"/>
            <a:ext cx="3451507" cy="650160"/>
          </a:xfrm>
          <a:prstGeom prst="rect">
            <a:avLst/>
          </a:prstGeom>
          <a:gradFill>
            <a:gsLst>
              <a:gs pos="30000">
                <a:srgbClr val="03327C"/>
              </a:gs>
              <a:gs pos="100000">
                <a:srgbClr val="3591CF"/>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F6296EA6-F7BB-31DA-5327-0C760BD4E6D9}"/>
              </a:ext>
            </a:extLst>
          </p:cNvPr>
          <p:cNvSpPr/>
          <p:nvPr/>
        </p:nvSpPr>
        <p:spPr>
          <a:xfrm>
            <a:off x="8312238" y="1955083"/>
            <a:ext cx="3445722"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rtl="0">
              <a:spcBef>
                <a:spcPts val="0"/>
              </a:spcBef>
              <a:spcAft>
                <a:spcPts val="0"/>
              </a:spcAft>
              <a:buNone/>
            </a:pPr>
            <a:r>
              <a:rPr lang="en-US" sz="1600" b="1" i="1" dirty="0">
                <a:solidFill>
                  <a:schemeClr val="lt1"/>
                </a:solidFill>
                <a:latin typeface="Avenir Next LT Pro" panose="020B0504020202020204" pitchFamily="34" charset="0"/>
                <a:ea typeface="Calibri"/>
                <a:cs typeface="Calibri"/>
                <a:sym typeface="Calibri"/>
              </a:rPr>
              <a:t>Plan Effectiveness</a:t>
            </a:r>
            <a:endParaRPr lang="en-US" sz="1600" dirty="0">
              <a:latin typeface="Avenir Next LT Pro" panose="020B0504020202020204" pitchFamily="34" charset="0"/>
            </a:endParaRPr>
          </a:p>
        </p:txBody>
      </p:sp>
      <p:cxnSp>
        <p:nvCxnSpPr>
          <p:cNvPr id="98" name="Straight Connector 97">
            <a:extLst>
              <a:ext uri="{FF2B5EF4-FFF2-40B4-BE49-F238E27FC236}">
                <a16:creationId xmlns:a16="http://schemas.microsoft.com/office/drawing/2014/main" id="{3A1AF070-900B-C067-A0BD-F5516545BDC6}"/>
              </a:ext>
            </a:extLst>
          </p:cNvPr>
          <p:cNvCxnSpPr>
            <a:cxnSpLocks/>
          </p:cNvCxnSpPr>
          <p:nvPr/>
        </p:nvCxnSpPr>
        <p:spPr>
          <a:xfrm>
            <a:off x="4139476" y="1257300"/>
            <a:ext cx="0" cy="5113339"/>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87EFDE80-4EAF-D5F7-C0E8-6AB933A6E851}"/>
              </a:ext>
            </a:extLst>
          </p:cNvPr>
          <p:cNvCxnSpPr>
            <a:cxnSpLocks/>
          </p:cNvCxnSpPr>
          <p:nvPr/>
        </p:nvCxnSpPr>
        <p:spPr>
          <a:xfrm>
            <a:off x="8052522" y="1257300"/>
            <a:ext cx="0" cy="5113339"/>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CB1F8EE2-CBA2-D111-543B-2A5015475F16}"/>
              </a:ext>
            </a:extLst>
          </p:cNvPr>
          <p:cNvGrpSpPr/>
          <p:nvPr/>
        </p:nvGrpSpPr>
        <p:grpSpPr>
          <a:xfrm>
            <a:off x="460093" y="1137254"/>
            <a:ext cx="11271814" cy="401349"/>
            <a:chOff x="460092" y="1257300"/>
            <a:chExt cx="11271814" cy="401349"/>
          </a:xfrm>
        </p:grpSpPr>
        <p:sp>
          <p:nvSpPr>
            <p:cNvPr id="100" name="Rectangle 99">
              <a:extLst>
                <a:ext uri="{FF2B5EF4-FFF2-40B4-BE49-F238E27FC236}">
                  <a16:creationId xmlns:a16="http://schemas.microsoft.com/office/drawing/2014/main" id="{F7B0CE41-2E86-FBA4-357F-ACAA47B695C5}"/>
                </a:ext>
              </a:extLst>
            </p:cNvPr>
            <p:cNvSpPr/>
            <p:nvPr/>
          </p:nvSpPr>
          <p:spPr>
            <a:xfrm>
              <a:off x="460092" y="1257300"/>
              <a:ext cx="11271814" cy="4013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9E6EF97-64F2-2112-980B-EC076650F791}"/>
                </a:ext>
              </a:extLst>
            </p:cNvPr>
            <p:cNvSpPr/>
            <p:nvPr/>
          </p:nvSpPr>
          <p:spPr>
            <a:xfrm>
              <a:off x="460092" y="1257300"/>
              <a:ext cx="401349" cy="401349"/>
            </a:xfrm>
            <a:prstGeom prst="rect">
              <a:avLst/>
            </a:prstGeom>
            <a:solidFill>
              <a:srgbClr val="3591C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atin typeface="Avenir Next LT Pro" panose="020B0504020202020204" pitchFamily="34" charset="0"/>
                </a:rPr>
                <a:t>1</a:t>
              </a:r>
            </a:p>
          </p:txBody>
        </p:sp>
        <p:sp>
          <p:nvSpPr>
            <p:cNvPr id="102" name="Rectangle 101">
              <a:extLst>
                <a:ext uri="{FF2B5EF4-FFF2-40B4-BE49-F238E27FC236}">
                  <a16:creationId xmlns:a16="http://schemas.microsoft.com/office/drawing/2014/main" id="{EA2531A1-4CF0-A7AC-3F9F-D18E05DC5DAA}"/>
                </a:ext>
              </a:extLst>
            </p:cNvPr>
            <p:cNvSpPr/>
            <p:nvPr/>
          </p:nvSpPr>
          <p:spPr>
            <a:xfrm>
              <a:off x="1036698" y="1334864"/>
              <a:ext cx="10322601" cy="2462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r>
                <a:rPr lang="en-US" sz="1600" b="1" dirty="0">
                  <a:solidFill>
                    <a:schemeClr val="tx1"/>
                  </a:solidFill>
                  <a:latin typeface="Avenir Next LT Pro" panose="020B0504020202020204" pitchFamily="34" charset="0"/>
                  <a:ea typeface="Calibri"/>
                  <a:cs typeface="Calibri"/>
                  <a:sym typeface="Calibri"/>
                </a:rPr>
                <a:t>Sales Compensation Strategy</a:t>
              </a:r>
              <a:endParaRPr lang="en-US" sz="1600" dirty="0">
                <a:solidFill>
                  <a:schemeClr val="tx1"/>
                </a:solidFill>
                <a:latin typeface="Avenir Next LT Pro" panose="020B0504020202020204" pitchFamily="34" charset="0"/>
              </a:endParaRPr>
            </a:p>
          </p:txBody>
        </p:sp>
      </p:grpSp>
      <p:grpSp>
        <p:nvGrpSpPr>
          <p:cNvPr id="103" name="Group 102">
            <a:extLst>
              <a:ext uri="{FF2B5EF4-FFF2-40B4-BE49-F238E27FC236}">
                <a16:creationId xmlns:a16="http://schemas.microsoft.com/office/drawing/2014/main" id="{D7C963E7-A40D-9795-6FDC-C20B2A1E26EB}"/>
              </a:ext>
            </a:extLst>
          </p:cNvPr>
          <p:cNvGrpSpPr/>
          <p:nvPr/>
        </p:nvGrpSpPr>
        <p:grpSpPr>
          <a:xfrm>
            <a:off x="566592" y="2584820"/>
            <a:ext cx="11058816" cy="608659"/>
            <a:chOff x="566592" y="2594207"/>
            <a:chExt cx="11058816" cy="608659"/>
          </a:xfrm>
        </p:grpSpPr>
        <p:sp>
          <p:nvSpPr>
            <p:cNvPr id="104" name="Rectangle 103">
              <a:extLst>
                <a:ext uri="{FF2B5EF4-FFF2-40B4-BE49-F238E27FC236}">
                  <a16:creationId xmlns:a16="http://schemas.microsoft.com/office/drawing/2014/main" id="{4E9D6FA0-399B-61B9-8535-9926F15173E4}"/>
                </a:ext>
              </a:extLst>
            </p:cNvPr>
            <p:cNvSpPr/>
            <p:nvPr/>
          </p:nvSpPr>
          <p:spPr>
            <a:xfrm>
              <a:off x="566592" y="2594207"/>
              <a:ext cx="3232722" cy="2853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88FAF3D1-6FA8-B539-81AC-BCE86308B399}"/>
                </a:ext>
              </a:extLst>
            </p:cNvPr>
            <p:cNvSpPr/>
            <p:nvPr/>
          </p:nvSpPr>
          <p:spPr>
            <a:xfrm>
              <a:off x="566592" y="2594207"/>
              <a:ext cx="285313" cy="285313"/>
            </a:xfrm>
            <a:prstGeom prst="rect">
              <a:avLst/>
            </a:prstGeom>
            <a:solidFill>
              <a:srgbClr val="3591C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latin typeface="Avenir Next LT Pro" panose="020B0504020202020204" pitchFamily="34" charset="0"/>
                </a:rPr>
                <a:t>2</a:t>
              </a:r>
            </a:p>
          </p:txBody>
        </p:sp>
        <p:sp>
          <p:nvSpPr>
            <p:cNvPr id="106" name="Rectangle 105">
              <a:extLst>
                <a:ext uri="{FF2B5EF4-FFF2-40B4-BE49-F238E27FC236}">
                  <a16:creationId xmlns:a16="http://schemas.microsoft.com/office/drawing/2014/main" id="{DDAD5416-3364-00B7-5E61-6C8EF3C344DC}"/>
                </a:ext>
              </a:extLst>
            </p:cNvPr>
            <p:cNvSpPr/>
            <p:nvPr/>
          </p:nvSpPr>
          <p:spPr>
            <a:xfrm>
              <a:off x="941107" y="2659919"/>
              <a:ext cx="2047189" cy="1538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r>
                <a:rPr lang="en-US" sz="1000" b="1" dirty="0">
                  <a:solidFill>
                    <a:schemeClr val="tx1"/>
                  </a:solidFill>
                  <a:latin typeface="Avenir Next LT Pro" panose="020B0504020202020204" pitchFamily="34" charset="0"/>
                  <a:ea typeface="Calibri"/>
                  <a:cs typeface="Calibri"/>
                  <a:sym typeface="Calibri"/>
                </a:rPr>
                <a:t>Eligibility</a:t>
              </a:r>
              <a:endParaRPr lang="en-US" sz="1000" dirty="0">
                <a:solidFill>
                  <a:schemeClr val="tx1"/>
                </a:solidFill>
                <a:latin typeface="Avenir Next LT Pro" panose="020B0504020202020204" pitchFamily="34" charset="0"/>
              </a:endParaRPr>
            </a:p>
          </p:txBody>
        </p:sp>
        <p:sp>
          <p:nvSpPr>
            <p:cNvPr id="107" name="Rectangle 106">
              <a:extLst>
                <a:ext uri="{FF2B5EF4-FFF2-40B4-BE49-F238E27FC236}">
                  <a16:creationId xmlns:a16="http://schemas.microsoft.com/office/drawing/2014/main" id="{960258E8-ED67-473B-77CA-68DAC8C62391}"/>
                </a:ext>
              </a:extLst>
            </p:cNvPr>
            <p:cNvSpPr/>
            <p:nvPr/>
          </p:nvSpPr>
          <p:spPr>
            <a:xfrm>
              <a:off x="566592" y="2915109"/>
              <a:ext cx="1593202" cy="2853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83E2765C-8B91-AED8-AA28-37DE94953CE3}"/>
                </a:ext>
              </a:extLst>
            </p:cNvPr>
            <p:cNvSpPr/>
            <p:nvPr/>
          </p:nvSpPr>
          <p:spPr>
            <a:xfrm>
              <a:off x="566592" y="2915109"/>
              <a:ext cx="285313" cy="285313"/>
            </a:xfrm>
            <a:prstGeom prst="rect">
              <a:avLst/>
            </a:prstGeom>
            <a:solidFill>
              <a:srgbClr val="3591C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latin typeface="Avenir Next LT Pro" panose="020B0504020202020204" pitchFamily="34" charset="0"/>
                </a:rPr>
                <a:t>3</a:t>
              </a:r>
            </a:p>
          </p:txBody>
        </p:sp>
        <p:sp>
          <p:nvSpPr>
            <p:cNvPr id="109" name="Rectangle 108">
              <a:extLst>
                <a:ext uri="{FF2B5EF4-FFF2-40B4-BE49-F238E27FC236}">
                  <a16:creationId xmlns:a16="http://schemas.microsoft.com/office/drawing/2014/main" id="{D3E74F06-E72D-E593-5E42-8C562AF96A6C}"/>
                </a:ext>
              </a:extLst>
            </p:cNvPr>
            <p:cNvSpPr/>
            <p:nvPr/>
          </p:nvSpPr>
          <p:spPr>
            <a:xfrm>
              <a:off x="941108" y="2980818"/>
              <a:ext cx="1016864" cy="1538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sz="1000" b="1" dirty="0">
                  <a:solidFill>
                    <a:schemeClr val="tx1"/>
                  </a:solidFill>
                  <a:latin typeface="Avenir Next LT Pro" panose="020B0504020202020204" pitchFamily="34" charset="0"/>
                  <a:ea typeface="Calibri"/>
                  <a:cs typeface="Calibri"/>
                  <a:sym typeface="Calibri"/>
                </a:rPr>
                <a:t>Target Pay Levels</a:t>
              </a:r>
              <a:endParaRPr lang="en-US" sz="1000" dirty="0">
                <a:solidFill>
                  <a:schemeClr val="tx1"/>
                </a:solidFill>
                <a:latin typeface="Avenir Next LT Pro" panose="020B0504020202020204" pitchFamily="34" charset="0"/>
              </a:endParaRPr>
            </a:p>
          </p:txBody>
        </p:sp>
        <p:sp>
          <p:nvSpPr>
            <p:cNvPr id="110" name="Rectangle 109">
              <a:extLst>
                <a:ext uri="{FF2B5EF4-FFF2-40B4-BE49-F238E27FC236}">
                  <a16:creationId xmlns:a16="http://schemas.microsoft.com/office/drawing/2014/main" id="{0EFE11E7-C9FD-1CE5-2026-DAD6AF4CAD7A}"/>
                </a:ext>
              </a:extLst>
            </p:cNvPr>
            <p:cNvSpPr/>
            <p:nvPr/>
          </p:nvSpPr>
          <p:spPr>
            <a:xfrm>
              <a:off x="2206112" y="2915109"/>
              <a:ext cx="1593202" cy="2853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2FCA7C26-CCDA-63D9-16A0-A75ADEEE5C08}"/>
                </a:ext>
              </a:extLst>
            </p:cNvPr>
            <p:cNvSpPr/>
            <p:nvPr/>
          </p:nvSpPr>
          <p:spPr>
            <a:xfrm>
              <a:off x="2206112" y="2915109"/>
              <a:ext cx="285313" cy="285313"/>
            </a:xfrm>
            <a:prstGeom prst="rect">
              <a:avLst/>
            </a:prstGeom>
            <a:solidFill>
              <a:srgbClr val="3591C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latin typeface="Avenir Next LT Pro" panose="020B0504020202020204" pitchFamily="34" charset="0"/>
                </a:rPr>
                <a:t>4</a:t>
              </a:r>
            </a:p>
          </p:txBody>
        </p:sp>
        <p:sp>
          <p:nvSpPr>
            <p:cNvPr id="112" name="Rectangle 111">
              <a:extLst>
                <a:ext uri="{FF2B5EF4-FFF2-40B4-BE49-F238E27FC236}">
                  <a16:creationId xmlns:a16="http://schemas.microsoft.com/office/drawing/2014/main" id="{B4D0F047-6E98-7F3D-0ACC-7C2EF2629128}"/>
                </a:ext>
              </a:extLst>
            </p:cNvPr>
            <p:cNvSpPr/>
            <p:nvPr/>
          </p:nvSpPr>
          <p:spPr>
            <a:xfrm>
              <a:off x="2580628" y="2980818"/>
              <a:ext cx="1016864" cy="1538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sz="1000" b="1" dirty="0">
                  <a:solidFill>
                    <a:schemeClr val="tx1"/>
                  </a:solidFill>
                  <a:latin typeface="Avenir Next LT Pro" panose="020B0504020202020204" pitchFamily="34" charset="0"/>
                  <a:ea typeface="Calibri"/>
                  <a:cs typeface="Calibri"/>
                  <a:sym typeface="Calibri"/>
                </a:rPr>
                <a:t>Pay Mix</a:t>
              </a:r>
              <a:endParaRPr lang="en-US" sz="1000" dirty="0">
                <a:solidFill>
                  <a:schemeClr val="tx1"/>
                </a:solidFill>
                <a:latin typeface="Avenir Next LT Pro" panose="020B0504020202020204" pitchFamily="34" charset="0"/>
              </a:endParaRPr>
            </a:p>
          </p:txBody>
        </p:sp>
        <p:sp>
          <p:nvSpPr>
            <p:cNvPr id="113" name="Rectangle 112">
              <a:extLst>
                <a:ext uri="{FF2B5EF4-FFF2-40B4-BE49-F238E27FC236}">
                  <a16:creationId xmlns:a16="http://schemas.microsoft.com/office/drawing/2014/main" id="{F689BBCD-F746-CC1C-1E54-2303C65164A2}"/>
                </a:ext>
              </a:extLst>
            </p:cNvPr>
            <p:cNvSpPr/>
            <p:nvPr/>
          </p:nvSpPr>
          <p:spPr>
            <a:xfrm>
              <a:off x="4482531" y="2594207"/>
              <a:ext cx="3232722" cy="2853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30B1A1A3-EE35-CBCC-A83C-2F689BA3AFEE}"/>
                </a:ext>
              </a:extLst>
            </p:cNvPr>
            <p:cNvSpPr/>
            <p:nvPr/>
          </p:nvSpPr>
          <p:spPr>
            <a:xfrm>
              <a:off x="4482531" y="2594207"/>
              <a:ext cx="285313" cy="285313"/>
            </a:xfrm>
            <a:prstGeom prst="rect">
              <a:avLst/>
            </a:prstGeom>
            <a:solidFill>
              <a:srgbClr val="3591C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latin typeface="Avenir Next LT Pro" panose="020B0504020202020204" pitchFamily="34" charset="0"/>
                </a:rPr>
                <a:t>5</a:t>
              </a:r>
            </a:p>
          </p:txBody>
        </p:sp>
        <p:sp>
          <p:nvSpPr>
            <p:cNvPr id="115" name="Rectangle 114">
              <a:extLst>
                <a:ext uri="{FF2B5EF4-FFF2-40B4-BE49-F238E27FC236}">
                  <a16:creationId xmlns:a16="http://schemas.microsoft.com/office/drawing/2014/main" id="{AA44F21D-BA1F-BC8A-D780-B37E10211FE8}"/>
                </a:ext>
              </a:extLst>
            </p:cNvPr>
            <p:cNvSpPr/>
            <p:nvPr/>
          </p:nvSpPr>
          <p:spPr>
            <a:xfrm>
              <a:off x="4857046" y="2659919"/>
              <a:ext cx="2158926" cy="1538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sz="1000" b="1" dirty="0">
                  <a:solidFill>
                    <a:schemeClr val="tx1"/>
                  </a:solidFill>
                  <a:latin typeface="Avenir Next LT Pro" panose="020B0504020202020204" pitchFamily="34" charset="0"/>
                  <a:ea typeface="Calibri"/>
                  <a:cs typeface="Calibri"/>
                  <a:sym typeface="Calibri"/>
                </a:rPr>
                <a:t>Measures &amp; Weights</a:t>
              </a:r>
              <a:endParaRPr lang="en-US" sz="1000" dirty="0">
                <a:solidFill>
                  <a:schemeClr val="tx1"/>
                </a:solidFill>
                <a:latin typeface="Avenir Next LT Pro" panose="020B0504020202020204" pitchFamily="34" charset="0"/>
              </a:endParaRPr>
            </a:p>
          </p:txBody>
        </p:sp>
        <p:sp>
          <p:nvSpPr>
            <p:cNvPr id="116" name="Rectangle 115">
              <a:extLst>
                <a:ext uri="{FF2B5EF4-FFF2-40B4-BE49-F238E27FC236}">
                  <a16:creationId xmlns:a16="http://schemas.microsoft.com/office/drawing/2014/main" id="{D29473E6-66DF-D858-1E59-5605B22BD005}"/>
                </a:ext>
              </a:extLst>
            </p:cNvPr>
            <p:cNvSpPr/>
            <p:nvPr/>
          </p:nvSpPr>
          <p:spPr>
            <a:xfrm>
              <a:off x="4482531" y="2915109"/>
              <a:ext cx="1593202" cy="2853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D812E5E8-395D-F730-0FED-6FA72EAEC7D2}"/>
                </a:ext>
              </a:extLst>
            </p:cNvPr>
            <p:cNvSpPr/>
            <p:nvPr/>
          </p:nvSpPr>
          <p:spPr>
            <a:xfrm>
              <a:off x="4482531" y="2915109"/>
              <a:ext cx="285313" cy="285313"/>
            </a:xfrm>
            <a:prstGeom prst="rect">
              <a:avLst/>
            </a:prstGeom>
            <a:solidFill>
              <a:srgbClr val="3591C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latin typeface="Avenir Next LT Pro" panose="020B0504020202020204" pitchFamily="34" charset="0"/>
                </a:rPr>
                <a:t>6</a:t>
              </a:r>
            </a:p>
          </p:txBody>
        </p:sp>
        <p:sp>
          <p:nvSpPr>
            <p:cNvPr id="118" name="Rectangle 117">
              <a:extLst>
                <a:ext uri="{FF2B5EF4-FFF2-40B4-BE49-F238E27FC236}">
                  <a16:creationId xmlns:a16="http://schemas.microsoft.com/office/drawing/2014/main" id="{ABF47DF3-00D3-4980-DAE5-776CB2B7B9EB}"/>
                </a:ext>
              </a:extLst>
            </p:cNvPr>
            <p:cNvSpPr/>
            <p:nvPr/>
          </p:nvSpPr>
          <p:spPr>
            <a:xfrm>
              <a:off x="4857047" y="2980818"/>
              <a:ext cx="1218686" cy="1538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sz="1000" b="1" dirty="0">
                  <a:solidFill>
                    <a:schemeClr val="tx1"/>
                  </a:solidFill>
                  <a:latin typeface="Avenir Next LT Pro" panose="020B0504020202020204" pitchFamily="34" charset="0"/>
                  <a:ea typeface="Calibri"/>
                  <a:cs typeface="Calibri"/>
                  <a:sym typeface="Calibri"/>
                </a:rPr>
                <a:t>Upside Opportunity</a:t>
              </a:r>
              <a:endParaRPr lang="en-US" sz="1000" dirty="0">
                <a:solidFill>
                  <a:schemeClr val="tx1"/>
                </a:solidFill>
                <a:latin typeface="Avenir Next LT Pro" panose="020B0504020202020204" pitchFamily="34" charset="0"/>
              </a:endParaRPr>
            </a:p>
          </p:txBody>
        </p:sp>
        <p:sp>
          <p:nvSpPr>
            <p:cNvPr id="119" name="Rectangle 118">
              <a:extLst>
                <a:ext uri="{FF2B5EF4-FFF2-40B4-BE49-F238E27FC236}">
                  <a16:creationId xmlns:a16="http://schemas.microsoft.com/office/drawing/2014/main" id="{B42C7DB6-7E4F-51E1-079E-E9A596901B89}"/>
                </a:ext>
              </a:extLst>
            </p:cNvPr>
            <p:cNvSpPr/>
            <p:nvPr/>
          </p:nvSpPr>
          <p:spPr>
            <a:xfrm>
              <a:off x="6122051" y="2915109"/>
              <a:ext cx="1593202" cy="2853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B489F13B-7EB0-D845-AD46-83AD9C7E758D}"/>
                </a:ext>
              </a:extLst>
            </p:cNvPr>
            <p:cNvSpPr/>
            <p:nvPr/>
          </p:nvSpPr>
          <p:spPr>
            <a:xfrm>
              <a:off x="6122051" y="2915109"/>
              <a:ext cx="285313" cy="285313"/>
            </a:xfrm>
            <a:prstGeom prst="rect">
              <a:avLst/>
            </a:prstGeom>
            <a:solidFill>
              <a:srgbClr val="3591C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latin typeface="Avenir Next LT Pro" panose="020B0504020202020204" pitchFamily="34" charset="0"/>
                </a:rPr>
                <a:t>7</a:t>
              </a:r>
            </a:p>
          </p:txBody>
        </p:sp>
        <p:sp>
          <p:nvSpPr>
            <p:cNvPr id="121" name="Rectangle 120">
              <a:extLst>
                <a:ext uri="{FF2B5EF4-FFF2-40B4-BE49-F238E27FC236}">
                  <a16:creationId xmlns:a16="http://schemas.microsoft.com/office/drawing/2014/main" id="{30534454-CAE1-C93A-FF20-20C624262AEA}"/>
                </a:ext>
              </a:extLst>
            </p:cNvPr>
            <p:cNvSpPr/>
            <p:nvPr/>
          </p:nvSpPr>
          <p:spPr>
            <a:xfrm>
              <a:off x="6496567" y="2980818"/>
              <a:ext cx="1218686" cy="1538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sz="1000" b="1" dirty="0">
                  <a:solidFill>
                    <a:schemeClr val="tx1"/>
                  </a:solidFill>
                  <a:latin typeface="Avenir Next LT Pro" panose="020B0504020202020204" pitchFamily="34" charset="0"/>
                  <a:ea typeface="Calibri"/>
                  <a:cs typeface="Calibri"/>
                  <a:sym typeface="Calibri"/>
                </a:rPr>
                <a:t>Plan Mechanics</a:t>
              </a:r>
              <a:endParaRPr lang="en-US" sz="1000" dirty="0">
                <a:solidFill>
                  <a:schemeClr val="tx1"/>
                </a:solidFill>
                <a:latin typeface="Avenir Next LT Pro" panose="020B0504020202020204" pitchFamily="34" charset="0"/>
              </a:endParaRPr>
            </a:p>
          </p:txBody>
        </p:sp>
        <p:sp>
          <p:nvSpPr>
            <p:cNvPr id="122" name="Rectangle 121">
              <a:extLst>
                <a:ext uri="{FF2B5EF4-FFF2-40B4-BE49-F238E27FC236}">
                  <a16:creationId xmlns:a16="http://schemas.microsoft.com/office/drawing/2014/main" id="{2E270106-2ED0-459B-B493-1C883D542E35}"/>
                </a:ext>
              </a:extLst>
            </p:cNvPr>
            <p:cNvSpPr/>
            <p:nvPr/>
          </p:nvSpPr>
          <p:spPr>
            <a:xfrm>
              <a:off x="8392686" y="2596651"/>
              <a:ext cx="3232722" cy="2853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16AF8783-387B-0A6F-CB27-FAD14E82698C}"/>
                </a:ext>
              </a:extLst>
            </p:cNvPr>
            <p:cNvSpPr/>
            <p:nvPr/>
          </p:nvSpPr>
          <p:spPr>
            <a:xfrm>
              <a:off x="8392686" y="2596651"/>
              <a:ext cx="285313" cy="285313"/>
            </a:xfrm>
            <a:prstGeom prst="rect">
              <a:avLst/>
            </a:prstGeom>
            <a:solidFill>
              <a:srgbClr val="3591C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latin typeface="Avenir Next LT Pro" panose="020B0504020202020204" pitchFamily="34" charset="0"/>
                </a:rPr>
                <a:t>8</a:t>
              </a:r>
            </a:p>
          </p:txBody>
        </p:sp>
        <p:sp>
          <p:nvSpPr>
            <p:cNvPr id="124" name="Rectangle 123">
              <a:extLst>
                <a:ext uri="{FF2B5EF4-FFF2-40B4-BE49-F238E27FC236}">
                  <a16:creationId xmlns:a16="http://schemas.microsoft.com/office/drawing/2014/main" id="{16637474-7272-8D7E-CC32-B75F8B5BBD84}"/>
                </a:ext>
              </a:extLst>
            </p:cNvPr>
            <p:cNvSpPr/>
            <p:nvPr/>
          </p:nvSpPr>
          <p:spPr>
            <a:xfrm>
              <a:off x="8767201" y="2662363"/>
              <a:ext cx="2158926" cy="1538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sz="1000" b="1" dirty="0">
                  <a:solidFill>
                    <a:schemeClr val="tx1"/>
                  </a:solidFill>
                  <a:latin typeface="Avenir Next LT Pro" panose="020B0504020202020204" pitchFamily="34" charset="0"/>
                  <a:ea typeface="Calibri"/>
                  <a:cs typeface="Calibri"/>
                  <a:sym typeface="Calibri"/>
                </a:rPr>
                <a:t>Quotas &amp; Crediting</a:t>
              </a:r>
              <a:endParaRPr lang="en-US" sz="1000" dirty="0">
                <a:solidFill>
                  <a:schemeClr val="tx1"/>
                </a:solidFill>
                <a:latin typeface="Avenir Next LT Pro" panose="020B0504020202020204" pitchFamily="34" charset="0"/>
              </a:endParaRPr>
            </a:p>
          </p:txBody>
        </p:sp>
        <p:sp>
          <p:nvSpPr>
            <p:cNvPr id="125" name="Rectangle 124">
              <a:extLst>
                <a:ext uri="{FF2B5EF4-FFF2-40B4-BE49-F238E27FC236}">
                  <a16:creationId xmlns:a16="http://schemas.microsoft.com/office/drawing/2014/main" id="{01407138-3E6E-D8C3-FE3E-AD0509B63AA4}"/>
                </a:ext>
              </a:extLst>
            </p:cNvPr>
            <p:cNvSpPr/>
            <p:nvPr/>
          </p:nvSpPr>
          <p:spPr>
            <a:xfrm>
              <a:off x="8392686" y="2917553"/>
              <a:ext cx="1593202" cy="2853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60C62BA4-2C2D-6201-22B2-41DEF51722A1}"/>
                </a:ext>
              </a:extLst>
            </p:cNvPr>
            <p:cNvSpPr/>
            <p:nvPr/>
          </p:nvSpPr>
          <p:spPr>
            <a:xfrm>
              <a:off x="8392686" y="2917553"/>
              <a:ext cx="285313" cy="285313"/>
            </a:xfrm>
            <a:prstGeom prst="rect">
              <a:avLst/>
            </a:prstGeom>
            <a:solidFill>
              <a:srgbClr val="3591C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latin typeface="Avenir Next LT Pro" panose="020B0504020202020204" pitchFamily="34" charset="0"/>
                </a:rPr>
                <a:t>9</a:t>
              </a:r>
            </a:p>
          </p:txBody>
        </p:sp>
        <p:sp>
          <p:nvSpPr>
            <p:cNvPr id="127" name="Rectangle 126">
              <a:extLst>
                <a:ext uri="{FF2B5EF4-FFF2-40B4-BE49-F238E27FC236}">
                  <a16:creationId xmlns:a16="http://schemas.microsoft.com/office/drawing/2014/main" id="{B8FF357F-7E99-85C5-23C5-0ED579D3AF20}"/>
                </a:ext>
              </a:extLst>
            </p:cNvPr>
            <p:cNvSpPr/>
            <p:nvPr/>
          </p:nvSpPr>
          <p:spPr>
            <a:xfrm>
              <a:off x="8767202" y="2983262"/>
              <a:ext cx="1218686" cy="1538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sz="1000" b="1" dirty="0">
                  <a:solidFill>
                    <a:schemeClr val="tx1"/>
                  </a:solidFill>
                  <a:latin typeface="Avenir Next LT Pro" panose="020B0504020202020204" pitchFamily="34" charset="0"/>
                  <a:ea typeface="Calibri"/>
                  <a:cs typeface="Calibri"/>
                  <a:sym typeface="Calibri"/>
                </a:rPr>
                <a:t>Timing</a:t>
              </a:r>
              <a:endParaRPr lang="en-US" sz="1000" dirty="0">
                <a:solidFill>
                  <a:schemeClr val="tx1"/>
                </a:solidFill>
                <a:latin typeface="Avenir Next LT Pro" panose="020B0504020202020204" pitchFamily="34" charset="0"/>
              </a:endParaRPr>
            </a:p>
          </p:txBody>
        </p:sp>
        <p:sp>
          <p:nvSpPr>
            <p:cNvPr id="128" name="Rectangle 127">
              <a:extLst>
                <a:ext uri="{FF2B5EF4-FFF2-40B4-BE49-F238E27FC236}">
                  <a16:creationId xmlns:a16="http://schemas.microsoft.com/office/drawing/2014/main" id="{77AB255C-2AB8-42AB-5942-2E68A4980F07}"/>
                </a:ext>
              </a:extLst>
            </p:cNvPr>
            <p:cNvSpPr/>
            <p:nvPr/>
          </p:nvSpPr>
          <p:spPr>
            <a:xfrm>
              <a:off x="10032206" y="2917553"/>
              <a:ext cx="1593202" cy="2853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E3E5779B-716D-DC85-F460-FF17A06092DA}"/>
                </a:ext>
              </a:extLst>
            </p:cNvPr>
            <p:cNvSpPr/>
            <p:nvPr/>
          </p:nvSpPr>
          <p:spPr>
            <a:xfrm>
              <a:off x="10032206" y="2917553"/>
              <a:ext cx="285313" cy="285313"/>
            </a:xfrm>
            <a:prstGeom prst="rect">
              <a:avLst/>
            </a:prstGeom>
            <a:solidFill>
              <a:srgbClr val="3591C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latin typeface="Avenir Next LT Pro" panose="020B0504020202020204" pitchFamily="34" charset="0"/>
                </a:rPr>
                <a:t>10</a:t>
              </a:r>
            </a:p>
          </p:txBody>
        </p:sp>
        <p:sp>
          <p:nvSpPr>
            <p:cNvPr id="130" name="Rectangle 129">
              <a:extLst>
                <a:ext uri="{FF2B5EF4-FFF2-40B4-BE49-F238E27FC236}">
                  <a16:creationId xmlns:a16="http://schemas.microsoft.com/office/drawing/2014/main" id="{5A5A1550-6366-C201-9A73-149C90BDD2A5}"/>
                </a:ext>
              </a:extLst>
            </p:cNvPr>
            <p:cNvSpPr/>
            <p:nvPr/>
          </p:nvSpPr>
          <p:spPr>
            <a:xfrm>
              <a:off x="10406722" y="2983262"/>
              <a:ext cx="1218686" cy="1538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sz="1000" b="1" dirty="0">
                  <a:solidFill>
                    <a:schemeClr val="tx1"/>
                  </a:solidFill>
                  <a:latin typeface="Avenir Next LT Pro" panose="020B0504020202020204" pitchFamily="34" charset="0"/>
                  <a:ea typeface="Calibri"/>
                  <a:cs typeface="Calibri"/>
                  <a:sym typeface="Calibri"/>
                </a:rPr>
                <a:t>Administration</a:t>
              </a:r>
              <a:endParaRPr lang="en-US" sz="1000" dirty="0">
                <a:solidFill>
                  <a:schemeClr val="tx1"/>
                </a:solidFill>
                <a:latin typeface="Avenir Next LT Pro" panose="020B0504020202020204" pitchFamily="34" charset="0"/>
              </a:endParaRPr>
            </a:p>
          </p:txBody>
        </p:sp>
      </p:grpSp>
      <p:graphicFrame>
        <p:nvGraphicFramePr>
          <p:cNvPr id="131" name="Google Shape;614;p9">
            <a:extLst>
              <a:ext uri="{FF2B5EF4-FFF2-40B4-BE49-F238E27FC236}">
                <a16:creationId xmlns:a16="http://schemas.microsoft.com/office/drawing/2014/main" id="{F1F49098-852A-84EA-6E8A-EC909B640AC0}"/>
              </a:ext>
            </a:extLst>
          </p:cNvPr>
          <p:cNvGraphicFramePr/>
          <p:nvPr>
            <p:extLst>
              <p:ext uri="{D42A27DB-BD31-4B8C-83A1-F6EECF244321}">
                <p14:modId xmlns:p14="http://schemas.microsoft.com/office/powerpoint/2010/main" val="2359294336"/>
              </p:ext>
            </p:extLst>
          </p:nvPr>
        </p:nvGraphicFramePr>
        <p:xfrm>
          <a:off x="562752" y="3366619"/>
          <a:ext cx="3231663" cy="2676030"/>
        </p:xfrm>
        <a:graphic>
          <a:graphicData uri="http://schemas.openxmlformats.org/drawingml/2006/table">
            <a:tbl>
              <a:tblPr firstRow="1" bandRow="1">
                <a:tableStyleId>{2D5ABB26-0587-4C30-8999-92F81FD0307C}</a:tableStyleId>
              </a:tblPr>
              <a:tblGrid>
                <a:gridCol w="1174263">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892010">
                <a:tc>
                  <a:txBody>
                    <a:bodyPr/>
                    <a:lstStyle/>
                    <a:p>
                      <a:pPr marL="0" marR="0" lvl="0" indent="0" algn="l" rtl="0">
                        <a:spcBef>
                          <a:spcPts val="0"/>
                        </a:spcBef>
                        <a:spcAft>
                          <a:spcPts val="0"/>
                        </a:spcAft>
                        <a:buNone/>
                      </a:pPr>
                      <a:r>
                        <a:rPr lang="en-US" sz="1050" b="1" dirty="0">
                          <a:solidFill>
                            <a:schemeClr val="tx1"/>
                          </a:solidFill>
                          <a:latin typeface="Avenir Next LT Pro" panose="020B0504020202020204" pitchFamily="34" charset="0"/>
                        </a:rPr>
                        <a:t>2. Eligibility</a:t>
                      </a:r>
                      <a:endParaRPr sz="1050" dirty="0">
                        <a:solidFill>
                          <a:schemeClr val="tx1"/>
                        </a:solidFill>
                        <a:latin typeface="Avenir Next LT Pro" panose="020B0504020202020204" pitchFamily="34" charset="0"/>
                      </a:endParaRPr>
                    </a:p>
                  </a:txBody>
                  <a:tcPr marL="10800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l" rtl="0">
                        <a:spcBef>
                          <a:spcPts val="0"/>
                        </a:spcBef>
                        <a:spcAft>
                          <a:spcPts val="0"/>
                        </a:spcAft>
                        <a:buNone/>
                      </a:pPr>
                      <a:r>
                        <a:rPr lang="en-US" sz="1050" b="0" dirty="0">
                          <a:solidFill>
                            <a:schemeClr val="tx1"/>
                          </a:solidFill>
                          <a:latin typeface="Avenir Next LT Pro" panose="020B0504020202020204" pitchFamily="34" charset="0"/>
                        </a:rPr>
                        <a:t>Who should be eligible for sales compensation (versus other forms of variable pay)</a:t>
                      </a:r>
                      <a:endParaRPr sz="1050" dirty="0">
                        <a:solidFill>
                          <a:schemeClr val="tx1"/>
                        </a:solidFill>
                        <a:latin typeface="Avenir Next LT Pro" panose="020B0504020202020204" pitchFamily="34" charset="0"/>
                      </a:endParaRPr>
                    </a:p>
                  </a:txBody>
                  <a:tcPr marL="10800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892010">
                <a:tc>
                  <a:txBody>
                    <a:bodyPr/>
                    <a:lstStyle/>
                    <a:p>
                      <a:pPr marL="0" marR="0" lvl="0" indent="0" algn="l" rtl="0">
                        <a:spcBef>
                          <a:spcPts val="0"/>
                        </a:spcBef>
                        <a:spcAft>
                          <a:spcPts val="0"/>
                        </a:spcAft>
                        <a:buNone/>
                      </a:pPr>
                      <a:r>
                        <a:rPr lang="en-US" sz="1050" b="1" dirty="0">
                          <a:solidFill>
                            <a:schemeClr val="tx1"/>
                          </a:solidFill>
                          <a:latin typeface="Avenir Next LT Pro" panose="020B0504020202020204" pitchFamily="34" charset="0"/>
                        </a:rPr>
                        <a:t>3. Target Pay Levels</a:t>
                      </a:r>
                      <a:endParaRPr sz="1050" dirty="0">
                        <a:solidFill>
                          <a:schemeClr val="tx1"/>
                        </a:solidFill>
                        <a:latin typeface="Avenir Next LT Pro" panose="020B0504020202020204" pitchFamily="34" charset="0"/>
                      </a:endParaRPr>
                    </a:p>
                  </a:txBody>
                  <a:tcPr marL="10800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l" rtl="0">
                        <a:spcBef>
                          <a:spcPts val="0"/>
                        </a:spcBef>
                        <a:spcAft>
                          <a:spcPts val="0"/>
                        </a:spcAft>
                        <a:buNone/>
                      </a:pPr>
                      <a:r>
                        <a:rPr lang="en-US" sz="1050" dirty="0">
                          <a:solidFill>
                            <a:schemeClr val="tx1"/>
                          </a:solidFill>
                          <a:latin typeface="Avenir Next LT Pro" panose="020B0504020202020204" pitchFamily="34" charset="0"/>
                        </a:rPr>
                        <a:t>How do base salary and target variable incentive (e.g. on-</a:t>
                      </a:r>
                      <a:br>
                        <a:rPr lang="en-US" sz="1050" dirty="0">
                          <a:solidFill>
                            <a:schemeClr val="tx1"/>
                          </a:solidFill>
                          <a:latin typeface="Avenir Next LT Pro" panose="020B0504020202020204" pitchFamily="34" charset="0"/>
                        </a:rPr>
                      </a:br>
                      <a:r>
                        <a:rPr lang="en-US" sz="1050" dirty="0">
                          <a:solidFill>
                            <a:schemeClr val="tx1"/>
                          </a:solidFill>
                          <a:latin typeface="Avenir Next LT Pro" panose="020B0504020202020204" pitchFamily="34" charset="0"/>
                        </a:rPr>
                        <a:t>target earnings) earned at </a:t>
                      </a:r>
                      <a:br>
                        <a:rPr lang="en-US" sz="1050" dirty="0">
                          <a:solidFill>
                            <a:schemeClr val="tx1"/>
                          </a:solidFill>
                          <a:latin typeface="Avenir Next LT Pro" panose="020B0504020202020204" pitchFamily="34" charset="0"/>
                        </a:rPr>
                      </a:br>
                      <a:r>
                        <a:rPr lang="en-US" sz="1050" dirty="0">
                          <a:solidFill>
                            <a:schemeClr val="tx1"/>
                          </a:solidFill>
                          <a:latin typeface="Avenir Next LT Pro" panose="020B0504020202020204" pitchFamily="34" charset="0"/>
                        </a:rPr>
                        <a:t>target performance compare </a:t>
                      </a:r>
                      <a:br>
                        <a:rPr lang="en-US" sz="1050" dirty="0">
                          <a:solidFill>
                            <a:schemeClr val="tx1"/>
                          </a:solidFill>
                          <a:latin typeface="Avenir Next LT Pro" panose="020B0504020202020204" pitchFamily="34" charset="0"/>
                        </a:rPr>
                      </a:br>
                      <a:r>
                        <a:rPr lang="en-US" sz="1050" dirty="0">
                          <a:solidFill>
                            <a:schemeClr val="tx1"/>
                          </a:solidFill>
                          <a:latin typeface="Avenir Next LT Pro" panose="020B0504020202020204" pitchFamily="34" charset="0"/>
                        </a:rPr>
                        <a:t>to market</a:t>
                      </a:r>
                      <a:endParaRPr sz="1050" dirty="0">
                        <a:solidFill>
                          <a:schemeClr val="tx1"/>
                        </a:solidFill>
                        <a:latin typeface="Avenir Next LT Pro" panose="020B0504020202020204" pitchFamily="34" charset="0"/>
                      </a:endParaRPr>
                    </a:p>
                  </a:txBody>
                  <a:tcPr marL="10800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892010">
                <a:tc>
                  <a:txBody>
                    <a:bodyPr/>
                    <a:lstStyle/>
                    <a:p>
                      <a:pPr marL="0" marR="0" lvl="0" indent="0" algn="l" rtl="0">
                        <a:spcBef>
                          <a:spcPts val="0"/>
                        </a:spcBef>
                        <a:spcAft>
                          <a:spcPts val="0"/>
                        </a:spcAft>
                        <a:buNone/>
                      </a:pPr>
                      <a:r>
                        <a:rPr lang="en-US" sz="1050" b="1" dirty="0">
                          <a:solidFill>
                            <a:schemeClr val="tx1"/>
                          </a:solidFill>
                          <a:latin typeface="Avenir Next LT Pro" panose="020B0504020202020204" pitchFamily="34" charset="0"/>
                        </a:rPr>
                        <a:t>4. Pay Mix</a:t>
                      </a:r>
                      <a:endParaRPr sz="1050" dirty="0">
                        <a:solidFill>
                          <a:schemeClr val="tx1"/>
                        </a:solidFill>
                        <a:latin typeface="Avenir Next LT Pro" panose="020B0504020202020204" pitchFamily="34" charset="0"/>
                      </a:endParaRPr>
                    </a:p>
                  </a:txBody>
                  <a:tcPr marL="10800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l" rtl="0">
                        <a:spcBef>
                          <a:spcPts val="0"/>
                        </a:spcBef>
                        <a:spcAft>
                          <a:spcPts val="0"/>
                        </a:spcAft>
                        <a:buNone/>
                      </a:pPr>
                      <a:r>
                        <a:rPr lang="en-US" sz="1050" dirty="0">
                          <a:solidFill>
                            <a:schemeClr val="tx1"/>
                          </a:solidFill>
                          <a:latin typeface="Avenir Next LT Pro" panose="020B0504020202020204" pitchFamily="34" charset="0"/>
                        </a:rPr>
                        <a:t>Is the allocation of on-target earnings between fixed </a:t>
                      </a:r>
                      <a:br>
                        <a:rPr lang="en-US" sz="1050" dirty="0">
                          <a:solidFill>
                            <a:schemeClr val="tx1"/>
                          </a:solidFill>
                          <a:latin typeface="Avenir Next LT Pro" panose="020B0504020202020204" pitchFamily="34" charset="0"/>
                        </a:rPr>
                      </a:br>
                      <a:r>
                        <a:rPr lang="en-US" sz="1050" dirty="0">
                          <a:solidFill>
                            <a:schemeClr val="tx1"/>
                          </a:solidFill>
                          <a:latin typeface="Avenir Next LT Pro" panose="020B0504020202020204" pitchFamily="34" charset="0"/>
                        </a:rPr>
                        <a:t>salary (e.g. base salary) and variable pay aligned with </a:t>
                      </a:r>
                      <a:br>
                        <a:rPr lang="en-US" sz="1050" dirty="0">
                          <a:solidFill>
                            <a:schemeClr val="tx1"/>
                          </a:solidFill>
                          <a:latin typeface="Avenir Next LT Pro" panose="020B0504020202020204" pitchFamily="34" charset="0"/>
                        </a:rPr>
                      </a:br>
                      <a:r>
                        <a:rPr lang="en-US" sz="1050" dirty="0">
                          <a:solidFill>
                            <a:schemeClr val="tx1"/>
                          </a:solidFill>
                          <a:latin typeface="Avenir Next LT Pro" panose="020B0504020202020204" pitchFamily="34" charset="0"/>
                        </a:rPr>
                        <a:t>the selling role?</a:t>
                      </a:r>
                      <a:endParaRPr sz="1050" dirty="0">
                        <a:solidFill>
                          <a:schemeClr val="tx1"/>
                        </a:solidFill>
                        <a:latin typeface="Avenir Next LT Pro" panose="020B0504020202020204" pitchFamily="34" charset="0"/>
                      </a:endParaRPr>
                    </a:p>
                  </a:txBody>
                  <a:tcPr marL="10800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132" name="Google Shape;619;p9">
            <a:extLst>
              <a:ext uri="{FF2B5EF4-FFF2-40B4-BE49-F238E27FC236}">
                <a16:creationId xmlns:a16="http://schemas.microsoft.com/office/drawing/2014/main" id="{BD41BEC3-AD93-41F9-79C5-B5ACE91CD5E3}"/>
              </a:ext>
            </a:extLst>
          </p:cNvPr>
          <p:cNvGraphicFramePr/>
          <p:nvPr>
            <p:extLst>
              <p:ext uri="{D42A27DB-BD31-4B8C-83A1-F6EECF244321}">
                <p14:modId xmlns:p14="http://schemas.microsoft.com/office/powerpoint/2010/main" val="241013452"/>
              </p:ext>
            </p:extLst>
          </p:nvPr>
        </p:nvGraphicFramePr>
        <p:xfrm>
          <a:off x="4478691" y="3368001"/>
          <a:ext cx="3232723" cy="2674650"/>
        </p:xfrm>
        <a:graphic>
          <a:graphicData uri="http://schemas.openxmlformats.org/drawingml/2006/table">
            <a:tbl>
              <a:tblPr firstRow="1" bandRow="1">
                <a:noFill/>
              </a:tblPr>
              <a:tblGrid>
                <a:gridCol w="1172870">
                  <a:extLst>
                    <a:ext uri="{9D8B030D-6E8A-4147-A177-3AD203B41FA5}">
                      <a16:colId xmlns:a16="http://schemas.microsoft.com/office/drawing/2014/main" val="20000"/>
                    </a:ext>
                  </a:extLst>
                </a:gridCol>
                <a:gridCol w="2059853">
                  <a:extLst>
                    <a:ext uri="{9D8B030D-6E8A-4147-A177-3AD203B41FA5}">
                      <a16:colId xmlns:a16="http://schemas.microsoft.com/office/drawing/2014/main" val="20001"/>
                    </a:ext>
                  </a:extLst>
                </a:gridCol>
              </a:tblGrid>
              <a:tr h="807280">
                <a:tc>
                  <a:txBody>
                    <a:bodyPr/>
                    <a:lstStyle/>
                    <a:p>
                      <a:pPr marL="0" marR="0" lvl="0" indent="0" algn="l" rtl="0">
                        <a:spcBef>
                          <a:spcPts val="0"/>
                        </a:spcBef>
                        <a:spcAft>
                          <a:spcPts val="0"/>
                        </a:spcAft>
                        <a:buNone/>
                      </a:pPr>
                      <a:r>
                        <a:rPr lang="en-US" sz="1050" b="1" dirty="0">
                          <a:solidFill>
                            <a:schemeClr val="tx1"/>
                          </a:solidFill>
                          <a:latin typeface="Avenir Next LT Pro" panose="020B0504020202020204" pitchFamily="34" charset="0"/>
                        </a:rPr>
                        <a:t>5. Measures &amp; Weights</a:t>
                      </a:r>
                      <a:endParaRPr sz="1050" dirty="0">
                        <a:solidFill>
                          <a:schemeClr val="tx1"/>
                        </a:solidFill>
                        <a:latin typeface="Avenir Next LT Pro" panose="020B0504020202020204" pitchFamily="34" charset="0"/>
                      </a:endParaRPr>
                    </a:p>
                  </a:txBody>
                  <a:tcPr marL="91450" marR="91450" marT="45725" marB="4572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l" rtl="0">
                        <a:spcBef>
                          <a:spcPts val="0"/>
                        </a:spcBef>
                        <a:spcAft>
                          <a:spcPts val="0"/>
                        </a:spcAft>
                        <a:buNone/>
                      </a:pPr>
                      <a:r>
                        <a:rPr lang="en-US" sz="1050" b="0" dirty="0">
                          <a:solidFill>
                            <a:schemeClr val="tx1"/>
                          </a:solidFill>
                          <a:latin typeface="Avenir Next LT Pro" panose="020B0504020202020204" pitchFamily="34" charset="0"/>
                          <a:ea typeface="Calibri"/>
                          <a:cs typeface="Calibri"/>
                          <a:sym typeface="Calibri"/>
                        </a:rPr>
                        <a:t>Have the right performance measures been selected to align with the overall corporate strategy? Are they controllable </a:t>
                      </a:r>
                      <a:br>
                        <a:rPr lang="en-US" sz="1050" b="0" dirty="0">
                          <a:solidFill>
                            <a:schemeClr val="tx1"/>
                          </a:solidFill>
                          <a:latin typeface="Avenir Next LT Pro" panose="020B0504020202020204" pitchFamily="34" charset="0"/>
                          <a:ea typeface="Calibri"/>
                          <a:cs typeface="Calibri"/>
                          <a:sym typeface="Calibri"/>
                        </a:rPr>
                      </a:br>
                      <a:r>
                        <a:rPr lang="en-US" sz="1050" b="0" dirty="0">
                          <a:solidFill>
                            <a:schemeClr val="tx1"/>
                          </a:solidFill>
                          <a:latin typeface="Avenir Next LT Pro" panose="020B0504020202020204" pitchFamily="34" charset="0"/>
                          <a:ea typeface="Calibri"/>
                          <a:cs typeface="Calibri"/>
                          <a:sym typeface="Calibri"/>
                        </a:rPr>
                        <a:t>by reps?</a:t>
                      </a:r>
                      <a:endParaRPr sz="1050" dirty="0">
                        <a:solidFill>
                          <a:schemeClr val="tx1"/>
                        </a:solidFill>
                        <a:latin typeface="Avenir Next LT Pro" panose="020B0504020202020204" pitchFamily="34" charset="0"/>
                      </a:endParaRPr>
                    </a:p>
                  </a:txBody>
                  <a:tcPr marL="91450" marR="91450" marT="45725" marB="4572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61589">
                <a:tc>
                  <a:txBody>
                    <a:bodyPr/>
                    <a:lstStyle/>
                    <a:p>
                      <a:pPr marL="0" marR="0" lvl="0" indent="0" algn="l" rtl="0">
                        <a:spcBef>
                          <a:spcPts val="0"/>
                        </a:spcBef>
                        <a:spcAft>
                          <a:spcPts val="0"/>
                        </a:spcAft>
                        <a:buNone/>
                      </a:pPr>
                      <a:r>
                        <a:rPr lang="en-US" sz="1050" b="1" dirty="0">
                          <a:solidFill>
                            <a:schemeClr val="tx1"/>
                          </a:solidFill>
                          <a:latin typeface="Avenir Next LT Pro" panose="020B0504020202020204" pitchFamily="34" charset="0"/>
                        </a:rPr>
                        <a:t>6. Upside Opportunity</a:t>
                      </a:r>
                      <a:endParaRPr sz="1050" dirty="0">
                        <a:solidFill>
                          <a:schemeClr val="tx1"/>
                        </a:solidFill>
                        <a:latin typeface="Avenir Next LT Pro" panose="020B0504020202020204" pitchFamily="34" charset="0"/>
                      </a:endParaRPr>
                    </a:p>
                  </a:txBody>
                  <a:tcPr marL="91450" marR="91450" marT="45725" marB="4572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l" rtl="0">
                        <a:spcBef>
                          <a:spcPts val="0"/>
                        </a:spcBef>
                        <a:spcAft>
                          <a:spcPts val="0"/>
                        </a:spcAft>
                        <a:buNone/>
                      </a:pPr>
                      <a:r>
                        <a:rPr lang="en-US" sz="1050" b="0" dirty="0">
                          <a:solidFill>
                            <a:schemeClr val="tx1"/>
                          </a:solidFill>
                          <a:latin typeface="Avenir Next LT Pro" panose="020B0504020202020204" pitchFamily="34" charset="0"/>
                          <a:ea typeface="Calibri"/>
                          <a:cs typeface="Calibri"/>
                          <a:sym typeface="Calibri"/>
                        </a:rPr>
                        <a:t>Are top performers adequately rewarded compared to average and bottom performers?</a:t>
                      </a:r>
                      <a:endParaRPr sz="1050" dirty="0">
                        <a:solidFill>
                          <a:schemeClr val="tx1"/>
                        </a:solidFill>
                        <a:latin typeface="Avenir Next LT Pro" panose="020B0504020202020204" pitchFamily="34" charset="0"/>
                      </a:endParaRPr>
                    </a:p>
                  </a:txBody>
                  <a:tcPr marL="91450" marR="91450" marT="45725" marB="4572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684434">
                <a:tc>
                  <a:txBody>
                    <a:bodyPr/>
                    <a:lstStyle/>
                    <a:p>
                      <a:pPr marL="0" marR="0" lvl="0" indent="0" algn="l" rtl="0">
                        <a:spcBef>
                          <a:spcPts val="0"/>
                        </a:spcBef>
                        <a:spcAft>
                          <a:spcPts val="0"/>
                        </a:spcAft>
                        <a:buNone/>
                      </a:pPr>
                      <a:r>
                        <a:rPr lang="en-US" sz="1050" b="1" dirty="0">
                          <a:solidFill>
                            <a:schemeClr val="tx1"/>
                          </a:solidFill>
                          <a:latin typeface="Avenir Next LT Pro" panose="020B0504020202020204" pitchFamily="34" charset="0"/>
                        </a:rPr>
                        <a:t>7. Plan Mechanics</a:t>
                      </a:r>
                      <a:endParaRPr sz="1050" dirty="0">
                        <a:solidFill>
                          <a:schemeClr val="tx1"/>
                        </a:solidFill>
                        <a:latin typeface="Avenir Next LT Pro" panose="020B0504020202020204" pitchFamily="34" charset="0"/>
                      </a:endParaRPr>
                    </a:p>
                  </a:txBody>
                  <a:tcPr marL="91450" marR="91450" marT="45725" marB="4572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l" rtl="0">
                        <a:spcBef>
                          <a:spcPts val="0"/>
                        </a:spcBef>
                        <a:spcAft>
                          <a:spcPts val="0"/>
                        </a:spcAft>
                        <a:buNone/>
                      </a:pPr>
                      <a:r>
                        <a:rPr lang="en-US" sz="1050" b="0" dirty="0">
                          <a:solidFill>
                            <a:schemeClr val="tx1"/>
                          </a:solidFill>
                          <a:latin typeface="Avenir Next LT Pro" panose="020B0504020202020204" pitchFamily="34" charset="0"/>
                          <a:ea typeface="Calibri"/>
                          <a:cs typeface="Calibri"/>
                          <a:sym typeface="Calibri"/>
                        </a:rPr>
                        <a:t>Do the payout tables (e.g. thresholds &amp; excellence), links, and incentive caps create a plan that drives a pay for performance culture?</a:t>
                      </a:r>
                      <a:endParaRPr sz="1050" dirty="0">
                        <a:solidFill>
                          <a:schemeClr val="tx1"/>
                        </a:solidFill>
                        <a:latin typeface="Avenir Next LT Pro" panose="020B0504020202020204" pitchFamily="34" charset="0"/>
                      </a:endParaRPr>
                    </a:p>
                  </a:txBody>
                  <a:tcPr marL="91450" marR="91450" marT="45725" marB="4572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133" name="Google Shape;624;p9">
            <a:extLst>
              <a:ext uri="{FF2B5EF4-FFF2-40B4-BE49-F238E27FC236}">
                <a16:creationId xmlns:a16="http://schemas.microsoft.com/office/drawing/2014/main" id="{3092134F-BCDE-4BB3-A69B-AD2875355C8F}"/>
              </a:ext>
            </a:extLst>
          </p:cNvPr>
          <p:cNvGraphicFramePr/>
          <p:nvPr>
            <p:extLst>
              <p:ext uri="{D42A27DB-BD31-4B8C-83A1-F6EECF244321}">
                <p14:modId xmlns:p14="http://schemas.microsoft.com/office/powerpoint/2010/main" val="3701636975"/>
              </p:ext>
            </p:extLst>
          </p:nvPr>
        </p:nvGraphicFramePr>
        <p:xfrm>
          <a:off x="8392687" y="3366621"/>
          <a:ext cx="3231772" cy="2676030"/>
        </p:xfrm>
        <a:graphic>
          <a:graphicData uri="http://schemas.openxmlformats.org/drawingml/2006/table">
            <a:tbl>
              <a:tblPr firstRow="1" bandRow="1">
                <a:noFill/>
              </a:tblPr>
              <a:tblGrid>
                <a:gridCol w="1173401">
                  <a:extLst>
                    <a:ext uri="{9D8B030D-6E8A-4147-A177-3AD203B41FA5}">
                      <a16:colId xmlns:a16="http://schemas.microsoft.com/office/drawing/2014/main" val="20000"/>
                    </a:ext>
                  </a:extLst>
                </a:gridCol>
                <a:gridCol w="2058371">
                  <a:extLst>
                    <a:ext uri="{9D8B030D-6E8A-4147-A177-3AD203B41FA5}">
                      <a16:colId xmlns:a16="http://schemas.microsoft.com/office/drawing/2014/main" val="20001"/>
                    </a:ext>
                  </a:extLst>
                </a:gridCol>
              </a:tblGrid>
              <a:tr h="892010">
                <a:tc>
                  <a:txBody>
                    <a:bodyPr/>
                    <a:lstStyle/>
                    <a:p>
                      <a:pPr marL="0" marR="0" lvl="0" indent="0" algn="l" rtl="0">
                        <a:spcBef>
                          <a:spcPts val="0"/>
                        </a:spcBef>
                        <a:spcAft>
                          <a:spcPts val="0"/>
                        </a:spcAft>
                        <a:buNone/>
                      </a:pPr>
                      <a:r>
                        <a:rPr lang="en-US" sz="1050" b="1" dirty="0">
                          <a:solidFill>
                            <a:schemeClr val="tx1"/>
                          </a:solidFill>
                          <a:latin typeface="Avenir Next LT Pro" panose="020B0504020202020204" pitchFamily="34" charset="0"/>
                        </a:rPr>
                        <a:t>8. Quotas &amp; Crediting</a:t>
                      </a:r>
                      <a:endParaRPr sz="1050" dirty="0">
                        <a:solidFill>
                          <a:schemeClr val="tx1"/>
                        </a:solidFill>
                        <a:latin typeface="Avenir Next LT Pro" panose="020B0504020202020204" pitchFamily="34" charset="0"/>
                      </a:endParaRPr>
                    </a:p>
                  </a:txBody>
                  <a:tcPr marL="10800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l" rtl="0">
                        <a:spcBef>
                          <a:spcPts val="0"/>
                        </a:spcBef>
                        <a:spcAft>
                          <a:spcPts val="0"/>
                        </a:spcAft>
                        <a:buNone/>
                      </a:pPr>
                      <a:r>
                        <a:rPr lang="en-US" sz="1050" b="0" dirty="0">
                          <a:solidFill>
                            <a:schemeClr val="tx1"/>
                          </a:solidFill>
                          <a:latin typeface="Avenir Next LT Pro" panose="020B0504020202020204" pitchFamily="34" charset="0"/>
                        </a:rPr>
                        <a:t>Are the rules determining </a:t>
                      </a:r>
                      <a:br>
                        <a:rPr lang="en-US" sz="1050" b="0" dirty="0">
                          <a:solidFill>
                            <a:schemeClr val="tx1"/>
                          </a:solidFill>
                          <a:latin typeface="Avenir Next LT Pro" panose="020B0504020202020204" pitchFamily="34" charset="0"/>
                        </a:rPr>
                      </a:br>
                      <a:r>
                        <a:rPr lang="en-US" sz="1050" b="0" dirty="0">
                          <a:solidFill>
                            <a:schemeClr val="tx1"/>
                          </a:solidFill>
                          <a:latin typeface="Avenir Next LT Pro" panose="020B0504020202020204" pitchFamily="34" charset="0"/>
                        </a:rPr>
                        <a:t>which sales individuals receive quota credit for certain sales </a:t>
                      </a:r>
                      <a:br>
                        <a:rPr lang="en-US" sz="1050" b="0" dirty="0">
                          <a:solidFill>
                            <a:schemeClr val="tx1"/>
                          </a:solidFill>
                          <a:latin typeface="Avenir Next LT Pro" panose="020B0504020202020204" pitchFamily="34" charset="0"/>
                        </a:rPr>
                      </a:br>
                      <a:r>
                        <a:rPr lang="en-US" sz="1050" b="0" dirty="0">
                          <a:solidFill>
                            <a:schemeClr val="tx1"/>
                          </a:solidFill>
                          <a:latin typeface="Avenir Next LT Pro" panose="020B0504020202020204" pitchFamily="34" charset="0"/>
                        </a:rPr>
                        <a:t>and allocation of those </a:t>
                      </a:r>
                      <a:br>
                        <a:rPr lang="en-US" sz="1050" b="0" dirty="0">
                          <a:solidFill>
                            <a:schemeClr val="tx1"/>
                          </a:solidFill>
                          <a:latin typeface="Avenir Next LT Pro" panose="020B0504020202020204" pitchFamily="34" charset="0"/>
                        </a:rPr>
                      </a:br>
                      <a:r>
                        <a:rPr lang="en-US" sz="1050" b="0" dirty="0">
                          <a:solidFill>
                            <a:schemeClr val="tx1"/>
                          </a:solidFill>
                          <a:latin typeface="Avenir Next LT Pro" panose="020B0504020202020204" pitchFamily="34" charset="0"/>
                        </a:rPr>
                        <a:t>goals aligned?</a:t>
                      </a:r>
                      <a:endParaRPr sz="1050" dirty="0">
                        <a:solidFill>
                          <a:schemeClr val="tx1"/>
                        </a:solidFill>
                        <a:latin typeface="Avenir Next LT Pro" panose="020B0504020202020204" pitchFamily="34" charset="0"/>
                      </a:endParaRPr>
                    </a:p>
                  </a:txBody>
                  <a:tcPr marL="10800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892010">
                <a:tc>
                  <a:txBody>
                    <a:bodyPr/>
                    <a:lstStyle/>
                    <a:p>
                      <a:pPr marL="0" marR="0" lvl="0" indent="0" algn="l" rtl="0">
                        <a:spcBef>
                          <a:spcPts val="0"/>
                        </a:spcBef>
                        <a:spcAft>
                          <a:spcPts val="0"/>
                        </a:spcAft>
                        <a:buNone/>
                      </a:pPr>
                      <a:r>
                        <a:rPr lang="en-US" sz="1050" b="1" dirty="0">
                          <a:solidFill>
                            <a:schemeClr val="tx1"/>
                          </a:solidFill>
                          <a:latin typeface="Avenir Next LT Pro" panose="020B0504020202020204" pitchFamily="34" charset="0"/>
                        </a:rPr>
                        <a:t>9. Payout Timing &amp; Performance Period</a:t>
                      </a:r>
                      <a:endParaRPr sz="1050" dirty="0">
                        <a:solidFill>
                          <a:schemeClr val="tx1"/>
                        </a:solidFill>
                        <a:latin typeface="Avenir Next LT Pro" panose="020B0504020202020204" pitchFamily="34" charset="0"/>
                      </a:endParaRPr>
                    </a:p>
                  </a:txBody>
                  <a:tcPr marL="10800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l" rtl="0">
                        <a:spcBef>
                          <a:spcPts val="0"/>
                        </a:spcBef>
                        <a:spcAft>
                          <a:spcPts val="0"/>
                        </a:spcAft>
                        <a:buNone/>
                      </a:pPr>
                      <a:r>
                        <a:rPr lang="en-US" sz="1050" dirty="0">
                          <a:solidFill>
                            <a:schemeClr val="tx1"/>
                          </a:solidFill>
                          <a:latin typeface="Avenir Next LT Pro" panose="020B0504020202020204" pitchFamily="34" charset="0"/>
                        </a:rPr>
                        <a:t>Does the payout timing </a:t>
                      </a:r>
                      <a:br>
                        <a:rPr lang="en-US" sz="1050" dirty="0">
                          <a:solidFill>
                            <a:schemeClr val="tx1"/>
                          </a:solidFill>
                          <a:latin typeface="Avenir Next LT Pro" panose="020B0504020202020204" pitchFamily="34" charset="0"/>
                        </a:rPr>
                      </a:br>
                      <a:r>
                        <a:rPr lang="en-US" sz="1050" dirty="0">
                          <a:solidFill>
                            <a:schemeClr val="tx1"/>
                          </a:solidFill>
                          <a:latin typeface="Avenir Next LT Pro" panose="020B0504020202020204" pitchFamily="34" charset="0"/>
                        </a:rPr>
                        <a:t>provide adequate cash flow? </a:t>
                      </a:r>
                      <a:br>
                        <a:rPr lang="en-US" sz="1050" dirty="0">
                          <a:solidFill>
                            <a:schemeClr val="tx1"/>
                          </a:solidFill>
                          <a:latin typeface="Avenir Next LT Pro" panose="020B0504020202020204" pitchFamily="34" charset="0"/>
                        </a:rPr>
                      </a:br>
                      <a:r>
                        <a:rPr lang="en-US" sz="1050" dirty="0">
                          <a:solidFill>
                            <a:schemeClr val="tx1"/>
                          </a:solidFill>
                          <a:latin typeface="Avenir Next LT Pro" panose="020B0504020202020204" pitchFamily="34" charset="0"/>
                        </a:rPr>
                        <a:t>Does it align with the pay </a:t>
                      </a:r>
                      <a:br>
                        <a:rPr lang="en-US" sz="1050" dirty="0">
                          <a:solidFill>
                            <a:schemeClr val="tx1"/>
                          </a:solidFill>
                          <a:latin typeface="Avenir Next LT Pro" panose="020B0504020202020204" pitchFamily="34" charset="0"/>
                        </a:rPr>
                      </a:br>
                      <a:r>
                        <a:rPr lang="en-US" sz="1050" dirty="0">
                          <a:solidFill>
                            <a:schemeClr val="tx1"/>
                          </a:solidFill>
                          <a:latin typeface="Avenir Next LT Pro" panose="020B0504020202020204" pitchFamily="34" charset="0"/>
                        </a:rPr>
                        <a:t>levels, pay mix, and </a:t>
                      </a:r>
                      <a:br>
                        <a:rPr lang="en-US" sz="1050" dirty="0">
                          <a:solidFill>
                            <a:schemeClr val="tx1"/>
                          </a:solidFill>
                          <a:latin typeface="Avenir Next LT Pro" panose="020B0504020202020204" pitchFamily="34" charset="0"/>
                        </a:rPr>
                      </a:br>
                      <a:r>
                        <a:rPr lang="en-US" sz="1050" dirty="0">
                          <a:solidFill>
                            <a:schemeClr val="tx1"/>
                          </a:solidFill>
                          <a:latin typeface="Avenir Next LT Pro" panose="020B0504020202020204" pitchFamily="34" charset="0"/>
                        </a:rPr>
                        <a:t>performance measures?</a:t>
                      </a:r>
                      <a:endParaRPr sz="1050" dirty="0">
                        <a:solidFill>
                          <a:schemeClr val="tx1"/>
                        </a:solidFill>
                        <a:latin typeface="Avenir Next LT Pro" panose="020B0504020202020204" pitchFamily="34" charset="0"/>
                      </a:endParaRPr>
                    </a:p>
                  </a:txBody>
                  <a:tcPr marL="10800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892010">
                <a:tc>
                  <a:txBody>
                    <a:bodyPr/>
                    <a:lstStyle/>
                    <a:p>
                      <a:pPr marL="0" marR="0" lvl="0" indent="0" algn="l" rtl="0">
                        <a:spcBef>
                          <a:spcPts val="0"/>
                        </a:spcBef>
                        <a:spcAft>
                          <a:spcPts val="0"/>
                        </a:spcAft>
                        <a:buNone/>
                      </a:pPr>
                      <a:r>
                        <a:rPr lang="en-US" sz="1050" b="1" dirty="0">
                          <a:solidFill>
                            <a:schemeClr val="tx1"/>
                          </a:solidFill>
                          <a:latin typeface="Avenir Next LT Pro" panose="020B0504020202020204" pitchFamily="34" charset="0"/>
                        </a:rPr>
                        <a:t>10. Administration</a:t>
                      </a:r>
                      <a:endParaRPr sz="1050" dirty="0">
                        <a:solidFill>
                          <a:schemeClr val="tx1"/>
                        </a:solidFill>
                        <a:latin typeface="Avenir Next LT Pro" panose="020B0504020202020204" pitchFamily="34" charset="0"/>
                      </a:endParaRPr>
                    </a:p>
                  </a:txBody>
                  <a:tcPr marL="10800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l" rtl="0">
                        <a:spcBef>
                          <a:spcPts val="0"/>
                        </a:spcBef>
                        <a:spcAft>
                          <a:spcPts val="0"/>
                        </a:spcAft>
                        <a:buNone/>
                      </a:pPr>
                      <a:r>
                        <a:rPr lang="en-US" sz="1050" dirty="0">
                          <a:solidFill>
                            <a:schemeClr val="tx1"/>
                          </a:solidFill>
                          <a:latin typeface="Avenir Next LT Pro" panose="020B0504020202020204" pitchFamily="34" charset="0"/>
                        </a:rPr>
                        <a:t>Are the plans simple and easy</a:t>
                      </a:r>
                      <a:br>
                        <a:rPr lang="en-US" sz="1050" dirty="0">
                          <a:solidFill>
                            <a:schemeClr val="tx1"/>
                          </a:solidFill>
                          <a:latin typeface="Avenir Next LT Pro" panose="020B0504020202020204" pitchFamily="34" charset="0"/>
                        </a:rPr>
                      </a:br>
                      <a:r>
                        <a:rPr lang="en-US" sz="1050" dirty="0">
                          <a:solidFill>
                            <a:schemeClr val="tx1"/>
                          </a:solidFill>
                          <a:latin typeface="Avenir Next LT Pro" panose="020B0504020202020204" pitchFamily="34" charset="0"/>
                        </a:rPr>
                        <a:t>to understand? Is plan </a:t>
                      </a:r>
                      <a:br>
                        <a:rPr lang="en-US" sz="1050" dirty="0">
                          <a:solidFill>
                            <a:schemeClr val="tx1"/>
                          </a:solidFill>
                          <a:latin typeface="Avenir Next LT Pro" panose="020B0504020202020204" pitchFamily="34" charset="0"/>
                        </a:rPr>
                      </a:br>
                      <a:r>
                        <a:rPr lang="en-US" sz="1050" dirty="0">
                          <a:solidFill>
                            <a:schemeClr val="tx1"/>
                          </a:solidFill>
                          <a:latin typeface="Avenir Next LT Pro" panose="020B0504020202020204" pitchFamily="34" charset="0"/>
                        </a:rPr>
                        <a:t>execution (e.g. processes, systems, measurement, etc.) </a:t>
                      </a:r>
                      <a:br>
                        <a:rPr lang="en-US" sz="1050" dirty="0">
                          <a:solidFill>
                            <a:schemeClr val="tx1"/>
                          </a:solidFill>
                          <a:latin typeface="Avenir Next LT Pro" panose="020B0504020202020204" pitchFamily="34" charset="0"/>
                        </a:rPr>
                      </a:br>
                      <a:r>
                        <a:rPr lang="en-US" sz="1050" dirty="0">
                          <a:solidFill>
                            <a:schemeClr val="tx1"/>
                          </a:solidFill>
                          <a:latin typeface="Avenir Next LT Pro" panose="020B0504020202020204" pitchFamily="34" charset="0"/>
                        </a:rPr>
                        <a:t>effective and efficient? </a:t>
                      </a:r>
                      <a:endParaRPr sz="1050" dirty="0">
                        <a:solidFill>
                          <a:schemeClr val="tx1"/>
                        </a:solidFill>
                        <a:latin typeface="Avenir Next LT Pro" panose="020B0504020202020204" pitchFamily="34" charset="0"/>
                      </a:endParaRPr>
                    </a:p>
                  </a:txBody>
                  <a:tcPr marL="10800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68796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hidden="1">
            <a:extLst>
              <a:ext uri="{FF2B5EF4-FFF2-40B4-BE49-F238E27FC236}">
                <a16:creationId xmlns:a16="http://schemas.microsoft.com/office/drawing/2014/main" id="{C0B329FD-4244-5A7D-7441-78942C36F342}"/>
              </a:ext>
            </a:extLst>
          </p:cNvPr>
          <p:cNvSpPr>
            <a:spLocks noGrp="1"/>
          </p:cNvSpPr>
          <p:nvPr>
            <p:ph type="sldNum" sz="quarter" idx="12"/>
          </p:nvPr>
        </p:nvSpPr>
        <p:spPr/>
        <p:txBody>
          <a:bodyPr/>
          <a:lstStyle/>
          <a:p>
            <a:endParaRPr lang="en-US" dirty="0"/>
          </a:p>
        </p:txBody>
      </p:sp>
      <p:sp>
        <p:nvSpPr>
          <p:cNvPr id="4" name="Rectangle 3">
            <a:extLst>
              <a:ext uri="{FF2B5EF4-FFF2-40B4-BE49-F238E27FC236}">
                <a16:creationId xmlns:a16="http://schemas.microsoft.com/office/drawing/2014/main" id="{32E83B2D-0EE1-6AA2-CA88-469A6B5695F8}"/>
              </a:ext>
            </a:extLst>
          </p:cNvPr>
          <p:cNvSpPr/>
          <p:nvPr/>
        </p:nvSpPr>
        <p:spPr>
          <a:xfrm>
            <a:off x="0" y="4936837"/>
            <a:ext cx="12192000" cy="1327726"/>
          </a:xfrm>
          <a:prstGeom prst="rect">
            <a:avLst/>
          </a:prstGeom>
          <a:gradFill>
            <a:gsLst>
              <a:gs pos="27000">
                <a:srgbClr val="071E31"/>
              </a:gs>
              <a:gs pos="100000">
                <a:srgbClr val="3591CF"/>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EFE41F7-480B-7B99-BA71-76C4B1ABFA30}"/>
              </a:ext>
            </a:extLst>
          </p:cNvPr>
          <p:cNvSpPr/>
          <p:nvPr/>
        </p:nvSpPr>
        <p:spPr>
          <a:xfrm>
            <a:off x="457200" y="1257300"/>
            <a:ext cx="5638800" cy="4724399"/>
          </a:xfrm>
          <a:prstGeom prst="rect">
            <a:avLst/>
          </a:prstGeom>
          <a:solidFill>
            <a:schemeClr val="bg1"/>
          </a:solidFill>
          <a:ln>
            <a:noFill/>
          </a:ln>
          <a:effectLst>
            <a:outerShdw blurRad="254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2D84097-B40C-7B73-3DB2-E09BFF8DC193}"/>
              </a:ext>
            </a:extLst>
          </p:cNvPr>
          <p:cNvSpPr txBox="1"/>
          <p:nvPr/>
        </p:nvSpPr>
        <p:spPr>
          <a:xfrm>
            <a:off x="6342123" y="5206102"/>
            <a:ext cx="5392681" cy="775597"/>
          </a:xfrm>
          <a:prstGeom prst="rect">
            <a:avLst/>
          </a:prstGeom>
          <a:noFill/>
        </p:spPr>
        <p:txBody>
          <a:bodyPr wrap="square" lIns="0" tIns="0" rIns="0" bIns="0">
            <a:spAutoFit/>
          </a:bodyPr>
          <a:lstStyle/>
          <a:p>
            <a:pPr>
              <a:lnSpc>
                <a:spcPct val="90000"/>
              </a:lnSpc>
            </a:pPr>
            <a:r>
              <a:rPr lang="en-US" sz="1400" b="1"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Best-in-class incentive plans drive greater strategic alignment between corporate and sales objectives, enable organizations to attract and retain top sales talent, and reward the field for delivering results</a:t>
            </a:r>
          </a:p>
        </p:txBody>
      </p:sp>
      <p:sp>
        <p:nvSpPr>
          <p:cNvPr id="14" name="Title 18">
            <a:extLst>
              <a:ext uri="{FF2B5EF4-FFF2-40B4-BE49-F238E27FC236}">
                <a16:creationId xmlns:a16="http://schemas.microsoft.com/office/drawing/2014/main" id="{088A11CC-55C8-B503-C2A1-E3F3C4B89F37}"/>
              </a:ext>
            </a:extLst>
          </p:cNvPr>
          <p:cNvSpPr txBox="1">
            <a:spLocks/>
          </p:cNvSpPr>
          <p:nvPr/>
        </p:nvSpPr>
        <p:spPr>
          <a:xfrm>
            <a:off x="703323" y="186055"/>
            <a:ext cx="11277600" cy="505178"/>
          </a:xfrm>
          <a:prstGeom prst="rect">
            <a:avLst/>
          </a:prstGeom>
        </p:spPr>
        <p:txBody>
          <a:bodyPr lIns="0" tIns="0" rIns="0" bIns="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Avenir Next LT Pro" panose="020B0504020202020204" pitchFamily="34" charset="0"/>
              </a:rPr>
              <a:t>SBI’s approach to assessing market alignment across the ten design elements includes qualitative, quantitative and benchmarking</a:t>
            </a:r>
            <a:endParaRPr lang="en-US" sz="2400" b="1" dirty="0">
              <a:latin typeface="Avenir Next LT Pro" panose="020B0504020202020204" pitchFamily="34" charset="0"/>
              <a:ea typeface="Verdana" panose="020B0604030504040204" pitchFamily="34" charset="0"/>
              <a:cs typeface="Verdana" panose="020B0604030504040204" pitchFamily="34" charset="0"/>
            </a:endParaRPr>
          </a:p>
        </p:txBody>
      </p:sp>
      <p:grpSp>
        <p:nvGrpSpPr>
          <p:cNvPr id="15" name="Group 14">
            <a:extLst>
              <a:ext uri="{FF2B5EF4-FFF2-40B4-BE49-F238E27FC236}">
                <a16:creationId xmlns:a16="http://schemas.microsoft.com/office/drawing/2014/main" id="{3BC61A40-9E6C-B190-84CE-0D1E0301D4A6}"/>
              </a:ext>
            </a:extLst>
          </p:cNvPr>
          <p:cNvGrpSpPr/>
          <p:nvPr/>
        </p:nvGrpSpPr>
        <p:grpSpPr>
          <a:xfrm>
            <a:off x="960852" y="1472915"/>
            <a:ext cx="4686321" cy="4293168"/>
            <a:chOff x="597408" y="1494691"/>
            <a:chExt cx="4573748" cy="4239640"/>
          </a:xfrm>
          <a:solidFill>
            <a:srgbClr val="3591CF"/>
          </a:solidFill>
          <a:effectLst/>
        </p:grpSpPr>
        <p:sp>
          <p:nvSpPr>
            <p:cNvPr id="16" name="Oval 15">
              <a:extLst>
                <a:ext uri="{FF2B5EF4-FFF2-40B4-BE49-F238E27FC236}">
                  <a16:creationId xmlns:a16="http://schemas.microsoft.com/office/drawing/2014/main" id="{A1661508-8304-F042-5EAD-C9873D74878F}"/>
                </a:ext>
              </a:extLst>
            </p:cNvPr>
            <p:cNvSpPr/>
            <p:nvPr/>
          </p:nvSpPr>
          <p:spPr bwMode="gray">
            <a:xfrm>
              <a:off x="1577750" y="1494691"/>
              <a:ext cx="2613063" cy="2613063"/>
            </a:xfrm>
            <a:prstGeom prst="ellipse">
              <a:avLst/>
            </a:prstGeom>
            <a:grpFill/>
            <a:ln w="28575">
              <a:no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6000" tIns="36000" rIns="36000" bIns="365760" numCol="1" spcCol="0" rtlCol="0" fromWordArt="0" anchor="ctr" anchorCtr="0" forceAA="0" compatLnSpc="1">
              <a:prstTxWarp prst="textNoShape">
                <a:avLst/>
              </a:prstTxWarp>
              <a:noAutofit/>
            </a:bodyPr>
            <a:lstStyle/>
            <a:p>
              <a:pPr marL="0" indent="0" algn="ctr">
                <a:buNone/>
              </a:pPr>
              <a:r>
                <a:rPr lang="en-US" sz="1700" b="1" dirty="0">
                  <a:solidFill>
                    <a:schemeClr val="bg1"/>
                  </a:solidFill>
                  <a:latin typeface="Avenir Next LT Pro" panose="020B0504020202020204" pitchFamily="34" charset="0"/>
                </a:rPr>
                <a:t>Quantitative</a:t>
              </a:r>
            </a:p>
            <a:p>
              <a:pPr marL="0" indent="0" algn="ctr">
                <a:buNone/>
              </a:pPr>
              <a:r>
                <a:rPr lang="en-US" sz="1050" dirty="0">
                  <a:solidFill>
                    <a:schemeClr val="bg1"/>
                  </a:solidFill>
                  <a:latin typeface="Avenir Next LT Pro" panose="020B0504020202020204" pitchFamily="34" charset="0"/>
                </a:rPr>
                <a:t>Revenue Growth</a:t>
              </a:r>
            </a:p>
            <a:p>
              <a:pPr marL="0" indent="0" algn="ctr">
                <a:buNone/>
              </a:pPr>
              <a:r>
                <a:rPr lang="en-US" sz="1050" dirty="0">
                  <a:solidFill>
                    <a:schemeClr val="bg1"/>
                  </a:solidFill>
                  <a:latin typeface="Avenir Next LT Pro" panose="020B0504020202020204" pitchFamily="34" charset="0"/>
                </a:rPr>
                <a:t>Rep Productivity</a:t>
              </a:r>
            </a:p>
            <a:p>
              <a:pPr marL="0" indent="0" algn="ctr">
                <a:buNone/>
              </a:pPr>
              <a:r>
                <a:rPr lang="en-US" sz="1050" dirty="0">
                  <a:solidFill>
                    <a:schemeClr val="bg1"/>
                  </a:solidFill>
                  <a:latin typeface="Avenir Next LT Pro" panose="020B0504020202020204" pitchFamily="34" charset="0"/>
                </a:rPr>
                <a:t>Pay Levels</a:t>
              </a:r>
            </a:p>
            <a:p>
              <a:pPr marL="0" indent="0" algn="ctr">
                <a:buNone/>
              </a:pPr>
              <a:r>
                <a:rPr lang="en-US" sz="1050" dirty="0">
                  <a:solidFill>
                    <a:schemeClr val="bg1"/>
                  </a:solidFill>
                  <a:latin typeface="Avenir Next LT Pro" panose="020B0504020202020204" pitchFamily="34" charset="0"/>
                </a:rPr>
                <a:t>Pipeline &amp; Funnel</a:t>
              </a:r>
            </a:p>
          </p:txBody>
        </p:sp>
        <p:sp>
          <p:nvSpPr>
            <p:cNvPr id="17" name="Oval 16">
              <a:extLst>
                <a:ext uri="{FF2B5EF4-FFF2-40B4-BE49-F238E27FC236}">
                  <a16:creationId xmlns:a16="http://schemas.microsoft.com/office/drawing/2014/main" id="{F4C9CE87-C6A5-93B6-C8DC-573B1185C796}"/>
                </a:ext>
              </a:extLst>
            </p:cNvPr>
            <p:cNvSpPr/>
            <p:nvPr/>
          </p:nvSpPr>
          <p:spPr bwMode="gray">
            <a:xfrm>
              <a:off x="2558093" y="3121268"/>
              <a:ext cx="2613063" cy="2613063"/>
            </a:xfrm>
            <a:prstGeom prst="ellipse">
              <a:avLst/>
            </a:prstGeom>
            <a:grpFill/>
            <a:ln w="28575">
              <a:no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65760" tIns="91440" rIns="0" bIns="182880" numCol="1" spcCol="0" rtlCol="0" fromWordArt="0" anchor="ctr" anchorCtr="0" forceAA="0" compatLnSpc="1">
              <a:prstTxWarp prst="textNoShape">
                <a:avLst/>
              </a:prstTxWarp>
              <a:noAutofit/>
            </a:bodyPr>
            <a:lstStyle/>
            <a:p>
              <a:pPr marL="0" indent="0" algn="ctr">
                <a:buNone/>
              </a:pPr>
              <a:r>
                <a:rPr lang="en-US" sz="1700" b="1" dirty="0">
                  <a:solidFill>
                    <a:schemeClr val="bg1"/>
                  </a:solidFill>
                  <a:latin typeface="Avenir Next LT Pro" panose="020B0504020202020204" pitchFamily="34" charset="0"/>
                </a:rPr>
                <a:t>Benchmarking</a:t>
              </a:r>
            </a:p>
            <a:p>
              <a:pPr marL="0" indent="0" algn="ctr">
                <a:buNone/>
              </a:pPr>
              <a:r>
                <a:rPr lang="en-US" sz="1050" dirty="0">
                  <a:solidFill>
                    <a:schemeClr val="bg1"/>
                  </a:solidFill>
                  <a:latin typeface="Avenir Next LT Pro" panose="020B0504020202020204" pitchFamily="34" charset="0"/>
                </a:rPr>
                <a:t>YoY Revenue Growth</a:t>
              </a:r>
            </a:p>
            <a:p>
              <a:pPr marL="0" indent="0" algn="ctr">
                <a:buNone/>
              </a:pPr>
              <a:r>
                <a:rPr lang="en-US" sz="1050" dirty="0">
                  <a:solidFill>
                    <a:schemeClr val="bg1"/>
                  </a:solidFill>
                  <a:latin typeface="Avenir Next LT Pro" panose="020B0504020202020204" pitchFamily="34" charset="0"/>
                </a:rPr>
                <a:t>Rep Productivity</a:t>
              </a:r>
            </a:p>
            <a:p>
              <a:pPr marL="0" indent="0" algn="ctr">
                <a:buNone/>
              </a:pPr>
              <a:r>
                <a:rPr lang="en-US" sz="1050" dirty="0">
                  <a:solidFill>
                    <a:schemeClr val="bg1"/>
                  </a:solidFill>
                  <a:latin typeface="Avenir Next LT Pro" panose="020B0504020202020204" pitchFamily="34" charset="0"/>
                </a:rPr>
                <a:t>Total Pay &amp; Pay Mix</a:t>
              </a:r>
            </a:p>
            <a:p>
              <a:pPr marL="0" indent="0" algn="ctr">
                <a:buNone/>
              </a:pPr>
              <a:r>
                <a:rPr lang="en-US" sz="1050" dirty="0">
                  <a:solidFill>
                    <a:schemeClr val="bg1"/>
                  </a:solidFill>
                  <a:latin typeface="Avenir Next LT Pro" panose="020B0504020202020204" pitchFamily="34" charset="0"/>
                </a:rPr>
                <a:t>Cost of Sales</a:t>
              </a:r>
            </a:p>
          </p:txBody>
        </p:sp>
        <p:sp>
          <p:nvSpPr>
            <p:cNvPr id="18" name="Oval 17">
              <a:extLst>
                <a:ext uri="{FF2B5EF4-FFF2-40B4-BE49-F238E27FC236}">
                  <a16:creationId xmlns:a16="http://schemas.microsoft.com/office/drawing/2014/main" id="{5E945C05-4316-3AA5-44BA-586EE9D3DCDA}"/>
                </a:ext>
              </a:extLst>
            </p:cNvPr>
            <p:cNvSpPr/>
            <p:nvPr/>
          </p:nvSpPr>
          <p:spPr bwMode="gray">
            <a:xfrm>
              <a:off x="597408" y="3121268"/>
              <a:ext cx="2613063" cy="2613063"/>
            </a:xfrm>
            <a:prstGeom prst="ellipse">
              <a:avLst/>
            </a:prstGeom>
            <a:grpFill/>
            <a:ln w="28575">
              <a:no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91440" rIns="91440" bIns="182880" numCol="1" spcCol="0" rtlCol="0" fromWordArt="0" anchor="ctr" anchorCtr="0" forceAA="0" compatLnSpc="1">
              <a:prstTxWarp prst="textNoShape">
                <a:avLst/>
              </a:prstTxWarp>
              <a:noAutofit/>
            </a:bodyPr>
            <a:lstStyle/>
            <a:p>
              <a:pPr marL="0" indent="0" algn="ctr">
                <a:buNone/>
              </a:pPr>
              <a:r>
                <a:rPr lang="en-US" sz="1700" b="1" dirty="0">
                  <a:solidFill>
                    <a:schemeClr val="bg1"/>
                  </a:solidFill>
                  <a:latin typeface="Avenir Next LT Pro" panose="020B0504020202020204" pitchFamily="34" charset="0"/>
                </a:rPr>
                <a:t>Qualitative</a:t>
              </a:r>
            </a:p>
            <a:p>
              <a:pPr marL="0" indent="0" algn="ctr">
                <a:buNone/>
              </a:pPr>
              <a:r>
                <a:rPr lang="en-US" sz="1050" dirty="0">
                  <a:solidFill>
                    <a:schemeClr val="bg1"/>
                  </a:solidFill>
                  <a:latin typeface="Avenir Next LT Pro" panose="020B0504020202020204" pitchFamily="34" charset="0"/>
                </a:rPr>
                <a:t>Leadership Interviews</a:t>
              </a:r>
            </a:p>
            <a:p>
              <a:pPr marL="0" indent="0" algn="ctr">
                <a:buNone/>
              </a:pPr>
              <a:r>
                <a:rPr lang="en-US" sz="1050" dirty="0">
                  <a:solidFill>
                    <a:schemeClr val="bg1"/>
                  </a:solidFill>
                  <a:latin typeface="Avenir Next LT Pro" panose="020B0504020202020204" pitchFamily="34" charset="0"/>
                </a:rPr>
                <a:t>Industry Expert Discussions</a:t>
              </a:r>
            </a:p>
            <a:p>
              <a:pPr marL="0" indent="0" algn="ctr">
                <a:buNone/>
              </a:pPr>
              <a:r>
                <a:rPr lang="en-US" sz="1050" dirty="0">
                  <a:solidFill>
                    <a:schemeClr val="bg1"/>
                  </a:solidFill>
                  <a:latin typeface="Avenir Next LT Pro" panose="020B0504020202020204" pitchFamily="34" charset="0"/>
                </a:rPr>
                <a:t>Rep Surveys</a:t>
              </a:r>
            </a:p>
            <a:p>
              <a:pPr marL="0" indent="0" algn="ctr">
                <a:buNone/>
              </a:pPr>
              <a:r>
                <a:rPr lang="en-US" sz="1050" dirty="0">
                  <a:solidFill>
                    <a:schemeClr val="bg1"/>
                  </a:solidFill>
                  <a:latin typeface="Avenir Next LT Pro" panose="020B0504020202020204" pitchFamily="34" charset="0"/>
                </a:rPr>
                <a:t>Focus Group Discussions</a:t>
              </a:r>
            </a:p>
          </p:txBody>
        </p:sp>
      </p:grpSp>
      <p:grpSp>
        <p:nvGrpSpPr>
          <p:cNvPr id="67" name="Group 66">
            <a:extLst>
              <a:ext uri="{FF2B5EF4-FFF2-40B4-BE49-F238E27FC236}">
                <a16:creationId xmlns:a16="http://schemas.microsoft.com/office/drawing/2014/main" id="{3E740684-39B3-470F-8509-A960F93F1594}"/>
              </a:ext>
            </a:extLst>
          </p:cNvPr>
          <p:cNvGrpSpPr/>
          <p:nvPr/>
        </p:nvGrpSpPr>
        <p:grpSpPr>
          <a:xfrm>
            <a:off x="6342123" y="1255688"/>
            <a:ext cx="5392681" cy="916943"/>
            <a:chOff x="6342123" y="1255688"/>
            <a:chExt cx="5392681" cy="916943"/>
          </a:xfrm>
        </p:grpSpPr>
        <p:sp>
          <p:nvSpPr>
            <p:cNvPr id="46" name="Rectangle: Rounded Corners 64">
              <a:extLst>
                <a:ext uri="{FF2B5EF4-FFF2-40B4-BE49-F238E27FC236}">
                  <a16:creationId xmlns:a16="http://schemas.microsoft.com/office/drawing/2014/main" id="{8D12DC05-7404-D05A-C21F-324903A32CD7}"/>
                </a:ext>
              </a:extLst>
            </p:cNvPr>
            <p:cNvSpPr/>
            <p:nvPr/>
          </p:nvSpPr>
          <p:spPr bwMode="auto">
            <a:xfrm>
              <a:off x="6342123" y="1255688"/>
              <a:ext cx="5392681" cy="335753"/>
            </a:xfrm>
            <a:prstGeom prst="round2SameRect">
              <a:avLst>
                <a:gd name="adj1" fmla="val 0"/>
                <a:gd name="adj2" fmla="val 0"/>
              </a:avLst>
            </a:prstGeom>
            <a:solidFill>
              <a:schemeClr val="bg1">
                <a:lumMod val="95000"/>
              </a:schemeClr>
            </a:solidFill>
            <a:ln>
              <a:noFill/>
            </a:ln>
            <a:effectLst>
              <a:outerShdw blurRad="76200" dist="50800" dir="5400000" algn="tl" rotWithShape="0">
                <a:srgbClr val="696B6B">
                  <a:alpha val="4000"/>
                </a:srgbClr>
              </a:outerShdw>
            </a:effectLst>
          </p:spPr>
          <p:txBody>
            <a:bodyPr rot="0" spcFirstLastPara="0" vertOverflow="overflow" horzOverflow="overflow" vert="horz" wrap="square" lIns="503998" tIns="0" rIns="0" bIns="0" numCol="1" spcCol="0" rtlCol="0" fromWordArt="0" anchor="ctr" anchorCtr="0" forceAA="0" compatLnSpc="1">
              <a:prstTxWarp prst="textNoShape">
                <a:avLst/>
              </a:prstTxWarp>
              <a:noAutofit/>
            </a:bodyPr>
            <a:lstStyle/>
            <a:p>
              <a:pPr marL="0" marR="0" lvl="0" indent="0" defTabSz="228600" eaLnBrk="1" fontAlgn="auto" latinLnBrk="0" hangingPunct="1">
                <a:lnSpc>
                  <a:spcPct val="100000"/>
                </a:lnSpc>
                <a:spcBef>
                  <a:spcPts val="0"/>
                </a:spcBef>
                <a:spcAft>
                  <a:spcPts val="0"/>
                </a:spcAft>
                <a:buClrTx/>
                <a:buSzTx/>
                <a:buFontTx/>
                <a:buNone/>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r>
                <a:rPr kumimoji="0" lang="en-US" sz="1050" b="1" i="0" u="none" strike="noStrike" kern="0" cap="none" spc="0" normalizeH="0" baseline="0" noProof="0" dirty="0">
                  <a:ln>
                    <a:noFill/>
                  </a:ln>
                  <a:effectLst/>
                  <a:uLnTx/>
                  <a:uFillTx/>
                  <a:latin typeface="Avenir Next LT Pro" panose="020B0504020202020204" pitchFamily="34" charset="0"/>
                </a:rPr>
                <a:t>Quantitative</a:t>
              </a:r>
            </a:p>
          </p:txBody>
        </p:sp>
        <p:sp>
          <p:nvSpPr>
            <p:cNvPr id="47" name="Rectangle: Rounded Corners 65">
              <a:extLst>
                <a:ext uri="{FF2B5EF4-FFF2-40B4-BE49-F238E27FC236}">
                  <a16:creationId xmlns:a16="http://schemas.microsoft.com/office/drawing/2014/main" id="{7A3659C4-52BC-D860-ECAF-C1DEAF22982A}"/>
                </a:ext>
              </a:extLst>
            </p:cNvPr>
            <p:cNvSpPr/>
            <p:nvPr/>
          </p:nvSpPr>
          <p:spPr>
            <a:xfrm>
              <a:off x="6342123" y="1255689"/>
              <a:ext cx="344308" cy="335753"/>
            </a:xfrm>
            <a:prstGeom prst="roundRect">
              <a:avLst>
                <a:gd name="adj" fmla="val 0"/>
              </a:avLst>
            </a:prstGeom>
            <a:solidFill>
              <a:srgbClr val="3591CF"/>
            </a:solidFill>
            <a:ln>
              <a:noFill/>
            </a:ln>
            <a:effectLst/>
          </p:spPr>
          <p:txBody>
            <a:bodyPr vert="horz" lIns="36000" tIns="468000" rIns="36000" bIns="45720" rtlCol="0" anchor="ctr">
              <a:normAutofit fontScale="25000" lnSpcReduction="20000"/>
            </a:bodyPr>
            <a:lstStyle/>
            <a:p>
              <a:pPr algn="ctr">
                <a:lnSpc>
                  <a:spcPct val="90000"/>
                </a:lnSpc>
                <a:defRPr/>
              </a:pPr>
              <a:endParaRPr lang="en-US" sz="800" dirty="0">
                <a:solidFill>
                  <a:srgbClr val="4C4846"/>
                </a:solidFill>
                <a:cs typeface="Gotham Book" pitchFamily="2" charset="0"/>
              </a:endParaRPr>
            </a:p>
          </p:txBody>
        </p:sp>
        <p:grpSp>
          <p:nvGrpSpPr>
            <p:cNvPr id="48" name="Group 4">
              <a:extLst>
                <a:ext uri="{FF2B5EF4-FFF2-40B4-BE49-F238E27FC236}">
                  <a16:creationId xmlns:a16="http://schemas.microsoft.com/office/drawing/2014/main" id="{557FCFA4-58AA-9994-16AD-A358716DF5D7}"/>
                </a:ext>
              </a:extLst>
            </p:cNvPr>
            <p:cNvGrpSpPr>
              <a:grpSpLocks noChangeAspect="1"/>
            </p:cNvGrpSpPr>
            <p:nvPr/>
          </p:nvGrpSpPr>
          <p:grpSpPr bwMode="auto">
            <a:xfrm>
              <a:off x="6438077" y="1337932"/>
              <a:ext cx="172154" cy="171267"/>
              <a:chOff x="305" y="1046"/>
              <a:chExt cx="194" cy="193"/>
            </a:xfrm>
            <a:solidFill>
              <a:srgbClr val="FFFFFF"/>
            </a:solidFill>
          </p:grpSpPr>
          <p:sp>
            <p:nvSpPr>
              <p:cNvPr id="49" name="Freeform 5">
                <a:extLst>
                  <a:ext uri="{FF2B5EF4-FFF2-40B4-BE49-F238E27FC236}">
                    <a16:creationId xmlns:a16="http://schemas.microsoft.com/office/drawing/2014/main" id="{F50E6D9A-79F8-E566-C06E-A65185B14F32}"/>
                  </a:ext>
                </a:extLst>
              </p:cNvPr>
              <p:cNvSpPr>
                <a:spLocks/>
              </p:cNvSpPr>
              <p:nvPr/>
            </p:nvSpPr>
            <p:spPr bwMode="auto">
              <a:xfrm>
                <a:off x="442" y="1118"/>
                <a:ext cx="41" cy="121"/>
              </a:xfrm>
              <a:custGeom>
                <a:avLst/>
                <a:gdLst>
                  <a:gd name="T0" fmla="*/ 20 w 20"/>
                  <a:gd name="T1" fmla="*/ 40 h 60"/>
                  <a:gd name="T2" fmla="*/ 20 w 20"/>
                  <a:gd name="T3" fmla="*/ 0 h 60"/>
                  <a:gd name="T4" fmla="*/ 0 w 20"/>
                  <a:gd name="T5" fmla="*/ 0 h 60"/>
                  <a:gd name="T6" fmla="*/ 0 w 20"/>
                  <a:gd name="T7" fmla="*/ 40 h 60"/>
                  <a:gd name="T8" fmla="*/ 2 w 20"/>
                  <a:gd name="T9" fmla="*/ 42 h 60"/>
                  <a:gd name="T10" fmla="*/ 4 w 20"/>
                  <a:gd name="T11" fmla="*/ 42 h 60"/>
                  <a:gd name="T12" fmla="*/ 4 w 20"/>
                  <a:gd name="T13" fmla="*/ 48 h 60"/>
                  <a:gd name="T14" fmla="*/ 6 w 20"/>
                  <a:gd name="T15" fmla="*/ 50 h 60"/>
                  <a:gd name="T16" fmla="*/ 8 w 20"/>
                  <a:gd name="T17" fmla="*/ 50 h 60"/>
                  <a:gd name="T18" fmla="*/ 8 w 20"/>
                  <a:gd name="T19" fmla="*/ 58 h 60"/>
                  <a:gd name="T20" fmla="*/ 10 w 20"/>
                  <a:gd name="T21" fmla="*/ 60 h 60"/>
                  <a:gd name="T22" fmla="*/ 12 w 20"/>
                  <a:gd name="T23" fmla="*/ 58 h 60"/>
                  <a:gd name="T24" fmla="*/ 12 w 20"/>
                  <a:gd name="T25" fmla="*/ 50 h 60"/>
                  <a:gd name="T26" fmla="*/ 14 w 20"/>
                  <a:gd name="T27" fmla="*/ 50 h 60"/>
                  <a:gd name="T28" fmla="*/ 16 w 20"/>
                  <a:gd name="T29" fmla="*/ 48 h 60"/>
                  <a:gd name="T30" fmla="*/ 16 w 20"/>
                  <a:gd name="T31" fmla="*/ 42 h 60"/>
                  <a:gd name="T32" fmla="*/ 18 w 20"/>
                  <a:gd name="T33" fmla="*/ 42 h 60"/>
                  <a:gd name="T34" fmla="*/ 20 w 20"/>
                  <a:gd name="T35" fmla="*/ 4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60">
                    <a:moveTo>
                      <a:pt x="20" y="40"/>
                    </a:moveTo>
                    <a:cubicBezTo>
                      <a:pt x="20" y="0"/>
                      <a:pt x="20" y="0"/>
                      <a:pt x="20" y="0"/>
                    </a:cubicBezTo>
                    <a:cubicBezTo>
                      <a:pt x="0" y="0"/>
                      <a:pt x="0" y="0"/>
                      <a:pt x="0" y="0"/>
                    </a:cubicBezTo>
                    <a:cubicBezTo>
                      <a:pt x="0" y="40"/>
                      <a:pt x="0" y="40"/>
                      <a:pt x="0" y="40"/>
                    </a:cubicBezTo>
                    <a:cubicBezTo>
                      <a:pt x="0" y="41"/>
                      <a:pt x="1" y="42"/>
                      <a:pt x="2" y="42"/>
                    </a:cubicBezTo>
                    <a:cubicBezTo>
                      <a:pt x="4" y="42"/>
                      <a:pt x="4" y="42"/>
                      <a:pt x="4" y="42"/>
                    </a:cubicBezTo>
                    <a:cubicBezTo>
                      <a:pt x="4" y="48"/>
                      <a:pt x="4" y="48"/>
                      <a:pt x="4" y="48"/>
                    </a:cubicBezTo>
                    <a:cubicBezTo>
                      <a:pt x="4" y="49"/>
                      <a:pt x="5" y="50"/>
                      <a:pt x="6" y="50"/>
                    </a:cubicBezTo>
                    <a:cubicBezTo>
                      <a:pt x="8" y="50"/>
                      <a:pt x="8" y="50"/>
                      <a:pt x="8" y="50"/>
                    </a:cubicBezTo>
                    <a:cubicBezTo>
                      <a:pt x="8" y="58"/>
                      <a:pt x="8" y="58"/>
                      <a:pt x="8" y="58"/>
                    </a:cubicBezTo>
                    <a:cubicBezTo>
                      <a:pt x="8" y="59"/>
                      <a:pt x="9" y="60"/>
                      <a:pt x="10" y="60"/>
                    </a:cubicBezTo>
                    <a:cubicBezTo>
                      <a:pt x="11" y="60"/>
                      <a:pt x="12" y="59"/>
                      <a:pt x="12" y="58"/>
                    </a:cubicBezTo>
                    <a:cubicBezTo>
                      <a:pt x="12" y="50"/>
                      <a:pt x="12" y="50"/>
                      <a:pt x="12" y="50"/>
                    </a:cubicBezTo>
                    <a:cubicBezTo>
                      <a:pt x="14" y="50"/>
                      <a:pt x="14" y="50"/>
                      <a:pt x="14" y="50"/>
                    </a:cubicBezTo>
                    <a:cubicBezTo>
                      <a:pt x="15" y="50"/>
                      <a:pt x="16" y="49"/>
                      <a:pt x="16" y="48"/>
                    </a:cubicBezTo>
                    <a:cubicBezTo>
                      <a:pt x="16" y="42"/>
                      <a:pt x="16" y="42"/>
                      <a:pt x="16" y="42"/>
                    </a:cubicBezTo>
                    <a:cubicBezTo>
                      <a:pt x="18" y="42"/>
                      <a:pt x="18" y="42"/>
                      <a:pt x="18" y="42"/>
                    </a:cubicBezTo>
                    <a:cubicBezTo>
                      <a:pt x="19" y="42"/>
                      <a:pt x="20" y="41"/>
                      <a:pt x="20"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srgbClr val="4C4846"/>
                  </a:solidFill>
                  <a:effectLst/>
                  <a:uLnTx/>
                  <a:uFillTx/>
                </a:endParaRPr>
              </a:p>
            </p:txBody>
          </p:sp>
          <p:sp>
            <p:nvSpPr>
              <p:cNvPr id="50" name="Freeform 6">
                <a:extLst>
                  <a:ext uri="{FF2B5EF4-FFF2-40B4-BE49-F238E27FC236}">
                    <a16:creationId xmlns:a16="http://schemas.microsoft.com/office/drawing/2014/main" id="{0176876C-2C87-1E6C-815C-135F6EC54385}"/>
                  </a:ext>
                </a:extLst>
              </p:cNvPr>
              <p:cNvSpPr>
                <a:spLocks/>
              </p:cNvSpPr>
              <p:nvPr/>
            </p:nvSpPr>
            <p:spPr bwMode="auto">
              <a:xfrm>
                <a:off x="442" y="1046"/>
                <a:ext cx="57" cy="97"/>
              </a:xfrm>
              <a:custGeom>
                <a:avLst/>
                <a:gdLst>
                  <a:gd name="T0" fmla="*/ 28 w 28"/>
                  <a:gd name="T1" fmla="*/ 14 h 48"/>
                  <a:gd name="T2" fmla="*/ 20 w 28"/>
                  <a:gd name="T3" fmla="*/ 4 h 48"/>
                  <a:gd name="T4" fmla="*/ 20 w 28"/>
                  <a:gd name="T5" fmla="*/ 2 h 48"/>
                  <a:gd name="T6" fmla="*/ 18 w 28"/>
                  <a:gd name="T7" fmla="*/ 0 h 48"/>
                  <a:gd name="T8" fmla="*/ 2 w 28"/>
                  <a:gd name="T9" fmla="*/ 0 h 48"/>
                  <a:gd name="T10" fmla="*/ 0 w 28"/>
                  <a:gd name="T11" fmla="*/ 2 h 48"/>
                  <a:gd name="T12" fmla="*/ 0 w 28"/>
                  <a:gd name="T13" fmla="*/ 32 h 48"/>
                  <a:gd name="T14" fmla="*/ 20 w 28"/>
                  <a:gd name="T15" fmla="*/ 32 h 48"/>
                  <a:gd name="T16" fmla="*/ 20 w 28"/>
                  <a:gd name="T17" fmla="*/ 8 h 48"/>
                  <a:gd name="T18" fmla="*/ 24 w 28"/>
                  <a:gd name="T19" fmla="*/ 14 h 48"/>
                  <a:gd name="T20" fmla="*/ 24 w 28"/>
                  <a:gd name="T21" fmla="*/ 46 h 48"/>
                  <a:gd name="T22" fmla="*/ 26 w 28"/>
                  <a:gd name="T23" fmla="*/ 48 h 48"/>
                  <a:gd name="T24" fmla="*/ 28 w 28"/>
                  <a:gd name="T25" fmla="*/ 46 h 48"/>
                  <a:gd name="T26" fmla="*/ 28 w 28"/>
                  <a:gd name="T27" fmla="*/ 1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48">
                    <a:moveTo>
                      <a:pt x="28" y="14"/>
                    </a:moveTo>
                    <a:cubicBezTo>
                      <a:pt x="28" y="9"/>
                      <a:pt x="25" y="5"/>
                      <a:pt x="20" y="4"/>
                    </a:cubicBezTo>
                    <a:cubicBezTo>
                      <a:pt x="20" y="2"/>
                      <a:pt x="20" y="2"/>
                      <a:pt x="20" y="2"/>
                    </a:cubicBezTo>
                    <a:cubicBezTo>
                      <a:pt x="20" y="1"/>
                      <a:pt x="19" y="0"/>
                      <a:pt x="18" y="0"/>
                    </a:cubicBezTo>
                    <a:cubicBezTo>
                      <a:pt x="2" y="0"/>
                      <a:pt x="2" y="0"/>
                      <a:pt x="2" y="0"/>
                    </a:cubicBezTo>
                    <a:cubicBezTo>
                      <a:pt x="1" y="0"/>
                      <a:pt x="0" y="1"/>
                      <a:pt x="0" y="2"/>
                    </a:cubicBezTo>
                    <a:cubicBezTo>
                      <a:pt x="0" y="32"/>
                      <a:pt x="0" y="32"/>
                      <a:pt x="0" y="32"/>
                    </a:cubicBezTo>
                    <a:cubicBezTo>
                      <a:pt x="20" y="32"/>
                      <a:pt x="20" y="32"/>
                      <a:pt x="20" y="32"/>
                    </a:cubicBezTo>
                    <a:cubicBezTo>
                      <a:pt x="20" y="8"/>
                      <a:pt x="20" y="8"/>
                      <a:pt x="20" y="8"/>
                    </a:cubicBezTo>
                    <a:cubicBezTo>
                      <a:pt x="22" y="9"/>
                      <a:pt x="24" y="11"/>
                      <a:pt x="24" y="14"/>
                    </a:cubicBezTo>
                    <a:cubicBezTo>
                      <a:pt x="24" y="46"/>
                      <a:pt x="24" y="46"/>
                      <a:pt x="24" y="46"/>
                    </a:cubicBezTo>
                    <a:cubicBezTo>
                      <a:pt x="24" y="47"/>
                      <a:pt x="25" y="48"/>
                      <a:pt x="26" y="48"/>
                    </a:cubicBezTo>
                    <a:cubicBezTo>
                      <a:pt x="27" y="48"/>
                      <a:pt x="28" y="47"/>
                      <a:pt x="28" y="46"/>
                    </a:cubicBezTo>
                    <a:lnTo>
                      <a:pt x="2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srgbClr val="4C4846"/>
                  </a:solidFill>
                  <a:effectLst/>
                  <a:uLnTx/>
                  <a:uFillTx/>
                </a:endParaRPr>
              </a:p>
            </p:txBody>
          </p:sp>
          <p:sp>
            <p:nvSpPr>
              <p:cNvPr id="51" name="Freeform 7">
                <a:extLst>
                  <a:ext uri="{FF2B5EF4-FFF2-40B4-BE49-F238E27FC236}">
                    <a16:creationId xmlns:a16="http://schemas.microsoft.com/office/drawing/2014/main" id="{BF1D90A9-1999-1A99-475B-8E75712D1FBA}"/>
                  </a:ext>
                </a:extLst>
              </p:cNvPr>
              <p:cNvSpPr>
                <a:spLocks noEditPoints="1"/>
              </p:cNvSpPr>
              <p:nvPr/>
            </p:nvSpPr>
            <p:spPr bwMode="auto">
              <a:xfrm>
                <a:off x="305" y="1062"/>
                <a:ext cx="121" cy="161"/>
              </a:xfrm>
              <a:custGeom>
                <a:avLst/>
                <a:gdLst>
                  <a:gd name="T0" fmla="*/ 58 w 60"/>
                  <a:gd name="T1" fmla="*/ 0 h 80"/>
                  <a:gd name="T2" fmla="*/ 2 w 60"/>
                  <a:gd name="T3" fmla="*/ 0 h 80"/>
                  <a:gd name="T4" fmla="*/ 0 w 60"/>
                  <a:gd name="T5" fmla="*/ 2 h 80"/>
                  <a:gd name="T6" fmla="*/ 0 w 60"/>
                  <a:gd name="T7" fmla="*/ 78 h 80"/>
                  <a:gd name="T8" fmla="*/ 2 w 60"/>
                  <a:gd name="T9" fmla="*/ 80 h 80"/>
                  <a:gd name="T10" fmla="*/ 38 w 60"/>
                  <a:gd name="T11" fmla="*/ 80 h 80"/>
                  <a:gd name="T12" fmla="*/ 39 w 60"/>
                  <a:gd name="T13" fmla="*/ 79 h 80"/>
                  <a:gd name="T14" fmla="*/ 59 w 60"/>
                  <a:gd name="T15" fmla="*/ 59 h 80"/>
                  <a:gd name="T16" fmla="*/ 60 w 60"/>
                  <a:gd name="T17" fmla="*/ 58 h 80"/>
                  <a:gd name="T18" fmla="*/ 60 w 60"/>
                  <a:gd name="T19" fmla="*/ 2 h 80"/>
                  <a:gd name="T20" fmla="*/ 58 w 60"/>
                  <a:gd name="T21" fmla="*/ 0 h 80"/>
                  <a:gd name="T22" fmla="*/ 34 w 60"/>
                  <a:gd name="T23" fmla="*/ 20 h 80"/>
                  <a:gd name="T24" fmla="*/ 48 w 60"/>
                  <a:gd name="T25" fmla="*/ 20 h 80"/>
                  <a:gd name="T26" fmla="*/ 50 w 60"/>
                  <a:gd name="T27" fmla="*/ 22 h 80"/>
                  <a:gd name="T28" fmla="*/ 48 w 60"/>
                  <a:gd name="T29" fmla="*/ 24 h 80"/>
                  <a:gd name="T30" fmla="*/ 34 w 60"/>
                  <a:gd name="T31" fmla="*/ 24 h 80"/>
                  <a:gd name="T32" fmla="*/ 32 w 60"/>
                  <a:gd name="T33" fmla="*/ 22 h 80"/>
                  <a:gd name="T34" fmla="*/ 34 w 60"/>
                  <a:gd name="T35" fmla="*/ 20 h 80"/>
                  <a:gd name="T36" fmla="*/ 29 w 60"/>
                  <a:gd name="T37" fmla="*/ 35 h 80"/>
                  <a:gd name="T38" fmla="*/ 17 w 60"/>
                  <a:gd name="T39" fmla="*/ 47 h 80"/>
                  <a:gd name="T40" fmla="*/ 15 w 60"/>
                  <a:gd name="T41" fmla="*/ 47 h 80"/>
                  <a:gd name="T42" fmla="*/ 9 w 60"/>
                  <a:gd name="T43" fmla="*/ 41 h 80"/>
                  <a:gd name="T44" fmla="*/ 9 w 60"/>
                  <a:gd name="T45" fmla="*/ 39 h 80"/>
                  <a:gd name="T46" fmla="*/ 11 w 60"/>
                  <a:gd name="T47" fmla="*/ 39 h 80"/>
                  <a:gd name="T48" fmla="*/ 16 w 60"/>
                  <a:gd name="T49" fmla="*/ 43 h 80"/>
                  <a:gd name="T50" fmla="*/ 27 w 60"/>
                  <a:gd name="T51" fmla="*/ 33 h 80"/>
                  <a:gd name="T52" fmla="*/ 29 w 60"/>
                  <a:gd name="T53" fmla="*/ 33 h 80"/>
                  <a:gd name="T54" fmla="*/ 29 w 60"/>
                  <a:gd name="T55" fmla="*/ 35 h 80"/>
                  <a:gd name="T56" fmla="*/ 29 w 60"/>
                  <a:gd name="T57" fmla="*/ 13 h 80"/>
                  <a:gd name="T58" fmla="*/ 17 w 60"/>
                  <a:gd name="T59" fmla="*/ 25 h 80"/>
                  <a:gd name="T60" fmla="*/ 15 w 60"/>
                  <a:gd name="T61" fmla="*/ 25 h 80"/>
                  <a:gd name="T62" fmla="*/ 9 w 60"/>
                  <a:gd name="T63" fmla="*/ 19 h 80"/>
                  <a:gd name="T64" fmla="*/ 9 w 60"/>
                  <a:gd name="T65" fmla="*/ 17 h 80"/>
                  <a:gd name="T66" fmla="*/ 11 w 60"/>
                  <a:gd name="T67" fmla="*/ 17 h 80"/>
                  <a:gd name="T68" fmla="*/ 16 w 60"/>
                  <a:gd name="T69" fmla="*/ 21 h 80"/>
                  <a:gd name="T70" fmla="*/ 27 w 60"/>
                  <a:gd name="T71" fmla="*/ 11 h 80"/>
                  <a:gd name="T72" fmla="*/ 29 w 60"/>
                  <a:gd name="T73" fmla="*/ 11 h 80"/>
                  <a:gd name="T74" fmla="*/ 29 w 60"/>
                  <a:gd name="T75" fmla="*/ 13 h 80"/>
                  <a:gd name="T76" fmla="*/ 32 w 60"/>
                  <a:gd name="T77" fmla="*/ 42 h 80"/>
                  <a:gd name="T78" fmla="*/ 34 w 60"/>
                  <a:gd name="T79" fmla="*/ 40 h 80"/>
                  <a:gd name="T80" fmla="*/ 48 w 60"/>
                  <a:gd name="T81" fmla="*/ 40 h 80"/>
                  <a:gd name="T82" fmla="*/ 50 w 60"/>
                  <a:gd name="T83" fmla="*/ 42 h 80"/>
                  <a:gd name="T84" fmla="*/ 48 w 60"/>
                  <a:gd name="T85" fmla="*/ 44 h 80"/>
                  <a:gd name="T86" fmla="*/ 34 w 60"/>
                  <a:gd name="T87" fmla="*/ 44 h 80"/>
                  <a:gd name="T88" fmla="*/ 32 w 60"/>
                  <a:gd name="T89" fmla="*/ 42 h 80"/>
                  <a:gd name="T90" fmla="*/ 36 w 60"/>
                  <a:gd name="T91" fmla="*/ 76 h 80"/>
                  <a:gd name="T92" fmla="*/ 36 w 60"/>
                  <a:gd name="T93" fmla="*/ 56 h 80"/>
                  <a:gd name="T94" fmla="*/ 56 w 60"/>
                  <a:gd name="T95" fmla="*/ 56 h 80"/>
                  <a:gd name="T96" fmla="*/ 36 w 60"/>
                  <a:gd name="T9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 h="80">
                    <a:moveTo>
                      <a:pt x="58" y="0"/>
                    </a:moveTo>
                    <a:cubicBezTo>
                      <a:pt x="2" y="0"/>
                      <a:pt x="2" y="0"/>
                      <a:pt x="2" y="0"/>
                    </a:cubicBezTo>
                    <a:cubicBezTo>
                      <a:pt x="1" y="0"/>
                      <a:pt x="0" y="1"/>
                      <a:pt x="0" y="2"/>
                    </a:cubicBezTo>
                    <a:cubicBezTo>
                      <a:pt x="0" y="78"/>
                      <a:pt x="0" y="78"/>
                      <a:pt x="0" y="78"/>
                    </a:cubicBezTo>
                    <a:cubicBezTo>
                      <a:pt x="0" y="79"/>
                      <a:pt x="1" y="80"/>
                      <a:pt x="2" y="80"/>
                    </a:cubicBezTo>
                    <a:cubicBezTo>
                      <a:pt x="38" y="80"/>
                      <a:pt x="38" y="80"/>
                      <a:pt x="38" y="80"/>
                    </a:cubicBezTo>
                    <a:cubicBezTo>
                      <a:pt x="39" y="80"/>
                      <a:pt x="39" y="80"/>
                      <a:pt x="39" y="79"/>
                    </a:cubicBezTo>
                    <a:cubicBezTo>
                      <a:pt x="59" y="59"/>
                      <a:pt x="59" y="59"/>
                      <a:pt x="59" y="59"/>
                    </a:cubicBezTo>
                    <a:cubicBezTo>
                      <a:pt x="60" y="59"/>
                      <a:pt x="60" y="59"/>
                      <a:pt x="60" y="58"/>
                    </a:cubicBezTo>
                    <a:cubicBezTo>
                      <a:pt x="60" y="2"/>
                      <a:pt x="60" y="2"/>
                      <a:pt x="60" y="2"/>
                    </a:cubicBezTo>
                    <a:cubicBezTo>
                      <a:pt x="60" y="1"/>
                      <a:pt x="59" y="0"/>
                      <a:pt x="58" y="0"/>
                    </a:cubicBezTo>
                    <a:close/>
                    <a:moveTo>
                      <a:pt x="34" y="20"/>
                    </a:moveTo>
                    <a:cubicBezTo>
                      <a:pt x="48" y="20"/>
                      <a:pt x="48" y="20"/>
                      <a:pt x="48" y="20"/>
                    </a:cubicBezTo>
                    <a:cubicBezTo>
                      <a:pt x="49" y="20"/>
                      <a:pt x="50" y="21"/>
                      <a:pt x="50" y="22"/>
                    </a:cubicBezTo>
                    <a:cubicBezTo>
                      <a:pt x="50" y="23"/>
                      <a:pt x="49" y="24"/>
                      <a:pt x="48" y="24"/>
                    </a:cubicBezTo>
                    <a:cubicBezTo>
                      <a:pt x="34" y="24"/>
                      <a:pt x="34" y="24"/>
                      <a:pt x="34" y="24"/>
                    </a:cubicBezTo>
                    <a:cubicBezTo>
                      <a:pt x="33" y="24"/>
                      <a:pt x="32" y="23"/>
                      <a:pt x="32" y="22"/>
                    </a:cubicBezTo>
                    <a:cubicBezTo>
                      <a:pt x="32" y="21"/>
                      <a:pt x="33" y="20"/>
                      <a:pt x="34" y="20"/>
                    </a:cubicBezTo>
                    <a:close/>
                    <a:moveTo>
                      <a:pt x="29" y="35"/>
                    </a:moveTo>
                    <a:cubicBezTo>
                      <a:pt x="17" y="47"/>
                      <a:pt x="17" y="47"/>
                      <a:pt x="17" y="47"/>
                    </a:cubicBezTo>
                    <a:cubicBezTo>
                      <a:pt x="17" y="48"/>
                      <a:pt x="15" y="48"/>
                      <a:pt x="15" y="47"/>
                    </a:cubicBezTo>
                    <a:cubicBezTo>
                      <a:pt x="9" y="41"/>
                      <a:pt x="9" y="41"/>
                      <a:pt x="9" y="41"/>
                    </a:cubicBezTo>
                    <a:cubicBezTo>
                      <a:pt x="8" y="41"/>
                      <a:pt x="8" y="39"/>
                      <a:pt x="9" y="39"/>
                    </a:cubicBezTo>
                    <a:cubicBezTo>
                      <a:pt x="9" y="38"/>
                      <a:pt x="11" y="38"/>
                      <a:pt x="11" y="39"/>
                    </a:cubicBezTo>
                    <a:cubicBezTo>
                      <a:pt x="16" y="43"/>
                      <a:pt x="16" y="43"/>
                      <a:pt x="16" y="43"/>
                    </a:cubicBezTo>
                    <a:cubicBezTo>
                      <a:pt x="27" y="33"/>
                      <a:pt x="27" y="33"/>
                      <a:pt x="27" y="33"/>
                    </a:cubicBezTo>
                    <a:cubicBezTo>
                      <a:pt x="27" y="32"/>
                      <a:pt x="29" y="32"/>
                      <a:pt x="29" y="33"/>
                    </a:cubicBezTo>
                    <a:cubicBezTo>
                      <a:pt x="30" y="33"/>
                      <a:pt x="30" y="35"/>
                      <a:pt x="29" y="35"/>
                    </a:cubicBezTo>
                    <a:close/>
                    <a:moveTo>
                      <a:pt x="29" y="13"/>
                    </a:moveTo>
                    <a:cubicBezTo>
                      <a:pt x="17" y="25"/>
                      <a:pt x="17" y="25"/>
                      <a:pt x="17" y="25"/>
                    </a:cubicBezTo>
                    <a:cubicBezTo>
                      <a:pt x="17" y="26"/>
                      <a:pt x="15" y="26"/>
                      <a:pt x="15" y="25"/>
                    </a:cubicBezTo>
                    <a:cubicBezTo>
                      <a:pt x="9" y="19"/>
                      <a:pt x="9" y="19"/>
                      <a:pt x="9" y="19"/>
                    </a:cubicBezTo>
                    <a:cubicBezTo>
                      <a:pt x="8" y="19"/>
                      <a:pt x="8" y="17"/>
                      <a:pt x="9" y="17"/>
                    </a:cubicBezTo>
                    <a:cubicBezTo>
                      <a:pt x="9" y="16"/>
                      <a:pt x="11" y="16"/>
                      <a:pt x="11" y="17"/>
                    </a:cubicBezTo>
                    <a:cubicBezTo>
                      <a:pt x="16" y="21"/>
                      <a:pt x="16" y="21"/>
                      <a:pt x="16" y="21"/>
                    </a:cubicBezTo>
                    <a:cubicBezTo>
                      <a:pt x="27" y="11"/>
                      <a:pt x="27" y="11"/>
                      <a:pt x="27" y="11"/>
                    </a:cubicBezTo>
                    <a:cubicBezTo>
                      <a:pt x="27" y="10"/>
                      <a:pt x="29" y="10"/>
                      <a:pt x="29" y="11"/>
                    </a:cubicBezTo>
                    <a:cubicBezTo>
                      <a:pt x="30" y="11"/>
                      <a:pt x="30" y="13"/>
                      <a:pt x="29" y="13"/>
                    </a:cubicBezTo>
                    <a:close/>
                    <a:moveTo>
                      <a:pt x="32" y="42"/>
                    </a:moveTo>
                    <a:cubicBezTo>
                      <a:pt x="32" y="41"/>
                      <a:pt x="33" y="40"/>
                      <a:pt x="34" y="40"/>
                    </a:cubicBezTo>
                    <a:cubicBezTo>
                      <a:pt x="48" y="40"/>
                      <a:pt x="48" y="40"/>
                      <a:pt x="48" y="40"/>
                    </a:cubicBezTo>
                    <a:cubicBezTo>
                      <a:pt x="49" y="40"/>
                      <a:pt x="50" y="41"/>
                      <a:pt x="50" y="42"/>
                    </a:cubicBezTo>
                    <a:cubicBezTo>
                      <a:pt x="50" y="43"/>
                      <a:pt x="49" y="44"/>
                      <a:pt x="48" y="44"/>
                    </a:cubicBezTo>
                    <a:cubicBezTo>
                      <a:pt x="34" y="44"/>
                      <a:pt x="34" y="44"/>
                      <a:pt x="34" y="44"/>
                    </a:cubicBezTo>
                    <a:cubicBezTo>
                      <a:pt x="33" y="44"/>
                      <a:pt x="32" y="43"/>
                      <a:pt x="32" y="42"/>
                    </a:cubicBezTo>
                    <a:close/>
                    <a:moveTo>
                      <a:pt x="36" y="76"/>
                    </a:moveTo>
                    <a:cubicBezTo>
                      <a:pt x="36" y="56"/>
                      <a:pt x="36" y="56"/>
                      <a:pt x="36" y="56"/>
                    </a:cubicBezTo>
                    <a:cubicBezTo>
                      <a:pt x="56" y="56"/>
                      <a:pt x="56" y="56"/>
                      <a:pt x="56" y="56"/>
                    </a:cubicBezTo>
                    <a:lnTo>
                      <a:pt x="36"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srgbClr val="4C4846"/>
                  </a:solidFill>
                  <a:effectLst/>
                  <a:uLnTx/>
                  <a:uFillTx/>
                </a:endParaRPr>
              </a:p>
            </p:txBody>
          </p:sp>
        </p:grpSp>
        <p:sp>
          <p:nvSpPr>
            <p:cNvPr id="52" name="Rectangle 51">
              <a:extLst>
                <a:ext uri="{FF2B5EF4-FFF2-40B4-BE49-F238E27FC236}">
                  <a16:creationId xmlns:a16="http://schemas.microsoft.com/office/drawing/2014/main" id="{F7A4799A-C59E-A15C-F55B-C08FD3BE1400}"/>
                </a:ext>
              </a:extLst>
            </p:cNvPr>
            <p:cNvSpPr/>
            <p:nvPr/>
          </p:nvSpPr>
          <p:spPr bwMode="gray">
            <a:xfrm>
              <a:off x="6342123" y="1687883"/>
              <a:ext cx="5392679" cy="48474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82880" indent="-182880">
                <a:buClr>
                  <a:schemeClr val="tx1"/>
                </a:buClr>
                <a:buFont typeface="Arial" panose="020B0604020202020204" pitchFamily="34" charset="0"/>
                <a:buChar char="•"/>
              </a:pPr>
              <a:r>
                <a:rPr lang="en-US" sz="1050" dirty="0">
                  <a:solidFill>
                    <a:schemeClr val="tx1"/>
                  </a:solidFill>
                  <a:latin typeface="Avenir Next LT Pro" panose="020B0504020202020204" pitchFamily="34" charset="0"/>
                </a:rPr>
                <a:t>Assessed historical data to understand target &amp; actual pay levels</a:t>
              </a:r>
            </a:p>
            <a:p>
              <a:pPr marL="182880" indent="-182880">
                <a:buClr>
                  <a:schemeClr val="tx1"/>
                </a:buClr>
                <a:buFont typeface="Arial" panose="020B0604020202020204" pitchFamily="34" charset="0"/>
                <a:buChar char="•"/>
              </a:pPr>
              <a:r>
                <a:rPr lang="en-US" sz="1050" dirty="0">
                  <a:solidFill>
                    <a:schemeClr val="tx1"/>
                  </a:solidFill>
                  <a:latin typeface="Avenir Next LT Pro" panose="020B0504020202020204" pitchFamily="34" charset="0"/>
                </a:rPr>
                <a:t>Pay &amp; performance culture, upside opportunity for top performers, and attainment curve</a:t>
              </a:r>
            </a:p>
          </p:txBody>
        </p:sp>
      </p:grpSp>
      <p:grpSp>
        <p:nvGrpSpPr>
          <p:cNvPr id="68" name="Group 67">
            <a:extLst>
              <a:ext uri="{FF2B5EF4-FFF2-40B4-BE49-F238E27FC236}">
                <a16:creationId xmlns:a16="http://schemas.microsoft.com/office/drawing/2014/main" id="{8762872C-897C-8CBD-04A5-4FE038F5249F}"/>
              </a:ext>
            </a:extLst>
          </p:cNvPr>
          <p:cNvGrpSpPr/>
          <p:nvPr/>
        </p:nvGrpSpPr>
        <p:grpSpPr>
          <a:xfrm>
            <a:off x="6342123" y="2423609"/>
            <a:ext cx="5392681" cy="1078526"/>
            <a:chOff x="6342123" y="2301441"/>
            <a:chExt cx="5392681" cy="1078526"/>
          </a:xfrm>
        </p:grpSpPr>
        <p:sp>
          <p:nvSpPr>
            <p:cNvPr id="53" name="Rectangle: Rounded Corners 64">
              <a:extLst>
                <a:ext uri="{FF2B5EF4-FFF2-40B4-BE49-F238E27FC236}">
                  <a16:creationId xmlns:a16="http://schemas.microsoft.com/office/drawing/2014/main" id="{1E517CE3-B759-A442-0E99-D20A6E1C3888}"/>
                </a:ext>
              </a:extLst>
            </p:cNvPr>
            <p:cNvSpPr/>
            <p:nvPr/>
          </p:nvSpPr>
          <p:spPr bwMode="auto">
            <a:xfrm>
              <a:off x="6342123" y="2301441"/>
              <a:ext cx="5392681" cy="335753"/>
            </a:xfrm>
            <a:prstGeom prst="round2SameRect">
              <a:avLst>
                <a:gd name="adj1" fmla="val 0"/>
                <a:gd name="adj2" fmla="val 0"/>
              </a:avLst>
            </a:prstGeom>
            <a:solidFill>
              <a:schemeClr val="bg1">
                <a:lumMod val="95000"/>
              </a:schemeClr>
            </a:solidFill>
            <a:ln>
              <a:noFill/>
            </a:ln>
            <a:effectLst>
              <a:outerShdw blurRad="76200" dist="50800" dir="5400000" algn="tl" rotWithShape="0">
                <a:srgbClr val="696B6B">
                  <a:alpha val="4000"/>
                </a:srgbClr>
              </a:outerShdw>
            </a:effectLst>
          </p:spPr>
          <p:txBody>
            <a:bodyPr rot="0" spcFirstLastPara="0" vertOverflow="overflow" horzOverflow="overflow" vert="horz" wrap="square" lIns="503998" tIns="0" rIns="0" bIns="0" numCol="1" spcCol="0" rtlCol="0" fromWordArt="0" anchor="ctr" anchorCtr="0" forceAA="0" compatLnSpc="1">
              <a:prstTxWarp prst="textNoShape">
                <a:avLst/>
              </a:prstTxWarp>
              <a:noAutofit/>
            </a:bodyPr>
            <a:lstStyle/>
            <a:p>
              <a:pPr marL="0" marR="0" lvl="0" indent="0" defTabSz="228600" eaLnBrk="1" fontAlgn="auto" latinLnBrk="0" hangingPunct="1">
                <a:lnSpc>
                  <a:spcPct val="100000"/>
                </a:lnSpc>
                <a:spcBef>
                  <a:spcPts val="0"/>
                </a:spcBef>
                <a:spcAft>
                  <a:spcPts val="0"/>
                </a:spcAft>
                <a:buClrTx/>
                <a:buSzTx/>
                <a:buFontTx/>
                <a:buNone/>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r>
                <a:rPr kumimoji="0" lang="en-US" sz="1050" b="1" i="0" u="none" strike="noStrike" kern="0" cap="none" spc="0" normalizeH="0" baseline="0" noProof="0" dirty="0">
                  <a:ln>
                    <a:noFill/>
                  </a:ln>
                  <a:effectLst/>
                  <a:uLnTx/>
                  <a:uFillTx/>
                  <a:latin typeface="Avenir Next LT Pro" panose="020B0504020202020204" pitchFamily="34" charset="0"/>
                </a:rPr>
                <a:t>Qualitative</a:t>
              </a:r>
            </a:p>
          </p:txBody>
        </p:sp>
        <p:sp>
          <p:nvSpPr>
            <p:cNvPr id="54" name="Rectangle: Rounded Corners 65">
              <a:extLst>
                <a:ext uri="{FF2B5EF4-FFF2-40B4-BE49-F238E27FC236}">
                  <a16:creationId xmlns:a16="http://schemas.microsoft.com/office/drawing/2014/main" id="{42B9B5FF-7426-F0FB-A6AE-E9AE54A00FC8}"/>
                </a:ext>
              </a:extLst>
            </p:cNvPr>
            <p:cNvSpPr/>
            <p:nvPr/>
          </p:nvSpPr>
          <p:spPr>
            <a:xfrm>
              <a:off x="6342123" y="2301442"/>
              <a:ext cx="344308" cy="335753"/>
            </a:xfrm>
            <a:prstGeom prst="roundRect">
              <a:avLst>
                <a:gd name="adj" fmla="val 0"/>
              </a:avLst>
            </a:prstGeom>
            <a:solidFill>
              <a:srgbClr val="3591CF"/>
            </a:solidFill>
            <a:ln>
              <a:noFill/>
            </a:ln>
            <a:effectLst/>
          </p:spPr>
          <p:txBody>
            <a:bodyPr vert="horz" lIns="36000" tIns="468000" rIns="36000" bIns="45720" rtlCol="0" anchor="ctr">
              <a:normAutofit fontScale="25000" lnSpcReduction="20000"/>
            </a:bodyPr>
            <a:lstStyle/>
            <a:p>
              <a:pPr algn="ctr">
                <a:lnSpc>
                  <a:spcPct val="90000"/>
                </a:lnSpc>
                <a:defRPr/>
              </a:pPr>
              <a:endParaRPr lang="en-US" sz="800" dirty="0">
                <a:solidFill>
                  <a:srgbClr val="4C4846"/>
                </a:solidFill>
                <a:cs typeface="Gotham Book" pitchFamily="2" charset="0"/>
              </a:endParaRPr>
            </a:p>
          </p:txBody>
        </p:sp>
        <p:grpSp>
          <p:nvGrpSpPr>
            <p:cNvPr id="55" name="Group 4">
              <a:extLst>
                <a:ext uri="{FF2B5EF4-FFF2-40B4-BE49-F238E27FC236}">
                  <a16:creationId xmlns:a16="http://schemas.microsoft.com/office/drawing/2014/main" id="{11143AAB-1A6C-BC98-0120-676B61589921}"/>
                </a:ext>
              </a:extLst>
            </p:cNvPr>
            <p:cNvGrpSpPr>
              <a:grpSpLocks noChangeAspect="1"/>
            </p:cNvGrpSpPr>
            <p:nvPr/>
          </p:nvGrpSpPr>
          <p:grpSpPr bwMode="auto">
            <a:xfrm>
              <a:off x="6438077" y="2383685"/>
              <a:ext cx="172154" cy="171267"/>
              <a:chOff x="305" y="1046"/>
              <a:chExt cx="194" cy="193"/>
            </a:xfrm>
            <a:solidFill>
              <a:srgbClr val="FFFFFF"/>
            </a:solidFill>
          </p:grpSpPr>
          <p:sp>
            <p:nvSpPr>
              <p:cNvPr id="56" name="Freeform 5">
                <a:extLst>
                  <a:ext uri="{FF2B5EF4-FFF2-40B4-BE49-F238E27FC236}">
                    <a16:creationId xmlns:a16="http://schemas.microsoft.com/office/drawing/2014/main" id="{584571DD-846E-811B-11FA-5D077D985110}"/>
                  </a:ext>
                </a:extLst>
              </p:cNvPr>
              <p:cNvSpPr>
                <a:spLocks/>
              </p:cNvSpPr>
              <p:nvPr/>
            </p:nvSpPr>
            <p:spPr bwMode="auto">
              <a:xfrm>
                <a:off x="442" y="1118"/>
                <a:ext cx="41" cy="121"/>
              </a:xfrm>
              <a:custGeom>
                <a:avLst/>
                <a:gdLst>
                  <a:gd name="T0" fmla="*/ 20 w 20"/>
                  <a:gd name="T1" fmla="*/ 40 h 60"/>
                  <a:gd name="T2" fmla="*/ 20 w 20"/>
                  <a:gd name="T3" fmla="*/ 0 h 60"/>
                  <a:gd name="T4" fmla="*/ 0 w 20"/>
                  <a:gd name="T5" fmla="*/ 0 h 60"/>
                  <a:gd name="T6" fmla="*/ 0 w 20"/>
                  <a:gd name="T7" fmla="*/ 40 h 60"/>
                  <a:gd name="T8" fmla="*/ 2 w 20"/>
                  <a:gd name="T9" fmla="*/ 42 h 60"/>
                  <a:gd name="T10" fmla="*/ 4 w 20"/>
                  <a:gd name="T11" fmla="*/ 42 h 60"/>
                  <a:gd name="T12" fmla="*/ 4 w 20"/>
                  <a:gd name="T13" fmla="*/ 48 h 60"/>
                  <a:gd name="T14" fmla="*/ 6 w 20"/>
                  <a:gd name="T15" fmla="*/ 50 h 60"/>
                  <a:gd name="T16" fmla="*/ 8 w 20"/>
                  <a:gd name="T17" fmla="*/ 50 h 60"/>
                  <a:gd name="T18" fmla="*/ 8 w 20"/>
                  <a:gd name="T19" fmla="*/ 58 h 60"/>
                  <a:gd name="T20" fmla="*/ 10 w 20"/>
                  <a:gd name="T21" fmla="*/ 60 h 60"/>
                  <a:gd name="T22" fmla="*/ 12 w 20"/>
                  <a:gd name="T23" fmla="*/ 58 h 60"/>
                  <a:gd name="T24" fmla="*/ 12 w 20"/>
                  <a:gd name="T25" fmla="*/ 50 h 60"/>
                  <a:gd name="T26" fmla="*/ 14 w 20"/>
                  <a:gd name="T27" fmla="*/ 50 h 60"/>
                  <a:gd name="T28" fmla="*/ 16 w 20"/>
                  <a:gd name="T29" fmla="*/ 48 h 60"/>
                  <a:gd name="T30" fmla="*/ 16 w 20"/>
                  <a:gd name="T31" fmla="*/ 42 h 60"/>
                  <a:gd name="T32" fmla="*/ 18 w 20"/>
                  <a:gd name="T33" fmla="*/ 42 h 60"/>
                  <a:gd name="T34" fmla="*/ 20 w 20"/>
                  <a:gd name="T35" fmla="*/ 4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60">
                    <a:moveTo>
                      <a:pt x="20" y="40"/>
                    </a:moveTo>
                    <a:cubicBezTo>
                      <a:pt x="20" y="0"/>
                      <a:pt x="20" y="0"/>
                      <a:pt x="20" y="0"/>
                    </a:cubicBezTo>
                    <a:cubicBezTo>
                      <a:pt x="0" y="0"/>
                      <a:pt x="0" y="0"/>
                      <a:pt x="0" y="0"/>
                    </a:cubicBezTo>
                    <a:cubicBezTo>
                      <a:pt x="0" y="40"/>
                      <a:pt x="0" y="40"/>
                      <a:pt x="0" y="40"/>
                    </a:cubicBezTo>
                    <a:cubicBezTo>
                      <a:pt x="0" y="41"/>
                      <a:pt x="1" y="42"/>
                      <a:pt x="2" y="42"/>
                    </a:cubicBezTo>
                    <a:cubicBezTo>
                      <a:pt x="4" y="42"/>
                      <a:pt x="4" y="42"/>
                      <a:pt x="4" y="42"/>
                    </a:cubicBezTo>
                    <a:cubicBezTo>
                      <a:pt x="4" y="48"/>
                      <a:pt x="4" y="48"/>
                      <a:pt x="4" y="48"/>
                    </a:cubicBezTo>
                    <a:cubicBezTo>
                      <a:pt x="4" y="49"/>
                      <a:pt x="5" y="50"/>
                      <a:pt x="6" y="50"/>
                    </a:cubicBezTo>
                    <a:cubicBezTo>
                      <a:pt x="8" y="50"/>
                      <a:pt x="8" y="50"/>
                      <a:pt x="8" y="50"/>
                    </a:cubicBezTo>
                    <a:cubicBezTo>
                      <a:pt x="8" y="58"/>
                      <a:pt x="8" y="58"/>
                      <a:pt x="8" y="58"/>
                    </a:cubicBezTo>
                    <a:cubicBezTo>
                      <a:pt x="8" y="59"/>
                      <a:pt x="9" y="60"/>
                      <a:pt x="10" y="60"/>
                    </a:cubicBezTo>
                    <a:cubicBezTo>
                      <a:pt x="11" y="60"/>
                      <a:pt x="12" y="59"/>
                      <a:pt x="12" y="58"/>
                    </a:cubicBezTo>
                    <a:cubicBezTo>
                      <a:pt x="12" y="50"/>
                      <a:pt x="12" y="50"/>
                      <a:pt x="12" y="50"/>
                    </a:cubicBezTo>
                    <a:cubicBezTo>
                      <a:pt x="14" y="50"/>
                      <a:pt x="14" y="50"/>
                      <a:pt x="14" y="50"/>
                    </a:cubicBezTo>
                    <a:cubicBezTo>
                      <a:pt x="15" y="50"/>
                      <a:pt x="16" y="49"/>
                      <a:pt x="16" y="48"/>
                    </a:cubicBezTo>
                    <a:cubicBezTo>
                      <a:pt x="16" y="42"/>
                      <a:pt x="16" y="42"/>
                      <a:pt x="16" y="42"/>
                    </a:cubicBezTo>
                    <a:cubicBezTo>
                      <a:pt x="18" y="42"/>
                      <a:pt x="18" y="42"/>
                      <a:pt x="18" y="42"/>
                    </a:cubicBezTo>
                    <a:cubicBezTo>
                      <a:pt x="19" y="42"/>
                      <a:pt x="20" y="41"/>
                      <a:pt x="20"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srgbClr val="4C4846"/>
                  </a:solidFill>
                  <a:effectLst/>
                  <a:uLnTx/>
                  <a:uFillTx/>
                </a:endParaRPr>
              </a:p>
            </p:txBody>
          </p:sp>
          <p:sp>
            <p:nvSpPr>
              <p:cNvPr id="57" name="Freeform 6">
                <a:extLst>
                  <a:ext uri="{FF2B5EF4-FFF2-40B4-BE49-F238E27FC236}">
                    <a16:creationId xmlns:a16="http://schemas.microsoft.com/office/drawing/2014/main" id="{A5A11B02-1EDF-47A6-A038-B1517D8DBD69}"/>
                  </a:ext>
                </a:extLst>
              </p:cNvPr>
              <p:cNvSpPr>
                <a:spLocks/>
              </p:cNvSpPr>
              <p:nvPr/>
            </p:nvSpPr>
            <p:spPr bwMode="auto">
              <a:xfrm>
                <a:off x="442" y="1046"/>
                <a:ext cx="57" cy="97"/>
              </a:xfrm>
              <a:custGeom>
                <a:avLst/>
                <a:gdLst>
                  <a:gd name="T0" fmla="*/ 28 w 28"/>
                  <a:gd name="T1" fmla="*/ 14 h 48"/>
                  <a:gd name="T2" fmla="*/ 20 w 28"/>
                  <a:gd name="T3" fmla="*/ 4 h 48"/>
                  <a:gd name="T4" fmla="*/ 20 w 28"/>
                  <a:gd name="T5" fmla="*/ 2 h 48"/>
                  <a:gd name="T6" fmla="*/ 18 w 28"/>
                  <a:gd name="T7" fmla="*/ 0 h 48"/>
                  <a:gd name="T8" fmla="*/ 2 w 28"/>
                  <a:gd name="T9" fmla="*/ 0 h 48"/>
                  <a:gd name="T10" fmla="*/ 0 w 28"/>
                  <a:gd name="T11" fmla="*/ 2 h 48"/>
                  <a:gd name="T12" fmla="*/ 0 w 28"/>
                  <a:gd name="T13" fmla="*/ 32 h 48"/>
                  <a:gd name="T14" fmla="*/ 20 w 28"/>
                  <a:gd name="T15" fmla="*/ 32 h 48"/>
                  <a:gd name="T16" fmla="*/ 20 w 28"/>
                  <a:gd name="T17" fmla="*/ 8 h 48"/>
                  <a:gd name="T18" fmla="*/ 24 w 28"/>
                  <a:gd name="T19" fmla="*/ 14 h 48"/>
                  <a:gd name="T20" fmla="*/ 24 w 28"/>
                  <a:gd name="T21" fmla="*/ 46 h 48"/>
                  <a:gd name="T22" fmla="*/ 26 w 28"/>
                  <a:gd name="T23" fmla="*/ 48 h 48"/>
                  <a:gd name="T24" fmla="*/ 28 w 28"/>
                  <a:gd name="T25" fmla="*/ 46 h 48"/>
                  <a:gd name="T26" fmla="*/ 28 w 28"/>
                  <a:gd name="T27" fmla="*/ 1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48">
                    <a:moveTo>
                      <a:pt x="28" y="14"/>
                    </a:moveTo>
                    <a:cubicBezTo>
                      <a:pt x="28" y="9"/>
                      <a:pt x="25" y="5"/>
                      <a:pt x="20" y="4"/>
                    </a:cubicBezTo>
                    <a:cubicBezTo>
                      <a:pt x="20" y="2"/>
                      <a:pt x="20" y="2"/>
                      <a:pt x="20" y="2"/>
                    </a:cubicBezTo>
                    <a:cubicBezTo>
                      <a:pt x="20" y="1"/>
                      <a:pt x="19" y="0"/>
                      <a:pt x="18" y="0"/>
                    </a:cubicBezTo>
                    <a:cubicBezTo>
                      <a:pt x="2" y="0"/>
                      <a:pt x="2" y="0"/>
                      <a:pt x="2" y="0"/>
                    </a:cubicBezTo>
                    <a:cubicBezTo>
                      <a:pt x="1" y="0"/>
                      <a:pt x="0" y="1"/>
                      <a:pt x="0" y="2"/>
                    </a:cubicBezTo>
                    <a:cubicBezTo>
                      <a:pt x="0" y="32"/>
                      <a:pt x="0" y="32"/>
                      <a:pt x="0" y="32"/>
                    </a:cubicBezTo>
                    <a:cubicBezTo>
                      <a:pt x="20" y="32"/>
                      <a:pt x="20" y="32"/>
                      <a:pt x="20" y="32"/>
                    </a:cubicBezTo>
                    <a:cubicBezTo>
                      <a:pt x="20" y="8"/>
                      <a:pt x="20" y="8"/>
                      <a:pt x="20" y="8"/>
                    </a:cubicBezTo>
                    <a:cubicBezTo>
                      <a:pt x="22" y="9"/>
                      <a:pt x="24" y="11"/>
                      <a:pt x="24" y="14"/>
                    </a:cubicBezTo>
                    <a:cubicBezTo>
                      <a:pt x="24" y="46"/>
                      <a:pt x="24" y="46"/>
                      <a:pt x="24" y="46"/>
                    </a:cubicBezTo>
                    <a:cubicBezTo>
                      <a:pt x="24" y="47"/>
                      <a:pt x="25" y="48"/>
                      <a:pt x="26" y="48"/>
                    </a:cubicBezTo>
                    <a:cubicBezTo>
                      <a:pt x="27" y="48"/>
                      <a:pt x="28" y="47"/>
                      <a:pt x="28" y="46"/>
                    </a:cubicBezTo>
                    <a:lnTo>
                      <a:pt x="2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srgbClr val="4C4846"/>
                  </a:solidFill>
                  <a:effectLst/>
                  <a:uLnTx/>
                  <a:uFillTx/>
                </a:endParaRPr>
              </a:p>
            </p:txBody>
          </p:sp>
          <p:sp>
            <p:nvSpPr>
              <p:cNvPr id="58" name="Freeform 7">
                <a:extLst>
                  <a:ext uri="{FF2B5EF4-FFF2-40B4-BE49-F238E27FC236}">
                    <a16:creationId xmlns:a16="http://schemas.microsoft.com/office/drawing/2014/main" id="{A0EC6827-BFE3-51CD-7ABA-F2801ED52B5A}"/>
                  </a:ext>
                </a:extLst>
              </p:cNvPr>
              <p:cNvSpPr>
                <a:spLocks noEditPoints="1"/>
              </p:cNvSpPr>
              <p:nvPr/>
            </p:nvSpPr>
            <p:spPr bwMode="auto">
              <a:xfrm>
                <a:off x="305" y="1062"/>
                <a:ext cx="121" cy="161"/>
              </a:xfrm>
              <a:custGeom>
                <a:avLst/>
                <a:gdLst>
                  <a:gd name="T0" fmla="*/ 58 w 60"/>
                  <a:gd name="T1" fmla="*/ 0 h 80"/>
                  <a:gd name="T2" fmla="*/ 2 w 60"/>
                  <a:gd name="T3" fmla="*/ 0 h 80"/>
                  <a:gd name="T4" fmla="*/ 0 w 60"/>
                  <a:gd name="T5" fmla="*/ 2 h 80"/>
                  <a:gd name="T6" fmla="*/ 0 w 60"/>
                  <a:gd name="T7" fmla="*/ 78 h 80"/>
                  <a:gd name="T8" fmla="*/ 2 w 60"/>
                  <a:gd name="T9" fmla="*/ 80 h 80"/>
                  <a:gd name="T10" fmla="*/ 38 w 60"/>
                  <a:gd name="T11" fmla="*/ 80 h 80"/>
                  <a:gd name="T12" fmla="*/ 39 w 60"/>
                  <a:gd name="T13" fmla="*/ 79 h 80"/>
                  <a:gd name="T14" fmla="*/ 59 w 60"/>
                  <a:gd name="T15" fmla="*/ 59 h 80"/>
                  <a:gd name="T16" fmla="*/ 60 w 60"/>
                  <a:gd name="T17" fmla="*/ 58 h 80"/>
                  <a:gd name="T18" fmla="*/ 60 w 60"/>
                  <a:gd name="T19" fmla="*/ 2 h 80"/>
                  <a:gd name="T20" fmla="*/ 58 w 60"/>
                  <a:gd name="T21" fmla="*/ 0 h 80"/>
                  <a:gd name="T22" fmla="*/ 34 w 60"/>
                  <a:gd name="T23" fmla="*/ 20 h 80"/>
                  <a:gd name="T24" fmla="*/ 48 w 60"/>
                  <a:gd name="T25" fmla="*/ 20 h 80"/>
                  <a:gd name="T26" fmla="*/ 50 w 60"/>
                  <a:gd name="T27" fmla="*/ 22 h 80"/>
                  <a:gd name="T28" fmla="*/ 48 w 60"/>
                  <a:gd name="T29" fmla="*/ 24 h 80"/>
                  <a:gd name="T30" fmla="*/ 34 w 60"/>
                  <a:gd name="T31" fmla="*/ 24 h 80"/>
                  <a:gd name="T32" fmla="*/ 32 w 60"/>
                  <a:gd name="T33" fmla="*/ 22 h 80"/>
                  <a:gd name="T34" fmla="*/ 34 w 60"/>
                  <a:gd name="T35" fmla="*/ 20 h 80"/>
                  <a:gd name="T36" fmla="*/ 29 w 60"/>
                  <a:gd name="T37" fmla="*/ 35 h 80"/>
                  <a:gd name="T38" fmla="*/ 17 w 60"/>
                  <a:gd name="T39" fmla="*/ 47 h 80"/>
                  <a:gd name="T40" fmla="*/ 15 w 60"/>
                  <a:gd name="T41" fmla="*/ 47 h 80"/>
                  <a:gd name="T42" fmla="*/ 9 w 60"/>
                  <a:gd name="T43" fmla="*/ 41 h 80"/>
                  <a:gd name="T44" fmla="*/ 9 w 60"/>
                  <a:gd name="T45" fmla="*/ 39 h 80"/>
                  <a:gd name="T46" fmla="*/ 11 w 60"/>
                  <a:gd name="T47" fmla="*/ 39 h 80"/>
                  <a:gd name="T48" fmla="*/ 16 w 60"/>
                  <a:gd name="T49" fmla="*/ 43 h 80"/>
                  <a:gd name="T50" fmla="*/ 27 w 60"/>
                  <a:gd name="T51" fmla="*/ 33 h 80"/>
                  <a:gd name="T52" fmla="*/ 29 w 60"/>
                  <a:gd name="T53" fmla="*/ 33 h 80"/>
                  <a:gd name="T54" fmla="*/ 29 w 60"/>
                  <a:gd name="T55" fmla="*/ 35 h 80"/>
                  <a:gd name="T56" fmla="*/ 29 w 60"/>
                  <a:gd name="T57" fmla="*/ 13 h 80"/>
                  <a:gd name="T58" fmla="*/ 17 w 60"/>
                  <a:gd name="T59" fmla="*/ 25 h 80"/>
                  <a:gd name="T60" fmla="*/ 15 w 60"/>
                  <a:gd name="T61" fmla="*/ 25 h 80"/>
                  <a:gd name="T62" fmla="*/ 9 w 60"/>
                  <a:gd name="T63" fmla="*/ 19 h 80"/>
                  <a:gd name="T64" fmla="*/ 9 w 60"/>
                  <a:gd name="T65" fmla="*/ 17 h 80"/>
                  <a:gd name="T66" fmla="*/ 11 w 60"/>
                  <a:gd name="T67" fmla="*/ 17 h 80"/>
                  <a:gd name="T68" fmla="*/ 16 w 60"/>
                  <a:gd name="T69" fmla="*/ 21 h 80"/>
                  <a:gd name="T70" fmla="*/ 27 w 60"/>
                  <a:gd name="T71" fmla="*/ 11 h 80"/>
                  <a:gd name="T72" fmla="*/ 29 w 60"/>
                  <a:gd name="T73" fmla="*/ 11 h 80"/>
                  <a:gd name="T74" fmla="*/ 29 w 60"/>
                  <a:gd name="T75" fmla="*/ 13 h 80"/>
                  <a:gd name="T76" fmla="*/ 32 w 60"/>
                  <a:gd name="T77" fmla="*/ 42 h 80"/>
                  <a:gd name="T78" fmla="*/ 34 w 60"/>
                  <a:gd name="T79" fmla="*/ 40 h 80"/>
                  <a:gd name="T80" fmla="*/ 48 w 60"/>
                  <a:gd name="T81" fmla="*/ 40 h 80"/>
                  <a:gd name="T82" fmla="*/ 50 w 60"/>
                  <a:gd name="T83" fmla="*/ 42 h 80"/>
                  <a:gd name="T84" fmla="*/ 48 w 60"/>
                  <a:gd name="T85" fmla="*/ 44 h 80"/>
                  <a:gd name="T86" fmla="*/ 34 w 60"/>
                  <a:gd name="T87" fmla="*/ 44 h 80"/>
                  <a:gd name="T88" fmla="*/ 32 w 60"/>
                  <a:gd name="T89" fmla="*/ 42 h 80"/>
                  <a:gd name="T90" fmla="*/ 36 w 60"/>
                  <a:gd name="T91" fmla="*/ 76 h 80"/>
                  <a:gd name="T92" fmla="*/ 36 w 60"/>
                  <a:gd name="T93" fmla="*/ 56 h 80"/>
                  <a:gd name="T94" fmla="*/ 56 w 60"/>
                  <a:gd name="T95" fmla="*/ 56 h 80"/>
                  <a:gd name="T96" fmla="*/ 36 w 60"/>
                  <a:gd name="T9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 h="80">
                    <a:moveTo>
                      <a:pt x="58" y="0"/>
                    </a:moveTo>
                    <a:cubicBezTo>
                      <a:pt x="2" y="0"/>
                      <a:pt x="2" y="0"/>
                      <a:pt x="2" y="0"/>
                    </a:cubicBezTo>
                    <a:cubicBezTo>
                      <a:pt x="1" y="0"/>
                      <a:pt x="0" y="1"/>
                      <a:pt x="0" y="2"/>
                    </a:cubicBezTo>
                    <a:cubicBezTo>
                      <a:pt x="0" y="78"/>
                      <a:pt x="0" y="78"/>
                      <a:pt x="0" y="78"/>
                    </a:cubicBezTo>
                    <a:cubicBezTo>
                      <a:pt x="0" y="79"/>
                      <a:pt x="1" y="80"/>
                      <a:pt x="2" y="80"/>
                    </a:cubicBezTo>
                    <a:cubicBezTo>
                      <a:pt x="38" y="80"/>
                      <a:pt x="38" y="80"/>
                      <a:pt x="38" y="80"/>
                    </a:cubicBezTo>
                    <a:cubicBezTo>
                      <a:pt x="39" y="80"/>
                      <a:pt x="39" y="80"/>
                      <a:pt x="39" y="79"/>
                    </a:cubicBezTo>
                    <a:cubicBezTo>
                      <a:pt x="59" y="59"/>
                      <a:pt x="59" y="59"/>
                      <a:pt x="59" y="59"/>
                    </a:cubicBezTo>
                    <a:cubicBezTo>
                      <a:pt x="60" y="59"/>
                      <a:pt x="60" y="59"/>
                      <a:pt x="60" y="58"/>
                    </a:cubicBezTo>
                    <a:cubicBezTo>
                      <a:pt x="60" y="2"/>
                      <a:pt x="60" y="2"/>
                      <a:pt x="60" y="2"/>
                    </a:cubicBezTo>
                    <a:cubicBezTo>
                      <a:pt x="60" y="1"/>
                      <a:pt x="59" y="0"/>
                      <a:pt x="58" y="0"/>
                    </a:cubicBezTo>
                    <a:close/>
                    <a:moveTo>
                      <a:pt x="34" y="20"/>
                    </a:moveTo>
                    <a:cubicBezTo>
                      <a:pt x="48" y="20"/>
                      <a:pt x="48" y="20"/>
                      <a:pt x="48" y="20"/>
                    </a:cubicBezTo>
                    <a:cubicBezTo>
                      <a:pt x="49" y="20"/>
                      <a:pt x="50" y="21"/>
                      <a:pt x="50" y="22"/>
                    </a:cubicBezTo>
                    <a:cubicBezTo>
                      <a:pt x="50" y="23"/>
                      <a:pt x="49" y="24"/>
                      <a:pt x="48" y="24"/>
                    </a:cubicBezTo>
                    <a:cubicBezTo>
                      <a:pt x="34" y="24"/>
                      <a:pt x="34" y="24"/>
                      <a:pt x="34" y="24"/>
                    </a:cubicBezTo>
                    <a:cubicBezTo>
                      <a:pt x="33" y="24"/>
                      <a:pt x="32" y="23"/>
                      <a:pt x="32" y="22"/>
                    </a:cubicBezTo>
                    <a:cubicBezTo>
                      <a:pt x="32" y="21"/>
                      <a:pt x="33" y="20"/>
                      <a:pt x="34" y="20"/>
                    </a:cubicBezTo>
                    <a:close/>
                    <a:moveTo>
                      <a:pt x="29" y="35"/>
                    </a:moveTo>
                    <a:cubicBezTo>
                      <a:pt x="17" y="47"/>
                      <a:pt x="17" y="47"/>
                      <a:pt x="17" y="47"/>
                    </a:cubicBezTo>
                    <a:cubicBezTo>
                      <a:pt x="17" y="48"/>
                      <a:pt x="15" y="48"/>
                      <a:pt x="15" y="47"/>
                    </a:cubicBezTo>
                    <a:cubicBezTo>
                      <a:pt x="9" y="41"/>
                      <a:pt x="9" y="41"/>
                      <a:pt x="9" y="41"/>
                    </a:cubicBezTo>
                    <a:cubicBezTo>
                      <a:pt x="8" y="41"/>
                      <a:pt x="8" y="39"/>
                      <a:pt x="9" y="39"/>
                    </a:cubicBezTo>
                    <a:cubicBezTo>
                      <a:pt x="9" y="38"/>
                      <a:pt x="11" y="38"/>
                      <a:pt x="11" y="39"/>
                    </a:cubicBezTo>
                    <a:cubicBezTo>
                      <a:pt x="16" y="43"/>
                      <a:pt x="16" y="43"/>
                      <a:pt x="16" y="43"/>
                    </a:cubicBezTo>
                    <a:cubicBezTo>
                      <a:pt x="27" y="33"/>
                      <a:pt x="27" y="33"/>
                      <a:pt x="27" y="33"/>
                    </a:cubicBezTo>
                    <a:cubicBezTo>
                      <a:pt x="27" y="32"/>
                      <a:pt x="29" y="32"/>
                      <a:pt x="29" y="33"/>
                    </a:cubicBezTo>
                    <a:cubicBezTo>
                      <a:pt x="30" y="33"/>
                      <a:pt x="30" y="35"/>
                      <a:pt x="29" y="35"/>
                    </a:cubicBezTo>
                    <a:close/>
                    <a:moveTo>
                      <a:pt x="29" y="13"/>
                    </a:moveTo>
                    <a:cubicBezTo>
                      <a:pt x="17" y="25"/>
                      <a:pt x="17" y="25"/>
                      <a:pt x="17" y="25"/>
                    </a:cubicBezTo>
                    <a:cubicBezTo>
                      <a:pt x="17" y="26"/>
                      <a:pt x="15" y="26"/>
                      <a:pt x="15" y="25"/>
                    </a:cubicBezTo>
                    <a:cubicBezTo>
                      <a:pt x="9" y="19"/>
                      <a:pt x="9" y="19"/>
                      <a:pt x="9" y="19"/>
                    </a:cubicBezTo>
                    <a:cubicBezTo>
                      <a:pt x="8" y="19"/>
                      <a:pt x="8" y="17"/>
                      <a:pt x="9" y="17"/>
                    </a:cubicBezTo>
                    <a:cubicBezTo>
                      <a:pt x="9" y="16"/>
                      <a:pt x="11" y="16"/>
                      <a:pt x="11" y="17"/>
                    </a:cubicBezTo>
                    <a:cubicBezTo>
                      <a:pt x="16" y="21"/>
                      <a:pt x="16" y="21"/>
                      <a:pt x="16" y="21"/>
                    </a:cubicBezTo>
                    <a:cubicBezTo>
                      <a:pt x="27" y="11"/>
                      <a:pt x="27" y="11"/>
                      <a:pt x="27" y="11"/>
                    </a:cubicBezTo>
                    <a:cubicBezTo>
                      <a:pt x="27" y="10"/>
                      <a:pt x="29" y="10"/>
                      <a:pt x="29" y="11"/>
                    </a:cubicBezTo>
                    <a:cubicBezTo>
                      <a:pt x="30" y="11"/>
                      <a:pt x="30" y="13"/>
                      <a:pt x="29" y="13"/>
                    </a:cubicBezTo>
                    <a:close/>
                    <a:moveTo>
                      <a:pt x="32" y="42"/>
                    </a:moveTo>
                    <a:cubicBezTo>
                      <a:pt x="32" y="41"/>
                      <a:pt x="33" y="40"/>
                      <a:pt x="34" y="40"/>
                    </a:cubicBezTo>
                    <a:cubicBezTo>
                      <a:pt x="48" y="40"/>
                      <a:pt x="48" y="40"/>
                      <a:pt x="48" y="40"/>
                    </a:cubicBezTo>
                    <a:cubicBezTo>
                      <a:pt x="49" y="40"/>
                      <a:pt x="50" y="41"/>
                      <a:pt x="50" y="42"/>
                    </a:cubicBezTo>
                    <a:cubicBezTo>
                      <a:pt x="50" y="43"/>
                      <a:pt x="49" y="44"/>
                      <a:pt x="48" y="44"/>
                    </a:cubicBezTo>
                    <a:cubicBezTo>
                      <a:pt x="34" y="44"/>
                      <a:pt x="34" y="44"/>
                      <a:pt x="34" y="44"/>
                    </a:cubicBezTo>
                    <a:cubicBezTo>
                      <a:pt x="33" y="44"/>
                      <a:pt x="32" y="43"/>
                      <a:pt x="32" y="42"/>
                    </a:cubicBezTo>
                    <a:close/>
                    <a:moveTo>
                      <a:pt x="36" y="76"/>
                    </a:moveTo>
                    <a:cubicBezTo>
                      <a:pt x="36" y="56"/>
                      <a:pt x="36" y="56"/>
                      <a:pt x="36" y="56"/>
                    </a:cubicBezTo>
                    <a:cubicBezTo>
                      <a:pt x="56" y="56"/>
                      <a:pt x="56" y="56"/>
                      <a:pt x="56" y="56"/>
                    </a:cubicBezTo>
                    <a:lnTo>
                      <a:pt x="36"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srgbClr val="4C4846"/>
                  </a:solidFill>
                  <a:effectLst/>
                  <a:uLnTx/>
                  <a:uFillTx/>
                </a:endParaRPr>
              </a:p>
            </p:txBody>
          </p:sp>
        </p:grpSp>
        <p:sp>
          <p:nvSpPr>
            <p:cNvPr id="59" name="Rectangle 58">
              <a:extLst>
                <a:ext uri="{FF2B5EF4-FFF2-40B4-BE49-F238E27FC236}">
                  <a16:creationId xmlns:a16="http://schemas.microsoft.com/office/drawing/2014/main" id="{1E1F172B-8716-4A62-BD63-03C865C690C1}"/>
                </a:ext>
              </a:extLst>
            </p:cNvPr>
            <p:cNvSpPr/>
            <p:nvPr/>
          </p:nvSpPr>
          <p:spPr bwMode="gray">
            <a:xfrm>
              <a:off x="6342123" y="2733636"/>
              <a:ext cx="5392681" cy="64633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82880" indent="-182880">
                <a:buClr>
                  <a:schemeClr val="tx1"/>
                </a:buClr>
                <a:buFont typeface="Arial" panose="020B0604020202020204" pitchFamily="34" charset="0"/>
                <a:buChar char="•"/>
              </a:pPr>
              <a:r>
                <a:rPr lang="en-US" sz="1050" dirty="0">
                  <a:solidFill>
                    <a:schemeClr val="tx1"/>
                  </a:solidFill>
                  <a:latin typeface="Avenir Next LT Pro" panose="020B0504020202020204" pitchFamily="34" charset="0"/>
                </a:rPr>
                <a:t>Conduct interviews with project stakeholders, sales leaders, and sales reps to understand strategic objectives, talent strategy, and compensation philosophy</a:t>
              </a:r>
            </a:p>
            <a:p>
              <a:pPr marL="182880" indent="-182880">
                <a:buClr>
                  <a:schemeClr val="tx1"/>
                </a:buClr>
                <a:buFont typeface="Arial" panose="020B0604020202020204" pitchFamily="34" charset="0"/>
                <a:buChar char="•"/>
              </a:pPr>
              <a:r>
                <a:rPr lang="en-US" sz="1050" dirty="0">
                  <a:solidFill>
                    <a:schemeClr val="tx1"/>
                  </a:solidFill>
                  <a:latin typeface="Avenir Next LT Pro" panose="020B0504020202020204" pitchFamily="34" charset="0"/>
                </a:rPr>
                <a:t>Conduct interviews with industry and subject-matter experts to understand latest trends in the industry and validate rep survey findings</a:t>
              </a:r>
            </a:p>
          </p:txBody>
        </p:sp>
      </p:grpSp>
      <p:grpSp>
        <p:nvGrpSpPr>
          <p:cNvPr id="69" name="Group 68">
            <a:extLst>
              <a:ext uri="{FF2B5EF4-FFF2-40B4-BE49-F238E27FC236}">
                <a16:creationId xmlns:a16="http://schemas.microsoft.com/office/drawing/2014/main" id="{C3931031-8307-FDF8-A962-DB21F9F05107}"/>
              </a:ext>
            </a:extLst>
          </p:cNvPr>
          <p:cNvGrpSpPr/>
          <p:nvPr/>
        </p:nvGrpSpPr>
        <p:grpSpPr>
          <a:xfrm>
            <a:off x="6342123" y="3753112"/>
            <a:ext cx="5392681" cy="1078526"/>
            <a:chOff x="6342123" y="3562612"/>
            <a:chExt cx="5392681" cy="1078526"/>
          </a:xfrm>
        </p:grpSpPr>
        <p:sp>
          <p:nvSpPr>
            <p:cNvPr id="60" name="Rectangle: Rounded Corners 64">
              <a:extLst>
                <a:ext uri="{FF2B5EF4-FFF2-40B4-BE49-F238E27FC236}">
                  <a16:creationId xmlns:a16="http://schemas.microsoft.com/office/drawing/2014/main" id="{D7C62C3B-FB5F-39FB-D7CE-DD927B345442}"/>
                </a:ext>
              </a:extLst>
            </p:cNvPr>
            <p:cNvSpPr/>
            <p:nvPr/>
          </p:nvSpPr>
          <p:spPr bwMode="auto">
            <a:xfrm>
              <a:off x="6342123" y="3562612"/>
              <a:ext cx="5392681" cy="335753"/>
            </a:xfrm>
            <a:prstGeom prst="round2SameRect">
              <a:avLst>
                <a:gd name="adj1" fmla="val 0"/>
                <a:gd name="adj2" fmla="val 0"/>
              </a:avLst>
            </a:prstGeom>
            <a:solidFill>
              <a:schemeClr val="bg1">
                <a:lumMod val="95000"/>
              </a:schemeClr>
            </a:solidFill>
            <a:ln>
              <a:noFill/>
            </a:ln>
            <a:effectLst>
              <a:outerShdw blurRad="76200" dist="50800" dir="5400000" algn="tl" rotWithShape="0">
                <a:srgbClr val="696B6B">
                  <a:alpha val="4000"/>
                </a:srgbClr>
              </a:outerShdw>
            </a:effectLst>
          </p:spPr>
          <p:txBody>
            <a:bodyPr rot="0" spcFirstLastPara="0" vertOverflow="overflow" horzOverflow="overflow" vert="horz" wrap="square" lIns="503998" tIns="0" rIns="0" bIns="0" numCol="1" spcCol="0" rtlCol="0" fromWordArt="0" anchor="ctr" anchorCtr="0" forceAA="0" compatLnSpc="1">
              <a:prstTxWarp prst="textNoShape">
                <a:avLst/>
              </a:prstTxWarp>
              <a:noAutofit/>
            </a:bodyPr>
            <a:lstStyle/>
            <a:p>
              <a:pPr marL="0" marR="0" lvl="0" indent="0" defTabSz="228600" eaLnBrk="1" fontAlgn="auto" latinLnBrk="0" hangingPunct="1">
                <a:lnSpc>
                  <a:spcPct val="100000"/>
                </a:lnSpc>
                <a:spcBef>
                  <a:spcPts val="0"/>
                </a:spcBef>
                <a:spcAft>
                  <a:spcPts val="0"/>
                </a:spcAft>
                <a:buClrTx/>
                <a:buSzTx/>
                <a:buFontTx/>
                <a:buNone/>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r>
                <a:rPr kumimoji="0" lang="en-US" sz="1050" b="1" i="0" u="none" strike="noStrike" kern="0" cap="none" spc="0" normalizeH="0" baseline="0" noProof="0" dirty="0">
                  <a:ln>
                    <a:noFill/>
                  </a:ln>
                  <a:effectLst/>
                  <a:uLnTx/>
                  <a:uFillTx/>
                  <a:latin typeface="Avenir Next LT Pro" panose="020B0504020202020204" pitchFamily="34" charset="0"/>
                </a:rPr>
                <a:t>Benchmarking</a:t>
              </a:r>
            </a:p>
          </p:txBody>
        </p:sp>
        <p:sp>
          <p:nvSpPr>
            <p:cNvPr id="61" name="Rectangle: Rounded Corners 65">
              <a:extLst>
                <a:ext uri="{FF2B5EF4-FFF2-40B4-BE49-F238E27FC236}">
                  <a16:creationId xmlns:a16="http://schemas.microsoft.com/office/drawing/2014/main" id="{76C3C722-E376-B111-4CC9-4B220B384974}"/>
                </a:ext>
              </a:extLst>
            </p:cNvPr>
            <p:cNvSpPr/>
            <p:nvPr/>
          </p:nvSpPr>
          <p:spPr>
            <a:xfrm>
              <a:off x="6342123" y="3562613"/>
              <a:ext cx="344308" cy="335753"/>
            </a:xfrm>
            <a:prstGeom prst="roundRect">
              <a:avLst>
                <a:gd name="adj" fmla="val 0"/>
              </a:avLst>
            </a:prstGeom>
            <a:solidFill>
              <a:srgbClr val="3591CF"/>
            </a:solidFill>
            <a:ln>
              <a:noFill/>
            </a:ln>
            <a:effectLst/>
          </p:spPr>
          <p:txBody>
            <a:bodyPr vert="horz" lIns="36000" tIns="468000" rIns="36000" bIns="45720" rtlCol="0" anchor="ctr">
              <a:normAutofit fontScale="25000" lnSpcReduction="20000"/>
            </a:bodyPr>
            <a:lstStyle/>
            <a:p>
              <a:pPr algn="ctr">
                <a:lnSpc>
                  <a:spcPct val="90000"/>
                </a:lnSpc>
                <a:defRPr/>
              </a:pPr>
              <a:endParaRPr lang="en-US" sz="800" dirty="0">
                <a:solidFill>
                  <a:srgbClr val="4C4846"/>
                </a:solidFill>
                <a:cs typeface="Gotham Book" pitchFamily="2" charset="0"/>
              </a:endParaRPr>
            </a:p>
          </p:txBody>
        </p:sp>
        <p:grpSp>
          <p:nvGrpSpPr>
            <p:cNvPr id="62" name="Group 4">
              <a:extLst>
                <a:ext uri="{FF2B5EF4-FFF2-40B4-BE49-F238E27FC236}">
                  <a16:creationId xmlns:a16="http://schemas.microsoft.com/office/drawing/2014/main" id="{BBC72689-D4F0-3309-84D3-6ACE76954FAB}"/>
                </a:ext>
              </a:extLst>
            </p:cNvPr>
            <p:cNvGrpSpPr>
              <a:grpSpLocks noChangeAspect="1"/>
            </p:cNvGrpSpPr>
            <p:nvPr/>
          </p:nvGrpSpPr>
          <p:grpSpPr bwMode="auto">
            <a:xfrm>
              <a:off x="6438077" y="3644856"/>
              <a:ext cx="172154" cy="171267"/>
              <a:chOff x="305" y="1046"/>
              <a:chExt cx="194" cy="193"/>
            </a:xfrm>
            <a:solidFill>
              <a:srgbClr val="FFFFFF"/>
            </a:solidFill>
          </p:grpSpPr>
          <p:sp>
            <p:nvSpPr>
              <p:cNvPr id="63" name="Freeform 5">
                <a:extLst>
                  <a:ext uri="{FF2B5EF4-FFF2-40B4-BE49-F238E27FC236}">
                    <a16:creationId xmlns:a16="http://schemas.microsoft.com/office/drawing/2014/main" id="{10A9AF26-E529-06AB-376F-928040FCA3A3}"/>
                  </a:ext>
                </a:extLst>
              </p:cNvPr>
              <p:cNvSpPr>
                <a:spLocks/>
              </p:cNvSpPr>
              <p:nvPr/>
            </p:nvSpPr>
            <p:spPr bwMode="auto">
              <a:xfrm>
                <a:off x="442" y="1118"/>
                <a:ext cx="41" cy="121"/>
              </a:xfrm>
              <a:custGeom>
                <a:avLst/>
                <a:gdLst>
                  <a:gd name="T0" fmla="*/ 20 w 20"/>
                  <a:gd name="T1" fmla="*/ 40 h 60"/>
                  <a:gd name="T2" fmla="*/ 20 w 20"/>
                  <a:gd name="T3" fmla="*/ 0 h 60"/>
                  <a:gd name="T4" fmla="*/ 0 w 20"/>
                  <a:gd name="T5" fmla="*/ 0 h 60"/>
                  <a:gd name="T6" fmla="*/ 0 w 20"/>
                  <a:gd name="T7" fmla="*/ 40 h 60"/>
                  <a:gd name="T8" fmla="*/ 2 w 20"/>
                  <a:gd name="T9" fmla="*/ 42 h 60"/>
                  <a:gd name="T10" fmla="*/ 4 w 20"/>
                  <a:gd name="T11" fmla="*/ 42 h 60"/>
                  <a:gd name="T12" fmla="*/ 4 w 20"/>
                  <a:gd name="T13" fmla="*/ 48 h 60"/>
                  <a:gd name="T14" fmla="*/ 6 w 20"/>
                  <a:gd name="T15" fmla="*/ 50 h 60"/>
                  <a:gd name="T16" fmla="*/ 8 w 20"/>
                  <a:gd name="T17" fmla="*/ 50 h 60"/>
                  <a:gd name="T18" fmla="*/ 8 w 20"/>
                  <a:gd name="T19" fmla="*/ 58 h 60"/>
                  <a:gd name="T20" fmla="*/ 10 w 20"/>
                  <a:gd name="T21" fmla="*/ 60 h 60"/>
                  <a:gd name="T22" fmla="*/ 12 w 20"/>
                  <a:gd name="T23" fmla="*/ 58 h 60"/>
                  <a:gd name="T24" fmla="*/ 12 w 20"/>
                  <a:gd name="T25" fmla="*/ 50 h 60"/>
                  <a:gd name="T26" fmla="*/ 14 w 20"/>
                  <a:gd name="T27" fmla="*/ 50 h 60"/>
                  <a:gd name="T28" fmla="*/ 16 w 20"/>
                  <a:gd name="T29" fmla="*/ 48 h 60"/>
                  <a:gd name="T30" fmla="*/ 16 w 20"/>
                  <a:gd name="T31" fmla="*/ 42 h 60"/>
                  <a:gd name="T32" fmla="*/ 18 w 20"/>
                  <a:gd name="T33" fmla="*/ 42 h 60"/>
                  <a:gd name="T34" fmla="*/ 20 w 20"/>
                  <a:gd name="T35" fmla="*/ 4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60">
                    <a:moveTo>
                      <a:pt x="20" y="40"/>
                    </a:moveTo>
                    <a:cubicBezTo>
                      <a:pt x="20" y="0"/>
                      <a:pt x="20" y="0"/>
                      <a:pt x="20" y="0"/>
                    </a:cubicBezTo>
                    <a:cubicBezTo>
                      <a:pt x="0" y="0"/>
                      <a:pt x="0" y="0"/>
                      <a:pt x="0" y="0"/>
                    </a:cubicBezTo>
                    <a:cubicBezTo>
                      <a:pt x="0" y="40"/>
                      <a:pt x="0" y="40"/>
                      <a:pt x="0" y="40"/>
                    </a:cubicBezTo>
                    <a:cubicBezTo>
                      <a:pt x="0" y="41"/>
                      <a:pt x="1" y="42"/>
                      <a:pt x="2" y="42"/>
                    </a:cubicBezTo>
                    <a:cubicBezTo>
                      <a:pt x="4" y="42"/>
                      <a:pt x="4" y="42"/>
                      <a:pt x="4" y="42"/>
                    </a:cubicBezTo>
                    <a:cubicBezTo>
                      <a:pt x="4" y="48"/>
                      <a:pt x="4" y="48"/>
                      <a:pt x="4" y="48"/>
                    </a:cubicBezTo>
                    <a:cubicBezTo>
                      <a:pt x="4" y="49"/>
                      <a:pt x="5" y="50"/>
                      <a:pt x="6" y="50"/>
                    </a:cubicBezTo>
                    <a:cubicBezTo>
                      <a:pt x="8" y="50"/>
                      <a:pt x="8" y="50"/>
                      <a:pt x="8" y="50"/>
                    </a:cubicBezTo>
                    <a:cubicBezTo>
                      <a:pt x="8" y="58"/>
                      <a:pt x="8" y="58"/>
                      <a:pt x="8" y="58"/>
                    </a:cubicBezTo>
                    <a:cubicBezTo>
                      <a:pt x="8" y="59"/>
                      <a:pt x="9" y="60"/>
                      <a:pt x="10" y="60"/>
                    </a:cubicBezTo>
                    <a:cubicBezTo>
                      <a:pt x="11" y="60"/>
                      <a:pt x="12" y="59"/>
                      <a:pt x="12" y="58"/>
                    </a:cubicBezTo>
                    <a:cubicBezTo>
                      <a:pt x="12" y="50"/>
                      <a:pt x="12" y="50"/>
                      <a:pt x="12" y="50"/>
                    </a:cubicBezTo>
                    <a:cubicBezTo>
                      <a:pt x="14" y="50"/>
                      <a:pt x="14" y="50"/>
                      <a:pt x="14" y="50"/>
                    </a:cubicBezTo>
                    <a:cubicBezTo>
                      <a:pt x="15" y="50"/>
                      <a:pt x="16" y="49"/>
                      <a:pt x="16" y="48"/>
                    </a:cubicBezTo>
                    <a:cubicBezTo>
                      <a:pt x="16" y="42"/>
                      <a:pt x="16" y="42"/>
                      <a:pt x="16" y="42"/>
                    </a:cubicBezTo>
                    <a:cubicBezTo>
                      <a:pt x="18" y="42"/>
                      <a:pt x="18" y="42"/>
                      <a:pt x="18" y="42"/>
                    </a:cubicBezTo>
                    <a:cubicBezTo>
                      <a:pt x="19" y="42"/>
                      <a:pt x="20" y="41"/>
                      <a:pt x="20"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srgbClr val="4C4846"/>
                  </a:solidFill>
                  <a:effectLst/>
                  <a:uLnTx/>
                  <a:uFillTx/>
                </a:endParaRPr>
              </a:p>
            </p:txBody>
          </p:sp>
          <p:sp>
            <p:nvSpPr>
              <p:cNvPr id="64" name="Freeform 6">
                <a:extLst>
                  <a:ext uri="{FF2B5EF4-FFF2-40B4-BE49-F238E27FC236}">
                    <a16:creationId xmlns:a16="http://schemas.microsoft.com/office/drawing/2014/main" id="{567B007F-FC2C-EDF6-F7FB-EA541BB97F77}"/>
                  </a:ext>
                </a:extLst>
              </p:cNvPr>
              <p:cNvSpPr>
                <a:spLocks/>
              </p:cNvSpPr>
              <p:nvPr/>
            </p:nvSpPr>
            <p:spPr bwMode="auto">
              <a:xfrm>
                <a:off x="442" y="1046"/>
                <a:ext cx="57" cy="97"/>
              </a:xfrm>
              <a:custGeom>
                <a:avLst/>
                <a:gdLst>
                  <a:gd name="T0" fmla="*/ 28 w 28"/>
                  <a:gd name="T1" fmla="*/ 14 h 48"/>
                  <a:gd name="T2" fmla="*/ 20 w 28"/>
                  <a:gd name="T3" fmla="*/ 4 h 48"/>
                  <a:gd name="T4" fmla="*/ 20 w 28"/>
                  <a:gd name="T5" fmla="*/ 2 h 48"/>
                  <a:gd name="T6" fmla="*/ 18 w 28"/>
                  <a:gd name="T7" fmla="*/ 0 h 48"/>
                  <a:gd name="T8" fmla="*/ 2 w 28"/>
                  <a:gd name="T9" fmla="*/ 0 h 48"/>
                  <a:gd name="T10" fmla="*/ 0 w 28"/>
                  <a:gd name="T11" fmla="*/ 2 h 48"/>
                  <a:gd name="T12" fmla="*/ 0 w 28"/>
                  <a:gd name="T13" fmla="*/ 32 h 48"/>
                  <a:gd name="T14" fmla="*/ 20 w 28"/>
                  <a:gd name="T15" fmla="*/ 32 h 48"/>
                  <a:gd name="T16" fmla="*/ 20 w 28"/>
                  <a:gd name="T17" fmla="*/ 8 h 48"/>
                  <a:gd name="T18" fmla="*/ 24 w 28"/>
                  <a:gd name="T19" fmla="*/ 14 h 48"/>
                  <a:gd name="T20" fmla="*/ 24 w 28"/>
                  <a:gd name="T21" fmla="*/ 46 h 48"/>
                  <a:gd name="T22" fmla="*/ 26 w 28"/>
                  <a:gd name="T23" fmla="*/ 48 h 48"/>
                  <a:gd name="T24" fmla="*/ 28 w 28"/>
                  <a:gd name="T25" fmla="*/ 46 h 48"/>
                  <a:gd name="T26" fmla="*/ 28 w 28"/>
                  <a:gd name="T27" fmla="*/ 1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48">
                    <a:moveTo>
                      <a:pt x="28" y="14"/>
                    </a:moveTo>
                    <a:cubicBezTo>
                      <a:pt x="28" y="9"/>
                      <a:pt x="25" y="5"/>
                      <a:pt x="20" y="4"/>
                    </a:cubicBezTo>
                    <a:cubicBezTo>
                      <a:pt x="20" y="2"/>
                      <a:pt x="20" y="2"/>
                      <a:pt x="20" y="2"/>
                    </a:cubicBezTo>
                    <a:cubicBezTo>
                      <a:pt x="20" y="1"/>
                      <a:pt x="19" y="0"/>
                      <a:pt x="18" y="0"/>
                    </a:cubicBezTo>
                    <a:cubicBezTo>
                      <a:pt x="2" y="0"/>
                      <a:pt x="2" y="0"/>
                      <a:pt x="2" y="0"/>
                    </a:cubicBezTo>
                    <a:cubicBezTo>
                      <a:pt x="1" y="0"/>
                      <a:pt x="0" y="1"/>
                      <a:pt x="0" y="2"/>
                    </a:cubicBezTo>
                    <a:cubicBezTo>
                      <a:pt x="0" y="32"/>
                      <a:pt x="0" y="32"/>
                      <a:pt x="0" y="32"/>
                    </a:cubicBezTo>
                    <a:cubicBezTo>
                      <a:pt x="20" y="32"/>
                      <a:pt x="20" y="32"/>
                      <a:pt x="20" y="32"/>
                    </a:cubicBezTo>
                    <a:cubicBezTo>
                      <a:pt x="20" y="8"/>
                      <a:pt x="20" y="8"/>
                      <a:pt x="20" y="8"/>
                    </a:cubicBezTo>
                    <a:cubicBezTo>
                      <a:pt x="22" y="9"/>
                      <a:pt x="24" y="11"/>
                      <a:pt x="24" y="14"/>
                    </a:cubicBezTo>
                    <a:cubicBezTo>
                      <a:pt x="24" y="46"/>
                      <a:pt x="24" y="46"/>
                      <a:pt x="24" y="46"/>
                    </a:cubicBezTo>
                    <a:cubicBezTo>
                      <a:pt x="24" y="47"/>
                      <a:pt x="25" y="48"/>
                      <a:pt x="26" y="48"/>
                    </a:cubicBezTo>
                    <a:cubicBezTo>
                      <a:pt x="27" y="48"/>
                      <a:pt x="28" y="47"/>
                      <a:pt x="28" y="46"/>
                    </a:cubicBezTo>
                    <a:lnTo>
                      <a:pt x="2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srgbClr val="4C4846"/>
                  </a:solidFill>
                  <a:effectLst/>
                  <a:uLnTx/>
                  <a:uFillTx/>
                </a:endParaRPr>
              </a:p>
            </p:txBody>
          </p:sp>
          <p:sp>
            <p:nvSpPr>
              <p:cNvPr id="65" name="Freeform 7">
                <a:extLst>
                  <a:ext uri="{FF2B5EF4-FFF2-40B4-BE49-F238E27FC236}">
                    <a16:creationId xmlns:a16="http://schemas.microsoft.com/office/drawing/2014/main" id="{797DC422-9A9F-889B-A0F8-F21DC7A6F3A6}"/>
                  </a:ext>
                </a:extLst>
              </p:cNvPr>
              <p:cNvSpPr>
                <a:spLocks noEditPoints="1"/>
              </p:cNvSpPr>
              <p:nvPr/>
            </p:nvSpPr>
            <p:spPr bwMode="auto">
              <a:xfrm>
                <a:off x="305" y="1062"/>
                <a:ext cx="121" cy="161"/>
              </a:xfrm>
              <a:custGeom>
                <a:avLst/>
                <a:gdLst>
                  <a:gd name="T0" fmla="*/ 58 w 60"/>
                  <a:gd name="T1" fmla="*/ 0 h 80"/>
                  <a:gd name="T2" fmla="*/ 2 w 60"/>
                  <a:gd name="T3" fmla="*/ 0 h 80"/>
                  <a:gd name="T4" fmla="*/ 0 w 60"/>
                  <a:gd name="T5" fmla="*/ 2 h 80"/>
                  <a:gd name="T6" fmla="*/ 0 w 60"/>
                  <a:gd name="T7" fmla="*/ 78 h 80"/>
                  <a:gd name="T8" fmla="*/ 2 w 60"/>
                  <a:gd name="T9" fmla="*/ 80 h 80"/>
                  <a:gd name="T10" fmla="*/ 38 w 60"/>
                  <a:gd name="T11" fmla="*/ 80 h 80"/>
                  <a:gd name="T12" fmla="*/ 39 w 60"/>
                  <a:gd name="T13" fmla="*/ 79 h 80"/>
                  <a:gd name="T14" fmla="*/ 59 w 60"/>
                  <a:gd name="T15" fmla="*/ 59 h 80"/>
                  <a:gd name="T16" fmla="*/ 60 w 60"/>
                  <a:gd name="T17" fmla="*/ 58 h 80"/>
                  <a:gd name="T18" fmla="*/ 60 w 60"/>
                  <a:gd name="T19" fmla="*/ 2 h 80"/>
                  <a:gd name="T20" fmla="*/ 58 w 60"/>
                  <a:gd name="T21" fmla="*/ 0 h 80"/>
                  <a:gd name="T22" fmla="*/ 34 w 60"/>
                  <a:gd name="T23" fmla="*/ 20 h 80"/>
                  <a:gd name="T24" fmla="*/ 48 w 60"/>
                  <a:gd name="T25" fmla="*/ 20 h 80"/>
                  <a:gd name="T26" fmla="*/ 50 w 60"/>
                  <a:gd name="T27" fmla="*/ 22 h 80"/>
                  <a:gd name="T28" fmla="*/ 48 w 60"/>
                  <a:gd name="T29" fmla="*/ 24 h 80"/>
                  <a:gd name="T30" fmla="*/ 34 w 60"/>
                  <a:gd name="T31" fmla="*/ 24 h 80"/>
                  <a:gd name="T32" fmla="*/ 32 w 60"/>
                  <a:gd name="T33" fmla="*/ 22 h 80"/>
                  <a:gd name="T34" fmla="*/ 34 w 60"/>
                  <a:gd name="T35" fmla="*/ 20 h 80"/>
                  <a:gd name="T36" fmla="*/ 29 w 60"/>
                  <a:gd name="T37" fmla="*/ 35 h 80"/>
                  <a:gd name="T38" fmla="*/ 17 w 60"/>
                  <a:gd name="T39" fmla="*/ 47 h 80"/>
                  <a:gd name="T40" fmla="*/ 15 w 60"/>
                  <a:gd name="T41" fmla="*/ 47 h 80"/>
                  <a:gd name="T42" fmla="*/ 9 w 60"/>
                  <a:gd name="T43" fmla="*/ 41 h 80"/>
                  <a:gd name="T44" fmla="*/ 9 w 60"/>
                  <a:gd name="T45" fmla="*/ 39 h 80"/>
                  <a:gd name="T46" fmla="*/ 11 w 60"/>
                  <a:gd name="T47" fmla="*/ 39 h 80"/>
                  <a:gd name="T48" fmla="*/ 16 w 60"/>
                  <a:gd name="T49" fmla="*/ 43 h 80"/>
                  <a:gd name="T50" fmla="*/ 27 w 60"/>
                  <a:gd name="T51" fmla="*/ 33 h 80"/>
                  <a:gd name="T52" fmla="*/ 29 w 60"/>
                  <a:gd name="T53" fmla="*/ 33 h 80"/>
                  <a:gd name="T54" fmla="*/ 29 w 60"/>
                  <a:gd name="T55" fmla="*/ 35 h 80"/>
                  <a:gd name="T56" fmla="*/ 29 w 60"/>
                  <a:gd name="T57" fmla="*/ 13 h 80"/>
                  <a:gd name="T58" fmla="*/ 17 w 60"/>
                  <a:gd name="T59" fmla="*/ 25 h 80"/>
                  <a:gd name="T60" fmla="*/ 15 w 60"/>
                  <a:gd name="T61" fmla="*/ 25 h 80"/>
                  <a:gd name="T62" fmla="*/ 9 w 60"/>
                  <a:gd name="T63" fmla="*/ 19 h 80"/>
                  <a:gd name="T64" fmla="*/ 9 w 60"/>
                  <a:gd name="T65" fmla="*/ 17 h 80"/>
                  <a:gd name="T66" fmla="*/ 11 w 60"/>
                  <a:gd name="T67" fmla="*/ 17 h 80"/>
                  <a:gd name="T68" fmla="*/ 16 w 60"/>
                  <a:gd name="T69" fmla="*/ 21 h 80"/>
                  <a:gd name="T70" fmla="*/ 27 w 60"/>
                  <a:gd name="T71" fmla="*/ 11 h 80"/>
                  <a:gd name="T72" fmla="*/ 29 w 60"/>
                  <a:gd name="T73" fmla="*/ 11 h 80"/>
                  <a:gd name="T74" fmla="*/ 29 w 60"/>
                  <a:gd name="T75" fmla="*/ 13 h 80"/>
                  <a:gd name="T76" fmla="*/ 32 w 60"/>
                  <a:gd name="T77" fmla="*/ 42 h 80"/>
                  <a:gd name="T78" fmla="*/ 34 w 60"/>
                  <a:gd name="T79" fmla="*/ 40 h 80"/>
                  <a:gd name="T80" fmla="*/ 48 w 60"/>
                  <a:gd name="T81" fmla="*/ 40 h 80"/>
                  <a:gd name="T82" fmla="*/ 50 w 60"/>
                  <a:gd name="T83" fmla="*/ 42 h 80"/>
                  <a:gd name="T84" fmla="*/ 48 w 60"/>
                  <a:gd name="T85" fmla="*/ 44 h 80"/>
                  <a:gd name="T86" fmla="*/ 34 w 60"/>
                  <a:gd name="T87" fmla="*/ 44 h 80"/>
                  <a:gd name="T88" fmla="*/ 32 w 60"/>
                  <a:gd name="T89" fmla="*/ 42 h 80"/>
                  <a:gd name="T90" fmla="*/ 36 w 60"/>
                  <a:gd name="T91" fmla="*/ 76 h 80"/>
                  <a:gd name="T92" fmla="*/ 36 w 60"/>
                  <a:gd name="T93" fmla="*/ 56 h 80"/>
                  <a:gd name="T94" fmla="*/ 56 w 60"/>
                  <a:gd name="T95" fmla="*/ 56 h 80"/>
                  <a:gd name="T96" fmla="*/ 36 w 60"/>
                  <a:gd name="T9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 h="80">
                    <a:moveTo>
                      <a:pt x="58" y="0"/>
                    </a:moveTo>
                    <a:cubicBezTo>
                      <a:pt x="2" y="0"/>
                      <a:pt x="2" y="0"/>
                      <a:pt x="2" y="0"/>
                    </a:cubicBezTo>
                    <a:cubicBezTo>
                      <a:pt x="1" y="0"/>
                      <a:pt x="0" y="1"/>
                      <a:pt x="0" y="2"/>
                    </a:cubicBezTo>
                    <a:cubicBezTo>
                      <a:pt x="0" y="78"/>
                      <a:pt x="0" y="78"/>
                      <a:pt x="0" y="78"/>
                    </a:cubicBezTo>
                    <a:cubicBezTo>
                      <a:pt x="0" y="79"/>
                      <a:pt x="1" y="80"/>
                      <a:pt x="2" y="80"/>
                    </a:cubicBezTo>
                    <a:cubicBezTo>
                      <a:pt x="38" y="80"/>
                      <a:pt x="38" y="80"/>
                      <a:pt x="38" y="80"/>
                    </a:cubicBezTo>
                    <a:cubicBezTo>
                      <a:pt x="39" y="80"/>
                      <a:pt x="39" y="80"/>
                      <a:pt x="39" y="79"/>
                    </a:cubicBezTo>
                    <a:cubicBezTo>
                      <a:pt x="59" y="59"/>
                      <a:pt x="59" y="59"/>
                      <a:pt x="59" y="59"/>
                    </a:cubicBezTo>
                    <a:cubicBezTo>
                      <a:pt x="60" y="59"/>
                      <a:pt x="60" y="59"/>
                      <a:pt x="60" y="58"/>
                    </a:cubicBezTo>
                    <a:cubicBezTo>
                      <a:pt x="60" y="2"/>
                      <a:pt x="60" y="2"/>
                      <a:pt x="60" y="2"/>
                    </a:cubicBezTo>
                    <a:cubicBezTo>
                      <a:pt x="60" y="1"/>
                      <a:pt x="59" y="0"/>
                      <a:pt x="58" y="0"/>
                    </a:cubicBezTo>
                    <a:close/>
                    <a:moveTo>
                      <a:pt x="34" y="20"/>
                    </a:moveTo>
                    <a:cubicBezTo>
                      <a:pt x="48" y="20"/>
                      <a:pt x="48" y="20"/>
                      <a:pt x="48" y="20"/>
                    </a:cubicBezTo>
                    <a:cubicBezTo>
                      <a:pt x="49" y="20"/>
                      <a:pt x="50" y="21"/>
                      <a:pt x="50" y="22"/>
                    </a:cubicBezTo>
                    <a:cubicBezTo>
                      <a:pt x="50" y="23"/>
                      <a:pt x="49" y="24"/>
                      <a:pt x="48" y="24"/>
                    </a:cubicBezTo>
                    <a:cubicBezTo>
                      <a:pt x="34" y="24"/>
                      <a:pt x="34" y="24"/>
                      <a:pt x="34" y="24"/>
                    </a:cubicBezTo>
                    <a:cubicBezTo>
                      <a:pt x="33" y="24"/>
                      <a:pt x="32" y="23"/>
                      <a:pt x="32" y="22"/>
                    </a:cubicBezTo>
                    <a:cubicBezTo>
                      <a:pt x="32" y="21"/>
                      <a:pt x="33" y="20"/>
                      <a:pt x="34" y="20"/>
                    </a:cubicBezTo>
                    <a:close/>
                    <a:moveTo>
                      <a:pt x="29" y="35"/>
                    </a:moveTo>
                    <a:cubicBezTo>
                      <a:pt x="17" y="47"/>
                      <a:pt x="17" y="47"/>
                      <a:pt x="17" y="47"/>
                    </a:cubicBezTo>
                    <a:cubicBezTo>
                      <a:pt x="17" y="48"/>
                      <a:pt x="15" y="48"/>
                      <a:pt x="15" y="47"/>
                    </a:cubicBezTo>
                    <a:cubicBezTo>
                      <a:pt x="9" y="41"/>
                      <a:pt x="9" y="41"/>
                      <a:pt x="9" y="41"/>
                    </a:cubicBezTo>
                    <a:cubicBezTo>
                      <a:pt x="8" y="41"/>
                      <a:pt x="8" y="39"/>
                      <a:pt x="9" y="39"/>
                    </a:cubicBezTo>
                    <a:cubicBezTo>
                      <a:pt x="9" y="38"/>
                      <a:pt x="11" y="38"/>
                      <a:pt x="11" y="39"/>
                    </a:cubicBezTo>
                    <a:cubicBezTo>
                      <a:pt x="16" y="43"/>
                      <a:pt x="16" y="43"/>
                      <a:pt x="16" y="43"/>
                    </a:cubicBezTo>
                    <a:cubicBezTo>
                      <a:pt x="27" y="33"/>
                      <a:pt x="27" y="33"/>
                      <a:pt x="27" y="33"/>
                    </a:cubicBezTo>
                    <a:cubicBezTo>
                      <a:pt x="27" y="32"/>
                      <a:pt x="29" y="32"/>
                      <a:pt x="29" y="33"/>
                    </a:cubicBezTo>
                    <a:cubicBezTo>
                      <a:pt x="30" y="33"/>
                      <a:pt x="30" y="35"/>
                      <a:pt x="29" y="35"/>
                    </a:cubicBezTo>
                    <a:close/>
                    <a:moveTo>
                      <a:pt x="29" y="13"/>
                    </a:moveTo>
                    <a:cubicBezTo>
                      <a:pt x="17" y="25"/>
                      <a:pt x="17" y="25"/>
                      <a:pt x="17" y="25"/>
                    </a:cubicBezTo>
                    <a:cubicBezTo>
                      <a:pt x="17" y="26"/>
                      <a:pt x="15" y="26"/>
                      <a:pt x="15" y="25"/>
                    </a:cubicBezTo>
                    <a:cubicBezTo>
                      <a:pt x="9" y="19"/>
                      <a:pt x="9" y="19"/>
                      <a:pt x="9" y="19"/>
                    </a:cubicBezTo>
                    <a:cubicBezTo>
                      <a:pt x="8" y="19"/>
                      <a:pt x="8" y="17"/>
                      <a:pt x="9" y="17"/>
                    </a:cubicBezTo>
                    <a:cubicBezTo>
                      <a:pt x="9" y="16"/>
                      <a:pt x="11" y="16"/>
                      <a:pt x="11" y="17"/>
                    </a:cubicBezTo>
                    <a:cubicBezTo>
                      <a:pt x="16" y="21"/>
                      <a:pt x="16" y="21"/>
                      <a:pt x="16" y="21"/>
                    </a:cubicBezTo>
                    <a:cubicBezTo>
                      <a:pt x="27" y="11"/>
                      <a:pt x="27" y="11"/>
                      <a:pt x="27" y="11"/>
                    </a:cubicBezTo>
                    <a:cubicBezTo>
                      <a:pt x="27" y="10"/>
                      <a:pt x="29" y="10"/>
                      <a:pt x="29" y="11"/>
                    </a:cubicBezTo>
                    <a:cubicBezTo>
                      <a:pt x="30" y="11"/>
                      <a:pt x="30" y="13"/>
                      <a:pt x="29" y="13"/>
                    </a:cubicBezTo>
                    <a:close/>
                    <a:moveTo>
                      <a:pt x="32" y="42"/>
                    </a:moveTo>
                    <a:cubicBezTo>
                      <a:pt x="32" y="41"/>
                      <a:pt x="33" y="40"/>
                      <a:pt x="34" y="40"/>
                    </a:cubicBezTo>
                    <a:cubicBezTo>
                      <a:pt x="48" y="40"/>
                      <a:pt x="48" y="40"/>
                      <a:pt x="48" y="40"/>
                    </a:cubicBezTo>
                    <a:cubicBezTo>
                      <a:pt x="49" y="40"/>
                      <a:pt x="50" y="41"/>
                      <a:pt x="50" y="42"/>
                    </a:cubicBezTo>
                    <a:cubicBezTo>
                      <a:pt x="50" y="43"/>
                      <a:pt x="49" y="44"/>
                      <a:pt x="48" y="44"/>
                    </a:cubicBezTo>
                    <a:cubicBezTo>
                      <a:pt x="34" y="44"/>
                      <a:pt x="34" y="44"/>
                      <a:pt x="34" y="44"/>
                    </a:cubicBezTo>
                    <a:cubicBezTo>
                      <a:pt x="33" y="44"/>
                      <a:pt x="32" y="43"/>
                      <a:pt x="32" y="42"/>
                    </a:cubicBezTo>
                    <a:close/>
                    <a:moveTo>
                      <a:pt x="36" y="76"/>
                    </a:moveTo>
                    <a:cubicBezTo>
                      <a:pt x="36" y="56"/>
                      <a:pt x="36" y="56"/>
                      <a:pt x="36" y="56"/>
                    </a:cubicBezTo>
                    <a:cubicBezTo>
                      <a:pt x="56" y="56"/>
                      <a:pt x="56" y="56"/>
                      <a:pt x="56" y="56"/>
                    </a:cubicBezTo>
                    <a:lnTo>
                      <a:pt x="36"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srgbClr val="4C4846"/>
                  </a:solidFill>
                  <a:effectLst/>
                  <a:uLnTx/>
                  <a:uFillTx/>
                </a:endParaRPr>
              </a:p>
            </p:txBody>
          </p:sp>
        </p:grpSp>
        <p:sp>
          <p:nvSpPr>
            <p:cNvPr id="66" name="Rectangle 65">
              <a:extLst>
                <a:ext uri="{FF2B5EF4-FFF2-40B4-BE49-F238E27FC236}">
                  <a16:creationId xmlns:a16="http://schemas.microsoft.com/office/drawing/2014/main" id="{052F6C00-13B1-D357-3FED-B62ED8B7DF32}"/>
                </a:ext>
              </a:extLst>
            </p:cNvPr>
            <p:cNvSpPr/>
            <p:nvPr/>
          </p:nvSpPr>
          <p:spPr bwMode="gray">
            <a:xfrm>
              <a:off x="6342123" y="3994807"/>
              <a:ext cx="5392680" cy="64633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82880" indent="-182880">
                <a:buClr>
                  <a:schemeClr val="tx1"/>
                </a:buClr>
                <a:buFont typeface="Arial" panose="020B0604020202020204" pitchFamily="34" charset="0"/>
                <a:buChar char="•"/>
              </a:pPr>
              <a:r>
                <a:rPr lang="en-US" sz="1050" dirty="0">
                  <a:solidFill>
                    <a:schemeClr val="tx1"/>
                  </a:solidFill>
                  <a:latin typeface="Avenir Next LT Pro" panose="020B0504020202020204" pitchFamily="34" charset="0"/>
                </a:rPr>
                <a:t>Benchmark pay levels base salary, on-target earnings, and actual total cash to market 25</a:t>
              </a:r>
              <a:r>
                <a:rPr lang="en-US" sz="1050" baseline="30000" dirty="0">
                  <a:solidFill>
                    <a:schemeClr val="tx1"/>
                  </a:solidFill>
                  <a:latin typeface="Avenir Next LT Pro" panose="020B0504020202020204" pitchFamily="34" charset="0"/>
                </a:rPr>
                <a:t>th</a:t>
              </a:r>
              <a:r>
                <a:rPr lang="en-US" sz="1050" dirty="0">
                  <a:solidFill>
                    <a:schemeClr val="tx1"/>
                  </a:solidFill>
                  <a:latin typeface="Avenir Next LT Pro" panose="020B0504020202020204" pitchFamily="34" charset="0"/>
                </a:rPr>
                <a:t>, 50</a:t>
              </a:r>
              <a:r>
                <a:rPr lang="en-US" sz="1050" baseline="30000" dirty="0">
                  <a:solidFill>
                    <a:schemeClr val="tx1"/>
                  </a:solidFill>
                  <a:latin typeface="Avenir Next LT Pro" panose="020B0504020202020204" pitchFamily="34" charset="0"/>
                </a:rPr>
                <a:t>th</a:t>
              </a:r>
              <a:r>
                <a:rPr lang="en-US" sz="1050" dirty="0">
                  <a:solidFill>
                    <a:schemeClr val="tx1"/>
                  </a:solidFill>
                  <a:latin typeface="Avenir Next LT Pro" panose="020B0504020202020204" pitchFamily="34" charset="0"/>
                </a:rPr>
                <a:t>, and 75</a:t>
              </a:r>
              <a:r>
                <a:rPr lang="en-US" sz="1050" baseline="30000" dirty="0">
                  <a:solidFill>
                    <a:schemeClr val="tx1"/>
                  </a:solidFill>
                  <a:latin typeface="Avenir Next LT Pro" panose="020B0504020202020204" pitchFamily="34" charset="0"/>
                </a:rPr>
                <a:t>th</a:t>
              </a:r>
              <a:r>
                <a:rPr lang="en-US" sz="1050" dirty="0">
                  <a:solidFill>
                    <a:schemeClr val="tx1"/>
                  </a:solidFill>
                  <a:latin typeface="Avenir Next LT Pro" panose="020B0504020202020204" pitchFamily="34" charset="0"/>
                </a:rPr>
                <a:t> percentiles to understand ability to attract and retain top talent</a:t>
              </a:r>
            </a:p>
            <a:p>
              <a:pPr marL="182880" indent="-182880">
                <a:buClr>
                  <a:schemeClr val="tx1"/>
                </a:buClr>
                <a:buFont typeface="Arial" panose="020B0604020202020204" pitchFamily="34" charset="0"/>
                <a:buChar char="•"/>
              </a:pPr>
              <a:r>
                <a:rPr lang="en-US" sz="1050" dirty="0">
                  <a:solidFill>
                    <a:schemeClr val="tx1"/>
                  </a:solidFill>
                  <a:latin typeface="Avenir Next LT Pro" panose="020B0504020202020204" pitchFamily="34" charset="0"/>
                </a:rPr>
                <a:t>Compare key metrics (e.g. turnover, percent of reps at 100%, etc.) to market practice to ensure competitive and market-aligned plans</a:t>
              </a:r>
              <a:endParaRPr lang="en-US" sz="1050" b="1" dirty="0">
                <a:solidFill>
                  <a:schemeClr val="tx1"/>
                </a:solidFill>
                <a:latin typeface="Avenir Next LT Pro" panose="020B0504020202020204" pitchFamily="34" charset="0"/>
              </a:endParaRPr>
            </a:p>
          </p:txBody>
        </p:sp>
      </p:grpSp>
    </p:spTree>
    <p:extLst>
      <p:ext uri="{BB962C8B-B14F-4D97-AF65-F5344CB8AC3E}">
        <p14:creationId xmlns:p14="http://schemas.microsoft.com/office/powerpoint/2010/main" val="3150558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91;p17">
            <a:extLst>
              <a:ext uri="{FF2B5EF4-FFF2-40B4-BE49-F238E27FC236}">
                <a16:creationId xmlns:a16="http://schemas.microsoft.com/office/drawing/2014/main" id="{0B98750C-BC27-7932-3FD6-0F4A368F2C4F}"/>
              </a:ext>
            </a:extLst>
          </p:cNvPr>
          <p:cNvSpPr/>
          <p:nvPr/>
        </p:nvSpPr>
        <p:spPr>
          <a:xfrm>
            <a:off x="8084048" y="1353670"/>
            <a:ext cx="3658453" cy="487598"/>
          </a:xfrm>
          <a:prstGeom prst="rect">
            <a:avLst/>
          </a:prstGeom>
          <a:gradFill>
            <a:gsLst>
              <a:gs pos="30000">
                <a:srgbClr val="03327C"/>
              </a:gs>
              <a:gs pos="100000">
                <a:srgbClr val="3591CF"/>
              </a:gs>
            </a:gsLst>
            <a:lin ang="18900000" scaled="1"/>
          </a:gradFill>
          <a:ln>
            <a:noFill/>
          </a:ln>
          <a:effectLst>
            <a:outerShdw blurRad="76200" dist="50800" dir="5400000" algn="tl" rotWithShape="0">
              <a:schemeClr val="dk2">
                <a:alpha val="3921"/>
              </a:schemeClr>
            </a:outerShdw>
          </a:effectLst>
        </p:spPr>
        <p:txBody>
          <a:bodyPr spcFirstLastPara="1" wrap="square" lIns="182875" tIns="182875" rIns="182875" bIns="182875" anchor="t" anchorCtr="0">
            <a:noAutofit/>
          </a:bodyPr>
          <a:lstStyle/>
          <a:p>
            <a:pPr>
              <a:buClr>
                <a:schemeClr val="dk1"/>
              </a:buClr>
              <a:buSzPts val="1200"/>
            </a:pPr>
            <a:endParaRPr sz="1200">
              <a:solidFill>
                <a:srgbClr val="4C4845"/>
              </a:solidFill>
              <a:latin typeface="Calibri"/>
              <a:cs typeface="Calibri"/>
              <a:sym typeface="Calibri"/>
            </a:endParaRPr>
          </a:p>
        </p:txBody>
      </p:sp>
      <p:sp>
        <p:nvSpPr>
          <p:cNvPr id="2" name="Slide Number Placeholder 1" hidden="1">
            <a:extLst>
              <a:ext uri="{FF2B5EF4-FFF2-40B4-BE49-F238E27FC236}">
                <a16:creationId xmlns:a16="http://schemas.microsoft.com/office/drawing/2014/main" id="{789E3461-AE90-B326-4DCC-37ED847620CA}"/>
              </a:ext>
            </a:extLst>
          </p:cNvPr>
          <p:cNvSpPr>
            <a:spLocks noGrp="1"/>
          </p:cNvSpPr>
          <p:nvPr>
            <p:ph type="sldNum" sz="quarter" idx="12"/>
          </p:nvPr>
        </p:nvSpPr>
        <p:spPr/>
        <p:txBody>
          <a:bodyPr/>
          <a:lstStyle/>
          <a:p>
            <a:endParaRPr lang="en-US" dirty="0"/>
          </a:p>
        </p:txBody>
      </p:sp>
      <p:sp>
        <p:nvSpPr>
          <p:cNvPr id="4" name="Title 18">
            <a:extLst>
              <a:ext uri="{FF2B5EF4-FFF2-40B4-BE49-F238E27FC236}">
                <a16:creationId xmlns:a16="http://schemas.microsoft.com/office/drawing/2014/main" id="{AC8BFB63-B75E-57AA-A4EB-CFEE44B73555}"/>
              </a:ext>
            </a:extLst>
          </p:cNvPr>
          <p:cNvSpPr txBox="1">
            <a:spLocks/>
          </p:cNvSpPr>
          <p:nvPr/>
        </p:nvSpPr>
        <p:spPr>
          <a:xfrm>
            <a:off x="653345" y="0"/>
            <a:ext cx="11277600" cy="505178"/>
          </a:xfrm>
          <a:prstGeom prst="rect">
            <a:avLst/>
          </a:prstGeom>
        </p:spPr>
        <p:txBody>
          <a:bodyPr lIns="0" tIns="0" rIns="0" bIns="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b="1" dirty="0">
                <a:latin typeface="Avenir Next LT Pro" panose="020B0504020202020204" pitchFamily="34" charset="0"/>
              </a:rPr>
              <a:t>SBI leverages outputs from quantitative and qualitative analyses to assess alignment to market across each design principle based on industry and market best practice</a:t>
            </a:r>
            <a:endParaRPr lang="en-US" sz="2200" b="1" dirty="0">
              <a:latin typeface="Avenir Next LT Pro" panose="020B0504020202020204" pitchFamily="34" charset="0"/>
              <a:ea typeface="Verdana" panose="020B0604030504040204" pitchFamily="34" charset="0"/>
              <a:cs typeface="Verdana" panose="020B0604030504040204" pitchFamily="34" charset="0"/>
            </a:endParaRPr>
          </a:p>
        </p:txBody>
      </p:sp>
      <p:sp>
        <p:nvSpPr>
          <p:cNvPr id="7" name="Google Shape;991;p17">
            <a:extLst>
              <a:ext uri="{FF2B5EF4-FFF2-40B4-BE49-F238E27FC236}">
                <a16:creationId xmlns:a16="http://schemas.microsoft.com/office/drawing/2014/main" id="{43D642E4-1EF2-10D8-CF17-5D5798336406}"/>
              </a:ext>
            </a:extLst>
          </p:cNvPr>
          <p:cNvSpPr/>
          <p:nvPr/>
        </p:nvSpPr>
        <p:spPr>
          <a:xfrm>
            <a:off x="8084048" y="1926266"/>
            <a:ext cx="3658453" cy="4145453"/>
          </a:xfrm>
          <a:prstGeom prst="rect">
            <a:avLst/>
          </a:prstGeom>
          <a:solidFill>
            <a:schemeClr val="accent3">
              <a:lumMod val="20000"/>
              <a:lumOff val="80000"/>
            </a:schemeClr>
          </a:solidFill>
          <a:ln>
            <a:noFill/>
          </a:ln>
          <a:effectLst>
            <a:outerShdw blurRad="76200" dist="50800" dir="5400000" algn="tl" rotWithShape="0">
              <a:schemeClr val="dk2">
                <a:alpha val="3921"/>
              </a:schemeClr>
            </a:outerShdw>
          </a:effectLst>
        </p:spPr>
        <p:txBody>
          <a:bodyPr spcFirstLastPara="1" wrap="square" lIns="182875" tIns="182875" rIns="182875" bIns="18287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4C4845"/>
              </a:solidFill>
              <a:latin typeface="Calibri"/>
              <a:ea typeface="Calibri"/>
              <a:cs typeface="Calibri"/>
              <a:sym typeface="Calibri"/>
            </a:endParaRPr>
          </a:p>
        </p:txBody>
      </p:sp>
      <p:sp>
        <p:nvSpPr>
          <p:cNvPr id="8" name="Google Shape;995;p17">
            <a:extLst>
              <a:ext uri="{FF2B5EF4-FFF2-40B4-BE49-F238E27FC236}">
                <a16:creationId xmlns:a16="http://schemas.microsoft.com/office/drawing/2014/main" id="{7D65D8AF-0C20-1C75-5BF9-9776B9BF4394}"/>
              </a:ext>
            </a:extLst>
          </p:cNvPr>
          <p:cNvSpPr/>
          <p:nvPr/>
        </p:nvSpPr>
        <p:spPr>
          <a:xfrm>
            <a:off x="8300374" y="2206193"/>
            <a:ext cx="3225799" cy="3585597"/>
          </a:xfrm>
          <a:prstGeom prst="rect">
            <a:avLst/>
          </a:prstGeom>
          <a:solidFill>
            <a:schemeClr val="accent3">
              <a:lumMod val="20000"/>
              <a:lumOff val="80000"/>
            </a:schemeClr>
          </a:solidFill>
          <a:ln>
            <a:noFill/>
          </a:ln>
        </p:spPr>
        <p:txBody>
          <a:bodyPr spcFirstLastPara="1" wrap="square" lIns="0" tIns="0" rIns="0" bIns="0" anchor="t" anchorCtr="0">
            <a:spAutoFit/>
          </a:bodyPr>
          <a:lstStyle/>
          <a:p>
            <a:pPr marL="274320" indent="-274320">
              <a:spcBef>
                <a:spcPts val="600"/>
              </a:spcBef>
              <a:buFont typeface="Arial" panose="020B0604020202020204" pitchFamily="34" charset="0"/>
              <a:buChar char="•"/>
            </a:pPr>
            <a:r>
              <a:rPr lang="en-US" sz="1200" dirty="0">
                <a:latin typeface="Avenir Next LT Pro" panose="020B0504020202020204" pitchFamily="34" charset="0"/>
              </a:rPr>
              <a:t>Leadership Interviews</a:t>
            </a:r>
          </a:p>
          <a:p>
            <a:pPr marL="274320" indent="-274320">
              <a:spcBef>
                <a:spcPts val="600"/>
              </a:spcBef>
              <a:buFont typeface="Arial" panose="020B0604020202020204" pitchFamily="34" charset="0"/>
              <a:buChar char="•"/>
            </a:pPr>
            <a:r>
              <a:rPr lang="en-US" sz="1200" dirty="0">
                <a:latin typeface="Avenir Next LT Pro" panose="020B0504020202020204" pitchFamily="34" charset="0"/>
              </a:rPr>
              <a:t>Turnover Analysis</a:t>
            </a:r>
          </a:p>
          <a:p>
            <a:pPr marL="274320" indent="-274320">
              <a:spcBef>
                <a:spcPts val="600"/>
              </a:spcBef>
              <a:buFont typeface="Arial" panose="020B0604020202020204" pitchFamily="34" charset="0"/>
              <a:buChar char="•"/>
            </a:pPr>
            <a:r>
              <a:rPr lang="en-US" sz="1200" dirty="0">
                <a:latin typeface="Avenir Next LT Pro" panose="020B0504020202020204" pitchFamily="34" charset="0"/>
              </a:rPr>
              <a:t>Compensation Cost of Sales (Total, By Rep)</a:t>
            </a:r>
          </a:p>
          <a:p>
            <a:pPr marL="274320" indent="-274320">
              <a:spcBef>
                <a:spcPts val="600"/>
              </a:spcBef>
              <a:buFont typeface="Arial" panose="020B0604020202020204" pitchFamily="34" charset="0"/>
              <a:buChar char="•"/>
            </a:pPr>
            <a:r>
              <a:rPr lang="en-US" sz="1200" dirty="0">
                <a:latin typeface="Avenir Next LT Pro" panose="020B0504020202020204" pitchFamily="34" charset="0"/>
              </a:rPr>
              <a:t>Pay Level Benchmarking</a:t>
            </a:r>
          </a:p>
          <a:p>
            <a:pPr marL="548640" lvl="1" indent="-274320">
              <a:spcBef>
                <a:spcPts val="600"/>
              </a:spcBef>
              <a:buClr>
                <a:schemeClr val="bg1"/>
              </a:buClr>
              <a:buFont typeface="Avenir Next LT Pro" panose="020B0504020202020204" pitchFamily="34" charset="0"/>
              <a:buChar char="–"/>
            </a:pPr>
            <a:r>
              <a:rPr lang="en-US" sz="1200" dirty="0">
                <a:latin typeface="Avenir Next LT Pro" panose="020B0504020202020204" pitchFamily="34" charset="0"/>
              </a:rPr>
              <a:t>Base Salary</a:t>
            </a:r>
          </a:p>
          <a:p>
            <a:pPr marL="548640" lvl="1" indent="-274320">
              <a:spcBef>
                <a:spcPts val="600"/>
              </a:spcBef>
              <a:buClr>
                <a:schemeClr val="bg1"/>
              </a:buClr>
              <a:buFont typeface="Avenir Next LT Pro" panose="020B0504020202020204" pitchFamily="34" charset="0"/>
              <a:buChar char="–"/>
            </a:pPr>
            <a:r>
              <a:rPr lang="en-US" sz="1200" dirty="0">
                <a:latin typeface="Avenir Next LT Pro" panose="020B0504020202020204" pitchFamily="34" charset="0"/>
              </a:rPr>
              <a:t>On-Target Earnings / Actual Total Cash</a:t>
            </a:r>
          </a:p>
          <a:p>
            <a:pPr marL="274320" indent="-274320">
              <a:spcBef>
                <a:spcPts val="600"/>
              </a:spcBef>
              <a:buFont typeface="Arial" panose="020B0604020202020204" pitchFamily="34" charset="0"/>
              <a:buChar char="•"/>
            </a:pPr>
            <a:r>
              <a:rPr lang="en-US" sz="1200" dirty="0">
                <a:latin typeface="Avenir Next LT Pro" panose="020B0504020202020204" pitchFamily="34" charset="0"/>
              </a:rPr>
              <a:t>Rep Productivity</a:t>
            </a:r>
          </a:p>
          <a:p>
            <a:pPr marL="274320" indent="-274320">
              <a:spcBef>
                <a:spcPts val="600"/>
              </a:spcBef>
              <a:buFont typeface="Arial" panose="020B0604020202020204" pitchFamily="34" charset="0"/>
              <a:buChar char="•"/>
            </a:pPr>
            <a:r>
              <a:rPr lang="en-US" sz="1200" dirty="0">
                <a:latin typeface="Avenir Next LT Pro" panose="020B0504020202020204" pitchFamily="34" charset="0"/>
              </a:rPr>
              <a:t>Pay for Performance ($ or %)</a:t>
            </a:r>
          </a:p>
          <a:p>
            <a:pPr marL="274320" indent="-274320">
              <a:spcBef>
                <a:spcPts val="600"/>
              </a:spcBef>
              <a:buFont typeface="Arial" panose="020B0604020202020204" pitchFamily="34" charset="0"/>
              <a:buChar char="•"/>
            </a:pPr>
            <a:r>
              <a:rPr lang="en-US" sz="1200" dirty="0">
                <a:latin typeface="Avenir Next LT Pro" panose="020B0504020202020204" pitchFamily="34" charset="0"/>
              </a:rPr>
              <a:t>Pay Differentiation</a:t>
            </a:r>
          </a:p>
          <a:p>
            <a:pPr marL="274320" indent="-274320">
              <a:spcBef>
                <a:spcPts val="600"/>
              </a:spcBef>
              <a:buFont typeface="Arial" panose="020B0604020202020204" pitchFamily="34" charset="0"/>
              <a:buChar char="•"/>
            </a:pPr>
            <a:r>
              <a:rPr lang="en-US" sz="1200" dirty="0">
                <a:latin typeface="Avenir Next LT Pro" panose="020B0504020202020204" pitchFamily="34" charset="0"/>
              </a:rPr>
              <a:t>Incentive Attainment Distribution</a:t>
            </a:r>
          </a:p>
          <a:p>
            <a:pPr marL="274320" indent="-274320">
              <a:spcBef>
                <a:spcPts val="600"/>
              </a:spcBef>
              <a:buFont typeface="Arial" panose="020B0604020202020204" pitchFamily="34" charset="0"/>
              <a:buChar char="•"/>
            </a:pPr>
            <a:r>
              <a:rPr lang="en-US" sz="1200" dirty="0">
                <a:latin typeface="Avenir Next LT Pro" panose="020B0504020202020204" pitchFamily="34" charset="0"/>
              </a:rPr>
              <a:t>Quota Distribution</a:t>
            </a:r>
          </a:p>
          <a:p>
            <a:pPr marL="274320" indent="-274320">
              <a:spcBef>
                <a:spcPts val="600"/>
              </a:spcBef>
              <a:buFont typeface="Arial" panose="020B0604020202020204" pitchFamily="34" charset="0"/>
              <a:buChar char="•"/>
            </a:pPr>
            <a:r>
              <a:rPr lang="en-US" sz="1200" dirty="0">
                <a:latin typeface="Avenir Next LT Pro" panose="020B0504020202020204" pitchFamily="34" charset="0"/>
              </a:rPr>
              <a:t>Quota Achievement Distribution</a:t>
            </a:r>
          </a:p>
          <a:p>
            <a:pPr marL="274320" indent="-274320">
              <a:spcBef>
                <a:spcPts val="600"/>
              </a:spcBef>
              <a:buFont typeface="Arial" panose="020B0604020202020204" pitchFamily="34" charset="0"/>
              <a:buChar char="•"/>
            </a:pPr>
            <a:r>
              <a:rPr lang="en-US" sz="1200" dirty="0">
                <a:latin typeface="Avenir Next LT Pro" panose="020B0504020202020204" pitchFamily="34" charset="0"/>
              </a:rPr>
              <a:t>Year over Year Attainment</a:t>
            </a:r>
          </a:p>
        </p:txBody>
      </p:sp>
      <p:sp>
        <p:nvSpPr>
          <p:cNvPr id="22" name="TextBox 21">
            <a:extLst>
              <a:ext uri="{FF2B5EF4-FFF2-40B4-BE49-F238E27FC236}">
                <a16:creationId xmlns:a16="http://schemas.microsoft.com/office/drawing/2014/main" id="{D885C01D-D8B2-0398-18B6-5F0B6E56825C}"/>
              </a:ext>
            </a:extLst>
          </p:cNvPr>
          <p:cNvSpPr txBox="1"/>
          <p:nvPr/>
        </p:nvSpPr>
        <p:spPr>
          <a:xfrm>
            <a:off x="8680086" y="1453126"/>
            <a:ext cx="2189477" cy="276999"/>
          </a:xfrm>
          <a:prstGeom prst="rect">
            <a:avLst/>
          </a:prstGeom>
          <a:noFill/>
        </p:spPr>
        <p:txBody>
          <a:bodyPr wrap="square" lIns="0" tIns="0" rIns="0" bIns="0">
            <a:spAutoFit/>
          </a:bodyPr>
          <a:lstStyle/>
          <a:p>
            <a:pPr marL="0" marR="0" lvl="0" indent="0" defTabSz="228600" eaLnBrk="1" fontAlgn="auto" latinLnBrk="0" hangingPunct="1">
              <a:lnSpc>
                <a:spcPct val="100000"/>
              </a:lnSpc>
              <a:spcBef>
                <a:spcPts val="0"/>
              </a:spcBef>
              <a:spcAft>
                <a:spcPts val="0"/>
              </a:spcAft>
              <a:buClrTx/>
              <a:buSzTx/>
              <a:buFontTx/>
              <a:buNone/>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r>
              <a:rPr lang="en-US" sz="1800" b="1" kern="0" dirty="0">
                <a:solidFill>
                  <a:srgbClr val="FFFFFF"/>
                </a:solidFill>
                <a:latin typeface="Avenir Next LT Pro" panose="020B0504020202020204" pitchFamily="34" charset="0"/>
              </a:rPr>
              <a:t>Sample Analysis</a:t>
            </a:r>
            <a:endParaRPr kumimoji="0" lang="en-US" sz="1800" b="1" i="0" u="none" strike="noStrike" kern="0" cap="none" spc="0" normalizeH="0" baseline="0" noProof="0" dirty="0">
              <a:ln>
                <a:noFill/>
              </a:ln>
              <a:solidFill>
                <a:srgbClr val="FFFFFF"/>
              </a:solidFill>
              <a:effectLst/>
              <a:uLnTx/>
              <a:uFillTx/>
              <a:latin typeface="Avenir Next LT Pro" panose="020B0504020202020204" pitchFamily="34" charset="0"/>
            </a:endParaRPr>
          </a:p>
        </p:txBody>
      </p:sp>
      <p:sp>
        <p:nvSpPr>
          <p:cNvPr id="24" name="Google Shape;991;p17">
            <a:extLst>
              <a:ext uri="{FF2B5EF4-FFF2-40B4-BE49-F238E27FC236}">
                <a16:creationId xmlns:a16="http://schemas.microsoft.com/office/drawing/2014/main" id="{534D9C60-10D2-BC19-E1D0-F3F760550321}"/>
              </a:ext>
            </a:extLst>
          </p:cNvPr>
          <p:cNvSpPr/>
          <p:nvPr/>
        </p:nvSpPr>
        <p:spPr>
          <a:xfrm>
            <a:off x="465931" y="1353670"/>
            <a:ext cx="7307655" cy="487598"/>
          </a:xfrm>
          <a:prstGeom prst="rect">
            <a:avLst/>
          </a:prstGeom>
          <a:gradFill>
            <a:gsLst>
              <a:gs pos="30000">
                <a:srgbClr val="03327C"/>
              </a:gs>
              <a:gs pos="100000">
                <a:srgbClr val="3591CF"/>
              </a:gs>
            </a:gsLst>
            <a:lin ang="18900000" scaled="1"/>
          </a:gradFill>
          <a:ln>
            <a:noFill/>
          </a:ln>
          <a:effectLst>
            <a:outerShdw blurRad="76200" dist="50800" dir="5400000" algn="tl" rotWithShape="0">
              <a:schemeClr val="dk2">
                <a:alpha val="3921"/>
              </a:schemeClr>
            </a:outerShdw>
          </a:effectLst>
        </p:spPr>
        <p:txBody>
          <a:bodyPr spcFirstLastPara="1" wrap="square" lIns="182875" tIns="182875" rIns="182875" bIns="182875" anchor="t" anchorCtr="0">
            <a:noAutofit/>
          </a:bodyPr>
          <a:lstStyle/>
          <a:p>
            <a:pPr>
              <a:buClr>
                <a:schemeClr val="dk1"/>
              </a:buClr>
              <a:buSzPts val="1200"/>
            </a:pPr>
            <a:endParaRPr sz="1200">
              <a:solidFill>
                <a:srgbClr val="4C4845"/>
              </a:solidFill>
              <a:latin typeface="Calibri"/>
              <a:cs typeface="Calibri"/>
              <a:sym typeface="Calibri"/>
            </a:endParaRPr>
          </a:p>
        </p:txBody>
      </p:sp>
      <p:sp>
        <p:nvSpPr>
          <p:cNvPr id="26" name="Rectangle 25">
            <a:extLst>
              <a:ext uri="{FF2B5EF4-FFF2-40B4-BE49-F238E27FC236}">
                <a16:creationId xmlns:a16="http://schemas.microsoft.com/office/drawing/2014/main" id="{640FA1AE-64FF-DC9F-3CE6-7F1F8AA1E5D9}"/>
              </a:ext>
            </a:extLst>
          </p:cNvPr>
          <p:cNvSpPr/>
          <p:nvPr/>
        </p:nvSpPr>
        <p:spPr>
          <a:xfrm>
            <a:off x="465081" y="1353671"/>
            <a:ext cx="493947" cy="493947"/>
          </a:xfrm>
          <a:prstGeom prst="rect">
            <a:avLst/>
          </a:prstGeom>
          <a:solidFill>
            <a:srgbClr val="359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7B2C5812-F01B-85C5-05BF-D55060D1ED61}"/>
              </a:ext>
            </a:extLst>
          </p:cNvPr>
          <p:cNvSpPr txBox="1"/>
          <p:nvPr/>
        </p:nvSpPr>
        <p:spPr>
          <a:xfrm>
            <a:off x="1061119" y="1453126"/>
            <a:ext cx="2110320" cy="276999"/>
          </a:xfrm>
          <a:prstGeom prst="rect">
            <a:avLst/>
          </a:prstGeom>
          <a:noFill/>
        </p:spPr>
        <p:txBody>
          <a:bodyPr wrap="square" lIns="0" tIns="0" rIns="0" bIns="0">
            <a:spAutoFit/>
          </a:bodyPr>
          <a:lstStyle/>
          <a:p>
            <a:pPr marL="0" marR="0" lvl="0" indent="0" defTabSz="228600" eaLnBrk="1" fontAlgn="auto" latinLnBrk="0" hangingPunct="1">
              <a:lnSpc>
                <a:spcPct val="100000"/>
              </a:lnSpc>
              <a:spcBef>
                <a:spcPts val="0"/>
              </a:spcBef>
              <a:spcAft>
                <a:spcPts val="0"/>
              </a:spcAft>
              <a:buClrTx/>
              <a:buSzTx/>
              <a:buFontTx/>
              <a:buNone/>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r>
              <a:rPr kumimoji="0" lang="en-US" sz="1800" b="1" i="0" u="none" strike="noStrike" kern="0" cap="none" spc="0" normalizeH="0" baseline="0" noProof="0" dirty="0">
                <a:ln>
                  <a:noFill/>
                </a:ln>
                <a:solidFill>
                  <a:srgbClr val="FFFFFF"/>
                </a:solidFill>
                <a:effectLst/>
                <a:uLnTx/>
                <a:uFillTx/>
                <a:latin typeface="Avenir Next LT Pro" panose="020B0504020202020204" pitchFamily="34" charset="0"/>
              </a:rPr>
              <a:t>Gap/Gulf Analysis</a:t>
            </a:r>
          </a:p>
        </p:txBody>
      </p:sp>
      <p:grpSp>
        <p:nvGrpSpPr>
          <p:cNvPr id="34" name="Group 4">
            <a:extLst>
              <a:ext uri="{FF2B5EF4-FFF2-40B4-BE49-F238E27FC236}">
                <a16:creationId xmlns:a16="http://schemas.microsoft.com/office/drawing/2014/main" id="{F6D93382-2EA6-F513-18DC-0C12295CEDE7}"/>
              </a:ext>
            </a:extLst>
          </p:cNvPr>
          <p:cNvGrpSpPr>
            <a:grpSpLocks noChangeAspect="1"/>
          </p:cNvGrpSpPr>
          <p:nvPr/>
        </p:nvGrpSpPr>
        <p:grpSpPr bwMode="auto">
          <a:xfrm>
            <a:off x="556033" y="1445427"/>
            <a:ext cx="312042" cy="310434"/>
            <a:chOff x="305" y="1046"/>
            <a:chExt cx="194" cy="193"/>
          </a:xfrm>
          <a:solidFill>
            <a:srgbClr val="FFFFFF"/>
          </a:solidFill>
        </p:grpSpPr>
        <p:sp>
          <p:nvSpPr>
            <p:cNvPr id="35" name="Freeform 5">
              <a:extLst>
                <a:ext uri="{FF2B5EF4-FFF2-40B4-BE49-F238E27FC236}">
                  <a16:creationId xmlns:a16="http://schemas.microsoft.com/office/drawing/2014/main" id="{42E0BC90-7377-6738-FE2D-8D85F374E7EA}"/>
                </a:ext>
              </a:extLst>
            </p:cNvPr>
            <p:cNvSpPr>
              <a:spLocks/>
            </p:cNvSpPr>
            <p:nvPr/>
          </p:nvSpPr>
          <p:spPr bwMode="auto">
            <a:xfrm>
              <a:off x="442" y="1118"/>
              <a:ext cx="41" cy="121"/>
            </a:xfrm>
            <a:custGeom>
              <a:avLst/>
              <a:gdLst>
                <a:gd name="T0" fmla="*/ 20 w 20"/>
                <a:gd name="T1" fmla="*/ 40 h 60"/>
                <a:gd name="T2" fmla="*/ 20 w 20"/>
                <a:gd name="T3" fmla="*/ 0 h 60"/>
                <a:gd name="T4" fmla="*/ 0 w 20"/>
                <a:gd name="T5" fmla="*/ 0 h 60"/>
                <a:gd name="T6" fmla="*/ 0 w 20"/>
                <a:gd name="T7" fmla="*/ 40 h 60"/>
                <a:gd name="T8" fmla="*/ 2 w 20"/>
                <a:gd name="T9" fmla="*/ 42 h 60"/>
                <a:gd name="T10" fmla="*/ 4 w 20"/>
                <a:gd name="T11" fmla="*/ 42 h 60"/>
                <a:gd name="T12" fmla="*/ 4 w 20"/>
                <a:gd name="T13" fmla="*/ 48 h 60"/>
                <a:gd name="T14" fmla="*/ 6 w 20"/>
                <a:gd name="T15" fmla="*/ 50 h 60"/>
                <a:gd name="T16" fmla="*/ 8 w 20"/>
                <a:gd name="T17" fmla="*/ 50 h 60"/>
                <a:gd name="T18" fmla="*/ 8 w 20"/>
                <a:gd name="T19" fmla="*/ 58 h 60"/>
                <a:gd name="T20" fmla="*/ 10 w 20"/>
                <a:gd name="T21" fmla="*/ 60 h 60"/>
                <a:gd name="T22" fmla="*/ 12 w 20"/>
                <a:gd name="T23" fmla="*/ 58 h 60"/>
                <a:gd name="T24" fmla="*/ 12 w 20"/>
                <a:gd name="T25" fmla="*/ 50 h 60"/>
                <a:gd name="T26" fmla="*/ 14 w 20"/>
                <a:gd name="T27" fmla="*/ 50 h 60"/>
                <a:gd name="T28" fmla="*/ 16 w 20"/>
                <a:gd name="T29" fmla="*/ 48 h 60"/>
                <a:gd name="T30" fmla="*/ 16 w 20"/>
                <a:gd name="T31" fmla="*/ 42 h 60"/>
                <a:gd name="T32" fmla="*/ 18 w 20"/>
                <a:gd name="T33" fmla="*/ 42 h 60"/>
                <a:gd name="T34" fmla="*/ 20 w 20"/>
                <a:gd name="T35" fmla="*/ 4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60">
                  <a:moveTo>
                    <a:pt x="20" y="40"/>
                  </a:moveTo>
                  <a:cubicBezTo>
                    <a:pt x="20" y="0"/>
                    <a:pt x="20" y="0"/>
                    <a:pt x="20" y="0"/>
                  </a:cubicBezTo>
                  <a:cubicBezTo>
                    <a:pt x="0" y="0"/>
                    <a:pt x="0" y="0"/>
                    <a:pt x="0" y="0"/>
                  </a:cubicBezTo>
                  <a:cubicBezTo>
                    <a:pt x="0" y="40"/>
                    <a:pt x="0" y="40"/>
                    <a:pt x="0" y="40"/>
                  </a:cubicBezTo>
                  <a:cubicBezTo>
                    <a:pt x="0" y="41"/>
                    <a:pt x="1" y="42"/>
                    <a:pt x="2" y="42"/>
                  </a:cubicBezTo>
                  <a:cubicBezTo>
                    <a:pt x="4" y="42"/>
                    <a:pt x="4" y="42"/>
                    <a:pt x="4" y="42"/>
                  </a:cubicBezTo>
                  <a:cubicBezTo>
                    <a:pt x="4" y="48"/>
                    <a:pt x="4" y="48"/>
                    <a:pt x="4" y="48"/>
                  </a:cubicBezTo>
                  <a:cubicBezTo>
                    <a:pt x="4" y="49"/>
                    <a:pt x="5" y="50"/>
                    <a:pt x="6" y="50"/>
                  </a:cubicBezTo>
                  <a:cubicBezTo>
                    <a:pt x="8" y="50"/>
                    <a:pt x="8" y="50"/>
                    <a:pt x="8" y="50"/>
                  </a:cubicBezTo>
                  <a:cubicBezTo>
                    <a:pt x="8" y="58"/>
                    <a:pt x="8" y="58"/>
                    <a:pt x="8" y="58"/>
                  </a:cubicBezTo>
                  <a:cubicBezTo>
                    <a:pt x="8" y="59"/>
                    <a:pt x="9" y="60"/>
                    <a:pt x="10" y="60"/>
                  </a:cubicBezTo>
                  <a:cubicBezTo>
                    <a:pt x="11" y="60"/>
                    <a:pt x="12" y="59"/>
                    <a:pt x="12" y="58"/>
                  </a:cubicBezTo>
                  <a:cubicBezTo>
                    <a:pt x="12" y="50"/>
                    <a:pt x="12" y="50"/>
                    <a:pt x="12" y="50"/>
                  </a:cubicBezTo>
                  <a:cubicBezTo>
                    <a:pt x="14" y="50"/>
                    <a:pt x="14" y="50"/>
                    <a:pt x="14" y="50"/>
                  </a:cubicBezTo>
                  <a:cubicBezTo>
                    <a:pt x="15" y="50"/>
                    <a:pt x="16" y="49"/>
                    <a:pt x="16" y="48"/>
                  </a:cubicBezTo>
                  <a:cubicBezTo>
                    <a:pt x="16" y="42"/>
                    <a:pt x="16" y="42"/>
                    <a:pt x="16" y="42"/>
                  </a:cubicBezTo>
                  <a:cubicBezTo>
                    <a:pt x="18" y="42"/>
                    <a:pt x="18" y="42"/>
                    <a:pt x="18" y="42"/>
                  </a:cubicBezTo>
                  <a:cubicBezTo>
                    <a:pt x="19" y="42"/>
                    <a:pt x="20" y="41"/>
                    <a:pt x="20"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srgbClr val="4C4846"/>
                </a:solidFill>
                <a:effectLst/>
                <a:uLnTx/>
                <a:uFillTx/>
              </a:endParaRPr>
            </a:p>
          </p:txBody>
        </p:sp>
        <p:sp>
          <p:nvSpPr>
            <p:cNvPr id="36" name="Freeform 6">
              <a:extLst>
                <a:ext uri="{FF2B5EF4-FFF2-40B4-BE49-F238E27FC236}">
                  <a16:creationId xmlns:a16="http://schemas.microsoft.com/office/drawing/2014/main" id="{DE5E3373-62EA-ED57-61BA-3924BB454D97}"/>
                </a:ext>
              </a:extLst>
            </p:cNvPr>
            <p:cNvSpPr>
              <a:spLocks/>
            </p:cNvSpPr>
            <p:nvPr/>
          </p:nvSpPr>
          <p:spPr bwMode="auto">
            <a:xfrm>
              <a:off x="442" y="1046"/>
              <a:ext cx="57" cy="97"/>
            </a:xfrm>
            <a:custGeom>
              <a:avLst/>
              <a:gdLst>
                <a:gd name="T0" fmla="*/ 28 w 28"/>
                <a:gd name="T1" fmla="*/ 14 h 48"/>
                <a:gd name="T2" fmla="*/ 20 w 28"/>
                <a:gd name="T3" fmla="*/ 4 h 48"/>
                <a:gd name="T4" fmla="*/ 20 w 28"/>
                <a:gd name="T5" fmla="*/ 2 h 48"/>
                <a:gd name="T6" fmla="*/ 18 w 28"/>
                <a:gd name="T7" fmla="*/ 0 h 48"/>
                <a:gd name="T8" fmla="*/ 2 w 28"/>
                <a:gd name="T9" fmla="*/ 0 h 48"/>
                <a:gd name="T10" fmla="*/ 0 w 28"/>
                <a:gd name="T11" fmla="*/ 2 h 48"/>
                <a:gd name="T12" fmla="*/ 0 w 28"/>
                <a:gd name="T13" fmla="*/ 32 h 48"/>
                <a:gd name="T14" fmla="*/ 20 w 28"/>
                <a:gd name="T15" fmla="*/ 32 h 48"/>
                <a:gd name="T16" fmla="*/ 20 w 28"/>
                <a:gd name="T17" fmla="*/ 8 h 48"/>
                <a:gd name="T18" fmla="*/ 24 w 28"/>
                <a:gd name="T19" fmla="*/ 14 h 48"/>
                <a:gd name="T20" fmla="*/ 24 w 28"/>
                <a:gd name="T21" fmla="*/ 46 h 48"/>
                <a:gd name="T22" fmla="*/ 26 w 28"/>
                <a:gd name="T23" fmla="*/ 48 h 48"/>
                <a:gd name="T24" fmla="*/ 28 w 28"/>
                <a:gd name="T25" fmla="*/ 46 h 48"/>
                <a:gd name="T26" fmla="*/ 28 w 28"/>
                <a:gd name="T27" fmla="*/ 1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48">
                  <a:moveTo>
                    <a:pt x="28" y="14"/>
                  </a:moveTo>
                  <a:cubicBezTo>
                    <a:pt x="28" y="9"/>
                    <a:pt x="25" y="5"/>
                    <a:pt x="20" y="4"/>
                  </a:cubicBezTo>
                  <a:cubicBezTo>
                    <a:pt x="20" y="2"/>
                    <a:pt x="20" y="2"/>
                    <a:pt x="20" y="2"/>
                  </a:cubicBezTo>
                  <a:cubicBezTo>
                    <a:pt x="20" y="1"/>
                    <a:pt x="19" y="0"/>
                    <a:pt x="18" y="0"/>
                  </a:cubicBezTo>
                  <a:cubicBezTo>
                    <a:pt x="2" y="0"/>
                    <a:pt x="2" y="0"/>
                    <a:pt x="2" y="0"/>
                  </a:cubicBezTo>
                  <a:cubicBezTo>
                    <a:pt x="1" y="0"/>
                    <a:pt x="0" y="1"/>
                    <a:pt x="0" y="2"/>
                  </a:cubicBezTo>
                  <a:cubicBezTo>
                    <a:pt x="0" y="32"/>
                    <a:pt x="0" y="32"/>
                    <a:pt x="0" y="32"/>
                  </a:cubicBezTo>
                  <a:cubicBezTo>
                    <a:pt x="20" y="32"/>
                    <a:pt x="20" y="32"/>
                    <a:pt x="20" y="32"/>
                  </a:cubicBezTo>
                  <a:cubicBezTo>
                    <a:pt x="20" y="8"/>
                    <a:pt x="20" y="8"/>
                    <a:pt x="20" y="8"/>
                  </a:cubicBezTo>
                  <a:cubicBezTo>
                    <a:pt x="22" y="9"/>
                    <a:pt x="24" y="11"/>
                    <a:pt x="24" y="14"/>
                  </a:cubicBezTo>
                  <a:cubicBezTo>
                    <a:pt x="24" y="46"/>
                    <a:pt x="24" y="46"/>
                    <a:pt x="24" y="46"/>
                  </a:cubicBezTo>
                  <a:cubicBezTo>
                    <a:pt x="24" y="47"/>
                    <a:pt x="25" y="48"/>
                    <a:pt x="26" y="48"/>
                  </a:cubicBezTo>
                  <a:cubicBezTo>
                    <a:pt x="27" y="48"/>
                    <a:pt x="28" y="47"/>
                    <a:pt x="28" y="46"/>
                  </a:cubicBezTo>
                  <a:lnTo>
                    <a:pt x="2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srgbClr val="4C4846"/>
                </a:solidFill>
                <a:effectLst/>
                <a:uLnTx/>
                <a:uFillTx/>
              </a:endParaRPr>
            </a:p>
          </p:txBody>
        </p:sp>
        <p:sp>
          <p:nvSpPr>
            <p:cNvPr id="37" name="Freeform 7">
              <a:extLst>
                <a:ext uri="{FF2B5EF4-FFF2-40B4-BE49-F238E27FC236}">
                  <a16:creationId xmlns:a16="http://schemas.microsoft.com/office/drawing/2014/main" id="{46C0F08E-5A2E-FA55-1239-008E59E2907E}"/>
                </a:ext>
              </a:extLst>
            </p:cNvPr>
            <p:cNvSpPr>
              <a:spLocks noEditPoints="1"/>
            </p:cNvSpPr>
            <p:nvPr/>
          </p:nvSpPr>
          <p:spPr bwMode="auto">
            <a:xfrm>
              <a:off x="305" y="1062"/>
              <a:ext cx="121" cy="161"/>
            </a:xfrm>
            <a:custGeom>
              <a:avLst/>
              <a:gdLst>
                <a:gd name="T0" fmla="*/ 58 w 60"/>
                <a:gd name="T1" fmla="*/ 0 h 80"/>
                <a:gd name="T2" fmla="*/ 2 w 60"/>
                <a:gd name="T3" fmla="*/ 0 h 80"/>
                <a:gd name="T4" fmla="*/ 0 w 60"/>
                <a:gd name="T5" fmla="*/ 2 h 80"/>
                <a:gd name="T6" fmla="*/ 0 w 60"/>
                <a:gd name="T7" fmla="*/ 78 h 80"/>
                <a:gd name="T8" fmla="*/ 2 w 60"/>
                <a:gd name="T9" fmla="*/ 80 h 80"/>
                <a:gd name="T10" fmla="*/ 38 w 60"/>
                <a:gd name="T11" fmla="*/ 80 h 80"/>
                <a:gd name="T12" fmla="*/ 39 w 60"/>
                <a:gd name="T13" fmla="*/ 79 h 80"/>
                <a:gd name="T14" fmla="*/ 59 w 60"/>
                <a:gd name="T15" fmla="*/ 59 h 80"/>
                <a:gd name="T16" fmla="*/ 60 w 60"/>
                <a:gd name="T17" fmla="*/ 58 h 80"/>
                <a:gd name="T18" fmla="*/ 60 w 60"/>
                <a:gd name="T19" fmla="*/ 2 h 80"/>
                <a:gd name="T20" fmla="*/ 58 w 60"/>
                <a:gd name="T21" fmla="*/ 0 h 80"/>
                <a:gd name="T22" fmla="*/ 34 w 60"/>
                <a:gd name="T23" fmla="*/ 20 h 80"/>
                <a:gd name="T24" fmla="*/ 48 w 60"/>
                <a:gd name="T25" fmla="*/ 20 h 80"/>
                <a:gd name="T26" fmla="*/ 50 w 60"/>
                <a:gd name="T27" fmla="*/ 22 h 80"/>
                <a:gd name="T28" fmla="*/ 48 w 60"/>
                <a:gd name="T29" fmla="*/ 24 h 80"/>
                <a:gd name="T30" fmla="*/ 34 w 60"/>
                <a:gd name="T31" fmla="*/ 24 h 80"/>
                <a:gd name="T32" fmla="*/ 32 w 60"/>
                <a:gd name="T33" fmla="*/ 22 h 80"/>
                <a:gd name="T34" fmla="*/ 34 w 60"/>
                <a:gd name="T35" fmla="*/ 20 h 80"/>
                <a:gd name="T36" fmla="*/ 29 w 60"/>
                <a:gd name="T37" fmla="*/ 35 h 80"/>
                <a:gd name="T38" fmla="*/ 17 w 60"/>
                <a:gd name="T39" fmla="*/ 47 h 80"/>
                <a:gd name="T40" fmla="*/ 15 w 60"/>
                <a:gd name="T41" fmla="*/ 47 h 80"/>
                <a:gd name="T42" fmla="*/ 9 w 60"/>
                <a:gd name="T43" fmla="*/ 41 h 80"/>
                <a:gd name="T44" fmla="*/ 9 w 60"/>
                <a:gd name="T45" fmla="*/ 39 h 80"/>
                <a:gd name="T46" fmla="*/ 11 w 60"/>
                <a:gd name="T47" fmla="*/ 39 h 80"/>
                <a:gd name="T48" fmla="*/ 16 w 60"/>
                <a:gd name="T49" fmla="*/ 43 h 80"/>
                <a:gd name="T50" fmla="*/ 27 w 60"/>
                <a:gd name="T51" fmla="*/ 33 h 80"/>
                <a:gd name="T52" fmla="*/ 29 w 60"/>
                <a:gd name="T53" fmla="*/ 33 h 80"/>
                <a:gd name="T54" fmla="*/ 29 w 60"/>
                <a:gd name="T55" fmla="*/ 35 h 80"/>
                <a:gd name="T56" fmla="*/ 29 w 60"/>
                <a:gd name="T57" fmla="*/ 13 h 80"/>
                <a:gd name="T58" fmla="*/ 17 w 60"/>
                <a:gd name="T59" fmla="*/ 25 h 80"/>
                <a:gd name="T60" fmla="*/ 15 w 60"/>
                <a:gd name="T61" fmla="*/ 25 h 80"/>
                <a:gd name="T62" fmla="*/ 9 w 60"/>
                <a:gd name="T63" fmla="*/ 19 h 80"/>
                <a:gd name="T64" fmla="*/ 9 w 60"/>
                <a:gd name="T65" fmla="*/ 17 h 80"/>
                <a:gd name="T66" fmla="*/ 11 w 60"/>
                <a:gd name="T67" fmla="*/ 17 h 80"/>
                <a:gd name="T68" fmla="*/ 16 w 60"/>
                <a:gd name="T69" fmla="*/ 21 h 80"/>
                <a:gd name="T70" fmla="*/ 27 w 60"/>
                <a:gd name="T71" fmla="*/ 11 h 80"/>
                <a:gd name="T72" fmla="*/ 29 w 60"/>
                <a:gd name="T73" fmla="*/ 11 h 80"/>
                <a:gd name="T74" fmla="*/ 29 w 60"/>
                <a:gd name="T75" fmla="*/ 13 h 80"/>
                <a:gd name="T76" fmla="*/ 32 w 60"/>
                <a:gd name="T77" fmla="*/ 42 h 80"/>
                <a:gd name="T78" fmla="*/ 34 w 60"/>
                <a:gd name="T79" fmla="*/ 40 h 80"/>
                <a:gd name="T80" fmla="*/ 48 w 60"/>
                <a:gd name="T81" fmla="*/ 40 h 80"/>
                <a:gd name="T82" fmla="*/ 50 w 60"/>
                <a:gd name="T83" fmla="*/ 42 h 80"/>
                <a:gd name="T84" fmla="*/ 48 w 60"/>
                <a:gd name="T85" fmla="*/ 44 h 80"/>
                <a:gd name="T86" fmla="*/ 34 w 60"/>
                <a:gd name="T87" fmla="*/ 44 h 80"/>
                <a:gd name="T88" fmla="*/ 32 w 60"/>
                <a:gd name="T89" fmla="*/ 42 h 80"/>
                <a:gd name="T90" fmla="*/ 36 w 60"/>
                <a:gd name="T91" fmla="*/ 76 h 80"/>
                <a:gd name="T92" fmla="*/ 36 w 60"/>
                <a:gd name="T93" fmla="*/ 56 h 80"/>
                <a:gd name="T94" fmla="*/ 56 w 60"/>
                <a:gd name="T95" fmla="*/ 56 h 80"/>
                <a:gd name="T96" fmla="*/ 36 w 60"/>
                <a:gd name="T9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 h="80">
                  <a:moveTo>
                    <a:pt x="58" y="0"/>
                  </a:moveTo>
                  <a:cubicBezTo>
                    <a:pt x="2" y="0"/>
                    <a:pt x="2" y="0"/>
                    <a:pt x="2" y="0"/>
                  </a:cubicBezTo>
                  <a:cubicBezTo>
                    <a:pt x="1" y="0"/>
                    <a:pt x="0" y="1"/>
                    <a:pt x="0" y="2"/>
                  </a:cubicBezTo>
                  <a:cubicBezTo>
                    <a:pt x="0" y="78"/>
                    <a:pt x="0" y="78"/>
                    <a:pt x="0" y="78"/>
                  </a:cubicBezTo>
                  <a:cubicBezTo>
                    <a:pt x="0" y="79"/>
                    <a:pt x="1" y="80"/>
                    <a:pt x="2" y="80"/>
                  </a:cubicBezTo>
                  <a:cubicBezTo>
                    <a:pt x="38" y="80"/>
                    <a:pt x="38" y="80"/>
                    <a:pt x="38" y="80"/>
                  </a:cubicBezTo>
                  <a:cubicBezTo>
                    <a:pt x="39" y="80"/>
                    <a:pt x="39" y="80"/>
                    <a:pt x="39" y="79"/>
                  </a:cubicBezTo>
                  <a:cubicBezTo>
                    <a:pt x="59" y="59"/>
                    <a:pt x="59" y="59"/>
                    <a:pt x="59" y="59"/>
                  </a:cubicBezTo>
                  <a:cubicBezTo>
                    <a:pt x="60" y="59"/>
                    <a:pt x="60" y="59"/>
                    <a:pt x="60" y="58"/>
                  </a:cubicBezTo>
                  <a:cubicBezTo>
                    <a:pt x="60" y="2"/>
                    <a:pt x="60" y="2"/>
                    <a:pt x="60" y="2"/>
                  </a:cubicBezTo>
                  <a:cubicBezTo>
                    <a:pt x="60" y="1"/>
                    <a:pt x="59" y="0"/>
                    <a:pt x="58" y="0"/>
                  </a:cubicBezTo>
                  <a:close/>
                  <a:moveTo>
                    <a:pt x="34" y="20"/>
                  </a:moveTo>
                  <a:cubicBezTo>
                    <a:pt x="48" y="20"/>
                    <a:pt x="48" y="20"/>
                    <a:pt x="48" y="20"/>
                  </a:cubicBezTo>
                  <a:cubicBezTo>
                    <a:pt x="49" y="20"/>
                    <a:pt x="50" y="21"/>
                    <a:pt x="50" y="22"/>
                  </a:cubicBezTo>
                  <a:cubicBezTo>
                    <a:pt x="50" y="23"/>
                    <a:pt x="49" y="24"/>
                    <a:pt x="48" y="24"/>
                  </a:cubicBezTo>
                  <a:cubicBezTo>
                    <a:pt x="34" y="24"/>
                    <a:pt x="34" y="24"/>
                    <a:pt x="34" y="24"/>
                  </a:cubicBezTo>
                  <a:cubicBezTo>
                    <a:pt x="33" y="24"/>
                    <a:pt x="32" y="23"/>
                    <a:pt x="32" y="22"/>
                  </a:cubicBezTo>
                  <a:cubicBezTo>
                    <a:pt x="32" y="21"/>
                    <a:pt x="33" y="20"/>
                    <a:pt x="34" y="20"/>
                  </a:cubicBezTo>
                  <a:close/>
                  <a:moveTo>
                    <a:pt x="29" y="35"/>
                  </a:moveTo>
                  <a:cubicBezTo>
                    <a:pt x="17" y="47"/>
                    <a:pt x="17" y="47"/>
                    <a:pt x="17" y="47"/>
                  </a:cubicBezTo>
                  <a:cubicBezTo>
                    <a:pt x="17" y="48"/>
                    <a:pt x="15" y="48"/>
                    <a:pt x="15" y="47"/>
                  </a:cubicBezTo>
                  <a:cubicBezTo>
                    <a:pt x="9" y="41"/>
                    <a:pt x="9" y="41"/>
                    <a:pt x="9" y="41"/>
                  </a:cubicBezTo>
                  <a:cubicBezTo>
                    <a:pt x="8" y="41"/>
                    <a:pt x="8" y="39"/>
                    <a:pt x="9" y="39"/>
                  </a:cubicBezTo>
                  <a:cubicBezTo>
                    <a:pt x="9" y="38"/>
                    <a:pt x="11" y="38"/>
                    <a:pt x="11" y="39"/>
                  </a:cubicBezTo>
                  <a:cubicBezTo>
                    <a:pt x="16" y="43"/>
                    <a:pt x="16" y="43"/>
                    <a:pt x="16" y="43"/>
                  </a:cubicBezTo>
                  <a:cubicBezTo>
                    <a:pt x="27" y="33"/>
                    <a:pt x="27" y="33"/>
                    <a:pt x="27" y="33"/>
                  </a:cubicBezTo>
                  <a:cubicBezTo>
                    <a:pt x="27" y="32"/>
                    <a:pt x="29" y="32"/>
                    <a:pt x="29" y="33"/>
                  </a:cubicBezTo>
                  <a:cubicBezTo>
                    <a:pt x="30" y="33"/>
                    <a:pt x="30" y="35"/>
                    <a:pt x="29" y="35"/>
                  </a:cubicBezTo>
                  <a:close/>
                  <a:moveTo>
                    <a:pt x="29" y="13"/>
                  </a:moveTo>
                  <a:cubicBezTo>
                    <a:pt x="17" y="25"/>
                    <a:pt x="17" y="25"/>
                    <a:pt x="17" y="25"/>
                  </a:cubicBezTo>
                  <a:cubicBezTo>
                    <a:pt x="17" y="26"/>
                    <a:pt x="15" y="26"/>
                    <a:pt x="15" y="25"/>
                  </a:cubicBezTo>
                  <a:cubicBezTo>
                    <a:pt x="9" y="19"/>
                    <a:pt x="9" y="19"/>
                    <a:pt x="9" y="19"/>
                  </a:cubicBezTo>
                  <a:cubicBezTo>
                    <a:pt x="8" y="19"/>
                    <a:pt x="8" y="17"/>
                    <a:pt x="9" y="17"/>
                  </a:cubicBezTo>
                  <a:cubicBezTo>
                    <a:pt x="9" y="16"/>
                    <a:pt x="11" y="16"/>
                    <a:pt x="11" y="17"/>
                  </a:cubicBezTo>
                  <a:cubicBezTo>
                    <a:pt x="16" y="21"/>
                    <a:pt x="16" y="21"/>
                    <a:pt x="16" y="21"/>
                  </a:cubicBezTo>
                  <a:cubicBezTo>
                    <a:pt x="27" y="11"/>
                    <a:pt x="27" y="11"/>
                    <a:pt x="27" y="11"/>
                  </a:cubicBezTo>
                  <a:cubicBezTo>
                    <a:pt x="27" y="10"/>
                    <a:pt x="29" y="10"/>
                    <a:pt x="29" y="11"/>
                  </a:cubicBezTo>
                  <a:cubicBezTo>
                    <a:pt x="30" y="11"/>
                    <a:pt x="30" y="13"/>
                    <a:pt x="29" y="13"/>
                  </a:cubicBezTo>
                  <a:close/>
                  <a:moveTo>
                    <a:pt x="32" y="42"/>
                  </a:moveTo>
                  <a:cubicBezTo>
                    <a:pt x="32" y="41"/>
                    <a:pt x="33" y="40"/>
                    <a:pt x="34" y="40"/>
                  </a:cubicBezTo>
                  <a:cubicBezTo>
                    <a:pt x="48" y="40"/>
                    <a:pt x="48" y="40"/>
                    <a:pt x="48" y="40"/>
                  </a:cubicBezTo>
                  <a:cubicBezTo>
                    <a:pt x="49" y="40"/>
                    <a:pt x="50" y="41"/>
                    <a:pt x="50" y="42"/>
                  </a:cubicBezTo>
                  <a:cubicBezTo>
                    <a:pt x="50" y="43"/>
                    <a:pt x="49" y="44"/>
                    <a:pt x="48" y="44"/>
                  </a:cubicBezTo>
                  <a:cubicBezTo>
                    <a:pt x="34" y="44"/>
                    <a:pt x="34" y="44"/>
                    <a:pt x="34" y="44"/>
                  </a:cubicBezTo>
                  <a:cubicBezTo>
                    <a:pt x="33" y="44"/>
                    <a:pt x="32" y="43"/>
                    <a:pt x="32" y="42"/>
                  </a:cubicBezTo>
                  <a:close/>
                  <a:moveTo>
                    <a:pt x="36" y="76"/>
                  </a:moveTo>
                  <a:cubicBezTo>
                    <a:pt x="36" y="56"/>
                    <a:pt x="36" y="56"/>
                    <a:pt x="36" y="56"/>
                  </a:cubicBezTo>
                  <a:cubicBezTo>
                    <a:pt x="56" y="56"/>
                    <a:pt x="56" y="56"/>
                    <a:pt x="56" y="56"/>
                  </a:cubicBezTo>
                  <a:lnTo>
                    <a:pt x="36"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srgbClr val="4C4846"/>
                </a:solidFill>
                <a:effectLst/>
                <a:uLnTx/>
                <a:uFillTx/>
              </a:endParaRPr>
            </a:p>
          </p:txBody>
        </p:sp>
      </p:grpSp>
      <p:graphicFrame>
        <p:nvGraphicFramePr>
          <p:cNvPr id="38" name="Table 37">
            <a:extLst>
              <a:ext uri="{FF2B5EF4-FFF2-40B4-BE49-F238E27FC236}">
                <a16:creationId xmlns:a16="http://schemas.microsoft.com/office/drawing/2014/main" id="{95D50343-A8CD-36F5-C134-066A2FA1FB59}"/>
              </a:ext>
            </a:extLst>
          </p:cNvPr>
          <p:cNvGraphicFramePr>
            <a:graphicFrameLocks noGrp="1"/>
          </p:cNvGraphicFramePr>
          <p:nvPr>
            <p:extLst>
              <p:ext uri="{D42A27DB-BD31-4B8C-83A1-F6EECF244321}">
                <p14:modId xmlns:p14="http://schemas.microsoft.com/office/powerpoint/2010/main" val="883102387"/>
              </p:ext>
            </p:extLst>
          </p:nvPr>
        </p:nvGraphicFramePr>
        <p:xfrm>
          <a:off x="465930" y="1926272"/>
          <a:ext cx="7307656" cy="4145452"/>
        </p:xfrm>
        <a:graphic>
          <a:graphicData uri="http://schemas.openxmlformats.org/drawingml/2006/table">
            <a:tbl>
              <a:tblPr firstRow="1" bandRow="1">
                <a:tableStyleId>{2D5ABB26-0587-4C30-8999-92F81FD0307C}</a:tableStyleId>
              </a:tblPr>
              <a:tblGrid>
                <a:gridCol w="1796965">
                  <a:extLst>
                    <a:ext uri="{9D8B030D-6E8A-4147-A177-3AD203B41FA5}">
                      <a16:colId xmlns:a16="http://schemas.microsoft.com/office/drawing/2014/main" val="481152826"/>
                    </a:ext>
                  </a:extLst>
                </a:gridCol>
                <a:gridCol w="4851804">
                  <a:extLst>
                    <a:ext uri="{9D8B030D-6E8A-4147-A177-3AD203B41FA5}">
                      <a16:colId xmlns:a16="http://schemas.microsoft.com/office/drawing/2014/main" val="565809524"/>
                    </a:ext>
                  </a:extLst>
                </a:gridCol>
                <a:gridCol w="658887">
                  <a:extLst>
                    <a:ext uri="{9D8B030D-6E8A-4147-A177-3AD203B41FA5}">
                      <a16:colId xmlns:a16="http://schemas.microsoft.com/office/drawing/2014/main" val="1364163829"/>
                    </a:ext>
                  </a:extLst>
                </a:gridCol>
              </a:tblGrid>
              <a:tr h="251934">
                <a:tc>
                  <a:txBody>
                    <a:bodyPr/>
                    <a:lstStyle/>
                    <a:p>
                      <a:pPr algn="l"/>
                      <a:r>
                        <a:rPr lang="en-US" sz="1050" dirty="0">
                          <a:solidFill>
                            <a:schemeClr val="bg1"/>
                          </a:solidFill>
                          <a:latin typeface="Avenir Next LT Pro" panose="020B0504020202020204" pitchFamily="34" charset="0"/>
                        </a:rPr>
                        <a:t>Design Principle</a:t>
                      </a:r>
                    </a:p>
                  </a:txBody>
                  <a:tcPr anchor="ctr">
                    <a:solidFill>
                      <a:srgbClr val="3591CF"/>
                    </a:solidFill>
                  </a:tcPr>
                </a:tc>
                <a:tc>
                  <a:txBody>
                    <a:bodyPr/>
                    <a:lstStyle/>
                    <a:p>
                      <a:pPr algn="l"/>
                      <a:r>
                        <a:rPr lang="en-US" sz="1050" dirty="0">
                          <a:solidFill>
                            <a:schemeClr val="bg1"/>
                          </a:solidFill>
                          <a:latin typeface="Avenir Next LT Pro" panose="020B0504020202020204" pitchFamily="34" charset="0"/>
                        </a:rPr>
                        <a:t>Description</a:t>
                      </a:r>
                    </a:p>
                  </a:txBody>
                  <a:tcPr anchor="ctr">
                    <a:solidFill>
                      <a:srgbClr val="3591CF"/>
                    </a:solidFill>
                  </a:tcPr>
                </a:tc>
                <a:tc>
                  <a:txBody>
                    <a:bodyPr/>
                    <a:lstStyle/>
                    <a:p>
                      <a:pPr algn="ctr"/>
                      <a:r>
                        <a:rPr lang="en-US" sz="1050" dirty="0">
                          <a:solidFill>
                            <a:schemeClr val="bg1"/>
                          </a:solidFill>
                          <a:latin typeface="Avenir Next LT Pro" panose="020B0504020202020204" pitchFamily="34" charset="0"/>
                        </a:rPr>
                        <a:t>Grade</a:t>
                      </a:r>
                      <a:endParaRPr lang="en-US" sz="1050" baseline="30000" dirty="0">
                        <a:solidFill>
                          <a:schemeClr val="bg1"/>
                        </a:solidFill>
                        <a:latin typeface="Avenir Next LT Pro" panose="020B0504020202020204" pitchFamily="34" charset="0"/>
                      </a:endParaRPr>
                    </a:p>
                  </a:txBody>
                  <a:tcPr anchor="ctr">
                    <a:solidFill>
                      <a:srgbClr val="3591CF"/>
                    </a:solidFill>
                  </a:tcPr>
                </a:tc>
                <a:extLst>
                  <a:ext uri="{0D108BD9-81ED-4DB2-BD59-A6C34878D82A}">
                    <a16:rowId xmlns:a16="http://schemas.microsoft.com/office/drawing/2014/main" val="2282287401"/>
                  </a:ext>
                </a:extLst>
              </a:tr>
              <a:tr h="386807">
                <a:tc>
                  <a:txBody>
                    <a:bodyPr/>
                    <a:lstStyle/>
                    <a:p>
                      <a:pPr>
                        <a:spcBef>
                          <a:spcPts val="0"/>
                        </a:spcBef>
                        <a:spcAft>
                          <a:spcPts val="0"/>
                        </a:spcAft>
                      </a:pPr>
                      <a:r>
                        <a:rPr lang="en-US" sz="900" b="1" dirty="0">
                          <a:solidFill>
                            <a:schemeClr val="tx1"/>
                          </a:solidFill>
                          <a:latin typeface="Avenir Next LT Pro" panose="020B0504020202020204" pitchFamily="34" charset="0"/>
                        </a:rPr>
                        <a:t>1. Strategic Alignment</a:t>
                      </a:r>
                    </a:p>
                  </a:txBody>
                  <a:tcPr marR="0" marT="91440" marB="0">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kern="1200" dirty="0">
                          <a:solidFill>
                            <a:schemeClr val="tx1"/>
                          </a:solidFill>
                          <a:latin typeface="Avenir Next LT Pro" panose="020B0504020202020204" pitchFamily="34" charset="0"/>
                        </a:rPr>
                        <a:t>Do the incentive plans align with the strategic objectives of the organization?</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kern="1200" dirty="0">
                          <a:solidFill>
                            <a:schemeClr val="tx1"/>
                          </a:solidFill>
                          <a:latin typeface="Avenir Next LT Pro" panose="020B0504020202020204" pitchFamily="34" charset="0"/>
                        </a:rPr>
                        <a:t>Is the client aligned in cost of sales to best practice and adherence to cost objectives?</a:t>
                      </a:r>
                      <a:endParaRPr lang="en-US" sz="800" kern="1200" dirty="0">
                        <a:solidFill>
                          <a:schemeClr val="tx1"/>
                        </a:solidFill>
                        <a:latin typeface="Avenir Next LT Pro" panose="020B0504020202020204" pitchFamily="34" charset="0"/>
                        <a:ea typeface="+mn-ea"/>
                        <a:cs typeface="Calibri" charset="0"/>
                      </a:endParaRPr>
                    </a:p>
                  </a:txBody>
                  <a:tcPr marR="0" marT="91440" marB="0">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
                          <a:schemeClr val="tx1"/>
                        </a:buClr>
                        <a:buSzTx/>
                        <a:buFont typeface="Wingdings" panose="05000000000000000000" pitchFamily="2" charset="2"/>
                        <a:buNone/>
                        <a:tabLst/>
                        <a:defRPr/>
                      </a:pPr>
                      <a:r>
                        <a:rPr kumimoji="0" lang="en-US" sz="1800" b="0" u="none" strike="noStrike" kern="1200" cap="none" spc="0" normalizeH="0" baseline="0" noProof="0" dirty="0">
                          <a:ln>
                            <a:noFill/>
                          </a:ln>
                          <a:solidFill>
                            <a:schemeClr val="accent1"/>
                          </a:solidFill>
                          <a:effectLst/>
                          <a:uLnTx/>
                          <a:uFillTx/>
                          <a:latin typeface="Avenir Next LT Pro" panose="020B0504020202020204" pitchFamily="34" charset="0"/>
                        </a:rPr>
                        <a:t>●</a:t>
                      </a:r>
                      <a:endParaRPr kumimoji="0" lang="en-US" sz="1800" b="0" i="0" u="none" strike="noStrike" kern="1200" cap="none" spc="0" normalizeH="0" baseline="0" noProof="0" dirty="0">
                        <a:ln>
                          <a:noFill/>
                        </a:ln>
                        <a:solidFill>
                          <a:schemeClr val="accent1"/>
                        </a:solidFill>
                        <a:effectLst/>
                        <a:uLnTx/>
                        <a:uFillTx/>
                        <a:latin typeface="Avenir Next LT Pro" panose="020B0504020202020204" pitchFamily="34" charset="0"/>
                        <a:ea typeface="+mn-ea"/>
                        <a:cs typeface="+mn-cs"/>
                      </a:endParaRPr>
                    </a:p>
                  </a:txBody>
                  <a:tcPr marL="0" marR="0" marT="0" marB="0" anchor="ctr">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98205684"/>
                  </a:ext>
                </a:extLst>
              </a:tr>
              <a:tr h="386807">
                <a:tc>
                  <a:txBody>
                    <a:bodyPr/>
                    <a:lstStyle/>
                    <a:p>
                      <a:pPr>
                        <a:spcBef>
                          <a:spcPts val="0"/>
                        </a:spcBef>
                        <a:spcAft>
                          <a:spcPts val="0"/>
                        </a:spcAft>
                      </a:pPr>
                      <a:r>
                        <a:rPr lang="en-US" sz="900" b="1" dirty="0">
                          <a:solidFill>
                            <a:schemeClr val="tx1"/>
                          </a:solidFill>
                          <a:latin typeface="Avenir Next LT Pro" panose="020B0504020202020204" pitchFamily="34" charset="0"/>
                        </a:rPr>
                        <a:t>2. Incentive Eligibility</a:t>
                      </a:r>
                    </a:p>
                  </a:txBody>
                  <a:tcPr marR="0" marT="91440" marB="0">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91440" marR="0" lvl="0" indent="-91440" algn="l" defTabSz="914400" rtl="0" eaLnBrk="1" fontAlgn="b" latinLnBrk="0" hangingPunct="1">
                        <a:lnSpc>
                          <a:spcPct val="100000"/>
                        </a:lnSpc>
                        <a:spcBef>
                          <a:spcPts val="0"/>
                        </a:spcBef>
                        <a:spcAft>
                          <a:spcPts val="0"/>
                        </a:spcAft>
                        <a:buClr>
                          <a:schemeClr val="tx1"/>
                        </a:buClr>
                        <a:buSzTx/>
                        <a:buFont typeface="Arial" panose="020B0604020202020204" pitchFamily="34" charset="0"/>
                        <a:buChar char="•"/>
                        <a:tabLst/>
                        <a:defRPr/>
                      </a:pPr>
                      <a:r>
                        <a:rPr kumimoji="0" lang="en-US" sz="800" b="0" u="none" strike="noStrike" kern="1200" cap="none" normalizeH="0" baseline="0" dirty="0">
                          <a:ln>
                            <a:noFill/>
                          </a:ln>
                          <a:solidFill>
                            <a:schemeClr val="tx1"/>
                          </a:solidFill>
                          <a:effectLst/>
                          <a:latin typeface="Avenir Next LT Pro" panose="020B0504020202020204" pitchFamily="34" charset="0"/>
                        </a:rPr>
                        <a:t>Are the right sales roles eligible for sales incentive compensation?</a:t>
                      </a:r>
                    </a:p>
                    <a:p>
                      <a:pPr marL="91440" marR="0" lvl="0" indent="-91440" algn="l" defTabSz="914400" rtl="0" eaLnBrk="1" fontAlgn="b" latinLnBrk="0" hangingPunct="1">
                        <a:lnSpc>
                          <a:spcPct val="100000"/>
                        </a:lnSpc>
                        <a:spcBef>
                          <a:spcPts val="0"/>
                        </a:spcBef>
                        <a:spcAft>
                          <a:spcPts val="0"/>
                        </a:spcAft>
                        <a:buClr>
                          <a:schemeClr val="tx1"/>
                        </a:buClr>
                        <a:buSzTx/>
                        <a:buFont typeface="Arial" panose="020B0604020202020204" pitchFamily="34" charset="0"/>
                        <a:buChar char="•"/>
                        <a:tabLst/>
                        <a:defRPr/>
                      </a:pPr>
                      <a:r>
                        <a:rPr kumimoji="0" lang="en-US" sz="800" b="0" u="none" strike="noStrike" kern="1200" cap="none" normalizeH="0" baseline="0" dirty="0">
                          <a:ln>
                            <a:noFill/>
                          </a:ln>
                          <a:solidFill>
                            <a:schemeClr val="tx1"/>
                          </a:solidFill>
                          <a:effectLst/>
                          <a:latin typeface="Avenir Next LT Pro" panose="020B0504020202020204" pitchFamily="34" charset="0"/>
                        </a:rPr>
                        <a:t>Do all roles in-scope pass the incentive eligibility criteria?</a:t>
                      </a:r>
                      <a:endParaRPr kumimoji="0" lang="en-US" sz="800" b="0" i="0" u="none" strike="noStrike" kern="1200" cap="none" normalizeH="0" baseline="0" dirty="0">
                        <a:ln>
                          <a:noFill/>
                        </a:ln>
                        <a:solidFill>
                          <a:schemeClr val="tx1"/>
                        </a:solidFill>
                        <a:effectLst/>
                        <a:latin typeface="Avenir Next LT Pro" panose="020B0504020202020204" pitchFamily="34" charset="0"/>
                        <a:ea typeface="+mn-ea"/>
                        <a:cs typeface="Arial" pitchFamily="34" charset="0"/>
                      </a:endParaRPr>
                    </a:p>
                  </a:txBody>
                  <a:tcPr marR="0" marT="91440" marB="0">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800" b="0" u="none" strike="noStrike" kern="1200" cap="none" spc="0" normalizeH="0" baseline="0" noProof="0" dirty="0">
                          <a:ln>
                            <a:noFill/>
                          </a:ln>
                          <a:solidFill>
                            <a:srgbClr val="00B050"/>
                          </a:solidFill>
                          <a:effectLst/>
                          <a:uLnTx/>
                          <a:uFillTx/>
                          <a:latin typeface="Avenir Next LT Pro" panose="020B0504020202020204" pitchFamily="34" charset="0"/>
                        </a:rPr>
                        <a:t>●</a:t>
                      </a:r>
                      <a:endParaRPr kumimoji="0" lang="en-US" sz="1800" b="0" i="0" u="none" strike="noStrike" kern="1200" cap="none" spc="0" normalizeH="0" baseline="0" noProof="0" dirty="0">
                        <a:ln>
                          <a:noFill/>
                        </a:ln>
                        <a:solidFill>
                          <a:srgbClr val="00B050"/>
                        </a:solidFill>
                        <a:effectLst/>
                        <a:uLnTx/>
                        <a:uFillTx/>
                        <a:latin typeface="Avenir Next LT Pro" panose="020B0504020202020204" pitchFamily="34" charset="0"/>
                        <a:ea typeface="+mn-ea"/>
                        <a:cs typeface="+mn-cs"/>
                      </a:endParaRPr>
                    </a:p>
                  </a:txBody>
                  <a:tcPr marL="0" marR="0" marT="0"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85135353"/>
                  </a:ext>
                </a:extLst>
              </a:tr>
              <a:tr h="386807">
                <a:tc>
                  <a:txBody>
                    <a:bodyPr/>
                    <a:lstStyle/>
                    <a:p>
                      <a:pPr>
                        <a:spcBef>
                          <a:spcPts val="0"/>
                        </a:spcBef>
                        <a:spcAft>
                          <a:spcPts val="0"/>
                        </a:spcAft>
                      </a:pPr>
                      <a:r>
                        <a:rPr lang="en-US" sz="900" b="1" dirty="0">
                          <a:solidFill>
                            <a:schemeClr val="tx1"/>
                          </a:solidFill>
                          <a:latin typeface="Avenir Next LT Pro" panose="020B0504020202020204" pitchFamily="34" charset="0"/>
                        </a:rPr>
                        <a:t>3. Pay Levels</a:t>
                      </a:r>
                    </a:p>
                  </a:txBody>
                  <a:tcPr marR="0" marT="91440" marB="0">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u="none" strike="noStrike" kern="1200" cap="none" spc="0" normalizeH="0" baseline="0" noProof="0" dirty="0">
                          <a:ln>
                            <a:noFill/>
                          </a:ln>
                          <a:solidFill>
                            <a:schemeClr val="tx1"/>
                          </a:solidFill>
                          <a:effectLst/>
                          <a:uLnTx/>
                          <a:uFillTx/>
                          <a:latin typeface="Avenir Next LT Pro" panose="020B0504020202020204" pitchFamily="34" charset="0"/>
                        </a:rPr>
                        <a:t>Are target pay levels (e.g. base salary + target variable) competitive with market?</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u="none" strike="noStrike" kern="1200" cap="none" spc="0" normalizeH="0" baseline="0" noProof="0" dirty="0">
                          <a:ln>
                            <a:noFill/>
                          </a:ln>
                          <a:solidFill>
                            <a:schemeClr val="tx1"/>
                          </a:solidFill>
                          <a:effectLst/>
                          <a:uLnTx/>
                          <a:uFillTx/>
                          <a:latin typeface="Avenir Next LT Pro" panose="020B0504020202020204" pitchFamily="34" charset="0"/>
                        </a:rPr>
                        <a:t>Are actual pay levels(e.g. base salary + actual variable) competitive with market?</a:t>
                      </a:r>
                      <a:endParaRPr kumimoji="0" lang="en-US" sz="800" b="0" i="0" u="none" strike="noStrike" kern="1200" cap="none" spc="0" normalizeH="0" baseline="0" noProof="0" dirty="0">
                        <a:ln>
                          <a:noFill/>
                        </a:ln>
                        <a:solidFill>
                          <a:schemeClr val="tx1"/>
                        </a:solidFill>
                        <a:effectLst/>
                        <a:uLnTx/>
                        <a:uFillTx/>
                        <a:latin typeface="Avenir Next LT Pro" panose="020B0504020202020204" pitchFamily="34" charset="0"/>
                        <a:ea typeface="+mn-ea"/>
                        <a:cs typeface="+mn-cs"/>
                      </a:endParaRPr>
                    </a:p>
                  </a:txBody>
                  <a:tcPr marR="0" marT="91440" marB="0">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u="none" strike="noStrike" kern="1200" cap="none" spc="0" normalizeH="0" baseline="0" noProof="0" dirty="0">
                          <a:ln>
                            <a:noFill/>
                          </a:ln>
                          <a:solidFill>
                            <a:schemeClr val="accent1"/>
                          </a:solidFill>
                          <a:effectLst/>
                          <a:uLnTx/>
                          <a:uFillTx/>
                          <a:latin typeface="Avenir Next LT Pro" panose="020B0504020202020204" pitchFamily="34" charset="0"/>
                        </a:rPr>
                        <a:t>●</a:t>
                      </a:r>
                      <a:endParaRPr kumimoji="0" lang="en-US" sz="1800" b="0" i="0" u="none" strike="noStrike" kern="1200" cap="none" spc="0" normalizeH="0" baseline="0" noProof="0" dirty="0">
                        <a:ln>
                          <a:noFill/>
                        </a:ln>
                        <a:solidFill>
                          <a:schemeClr val="accent1"/>
                        </a:solidFill>
                        <a:effectLst/>
                        <a:uLnTx/>
                        <a:uFillTx/>
                        <a:latin typeface="Avenir Next LT Pro" panose="020B0504020202020204" pitchFamily="34" charset="0"/>
                        <a:ea typeface="+mn-ea"/>
                        <a:cs typeface="+mn-cs"/>
                      </a:endParaRPr>
                    </a:p>
                  </a:txBody>
                  <a:tcPr marL="0" marR="0" marT="0"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7126851"/>
                  </a:ext>
                </a:extLst>
              </a:tr>
              <a:tr h="386807">
                <a:tc>
                  <a:txBody>
                    <a:bodyPr/>
                    <a:lstStyle/>
                    <a:p>
                      <a:pPr>
                        <a:spcBef>
                          <a:spcPts val="0"/>
                        </a:spcBef>
                        <a:spcAft>
                          <a:spcPts val="0"/>
                        </a:spcAft>
                      </a:pPr>
                      <a:r>
                        <a:rPr lang="en-US" sz="900" b="1" u="none" dirty="0">
                          <a:solidFill>
                            <a:schemeClr val="tx1"/>
                          </a:solidFill>
                          <a:latin typeface="Avenir Next LT Pro" panose="020B0504020202020204" pitchFamily="34" charset="0"/>
                        </a:rPr>
                        <a:t>4. Pay Mix</a:t>
                      </a:r>
                    </a:p>
                  </a:txBody>
                  <a:tcPr marR="0" marT="91440" marB="0">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u="none" strike="noStrike" kern="1200" cap="none" spc="0" normalizeH="0" baseline="0" noProof="0" dirty="0">
                          <a:ln>
                            <a:noFill/>
                          </a:ln>
                          <a:solidFill>
                            <a:schemeClr val="tx1"/>
                          </a:solidFill>
                          <a:effectLst/>
                          <a:uLnTx/>
                          <a:uFillTx/>
                          <a:latin typeface="Avenir Next LT Pro" panose="020B0504020202020204" pitchFamily="34" charset="0"/>
                        </a:rPr>
                        <a:t>Is the mix of base salary to target variable incentive competitive with market?</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u="none" strike="noStrike" kern="1200" cap="none" spc="0" normalizeH="0" baseline="0" noProof="0" dirty="0">
                          <a:ln>
                            <a:noFill/>
                          </a:ln>
                          <a:solidFill>
                            <a:schemeClr val="tx1"/>
                          </a:solidFill>
                          <a:effectLst/>
                          <a:uLnTx/>
                          <a:uFillTx/>
                          <a:latin typeface="Avenir Next LT Pro" panose="020B0504020202020204" pitchFamily="34" charset="0"/>
                        </a:rPr>
                        <a:t>Does the mix drive the desired behaviors?</a:t>
                      </a:r>
                      <a:endParaRPr kumimoji="0" lang="en-US" sz="800" b="0" i="0" u="none" strike="noStrike" kern="1200" cap="none" spc="0" normalizeH="0" baseline="0" noProof="0" dirty="0">
                        <a:ln>
                          <a:noFill/>
                        </a:ln>
                        <a:solidFill>
                          <a:schemeClr val="tx1"/>
                        </a:solidFill>
                        <a:effectLst/>
                        <a:uLnTx/>
                        <a:uFillTx/>
                        <a:latin typeface="Avenir Next LT Pro" panose="020B0504020202020204" pitchFamily="34" charset="0"/>
                        <a:ea typeface="+mn-ea"/>
                        <a:cs typeface="+mn-cs"/>
                      </a:endParaRPr>
                    </a:p>
                  </a:txBody>
                  <a:tcPr marR="0" marT="91440" marB="0">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800" b="0" u="none" strike="noStrike" kern="1200" cap="none" spc="0" normalizeH="0" baseline="0" noProof="0" dirty="0">
                          <a:ln>
                            <a:noFill/>
                          </a:ln>
                          <a:solidFill>
                            <a:srgbClr val="00B050"/>
                          </a:solidFill>
                          <a:effectLst/>
                          <a:uLnTx/>
                          <a:uFillTx/>
                          <a:latin typeface="Avenir Next LT Pro" panose="020B0504020202020204" pitchFamily="34" charset="0"/>
                        </a:rPr>
                        <a:t>●</a:t>
                      </a:r>
                      <a:endParaRPr kumimoji="0" lang="en-US" sz="1800" b="0" i="0" u="none" strike="noStrike" kern="1200" cap="none" spc="0" normalizeH="0" baseline="0" noProof="0" dirty="0">
                        <a:ln>
                          <a:noFill/>
                        </a:ln>
                        <a:solidFill>
                          <a:srgbClr val="00B050"/>
                        </a:solidFill>
                        <a:effectLst/>
                        <a:uLnTx/>
                        <a:uFillTx/>
                        <a:latin typeface="Avenir Next LT Pro" panose="020B0504020202020204" pitchFamily="34" charset="0"/>
                        <a:ea typeface="+mn-ea"/>
                        <a:cs typeface="+mn-cs"/>
                      </a:endParaRPr>
                    </a:p>
                  </a:txBody>
                  <a:tcPr marL="0" marR="0" marT="0"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56762835"/>
                  </a:ext>
                </a:extLst>
              </a:tr>
              <a:tr h="386807">
                <a:tc>
                  <a:txBody>
                    <a:bodyPr/>
                    <a:lstStyle/>
                    <a:p>
                      <a:pPr>
                        <a:spcBef>
                          <a:spcPts val="0"/>
                        </a:spcBef>
                        <a:spcAft>
                          <a:spcPts val="0"/>
                        </a:spcAft>
                      </a:pPr>
                      <a:r>
                        <a:rPr lang="en-US" sz="900" b="1" u="none" dirty="0">
                          <a:solidFill>
                            <a:schemeClr val="tx1"/>
                          </a:solidFill>
                          <a:latin typeface="Avenir Next LT Pro" panose="020B0504020202020204" pitchFamily="34" charset="0"/>
                        </a:rPr>
                        <a:t>5. Measures &amp; Weighting</a:t>
                      </a:r>
                    </a:p>
                  </a:txBody>
                  <a:tcPr marR="0" marT="91440" marB="0">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u="none" strike="noStrike" kern="1200" cap="none" spc="0" normalizeH="0" baseline="0" noProof="0" dirty="0">
                          <a:ln>
                            <a:noFill/>
                          </a:ln>
                          <a:solidFill>
                            <a:schemeClr val="tx1"/>
                          </a:solidFill>
                          <a:effectLst/>
                          <a:uLnTx/>
                          <a:uFillTx/>
                          <a:latin typeface="Avenir Next LT Pro" panose="020B0504020202020204" pitchFamily="34" charset="0"/>
                        </a:rPr>
                        <a:t>Do the performance measures support the strategic imperatives of the sales org?</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u="none" strike="noStrike" kern="1200" cap="none" spc="0" normalizeH="0" baseline="0" noProof="0" dirty="0">
                          <a:ln>
                            <a:noFill/>
                          </a:ln>
                          <a:solidFill>
                            <a:schemeClr val="tx1"/>
                          </a:solidFill>
                          <a:effectLst/>
                          <a:uLnTx/>
                          <a:uFillTx/>
                          <a:latin typeface="Avenir Next LT Pro" panose="020B0504020202020204" pitchFamily="34" charset="0"/>
                        </a:rPr>
                        <a:t>Are there fewer than 3 measures, with each representing 20% of incentive opportunity?</a:t>
                      </a:r>
                      <a:endParaRPr kumimoji="0" lang="en-US" sz="800" b="0" i="0" u="none" strike="noStrike" kern="1200" cap="none" spc="0" normalizeH="0" baseline="0" noProof="0" dirty="0">
                        <a:ln>
                          <a:noFill/>
                        </a:ln>
                        <a:solidFill>
                          <a:schemeClr val="tx1"/>
                        </a:solidFill>
                        <a:effectLst/>
                        <a:uLnTx/>
                        <a:uFillTx/>
                        <a:latin typeface="Avenir Next LT Pro" panose="020B0504020202020204" pitchFamily="34" charset="0"/>
                        <a:ea typeface="+mn-ea"/>
                        <a:cs typeface="+mn-cs"/>
                      </a:endParaRPr>
                    </a:p>
                  </a:txBody>
                  <a:tcPr marR="0" marT="91440" marB="0">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800" b="0" u="none" strike="noStrike" kern="1200" cap="none" spc="0" normalizeH="0" baseline="0" noProof="0" dirty="0">
                          <a:ln>
                            <a:noFill/>
                          </a:ln>
                          <a:solidFill>
                            <a:srgbClr val="00B050"/>
                          </a:solidFill>
                          <a:effectLst/>
                          <a:uLnTx/>
                          <a:uFillTx/>
                          <a:latin typeface="Avenir Next LT Pro" panose="020B0504020202020204" pitchFamily="34" charset="0"/>
                        </a:rPr>
                        <a:t>●</a:t>
                      </a:r>
                      <a:endParaRPr kumimoji="0" lang="en-US" sz="1800" b="0" i="0" u="none" strike="noStrike" kern="1200" cap="none" spc="0" normalizeH="0" baseline="0" noProof="0" dirty="0">
                        <a:ln>
                          <a:noFill/>
                        </a:ln>
                        <a:solidFill>
                          <a:srgbClr val="00B050"/>
                        </a:solidFill>
                        <a:effectLst/>
                        <a:uLnTx/>
                        <a:uFillTx/>
                        <a:latin typeface="Avenir Next LT Pro" panose="020B0504020202020204" pitchFamily="34" charset="0"/>
                        <a:ea typeface="+mn-ea"/>
                        <a:cs typeface="+mn-cs"/>
                      </a:endParaRPr>
                    </a:p>
                  </a:txBody>
                  <a:tcPr marL="0" marR="0" marT="0"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44748701"/>
                  </a:ext>
                </a:extLst>
              </a:tr>
              <a:tr h="386807">
                <a:tc>
                  <a:txBody>
                    <a:bodyPr/>
                    <a:lstStyle/>
                    <a:p>
                      <a:pPr>
                        <a:spcBef>
                          <a:spcPts val="0"/>
                        </a:spcBef>
                        <a:spcAft>
                          <a:spcPts val="0"/>
                        </a:spcAft>
                      </a:pPr>
                      <a:r>
                        <a:rPr lang="en-US" sz="900" b="1" u="none" dirty="0">
                          <a:solidFill>
                            <a:schemeClr val="tx1"/>
                          </a:solidFill>
                          <a:latin typeface="Avenir Next LT Pro" panose="020B0504020202020204" pitchFamily="34" charset="0"/>
                        </a:rPr>
                        <a:t>6. Upside Opportunity</a:t>
                      </a:r>
                    </a:p>
                  </a:txBody>
                  <a:tcPr marR="0" marT="91440" marB="0">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91440" marR="0" lvl="0" indent="-91440" algn="l" defTabSz="914400" rtl="0" eaLnBrk="1" fontAlgn="b"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kern="1200" dirty="0">
                          <a:solidFill>
                            <a:schemeClr val="tx1"/>
                          </a:solidFill>
                          <a:latin typeface="Avenir Next LT Pro" panose="020B0504020202020204" pitchFamily="34" charset="0"/>
                        </a:rPr>
                        <a:t>Does the upside opportunity for top performers align with best practice?</a:t>
                      </a:r>
                    </a:p>
                    <a:p>
                      <a:pPr marL="91440" marR="0" lvl="0" indent="-91440" algn="l" defTabSz="914400" rtl="0" eaLnBrk="1" fontAlgn="b"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kern="1200" dirty="0">
                          <a:solidFill>
                            <a:schemeClr val="tx1"/>
                          </a:solidFill>
                          <a:latin typeface="Avenir Next LT Pro" panose="020B0504020202020204" pitchFamily="34" charset="0"/>
                        </a:rPr>
                        <a:t>Is the upside opportunity realistic or more theoretical in nature?</a:t>
                      </a:r>
                      <a:endParaRPr lang="en-US" sz="800" kern="1200" dirty="0">
                        <a:solidFill>
                          <a:schemeClr val="tx1"/>
                        </a:solidFill>
                        <a:latin typeface="Avenir Next LT Pro" panose="020B0504020202020204" pitchFamily="34" charset="0"/>
                        <a:ea typeface="+mn-ea"/>
                        <a:cs typeface="Calibri" charset="0"/>
                      </a:endParaRPr>
                    </a:p>
                  </a:txBody>
                  <a:tcPr marR="0" marT="91440" marB="0">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800" b="0" u="none" strike="noStrike" kern="1200" cap="none" spc="0" normalizeH="0" baseline="0" noProof="0" dirty="0">
                          <a:ln>
                            <a:noFill/>
                          </a:ln>
                          <a:solidFill>
                            <a:schemeClr val="accent1"/>
                          </a:solidFill>
                          <a:effectLst/>
                          <a:uLnTx/>
                          <a:uFillTx/>
                          <a:latin typeface="Avenir Next LT Pro" panose="020B0504020202020204" pitchFamily="34" charset="0"/>
                        </a:rPr>
                        <a:t>●</a:t>
                      </a:r>
                      <a:endParaRPr kumimoji="0" lang="en-US" sz="1800" b="0" i="0" u="none" strike="noStrike" kern="1200" cap="none" spc="0" normalizeH="0" baseline="0" noProof="0" dirty="0">
                        <a:ln>
                          <a:noFill/>
                        </a:ln>
                        <a:solidFill>
                          <a:schemeClr val="accent1"/>
                        </a:solidFill>
                        <a:effectLst/>
                        <a:uLnTx/>
                        <a:uFillTx/>
                        <a:latin typeface="Avenir Next LT Pro" panose="020B0504020202020204" pitchFamily="34" charset="0"/>
                        <a:ea typeface="+mn-ea"/>
                        <a:cs typeface="+mn-cs"/>
                      </a:endParaRPr>
                    </a:p>
                  </a:txBody>
                  <a:tcPr marL="0" marR="0" marT="0"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71415697"/>
                  </a:ext>
                </a:extLst>
              </a:tr>
              <a:tr h="386807">
                <a:tc>
                  <a:txBody>
                    <a:bodyPr/>
                    <a:lstStyle/>
                    <a:p>
                      <a:pPr>
                        <a:spcBef>
                          <a:spcPts val="0"/>
                        </a:spcBef>
                        <a:spcAft>
                          <a:spcPts val="0"/>
                        </a:spcAft>
                      </a:pPr>
                      <a:r>
                        <a:rPr lang="en-US" sz="900" b="1" u="none" dirty="0">
                          <a:solidFill>
                            <a:schemeClr val="tx1"/>
                          </a:solidFill>
                          <a:latin typeface="Avenir Next LT Pro" panose="020B0504020202020204" pitchFamily="34" charset="0"/>
                        </a:rPr>
                        <a:t>7. Plan Mechanics</a:t>
                      </a:r>
                    </a:p>
                  </a:txBody>
                  <a:tcPr marR="0" marT="91440" marB="0">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kern="1200" dirty="0">
                          <a:solidFill>
                            <a:schemeClr val="tx1"/>
                          </a:solidFill>
                          <a:latin typeface="Avenir Next LT Pro" panose="020B0504020202020204" pitchFamily="34" charset="0"/>
                        </a:rPr>
                        <a:t>Are thresholds and excellence appropriate for the measure?</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kern="1200" dirty="0">
                          <a:solidFill>
                            <a:schemeClr val="tx1"/>
                          </a:solidFill>
                          <a:latin typeface="Avenir Next LT Pro" panose="020B0504020202020204" pitchFamily="34" charset="0"/>
                        </a:rPr>
                        <a:t>How many inflection points in payout table above &amp; below target attainment?</a:t>
                      </a:r>
                      <a:endParaRPr lang="en-US" sz="800" kern="1200" dirty="0">
                        <a:solidFill>
                          <a:schemeClr val="tx1"/>
                        </a:solidFill>
                        <a:latin typeface="Avenir Next LT Pro" panose="020B0504020202020204" pitchFamily="34" charset="0"/>
                        <a:ea typeface="+mn-ea"/>
                        <a:cs typeface="Calibri" charset="0"/>
                      </a:endParaRPr>
                    </a:p>
                  </a:txBody>
                  <a:tcPr marR="0" marT="91440" marB="0">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dirty="0">
                          <a:ln>
                            <a:noFill/>
                          </a:ln>
                          <a:solidFill>
                            <a:srgbClr val="00B050"/>
                          </a:solidFill>
                          <a:effectLst/>
                          <a:uLnTx/>
                          <a:uFillTx/>
                          <a:latin typeface="Avenir Next LT Pro" panose="020B0504020202020204" pitchFamily="34" charset="0"/>
                        </a:rPr>
                        <a:t>●</a:t>
                      </a:r>
                      <a:endParaRPr kumimoji="0" lang="en-US" sz="1800" b="0" i="0" u="none" strike="noStrike" kern="1200" cap="none" spc="0" normalizeH="0" baseline="0" noProof="0" dirty="0">
                        <a:ln>
                          <a:noFill/>
                        </a:ln>
                        <a:solidFill>
                          <a:srgbClr val="00B050"/>
                        </a:solidFill>
                        <a:effectLst/>
                        <a:uLnTx/>
                        <a:uFillTx/>
                        <a:latin typeface="Avenir Next LT Pro" panose="020B0504020202020204" pitchFamily="34" charset="0"/>
                        <a:ea typeface="+mn-ea"/>
                        <a:cs typeface="+mn-cs"/>
                      </a:endParaRPr>
                    </a:p>
                  </a:txBody>
                  <a:tcPr marL="0" marR="0" marT="0"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92215263"/>
                  </a:ext>
                </a:extLst>
              </a:tr>
              <a:tr h="412255">
                <a:tc>
                  <a:txBody>
                    <a:bodyPr/>
                    <a:lstStyle/>
                    <a:p>
                      <a:pPr>
                        <a:spcBef>
                          <a:spcPts val="0"/>
                        </a:spcBef>
                        <a:spcAft>
                          <a:spcPts val="0"/>
                        </a:spcAft>
                      </a:pPr>
                      <a:r>
                        <a:rPr lang="en-US" sz="900" b="1" u="none" dirty="0">
                          <a:solidFill>
                            <a:schemeClr val="tx1"/>
                          </a:solidFill>
                          <a:latin typeface="Avenir Next LT Pro" panose="020B0504020202020204" pitchFamily="34" charset="0"/>
                        </a:rPr>
                        <a:t>8. Quotas &amp; Crediting</a:t>
                      </a:r>
                      <a:r>
                        <a:rPr lang="en-US" sz="900" b="1" u="none" baseline="30000" dirty="0">
                          <a:solidFill>
                            <a:schemeClr val="tx1"/>
                          </a:solidFill>
                          <a:latin typeface="Avenir Next LT Pro" panose="020B0504020202020204" pitchFamily="34" charset="0"/>
                        </a:rPr>
                        <a:t>1</a:t>
                      </a:r>
                    </a:p>
                    <a:p>
                      <a:pPr>
                        <a:spcBef>
                          <a:spcPts val="0"/>
                        </a:spcBef>
                        <a:spcAft>
                          <a:spcPts val="0"/>
                        </a:spcAft>
                      </a:pPr>
                      <a:endParaRPr lang="en-US" sz="900" b="1" u="none" dirty="0">
                        <a:solidFill>
                          <a:schemeClr val="tx1"/>
                        </a:solidFill>
                        <a:latin typeface="Avenir Next LT Pro" panose="020B0504020202020204" pitchFamily="34" charset="0"/>
                      </a:endParaRPr>
                    </a:p>
                  </a:txBody>
                  <a:tcPr marR="0" marT="91440" marB="0">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u="none" strike="noStrike" kern="1200" cap="none" spc="0" normalizeH="0" baseline="0" noProof="0" dirty="0">
                          <a:ln>
                            <a:noFill/>
                          </a:ln>
                          <a:solidFill>
                            <a:schemeClr val="tx1"/>
                          </a:solidFill>
                          <a:effectLst/>
                          <a:uLnTx/>
                          <a:uFillTx/>
                          <a:latin typeface="Avenir Next LT Pro" panose="020B0504020202020204" pitchFamily="34" charset="0"/>
                        </a:rPr>
                        <a:t>Are quotas set such that 50 – 60% of the sales reps can be at or above 100%?</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u="none" strike="noStrike" kern="1200" cap="none" spc="0" normalizeH="0" baseline="0" noProof="0" dirty="0">
                          <a:ln>
                            <a:noFill/>
                          </a:ln>
                          <a:solidFill>
                            <a:schemeClr val="tx1"/>
                          </a:solidFill>
                          <a:effectLst/>
                          <a:uLnTx/>
                          <a:uFillTx/>
                          <a:latin typeface="Avenir Next LT Pro" panose="020B0504020202020204" pitchFamily="34" charset="0"/>
                        </a:rPr>
                        <a:t>Do thresholds and excellence reflect historic attainment distribution?</a:t>
                      </a:r>
                      <a:endParaRPr kumimoji="0" lang="en-US" sz="800" b="0" i="0" u="none" strike="noStrike" kern="1200" cap="none" spc="0" normalizeH="0" baseline="0" noProof="0" dirty="0">
                        <a:ln>
                          <a:noFill/>
                        </a:ln>
                        <a:solidFill>
                          <a:schemeClr val="tx1"/>
                        </a:solidFill>
                        <a:effectLst/>
                        <a:uLnTx/>
                        <a:uFillTx/>
                        <a:latin typeface="Avenir Next LT Pro" panose="020B0504020202020204" pitchFamily="34" charset="0"/>
                        <a:ea typeface="+mn-ea"/>
                        <a:cs typeface="+mn-cs"/>
                      </a:endParaRPr>
                    </a:p>
                  </a:txBody>
                  <a:tcPr marR="0" marT="91440" marB="0">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800" b="0" u="none" strike="noStrike" kern="1200" cap="none" spc="0" normalizeH="0" baseline="0" noProof="0" dirty="0">
                          <a:ln>
                            <a:noFill/>
                          </a:ln>
                          <a:solidFill>
                            <a:srgbClr val="FF0000"/>
                          </a:solidFill>
                          <a:effectLst/>
                          <a:uLnTx/>
                          <a:uFillTx/>
                          <a:latin typeface="Avenir Next LT Pro" panose="020B0504020202020204" pitchFamily="34" charset="0"/>
                        </a:rPr>
                        <a:t>●</a:t>
                      </a:r>
                      <a:endParaRPr kumimoji="0" lang="en-US" sz="1800" b="0" i="0" u="none" strike="noStrike" kern="1200" cap="none" spc="0" normalizeH="0" baseline="0" noProof="0" dirty="0">
                        <a:ln>
                          <a:noFill/>
                        </a:ln>
                        <a:solidFill>
                          <a:srgbClr val="FF0000"/>
                        </a:solidFill>
                        <a:effectLst/>
                        <a:uLnTx/>
                        <a:uFillTx/>
                        <a:latin typeface="Avenir Next LT Pro" panose="020B0504020202020204" pitchFamily="34" charset="0"/>
                        <a:ea typeface="+mn-ea"/>
                        <a:cs typeface="+mn-cs"/>
                      </a:endParaRPr>
                    </a:p>
                  </a:txBody>
                  <a:tcPr marL="0" marR="0" marT="0"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35754386"/>
                  </a:ext>
                </a:extLst>
              </a:tr>
              <a:tr h="386807">
                <a:tc>
                  <a:txBody>
                    <a:bodyPr/>
                    <a:lstStyle/>
                    <a:p>
                      <a:pPr>
                        <a:spcBef>
                          <a:spcPts val="0"/>
                        </a:spcBef>
                        <a:spcAft>
                          <a:spcPts val="0"/>
                        </a:spcAft>
                      </a:pPr>
                      <a:r>
                        <a:rPr lang="en-US" sz="900" b="1" dirty="0">
                          <a:solidFill>
                            <a:schemeClr val="tx1"/>
                          </a:solidFill>
                          <a:latin typeface="Avenir Next LT Pro" panose="020B0504020202020204" pitchFamily="34" charset="0"/>
                        </a:rPr>
                        <a:t>9. Timing</a:t>
                      </a:r>
                    </a:p>
                  </a:txBody>
                  <a:tcPr marR="0" marT="91440" marB="0">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u="none" strike="noStrike" kern="1200" cap="none" spc="0" normalizeH="0" baseline="0" noProof="0" dirty="0">
                          <a:ln>
                            <a:noFill/>
                          </a:ln>
                          <a:solidFill>
                            <a:schemeClr val="tx1"/>
                          </a:solidFill>
                          <a:effectLst/>
                          <a:uLnTx/>
                          <a:uFillTx/>
                          <a:latin typeface="Avenir Next LT Pro" panose="020B0504020202020204" pitchFamily="34" charset="0"/>
                        </a:rPr>
                        <a:t>Is payout timing and performance period appropriate for role and given pay mix?</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u="none" strike="noStrike" kern="1200" cap="none" spc="0" normalizeH="0" baseline="0" noProof="0" dirty="0">
                          <a:ln>
                            <a:noFill/>
                          </a:ln>
                          <a:solidFill>
                            <a:schemeClr val="tx1"/>
                          </a:solidFill>
                          <a:effectLst/>
                          <a:uLnTx/>
                          <a:uFillTx/>
                          <a:latin typeface="Avenir Next LT Pro" panose="020B0504020202020204" pitchFamily="34" charset="0"/>
                        </a:rPr>
                        <a:t>Is performance period appropriate for the measure, seasonality and complexity?</a:t>
                      </a:r>
                      <a:endParaRPr kumimoji="0" lang="en-US" sz="800" b="0" i="0" u="none" strike="noStrike" kern="1200" cap="none" spc="0" normalizeH="0" baseline="0" noProof="0" dirty="0">
                        <a:ln>
                          <a:noFill/>
                        </a:ln>
                        <a:solidFill>
                          <a:schemeClr val="tx1"/>
                        </a:solidFill>
                        <a:effectLst/>
                        <a:uLnTx/>
                        <a:uFillTx/>
                        <a:latin typeface="Avenir Next LT Pro" panose="020B0504020202020204" pitchFamily="34" charset="0"/>
                        <a:ea typeface="+mn-ea"/>
                        <a:cs typeface="+mn-cs"/>
                      </a:endParaRPr>
                    </a:p>
                  </a:txBody>
                  <a:tcPr marR="0" marT="91440" marB="0">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800" b="0" u="none" strike="noStrike" kern="1200" cap="none" spc="0" normalizeH="0" baseline="0" noProof="0" dirty="0">
                          <a:ln>
                            <a:noFill/>
                          </a:ln>
                          <a:solidFill>
                            <a:srgbClr val="00B050"/>
                          </a:solidFill>
                          <a:effectLst/>
                          <a:uLnTx/>
                          <a:uFillTx/>
                          <a:latin typeface="Avenir Next LT Pro" panose="020B0504020202020204" pitchFamily="34" charset="0"/>
                        </a:rPr>
                        <a:t>●</a:t>
                      </a:r>
                      <a:endParaRPr kumimoji="0" lang="en-US" sz="1800" b="0" i="0" u="none" strike="noStrike" kern="1200" cap="none" spc="0" normalizeH="0" baseline="0" noProof="0" dirty="0">
                        <a:ln>
                          <a:noFill/>
                        </a:ln>
                        <a:solidFill>
                          <a:srgbClr val="00B050"/>
                        </a:solidFill>
                        <a:effectLst/>
                        <a:uLnTx/>
                        <a:uFillTx/>
                        <a:latin typeface="Avenir Next LT Pro" panose="020B0504020202020204" pitchFamily="34" charset="0"/>
                        <a:ea typeface="+mn-ea"/>
                        <a:cs typeface="+mn-cs"/>
                      </a:endParaRPr>
                    </a:p>
                  </a:txBody>
                  <a:tcPr marL="0" marR="0" marT="0"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93861467"/>
                  </a:ext>
                </a:extLst>
              </a:tr>
              <a:tr h="386807">
                <a:tc>
                  <a:txBody>
                    <a:bodyPr/>
                    <a:lstStyle/>
                    <a:p>
                      <a:pPr>
                        <a:spcBef>
                          <a:spcPts val="0"/>
                        </a:spcBef>
                        <a:spcAft>
                          <a:spcPts val="0"/>
                        </a:spcAft>
                      </a:pPr>
                      <a:r>
                        <a:rPr lang="en-US" sz="900" b="1" dirty="0">
                          <a:solidFill>
                            <a:schemeClr val="tx1"/>
                          </a:solidFill>
                          <a:latin typeface="Avenir Next LT Pro" panose="020B0504020202020204" pitchFamily="34" charset="0"/>
                        </a:rPr>
                        <a:t>10. Administrative</a:t>
                      </a:r>
                    </a:p>
                  </a:txBody>
                  <a:tcPr marR="0" marT="91440" marB="0">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91440" marR="0" lvl="0" indent="-91440" algn="l" defTabSz="914400" rtl="0" eaLnBrk="1" fontAlgn="b"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kern="1200" dirty="0">
                          <a:solidFill>
                            <a:schemeClr val="tx1"/>
                          </a:solidFill>
                          <a:latin typeface="Avenir Next LT Pro" panose="020B0504020202020204" pitchFamily="34" charset="0"/>
                        </a:rPr>
                        <a:t>Are the plans simple and easy to understand?</a:t>
                      </a:r>
                    </a:p>
                    <a:p>
                      <a:pPr marL="91440" marR="0" lvl="0" indent="-91440" algn="l" defTabSz="914400" rtl="0" eaLnBrk="1" fontAlgn="b"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kern="1200" dirty="0">
                          <a:solidFill>
                            <a:schemeClr val="tx1"/>
                          </a:solidFill>
                          <a:latin typeface="Avenir Next LT Pro" panose="020B0504020202020204" pitchFamily="34" charset="0"/>
                        </a:rPr>
                        <a:t>Is the organization able to track, measure and payout on a rep’s performance?</a:t>
                      </a:r>
                      <a:endParaRPr lang="en-US" sz="800" kern="1200" dirty="0">
                        <a:solidFill>
                          <a:schemeClr val="tx1"/>
                        </a:solidFill>
                        <a:latin typeface="Avenir Next LT Pro" panose="020B0504020202020204" pitchFamily="34" charset="0"/>
                        <a:ea typeface="+mn-ea"/>
                        <a:cs typeface="Calibri" charset="0"/>
                      </a:endParaRPr>
                    </a:p>
                  </a:txBody>
                  <a:tcPr marR="0" marT="91440" marB="0">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800" b="0" u="none" strike="noStrike" kern="1200" cap="none" spc="0" normalizeH="0" baseline="0" noProof="0" dirty="0">
                          <a:ln>
                            <a:noFill/>
                          </a:ln>
                          <a:solidFill>
                            <a:srgbClr val="00B050"/>
                          </a:solidFill>
                          <a:effectLst/>
                          <a:uLnTx/>
                          <a:uFillTx/>
                          <a:latin typeface="Avenir Next LT Pro" panose="020B0504020202020204" pitchFamily="34" charset="0"/>
                        </a:rPr>
                        <a:t>●</a:t>
                      </a:r>
                      <a:endParaRPr kumimoji="0" lang="en-US" sz="1800" b="0" i="0" u="none" strike="noStrike" kern="1200" cap="none" spc="0" normalizeH="0" baseline="0" noProof="0" dirty="0">
                        <a:ln>
                          <a:noFill/>
                        </a:ln>
                        <a:solidFill>
                          <a:srgbClr val="00B050"/>
                        </a:solidFill>
                        <a:effectLst/>
                        <a:uLnTx/>
                        <a:uFillTx/>
                        <a:latin typeface="Avenir Next LT Pro" panose="020B0504020202020204" pitchFamily="34" charset="0"/>
                        <a:ea typeface="+mn-ea"/>
                        <a:cs typeface="+mn-cs"/>
                      </a:endParaRPr>
                    </a:p>
                  </a:txBody>
                  <a:tcPr marL="0" marR="0" marT="0"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58371048"/>
                  </a:ext>
                </a:extLst>
              </a:tr>
            </a:tbl>
          </a:graphicData>
        </a:graphic>
      </p:graphicFrame>
      <p:grpSp>
        <p:nvGrpSpPr>
          <p:cNvPr id="9" name="Group 8">
            <a:extLst>
              <a:ext uri="{FF2B5EF4-FFF2-40B4-BE49-F238E27FC236}">
                <a16:creationId xmlns:a16="http://schemas.microsoft.com/office/drawing/2014/main" id="{2364A889-0872-3A6C-FEFD-9CED676283D5}"/>
              </a:ext>
            </a:extLst>
          </p:cNvPr>
          <p:cNvGrpSpPr/>
          <p:nvPr/>
        </p:nvGrpSpPr>
        <p:grpSpPr>
          <a:xfrm>
            <a:off x="8084048" y="1347321"/>
            <a:ext cx="493947" cy="493947"/>
            <a:chOff x="8221428" y="1447799"/>
            <a:chExt cx="493946" cy="493947"/>
          </a:xfrm>
        </p:grpSpPr>
        <p:sp>
          <p:nvSpPr>
            <p:cNvPr id="17" name="Rectangle 16">
              <a:extLst>
                <a:ext uri="{FF2B5EF4-FFF2-40B4-BE49-F238E27FC236}">
                  <a16:creationId xmlns:a16="http://schemas.microsoft.com/office/drawing/2014/main" id="{7EEFFED6-E722-5F5E-B7DC-3811D1917AAF}"/>
                </a:ext>
              </a:extLst>
            </p:cNvPr>
            <p:cNvSpPr/>
            <p:nvPr/>
          </p:nvSpPr>
          <p:spPr>
            <a:xfrm>
              <a:off x="8221428" y="1447799"/>
              <a:ext cx="493946" cy="493947"/>
            </a:xfrm>
            <a:prstGeom prst="rect">
              <a:avLst/>
            </a:prstGeom>
            <a:solidFill>
              <a:srgbClr val="359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4">
              <a:extLst>
                <a:ext uri="{FF2B5EF4-FFF2-40B4-BE49-F238E27FC236}">
                  <a16:creationId xmlns:a16="http://schemas.microsoft.com/office/drawing/2014/main" id="{1B5FCE1A-0726-A87E-86D0-9743EB9D45E3}"/>
                </a:ext>
              </a:extLst>
            </p:cNvPr>
            <p:cNvGrpSpPr>
              <a:grpSpLocks noChangeAspect="1"/>
            </p:cNvGrpSpPr>
            <p:nvPr/>
          </p:nvGrpSpPr>
          <p:grpSpPr bwMode="auto">
            <a:xfrm>
              <a:off x="8312380" y="1539557"/>
              <a:ext cx="312042" cy="310434"/>
              <a:chOff x="305" y="1046"/>
              <a:chExt cx="194" cy="193"/>
            </a:xfrm>
            <a:solidFill>
              <a:srgbClr val="FFFFFF"/>
            </a:solidFill>
          </p:grpSpPr>
          <p:sp>
            <p:nvSpPr>
              <p:cNvPr id="40" name="Freeform 5">
                <a:extLst>
                  <a:ext uri="{FF2B5EF4-FFF2-40B4-BE49-F238E27FC236}">
                    <a16:creationId xmlns:a16="http://schemas.microsoft.com/office/drawing/2014/main" id="{F17B9221-E35E-02E2-4997-DA8263402481}"/>
                  </a:ext>
                </a:extLst>
              </p:cNvPr>
              <p:cNvSpPr>
                <a:spLocks/>
              </p:cNvSpPr>
              <p:nvPr/>
            </p:nvSpPr>
            <p:spPr bwMode="auto">
              <a:xfrm>
                <a:off x="442" y="1118"/>
                <a:ext cx="41" cy="121"/>
              </a:xfrm>
              <a:custGeom>
                <a:avLst/>
                <a:gdLst>
                  <a:gd name="T0" fmla="*/ 20 w 20"/>
                  <a:gd name="T1" fmla="*/ 40 h 60"/>
                  <a:gd name="T2" fmla="*/ 20 w 20"/>
                  <a:gd name="T3" fmla="*/ 0 h 60"/>
                  <a:gd name="T4" fmla="*/ 0 w 20"/>
                  <a:gd name="T5" fmla="*/ 0 h 60"/>
                  <a:gd name="T6" fmla="*/ 0 w 20"/>
                  <a:gd name="T7" fmla="*/ 40 h 60"/>
                  <a:gd name="T8" fmla="*/ 2 w 20"/>
                  <a:gd name="T9" fmla="*/ 42 h 60"/>
                  <a:gd name="T10" fmla="*/ 4 w 20"/>
                  <a:gd name="T11" fmla="*/ 42 h 60"/>
                  <a:gd name="T12" fmla="*/ 4 w 20"/>
                  <a:gd name="T13" fmla="*/ 48 h 60"/>
                  <a:gd name="T14" fmla="*/ 6 w 20"/>
                  <a:gd name="T15" fmla="*/ 50 h 60"/>
                  <a:gd name="T16" fmla="*/ 8 w 20"/>
                  <a:gd name="T17" fmla="*/ 50 h 60"/>
                  <a:gd name="T18" fmla="*/ 8 w 20"/>
                  <a:gd name="T19" fmla="*/ 58 h 60"/>
                  <a:gd name="T20" fmla="*/ 10 w 20"/>
                  <a:gd name="T21" fmla="*/ 60 h 60"/>
                  <a:gd name="T22" fmla="*/ 12 w 20"/>
                  <a:gd name="T23" fmla="*/ 58 h 60"/>
                  <a:gd name="T24" fmla="*/ 12 w 20"/>
                  <a:gd name="T25" fmla="*/ 50 h 60"/>
                  <a:gd name="T26" fmla="*/ 14 w 20"/>
                  <a:gd name="T27" fmla="*/ 50 h 60"/>
                  <a:gd name="T28" fmla="*/ 16 w 20"/>
                  <a:gd name="T29" fmla="*/ 48 h 60"/>
                  <a:gd name="T30" fmla="*/ 16 w 20"/>
                  <a:gd name="T31" fmla="*/ 42 h 60"/>
                  <a:gd name="T32" fmla="*/ 18 w 20"/>
                  <a:gd name="T33" fmla="*/ 42 h 60"/>
                  <a:gd name="T34" fmla="*/ 20 w 20"/>
                  <a:gd name="T35" fmla="*/ 4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60">
                    <a:moveTo>
                      <a:pt x="20" y="40"/>
                    </a:moveTo>
                    <a:cubicBezTo>
                      <a:pt x="20" y="0"/>
                      <a:pt x="20" y="0"/>
                      <a:pt x="20" y="0"/>
                    </a:cubicBezTo>
                    <a:cubicBezTo>
                      <a:pt x="0" y="0"/>
                      <a:pt x="0" y="0"/>
                      <a:pt x="0" y="0"/>
                    </a:cubicBezTo>
                    <a:cubicBezTo>
                      <a:pt x="0" y="40"/>
                      <a:pt x="0" y="40"/>
                      <a:pt x="0" y="40"/>
                    </a:cubicBezTo>
                    <a:cubicBezTo>
                      <a:pt x="0" y="41"/>
                      <a:pt x="1" y="42"/>
                      <a:pt x="2" y="42"/>
                    </a:cubicBezTo>
                    <a:cubicBezTo>
                      <a:pt x="4" y="42"/>
                      <a:pt x="4" y="42"/>
                      <a:pt x="4" y="42"/>
                    </a:cubicBezTo>
                    <a:cubicBezTo>
                      <a:pt x="4" y="48"/>
                      <a:pt x="4" y="48"/>
                      <a:pt x="4" y="48"/>
                    </a:cubicBezTo>
                    <a:cubicBezTo>
                      <a:pt x="4" y="49"/>
                      <a:pt x="5" y="50"/>
                      <a:pt x="6" y="50"/>
                    </a:cubicBezTo>
                    <a:cubicBezTo>
                      <a:pt x="8" y="50"/>
                      <a:pt x="8" y="50"/>
                      <a:pt x="8" y="50"/>
                    </a:cubicBezTo>
                    <a:cubicBezTo>
                      <a:pt x="8" y="58"/>
                      <a:pt x="8" y="58"/>
                      <a:pt x="8" y="58"/>
                    </a:cubicBezTo>
                    <a:cubicBezTo>
                      <a:pt x="8" y="59"/>
                      <a:pt x="9" y="60"/>
                      <a:pt x="10" y="60"/>
                    </a:cubicBezTo>
                    <a:cubicBezTo>
                      <a:pt x="11" y="60"/>
                      <a:pt x="12" y="59"/>
                      <a:pt x="12" y="58"/>
                    </a:cubicBezTo>
                    <a:cubicBezTo>
                      <a:pt x="12" y="50"/>
                      <a:pt x="12" y="50"/>
                      <a:pt x="12" y="50"/>
                    </a:cubicBezTo>
                    <a:cubicBezTo>
                      <a:pt x="14" y="50"/>
                      <a:pt x="14" y="50"/>
                      <a:pt x="14" y="50"/>
                    </a:cubicBezTo>
                    <a:cubicBezTo>
                      <a:pt x="15" y="50"/>
                      <a:pt x="16" y="49"/>
                      <a:pt x="16" y="48"/>
                    </a:cubicBezTo>
                    <a:cubicBezTo>
                      <a:pt x="16" y="42"/>
                      <a:pt x="16" y="42"/>
                      <a:pt x="16" y="42"/>
                    </a:cubicBezTo>
                    <a:cubicBezTo>
                      <a:pt x="18" y="42"/>
                      <a:pt x="18" y="42"/>
                      <a:pt x="18" y="42"/>
                    </a:cubicBezTo>
                    <a:cubicBezTo>
                      <a:pt x="19" y="42"/>
                      <a:pt x="20" y="41"/>
                      <a:pt x="20"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srgbClr val="4C4846"/>
                  </a:solidFill>
                  <a:effectLst/>
                  <a:uLnTx/>
                  <a:uFillTx/>
                </a:endParaRPr>
              </a:p>
            </p:txBody>
          </p:sp>
          <p:sp>
            <p:nvSpPr>
              <p:cNvPr id="41" name="Freeform 6">
                <a:extLst>
                  <a:ext uri="{FF2B5EF4-FFF2-40B4-BE49-F238E27FC236}">
                    <a16:creationId xmlns:a16="http://schemas.microsoft.com/office/drawing/2014/main" id="{FD034D10-C104-08B6-362D-2C56CCA30A54}"/>
                  </a:ext>
                </a:extLst>
              </p:cNvPr>
              <p:cNvSpPr>
                <a:spLocks/>
              </p:cNvSpPr>
              <p:nvPr/>
            </p:nvSpPr>
            <p:spPr bwMode="auto">
              <a:xfrm>
                <a:off x="442" y="1046"/>
                <a:ext cx="57" cy="97"/>
              </a:xfrm>
              <a:custGeom>
                <a:avLst/>
                <a:gdLst>
                  <a:gd name="T0" fmla="*/ 28 w 28"/>
                  <a:gd name="T1" fmla="*/ 14 h 48"/>
                  <a:gd name="T2" fmla="*/ 20 w 28"/>
                  <a:gd name="T3" fmla="*/ 4 h 48"/>
                  <a:gd name="T4" fmla="*/ 20 w 28"/>
                  <a:gd name="T5" fmla="*/ 2 h 48"/>
                  <a:gd name="T6" fmla="*/ 18 w 28"/>
                  <a:gd name="T7" fmla="*/ 0 h 48"/>
                  <a:gd name="T8" fmla="*/ 2 w 28"/>
                  <a:gd name="T9" fmla="*/ 0 h 48"/>
                  <a:gd name="T10" fmla="*/ 0 w 28"/>
                  <a:gd name="T11" fmla="*/ 2 h 48"/>
                  <a:gd name="T12" fmla="*/ 0 w 28"/>
                  <a:gd name="T13" fmla="*/ 32 h 48"/>
                  <a:gd name="T14" fmla="*/ 20 w 28"/>
                  <a:gd name="T15" fmla="*/ 32 h 48"/>
                  <a:gd name="T16" fmla="*/ 20 w 28"/>
                  <a:gd name="T17" fmla="*/ 8 h 48"/>
                  <a:gd name="T18" fmla="*/ 24 w 28"/>
                  <a:gd name="T19" fmla="*/ 14 h 48"/>
                  <a:gd name="T20" fmla="*/ 24 w 28"/>
                  <a:gd name="T21" fmla="*/ 46 h 48"/>
                  <a:gd name="T22" fmla="*/ 26 w 28"/>
                  <a:gd name="T23" fmla="*/ 48 h 48"/>
                  <a:gd name="T24" fmla="*/ 28 w 28"/>
                  <a:gd name="T25" fmla="*/ 46 h 48"/>
                  <a:gd name="T26" fmla="*/ 28 w 28"/>
                  <a:gd name="T27" fmla="*/ 1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48">
                    <a:moveTo>
                      <a:pt x="28" y="14"/>
                    </a:moveTo>
                    <a:cubicBezTo>
                      <a:pt x="28" y="9"/>
                      <a:pt x="25" y="5"/>
                      <a:pt x="20" y="4"/>
                    </a:cubicBezTo>
                    <a:cubicBezTo>
                      <a:pt x="20" y="2"/>
                      <a:pt x="20" y="2"/>
                      <a:pt x="20" y="2"/>
                    </a:cubicBezTo>
                    <a:cubicBezTo>
                      <a:pt x="20" y="1"/>
                      <a:pt x="19" y="0"/>
                      <a:pt x="18" y="0"/>
                    </a:cubicBezTo>
                    <a:cubicBezTo>
                      <a:pt x="2" y="0"/>
                      <a:pt x="2" y="0"/>
                      <a:pt x="2" y="0"/>
                    </a:cubicBezTo>
                    <a:cubicBezTo>
                      <a:pt x="1" y="0"/>
                      <a:pt x="0" y="1"/>
                      <a:pt x="0" y="2"/>
                    </a:cubicBezTo>
                    <a:cubicBezTo>
                      <a:pt x="0" y="32"/>
                      <a:pt x="0" y="32"/>
                      <a:pt x="0" y="32"/>
                    </a:cubicBezTo>
                    <a:cubicBezTo>
                      <a:pt x="20" y="32"/>
                      <a:pt x="20" y="32"/>
                      <a:pt x="20" y="32"/>
                    </a:cubicBezTo>
                    <a:cubicBezTo>
                      <a:pt x="20" y="8"/>
                      <a:pt x="20" y="8"/>
                      <a:pt x="20" y="8"/>
                    </a:cubicBezTo>
                    <a:cubicBezTo>
                      <a:pt x="22" y="9"/>
                      <a:pt x="24" y="11"/>
                      <a:pt x="24" y="14"/>
                    </a:cubicBezTo>
                    <a:cubicBezTo>
                      <a:pt x="24" y="46"/>
                      <a:pt x="24" y="46"/>
                      <a:pt x="24" y="46"/>
                    </a:cubicBezTo>
                    <a:cubicBezTo>
                      <a:pt x="24" y="47"/>
                      <a:pt x="25" y="48"/>
                      <a:pt x="26" y="48"/>
                    </a:cubicBezTo>
                    <a:cubicBezTo>
                      <a:pt x="27" y="48"/>
                      <a:pt x="28" y="47"/>
                      <a:pt x="28" y="46"/>
                    </a:cubicBezTo>
                    <a:lnTo>
                      <a:pt x="2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srgbClr val="4C4846"/>
                  </a:solidFill>
                  <a:effectLst/>
                  <a:uLnTx/>
                  <a:uFillTx/>
                </a:endParaRPr>
              </a:p>
            </p:txBody>
          </p:sp>
          <p:sp>
            <p:nvSpPr>
              <p:cNvPr id="42" name="Freeform 7">
                <a:extLst>
                  <a:ext uri="{FF2B5EF4-FFF2-40B4-BE49-F238E27FC236}">
                    <a16:creationId xmlns:a16="http://schemas.microsoft.com/office/drawing/2014/main" id="{88522D72-5516-ABED-7A14-2C606A6E0425}"/>
                  </a:ext>
                </a:extLst>
              </p:cNvPr>
              <p:cNvSpPr>
                <a:spLocks noEditPoints="1"/>
              </p:cNvSpPr>
              <p:nvPr/>
            </p:nvSpPr>
            <p:spPr bwMode="auto">
              <a:xfrm>
                <a:off x="305" y="1062"/>
                <a:ext cx="121" cy="161"/>
              </a:xfrm>
              <a:custGeom>
                <a:avLst/>
                <a:gdLst>
                  <a:gd name="T0" fmla="*/ 58 w 60"/>
                  <a:gd name="T1" fmla="*/ 0 h 80"/>
                  <a:gd name="T2" fmla="*/ 2 w 60"/>
                  <a:gd name="T3" fmla="*/ 0 h 80"/>
                  <a:gd name="T4" fmla="*/ 0 w 60"/>
                  <a:gd name="T5" fmla="*/ 2 h 80"/>
                  <a:gd name="T6" fmla="*/ 0 w 60"/>
                  <a:gd name="T7" fmla="*/ 78 h 80"/>
                  <a:gd name="T8" fmla="*/ 2 w 60"/>
                  <a:gd name="T9" fmla="*/ 80 h 80"/>
                  <a:gd name="T10" fmla="*/ 38 w 60"/>
                  <a:gd name="T11" fmla="*/ 80 h 80"/>
                  <a:gd name="T12" fmla="*/ 39 w 60"/>
                  <a:gd name="T13" fmla="*/ 79 h 80"/>
                  <a:gd name="T14" fmla="*/ 59 w 60"/>
                  <a:gd name="T15" fmla="*/ 59 h 80"/>
                  <a:gd name="T16" fmla="*/ 60 w 60"/>
                  <a:gd name="T17" fmla="*/ 58 h 80"/>
                  <a:gd name="T18" fmla="*/ 60 w 60"/>
                  <a:gd name="T19" fmla="*/ 2 h 80"/>
                  <a:gd name="T20" fmla="*/ 58 w 60"/>
                  <a:gd name="T21" fmla="*/ 0 h 80"/>
                  <a:gd name="T22" fmla="*/ 34 w 60"/>
                  <a:gd name="T23" fmla="*/ 20 h 80"/>
                  <a:gd name="T24" fmla="*/ 48 w 60"/>
                  <a:gd name="T25" fmla="*/ 20 h 80"/>
                  <a:gd name="T26" fmla="*/ 50 w 60"/>
                  <a:gd name="T27" fmla="*/ 22 h 80"/>
                  <a:gd name="T28" fmla="*/ 48 w 60"/>
                  <a:gd name="T29" fmla="*/ 24 h 80"/>
                  <a:gd name="T30" fmla="*/ 34 w 60"/>
                  <a:gd name="T31" fmla="*/ 24 h 80"/>
                  <a:gd name="T32" fmla="*/ 32 w 60"/>
                  <a:gd name="T33" fmla="*/ 22 h 80"/>
                  <a:gd name="T34" fmla="*/ 34 w 60"/>
                  <a:gd name="T35" fmla="*/ 20 h 80"/>
                  <a:gd name="T36" fmla="*/ 29 w 60"/>
                  <a:gd name="T37" fmla="*/ 35 h 80"/>
                  <a:gd name="T38" fmla="*/ 17 w 60"/>
                  <a:gd name="T39" fmla="*/ 47 h 80"/>
                  <a:gd name="T40" fmla="*/ 15 w 60"/>
                  <a:gd name="T41" fmla="*/ 47 h 80"/>
                  <a:gd name="T42" fmla="*/ 9 w 60"/>
                  <a:gd name="T43" fmla="*/ 41 h 80"/>
                  <a:gd name="T44" fmla="*/ 9 w 60"/>
                  <a:gd name="T45" fmla="*/ 39 h 80"/>
                  <a:gd name="T46" fmla="*/ 11 w 60"/>
                  <a:gd name="T47" fmla="*/ 39 h 80"/>
                  <a:gd name="T48" fmla="*/ 16 w 60"/>
                  <a:gd name="T49" fmla="*/ 43 h 80"/>
                  <a:gd name="T50" fmla="*/ 27 w 60"/>
                  <a:gd name="T51" fmla="*/ 33 h 80"/>
                  <a:gd name="T52" fmla="*/ 29 w 60"/>
                  <a:gd name="T53" fmla="*/ 33 h 80"/>
                  <a:gd name="T54" fmla="*/ 29 w 60"/>
                  <a:gd name="T55" fmla="*/ 35 h 80"/>
                  <a:gd name="T56" fmla="*/ 29 w 60"/>
                  <a:gd name="T57" fmla="*/ 13 h 80"/>
                  <a:gd name="T58" fmla="*/ 17 w 60"/>
                  <a:gd name="T59" fmla="*/ 25 h 80"/>
                  <a:gd name="T60" fmla="*/ 15 w 60"/>
                  <a:gd name="T61" fmla="*/ 25 h 80"/>
                  <a:gd name="T62" fmla="*/ 9 w 60"/>
                  <a:gd name="T63" fmla="*/ 19 h 80"/>
                  <a:gd name="T64" fmla="*/ 9 w 60"/>
                  <a:gd name="T65" fmla="*/ 17 h 80"/>
                  <a:gd name="T66" fmla="*/ 11 w 60"/>
                  <a:gd name="T67" fmla="*/ 17 h 80"/>
                  <a:gd name="T68" fmla="*/ 16 w 60"/>
                  <a:gd name="T69" fmla="*/ 21 h 80"/>
                  <a:gd name="T70" fmla="*/ 27 w 60"/>
                  <a:gd name="T71" fmla="*/ 11 h 80"/>
                  <a:gd name="T72" fmla="*/ 29 w 60"/>
                  <a:gd name="T73" fmla="*/ 11 h 80"/>
                  <a:gd name="T74" fmla="*/ 29 w 60"/>
                  <a:gd name="T75" fmla="*/ 13 h 80"/>
                  <a:gd name="T76" fmla="*/ 32 w 60"/>
                  <a:gd name="T77" fmla="*/ 42 h 80"/>
                  <a:gd name="T78" fmla="*/ 34 w 60"/>
                  <a:gd name="T79" fmla="*/ 40 h 80"/>
                  <a:gd name="T80" fmla="*/ 48 w 60"/>
                  <a:gd name="T81" fmla="*/ 40 h 80"/>
                  <a:gd name="T82" fmla="*/ 50 w 60"/>
                  <a:gd name="T83" fmla="*/ 42 h 80"/>
                  <a:gd name="T84" fmla="*/ 48 w 60"/>
                  <a:gd name="T85" fmla="*/ 44 h 80"/>
                  <a:gd name="T86" fmla="*/ 34 w 60"/>
                  <a:gd name="T87" fmla="*/ 44 h 80"/>
                  <a:gd name="T88" fmla="*/ 32 w 60"/>
                  <a:gd name="T89" fmla="*/ 42 h 80"/>
                  <a:gd name="T90" fmla="*/ 36 w 60"/>
                  <a:gd name="T91" fmla="*/ 76 h 80"/>
                  <a:gd name="T92" fmla="*/ 36 w 60"/>
                  <a:gd name="T93" fmla="*/ 56 h 80"/>
                  <a:gd name="T94" fmla="*/ 56 w 60"/>
                  <a:gd name="T95" fmla="*/ 56 h 80"/>
                  <a:gd name="T96" fmla="*/ 36 w 60"/>
                  <a:gd name="T9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 h="80">
                    <a:moveTo>
                      <a:pt x="58" y="0"/>
                    </a:moveTo>
                    <a:cubicBezTo>
                      <a:pt x="2" y="0"/>
                      <a:pt x="2" y="0"/>
                      <a:pt x="2" y="0"/>
                    </a:cubicBezTo>
                    <a:cubicBezTo>
                      <a:pt x="1" y="0"/>
                      <a:pt x="0" y="1"/>
                      <a:pt x="0" y="2"/>
                    </a:cubicBezTo>
                    <a:cubicBezTo>
                      <a:pt x="0" y="78"/>
                      <a:pt x="0" y="78"/>
                      <a:pt x="0" y="78"/>
                    </a:cubicBezTo>
                    <a:cubicBezTo>
                      <a:pt x="0" y="79"/>
                      <a:pt x="1" y="80"/>
                      <a:pt x="2" y="80"/>
                    </a:cubicBezTo>
                    <a:cubicBezTo>
                      <a:pt x="38" y="80"/>
                      <a:pt x="38" y="80"/>
                      <a:pt x="38" y="80"/>
                    </a:cubicBezTo>
                    <a:cubicBezTo>
                      <a:pt x="39" y="80"/>
                      <a:pt x="39" y="80"/>
                      <a:pt x="39" y="79"/>
                    </a:cubicBezTo>
                    <a:cubicBezTo>
                      <a:pt x="59" y="59"/>
                      <a:pt x="59" y="59"/>
                      <a:pt x="59" y="59"/>
                    </a:cubicBezTo>
                    <a:cubicBezTo>
                      <a:pt x="60" y="59"/>
                      <a:pt x="60" y="59"/>
                      <a:pt x="60" y="58"/>
                    </a:cubicBezTo>
                    <a:cubicBezTo>
                      <a:pt x="60" y="2"/>
                      <a:pt x="60" y="2"/>
                      <a:pt x="60" y="2"/>
                    </a:cubicBezTo>
                    <a:cubicBezTo>
                      <a:pt x="60" y="1"/>
                      <a:pt x="59" y="0"/>
                      <a:pt x="58" y="0"/>
                    </a:cubicBezTo>
                    <a:close/>
                    <a:moveTo>
                      <a:pt x="34" y="20"/>
                    </a:moveTo>
                    <a:cubicBezTo>
                      <a:pt x="48" y="20"/>
                      <a:pt x="48" y="20"/>
                      <a:pt x="48" y="20"/>
                    </a:cubicBezTo>
                    <a:cubicBezTo>
                      <a:pt x="49" y="20"/>
                      <a:pt x="50" y="21"/>
                      <a:pt x="50" y="22"/>
                    </a:cubicBezTo>
                    <a:cubicBezTo>
                      <a:pt x="50" y="23"/>
                      <a:pt x="49" y="24"/>
                      <a:pt x="48" y="24"/>
                    </a:cubicBezTo>
                    <a:cubicBezTo>
                      <a:pt x="34" y="24"/>
                      <a:pt x="34" y="24"/>
                      <a:pt x="34" y="24"/>
                    </a:cubicBezTo>
                    <a:cubicBezTo>
                      <a:pt x="33" y="24"/>
                      <a:pt x="32" y="23"/>
                      <a:pt x="32" y="22"/>
                    </a:cubicBezTo>
                    <a:cubicBezTo>
                      <a:pt x="32" y="21"/>
                      <a:pt x="33" y="20"/>
                      <a:pt x="34" y="20"/>
                    </a:cubicBezTo>
                    <a:close/>
                    <a:moveTo>
                      <a:pt x="29" y="35"/>
                    </a:moveTo>
                    <a:cubicBezTo>
                      <a:pt x="17" y="47"/>
                      <a:pt x="17" y="47"/>
                      <a:pt x="17" y="47"/>
                    </a:cubicBezTo>
                    <a:cubicBezTo>
                      <a:pt x="17" y="48"/>
                      <a:pt x="15" y="48"/>
                      <a:pt x="15" y="47"/>
                    </a:cubicBezTo>
                    <a:cubicBezTo>
                      <a:pt x="9" y="41"/>
                      <a:pt x="9" y="41"/>
                      <a:pt x="9" y="41"/>
                    </a:cubicBezTo>
                    <a:cubicBezTo>
                      <a:pt x="8" y="41"/>
                      <a:pt x="8" y="39"/>
                      <a:pt x="9" y="39"/>
                    </a:cubicBezTo>
                    <a:cubicBezTo>
                      <a:pt x="9" y="38"/>
                      <a:pt x="11" y="38"/>
                      <a:pt x="11" y="39"/>
                    </a:cubicBezTo>
                    <a:cubicBezTo>
                      <a:pt x="16" y="43"/>
                      <a:pt x="16" y="43"/>
                      <a:pt x="16" y="43"/>
                    </a:cubicBezTo>
                    <a:cubicBezTo>
                      <a:pt x="27" y="33"/>
                      <a:pt x="27" y="33"/>
                      <a:pt x="27" y="33"/>
                    </a:cubicBezTo>
                    <a:cubicBezTo>
                      <a:pt x="27" y="32"/>
                      <a:pt x="29" y="32"/>
                      <a:pt x="29" y="33"/>
                    </a:cubicBezTo>
                    <a:cubicBezTo>
                      <a:pt x="30" y="33"/>
                      <a:pt x="30" y="35"/>
                      <a:pt x="29" y="35"/>
                    </a:cubicBezTo>
                    <a:close/>
                    <a:moveTo>
                      <a:pt x="29" y="13"/>
                    </a:moveTo>
                    <a:cubicBezTo>
                      <a:pt x="17" y="25"/>
                      <a:pt x="17" y="25"/>
                      <a:pt x="17" y="25"/>
                    </a:cubicBezTo>
                    <a:cubicBezTo>
                      <a:pt x="17" y="26"/>
                      <a:pt x="15" y="26"/>
                      <a:pt x="15" y="25"/>
                    </a:cubicBezTo>
                    <a:cubicBezTo>
                      <a:pt x="9" y="19"/>
                      <a:pt x="9" y="19"/>
                      <a:pt x="9" y="19"/>
                    </a:cubicBezTo>
                    <a:cubicBezTo>
                      <a:pt x="8" y="19"/>
                      <a:pt x="8" y="17"/>
                      <a:pt x="9" y="17"/>
                    </a:cubicBezTo>
                    <a:cubicBezTo>
                      <a:pt x="9" y="16"/>
                      <a:pt x="11" y="16"/>
                      <a:pt x="11" y="17"/>
                    </a:cubicBezTo>
                    <a:cubicBezTo>
                      <a:pt x="16" y="21"/>
                      <a:pt x="16" y="21"/>
                      <a:pt x="16" y="21"/>
                    </a:cubicBezTo>
                    <a:cubicBezTo>
                      <a:pt x="27" y="11"/>
                      <a:pt x="27" y="11"/>
                      <a:pt x="27" y="11"/>
                    </a:cubicBezTo>
                    <a:cubicBezTo>
                      <a:pt x="27" y="10"/>
                      <a:pt x="29" y="10"/>
                      <a:pt x="29" y="11"/>
                    </a:cubicBezTo>
                    <a:cubicBezTo>
                      <a:pt x="30" y="11"/>
                      <a:pt x="30" y="13"/>
                      <a:pt x="29" y="13"/>
                    </a:cubicBezTo>
                    <a:close/>
                    <a:moveTo>
                      <a:pt x="32" y="42"/>
                    </a:moveTo>
                    <a:cubicBezTo>
                      <a:pt x="32" y="41"/>
                      <a:pt x="33" y="40"/>
                      <a:pt x="34" y="40"/>
                    </a:cubicBezTo>
                    <a:cubicBezTo>
                      <a:pt x="48" y="40"/>
                      <a:pt x="48" y="40"/>
                      <a:pt x="48" y="40"/>
                    </a:cubicBezTo>
                    <a:cubicBezTo>
                      <a:pt x="49" y="40"/>
                      <a:pt x="50" y="41"/>
                      <a:pt x="50" y="42"/>
                    </a:cubicBezTo>
                    <a:cubicBezTo>
                      <a:pt x="50" y="43"/>
                      <a:pt x="49" y="44"/>
                      <a:pt x="48" y="44"/>
                    </a:cubicBezTo>
                    <a:cubicBezTo>
                      <a:pt x="34" y="44"/>
                      <a:pt x="34" y="44"/>
                      <a:pt x="34" y="44"/>
                    </a:cubicBezTo>
                    <a:cubicBezTo>
                      <a:pt x="33" y="44"/>
                      <a:pt x="32" y="43"/>
                      <a:pt x="32" y="42"/>
                    </a:cubicBezTo>
                    <a:close/>
                    <a:moveTo>
                      <a:pt x="36" y="76"/>
                    </a:moveTo>
                    <a:cubicBezTo>
                      <a:pt x="36" y="56"/>
                      <a:pt x="36" y="56"/>
                      <a:pt x="36" y="56"/>
                    </a:cubicBezTo>
                    <a:cubicBezTo>
                      <a:pt x="56" y="56"/>
                      <a:pt x="56" y="56"/>
                      <a:pt x="56" y="56"/>
                    </a:cubicBezTo>
                    <a:lnTo>
                      <a:pt x="36"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srgbClr val="4C4846"/>
                  </a:solidFill>
                  <a:effectLst/>
                  <a:uLnTx/>
                  <a:uFillTx/>
                </a:endParaRPr>
              </a:p>
            </p:txBody>
          </p:sp>
        </p:grpSp>
      </p:grpSp>
    </p:spTree>
    <p:extLst>
      <p:ext uri="{BB962C8B-B14F-4D97-AF65-F5344CB8AC3E}">
        <p14:creationId xmlns:p14="http://schemas.microsoft.com/office/powerpoint/2010/main" val="2195839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991;p17">
            <a:extLst>
              <a:ext uri="{FF2B5EF4-FFF2-40B4-BE49-F238E27FC236}">
                <a16:creationId xmlns:a16="http://schemas.microsoft.com/office/drawing/2014/main" id="{70DA0D02-7621-4CE2-C2A5-1AACBE291A03}"/>
              </a:ext>
            </a:extLst>
          </p:cNvPr>
          <p:cNvSpPr/>
          <p:nvPr/>
        </p:nvSpPr>
        <p:spPr>
          <a:xfrm>
            <a:off x="465931" y="1353670"/>
            <a:ext cx="6049169" cy="4718050"/>
          </a:xfrm>
          <a:prstGeom prst="rect">
            <a:avLst/>
          </a:prstGeom>
          <a:solidFill>
            <a:schemeClr val="bg1"/>
          </a:solidFill>
          <a:ln>
            <a:solidFill>
              <a:schemeClr val="bg1">
                <a:lumMod val="65000"/>
              </a:schemeClr>
            </a:solidFill>
          </a:ln>
          <a:effectLst>
            <a:outerShdw blurRad="76200" dist="50800" dir="5400000" algn="tl" rotWithShape="0">
              <a:schemeClr val="dk2">
                <a:alpha val="3921"/>
              </a:schemeClr>
            </a:outerShdw>
          </a:effectLst>
        </p:spPr>
        <p:txBody>
          <a:bodyPr spcFirstLastPara="1" wrap="square" lIns="182875" tIns="182875" rIns="182875" bIns="18287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4C4845"/>
              </a:solidFill>
              <a:latin typeface="Calibri"/>
              <a:ea typeface="Calibri"/>
              <a:cs typeface="Calibri"/>
              <a:sym typeface="Calibri"/>
            </a:endParaRPr>
          </a:p>
        </p:txBody>
      </p:sp>
      <p:sp>
        <p:nvSpPr>
          <p:cNvPr id="2" name="Slide Number Placeholder 1" hidden="1">
            <a:extLst>
              <a:ext uri="{FF2B5EF4-FFF2-40B4-BE49-F238E27FC236}">
                <a16:creationId xmlns:a16="http://schemas.microsoft.com/office/drawing/2014/main" id="{4251D51D-8CA5-04D3-2836-A9884346CE0C}"/>
              </a:ext>
            </a:extLst>
          </p:cNvPr>
          <p:cNvSpPr>
            <a:spLocks noGrp="1"/>
          </p:cNvSpPr>
          <p:nvPr>
            <p:ph type="sldNum" sz="quarter" idx="12"/>
          </p:nvPr>
        </p:nvSpPr>
        <p:spPr/>
        <p:txBody>
          <a:bodyPr/>
          <a:lstStyle/>
          <a:p>
            <a:endParaRPr lang="en-US" dirty="0"/>
          </a:p>
        </p:txBody>
      </p:sp>
      <p:sp>
        <p:nvSpPr>
          <p:cNvPr id="4" name="Title 18">
            <a:extLst>
              <a:ext uri="{FF2B5EF4-FFF2-40B4-BE49-F238E27FC236}">
                <a16:creationId xmlns:a16="http://schemas.microsoft.com/office/drawing/2014/main" id="{C8CB6AF1-847D-DFF9-91B8-4EC8FC7CE982}"/>
              </a:ext>
            </a:extLst>
          </p:cNvPr>
          <p:cNvSpPr txBox="1">
            <a:spLocks/>
          </p:cNvSpPr>
          <p:nvPr/>
        </p:nvSpPr>
        <p:spPr>
          <a:xfrm>
            <a:off x="668216" y="134672"/>
            <a:ext cx="11277600" cy="505178"/>
          </a:xfrm>
          <a:prstGeom prst="rect">
            <a:avLst/>
          </a:prstGeom>
        </p:spPr>
        <p:txBody>
          <a:bodyPr lIns="0" tIns="0" rIns="0" bIns="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b="1" dirty="0">
                <a:latin typeface="Avenir Next LT Pro" panose="020B0504020202020204" pitchFamily="34" charset="0"/>
              </a:rPr>
              <a:t>Conduct leadership interviews and focus group discussions to understand strategic imperatives and what is and is not working with the current compensation design</a:t>
            </a:r>
            <a:endParaRPr lang="en-US" sz="2200" b="1" dirty="0">
              <a:latin typeface="Avenir Next LT Pro" panose="020B0504020202020204" pitchFamily="34" charset="0"/>
              <a:ea typeface="Verdana" panose="020B0604030504040204" pitchFamily="34" charset="0"/>
              <a:cs typeface="Verdana" panose="020B0604030504040204" pitchFamily="34" charset="0"/>
            </a:endParaRPr>
          </a:p>
        </p:txBody>
      </p:sp>
      <p:sp>
        <p:nvSpPr>
          <p:cNvPr id="5" name="Google Shape;991;p17">
            <a:extLst>
              <a:ext uri="{FF2B5EF4-FFF2-40B4-BE49-F238E27FC236}">
                <a16:creationId xmlns:a16="http://schemas.microsoft.com/office/drawing/2014/main" id="{AD501A0A-8C33-6EA5-623D-88EE085C81B1}"/>
              </a:ext>
            </a:extLst>
          </p:cNvPr>
          <p:cNvSpPr/>
          <p:nvPr/>
        </p:nvSpPr>
        <p:spPr>
          <a:xfrm>
            <a:off x="6808843" y="1347320"/>
            <a:ext cx="4919836" cy="673100"/>
          </a:xfrm>
          <a:prstGeom prst="rect">
            <a:avLst/>
          </a:prstGeom>
          <a:gradFill>
            <a:gsLst>
              <a:gs pos="30000">
                <a:srgbClr val="071E31"/>
              </a:gs>
              <a:gs pos="100000">
                <a:srgbClr val="3591CF"/>
              </a:gs>
            </a:gsLst>
            <a:lin ang="18900000" scaled="1"/>
          </a:gradFill>
          <a:ln>
            <a:noFill/>
          </a:ln>
          <a:effectLst>
            <a:outerShdw blurRad="76200" dist="50800" dir="5400000" algn="tl" rotWithShape="0">
              <a:schemeClr val="dk2">
                <a:alpha val="3921"/>
              </a:schemeClr>
            </a:outerShdw>
          </a:effectLst>
        </p:spPr>
        <p:txBody>
          <a:bodyPr spcFirstLastPara="1" wrap="square" lIns="182875" tIns="182875" rIns="182875" bIns="18287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4C4845"/>
              </a:solidFill>
              <a:latin typeface="Calibri"/>
              <a:ea typeface="Calibri"/>
              <a:cs typeface="Calibri"/>
              <a:sym typeface="Calibri"/>
            </a:endParaRPr>
          </a:p>
        </p:txBody>
      </p:sp>
      <p:sp>
        <p:nvSpPr>
          <p:cNvPr id="8" name="TextBox 7">
            <a:extLst>
              <a:ext uri="{FF2B5EF4-FFF2-40B4-BE49-F238E27FC236}">
                <a16:creationId xmlns:a16="http://schemas.microsoft.com/office/drawing/2014/main" id="{B9A923D3-9167-DF0B-EC35-70876372266A}"/>
              </a:ext>
            </a:extLst>
          </p:cNvPr>
          <p:cNvSpPr txBox="1"/>
          <p:nvPr/>
        </p:nvSpPr>
        <p:spPr>
          <a:xfrm>
            <a:off x="7560844" y="1457878"/>
            <a:ext cx="3957173" cy="492443"/>
          </a:xfrm>
          <a:prstGeom prst="rect">
            <a:avLst/>
          </a:prstGeom>
          <a:noFill/>
        </p:spPr>
        <p:txBody>
          <a:bodyPr wrap="square" lIns="0" tIns="0" rIns="0" bIns="0">
            <a:spAutoFit/>
          </a:bodyPr>
          <a:lstStyle/>
          <a:p>
            <a:pPr marL="0" marR="0" lvl="0" indent="0" defTabSz="228600" eaLnBrk="1" fontAlgn="auto" latinLnBrk="0" hangingPunct="1">
              <a:lnSpc>
                <a:spcPct val="100000"/>
              </a:lnSpc>
              <a:spcBef>
                <a:spcPts val="0"/>
              </a:spcBef>
              <a:spcAft>
                <a:spcPts val="0"/>
              </a:spcAft>
              <a:buClrTx/>
              <a:buSzTx/>
              <a:buFontTx/>
              <a:buNone/>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r>
              <a:rPr lang="en-US" sz="1600" b="1" kern="0" dirty="0">
                <a:solidFill>
                  <a:srgbClr val="FFFFFF"/>
                </a:solidFill>
                <a:latin typeface="Avenir Next LT Pro" panose="020B0504020202020204" pitchFamily="34" charset="0"/>
              </a:rPr>
              <a:t>Potential Red Flags During Current State Assessment</a:t>
            </a:r>
            <a:endParaRPr kumimoji="0" lang="en-US" sz="1600" b="1" i="0" u="none" strike="noStrike" kern="0" cap="none" spc="0" normalizeH="0" baseline="0" noProof="0" dirty="0">
              <a:ln>
                <a:noFill/>
              </a:ln>
              <a:solidFill>
                <a:srgbClr val="FFFFFF"/>
              </a:solidFill>
              <a:effectLst/>
              <a:uLnTx/>
              <a:uFillTx/>
              <a:latin typeface="Avenir Next LT Pro" panose="020B0504020202020204" pitchFamily="34" charset="0"/>
            </a:endParaRPr>
          </a:p>
        </p:txBody>
      </p:sp>
      <p:grpSp>
        <p:nvGrpSpPr>
          <p:cNvPr id="22" name="Group 21">
            <a:extLst>
              <a:ext uri="{FF2B5EF4-FFF2-40B4-BE49-F238E27FC236}">
                <a16:creationId xmlns:a16="http://schemas.microsoft.com/office/drawing/2014/main" id="{121673FE-F544-CD7B-3A66-671C8518CB9E}"/>
              </a:ext>
            </a:extLst>
          </p:cNvPr>
          <p:cNvGrpSpPr/>
          <p:nvPr/>
        </p:nvGrpSpPr>
        <p:grpSpPr>
          <a:xfrm>
            <a:off x="6856236" y="1436896"/>
            <a:ext cx="493947" cy="493947"/>
            <a:chOff x="6983178" y="1447801"/>
            <a:chExt cx="493947" cy="493947"/>
          </a:xfrm>
        </p:grpSpPr>
        <p:sp>
          <p:nvSpPr>
            <p:cNvPr id="7" name="Rectangle 6">
              <a:extLst>
                <a:ext uri="{FF2B5EF4-FFF2-40B4-BE49-F238E27FC236}">
                  <a16:creationId xmlns:a16="http://schemas.microsoft.com/office/drawing/2014/main" id="{753AD306-6FE5-1A23-5C57-1B307FC25359}"/>
                </a:ext>
              </a:extLst>
            </p:cNvPr>
            <p:cNvSpPr/>
            <p:nvPr/>
          </p:nvSpPr>
          <p:spPr>
            <a:xfrm>
              <a:off x="6983178" y="1447801"/>
              <a:ext cx="493947" cy="493947"/>
            </a:xfrm>
            <a:prstGeom prst="rect">
              <a:avLst/>
            </a:prstGeom>
            <a:solidFill>
              <a:srgbClr val="359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4">
              <a:extLst>
                <a:ext uri="{FF2B5EF4-FFF2-40B4-BE49-F238E27FC236}">
                  <a16:creationId xmlns:a16="http://schemas.microsoft.com/office/drawing/2014/main" id="{3CA09E66-3127-1A9C-6E59-AEB160433FD2}"/>
                </a:ext>
              </a:extLst>
            </p:cNvPr>
            <p:cNvGrpSpPr>
              <a:grpSpLocks noChangeAspect="1"/>
            </p:cNvGrpSpPr>
            <p:nvPr/>
          </p:nvGrpSpPr>
          <p:grpSpPr bwMode="auto">
            <a:xfrm>
              <a:off x="7074130" y="1539557"/>
              <a:ext cx="312042" cy="310434"/>
              <a:chOff x="305" y="1046"/>
              <a:chExt cx="194" cy="193"/>
            </a:xfrm>
            <a:solidFill>
              <a:srgbClr val="FFFFFF"/>
            </a:solidFill>
          </p:grpSpPr>
          <p:sp>
            <p:nvSpPr>
              <p:cNvPr id="10" name="Freeform 5">
                <a:extLst>
                  <a:ext uri="{FF2B5EF4-FFF2-40B4-BE49-F238E27FC236}">
                    <a16:creationId xmlns:a16="http://schemas.microsoft.com/office/drawing/2014/main" id="{98A7660A-9F06-4DE8-835F-587D2EE220AD}"/>
                  </a:ext>
                </a:extLst>
              </p:cNvPr>
              <p:cNvSpPr>
                <a:spLocks/>
              </p:cNvSpPr>
              <p:nvPr/>
            </p:nvSpPr>
            <p:spPr bwMode="auto">
              <a:xfrm>
                <a:off x="442" y="1118"/>
                <a:ext cx="41" cy="121"/>
              </a:xfrm>
              <a:custGeom>
                <a:avLst/>
                <a:gdLst>
                  <a:gd name="T0" fmla="*/ 20 w 20"/>
                  <a:gd name="T1" fmla="*/ 40 h 60"/>
                  <a:gd name="T2" fmla="*/ 20 w 20"/>
                  <a:gd name="T3" fmla="*/ 0 h 60"/>
                  <a:gd name="T4" fmla="*/ 0 w 20"/>
                  <a:gd name="T5" fmla="*/ 0 h 60"/>
                  <a:gd name="T6" fmla="*/ 0 w 20"/>
                  <a:gd name="T7" fmla="*/ 40 h 60"/>
                  <a:gd name="T8" fmla="*/ 2 w 20"/>
                  <a:gd name="T9" fmla="*/ 42 h 60"/>
                  <a:gd name="T10" fmla="*/ 4 w 20"/>
                  <a:gd name="T11" fmla="*/ 42 h 60"/>
                  <a:gd name="T12" fmla="*/ 4 w 20"/>
                  <a:gd name="T13" fmla="*/ 48 h 60"/>
                  <a:gd name="T14" fmla="*/ 6 w 20"/>
                  <a:gd name="T15" fmla="*/ 50 h 60"/>
                  <a:gd name="T16" fmla="*/ 8 w 20"/>
                  <a:gd name="T17" fmla="*/ 50 h 60"/>
                  <a:gd name="T18" fmla="*/ 8 w 20"/>
                  <a:gd name="T19" fmla="*/ 58 h 60"/>
                  <a:gd name="T20" fmla="*/ 10 w 20"/>
                  <a:gd name="T21" fmla="*/ 60 h 60"/>
                  <a:gd name="T22" fmla="*/ 12 w 20"/>
                  <a:gd name="T23" fmla="*/ 58 h 60"/>
                  <a:gd name="T24" fmla="*/ 12 w 20"/>
                  <a:gd name="T25" fmla="*/ 50 h 60"/>
                  <a:gd name="T26" fmla="*/ 14 w 20"/>
                  <a:gd name="T27" fmla="*/ 50 h 60"/>
                  <a:gd name="T28" fmla="*/ 16 w 20"/>
                  <a:gd name="T29" fmla="*/ 48 h 60"/>
                  <a:gd name="T30" fmla="*/ 16 w 20"/>
                  <a:gd name="T31" fmla="*/ 42 h 60"/>
                  <a:gd name="T32" fmla="*/ 18 w 20"/>
                  <a:gd name="T33" fmla="*/ 42 h 60"/>
                  <a:gd name="T34" fmla="*/ 20 w 20"/>
                  <a:gd name="T35" fmla="*/ 4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60">
                    <a:moveTo>
                      <a:pt x="20" y="40"/>
                    </a:moveTo>
                    <a:cubicBezTo>
                      <a:pt x="20" y="0"/>
                      <a:pt x="20" y="0"/>
                      <a:pt x="20" y="0"/>
                    </a:cubicBezTo>
                    <a:cubicBezTo>
                      <a:pt x="0" y="0"/>
                      <a:pt x="0" y="0"/>
                      <a:pt x="0" y="0"/>
                    </a:cubicBezTo>
                    <a:cubicBezTo>
                      <a:pt x="0" y="40"/>
                      <a:pt x="0" y="40"/>
                      <a:pt x="0" y="40"/>
                    </a:cubicBezTo>
                    <a:cubicBezTo>
                      <a:pt x="0" y="41"/>
                      <a:pt x="1" y="42"/>
                      <a:pt x="2" y="42"/>
                    </a:cubicBezTo>
                    <a:cubicBezTo>
                      <a:pt x="4" y="42"/>
                      <a:pt x="4" y="42"/>
                      <a:pt x="4" y="42"/>
                    </a:cubicBezTo>
                    <a:cubicBezTo>
                      <a:pt x="4" y="48"/>
                      <a:pt x="4" y="48"/>
                      <a:pt x="4" y="48"/>
                    </a:cubicBezTo>
                    <a:cubicBezTo>
                      <a:pt x="4" y="49"/>
                      <a:pt x="5" y="50"/>
                      <a:pt x="6" y="50"/>
                    </a:cubicBezTo>
                    <a:cubicBezTo>
                      <a:pt x="8" y="50"/>
                      <a:pt x="8" y="50"/>
                      <a:pt x="8" y="50"/>
                    </a:cubicBezTo>
                    <a:cubicBezTo>
                      <a:pt x="8" y="58"/>
                      <a:pt x="8" y="58"/>
                      <a:pt x="8" y="58"/>
                    </a:cubicBezTo>
                    <a:cubicBezTo>
                      <a:pt x="8" y="59"/>
                      <a:pt x="9" y="60"/>
                      <a:pt x="10" y="60"/>
                    </a:cubicBezTo>
                    <a:cubicBezTo>
                      <a:pt x="11" y="60"/>
                      <a:pt x="12" y="59"/>
                      <a:pt x="12" y="58"/>
                    </a:cubicBezTo>
                    <a:cubicBezTo>
                      <a:pt x="12" y="50"/>
                      <a:pt x="12" y="50"/>
                      <a:pt x="12" y="50"/>
                    </a:cubicBezTo>
                    <a:cubicBezTo>
                      <a:pt x="14" y="50"/>
                      <a:pt x="14" y="50"/>
                      <a:pt x="14" y="50"/>
                    </a:cubicBezTo>
                    <a:cubicBezTo>
                      <a:pt x="15" y="50"/>
                      <a:pt x="16" y="49"/>
                      <a:pt x="16" y="48"/>
                    </a:cubicBezTo>
                    <a:cubicBezTo>
                      <a:pt x="16" y="42"/>
                      <a:pt x="16" y="42"/>
                      <a:pt x="16" y="42"/>
                    </a:cubicBezTo>
                    <a:cubicBezTo>
                      <a:pt x="18" y="42"/>
                      <a:pt x="18" y="42"/>
                      <a:pt x="18" y="42"/>
                    </a:cubicBezTo>
                    <a:cubicBezTo>
                      <a:pt x="19" y="42"/>
                      <a:pt x="20" y="41"/>
                      <a:pt x="20"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srgbClr val="4C4846"/>
                  </a:solidFill>
                  <a:effectLst/>
                  <a:uLnTx/>
                  <a:uFillTx/>
                </a:endParaRPr>
              </a:p>
            </p:txBody>
          </p:sp>
          <p:sp>
            <p:nvSpPr>
              <p:cNvPr id="11" name="Freeform 6">
                <a:extLst>
                  <a:ext uri="{FF2B5EF4-FFF2-40B4-BE49-F238E27FC236}">
                    <a16:creationId xmlns:a16="http://schemas.microsoft.com/office/drawing/2014/main" id="{6315AA6E-6BA0-61D5-E79F-9C2CCB4E6732}"/>
                  </a:ext>
                </a:extLst>
              </p:cNvPr>
              <p:cNvSpPr>
                <a:spLocks/>
              </p:cNvSpPr>
              <p:nvPr/>
            </p:nvSpPr>
            <p:spPr bwMode="auto">
              <a:xfrm>
                <a:off x="442" y="1046"/>
                <a:ext cx="57" cy="97"/>
              </a:xfrm>
              <a:custGeom>
                <a:avLst/>
                <a:gdLst>
                  <a:gd name="T0" fmla="*/ 28 w 28"/>
                  <a:gd name="T1" fmla="*/ 14 h 48"/>
                  <a:gd name="T2" fmla="*/ 20 w 28"/>
                  <a:gd name="T3" fmla="*/ 4 h 48"/>
                  <a:gd name="T4" fmla="*/ 20 w 28"/>
                  <a:gd name="T5" fmla="*/ 2 h 48"/>
                  <a:gd name="T6" fmla="*/ 18 w 28"/>
                  <a:gd name="T7" fmla="*/ 0 h 48"/>
                  <a:gd name="T8" fmla="*/ 2 w 28"/>
                  <a:gd name="T9" fmla="*/ 0 h 48"/>
                  <a:gd name="T10" fmla="*/ 0 w 28"/>
                  <a:gd name="T11" fmla="*/ 2 h 48"/>
                  <a:gd name="T12" fmla="*/ 0 w 28"/>
                  <a:gd name="T13" fmla="*/ 32 h 48"/>
                  <a:gd name="T14" fmla="*/ 20 w 28"/>
                  <a:gd name="T15" fmla="*/ 32 h 48"/>
                  <a:gd name="T16" fmla="*/ 20 w 28"/>
                  <a:gd name="T17" fmla="*/ 8 h 48"/>
                  <a:gd name="T18" fmla="*/ 24 w 28"/>
                  <a:gd name="T19" fmla="*/ 14 h 48"/>
                  <a:gd name="T20" fmla="*/ 24 w 28"/>
                  <a:gd name="T21" fmla="*/ 46 h 48"/>
                  <a:gd name="T22" fmla="*/ 26 w 28"/>
                  <a:gd name="T23" fmla="*/ 48 h 48"/>
                  <a:gd name="T24" fmla="*/ 28 w 28"/>
                  <a:gd name="T25" fmla="*/ 46 h 48"/>
                  <a:gd name="T26" fmla="*/ 28 w 28"/>
                  <a:gd name="T27" fmla="*/ 1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48">
                    <a:moveTo>
                      <a:pt x="28" y="14"/>
                    </a:moveTo>
                    <a:cubicBezTo>
                      <a:pt x="28" y="9"/>
                      <a:pt x="25" y="5"/>
                      <a:pt x="20" y="4"/>
                    </a:cubicBezTo>
                    <a:cubicBezTo>
                      <a:pt x="20" y="2"/>
                      <a:pt x="20" y="2"/>
                      <a:pt x="20" y="2"/>
                    </a:cubicBezTo>
                    <a:cubicBezTo>
                      <a:pt x="20" y="1"/>
                      <a:pt x="19" y="0"/>
                      <a:pt x="18" y="0"/>
                    </a:cubicBezTo>
                    <a:cubicBezTo>
                      <a:pt x="2" y="0"/>
                      <a:pt x="2" y="0"/>
                      <a:pt x="2" y="0"/>
                    </a:cubicBezTo>
                    <a:cubicBezTo>
                      <a:pt x="1" y="0"/>
                      <a:pt x="0" y="1"/>
                      <a:pt x="0" y="2"/>
                    </a:cubicBezTo>
                    <a:cubicBezTo>
                      <a:pt x="0" y="32"/>
                      <a:pt x="0" y="32"/>
                      <a:pt x="0" y="32"/>
                    </a:cubicBezTo>
                    <a:cubicBezTo>
                      <a:pt x="20" y="32"/>
                      <a:pt x="20" y="32"/>
                      <a:pt x="20" y="32"/>
                    </a:cubicBezTo>
                    <a:cubicBezTo>
                      <a:pt x="20" y="8"/>
                      <a:pt x="20" y="8"/>
                      <a:pt x="20" y="8"/>
                    </a:cubicBezTo>
                    <a:cubicBezTo>
                      <a:pt x="22" y="9"/>
                      <a:pt x="24" y="11"/>
                      <a:pt x="24" y="14"/>
                    </a:cubicBezTo>
                    <a:cubicBezTo>
                      <a:pt x="24" y="46"/>
                      <a:pt x="24" y="46"/>
                      <a:pt x="24" y="46"/>
                    </a:cubicBezTo>
                    <a:cubicBezTo>
                      <a:pt x="24" y="47"/>
                      <a:pt x="25" y="48"/>
                      <a:pt x="26" y="48"/>
                    </a:cubicBezTo>
                    <a:cubicBezTo>
                      <a:pt x="27" y="48"/>
                      <a:pt x="28" y="47"/>
                      <a:pt x="28" y="46"/>
                    </a:cubicBezTo>
                    <a:lnTo>
                      <a:pt x="2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srgbClr val="4C4846"/>
                  </a:solidFill>
                  <a:effectLst/>
                  <a:uLnTx/>
                  <a:uFillTx/>
                </a:endParaRPr>
              </a:p>
            </p:txBody>
          </p:sp>
          <p:sp>
            <p:nvSpPr>
              <p:cNvPr id="12" name="Freeform 7">
                <a:extLst>
                  <a:ext uri="{FF2B5EF4-FFF2-40B4-BE49-F238E27FC236}">
                    <a16:creationId xmlns:a16="http://schemas.microsoft.com/office/drawing/2014/main" id="{417653C9-717E-110D-D5D1-40E426EFAAC5}"/>
                  </a:ext>
                </a:extLst>
              </p:cNvPr>
              <p:cNvSpPr>
                <a:spLocks noEditPoints="1"/>
              </p:cNvSpPr>
              <p:nvPr/>
            </p:nvSpPr>
            <p:spPr bwMode="auto">
              <a:xfrm>
                <a:off x="305" y="1062"/>
                <a:ext cx="121" cy="161"/>
              </a:xfrm>
              <a:custGeom>
                <a:avLst/>
                <a:gdLst>
                  <a:gd name="T0" fmla="*/ 58 w 60"/>
                  <a:gd name="T1" fmla="*/ 0 h 80"/>
                  <a:gd name="T2" fmla="*/ 2 w 60"/>
                  <a:gd name="T3" fmla="*/ 0 h 80"/>
                  <a:gd name="T4" fmla="*/ 0 w 60"/>
                  <a:gd name="T5" fmla="*/ 2 h 80"/>
                  <a:gd name="T6" fmla="*/ 0 w 60"/>
                  <a:gd name="T7" fmla="*/ 78 h 80"/>
                  <a:gd name="T8" fmla="*/ 2 w 60"/>
                  <a:gd name="T9" fmla="*/ 80 h 80"/>
                  <a:gd name="T10" fmla="*/ 38 w 60"/>
                  <a:gd name="T11" fmla="*/ 80 h 80"/>
                  <a:gd name="T12" fmla="*/ 39 w 60"/>
                  <a:gd name="T13" fmla="*/ 79 h 80"/>
                  <a:gd name="T14" fmla="*/ 59 w 60"/>
                  <a:gd name="T15" fmla="*/ 59 h 80"/>
                  <a:gd name="T16" fmla="*/ 60 w 60"/>
                  <a:gd name="T17" fmla="*/ 58 h 80"/>
                  <a:gd name="T18" fmla="*/ 60 w 60"/>
                  <a:gd name="T19" fmla="*/ 2 h 80"/>
                  <a:gd name="T20" fmla="*/ 58 w 60"/>
                  <a:gd name="T21" fmla="*/ 0 h 80"/>
                  <a:gd name="T22" fmla="*/ 34 w 60"/>
                  <a:gd name="T23" fmla="*/ 20 h 80"/>
                  <a:gd name="T24" fmla="*/ 48 w 60"/>
                  <a:gd name="T25" fmla="*/ 20 h 80"/>
                  <a:gd name="T26" fmla="*/ 50 w 60"/>
                  <a:gd name="T27" fmla="*/ 22 h 80"/>
                  <a:gd name="T28" fmla="*/ 48 w 60"/>
                  <a:gd name="T29" fmla="*/ 24 h 80"/>
                  <a:gd name="T30" fmla="*/ 34 w 60"/>
                  <a:gd name="T31" fmla="*/ 24 h 80"/>
                  <a:gd name="T32" fmla="*/ 32 w 60"/>
                  <a:gd name="T33" fmla="*/ 22 h 80"/>
                  <a:gd name="T34" fmla="*/ 34 w 60"/>
                  <a:gd name="T35" fmla="*/ 20 h 80"/>
                  <a:gd name="T36" fmla="*/ 29 w 60"/>
                  <a:gd name="T37" fmla="*/ 35 h 80"/>
                  <a:gd name="T38" fmla="*/ 17 w 60"/>
                  <a:gd name="T39" fmla="*/ 47 h 80"/>
                  <a:gd name="T40" fmla="*/ 15 w 60"/>
                  <a:gd name="T41" fmla="*/ 47 h 80"/>
                  <a:gd name="T42" fmla="*/ 9 w 60"/>
                  <a:gd name="T43" fmla="*/ 41 h 80"/>
                  <a:gd name="T44" fmla="*/ 9 w 60"/>
                  <a:gd name="T45" fmla="*/ 39 h 80"/>
                  <a:gd name="T46" fmla="*/ 11 w 60"/>
                  <a:gd name="T47" fmla="*/ 39 h 80"/>
                  <a:gd name="T48" fmla="*/ 16 w 60"/>
                  <a:gd name="T49" fmla="*/ 43 h 80"/>
                  <a:gd name="T50" fmla="*/ 27 w 60"/>
                  <a:gd name="T51" fmla="*/ 33 h 80"/>
                  <a:gd name="T52" fmla="*/ 29 w 60"/>
                  <a:gd name="T53" fmla="*/ 33 h 80"/>
                  <a:gd name="T54" fmla="*/ 29 w 60"/>
                  <a:gd name="T55" fmla="*/ 35 h 80"/>
                  <a:gd name="T56" fmla="*/ 29 w 60"/>
                  <a:gd name="T57" fmla="*/ 13 h 80"/>
                  <a:gd name="T58" fmla="*/ 17 w 60"/>
                  <a:gd name="T59" fmla="*/ 25 h 80"/>
                  <a:gd name="T60" fmla="*/ 15 w 60"/>
                  <a:gd name="T61" fmla="*/ 25 h 80"/>
                  <a:gd name="T62" fmla="*/ 9 w 60"/>
                  <a:gd name="T63" fmla="*/ 19 h 80"/>
                  <a:gd name="T64" fmla="*/ 9 w 60"/>
                  <a:gd name="T65" fmla="*/ 17 h 80"/>
                  <a:gd name="T66" fmla="*/ 11 w 60"/>
                  <a:gd name="T67" fmla="*/ 17 h 80"/>
                  <a:gd name="T68" fmla="*/ 16 w 60"/>
                  <a:gd name="T69" fmla="*/ 21 h 80"/>
                  <a:gd name="T70" fmla="*/ 27 w 60"/>
                  <a:gd name="T71" fmla="*/ 11 h 80"/>
                  <a:gd name="T72" fmla="*/ 29 w 60"/>
                  <a:gd name="T73" fmla="*/ 11 h 80"/>
                  <a:gd name="T74" fmla="*/ 29 w 60"/>
                  <a:gd name="T75" fmla="*/ 13 h 80"/>
                  <a:gd name="T76" fmla="*/ 32 w 60"/>
                  <a:gd name="T77" fmla="*/ 42 h 80"/>
                  <a:gd name="T78" fmla="*/ 34 w 60"/>
                  <a:gd name="T79" fmla="*/ 40 h 80"/>
                  <a:gd name="T80" fmla="*/ 48 w 60"/>
                  <a:gd name="T81" fmla="*/ 40 h 80"/>
                  <a:gd name="T82" fmla="*/ 50 w 60"/>
                  <a:gd name="T83" fmla="*/ 42 h 80"/>
                  <a:gd name="T84" fmla="*/ 48 w 60"/>
                  <a:gd name="T85" fmla="*/ 44 h 80"/>
                  <a:gd name="T86" fmla="*/ 34 w 60"/>
                  <a:gd name="T87" fmla="*/ 44 h 80"/>
                  <a:gd name="T88" fmla="*/ 32 w 60"/>
                  <a:gd name="T89" fmla="*/ 42 h 80"/>
                  <a:gd name="T90" fmla="*/ 36 w 60"/>
                  <a:gd name="T91" fmla="*/ 76 h 80"/>
                  <a:gd name="T92" fmla="*/ 36 w 60"/>
                  <a:gd name="T93" fmla="*/ 56 h 80"/>
                  <a:gd name="T94" fmla="*/ 56 w 60"/>
                  <a:gd name="T95" fmla="*/ 56 h 80"/>
                  <a:gd name="T96" fmla="*/ 36 w 60"/>
                  <a:gd name="T9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 h="80">
                    <a:moveTo>
                      <a:pt x="58" y="0"/>
                    </a:moveTo>
                    <a:cubicBezTo>
                      <a:pt x="2" y="0"/>
                      <a:pt x="2" y="0"/>
                      <a:pt x="2" y="0"/>
                    </a:cubicBezTo>
                    <a:cubicBezTo>
                      <a:pt x="1" y="0"/>
                      <a:pt x="0" y="1"/>
                      <a:pt x="0" y="2"/>
                    </a:cubicBezTo>
                    <a:cubicBezTo>
                      <a:pt x="0" y="78"/>
                      <a:pt x="0" y="78"/>
                      <a:pt x="0" y="78"/>
                    </a:cubicBezTo>
                    <a:cubicBezTo>
                      <a:pt x="0" y="79"/>
                      <a:pt x="1" y="80"/>
                      <a:pt x="2" y="80"/>
                    </a:cubicBezTo>
                    <a:cubicBezTo>
                      <a:pt x="38" y="80"/>
                      <a:pt x="38" y="80"/>
                      <a:pt x="38" y="80"/>
                    </a:cubicBezTo>
                    <a:cubicBezTo>
                      <a:pt x="39" y="80"/>
                      <a:pt x="39" y="80"/>
                      <a:pt x="39" y="79"/>
                    </a:cubicBezTo>
                    <a:cubicBezTo>
                      <a:pt x="59" y="59"/>
                      <a:pt x="59" y="59"/>
                      <a:pt x="59" y="59"/>
                    </a:cubicBezTo>
                    <a:cubicBezTo>
                      <a:pt x="60" y="59"/>
                      <a:pt x="60" y="59"/>
                      <a:pt x="60" y="58"/>
                    </a:cubicBezTo>
                    <a:cubicBezTo>
                      <a:pt x="60" y="2"/>
                      <a:pt x="60" y="2"/>
                      <a:pt x="60" y="2"/>
                    </a:cubicBezTo>
                    <a:cubicBezTo>
                      <a:pt x="60" y="1"/>
                      <a:pt x="59" y="0"/>
                      <a:pt x="58" y="0"/>
                    </a:cubicBezTo>
                    <a:close/>
                    <a:moveTo>
                      <a:pt x="34" y="20"/>
                    </a:moveTo>
                    <a:cubicBezTo>
                      <a:pt x="48" y="20"/>
                      <a:pt x="48" y="20"/>
                      <a:pt x="48" y="20"/>
                    </a:cubicBezTo>
                    <a:cubicBezTo>
                      <a:pt x="49" y="20"/>
                      <a:pt x="50" y="21"/>
                      <a:pt x="50" y="22"/>
                    </a:cubicBezTo>
                    <a:cubicBezTo>
                      <a:pt x="50" y="23"/>
                      <a:pt x="49" y="24"/>
                      <a:pt x="48" y="24"/>
                    </a:cubicBezTo>
                    <a:cubicBezTo>
                      <a:pt x="34" y="24"/>
                      <a:pt x="34" y="24"/>
                      <a:pt x="34" y="24"/>
                    </a:cubicBezTo>
                    <a:cubicBezTo>
                      <a:pt x="33" y="24"/>
                      <a:pt x="32" y="23"/>
                      <a:pt x="32" y="22"/>
                    </a:cubicBezTo>
                    <a:cubicBezTo>
                      <a:pt x="32" y="21"/>
                      <a:pt x="33" y="20"/>
                      <a:pt x="34" y="20"/>
                    </a:cubicBezTo>
                    <a:close/>
                    <a:moveTo>
                      <a:pt x="29" y="35"/>
                    </a:moveTo>
                    <a:cubicBezTo>
                      <a:pt x="17" y="47"/>
                      <a:pt x="17" y="47"/>
                      <a:pt x="17" y="47"/>
                    </a:cubicBezTo>
                    <a:cubicBezTo>
                      <a:pt x="17" y="48"/>
                      <a:pt x="15" y="48"/>
                      <a:pt x="15" y="47"/>
                    </a:cubicBezTo>
                    <a:cubicBezTo>
                      <a:pt x="9" y="41"/>
                      <a:pt x="9" y="41"/>
                      <a:pt x="9" y="41"/>
                    </a:cubicBezTo>
                    <a:cubicBezTo>
                      <a:pt x="8" y="41"/>
                      <a:pt x="8" y="39"/>
                      <a:pt x="9" y="39"/>
                    </a:cubicBezTo>
                    <a:cubicBezTo>
                      <a:pt x="9" y="38"/>
                      <a:pt x="11" y="38"/>
                      <a:pt x="11" y="39"/>
                    </a:cubicBezTo>
                    <a:cubicBezTo>
                      <a:pt x="16" y="43"/>
                      <a:pt x="16" y="43"/>
                      <a:pt x="16" y="43"/>
                    </a:cubicBezTo>
                    <a:cubicBezTo>
                      <a:pt x="27" y="33"/>
                      <a:pt x="27" y="33"/>
                      <a:pt x="27" y="33"/>
                    </a:cubicBezTo>
                    <a:cubicBezTo>
                      <a:pt x="27" y="32"/>
                      <a:pt x="29" y="32"/>
                      <a:pt x="29" y="33"/>
                    </a:cubicBezTo>
                    <a:cubicBezTo>
                      <a:pt x="30" y="33"/>
                      <a:pt x="30" y="35"/>
                      <a:pt x="29" y="35"/>
                    </a:cubicBezTo>
                    <a:close/>
                    <a:moveTo>
                      <a:pt x="29" y="13"/>
                    </a:moveTo>
                    <a:cubicBezTo>
                      <a:pt x="17" y="25"/>
                      <a:pt x="17" y="25"/>
                      <a:pt x="17" y="25"/>
                    </a:cubicBezTo>
                    <a:cubicBezTo>
                      <a:pt x="17" y="26"/>
                      <a:pt x="15" y="26"/>
                      <a:pt x="15" y="25"/>
                    </a:cubicBezTo>
                    <a:cubicBezTo>
                      <a:pt x="9" y="19"/>
                      <a:pt x="9" y="19"/>
                      <a:pt x="9" y="19"/>
                    </a:cubicBezTo>
                    <a:cubicBezTo>
                      <a:pt x="8" y="19"/>
                      <a:pt x="8" y="17"/>
                      <a:pt x="9" y="17"/>
                    </a:cubicBezTo>
                    <a:cubicBezTo>
                      <a:pt x="9" y="16"/>
                      <a:pt x="11" y="16"/>
                      <a:pt x="11" y="17"/>
                    </a:cubicBezTo>
                    <a:cubicBezTo>
                      <a:pt x="16" y="21"/>
                      <a:pt x="16" y="21"/>
                      <a:pt x="16" y="21"/>
                    </a:cubicBezTo>
                    <a:cubicBezTo>
                      <a:pt x="27" y="11"/>
                      <a:pt x="27" y="11"/>
                      <a:pt x="27" y="11"/>
                    </a:cubicBezTo>
                    <a:cubicBezTo>
                      <a:pt x="27" y="10"/>
                      <a:pt x="29" y="10"/>
                      <a:pt x="29" y="11"/>
                    </a:cubicBezTo>
                    <a:cubicBezTo>
                      <a:pt x="30" y="11"/>
                      <a:pt x="30" y="13"/>
                      <a:pt x="29" y="13"/>
                    </a:cubicBezTo>
                    <a:close/>
                    <a:moveTo>
                      <a:pt x="32" y="42"/>
                    </a:moveTo>
                    <a:cubicBezTo>
                      <a:pt x="32" y="41"/>
                      <a:pt x="33" y="40"/>
                      <a:pt x="34" y="40"/>
                    </a:cubicBezTo>
                    <a:cubicBezTo>
                      <a:pt x="48" y="40"/>
                      <a:pt x="48" y="40"/>
                      <a:pt x="48" y="40"/>
                    </a:cubicBezTo>
                    <a:cubicBezTo>
                      <a:pt x="49" y="40"/>
                      <a:pt x="50" y="41"/>
                      <a:pt x="50" y="42"/>
                    </a:cubicBezTo>
                    <a:cubicBezTo>
                      <a:pt x="50" y="43"/>
                      <a:pt x="49" y="44"/>
                      <a:pt x="48" y="44"/>
                    </a:cubicBezTo>
                    <a:cubicBezTo>
                      <a:pt x="34" y="44"/>
                      <a:pt x="34" y="44"/>
                      <a:pt x="34" y="44"/>
                    </a:cubicBezTo>
                    <a:cubicBezTo>
                      <a:pt x="33" y="44"/>
                      <a:pt x="32" y="43"/>
                      <a:pt x="32" y="42"/>
                    </a:cubicBezTo>
                    <a:close/>
                    <a:moveTo>
                      <a:pt x="36" y="76"/>
                    </a:moveTo>
                    <a:cubicBezTo>
                      <a:pt x="36" y="56"/>
                      <a:pt x="36" y="56"/>
                      <a:pt x="36" y="56"/>
                    </a:cubicBezTo>
                    <a:cubicBezTo>
                      <a:pt x="56" y="56"/>
                      <a:pt x="56" y="56"/>
                      <a:pt x="56" y="56"/>
                    </a:cubicBezTo>
                    <a:lnTo>
                      <a:pt x="36"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srgbClr val="4C4846"/>
                  </a:solidFill>
                  <a:effectLst/>
                  <a:uLnTx/>
                  <a:uFillTx/>
                </a:endParaRPr>
              </a:p>
            </p:txBody>
          </p:sp>
        </p:grpSp>
      </p:grpSp>
      <p:grpSp>
        <p:nvGrpSpPr>
          <p:cNvPr id="21" name="Group 20">
            <a:extLst>
              <a:ext uri="{FF2B5EF4-FFF2-40B4-BE49-F238E27FC236}">
                <a16:creationId xmlns:a16="http://schemas.microsoft.com/office/drawing/2014/main" id="{DBAB1373-D494-F942-71F3-02865ACBE9A8}"/>
              </a:ext>
            </a:extLst>
          </p:cNvPr>
          <p:cNvGrpSpPr/>
          <p:nvPr/>
        </p:nvGrpSpPr>
        <p:grpSpPr>
          <a:xfrm>
            <a:off x="783789" y="1647982"/>
            <a:ext cx="5413453" cy="4129427"/>
            <a:chOff x="765332" y="1748462"/>
            <a:chExt cx="5413453" cy="4129427"/>
          </a:xfrm>
        </p:grpSpPr>
        <p:pic>
          <p:nvPicPr>
            <p:cNvPr id="14" name="Picture 13">
              <a:extLst>
                <a:ext uri="{FF2B5EF4-FFF2-40B4-BE49-F238E27FC236}">
                  <a16:creationId xmlns:a16="http://schemas.microsoft.com/office/drawing/2014/main" id="{B8F1C718-A23E-F5E5-4C63-30B4D78C0B55}"/>
                </a:ext>
              </a:extLst>
            </p:cNvPr>
            <p:cNvPicPr>
              <a:picLocks noChangeAspect="1"/>
            </p:cNvPicPr>
            <p:nvPr/>
          </p:nvPicPr>
          <p:blipFill>
            <a:blip r:embed="rId2"/>
            <a:stretch>
              <a:fillRect/>
            </a:stretch>
          </p:blipFill>
          <p:spPr>
            <a:xfrm>
              <a:off x="765332" y="1748462"/>
              <a:ext cx="2743200" cy="3552254"/>
            </a:xfrm>
            <a:prstGeom prst="rect">
              <a:avLst/>
            </a:prstGeom>
            <a:ln>
              <a:solidFill>
                <a:schemeClr val="bg1">
                  <a:lumMod val="75000"/>
                </a:schemeClr>
              </a:solidFill>
            </a:ln>
          </p:spPr>
        </p:pic>
        <p:pic>
          <p:nvPicPr>
            <p:cNvPr id="15" name="Picture 14">
              <a:extLst>
                <a:ext uri="{FF2B5EF4-FFF2-40B4-BE49-F238E27FC236}">
                  <a16:creationId xmlns:a16="http://schemas.microsoft.com/office/drawing/2014/main" id="{9C9AD565-E46E-4CF9-C2D7-051D062ADF95}"/>
                </a:ext>
              </a:extLst>
            </p:cNvPr>
            <p:cNvPicPr>
              <a:picLocks noChangeAspect="1"/>
            </p:cNvPicPr>
            <p:nvPr/>
          </p:nvPicPr>
          <p:blipFill>
            <a:blip r:embed="rId3"/>
            <a:stretch>
              <a:fillRect/>
            </a:stretch>
          </p:blipFill>
          <p:spPr>
            <a:xfrm>
              <a:off x="1432895" y="1885676"/>
              <a:ext cx="2743200" cy="3561940"/>
            </a:xfrm>
            <a:prstGeom prst="rect">
              <a:avLst/>
            </a:prstGeom>
            <a:ln>
              <a:solidFill>
                <a:schemeClr val="bg1">
                  <a:lumMod val="75000"/>
                </a:schemeClr>
              </a:solidFill>
            </a:ln>
          </p:spPr>
        </p:pic>
        <p:pic>
          <p:nvPicPr>
            <p:cNvPr id="16" name="Picture 15">
              <a:extLst>
                <a:ext uri="{FF2B5EF4-FFF2-40B4-BE49-F238E27FC236}">
                  <a16:creationId xmlns:a16="http://schemas.microsoft.com/office/drawing/2014/main" id="{EBEB99BB-730C-8785-52E1-62C72AF603E1}"/>
                </a:ext>
              </a:extLst>
            </p:cNvPr>
            <p:cNvPicPr>
              <a:picLocks noChangeAspect="1"/>
            </p:cNvPicPr>
            <p:nvPr/>
          </p:nvPicPr>
          <p:blipFill>
            <a:blip r:embed="rId4"/>
            <a:stretch>
              <a:fillRect/>
            </a:stretch>
          </p:blipFill>
          <p:spPr>
            <a:xfrm>
              <a:off x="2100458" y="2032576"/>
              <a:ext cx="2743200" cy="3569109"/>
            </a:xfrm>
            <a:prstGeom prst="rect">
              <a:avLst/>
            </a:prstGeom>
            <a:ln>
              <a:solidFill>
                <a:schemeClr val="bg1">
                  <a:lumMod val="75000"/>
                </a:schemeClr>
              </a:solidFill>
            </a:ln>
          </p:spPr>
        </p:pic>
        <p:pic>
          <p:nvPicPr>
            <p:cNvPr id="17" name="Picture 16">
              <a:extLst>
                <a:ext uri="{FF2B5EF4-FFF2-40B4-BE49-F238E27FC236}">
                  <a16:creationId xmlns:a16="http://schemas.microsoft.com/office/drawing/2014/main" id="{A4C31491-4786-9D6A-A29D-E5F554CA0390}"/>
                </a:ext>
              </a:extLst>
            </p:cNvPr>
            <p:cNvPicPr>
              <a:picLocks noChangeAspect="1"/>
            </p:cNvPicPr>
            <p:nvPr/>
          </p:nvPicPr>
          <p:blipFill>
            <a:blip r:embed="rId5"/>
            <a:stretch>
              <a:fillRect/>
            </a:stretch>
          </p:blipFill>
          <p:spPr>
            <a:xfrm>
              <a:off x="2768021" y="2186645"/>
              <a:ext cx="2743200" cy="3537174"/>
            </a:xfrm>
            <a:prstGeom prst="rect">
              <a:avLst/>
            </a:prstGeom>
            <a:ln>
              <a:solidFill>
                <a:schemeClr val="bg1">
                  <a:lumMod val="75000"/>
                </a:schemeClr>
              </a:solidFill>
            </a:ln>
          </p:spPr>
        </p:pic>
        <p:pic>
          <p:nvPicPr>
            <p:cNvPr id="18" name="Picture 17">
              <a:extLst>
                <a:ext uri="{FF2B5EF4-FFF2-40B4-BE49-F238E27FC236}">
                  <a16:creationId xmlns:a16="http://schemas.microsoft.com/office/drawing/2014/main" id="{1DB1482D-4B8C-8DFF-984C-9842ED615EBB}"/>
                </a:ext>
              </a:extLst>
            </p:cNvPr>
            <p:cNvPicPr>
              <a:picLocks noChangeAspect="1"/>
            </p:cNvPicPr>
            <p:nvPr/>
          </p:nvPicPr>
          <p:blipFill>
            <a:blip r:embed="rId6"/>
            <a:stretch>
              <a:fillRect/>
            </a:stretch>
          </p:blipFill>
          <p:spPr>
            <a:xfrm>
              <a:off x="3435585" y="2308779"/>
              <a:ext cx="2743200" cy="3569110"/>
            </a:xfrm>
            <a:prstGeom prst="rect">
              <a:avLst/>
            </a:prstGeom>
            <a:ln>
              <a:solidFill>
                <a:schemeClr val="bg1">
                  <a:lumMod val="75000"/>
                </a:schemeClr>
              </a:solidFill>
            </a:ln>
          </p:spPr>
        </p:pic>
      </p:grpSp>
      <p:grpSp>
        <p:nvGrpSpPr>
          <p:cNvPr id="77" name="Group 76">
            <a:extLst>
              <a:ext uri="{FF2B5EF4-FFF2-40B4-BE49-F238E27FC236}">
                <a16:creationId xmlns:a16="http://schemas.microsoft.com/office/drawing/2014/main" id="{4DDB1763-7419-8979-68E5-470B25BCD922}"/>
              </a:ext>
            </a:extLst>
          </p:cNvPr>
          <p:cNvGrpSpPr/>
          <p:nvPr/>
        </p:nvGrpSpPr>
        <p:grpSpPr>
          <a:xfrm>
            <a:off x="6808843" y="2153725"/>
            <a:ext cx="4917225" cy="541340"/>
            <a:chOff x="6808843" y="2246625"/>
            <a:chExt cx="4917225" cy="541340"/>
          </a:xfrm>
        </p:grpSpPr>
        <p:sp>
          <p:nvSpPr>
            <p:cNvPr id="24" name="Rectangle 23">
              <a:extLst>
                <a:ext uri="{FF2B5EF4-FFF2-40B4-BE49-F238E27FC236}">
                  <a16:creationId xmlns:a16="http://schemas.microsoft.com/office/drawing/2014/main" id="{5AA1B67C-E7D2-EEAD-C41A-E917712F4231}"/>
                </a:ext>
              </a:extLst>
            </p:cNvPr>
            <p:cNvSpPr/>
            <p:nvPr/>
          </p:nvSpPr>
          <p:spPr>
            <a:xfrm>
              <a:off x="6808843" y="2246625"/>
              <a:ext cx="4917225" cy="541340"/>
            </a:xfrm>
            <a:prstGeom prst="rect">
              <a:avLst/>
            </a:prstGeom>
            <a:solidFill>
              <a:schemeClr val="bg1"/>
            </a:solidFill>
            <a:ln>
              <a:noFill/>
            </a:ln>
            <a:effectLst>
              <a:outerShdw blurRad="127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D6825B7-F5AA-9CE3-42B0-D52D6C9BED02}"/>
                </a:ext>
              </a:extLst>
            </p:cNvPr>
            <p:cNvSpPr/>
            <p:nvPr/>
          </p:nvSpPr>
          <p:spPr>
            <a:xfrm>
              <a:off x="6808843" y="2246625"/>
              <a:ext cx="541340" cy="541340"/>
            </a:xfrm>
            <a:prstGeom prst="rect">
              <a:avLst/>
            </a:prstGeom>
            <a:solidFill>
              <a:srgbClr val="359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8B26EAC-D352-17E6-103E-89CD0BC34C02}"/>
                </a:ext>
              </a:extLst>
            </p:cNvPr>
            <p:cNvSpPr/>
            <p:nvPr/>
          </p:nvSpPr>
          <p:spPr>
            <a:xfrm>
              <a:off x="11184728" y="2332629"/>
              <a:ext cx="54134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r>
                <a:rPr lang="en-US" sz="2400" b="1" i="1" dirty="0">
                  <a:solidFill>
                    <a:srgbClr val="95D3F3"/>
                  </a:solidFill>
                  <a:latin typeface="Avenir Next LT Pro" panose="020B0504020202020204" pitchFamily="34" charset="0"/>
                </a:rPr>
                <a:t>01</a:t>
              </a:r>
            </a:p>
          </p:txBody>
        </p:sp>
        <p:grpSp>
          <p:nvGrpSpPr>
            <p:cNvPr id="27" name="Google Shape;486;p5">
              <a:extLst>
                <a:ext uri="{FF2B5EF4-FFF2-40B4-BE49-F238E27FC236}">
                  <a16:creationId xmlns:a16="http://schemas.microsoft.com/office/drawing/2014/main" id="{A136D39F-2D77-56B5-EDEF-93654CA94515}"/>
                </a:ext>
              </a:extLst>
            </p:cNvPr>
            <p:cNvGrpSpPr/>
            <p:nvPr/>
          </p:nvGrpSpPr>
          <p:grpSpPr>
            <a:xfrm>
              <a:off x="6936302" y="2417352"/>
              <a:ext cx="286422" cy="199886"/>
              <a:chOff x="420" y="1458"/>
              <a:chExt cx="235" cy="164"/>
            </a:xfrm>
            <a:solidFill>
              <a:schemeClr val="bg1"/>
            </a:solidFill>
          </p:grpSpPr>
          <p:sp>
            <p:nvSpPr>
              <p:cNvPr id="28" name="Google Shape;487;p5">
                <a:extLst>
                  <a:ext uri="{FF2B5EF4-FFF2-40B4-BE49-F238E27FC236}">
                    <a16:creationId xmlns:a16="http://schemas.microsoft.com/office/drawing/2014/main" id="{D630D39E-1D9D-CFC7-D82D-706A293FF5E2}"/>
                  </a:ext>
                </a:extLst>
              </p:cNvPr>
              <p:cNvSpPr/>
              <p:nvPr/>
            </p:nvSpPr>
            <p:spPr>
              <a:xfrm>
                <a:off x="420" y="1528"/>
                <a:ext cx="76" cy="94"/>
              </a:xfrm>
              <a:custGeom>
                <a:avLst/>
                <a:gdLst/>
                <a:ahLst/>
                <a:cxnLst/>
                <a:rect l="l" t="t" r="r" b="b"/>
                <a:pathLst>
                  <a:path w="31" h="38" extrusionOk="0">
                    <a:moveTo>
                      <a:pt x="1" y="15"/>
                    </a:moveTo>
                    <a:cubicBezTo>
                      <a:pt x="0" y="14"/>
                      <a:pt x="0" y="13"/>
                      <a:pt x="1" y="12"/>
                    </a:cubicBezTo>
                    <a:cubicBezTo>
                      <a:pt x="12" y="1"/>
                      <a:pt x="12" y="1"/>
                      <a:pt x="12" y="1"/>
                    </a:cubicBezTo>
                    <a:cubicBezTo>
                      <a:pt x="12" y="0"/>
                      <a:pt x="14" y="0"/>
                      <a:pt x="14" y="1"/>
                    </a:cubicBezTo>
                    <a:cubicBezTo>
                      <a:pt x="19" y="6"/>
                      <a:pt x="19" y="6"/>
                      <a:pt x="19" y="6"/>
                    </a:cubicBezTo>
                    <a:cubicBezTo>
                      <a:pt x="20" y="7"/>
                      <a:pt x="20" y="8"/>
                      <a:pt x="19" y="9"/>
                    </a:cubicBezTo>
                    <a:cubicBezTo>
                      <a:pt x="18" y="9"/>
                      <a:pt x="17" y="9"/>
                      <a:pt x="16" y="9"/>
                    </a:cubicBezTo>
                    <a:cubicBezTo>
                      <a:pt x="13" y="5"/>
                      <a:pt x="13" y="5"/>
                      <a:pt x="13" y="5"/>
                    </a:cubicBezTo>
                    <a:cubicBezTo>
                      <a:pt x="5" y="14"/>
                      <a:pt x="5" y="14"/>
                      <a:pt x="5" y="14"/>
                    </a:cubicBezTo>
                    <a:cubicBezTo>
                      <a:pt x="24" y="33"/>
                      <a:pt x="24" y="33"/>
                      <a:pt x="24" y="33"/>
                    </a:cubicBezTo>
                    <a:cubicBezTo>
                      <a:pt x="27" y="30"/>
                      <a:pt x="27" y="30"/>
                      <a:pt x="27" y="30"/>
                    </a:cubicBezTo>
                    <a:cubicBezTo>
                      <a:pt x="28" y="29"/>
                      <a:pt x="29" y="29"/>
                      <a:pt x="30" y="30"/>
                    </a:cubicBezTo>
                    <a:cubicBezTo>
                      <a:pt x="31" y="31"/>
                      <a:pt x="31" y="32"/>
                      <a:pt x="30" y="33"/>
                    </a:cubicBezTo>
                    <a:cubicBezTo>
                      <a:pt x="25" y="37"/>
                      <a:pt x="25" y="37"/>
                      <a:pt x="25" y="37"/>
                    </a:cubicBezTo>
                    <a:cubicBezTo>
                      <a:pt x="25" y="38"/>
                      <a:pt x="23" y="38"/>
                      <a:pt x="23" y="37"/>
                    </a:cubicBezTo>
                    <a:lnTo>
                      <a:pt x="1" y="15"/>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488;p5">
                <a:extLst>
                  <a:ext uri="{FF2B5EF4-FFF2-40B4-BE49-F238E27FC236}">
                    <a16:creationId xmlns:a16="http://schemas.microsoft.com/office/drawing/2014/main" id="{C07F9B7F-5134-A42B-8AF6-1B3A35EAA462}"/>
                  </a:ext>
                </a:extLst>
              </p:cNvPr>
              <p:cNvSpPr/>
              <p:nvPr/>
            </p:nvSpPr>
            <p:spPr>
              <a:xfrm>
                <a:off x="467" y="1458"/>
                <a:ext cx="188" cy="164"/>
              </a:xfrm>
              <a:custGeom>
                <a:avLst/>
                <a:gdLst/>
                <a:ahLst/>
                <a:cxnLst/>
                <a:rect l="l" t="t" r="r" b="b"/>
                <a:pathLst>
                  <a:path w="77" h="66" extrusionOk="0">
                    <a:moveTo>
                      <a:pt x="76" y="12"/>
                    </a:moveTo>
                    <a:cubicBezTo>
                      <a:pt x="65" y="1"/>
                      <a:pt x="65" y="1"/>
                      <a:pt x="65" y="1"/>
                    </a:cubicBezTo>
                    <a:cubicBezTo>
                      <a:pt x="65" y="0"/>
                      <a:pt x="63" y="0"/>
                      <a:pt x="63" y="1"/>
                    </a:cubicBezTo>
                    <a:cubicBezTo>
                      <a:pt x="25" y="39"/>
                      <a:pt x="25" y="39"/>
                      <a:pt x="25" y="39"/>
                    </a:cubicBezTo>
                    <a:cubicBezTo>
                      <a:pt x="15" y="29"/>
                      <a:pt x="15" y="29"/>
                      <a:pt x="15" y="29"/>
                    </a:cubicBezTo>
                    <a:cubicBezTo>
                      <a:pt x="14" y="28"/>
                      <a:pt x="13" y="28"/>
                      <a:pt x="12" y="29"/>
                    </a:cubicBezTo>
                    <a:cubicBezTo>
                      <a:pt x="1" y="40"/>
                      <a:pt x="1" y="40"/>
                      <a:pt x="1" y="40"/>
                    </a:cubicBezTo>
                    <a:cubicBezTo>
                      <a:pt x="0" y="41"/>
                      <a:pt x="0" y="42"/>
                      <a:pt x="1" y="43"/>
                    </a:cubicBezTo>
                    <a:cubicBezTo>
                      <a:pt x="23" y="65"/>
                      <a:pt x="23" y="65"/>
                      <a:pt x="23" y="65"/>
                    </a:cubicBezTo>
                    <a:cubicBezTo>
                      <a:pt x="24" y="66"/>
                      <a:pt x="25" y="66"/>
                      <a:pt x="26" y="65"/>
                    </a:cubicBezTo>
                    <a:cubicBezTo>
                      <a:pt x="76" y="15"/>
                      <a:pt x="76" y="15"/>
                      <a:pt x="76" y="15"/>
                    </a:cubicBezTo>
                    <a:cubicBezTo>
                      <a:pt x="77" y="14"/>
                      <a:pt x="77" y="13"/>
                      <a:pt x="76" y="12"/>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0" name="Google Shape;489;p5">
                <a:extLst>
                  <a:ext uri="{FF2B5EF4-FFF2-40B4-BE49-F238E27FC236}">
                    <a16:creationId xmlns:a16="http://schemas.microsoft.com/office/drawing/2014/main" id="{19927914-AD13-785A-07AC-D77E77D66FE8}"/>
                  </a:ext>
                </a:extLst>
              </p:cNvPr>
              <p:cNvSpPr/>
              <p:nvPr/>
            </p:nvSpPr>
            <p:spPr>
              <a:xfrm>
                <a:off x="511" y="1458"/>
                <a:ext cx="80" cy="72"/>
              </a:xfrm>
              <a:custGeom>
                <a:avLst/>
                <a:gdLst/>
                <a:ahLst/>
                <a:cxnLst/>
                <a:rect l="l" t="t" r="r" b="b"/>
                <a:pathLst>
                  <a:path w="33" h="29" extrusionOk="0">
                    <a:moveTo>
                      <a:pt x="32" y="6"/>
                    </a:moveTo>
                    <a:cubicBezTo>
                      <a:pt x="28" y="1"/>
                      <a:pt x="28" y="1"/>
                      <a:pt x="28" y="1"/>
                    </a:cubicBezTo>
                    <a:cubicBezTo>
                      <a:pt x="27" y="0"/>
                      <a:pt x="26" y="0"/>
                      <a:pt x="25" y="1"/>
                    </a:cubicBezTo>
                    <a:cubicBezTo>
                      <a:pt x="1" y="25"/>
                      <a:pt x="1" y="25"/>
                      <a:pt x="1" y="25"/>
                    </a:cubicBezTo>
                    <a:cubicBezTo>
                      <a:pt x="0" y="26"/>
                      <a:pt x="0" y="27"/>
                      <a:pt x="1" y="28"/>
                    </a:cubicBezTo>
                    <a:cubicBezTo>
                      <a:pt x="1" y="29"/>
                      <a:pt x="3" y="29"/>
                      <a:pt x="3" y="28"/>
                    </a:cubicBezTo>
                    <a:cubicBezTo>
                      <a:pt x="26" y="5"/>
                      <a:pt x="26" y="5"/>
                      <a:pt x="26" y="5"/>
                    </a:cubicBezTo>
                    <a:cubicBezTo>
                      <a:pt x="30" y="8"/>
                      <a:pt x="30" y="8"/>
                      <a:pt x="30" y="8"/>
                    </a:cubicBezTo>
                    <a:cubicBezTo>
                      <a:pt x="30" y="9"/>
                      <a:pt x="32" y="9"/>
                      <a:pt x="32" y="8"/>
                    </a:cubicBezTo>
                    <a:cubicBezTo>
                      <a:pt x="33" y="8"/>
                      <a:pt x="33" y="6"/>
                      <a:pt x="32" y="6"/>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1" name="Rectangle 30">
              <a:extLst>
                <a:ext uri="{FF2B5EF4-FFF2-40B4-BE49-F238E27FC236}">
                  <a16:creationId xmlns:a16="http://schemas.microsoft.com/office/drawing/2014/main" id="{7BF4DFD7-270B-AA6B-3E87-212A841F9809}"/>
                </a:ext>
              </a:extLst>
            </p:cNvPr>
            <p:cNvSpPr/>
            <p:nvPr/>
          </p:nvSpPr>
          <p:spPr>
            <a:xfrm>
              <a:off x="7477124" y="2361517"/>
              <a:ext cx="3580145" cy="311556"/>
            </a:xfrm>
            <a:prstGeom prst="rect">
              <a:avLst/>
            </a:prstGeom>
            <a:noFill/>
            <a:ln>
              <a:noFill/>
            </a:ln>
            <a:effectLst>
              <a:outerShdw blurRad="127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90000"/>
                </a:lnSpc>
              </a:pPr>
              <a:r>
                <a:rPr lang="en-US" sz="1200" dirty="0">
                  <a:solidFill>
                    <a:schemeClr val="tx1"/>
                  </a:solidFill>
                  <a:latin typeface="Avenir Next LT Pro" panose="020B0504020202020204" pitchFamily="34" charset="0"/>
                </a:rPr>
                <a:t>Strategic Misalignment Between Corporate &amp; Sales Objectives</a:t>
              </a:r>
            </a:p>
          </p:txBody>
        </p:sp>
      </p:grpSp>
      <p:grpSp>
        <p:nvGrpSpPr>
          <p:cNvPr id="76" name="Group 75">
            <a:extLst>
              <a:ext uri="{FF2B5EF4-FFF2-40B4-BE49-F238E27FC236}">
                <a16:creationId xmlns:a16="http://schemas.microsoft.com/office/drawing/2014/main" id="{6D7F75A1-7F15-07AD-F38D-6B9D63A979EC}"/>
              </a:ext>
            </a:extLst>
          </p:cNvPr>
          <p:cNvGrpSpPr/>
          <p:nvPr/>
        </p:nvGrpSpPr>
        <p:grpSpPr>
          <a:xfrm>
            <a:off x="6808843" y="2818322"/>
            <a:ext cx="4917225" cy="541340"/>
            <a:chOff x="6808843" y="2902857"/>
            <a:chExt cx="4917225" cy="541340"/>
          </a:xfrm>
        </p:grpSpPr>
        <p:sp>
          <p:nvSpPr>
            <p:cNvPr id="32" name="Rectangle 31">
              <a:extLst>
                <a:ext uri="{FF2B5EF4-FFF2-40B4-BE49-F238E27FC236}">
                  <a16:creationId xmlns:a16="http://schemas.microsoft.com/office/drawing/2014/main" id="{A0DACBA9-B52D-1B29-0655-670B13805F6D}"/>
                </a:ext>
              </a:extLst>
            </p:cNvPr>
            <p:cNvSpPr/>
            <p:nvPr/>
          </p:nvSpPr>
          <p:spPr>
            <a:xfrm>
              <a:off x="6808843" y="2902857"/>
              <a:ext cx="4917225" cy="541340"/>
            </a:xfrm>
            <a:prstGeom prst="rect">
              <a:avLst/>
            </a:prstGeom>
            <a:solidFill>
              <a:schemeClr val="bg1"/>
            </a:solidFill>
            <a:ln>
              <a:noFill/>
            </a:ln>
            <a:effectLst>
              <a:outerShdw blurRad="127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AD36B7B-096D-C055-1FDE-49CB193A099C}"/>
                </a:ext>
              </a:extLst>
            </p:cNvPr>
            <p:cNvSpPr/>
            <p:nvPr/>
          </p:nvSpPr>
          <p:spPr>
            <a:xfrm>
              <a:off x="6808843" y="2902857"/>
              <a:ext cx="541340" cy="541340"/>
            </a:xfrm>
            <a:prstGeom prst="rect">
              <a:avLst/>
            </a:prstGeom>
            <a:solidFill>
              <a:srgbClr val="359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63E302D-A04C-7133-293A-AC556906CC33}"/>
                </a:ext>
              </a:extLst>
            </p:cNvPr>
            <p:cNvSpPr/>
            <p:nvPr/>
          </p:nvSpPr>
          <p:spPr>
            <a:xfrm>
              <a:off x="11184728" y="2988861"/>
              <a:ext cx="54134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r>
                <a:rPr lang="en-US" sz="2400" b="1" i="1" dirty="0">
                  <a:solidFill>
                    <a:srgbClr val="95D3F3"/>
                  </a:solidFill>
                  <a:latin typeface="Avenir Next LT Pro" panose="020B0504020202020204" pitchFamily="34" charset="0"/>
                </a:rPr>
                <a:t>02</a:t>
              </a:r>
            </a:p>
          </p:txBody>
        </p:sp>
        <p:grpSp>
          <p:nvGrpSpPr>
            <p:cNvPr id="35" name="Google Shape;486;p5">
              <a:extLst>
                <a:ext uri="{FF2B5EF4-FFF2-40B4-BE49-F238E27FC236}">
                  <a16:creationId xmlns:a16="http://schemas.microsoft.com/office/drawing/2014/main" id="{FF66DB09-AD68-5437-DE7A-D7D501E23462}"/>
                </a:ext>
              </a:extLst>
            </p:cNvPr>
            <p:cNvGrpSpPr/>
            <p:nvPr/>
          </p:nvGrpSpPr>
          <p:grpSpPr>
            <a:xfrm>
              <a:off x="6936302" y="3073584"/>
              <a:ext cx="286422" cy="199886"/>
              <a:chOff x="420" y="1458"/>
              <a:chExt cx="235" cy="164"/>
            </a:xfrm>
            <a:solidFill>
              <a:schemeClr val="bg1"/>
            </a:solidFill>
          </p:grpSpPr>
          <p:sp>
            <p:nvSpPr>
              <p:cNvPr id="36" name="Google Shape;487;p5">
                <a:extLst>
                  <a:ext uri="{FF2B5EF4-FFF2-40B4-BE49-F238E27FC236}">
                    <a16:creationId xmlns:a16="http://schemas.microsoft.com/office/drawing/2014/main" id="{F2C44251-201B-3176-49EC-4C5583E68628}"/>
                  </a:ext>
                </a:extLst>
              </p:cNvPr>
              <p:cNvSpPr/>
              <p:nvPr/>
            </p:nvSpPr>
            <p:spPr>
              <a:xfrm>
                <a:off x="420" y="1528"/>
                <a:ext cx="76" cy="94"/>
              </a:xfrm>
              <a:custGeom>
                <a:avLst/>
                <a:gdLst/>
                <a:ahLst/>
                <a:cxnLst/>
                <a:rect l="l" t="t" r="r" b="b"/>
                <a:pathLst>
                  <a:path w="31" h="38" extrusionOk="0">
                    <a:moveTo>
                      <a:pt x="1" y="15"/>
                    </a:moveTo>
                    <a:cubicBezTo>
                      <a:pt x="0" y="14"/>
                      <a:pt x="0" y="13"/>
                      <a:pt x="1" y="12"/>
                    </a:cubicBezTo>
                    <a:cubicBezTo>
                      <a:pt x="12" y="1"/>
                      <a:pt x="12" y="1"/>
                      <a:pt x="12" y="1"/>
                    </a:cubicBezTo>
                    <a:cubicBezTo>
                      <a:pt x="12" y="0"/>
                      <a:pt x="14" y="0"/>
                      <a:pt x="14" y="1"/>
                    </a:cubicBezTo>
                    <a:cubicBezTo>
                      <a:pt x="19" y="6"/>
                      <a:pt x="19" y="6"/>
                      <a:pt x="19" y="6"/>
                    </a:cubicBezTo>
                    <a:cubicBezTo>
                      <a:pt x="20" y="7"/>
                      <a:pt x="20" y="8"/>
                      <a:pt x="19" y="9"/>
                    </a:cubicBezTo>
                    <a:cubicBezTo>
                      <a:pt x="18" y="9"/>
                      <a:pt x="17" y="9"/>
                      <a:pt x="16" y="9"/>
                    </a:cubicBezTo>
                    <a:cubicBezTo>
                      <a:pt x="13" y="5"/>
                      <a:pt x="13" y="5"/>
                      <a:pt x="13" y="5"/>
                    </a:cubicBezTo>
                    <a:cubicBezTo>
                      <a:pt x="5" y="14"/>
                      <a:pt x="5" y="14"/>
                      <a:pt x="5" y="14"/>
                    </a:cubicBezTo>
                    <a:cubicBezTo>
                      <a:pt x="24" y="33"/>
                      <a:pt x="24" y="33"/>
                      <a:pt x="24" y="33"/>
                    </a:cubicBezTo>
                    <a:cubicBezTo>
                      <a:pt x="27" y="30"/>
                      <a:pt x="27" y="30"/>
                      <a:pt x="27" y="30"/>
                    </a:cubicBezTo>
                    <a:cubicBezTo>
                      <a:pt x="28" y="29"/>
                      <a:pt x="29" y="29"/>
                      <a:pt x="30" y="30"/>
                    </a:cubicBezTo>
                    <a:cubicBezTo>
                      <a:pt x="31" y="31"/>
                      <a:pt x="31" y="32"/>
                      <a:pt x="30" y="33"/>
                    </a:cubicBezTo>
                    <a:cubicBezTo>
                      <a:pt x="25" y="37"/>
                      <a:pt x="25" y="37"/>
                      <a:pt x="25" y="37"/>
                    </a:cubicBezTo>
                    <a:cubicBezTo>
                      <a:pt x="25" y="38"/>
                      <a:pt x="23" y="38"/>
                      <a:pt x="23" y="37"/>
                    </a:cubicBezTo>
                    <a:lnTo>
                      <a:pt x="1" y="15"/>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 name="Google Shape;488;p5">
                <a:extLst>
                  <a:ext uri="{FF2B5EF4-FFF2-40B4-BE49-F238E27FC236}">
                    <a16:creationId xmlns:a16="http://schemas.microsoft.com/office/drawing/2014/main" id="{D550027F-5D0B-8832-99A7-E679C88E2C29}"/>
                  </a:ext>
                </a:extLst>
              </p:cNvPr>
              <p:cNvSpPr/>
              <p:nvPr/>
            </p:nvSpPr>
            <p:spPr>
              <a:xfrm>
                <a:off x="467" y="1458"/>
                <a:ext cx="188" cy="164"/>
              </a:xfrm>
              <a:custGeom>
                <a:avLst/>
                <a:gdLst/>
                <a:ahLst/>
                <a:cxnLst/>
                <a:rect l="l" t="t" r="r" b="b"/>
                <a:pathLst>
                  <a:path w="77" h="66" extrusionOk="0">
                    <a:moveTo>
                      <a:pt x="76" y="12"/>
                    </a:moveTo>
                    <a:cubicBezTo>
                      <a:pt x="65" y="1"/>
                      <a:pt x="65" y="1"/>
                      <a:pt x="65" y="1"/>
                    </a:cubicBezTo>
                    <a:cubicBezTo>
                      <a:pt x="65" y="0"/>
                      <a:pt x="63" y="0"/>
                      <a:pt x="63" y="1"/>
                    </a:cubicBezTo>
                    <a:cubicBezTo>
                      <a:pt x="25" y="39"/>
                      <a:pt x="25" y="39"/>
                      <a:pt x="25" y="39"/>
                    </a:cubicBezTo>
                    <a:cubicBezTo>
                      <a:pt x="15" y="29"/>
                      <a:pt x="15" y="29"/>
                      <a:pt x="15" y="29"/>
                    </a:cubicBezTo>
                    <a:cubicBezTo>
                      <a:pt x="14" y="28"/>
                      <a:pt x="13" y="28"/>
                      <a:pt x="12" y="29"/>
                    </a:cubicBezTo>
                    <a:cubicBezTo>
                      <a:pt x="1" y="40"/>
                      <a:pt x="1" y="40"/>
                      <a:pt x="1" y="40"/>
                    </a:cubicBezTo>
                    <a:cubicBezTo>
                      <a:pt x="0" y="41"/>
                      <a:pt x="0" y="42"/>
                      <a:pt x="1" y="43"/>
                    </a:cubicBezTo>
                    <a:cubicBezTo>
                      <a:pt x="23" y="65"/>
                      <a:pt x="23" y="65"/>
                      <a:pt x="23" y="65"/>
                    </a:cubicBezTo>
                    <a:cubicBezTo>
                      <a:pt x="24" y="66"/>
                      <a:pt x="25" y="66"/>
                      <a:pt x="26" y="65"/>
                    </a:cubicBezTo>
                    <a:cubicBezTo>
                      <a:pt x="76" y="15"/>
                      <a:pt x="76" y="15"/>
                      <a:pt x="76" y="15"/>
                    </a:cubicBezTo>
                    <a:cubicBezTo>
                      <a:pt x="77" y="14"/>
                      <a:pt x="77" y="13"/>
                      <a:pt x="76" y="12"/>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8" name="Google Shape;489;p5">
                <a:extLst>
                  <a:ext uri="{FF2B5EF4-FFF2-40B4-BE49-F238E27FC236}">
                    <a16:creationId xmlns:a16="http://schemas.microsoft.com/office/drawing/2014/main" id="{CE123340-ED2E-0918-440C-3D5D32230CE7}"/>
                  </a:ext>
                </a:extLst>
              </p:cNvPr>
              <p:cNvSpPr/>
              <p:nvPr/>
            </p:nvSpPr>
            <p:spPr>
              <a:xfrm>
                <a:off x="511" y="1458"/>
                <a:ext cx="80" cy="72"/>
              </a:xfrm>
              <a:custGeom>
                <a:avLst/>
                <a:gdLst/>
                <a:ahLst/>
                <a:cxnLst/>
                <a:rect l="l" t="t" r="r" b="b"/>
                <a:pathLst>
                  <a:path w="33" h="29" extrusionOk="0">
                    <a:moveTo>
                      <a:pt x="32" y="6"/>
                    </a:moveTo>
                    <a:cubicBezTo>
                      <a:pt x="28" y="1"/>
                      <a:pt x="28" y="1"/>
                      <a:pt x="28" y="1"/>
                    </a:cubicBezTo>
                    <a:cubicBezTo>
                      <a:pt x="27" y="0"/>
                      <a:pt x="26" y="0"/>
                      <a:pt x="25" y="1"/>
                    </a:cubicBezTo>
                    <a:cubicBezTo>
                      <a:pt x="1" y="25"/>
                      <a:pt x="1" y="25"/>
                      <a:pt x="1" y="25"/>
                    </a:cubicBezTo>
                    <a:cubicBezTo>
                      <a:pt x="0" y="26"/>
                      <a:pt x="0" y="27"/>
                      <a:pt x="1" y="28"/>
                    </a:cubicBezTo>
                    <a:cubicBezTo>
                      <a:pt x="1" y="29"/>
                      <a:pt x="3" y="29"/>
                      <a:pt x="3" y="28"/>
                    </a:cubicBezTo>
                    <a:cubicBezTo>
                      <a:pt x="26" y="5"/>
                      <a:pt x="26" y="5"/>
                      <a:pt x="26" y="5"/>
                    </a:cubicBezTo>
                    <a:cubicBezTo>
                      <a:pt x="30" y="8"/>
                      <a:pt x="30" y="8"/>
                      <a:pt x="30" y="8"/>
                    </a:cubicBezTo>
                    <a:cubicBezTo>
                      <a:pt x="30" y="9"/>
                      <a:pt x="32" y="9"/>
                      <a:pt x="32" y="8"/>
                    </a:cubicBezTo>
                    <a:cubicBezTo>
                      <a:pt x="33" y="8"/>
                      <a:pt x="33" y="6"/>
                      <a:pt x="32" y="6"/>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9" name="Rectangle 38">
              <a:extLst>
                <a:ext uri="{FF2B5EF4-FFF2-40B4-BE49-F238E27FC236}">
                  <a16:creationId xmlns:a16="http://schemas.microsoft.com/office/drawing/2014/main" id="{9EF40823-B4E2-2775-0BB8-6C3256B8486D}"/>
                </a:ext>
              </a:extLst>
            </p:cNvPr>
            <p:cNvSpPr/>
            <p:nvPr/>
          </p:nvSpPr>
          <p:spPr>
            <a:xfrm>
              <a:off x="7477124" y="3017749"/>
              <a:ext cx="3580145" cy="311556"/>
            </a:xfrm>
            <a:prstGeom prst="rect">
              <a:avLst/>
            </a:prstGeom>
            <a:noFill/>
            <a:ln>
              <a:noFill/>
            </a:ln>
            <a:effectLst>
              <a:outerShdw blurRad="127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90000"/>
                </a:lnSpc>
              </a:pPr>
              <a:r>
                <a:rPr lang="en-US" sz="1200" dirty="0">
                  <a:solidFill>
                    <a:schemeClr val="tx1"/>
                  </a:solidFill>
                  <a:latin typeface="Avenir Next LT Pro" panose="020B0504020202020204" pitchFamily="34" charset="0"/>
                </a:rPr>
                <a:t>Cost of Sales Above or Below Market Practice</a:t>
              </a:r>
            </a:p>
          </p:txBody>
        </p:sp>
      </p:grpSp>
      <p:grpSp>
        <p:nvGrpSpPr>
          <p:cNvPr id="75" name="Group 74">
            <a:extLst>
              <a:ext uri="{FF2B5EF4-FFF2-40B4-BE49-F238E27FC236}">
                <a16:creationId xmlns:a16="http://schemas.microsoft.com/office/drawing/2014/main" id="{5AD7E385-940D-362F-BF55-81C859E568CC}"/>
              </a:ext>
            </a:extLst>
          </p:cNvPr>
          <p:cNvGrpSpPr/>
          <p:nvPr/>
        </p:nvGrpSpPr>
        <p:grpSpPr>
          <a:xfrm>
            <a:off x="6808843" y="3482919"/>
            <a:ext cx="4917225" cy="541340"/>
            <a:chOff x="6808843" y="3520488"/>
            <a:chExt cx="4917225" cy="541340"/>
          </a:xfrm>
        </p:grpSpPr>
        <p:sp>
          <p:nvSpPr>
            <p:cNvPr id="40" name="Rectangle 39">
              <a:extLst>
                <a:ext uri="{FF2B5EF4-FFF2-40B4-BE49-F238E27FC236}">
                  <a16:creationId xmlns:a16="http://schemas.microsoft.com/office/drawing/2014/main" id="{70BB0687-2D50-C9C5-6C4E-ABF59A40C241}"/>
                </a:ext>
              </a:extLst>
            </p:cNvPr>
            <p:cNvSpPr/>
            <p:nvPr/>
          </p:nvSpPr>
          <p:spPr>
            <a:xfrm>
              <a:off x="6808843" y="3520488"/>
              <a:ext cx="4917225" cy="541340"/>
            </a:xfrm>
            <a:prstGeom prst="rect">
              <a:avLst/>
            </a:prstGeom>
            <a:solidFill>
              <a:schemeClr val="bg1"/>
            </a:solidFill>
            <a:ln>
              <a:noFill/>
            </a:ln>
            <a:effectLst>
              <a:outerShdw blurRad="127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33B42783-168A-AC52-799B-B437E178C1C9}"/>
                </a:ext>
              </a:extLst>
            </p:cNvPr>
            <p:cNvSpPr/>
            <p:nvPr/>
          </p:nvSpPr>
          <p:spPr>
            <a:xfrm>
              <a:off x="6808843" y="3520488"/>
              <a:ext cx="541340" cy="541340"/>
            </a:xfrm>
            <a:prstGeom prst="rect">
              <a:avLst/>
            </a:prstGeom>
            <a:solidFill>
              <a:srgbClr val="359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E85D587-C096-0C6E-60B8-FA6E6EC3E3F1}"/>
                </a:ext>
              </a:extLst>
            </p:cNvPr>
            <p:cNvSpPr/>
            <p:nvPr/>
          </p:nvSpPr>
          <p:spPr>
            <a:xfrm>
              <a:off x="11184728" y="3606492"/>
              <a:ext cx="54134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r>
                <a:rPr lang="en-US" sz="2400" b="1" i="1" dirty="0">
                  <a:solidFill>
                    <a:srgbClr val="95D3F3"/>
                  </a:solidFill>
                  <a:latin typeface="Avenir Next LT Pro" panose="020B0504020202020204" pitchFamily="34" charset="0"/>
                </a:rPr>
                <a:t>03</a:t>
              </a:r>
            </a:p>
          </p:txBody>
        </p:sp>
        <p:grpSp>
          <p:nvGrpSpPr>
            <p:cNvPr id="43" name="Google Shape;486;p5">
              <a:extLst>
                <a:ext uri="{FF2B5EF4-FFF2-40B4-BE49-F238E27FC236}">
                  <a16:creationId xmlns:a16="http://schemas.microsoft.com/office/drawing/2014/main" id="{FDEC3AF6-8858-50EB-A70E-48B550B3493A}"/>
                </a:ext>
              </a:extLst>
            </p:cNvPr>
            <p:cNvGrpSpPr/>
            <p:nvPr/>
          </p:nvGrpSpPr>
          <p:grpSpPr>
            <a:xfrm>
              <a:off x="6936302" y="3691215"/>
              <a:ext cx="286422" cy="199886"/>
              <a:chOff x="420" y="1458"/>
              <a:chExt cx="235" cy="164"/>
            </a:xfrm>
            <a:solidFill>
              <a:schemeClr val="bg1"/>
            </a:solidFill>
          </p:grpSpPr>
          <p:sp>
            <p:nvSpPr>
              <p:cNvPr id="44" name="Google Shape;487;p5">
                <a:extLst>
                  <a:ext uri="{FF2B5EF4-FFF2-40B4-BE49-F238E27FC236}">
                    <a16:creationId xmlns:a16="http://schemas.microsoft.com/office/drawing/2014/main" id="{E2FD444E-F00B-9A03-A851-7A5FA2E918C6}"/>
                  </a:ext>
                </a:extLst>
              </p:cNvPr>
              <p:cNvSpPr/>
              <p:nvPr/>
            </p:nvSpPr>
            <p:spPr>
              <a:xfrm>
                <a:off x="420" y="1528"/>
                <a:ext cx="76" cy="94"/>
              </a:xfrm>
              <a:custGeom>
                <a:avLst/>
                <a:gdLst/>
                <a:ahLst/>
                <a:cxnLst/>
                <a:rect l="l" t="t" r="r" b="b"/>
                <a:pathLst>
                  <a:path w="31" h="38" extrusionOk="0">
                    <a:moveTo>
                      <a:pt x="1" y="15"/>
                    </a:moveTo>
                    <a:cubicBezTo>
                      <a:pt x="0" y="14"/>
                      <a:pt x="0" y="13"/>
                      <a:pt x="1" y="12"/>
                    </a:cubicBezTo>
                    <a:cubicBezTo>
                      <a:pt x="12" y="1"/>
                      <a:pt x="12" y="1"/>
                      <a:pt x="12" y="1"/>
                    </a:cubicBezTo>
                    <a:cubicBezTo>
                      <a:pt x="12" y="0"/>
                      <a:pt x="14" y="0"/>
                      <a:pt x="14" y="1"/>
                    </a:cubicBezTo>
                    <a:cubicBezTo>
                      <a:pt x="19" y="6"/>
                      <a:pt x="19" y="6"/>
                      <a:pt x="19" y="6"/>
                    </a:cubicBezTo>
                    <a:cubicBezTo>
                      <a:pt x="20" y="7"/>
                      <a:pt x="20" y="8"/>
                      <a:pt x="19" y="9"/>
                    </a:cubicBezTo>
                    <a:cubicBezTo>
                      <a:pt x="18" y="9"/>
                      <a:pt x="17" y="9"/>
                      <a:pt x="16" y="9"/>
                    </a:cubicBezTo>
                    <a:cubicBezTo>
                      <a:pt x="13" y="5"/>
                      <a:pt x="13" y="5"/>
                      <a:pt x="13" y="5"/>
                    </a:cubicBezTo>
                    <a:cubicBezTo>
                      <a:pt x="5" y="14"/>
                      <a:pt x="5" y="14"/>
                      <a:pt x="5" y="14"/>
                    </a:cubicBezTo>
                    <a:cubicBezTo>
                      <a:pt x="24" y="33"/>
                      <a:pt x="24" y="33"/>
                      <a:pt x="24" y="33"/>
                    </a:cubicBezTo>
                    <a:cubicBezTo>
                      <a:pt x="27" y="30"/>
                      <a:pt x="27" y="30"/>
                      <a:pt x="27" y="30"/>
                    </a:cubicBezTo>
                    <a:cubicBezTo>
                      <a:pt x="28" y="29"/>
                      <a:pt x="29" y="29"/>
                      <a:pt x="30" y="30"/>
                    </a:cubicBezTo>
                    <a:cubicBezTo>
                      <a:pt x="31" y="31"/>
                      <a:pt x="31" y="32"/>
                      <a:pt x="30" y="33"/>
                    </a:cubicBezTo>
                    <a:cubicBezTo>
                      <a:pt x="25" y="37"/>
                      <a:pt x="25" y="37"/>
                      <a:pt x="25" y="37"/>
                    </a:cubicBezTo>
                    <a:cubicBezTo>
                      <a:pt x="25" y="38"/>
                      <a:pt x="23" y="38"/>
                      <a:pt x="23" y="37"/>
                    </a:cubicBezTo>
                    <a:lnTo>
                      <a:pt x="1" y="15"/>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 name="Google Shape;488;p5">
                <a:extLst>
                  <a:ext uri="{FF2B5EF4-FFF2-40B4-BE49-F238E27FC236}">
                    <a16:creationId xmlns:a16="http://schemas.microsoft.com/office/drawing/2014/main" id="{AD312759-E70A-70D6-FB9F-CB53FC0134E7}"/>
                  </a:ext>
                </a:extLst>
              </p:cNvPr>
              <p:cNvSpPr/>
              <p:nvPr/>
            </p:nvSpPr>
            <p:spPr>
              <a:xfrm>
                <a:off x="467" y="1458"/>
                <a:ext cx="188" cy="164"/>
              </a:xfrm>
              <a:custGeom>
                <a:avLst/>
                <a:gdLst/>
                <a:ahLst/>
                <a:cxnLst/>
                <a:rect l="l" t="t" r="r" b="b"/>
                <a:pathLst>
                  <a:path w="77" h="66" extrusionOk="0">
                    <a:moveTo>
                      <a:pt x="76" y="12"/>
                    </a:moveTo>
                    <a:cubicBezTo>
                      <a:pt x="65" y="1"/>
                      <a:pt x="65" y="1"/>
                      <a:pt x="65" y="1"/>
                    </a:cubicBezTo>
                    <a:cubicBezTo>
                      <a:pt x="65" y="0"/>
                      <a:pt x="63" y="0"/>
                      <a:pt x="63" y="1"/>
                    </a:cubicBezTo>
                    <a:cubicBezTo>
                      <a:pt x="25" y="39"/>
                      <a:pt x="25" y="39"/>
                      <a:pt x="25" y="39"/>
                    </a:cubicBezTo>
                    <a:cubicBezTo>
                      <a:pt x="15" y="29"/>
                      <a:pt x="15" y="29"/>
                      <a:pt x="15" y="29"/>
                    </a:cubicBezTo>
                    <a:cubicBezTo>
                      <a:pt x="14" y="28"/>
                      <a:pt x="13" y="28"/>
                      <a:pt x="12" y="29"/>
                    </a:cubicBezTo>
                    <a:cubicBezTo>
                      <a:pt x="1" y="40"/>
                      <a:pt x="1" y="40"/>
                      <a:pt x="1" y="40"/>
                    </a:cubicBezTo>
                    <a:cubicBezTo>
                      <a:pt x="0" y="41"/>
                      <a:pt x="0" y="42"/>
                      <a:pt x="1" y="43"/>
                    </a:cubicBezTo>
                    <a:cubicBezTo>
                      <a:pt x="23" y="65"/>
                      <a:pt x="23" y="65"/>
                      <a:pt x="23" y="65"/>
                    </a:cubicBezTo>
                    <a:cubicBezTo>
                      <a:pt x="24" y="66"/>
                      <a:pt x="25" y="66"/>
                      <a:pt x="26" y="65"/>
                    </a:cubicBezTo>
                    <a:cubicBezTo>
                      <a:pt x="76" y="15"/>
                      <a:pt x="76" y="15"/>
                      <a:pt x="76" y="15"/>
                    </a:cubicBezTo>
                    <a:cubicBezTo>
                      <a:pt x="77" y="14"/>
                      <a:pt x="77" y="13"/>
                      <a:pt x="76" y="12"/>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46" name="Google Shape;489;p5">
                <a:extLst>
                  <a:ext uri="{FF2B5EF4-FFF2-40B4-BE49-F238E27FC236}">
                    <a16:creationId xmlns:a16="http://schemas.microsoft.com/office/drawing/2014/main" id="{F9B789E8-DC15-ED29-4918-13FCE262F947}"/>
                  </a:ext>
                </a:extLst>
              </p:cNvPr>
              <p:cNvSpPr/>
              <p:nvPr/>
            </p:nvSpPr>
            <p:spPr>
              <a:xfrm>
                <a:off x="511" y="1458"/>
                <a:ext cx="80" cy="72"/>
              </a:xfrm>
              <a:custGeom>
                <a:avLst/>
                <a:gdLst/>
                <a:ahLst/>
                <a:cxnLst/>
                <a:rect l="l" t="t" r="r" b="b"/>
                <a:pathLst>
                  <a:path w="33" h="29" extrusionOk="0">
                    <a:moveTo>
                      <a:pt x="32" y="6"/>
                    </a:moveTo>
                    <a:cubicBezTo>
                      <a:pt x="28" y="1"/>
                      <a:pt x="28" y="1"/>
                      <a:pt x="28" y="1"/>
                    </a:cubicBezTo>
                    <a:cubicBezTo>
                      <a:pt x="27" y="0"/>
                      <a:pt x="26" y="0"/>
                      <a:pt x="25" y="1"/>
                    </a:cubicBezTo>
                    <a:cubicBezTo>
                      <a:pt x="1" y="25"/>
                      <a:pt x="1" y="25"/>
                      <a:pt x="1" y="25"/>
                    </a:cubicBezTo>
                    <a:cubicBezTo>
                      <a:pt x="0" y="26"/>
                      <a:pt x="0" y="27"/>
                      <a:pt x="1" y="28"/>
                    </a:cubicBezTo>
                    <a:cubicBezTo>
                      <a:pt x="1" y="29"/>
                      <a:pt x="3" y="29"/>
                      <a:pt x="3" y="28"/>
                    </a:cubicBezTo>
                    <a:cubicBezTo>
                      <a:pt x="26" y="5"/>
                      <a:pt x="26" y="5"/>
                      <a:pt x="26" y="5"/>
                    </a:cubicBezTo>
                    <a:cubicBezTo>
                      <a:pt x="30" y="8"/>
                      <a:pt x="30" y="8"/>
                      <a:pt x="30" y="8"/>
                    </a:cubicBezTo>
                    <a:cubicBezTo>
                      <a:pt x="30" y="9"/>
                      <a:pt x="32" y="9"/>
                      <a:pt x="32" y="8"/>
                    </a:cubicBezTo>
                    <a:cubicBezTo>
                      <a:pt x="33" y="8"/>
                      <a:pt x="33" y="6"/>
                      <a:pt x="32" y="6"/>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7" name="Rectangle 46">
              <a:extLst>
                <a:ext uri="{FF2B5EF4-FFF2-40B4-BE49-F238E27FC236}">
                  <a16:creationId xmlns:a16="http://schemas.microsoft.com/office/drawing/2014/main" id="{C8B7BCA5-2B4F-016E-DCED-5D8FD586D4A1}"/>
                </a:ext>
              </a:extLst>
            </p:cNvPr>
            <p:cNvSpPr/>
            <p:nvPr/>
          </p:nvSpPr>
          <p:spPr>
            <a:xfrm>
              <a:off x="7477124" y="3635380"/>
              <a:ext cx="3580145" cy="311556"/>
            </a:xfrm>
            <a:prstGeom prst="rect">
              <a:avLst/>
            </a:prstGeom>
            <a:noFill/>
            <a:ln>
              <a:noFill/>
            </a:ln>
            <a:effectLst>
              <a:outerShdw blurRad="127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90000"/>
                </a:lnSpc>
              </a:pPr>
              <a:r>
                <a:rPr lang="en-US" sz="1200" dirty="0">
                  <a:solidFill>
                    <a:schemeClr val="tx1"/>
                  </a:solidFill>
                  <a:latin typeface="Avenir Next LT Pro" panose="020B0504020202020204" pitchFamily="34" charset="0"/>
                </a:rPr>
                <a:t>Above-Market Voluntary Rep Attrition (e.g. &gt; 20%)</a:t>
              </a:r>
            </a:p>
          </p:txBody>
        </p:sp>
      </p:grpSp>
      <p:grpSp>
        <p:nvGrpSpPr>
          <p:cNvPr id="74" name="Group 73">
            <a:extLst>
              <a:ext uri="{FF2B5EF4-FFF2-40B4-BE49-F238E27FC236}">
                <a16:creationId xmlns:a16="http://schemas.microsoft.com/office/drawing/2014/main" id="{97B8F949-0415-77D5-3B80-920CE504B579}"/>
              </a:ext>
            </a:extLst>
          </p:cNvPr>
          <p:cNvGrpSpPr/>
          <p:nvPr/>
        </p:nvGrpSpPr>
        <p:grpSpPr>
          <a:xfrm>
            <a:off x="6808843" y="4127420"/>
            <a:ext cx="4917225" cy="541340"/>
            <a:chOff x="6818032" y="4353566"/>
            <a:chExt cx="4917225" cy="541340"/>
          </a:xfrm>
        </p:grpSpPr>
        <p:sp>
          <p:nvSpPr>
            <p:cNvPr id="48" name="Rectangle 47">
              <a:extLst>
                <a:ext uri="{FF2B5EF4-FFF2-40B4-BE49-F238E27FC236}">
                  <a16:creationId xmlns:a16="http://schemas.microsoft.com/office/drawing/2014/main" id="{FA334F0C-14BB-F92B-5E03-E81DF25903F6}"/>
                </a:ext>
              </a:extLst>
            </p:cNvPr>
            <p:cNvSpPr/>
            <p:nvPr/>
          </p:nvSpPr>
          <p:spPr>
            <a:xfrm>
              <a:off x="6818032" y="4353566"/>
              <a:ext cx="4917225" cy="541340"/>
            </a:xfrm>
            <a:prstGeom prst="rect">
              <a:avLst/>
            </a:prstGeom>
            <a:solidFill>
              <a:schemeClr val="bg1"/>
            </a:solidFill>
            <a:ln>
              <a:noFill/>
            </a:ln>
            <a:effectLst>
              <a:outerShdw blurRad="127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D45341B1-7D93-7290-CDC4-3270789EB760}"/>
                </a:ext>
              </a:extLst>
            </p:cNvPr>
            <p:cNvSpPr/>
            <p:nvPr/>
          </p:nvSpPr>
          <p:spPr>
            <a:xfrm>
              <a:off x="6818032" y="4353566"/>
              <a:ext cx="541340" cy="541340"/>
            </a:xfrm>
            <a:prstGeom prst="rect">
              <a:avLst/>
            </a:prstGeom>
            <a:solidFill>
              <a:srgbClr val="359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C01AA4E5-8A46-08D7-D22C-069C75FCC6F9}"/>
                </a:ext>
              </a:extLst>
            </p:cNvPr>
            <p:cNvSpPr/>
            <p:nvPr/>
          </p:nvSpPr>
          <p:spPr>
            <a:xfrm>
              <a:off x="11193917" y="4439570"/>
              <a:ext cx="54134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r>
                <a:rPr lang="en-US" sz="2400" b="1" i="1" dirty="0">
                  <a:solidFill>
                    <a:srgbClr val="95D3F3"/>
                  </a:solidFill>
                  <a:latin typeface="Avenir Next LT Pro" panose="020B0504020202020204" pitchFamily="34" charset="0"/>
                </a:rPr>
                <a:t>04</a:t>
              </a:r>
            </a:p>
          </p:txBody>
        </p:sp>
        <p:grpSp>
          <p:nvGrpSpPr>
            <p:cNvPr id="51" name="Google Shape;486;p5">
              <a:extLst>
                <a:ext uri="{FF2B5EF4-FFF2-40B4-BE49-F238E27FC236}">
                  <a16:creationId xmlns:a16="http://schemas.microsoft.com/office/drawing/2014/main" id="{54C4D5D2-EFC4-75AF-58C8-D021D3736DCF}"/>
                </a:ext>
              </a:extLst>
            </p:cNvPr>
            <p:cNvGrpSpPr/>
            <p:nvPr/>
          </p:nvGrpSpPr>
          <p:grpSpPr>
            <a:xfrm>
              <a:off x="6945491" y="4524293"/>
              <a:ext cx="286422" cy="199886"/>
              <a:chOff x="420" y="1458"/>
              <a:chExt cx="235" cy="164"/>
            </a:xfrm>
            <a:solidFill>
              <a:schemeClr val="bg1"/>
            </a:solidFill>
          </p:grpSpPr>
          <p:sp>
            <p:nvSpPr>
              <p:cNvPr id="52" name="Google Shape;487;p5">
                <a:extLst>
                  <a:ext uri="{FF2B5EF4-FFF2-40B4-BE49-F238E27FC236}">
                    <a16:creationId xmlns:a16="http://schemas.microsoft.com/office/drawing/2014/main" id="{2AF6A065-35CD-EDDA-5F50-4EDDF925ABFA}"/>
                  </a:ext>
                </a:extLst>
              </p:cNvPr>
              <p:cNvSpPr/>
              <p:nvPr/>
            </p:nvSpPr>
            <p:spPr>
              <a:xfrm>
                <a:off x="420" y="1528"/>
                <a:ext cx="76" cy="94"/>
              </a:xfrm>
              <a:custGeom>
                <a:avLst/>
                <a:gdLst/>
                <a:ahLst/>
                <a:cxnLst/>
                <a:rect l="l" t="t" r="r" b="b"/>
                <a:pathLst>
                  <a:path w="31" h="38" extrusionOk="0">
                    <a:moveTo>
                      <a:pt x="1" y="15"/>
                    </a:moveTo>
                    <a:cubicBezTo>
                      <a:pt x="0" y="14"/>
                      <a:pt x="0" y="13"/>
                      <a:pt x="1" y="12"/>
                    </a:cubicBezTo>
                    <a:cubicBezTo>
                      <a:pt x="12" y="1"/>
                      <a:pt x="12" y="1"/>
                      <a:pt x="12" y="1"/>
                    </a:cubicBezTo>
                    <a:cubicBezTo>
                      <a:pt x="12" y="0"/>
                      <a:pt x="14" y="0"/>
                      <a:pt x="14" y="1"/>
                    </a:cubicBezTo>
                    <a:cubicBezTo>
                      <a:pt x="19" y="6"/>
                      <a:pt x="19" y="6"/>
                      <a:pt x="19" y="6"/>
                    </a:cubicBezTo>
                    <a:cubicBezTo>
                      <a:pt x="20" y="7"/>
                      <a:pt x="20" y="8"/>
                      <a:pt x="19" y="9"/>
                    </a:cubicBezTo>
                    <a:cubicBezTo>
                      <a:pt x="18" y="9"/>
                      <a:pt x="17" y="9"/>
                      <a:pt x="16" y="9"/>
                    </a:cubicBezTo>
                    <a:cubicBezTo>
                      <a:pt x="13" y="5"/>
                      <a:pt x="13" y="5"/>
                      <a:pt x="13" y="5"/>
                    </a:cubicBezTo>
                    <a:cubicBezTo>
                      <a:pt x="5" y="14"/>
                      <a:pt x="5" y="14"/>
                      <a:pt x="5" y="14"/>
                    </a:cubicBezTo>
                    <a:cubicBezTo>
                      <a:pt x="24" y="33"/>
                      <a:pt x="24" y="33"/>
                      <a:pt x="24" y="33"/>
                    </a:cubicBezTo>
                    <a:cubicBezTo>
                      <a:pt x="27" y="30"/>
                      <a:pt x="27" y="30"/>
                      <a:pt x="27" y="30"/>
                    </a:cubicBezTo>
                    <a:cubicBezTo>
                      <a:pt x="28" y="29"/>
                      <a:pt x="29" y="29"/>
                      <a:pt x="30" y="30"/>
                    </a:cubicBezTo>
                    <a:cubicBezTo>
                      <a:pt x="31" y="31"/>
                      <a:pt x="31" y="32"/>
                      <a:pt x="30" y="33"/>
                    </a:cubicBezTo>
                    <a:cubicBezTo>
                      <a:pt x="25" y="37"/>
                      <a:pt x="25" y="37"/>
                      <a:pt x="25" y="37"/>
                    </a:cubicBezTo>
                    <a:cubicBezTo>
                      <a:pt x="25" y="38"/>
                      <a:pt x="23" y="38"/>
                      <a:pt x="23" y="37"/>
                    </a:cubicBezTo>
                    <a:lnTo>
                      <a:pt x="1" y="15"/>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 name="Google Shape;488;p5">
                <a:extLst>
                  <a:ext uri="{FF2B5EF4-FFF2-40B4-BE49-F238E27FC236}">
                    <a16:creationId xmlns:a16="http://schemas.microsoft.com/office/drawing/2014/main" id="{BD220B70-F0A9-257F-CCBC-4D9A9047723E}"/>
                  </a:ext>
                </a:extLst>
              </p:cNvPr>
              <p:cNvSpPr/>
              <p:nvPr/>
            </p:nvSpPr>
            <p:spPr>
              <a:xfrm>
                <a:off x="467" y="1458"/>
                <a:ext cx="188" cy="164"/>
              </a:xfrm>
              <a:custGeom>
                <a:avLst/>
                <a:gdLst/>
                <a:ahLst/>
                <a:cxnLst/>
                <a:rect l="l" t="t" r="r" b="b"/>
                <a:pathLst>
                  <a:path w="77" h="66" extrusionOk="0">
                    <a:moveTo>
                      <a:pt x="76" y="12"/>
                    </a:moveTo>
                    <a:cubicBezTo>
                      <a:pt x="65" y="1"/>
                      <a:pt x="65" y="1"/>
                      <a:pt x="65" y="1"/>
                    </a:cubicBezTo>
                    <a:cubicBezTo>
                      <a:pt x="65" y="0"/>
                      <a:pt x="63" y="0"/>
                      <a:pt x="63" y="1"/>
                    </a:cubicBezTo>
                    <a:cubicBezTo>
                      <a:pt x="25" y="39"/>
                      <a:pt x="25" y="39"/>
                      <a:pt x="25" y="39"/>
                    </a:cubicBezTo>
                    <a:cubicBezTo>
                      <a:pt x="15" y="29"/>
                      <a:pt x="15" y="29"/>
                      <a:pt x="15" y="29"/>
                    </a:cubicBezTo>
                    <a:cubicBezTo>
                      <a:pt x="14" y="28"/>
                      <a:pt x="13" y="28"/>
                      <a:pt x="12" y="29"/>
                    </a:cubicBezTo>
                    <a:cubicBezTo>
                      <a:pt x="1" y="40"/>
                      <a:pt x="1" y="40"/>
                      <a:pt x="1" y="40"/>
                    </a:cubicBezTo>
                    <a:cubicBezTo>
                      <a:pt x="0" y="41"/>
                      <a:pt x="0" y="42"/>
                      <a:pt x="1" y="43"/>
                    </a:cubicBezTo>
                    <a:cubicBezTo>
                      <a:pt x="23" y="65"/>
                      <a:pt x="23" y="65"/>
                      <a:pt x="23" y="65"/>
                    </a:cubicBezTo>
                    <a:cubicBezTo>
                      <a:pt x="24" y="66"/>
                      <a:pt x="25" y="66"/>
                      <a:pt x="26" y="65"/>
                    </a:cubicBezTo>
                    <a:cubicBezTo>
                      <a:pt x="76" y="15"/>
                      <a:pt x="76" y="15"/>
                      <a:pt x="76" y="15"/>
                    </a:cubicBezTo>
                    <a:cubicBezTo>
                      <a:pt x="77" y="14"/>
                      <a:pt x="77" y="13"/>
                      <a:pt x="76" y="12"/>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54" name="Google Shape;489;p5">
                <a:extLst>
                  <a:ext uri="{FF2B5EF4-FFF2-40B4-BE49-F238E27FC236}">
                    <a16:creationId xmlns:a16="http://schemas.microsoft.com/office/drawing/2014/main" id="{ADDE7A19-6756-FA5D-D72D-AF7BA88E3F47}"/>
                  </a:ext>
                </a:extLst>
              </p:cNvPr>
              <p:cNvSpPr/>
              <p:nvPr/>
            </p:nvSpPr>
            <p:spPr>
              <a:xfrm>
                <a:off x="511" y="1458"/>
                <a:ext cx="80" cy="72"/>
              </a:xfrm>
              <a:custGeom>
                <a:avLst/>
                <a:gdLst/>
                <a:ahLst/>
                <a:cxnLst/>
                <a:rect l="l" t="t" r="r" b="b"/>
                <a:pathLst>
                  <a:path w="33" h="29" extrusionOk="0">
                    <a:moveTo>
                      <a:pt x="32" y="6"/>
                    </a:moveTo>
                    <a:cubicBezTo>
                      <a:pt x="28" y="1"/>
                      <a:pt x="28" y="1"/>
                      <a:pt x="28" y="1"/>
                    </a:cubicBezTo>
                    <a:cubicBezTo>
                      <a:pt x="27" y="0"/>
                      <a:pt x="26" y="0"/>
                      <a:pt x="25" y="1"/>
                    </a:cubicBezTo>
                    <a:cubicBezTo>
                      <a:pt x="1" y="25"/>
                      <a:pt x="1" y="25"/>
                      <a:pt x="1" y="25"/>
                    </a:cubicBezTo>
                    <a:cubicBezTo>
                      <a:pt x="0" y="26"/>
                      <a:pt x="0" y="27"/>
                      <a:pt x="1" y="28"/>
                    </a:cubicBezTo>
                    <a:cubicBezTo>
                      <a:pt x="1" y="29"/>
                      <a:pt x="3" y="29"/>
                      <a:pt x="3" y="28"/>
                    </a:cubicBezTo>
                    <a:cubicBezTo>
                      <a:pt x="26" y="5"/>
                      <a:pt x="26" y="5"/>
                      <a:pt x="26" y="5"/>
                    </a:cubicBezTo>
                    <a:cubicBezTo>
                      <a:pt x="30" y="8"/>
                      <a:pt x="30" y="8"/>
                      <a:pt x="30" y="8"/>
                    </a:cubicBezTo>
                    <a:cubicBezTo>
                      <a:pt x="30" y="9"/>
                      <a:pt x="32" y="9"/>
                      <a:pt x="32" y="8"/>
                    </a:cubicBezTo>
                    <a:cubicBezTo>
                      <a:pt x="33" y="8"/>
                      <a:pt x="33" y="6"/>
                      <a:pt x="32" y="6"/>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5" name="Rectangle 54">
              <a:extLst>
                <a:ext uri="{FF2B5EF4-FFF2-40B4-BE49-F238E27FC236}">
                  <a16:creationId xmlns:a16="http://schemas.microsoft.com/office/drawing/2014/main" id="{623E95E0-BFC4-A7E8-31BE-9770E501FA65}"/>
                </a:ext>
              </a:extLst>
            </p:cNvPr>
            <p:cNvSpPr/>
            <p:nvPr/>
          </p:nvSpPr>
          <p:spPr>
            <a:xfrm>
              <a:off x="7486313" y="4468458"/>
              <a:ext cx="3580145" cy="311556"/>
            </a:xfrm>
            <a:prstGeom prst="rect">
              <a:avLst/>
            </a:prstGeom>
            <a:noFill/>
            <a:ln>
              <a:noFill/>
            </a:ln>
            <a:effectLst>
              <a:outerShdw blurRad="127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90000"/>
                </a:lnSpc>
              </a:pPr>
              <a:r>
                <a:rPr lang="en-US" sz="1200" dirty="0">
                  <a:solidFill>
                    <a:schemeClr val="tx1"/>
                  </a:solidFill>
                  <a:latin typeface="Avenir Next LT Pro" panose="020B0504020202020204" pitchFamily="34" charset="0"/>
                </a:rPr>
                <a:t>Poor Sales Talent(e.g. High % of B &amp; C Players)</a:t>
              </a:r>
            </a:p>
          </p:txBody>
        </p:sp>
      </p:grpSp>
      <p:grpSp>
        <p:nvGrpSpPr>
          <p:cNvPr id="73" name="Group 72">
            <a:extLst>
              <a:ext uri="{FF2B5EF4-FFF2-40B4-BE49-F238E27FC236}">
                <a16:creationId xmlns:a16="http://schemas.microsoft.com/office/drawing/2014/main" id="{71674F34-8195-9447-C541-9B3AF0EAEBE3}"/>
              </a:ext>
            </a:extLst>
          </p:cNvPr>
          <p:cNvGrpSpPr/>
          <p:nvPr/>
        </p:nvGrpSpPr>
        <p:grpSpPr>
          <a:xfrm>
            <a:off x="6808843" y="4771921"/>
            <a:ext cx="4917225" cy="541340"/>
            <a:chOff x="6818032" y="5009798"/>
            <a:chExt cx="4917225" cy="541340"/>
          </a:xfrm>
        </p:grpSpPr>
        <p:sp>
          <p:nvSpPr>
            <p:cNvPr id="56" name="Rectangle 55">
              <a:extLst>
                <a:ext uri="{FF2B5EF4-FFF2-40B4-BE49-F238E27FC236}">
                  <a16:creationId xmlns:a16="http://schemas.microsoft.com/office/drawing/2014/main" id="{2E387D99-948E-0014-696A-CFDAEF817951}"/>
                </a:ext>
              </a:extLst>
            </p:cNvPr>
            <p:cNvSpPr/>
            <p:nvPr/>
          </p:nvSpPr>
          <p:spPr>
            <a:xfrm>
              <a:off x="6818032" y="5009798"/>
              <a:ext cx="4917225" cy="541340"/>
            </a:xfrm>
            <a:prstGeom prst="rect">
              <a:avLst/>
            </a:prstGeom>
            <a:solidFill>
              <a:schemeClr val="bg1"/>
            </a:solidFill>
            <a:ln>
              <a:noFill/>
            </a:ln>
            <a:effectLst>
              <a:outerShdw blurRad="127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1F083677-7453-745D-1B62-FBC0F9B3F69A}"/>
                </a:ext>
              </a:extLst>
            </p:cNvPr>
            <p:cNvSpPr/>
            <p:nvPr/>
          </p:nvSpPr>
          <p:spPr>
            <a:xfrm>
              <a:off x="6818032" y="5009798"/>
              <a:ext cx="541340" cy="541340"/>
            </a:xfrm>
            <a:prstGeom prst="rect">
              <a:avLst/>
            </a:prstGeom>
            <a:solidFill>
              <a:srgbClr val="359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4485B7C1-3397-435E-FCF5-4333288BDCAC}"/>
                </a:ext>
              </a:extLst>
            </p:cNvPr>
            <p:cNvSpPr/>
            <p:nvPr/>
          </p:nvSpPr>
          <p:spPr>
            <a:xfrm>
              <a:off x="11193917" y="5095802"/>
              <a:ext cx="54134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r>
                <a:rPr lang="en-US" sz="2400" b="1" i="1" dirty="0">
                  <a:solidFill>
                    <a:srgbClr val="95D3F3"/>
                  </a:solidFill>
                  <a:latin typeface="Avenir Next LT Pro" panose="020B0504020202020204" pitchFamily="34" charset="0"/>
                </a:rPr>
                <a:t>05</a:t>
              </a:r>
            </a:p>
          </p:txBody>
        </p:sp>
        <p:grpSp>
          <p:nvGrpSpPr>
            <p:cNvPr id="59" name="Google Shape;486;p5">
              <a:extLst>
                <a:ext uri="{FF2B5EF4-FFF2-40B4-BE49-F238E27FC236}">
                  <a16:creationId xmlns:a16="http://schemas.microsoft.com/office/drawing/2014/main" id="{A45FAEAF-00EC-22A7-CC5D-8286D607D33E}"/>
                </a:ext>
              </a:extLst>
            </p:cNvPr>
            <p:cNvGrpSpPr/>
            <p:nvPr/>
          </p:nvGrpSpPr>
          <p:grpSpPr>
            <a:xfrm>
              <a:off x="6945491" y="5180525"/>
              <a:ext cx="286422" cy="199886"/>
              <a:chOff x="420" y="1458"/>
              <a:chExt cx="235" cy="164"/>
            </a:xfrm>
            <a:solidFill>
              <a:schemeClr val="bg1"/>
            </a:solidFill>
          </p:grpSpPr>
          <p:sp>
            <p:nvSpPr>
              <p:cNvPr id="60" name="Google Shape;487;p5">
                <a:extLst>
                  <a:ext uri="{FF2B5EF4-FFF2-40B4-BE49-F238E27FC236}">
                    <a16:creationId xmlns:a16="http://schemas.microsoft.com/office/drawing/2014/main" id="{5B260D1F-120B-89CF-0A6C-DD635ADC7960}"/>
                  </a:ext>
                </a:extLst>
              </p:cNvPr>
              <p:cNvSpPr/>
              <p:nvPr/>
            </p:nvSpPr>
            <p:spPr>
              <a:xfrm>
                <a:off x="420" y="1528"/>
                <a:ext cx="76" cy="94"/>
              </a:xfrm>
              <a:custGeom>
                <a:avLst/>
                <a:gdLst/>
                <a:ahLst/>
                <a:cxnLst/>
                <a:rect l="l" t="t" r="r" b="b"/>
                <a:pathLst>
                  <a:path w="31" h="38" extrusionOk="0">
                    <a:moveTo>
                      <a:pt x="1" y="15"/>
                    </a:moveTo>
                    <a:cubicBezTo>
                      <a:pt x="0" y="14"/>
                      <a:pt x="0" y="13"/>
                      <a:pt x="1" y="12"/>
                    </a:cubicBezTo>
                    <a:cubicBezTo>
                      <a:pt x="12" y="1"/>
                      <a:pt x="12" y="1"/>
                      <a:pt x="12" y="1"/>
                    </a:cubicBezTo>
                    <a:cubicBezTo>
                      <a:pt x="12" y="0"/>
                      <a:pt x="14" y="0"/>
                      <a:pt x="14" y="1"/>
                    </a:cubicBezTo>
                    <a:cubicBezTo>
                      <a:pt x="19" y="6"/>
                      <a:pt x="19" y="6"/>
                      <a:pt x="19" y="6"/>
                    </a:cubicBezTo>
                    <a:cubicBezTo>
                      <a:pt x="20" y="7"/>
                      <a:pt x="20" y="8"/>
                      <a:pt x="19" y="9"/>
                    </a:cubicBezTo>
                    <a:cubicBezTo>
                      <a:pt x="18" y="9"/>
                      <a:pt x="17" y="9"/>
                      <a:pt x="16" y="9"/>
                    </a:cubicBezTo>
                    <a:cubicBezTo>
                      <a:pt x="13" y="5"/>
                      <a:pt x="13" y="5"/>
                      <a:pt x="13" y="5"/>
                    </a:cubicBezTo>
                    <a:cubicBezTo>
                      <a:pt x="5" y="14"/>
                      <a:pt x="5" y="14"/>
                      <a:pt x="5" y="14"/>
                    </a:cubicBezTo>
                    <a:cubicBezTo>
                      <a:pt x="24" y="33"/>
                      <a:pt x="24" y="33"/>
                      <a:pt x="24" y="33"/>
                    </a:cubicBezTo>
                    <a:cubicBezTo>
                      <a:pt x="27" y="30"/>
                      <a:pt x="27" y="30"/>
                      <a:pt x="27" y="30"/>
                    </a:cubicBezTo>
                    <a:cubicBezTo>
                      <a:pt x="28" y="29"/>
                      <a:pt x="29" y="29"/>
                      <a:pt x="30" y="30"/>
                    </a:cubicBezTo>
                    <a:cubicBezTo>
                      <a:pt x="31" y="31"/>
                      <a:pt x="31" y="32"/>
                      <a:pt x="30" y="33"/>
                    </a:cubicBezTo>
                    <a:cubicBezTo>
                      <a:pt x="25" y="37"/>
                      <a:pt x="25" y="37"/>
                      <a:pt x="25" y="37"/>
                    </a:cubicBezTo>
                    <a:cubicBezTo>
                      <a:pt x="25" y="38"/>
                      <a:pt x="23" y="38"/>
                      <a:pt x="23" y="37"/>
                    </a:cubicBezTo>
                    <a:lnTo>
                      <a:pt x="1" y="15"/>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 name="Google Shape;488;p5">
                <a:extLst>
                  <a:ext uri="{FF2B5EF4-FFF2-40B4-BE49-F238E27FC236}">
                    <a16:creationId xmlns:a16="http://schemas.microsoft.com/office/drawing/2014/main" id="{CEE6E94D-E76C-75B5-753E-FF9489D299C0}"/>
                  </a:ext>
                </a:extLst>
              </p:cNvPr>
              <p:cNvSpPr/>
              <p:nvPr/>
            </p:nvSpPr>
            <p:spPr>
              <a:xfrm>
                <a:off x="467" y="1458"/>
                <a:ext cx="188" cy="164"/>
              </a:xfrm>
              <a:custGeom>
                <a:avLst/>
                <a:gdLst/>
                <a:ahLst/>
                <a:cxnLst/>
                <a:rect l="l" t="t" r="r" b="b"/>
                <a:pathLst>
                  <a:path w="77" h="66" extrusionOk="0">
                    <a:moveTo>
                      <a:pt x="76" y="12"/>
                    </a:moveTo>
                    <a:cubicBezTo>
                      <a:pt x="65" y="1"/>
                      <a:pt x="65" y="1"/>
                      <a:pt x="65" y="1"/>
                    </a:cubicBezTo>
                    <a:cubicBezTo>
                      <a:pt x="65" y="0"/>
                      <a:pt x="63" y="0"/>
                      <a:pt x="63" y="1"/>
                    </a:cubicBezTo>
                    <a:cubicBezTo>
                      <a:pt x="25" y="39"/>
                      <a:pt x="25" y="39"/>
                      <a:pt x="25" y="39"/>
                    </a:cubicBezTo>
                    <a:cubicBezTo>
                      <a:pt x="15" y="29"/>
                      <a:pt x="15" y="29"/>
                      <a:pt x="15" y="29"/>
                    </a:cubicBezTo>
                    <a:cubicBezTo>
                      <a:pt x="14" y="28"/>
                      <a:pt x="13" y="28"/>
                      <a:pt x="12" y="29"/>
                    </a:cubicBezTo>
                    <a:cubicBezTo>
                      <a:pt x="1" y="40"/>
                      <a:pt x="1" y="40"/>
                      <a:pt x="1" y="40"/>
                    </a:cubicBezTo>
                    <a:cubicBezTo>
                      <a:pt x="0" y="41"/>
                      <a:pt x="0" y="42"/>
                      <a:pt x="1" y="43"/>
                    </a:cubicBezTo>
                    <a:cubicBezTo>
                      <a:pt x="23" y="65"/>
                      <a:pt x="23" y="65"/>
                      <a:pt x="23" y="65"/>
                    </a:cubicBezTo>
                    <a:cubicBezTo>
                      <a:pt x="24" y="66"/>
                      <a:pt x="25" y="66"/>
                      <a:pt x="26" y="65"/>
                    </a:cubicBezTo>
                    <a:cubicBezTo>
                      <a:pt x="76" y="15"/>
                      <a:pt x="76" y="15"/>
                      <a:pt x="76" y="15"/>
                    </a:cubicBezTo>
                    <a:cubicBezTo>
                      <a:pt x="77" y="14"/>
                      <a:pt x="77" y="13"/>
                      <a:pt x="76" y="12"/>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62" name="Google Shape;489;p5">
                <a:extLst>
                  <a:ext uri="{FF2B5EF4-FFF2-40B4-BE49-F238E27FC236}">
                    <a16:creationId xmlns:a16="http://schemas.microsoft.com/office/drawing/2014/main" id="{0BC2B206-BCF2-08D2-8845-9EF07A536885}"/>
                  </a:ext>
                </a:extLst>
              </p:cNvPr>
              <p:cNvSpPr/>
              <p:nvPr/>
            </p:nvSpPr>
            <p:spPr>
              <a:xfrm>
                <a:off x="511" y="1458"/>
                <a:ext cx="80" cy="72"/>
              </a:xfrm>
              <a:custGeom>
                <a:avLst/>
                <a:gdLst/>
                <a:ahLst/>
                <a:cxnLst/>
                <a:rect l="l" t="t" r="r" b="b"/>
                <a:pathLst>
                  <a:path w="33" h="29" extrusionOk="0">
                    <a:moveTo>
                      <a:pt x="32" y="6"/>
                    </a:moveTo>
                    <a:cubicBezTo>
                      <a:pt x="28" y="1"/>
                      <a:pt x="28" y="1"/>
                      <a:pt x="28" y="1"/>
                    </a:cubicBezTo>
                    <a:cubicBezTo>
                      <a:pt x="27" y="0"/>
                      <a:pt x="26" y="0"/>
                      <a:pt x="25" y="1"/>
                    </a:cubicBezTo>
                    <a:cubicBezTo>
                      <a:pt x="1" y="25"/>
                      <a:pt x="1" y="25"/>
                      <a:pt x="1" y="25"/>
                    </a:cubicBezTo>
                    <a:cubicBezTo>
                      <a:pt x="0" y="26"/>
                      <a:pt x="0" y="27"/>
                      <a:pt x="1" y="28"/>
                    </a:cubicBezTo>
                    <a:cubicBezTo>
                      <a:pt x="1" y="29"/>
                      <a:pt x="3" y="29"/>
                      <a:pt x="3" y="28"/>
                    </a:cubicBezTo>
                    <a:cubicBezTo>
                      <a:pt x="26" y="5"/>
                      <a:pt x="26" y="5"/>
                      <a:pt x="26" y="5"/>
                    </a:cubicBezTo>
                    <a:cubicBezTo>
                      <a:pt x="30" y="8"/>
                      <a:pt x="30" y="8"/>
                      <a:pt x="30" y="8"/>
                    </a:cubicBezTo>
                    <a:cubicBezTo>
                      <a:pt x="30" y="9"/>
                      <a:pt x="32" y="9"/>
                      <a:pt x="32" y="8"/>
                    </a:cubicBezTo>
                    <a:cubicBezTo>
                      <a:pt x="33" y="8"/>
                      <a:pt x="33" y="6"/>
                      <a:pt x="32" y="6"/>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63" name="Rectangle 62">
              <a:extLst>
                <a:ext uri="{FF2B5EF4-FFF2-40B4-BE49-F238E27FC236}">
                  <a16:creationId xmlns:a16="http://schemas.microsoft.com/office/drawing/2014/main" id="{E721A91F-D4B9-635C-18FB-843C0E1D802E}"/>
                </a:ext>
              </a:extLst>
            </p:cNvPr>
            <p:cNvSpPr/>
            <p:nvPr/>
          </p:nvSpPr>
          <p:spPr>
            <a:xfrm>
              <a:off x="7486313" y="5124690"/>
              <a:ext cx="3580145" cy="311556"/>
            </a:xfrm>
            <a:prstGeom prst="rect">
              <a:avLst/>
            </a:prstGeom>
            <a:noFill/>
            <a:ln>
              <a:noFill/>
            </a:ln>
            <a:effectLst>
              <a:outerShdw blurRad="127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90000"/>
                </a:lnSpc>
              </a:pPr>
              <a:r>
                <a:rPr lang="en-US" sz="1200" dirty="0">
                  <a:solidFill>
                    <a:schemeClr val="tx1"/>
                  </a:solidFill>
                  <a:latin typeface="Avenir Next LT Pro" panose="020B0504020202020204" pitchFamily="34" charset="0"/>
                </a:rPr>
                <a:t>Bi-Modal Attainment Distribution and/or Boom/Bust Culture</a:t>
              </a:r>
            </a:p>
          </p:txBody>
        </p:sp>
      </p:grpSp>
      <p:grpSp>
        <p:nvGrpSpPr>
          <p:cNvPr id="72" name="Group 71">
            <a:extLst>
              <a:ext uri="{FF2B5EF4-FFF2-40B4-BE49-F238E27FC236}">
                <a16:creationId xmlns:a16="http://schemas.microsoft.com/office/drawing/2014/main" id="{473C87E3-3ED6-6E95-145E-493E241D5796}"/>
              </a:ext>
            </a:extLst>
          </p:cNvPr>
          <p:cNvGrpSpPr/>
          <p:nvPr/>
        </p:nvGrpSpPr>
        <p:grpSpPr>
          <a:xfrm>
            <a:off x="6808843" y="5416421"/>
            <a:ext cx="4917225" cy="541340"/>
            <a:chOff x="6818032" y="5627429"/>
            <a:chExt cx="4917225" cy="541340"/>
          </a:xfrm>
        </p:grpSpPr>
        <p:sp>
          <p:nvSpPr>
            <p:cNvPr id="64" name="Rectangle 63">
              <a:extLst>
                <a:ext uri="{FF2B5EF4-FFF2-40B4-BE49-F238E27FC236}">
                  <a16:creationId xmlns:a16="http://schemas.microsoft.com/office/drawing/2014/main" id="{0DCBB83D-CC5D-04F3-A80A-0F97DB8BE065}"/>
                </a:ext>
              </a:extLst>
            </p:cNvPr>
            <p:cNvSpPr/>
            <p:nvPr/>
          </p:nvSpPr>
          <p:spPr>
            <a:xfrm>
              <a:off x="6818032" y="5627429"/>
              <a:ext cx="4917225" cy="541340"/>
            </a:xfrm>
            <a:prstGeom prst="rect">
              <a:avLst/>
            </a:prstGeom>
            <a:solidFill>
              <a:schemeClr val="bg1"/>
            </a:solidFill>
            <a:ln>
              <a:noFill/>
            </a:ln>
            <a:effectLst>
              <a:outerShdw blurRad="127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CBA570B5-F294-2F5B-BE7F-FB59420220A9}"/>
                </a:ext>
              </a:extLst>
            </p:cNvPr>
            <p:cNvSpPr/>
            <p:nvPr/>
          </p:nvSpPr>
          <p:spPr>
            <a:xfrm>
              <a:off x="6818032" y="5627429"/>
              <a:ext cx="541340" cy="541340"/>
            </a:xfrm>
            <a:prstGeom prst="rect">
              <a:avLst/>
            </a:prstGeom>
            <a:solidFill>
              <a:srgbClr val="359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9C1EBE21-501B-12FD-5DD3-A9CCE66F56A2}"/>
                </a:ext>
              </a:extLst>
            </p:cNvPr>
            <p:cNvSpPr/>
            <p:nvPr/>
          </p:nvSpPr>
          <p:spPr>
            <a:xfrm>
              <a:off x="11193917" y="5713433"/>
              <a:ext cx="54134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r>
                <a:rPr lang="en-US" sz="2400" b="1" i="1" dirty="0">
                  <a:solidFill>
                    <a:srgbClr val="95D3F3"/>
                  </a:solidFill>
                  <a:latin typeface="Avenir Next LT Pro" panose="020B0504020202020204" pitchFamily="34" charset="0"/>
                </a:rPr>
                <a:t>06</a:t>
              </a:r>
            </a:p>
          </p:txBody>
        </p:sp>
        <p:grpSp>
          <p:nvGrpSpPr>
            <p:cNvPr id="67" name="Google Shape;486;p5">
              <a:extLst>
                <a:ext uri="{FF2B5EF4-FFF2-40B4-BE49-F238E27FC236}">
                  <a16:creationId xmlns:a16="http://schemas.microsoft.com/office/drawing/2014/main" id="{092E3012-7800-52F8-5D91-17B064C42F50}"/>
                </a:ext>
              </a:extLst>
            </p:cNvPr>
            <p:cNvGrpSpPr/>
            <p:nvPr/>
          </p:nvGrpSpPr>
          <p:grpSpPr>
            <a:xfrm>
              <a:off x="6945491" y="5798156"/>
              <a:ext cx="286422" cy="199886"/>
              <a:chOff x="420" y="1458"/>
              <a:chExt cx="235" cy="164"/>
            </a:xfrm>
            <a:solidFill>
              <a:schemeClr val="bg1"/>
            </a:solidFill>
          </p:grpSpPr>
          <p:sp>
            <p:nvSpPr>
              <p:cNvPr id="68" name="Google Shape;487;p5">
                <a:extLst>
                  <a:ext uri="{FF2B5EF4-FFF2-40B4-BE49-F238E27FC236}">
                    <a16:creationId xmlns:a16="http://schemas.microsoft.com/office/drawing/2014/main" id="{E90DD873-13F9-2F6F-1BA4-81B487668930}"/>
                  </a:ext>
                </a:extLst>
              </p:cNvPr>
              <p:cNvSpPr/>
              <p:nvPr/>
            </p:nvSpPr>
            <p:spPr>
              <a:xfrm>
                <a:off x="420" y="1528"/>
                <a:ext cx="76" cy="94"/>
              </a:xfrm>
              <a:custGeom>
                <a:avLst/>
                <a:gdLst/>
                <a:ahLst/>
                <a:cxnLst/>
                <a:rect l="l" t="t" r="r" b="b"/>
                <a:pathLst>
                  <a:path w="31" h="38" extrusionOk="0">
                    <a:moveTo>
                      <a:pt x="1" y="15"/>
                    </a:moveTo>
                    <a:cubicBezTo>
                      <a:pt x="0" y="14"/>
                      <a:pt x="0" y="13"/>
                      <a:pt x="1" y="12"/>
                    </a:cubicBezTo>
                    <a:cubicBezTo>
                      <a:pt x="12" y="1"/>
                      <a:pt x="12" y="1"/>
                      <a:pt x="12" y="1"/>
                    </a:cubicBezTo>
                    <a:cubicBezTo>
                      <a:pt x="12" y="0"/>
                      <a:pt x="14" y="0"/>
                      <a:pt x="14" y="1"/>
                    </a:cubicBezTo>
                    <a:cubicBezTo>
                      <a:pt x="19" y="6"/>
                      <a:pt x="19" y="6"/>
                      <a:pt x="19" y="6"/>
                    </a:cubicBezTo>
                    <a:cubicBezTo>
                      <a:pt x="20" y="7"/>
                      <a:pt x="20" y="8"/>
                      <a:pt x="19" y="9"/>
                    </a:cubicBezTo>
                    <a:cubicBezTo>
                      <a:pt x="18" y="9"/>
                      <a:pt x="17" y="9"/>
                      <a:pt x="16" y="9"/>
                    </a:cubicBezTo>
                    <a:cubicBezTo>
                      <a:pt x="13" y="5"/>
                      <a:pt x="13" y="5"/>
                      <a:pt x="13" y="5"/>
                    </a:cubicBezTo>
                    <a:cubicBezTo>
                      <a:pt x="5" y="14"/>
                      <a:pt x="5" y="14"/>
                      <a:pt x="5" y="14"/>
                    </a:cubicBezTo>
                    <a:cubicBezTo>
                      <a:pt x="24" y="33"/>
                      <a:pt x="24" y="33"/>
                      <a:pt x="24" y="33"/>
                    </a:cubicBezTo>
                    <a:cubicBezTo>
                      <a:pt x="27" y="30"/>
                      <a:pt x="27" y="30"/>
                      <a:pt x="27" y="30"/>
                    </a:cubicBezTo>
                    <a:cubicBezTo>
                      <a:pt x="28" y="29"/>
                      <a:pt x="29" y="29"/>
                      <a:pt x="30" y="30"/>
                    </a:cubicBezTo>
                    <a:cubicBezTo>
                      <a:pt x="31" y="31"/>
                      <a:pt x="31" y="32"/>
                      <a:pt x="30" y="33"/>
                    </a:cubicBezTo>
                    <a:cubicBezTo>
                      <a:pt x="25" y="37"/>
                      <a:pt x="25" y="37"/>
                      <a:pt x="25" y="37"/>
                    </a:cubicBezTo>
                    <a:cubicBezTo>
                      <a:pt x="25" y="38"/>
                      <a:pt x="23" y="38"/>
                      <a:pt x="23" y="37"/>
                    </a:cubicBezTo>
                    <a:lnTo>
                      <a:pt x="1" y="15"/>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 name="Google Shape;488;p5">
                <a:extLst>
                  <a:ext uri="{FF2B5EF4-FFF2-40B4-BE49-F238E27FC236}">
                    <a16:creationId xmlns:a16="http://schemas.microsoft.com/office/drawing/2014/main" id="{F64C8D58-5401-5091-BF32-4DA54FFF8A51}"/>
                  </a:ext>
                </a:extLst>
              </p:cNvPr>
              <p:cNvSpPr/>
              <p:nvPr/>
            </p:nvSpPr>
            <p:spPr>
              <a:xfrm>
                <a:off x="467" y="1458"/>
                <a:ext cx="188" cy="164"/>
              </a:xfrm>
              <a:custGeom>
                <a:avLst/>
                <a:gdLst/>
                <a:ahLst/>
                <a:cxnLst/>
                <a:rect l="l" t="t" r="r" b="b"/>
                <a:pathLst>
                  <a:path w="77" h="66" extrusionOk="0">
                    <a:moveTo>
                      <a:pt x="76" y="12"/>
                    </a:moveTo>
                    <a:cubicBezTo>
                      <a:pt x="65" y="1"/>
                      <a:pt x="65" y="1"/>
                      <a:pt x="65" y="1"/>
                    </a:cubicBezTo>
                    <a:cubicBezTo>
                      <a:pt x="65" y="0"/>
                      <a:pt x="63" y="0"/>
                      <a:pt x="63" y="1"/>
                    </a:cubicBezTo>
                    <a:cubicBezTo>
                      <a:pt x="25" y="39"/>
                      <a:pt x="25" y="39"/>
                      <a:pt x="25" y="39"/>
                    </a:cubicBezTo>
                    <a:cubicBezTo>
                      <a:pt x="15" y="29"/>
                      <a:pt x="15" y="29"/>
                      <a:pt x="15" y="29"/>
                    </a:cubicBezTo>
                    <a:cubicBezTo>
                      <a:pt x="14" y="28"/>
                      <a:pt x="13" y="28"/>
                      <a:pt x="12" y="29"/>
                    </a:cubicBezTo>
                    <a:cubicBezTo>
                      <a:pt x="1" y="40"/>
                      <a:pt x="1" y="40"/>
                      <a:pt x="1" y="40"/>
                    </a:cubicBezTo>
                    <a:cubicBezTo>
                      <a:pt x="0" y="41"/>
                      <a:pt x="0" y="42"/>
                      <a:pt x="1" y="43"/>
                    </a:cubicBezTo>
                    <a:cubicBezTo>
                      <a:pt x="23" y="65"/>
                      <a:pt x="23" y="65"/>
                      <a:pt x="23" y="65"/>
                    </a:cubicBezTo>
                    <a:cubicBezTo>
                      <a:pt x="24" y="66"/>
                      <a:pt x="25" y="66"/>
                      <a:pt x="26" y="65"/>
                    </a:cubicBezTo>
                    <a:cubicBezTo>
                      <a:pt x="76" y="15"/>
                      <a:pt x="76" y="15"/>
                      <a:pt x="76" y="15"/>
                    </a:cubicBezTo>
                    <a:cubicBezTo>
                      <a:pt x="77" y="14"/>
                      <a:pt x="77" y="13"/>
                      <a:pt x="76" y="12"/>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70" name="Google Shape;489;p5">
                <a:extLst>
                  <a:ext uri="{FF2B5EF4-FFF2-40B4-BE49-F238E27FC236}">
                    <a16:creationId xmlns:a16="http://schemas.microsoft.com/office/drawing/2014/main" id="{C2EE1805-EC40-D039-19B6-A249E5C4EF47}"/>
                  </a:ext>
                </a:extLst>
              </p:cNvPr>
              <p:cNvSpPr/>
              <p:nvPr/>
            </p:nvSpPr>
            <p:spPr>
              <a:xfrm>
                <a:off x="511" y="1458"/>
                <a:ext cx="80" cy="72"/>
              </a:xfrm>
              <a:custGeom>
                <a:avLst/>
                <a:gdLst/>
                <a:ahLst/>
                <a:cxnLst/>
                <a:rect l="l" t="t" r="r" b="b"/>
                <a:pathLst>
                  <a:path w="33" h="29" extrusionOk="0">
                    <a:moveTo>
                      <a:pt x="32" y="6"/>
                    </a:moveTo>
                    <a:cubicBezTo>
                      <a:pt x="28" y="1"/>
                      <a:pt x="28" y="1"/>
                      <a:pt x="28" y="1"/>
                    </a:cubicBezTo>
                    <a:cubicBezTo>
                      <a:pt x="27" y="0"/>
                      <a:pt x="26" y="0"/>
                      <a:pt x="25" y="1"/>
                    </a:cubicBezTo>
                    <a:cubicBezTo>
                      <a:pt x="1" y="25"/>
                      <a:pt x="1" y="25"/>
                      <a:pt x="1" y="25"/>
                    </a:cubicBezTo>
                    <a:cubicBezTo>
                      <a:pt x="0" y="26"/>
                      <a:pt x="0" y="27"/>
                      <a:pt x="1" y="28"/>
                    </a:cubicBezTo>
                    <a:cubicBezTo>
                      <a:pt x="1" y="29"/>
                      <a:pt x="3" y="29"/>
                      <a:pt x="3" y="28"/>
                    </a:cubicBezTo>
                    <a:cubicBezTo>
                      <a:pt x="26" y="5"/>
                      <a:pt x="26" y="5"/>
                      <a:pt x="26" y="5"/>
                    </a:cubicBezTo>
                    <a:cubicBezTo>
                      <a:pt x="30" y="8"/>
                      <a:pt x="30" y="8"/>
                      <a:pt x="30" y="8"/>
                    </a:cubicBezTo>
                    <a:cubicBezTo>
                      <a:pt x="30" y="9"/>
                      <a:pt x="32" y="9"/>
                      <a:pt x="32" y="8"/>
                    </a:cubicBezTo>
                    <a:cubicBezTo>
                      <a:pt x="33" y="8"/>
                      <a:pt x="33" y="6"/>
                      <a:pt x="32" y="6"/>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71" name="Rectangle 70">
              <a:extLst>
                <a:ext uri="{FF2B5EF4-FFF2-40B4-BE49-F238E27FC236}">
                  <a16:creationId xmlns:a16="http://schemas.microsoft.com/office/drawing/2014/main" id="{CDB2ED84-E025-A289-CCD5-0E091D34763E}"/>
                </a:ext>
              </a:extLst>
            </p:cNvPr>
            <p:cNvSpPr/>
            <p:nvPr/>
          </p:nvSpPr>
          <p:spPr>
            <a:xfrm>
              <a:off x="7486313" y="5742321"/>
              <a:ext cx="3580145" cy="311556"/>
            </a:xfrm>
            <a:prstGeom prst="rect">
              <a:avLst/>
            </a:prstGeom>
            <a:noFill/>
            <a:ln>
              <a:noFill/>
            </a:ln>
            <a:effectLst>
              <a:outerShdw blurRad="127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90000"/>
                </a:lnSpc>
              </a:pPr>
              <a:r>
                <a:rPr lang="en-US" sz="1200" dirty="0">
                  <a:solidFill>
                    <a:schemeClr val="tx1"/>
                  </a:solidFill>
                  <a:latin typeface="Avenir Next LT Pro" panose="020B0504020202020204" pitchFamily="34" charset="0"/>
                </a:rPr>
                <a:t>Sub-Optimal Quota Attainment Distribution (e.g. &lt; 50% Achieving)</a:t>
              </a:r>
            </a:p>
          </p:txBody>
        </p:sp>
      </p:grpSp>
    </p:spTree>
    <p:extLst>
      <p:ext uri="{BB962C8B-B14F-4D97-AF65-F5344CB8AC3E}">
        <p14:creationId xmlns:p14="http://schemas.microsoft.com/office/powerpoint/2010/main" val="2121429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88F866F-35CB-E355-5BEF-EEC76CFED775}"/>
              </a:ext>
            </a:extLst>
          </p:cNvPr>
          <p:cNvSpPr>
            <a:spLocks noGrp="1"/>
          </p:cNvSpPr>
          <p:nvPr>
            <p:ph type="body" sz="quarter" idx="10"/>
          </p:nvPr>
        </p:nvSpPr>
        <p:spPr/>
        <p:txBody>
          <a:bodyPr/>
          <a:lstStyle/>
          <a:p>
            <a:endParaRPr lang="en-US" sz="4400" dirty="0">
              <a:solidFill>
                <a:schemeClr val="tx1"/>
              </a:solidFill>
              <a:latin typeface="Avenir Next LT Pro" panose="020B0504020202020204" pitchFamily="34" charset="0"/>
            </a:endParaRPr>
          </a:p>
          <a:p>
            <a:r>
              <a:rPr lang="en-US" sz="4400" dirty="0">
                <a:solidFill>
                  <a:schemeClr val="tx1"/>
                </a:solidFill>
                <a:latin typeface="Avenir Next LT Pro" panose="020B0504020202020204" pitchFamily="34" charset="0"/>
              </a:rPr>
              <a:t>Direction Setting &amp; Plan Design</a:t>
            </a:r>
          </a:p>
          <a:p>
            <a:endParaRPr lang="en-US" dirty="0"/>
          </a:p>
        </p:txBody>
      </p:sp>
      <p:sp>
        <p:nvSpPr>
          <p:cNvPr id="6" name="Text Placeholder 5" hidden="1">
            <a:extLst>
              <a:ext uri="{FF2B5EF4-FFF2-40B4-BE49-F238E27FC236}">
                <a16:creationId xmlns:a16="http://schemas.microsoft.com/office/drawing/2014/main" id="{CFDC0119-3FB0-12E3-1298-E5DC88FED16E}"/>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330862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hidden="1">
            <a:extLst>
              <a:ext uri="{FF2B5EF4-FFF2-40B4-BE49-F238E27FC236}">
                <a16:creationId xmlns:a16="http://schemas.microsoft.com/office/drawing/2014/main" id="{285FEA8E-8506-D068-396B-E87E75ABAF5B}"/>
              </a:ext>
            </a:extLst>
          </p:cNvPr>
          <p:cNvSpPr>
            <a:spLocks noGrp="1"/>
          </p:cNvSpPr>
          <p:nvPr>
            <p:ph type="sldNum" sz="quarter" idx="12"/>
          </p:nvPr>
        </p:nvSpPr>
        <p:spPr/>
        <p:txBody>
          <a:bodyPr/>
          <a:lstStyle/>
          <a:p>
            <a:endParaRPr lang="en-US" dirty="0"/>
          </a:p>
        </p:txBody>
      </p:sp>
      <p:sp>
        <p:nvSpPr>
          <p:cNvPr id="3" name="Google Shape;991;p17">
            <a:extLst>
              <a:ext uri="{FF2B5EF4-FFF2-40B4-BE49-F238E27FC236}">
                <a16:creationId xmlns:a16="http://schemas.microsoft.com/office/drawing/2014/main" id="{A47BABED-2CA8-D98D-2B9C-C799DFB368FE}"/>
              </a:ext>
            </a:extLst>
          </p:cNvPr>
          <p:cNvSpPr/>
          <p:nvPr/>
        </p:nvSpPr>
        <p:spPr>
          <a:xfrm>
            <a:off x="8053214" y="1178865"/>
            <a:ext cx="3689287" cy="4953000"/>
          </a:xfrm>
          <a:prstGeom prst="rect">
            <a:avLst/>
          </a:prstGeom>
          <a:gradFill>
            <a:gsLst>
              <a:gs pos="30000">
                <a:srgbClr val="03327C"/>
              </a:gs>
              <a:gs pos="100000">
                <a:srgbClr val="3591CF"/>
              </a:gs>
            </a:gsLst>
            <a:lin ang="18900000" scaled="1"/>
          </a:gradFill>
          <a:ln>
            <a:noFill/>
          </a:ln>
          <a:effectLst>
            <a:outerShdw blurRad="76200" dist="50800" dir="5400000" algn="tl" rotWithShape="0">
              <a:schemeClr val="dk2">
                <a:alpha val="3921"/>
              </a:schemeClr>
            </a:outerShdw>
          </a:effectLst>
        </p:spPr>
        <p:txBody>
          <a:bodyPr spcFirstLastPara="1" wrap="square" lIns="182875" tIns="182875" rIns="182875" bIns="18287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4C4845"/>
              </a:solidFill>
              <a:latin typeface="Calibri"/>
              <a:ea typeface="Calibri"/>
              <a:cs typeface="Calibri"/>
              <a:sym typeface="Calibri"/>
            </a:endParaRPr>
          </a:p>
        </p:txBody>
      </p:sp>
      <p:sp>
        <p:nvSpPr>
          <p:cNvPr id="4" name="Google Shape;995;p17">
            <a:extLst>
              <a:ext uri="{FF2B5EF4-FFF2-40B4-BE49-F238E27FC236}">
                <a16:creationId xmlns:a16="http://schemas.microsoft.com/office/drawing/2014/main" id="{9430164F-940E-74DC-50D9-06113AF47895}"/>
              </a:ext>
            </a:extLst>
          </p:cNvPr>
          <p:cNvSpPr/>
          <p:nvPr/>
        </p:nvSpPr>
        <p:spPr>
          <a:xfrm>
            <a:off x="8221428" y="2046793"/>
            <a:ext cx="3322872" cy="1338828"/>
          </a:xfrm>
          <a:prstGeom prst="rect">
            <a:avLst/>
          </a:prstGeom>
          <a:noFill/>
          <a:ln>
            <a:noFill/>
          </a:ln>
        </p:spPr>
        <p:txBody>
          <a:bodyPr spcFirstLastPara="1" wrap="square" lIns="0" tIns="0" rIns="0" bIns="0" anchor="t" anchorCtr="0">
            <a:spAutoFit/>
          </a:bodyPr>
          <a:lstStyle/>
          <a:p>
            <a:pPr marL="228600" indent="-228600" defTabSz="228600">
              <a:spcAft>
                <a:spcPts val="600"/>
              </a:spcAft>
              <a:buFont typeface="+mj-lt"/>
              <a:buAutoNum type="arabicPeriod"/>
              <a:tabLst>
                <a:tab pos="182880" algn="l"/>
                <a:tab pos="365760" algn="l"/>
                <a:tab pos="548640" algn="l"/>
                <a:tab pos="731520" algn="l"/>
                <a:tab pos="914400" algn="l"/>
                <a:tab pos="1097280" algn="l"/>
                <a:tab pos="1280160" algn="l"/>
                <a:tab pos="1463040" algn="l"/>
                <a:tab pos="1645920" algn="l"/>
                <a:tab pos="1828800" algn="l"/>
              </a:tabLst>
            </a:pPr>
            <a:r>
              <a:rPr lang="en-US" sz="1100" b="1" dirty="0">
                <a:solidFill>
                  <a:schemeClr val="bg1"/>
                </a:solidFill>
                <a:latin typeface="Avenir Next LT Pro" panose="020B0504020202020204" pitchFamily="34" charset="0"/>
                <a:cs typeface="Calibri" charset="0"/>
              </a:rPr>
              <a:t>Cost of sales </a:t>
            </a:r>
            <a:r>
              <a:rPr lang="en-US" sz="1100" dirty="0">
                <a:solidFill>
                  <a:schemeClr val="bg1"/>
                </a:solidFill>
                <a:latin typeface="Avenir Next LT Pro" panose="020B0504020202020204" pitchFamily="34" charset="0"/>
                <a:cs typeface="Calibri" charset="0"/>
              </a:rPr>
              <a:t>models incentivize sales reps by providing a commission percentage against the sales volume generated.</a:t>
            </a:r>
          </a:p>
          <a:p>
            <a:pPr marL="228600" indent="-228600" defTabSz="228600">
              <a:spcAft>
                <a:spcPts val="600"/>
              </a:spcAft>
              <a:buFont typeface="+mj-lt"/>
              <a:buAutoNum type="arabicPeriod"/>
              <a:tabLst>
                <a:tab pos="182880" algn="l"/>
                <a:tab pos="365760" algn="l"/>
                <a:tab pos="548640" algn="l"/>
                <a:tab pos="731520" algn="l"/>
                <a:tab pos="914400" algn="l"/>
                <a:tab pos="1097280" algn="l"/>
                <a:tab pos="1280160" algn="l"/>
                <a:tab pos="1463040" algn="l"/>
                <a:tab pos="1645920" algn="l"/>
                <a:tab pos="1828800" algn="l"/>
              </a:tabLst>
            </a:pPr>
            <a:r>
              <a:rPr lang="en-US" sz="1100" b="1" dirty="0">
                <a:solidFill>
                  <a:schemeClr val="bg1"/>
                </a:solidFill>
                <a:latin typeface="Avenir Next LT Pro" panose="020B0504020202020204" pitchFamily="34" charset="0"/>
                <a:cs typeface="Calibri" charset="0"/>
              </a:rPr>
              <a:t>Cost of labor </a:t>
            </a:r>
            <a:r>
              <a:rPr lang="en-US" sz="1100" dirty="0">
                <a:solidFill>
                  <a:schemeClr val="bg1"/>
                </a:solidFill>
                <a:latin typeface="Avenir Next LT Pro" panose="020B0504020202020204" pitchFamily="34" charset="0"/>
                <a:cs typeface="Calibri" charset="0"/>
              </a:rPr>
              <a:t>models typically use quota-based mechanics and attempt to deliver market commensurate pay based on the perceived value of the role in the market.</a:t>
            </a:r>
          </a:p>
        </p:txBody>
      </p:sp>
      <p:sp>
        <p:nvSpPr>
          <p:cNvPr id="6" name="TextBox 5">
            <a:extLst>
              <a:ext uri="{FF2B5EF4-FFF2-40B4-BE49-F238E27FC236}">
                <a16:creationId xmlns:a16="http://schemas.microsoft.com/office/drawing/2014/main" id="{B668FA13-C3BE-BA82-A147-7BFEA03BCE90}"/>
              </a:ext>
            </a:extLst>
          </p:cNvPr>
          <p:cNvSpPr txBox="1"/>
          <p:nvPr/>
        </p:nvSpPr>
        <p:spPr>
          <a:xfrm>
            <a:off x="8236422" y="1338885"/>
            <a:ext cx="3307878" cy="553998"/>
          </a:xfrm>
          <a:prstGeom prst="rect">
            <a:avLst/>
          </a:prstGeom>
          <a:noFill/>
        </p:spPr>
        <p:txBody>
          <a:bodyPr wrap="square" lIns="0" tIns="0" rIns="0" bIns="0">
            <a:spAutoFit/>
          </a:body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US" sz="1200" b="1" dirty="0">
                <a:solidFill>
                  <a:schemeClr val="bg1"/>
                </a:solidFill>
                <a:latin typeface="Avenir Next LT Pro" panose="020B0504020202020204" pitchFamily="34" charset="0"/>
              </a:rPr>
              <a:t>There are two common sales compensation approaches –cost of sales (commissions) and cost of labor (quota) . </a:t>
            </a:r>
          </a:p>
        </p:txBody>
      </p:sp>
      <p:sp>
        <p:nvSpPr>
          <p:cNvPr id="7" name="Google Shape;991;p17">
            <a:extLst>
              <a:ext uri="{FF2B5EF4-FFF2-40B4-BE49-F238E27FC236}">
                <a16:creationId xmlns:a16="http://schemas.microsoft.com/office/drawing/2014/main" id="{EA2851BB-99EE-C2EC-F7F9-98DE50115776}"/>
              </a:ext>
            </a:extLst>
          </p:cNvPr>
          <p:cNvSpPr/>
          <p:nvPr/>
        </p:nvSpPr>
        <p:spPr>
          <a:xfrm>
            <a:off x="647700" y="1199116"/>
            <a:ext cx="7307655" cy="184666"/>
          </a:xfrm>
          <a:prstGeom prst="rect">
            <a:avLst/>
          </a:prstGeom>
          <a:noFill/>
          <a:ln>
            <a:noFill/>
          </a:ln>
          <a:effectLst>
            <a:outerShdw blurRad="76200" dist="50800" dir="5400000" algn="tl" rotWithShape="0">
              <a:schemeClr val="dk2">
                <a:alpha val="3921"/>
              </a:schemeClr>
            </a:outerShdw>
          </a:effectLst>
        </p:spPr>
        <p:txBody>
          <a:bodyPr spcFirstLastPara="1" wrap="square" lIns="0" tIns="0" rIns="0" bIns="0" anchor="t" anchorCtr="0">
            <a:spAutoFit/>
          </a:bodyPr>
          <a:lstStyle/>
          <a:p>
            <a:pPr algn="ctr"/>
            <a:r>
              <a:rPr lang="en-US" sz="1200" b="1" dirty="0">
                <a:latin typeface="Avenir Next LT Pro" panose="020B0504020202020204" pitchFamily="34" charset="0"/>
                <a:ea typeface="Titillium Regular" charset="0"/>
                <a:cs typeface="Titillium Regular" charset="0"/>
              </a:rPr>
              <a:t>Sales Compensation Design Across Business Lifecycle</a:t>
            </a:r>
          </a:p>
        </p:txBody>
      </p:sp>
      <p:sp>
        <p:nvSpPr>
          <p:cNvPr id="13" name="Title 18">
            <a:extLst>
              <a:ext uri="{FF2B5EF4-FFF2-40B4-BE49-F238E27FC236}">
                <a16:creationId xmlns:a16="http://schemas.microsoft.com/office/drawing/2014/main" id="{24D3D7A6-55CB-933D-413D-00919163F9F0}"/>
              </a:ext>
            </a:extLst>
          </p:cNvPr>
          <p:cNvSpPr txBox="1">
            <a:spLocks/>
          </p:cNvSpPr>
          <p:nvPr/>
        </p:nvSpPr>
        <p:spPr>
          <a:xfrm>
            <a:off x="678263" y="152498"/>
            <a:ext cx="11277600" cy="505178"/>
          </a:xfrm>
          <a:prstGeom prst="rect">
            <a:avLst/>
          </a:prstGeom>
        </p:spPr>
        <p:txBody>
          <a:bodyPr lIns="0" tIns="0" rIns="0" bIns="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Avenir Next LT Pro" panose="020B0504020202020204" pitchFamily="34" charset="0"/>
              </a:rPr>
              <a:t>Compensation design will reflect a company’s stage within the business lifecycle maturity model (from startup to decline)</a:t>
            </a:r>
            <a:endParaRPr lang="en-US" sz="2400" b="1" dirty="0">
              <a:latin typeface="Avenir Next LT Pro" panose="020B0504020202020204" pitchFamily="34" charset="0"/>
              <a:ea typeface="Verdana" panose="020B0604030504040204" pitchFamily="34" charset="0"/>
              <a:cs typeface="Verdana" panose="020B0604030504040204" pitchFamily="34" charset="0"/>
            </a:endParaRPr>
          </a:p>
        </p:txBody>
      </p:sp>
      <p:cxnSp>
        <p:nvCxnSpPr>
          <p:cNvPr id="15" name="Straight Connector 14">
            <a:extLst>
              <a:ext uri="{FF2B5EF4-FFF2-40B4-BE49-F238E27FC236}">
                <a16:creationId xmlns:a16="http://schemas.microsoft.com/office/drawing/2014/main" id="{4B02D44E-D22C-6332-7B62-34E0CC422F0B}"/>
              </a:ext>
            </a:extLst>
          </p:cNvPr>
          <p:cNvCxnSpPr>
            <a:cxnSpLocks/>
          </p:cNvCxnSpPr>
          <p:nvPr/>
        </p:nvCxnSpPr>
        <p:spPr>
          <a:xfrm>
            <a:off x="8236421" y="3503376"/>
            <a:ext cx="3322872" cy="0"/>
          </a:xfrm>
          <a:prstGeom prst="line">
            <a:avLst/>
          </a:prstGeom>
          <a:ln>
            <a:solidFill>
              <a:srgbClr val="F8B737"/>
            </a:solidFill>
          </a:ln>
        </p:spPr>
        <p:style>
          <a:lnRef idx="1">
            <a:schemeClr val="accent1"/>
          </a:lnRef>
          <a:fillRef idx="0">
            <a:schemeClr val="accent1"/>
          </a:fillRef>
          <a:effectRef idx="0">
            <a:schemeClr val="accent1"/>
          </a:effectRef>
          <a:fontRef idx="minor">
            <a:schemeClr val="tx1"/>
          </a:fontRef>
        </p:style>
      </p:cxnSp>
      <p:sp>
        <p:nvSpPr>
          <p:cNvPr id="17" name="Text Placeholder 3">
            <a:extLst>
              <a:ext uri="{FF2B5EF4-FFF2-40B4-BE49-F238E27FC236}">
                <a16:creationId xmlns:a16="http://schemas.microsoft.com/office/drawing/2014/main" id="{67A5D004-F837-2886-D50F-EB0BB73EA8B8}"/>
              </a:ext>
            </a:extLst>
          </p:cNvPr>
          <p:cNvSpPr txBox="1">
            <a:spLocks/>
          </p:cNvSpPr>
          <p:nvPr/>
        </p:nvSpPr>
        <p:spPr>
          <a:xfrm>
            <a:off x="8723686" y="4155575"/>
            <a:ext cx="2820614" cy="461665"/>
          </a:xfrm>
          <a:prstGeom prst="rect">
            <a:avLst/>
          </a:prstGeom>
        </p:spPr>
        <p:txBody>
          <a:bodyPr wrap="square" lIns="0" tIns="0" rIns="0" bIns="0" anchor="ctr">
            <a:sp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en-US" sz="1000" dirty="0">
                <a:solidFill>
                  <a:schemeClr val="bg1"/>
                </a:solidFill>
                <a:latin typeface="Avenir Next LT Pro" panose="020B0504020202020204" pitchFamily="34" charset="0"/>
                <a:ea typeface="Calibri" charset="0"/>
                <a:cs typeface="Calibri" charset="0"/>
              </a:rPr>
              <a:t>Align compensation plans to industry and market practice and </a:t>
            </a:r>
            <a:r>
              <a:rPr lang="en-US" sz="1000" b="1" dirty="0">
                <a:solidFill>
                  <a:schemeClr val="bg1"/>
                </a:solidFill>
                <a:latin typeface="Avenir Next LT Pro" panose="020B0504020202020204" pitchFamily="34" charset="0"/>
                <a:ea typeface="Calibri" charset="0"/>
                <a:cs typeface="Calibri" charset="0"/>
              </a:rPr>
              <a:t>tailor </a:t>
            </a:r>
            <a:r>
              <a:rPr lang="en-US" sz="1000" dirty="0">
                <a:solidFill>
                  <a:schemeClr val="bg1"/>
                </a:solidFill>
                <a:latin typeface="Avenir Next LT Pro" panose="020B0504020202020204" pitchFamily="34" charset="0"/>
                <a:ea typeface="Calibri" charset="0"/>
                <a:cs typeface="Calibri" charset="0"/>
              </a:rPr>
              <a:t>to meet your business needs</a:t>
            </a:r>
            <a:endParaRPr lang="en-US" sz="1000" b="1" dirty="0">
              <a:solidFill>
                <a:schemeClr val="bg1"/>
              </a:solidFill>
              <a:latin typeface="Avenir Next LT Pro" panose="020B0504020202020204" pitchFamily="34" charset="0"/>
              <a:ea typeface="Calibri" charset="0"/>
              <a:cs typeface="Calibri" charset="0"/>
            </a:endParaRPr>
          </a:p>
        </p:txBody>
      </p:sp>
      <p:sp>
        <p:nvSpPr>
          <p:cNvPr id="18" name="Text Placeholder 3">
            <a:extLst>
              <a:ext uri="{FF2B5EF4-FFF2-40B4-BE49-F238E27FC236}">
                <a16:creationId xmlns:a16="http://schemas.microsoft.com/office/drawing/2014/main" id="{ED9FC4C9-640E-1615-A6D9-82BAD40847DC}"/>
              </a:ext>
            </a:extLst>
          </p:cNvPr>
          <p:cNvSpPr txBox="1">
            <a:spLocks/>
          </p:cNvSpPr>
          <p:nvPr/>
        </p:nvSpPr>
        <p:spPr>
          <a:xfrm>
            <a:off x="8723686" y="4868609"/>
            <a:ext cx="2820614" cy="461665"/>
          </a:xfrm>
          <a:prstGeom prst="rect">
            <a:avLst/>
          </a:prstGeom>
        </p:spPr>
        <p:txBody>
          <a:bodyPr wrap="square" lIns="0" tIns="0" rIns="0" bIns="0" anchor="ctr">
            <a:sp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en-US" sz="1000" dirty="0">
                <a:solidFill>
                  <a:schemeClr val="bg1"/>
                </a:solidFill>
                <a:latin typeface="Avenir Next LT Pro" panose="020B0504020202020204" pitchFamily="34" charset="0"/>
                <a:ea typeface="Calibri" charset="0"/>
                <a:cs typeface="Calibri" charset="0"/>
              </a:rPr>
              <a:t>Create a counsel of top-performing reps to introduce design concepts to ensure buy-in and retention of top talent</a:t>
            </a:r>
          </a:p>
        </p:txBody>
      </p:sp>
      <p:grpSp>
        <p:nvGrpSpPr>
          <p:cNvPr id="51" name="Group 50">
            <a:extLst>
              <a:ext uri="{FF2B5EF4-FFF2-40B4-BE49-F238E27FC236}">
                <a16:creationId xmlns:a16="http://schemas.microsoft.com/office/drawing/2014/main" id="{A88FD795-E9BC-1BD9-C331-B5F7CA090E11}"/>
              </a:ext>
            </a:extLst>
          </p:cNvPr>
          <p:cNvGrpSpPr/>
          <p:nvPr/>
        </p:nvGrpSpPr>
        <p:grpSpPr>
          <a:xfrm>
            <a:off x="8236421" y="4180892"/>
            <a:ext cx="339861" cy="339861"/>
            <a:chOff x="8236421" y="4285289"/>
            <a:chExt cx="339861" cy="339861"/>
          </a:xfrm>
        </p:grpSpPr>
        <p:sp>
          <p:nvSpPr>
            <p:cNvPr id="20" name="Rectangle: Rounded Corners 19">
              <a:extLst>
                <a:ext uri="{FF2B5EF4-FFF2-40B4-BE49-F238E27FC236}">
                  <a16:creationId xmlns:a16="http://schemas.microsoft.com/office/drawing/2014/main" id="{DEB4E0CF-84B4-8222-849A-C215368804E6}"/>
                </a:ext>
              </a:extLst>
            </p:cNvPr>
            <p:cNvSpPr/>
            <p:nvPr/>
          </p:nvSpPr>
          <p:spPr bwMode="auto">
            <a:xfrm>
              <a:off x="8236421" y="4285289"/>
              <a:ext cx="339861" cy="339861"/>
            </a:xfrm>
            <a:prstGeom prst="roundRect">
              <a:avLst>
                <a:gd name="adj" fmla="val 0"/>
              </a:avLst>
            </a:prstGeom>
            <a:solidFill>
              <a:schemeClr val="bg1"/>
            </a:solidFill>
            <a:ln>
              <a:noFill/>
            </a:ln>
            <a:effectLst>
              <a:outerShdw blurRad="76200" dist="50800" dir="5400000" algn="tl" rotWithShape="0">
                <a:schemeClr val="tx2">
                  <a:alpha val="4000"/>
                </a:schemeClr>
              </a:outerShdw>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algn="l"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US" sz="1200" dirty="0">
                <a:solidFill>
                  <a:schemeClr val="tx2"/>
                </a:solidFill>
              </a:endParaRPr>
            </a:p>
          </p:txBody>
        </p:sp>
        <p:grpSp>
          <p:nvGrpSpPr>
            <p:cNvPr id="21" name="Group 20">
              <a:extLst>
                <a:ext uri="{FF2B5EF4-FFF2-40B4-BE49-F238E27FC236}">
                  <a16:creationId xmlns:a16="http://schemas.microsoft.com/office/drawing/2014/main" id="{D070D383-D7D7-8758-3007-079D6BDCC720}"/>
                </a:ext>
              </a:extLst>
            </p:cNvPr>
            <p:cNvGrpSpPr/>
            <p:nvPr/>
          </p:nvGrpSpPr>
          <p:grpSpPr>
            <a:xfrm>
              <a:off x="8297524" y="4346392"/>
              <a:ext cx="217654" cy="217654"/>
              <a:chOff x="4319588" y="4213225"/>
              <a:chExt cx="287338" cy="287338"/>
            </a:xfrm>
            <a:solidFill>
              <a:srgbClr val="3591CF"/>
            </a:solidFill>
          </p:grpSpPr>
          <p:sp>
            <p:nvSpPr>
              <p:cNvPr id="22" name="Freeform 421">
                <a:extLst>
                  <a:ext uri="{FF2B5EF4-FFF2-40B4-BE49-F238E27FC236}">
                    <a16:creationId xmlns:a16="http://schemas.microsoft.com/office/drawing/2014/main" id="{FF3B2FC1-C9D1-3ACD-80ED-EAE499C29FBE}"/>
                  </a:ext>
                </a:extLst>
              </p:cNvPr>
              <p:cNvSpPr>
                <a:spLocks/>
              </p:cNvSpPr>
              <p:nvPr/>
            </p:nvSpPr>
            <p:spPr bwMode="auto">
              <a:xfrm>
                <a:off x="4471988" y="4213225"/>
                <a:ext cx="134938" cy="133350"/>
              </a:xfrm>
              <a:custGeom>
                <a:avLst/>
                <a:gdLst>
                  <a:gd name="T0" fmla="*/ 15 w 422"/>
                  <a:gd name="T1" fmla="*/ 422 h 422"/>
                  <a:gd name="T2" fmla="*/ 407 w 422"/>
                  <a:gd name="T3" fmla="*/ 422 h 422"/>
                  <a:gd name="T4" fmla="*/ 409 w 422"/>
                  <a:gd name="T5" fmla="*/ 421 h 422"/>
                  <a:gd name="T6" fmla="*/ 412 w 422"/>
                  <a:gd name="T7" fmla="*/ 421 h 422"/>
                  <a:gd name="T8" fmla="*/ 414 w 422"/>
                  <a:gd name="T9" fmla="*/ 419 h 422"/>
                  <a:gd name="T10" fmla="*/ 416 w 422"/>
                  <a:gd name="T11" fmla="*/ 417 h 422"/>
                  <a:gd name="T12" fmla="*/ 419 w 422"/>
                  <a:gd name="T13" fmla="*/ 414 h 422"/>
                  <a:gd name="T14" fmla="*/ 420 w 422"/>
                  <a:gd name="T15" fmla="*/ 412 h 422"/>
                  <a:gd name="T16" fmla="*/ 421 w 422"/>
                  <a:gd name="T17" fmla="*/ 409 h 422"/>
                  <a:gd name="T18" fmla="*/ 422 w 422"/>
                  <a:gd name="T19" fmla="*/ 407 h 422"/>
                  <a:gd name="T20" fmla="*/ 421 w 422"/>
                  <a:gd name="T21" fmla="*/ 386 h 422"/>
                  <a:gd name="T22" fmla="*/ 420 w 422"/>
                  <a:gd name="T23" fmla="*/ 365 h 422"/>
                  <a:gd name="T24" fmla="*/ 416 w 422"/>
                  <a:gd name="T25" fmla="*/ 345 h 422"/>
                  <a:gd name="T26" fmla="*/ 413 w 422"/>
                  <a:gd name="T27" fmla="*/ 324 h 422"/>
                  <a:gd name="T28" fmla="*/ 409 w 422"/>
                  <a:gd name="T29" fmla="*/ 305 h 422"/>
                  <a:gd name="T30" fmla="*/ 403 w 422"/>
                  <a:gd name="T31" fmla="*/ 286 h 422"/>
                  <a:gd name="T32" fmla="*/ 397 w 422"/>
                  <a:gd name="T33" fmla="*/ 266 h 422"/>
                  <a:gd name="T34" fmla="*/ 390 w 422"/>
                  <a:gd name="T35" fmla="*/ 248 h 422"/>
                  <a:gd name="T36" fmla="*/ 381 w 422"/>
                  <a:gd name="T37" fmla="*/ 230 h 422"/>
                  <a:gd name="T38" fmla="*/ 372 w 422"/>
                  <a:gd name="T39" fmla="*/ 213 h 422"/>
                  <a:gd name="T40" fmla="*/ 363 w 422"/>
                  <a:gd name="T41" fmla="*/ 196 h 422"/>
                  <a:gd name="T42" fmla="*/ 352 w 422"/>
                  <a:gd name="T43" fmla="*/ 180 h 422"/>
                  <a:gd name="T44" fmla="*/ 340 w 422"/>
                  <a:gd name="T45" fmla="*/ 163 h 422"/>
                  <a:gd name="T46" fmla="*/ 329 w 422"/>
                  <a:gd name="T47" fmla="*/ 148 h 422"/>
                  <a:gd name="T48" fmla="*/ 316 w 422"/>
                  <a:gd name="T49" fmla="*/ 133 h 422"/>
                  <a:gd name="T50" fmla="*/ 302 w 422"/>
                  <a:gd name="T51" fmla="*/ 119 h 422"/>
                  <a:gd name="T52" fmla="*/ 288 w 422"/>
                  <a:gd name="T53" fmla="*/ 106 h 422"/>
                  <a:gd name="T54" fmla="*/ 274 w 422"/>
                  <a:gd name="T55" fmla="*/ 93 h 422"/>
                  <a:gd name="T56" fmla="*/ 258 w 422"/>
                  <a:gd name="T57" fmla="*/ 81 h 422"/>
                  <a:gd name="T58" fmla="*/ 242 w 422"/>
                  <a:gd name="T59" fmla="*/ 69 h 422"/>
                  <a:gd name="T60" fmla="*/ 226 w 422"/>
                  <a:gd name="T61" fmla="*/ 59 h 422"/>
                  <a:gd name="T62" fmla="*/ 208 w 422"/>
                  <a:gd name="T63" fmla="*/ 49 h 422"/>
                  <a:gd name="T64" fmla="*/ 191 w 422"/>
                  <a:gd name="T65" fmla="*/ 40 h 422"/>
                  <a:gd name="T66" fmla="*/ 173 w 422"/>
                  <a:gd name="T67" fmla="*/ 32 h 422"/>
                  <a:gd name="T68" fmla="*/ 155 w 422"/>
                  <a:gd name="T69" fmla="*/ 25 h 422"/>
                  <a:gd name="T70" fmla="*/ 135 w 422"/>
                  <a:gd name="T71" fmla="*/ 19 h 422"/>
                  <a:gd name="T72" fmla="*/ 116 w 422"/>
                  <a:gd name="T73" fmla="*/ 13 h 422"/>
                  <a:gd name="T74" fmla="*/ 97 w 422"/>
                  <a:gd name="T75" fmla="*/ 8 h 422"/>
                  <a:gd name="T76" fmla="*/ 76 w 422"/>
                  <a:gd name="T77" fmla="*/ 5 h 422"/>
                  <a:gd name="T78" fmla="*/ 56 w 422"/>
                  <a:gd name="T79" fmla="*/ 3 h 422"/>
                  <a:gd name="T80" fmla="*/ 36 w 422"/>
                  <a:gd name="T81" fmla="*/ 0 h 422"/>
                  <a:gd name="T82" fmla="*/ 15 w 422"/>
                  <a:gd name="T83" fmla="*/ 0 h 422"/>
                  <a:gd name="T84" fmla="*/ 12 w 422"/>
                  <a:gd name="T85" fmla="*/ 0 h 422"/>
                  <a:gd name="T86" fmla="*/ 9 w 422"/>
                  <a:gd name="T87" fmla="*/ 2 h 422"/>
                  <a:gd name="T88" fmla="*/ 7 w 422"/>
                  <a:gd name="T89" fmla="*/ 3 h 422"/>
                  <a:gd name="T90" fmla="*/ 5 w 422"/>
                  <a:gd name="T91" fmla="*/ 5 h 422"/>
                  <a:gd name="T92" fmla="*/ 2 w 422"/>
                  <a:gd name="T93" fmla="*/ 7 h 422"/>
                  <a:gd name="T94" fmla="*/ 1 w 422"/>
                  <a:gd name="T95" fmla="*/ 9 h 422"/>
                  <a:gd name="T96" fmla="*/ 0 w 422"/>
                  <a:gd name="T97" fmla="*/ 12 h 422"/>
                  <a:gd name="T98" fmla="*/ 0 w 422"/>
                  <a:gd name="T99" fmla="*/ 15 h 422"/>
                  <a:gd name="T100" fmla="*/ 0 w 422"/>
                  <a:gd name="T101" fmla="*/ 406 h 422"/>
                  <a:gd name="T102" fmla="*/ 0 w 422"/>
                  <a:gd name="T103" fmla="*/ 409 h 422"/>
                  <a:gd name="T104" fmla="*/ 1 w 422"/>
                  <a:gd name="T105" fmla="*/ 412 h 422"/>
                  <a:gd name="T106" fmla="*/ 2 w 422"/>
                  <a:gd name="T107" fmla="*/ 414 h 422"/>
                  <a:gd name="T108" fmla="*/ 5 w 422"/>
                  <a:gd name="T109" fmla="*/ 417 h 422"/>
                  <a:gd name="T110" fmla="*/ 7 w 422"/>
                  <a:gd name="T111" fmla="*/ 419 h 422"/>
                  <a:gd name="T112" fmla="*/ 9 w 422"/>
                  <a:gd name="T113" fmla="*/ 421 h 422"/>
                  <a:gd name="T114" fmla="*/ 12 w 422"/>
                  <a:gd name="T115" fmla="*/ 421 h 422"/>
                  <a:gd name="T116" fmla="*/ 15 w 422"/>
                  <a:gd name="T117"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2" h="422">
                    <a:moveTo>
                      <a:pt x="15" y="422"/>
                    </a:moveTo>
                    <a:lnTo>
                      <a:pt x="407" y="422"/>
                    </a:lnTo>
                    <a:lnTo>
                      <a:pt x="409" y="421"/>
                    </a:lnTo>
                    <a:lnTo>
                      <a:pt x="412" y="421"/>
                    </a:lnTo>
                    <a:lnTo>
                      <a:pt x="414" y="419"/>
                    </a:lnTo>
                    <a:lnTo>
                      <a:pt x="416" y="417"/>
                    </a:lnTo>
                    <a:lnTo>
                      <a:pt x="419" y="414"/>
                    </a:lnTo>
                    <a:lnTo>
                      <a:pt x="420" y="412"/>
                    </a:lnTo>
                    <a:lnTo>
                      <a:pt x="421" y="409"/>
                    </a:lnTo>
                    <a:lnTo>
                      <a:pt x="422" y="407"/>
                    </a:lnTo>
                    <a:lnTo>
                      <a:pt x="421" y="386"/>
                    </a:lnTo>
                    <a:lnTo>
                      <a:pt x="420" y="365"/>
                    </a:lnTo>
                    <a:lnTo>
                      <a:pt x="416" y="345"/>
                    </a:lnTo>
                    <a:lnTo>
                      <a:pt x="413" y="324"/>
                    </a:lnTo>
                    <a:lnTo>
                      <a:pt x="409" y="305"/>
                    </a:lnTo>
                    <a:lnTo>
                      <a:pt x="403" y="286"/>
                    </a:lnTo>
                    <a:lnTo>
                      <a:pt x="397" y="266"/>
                    </a:lnTo>
                    <a:lnTo>
                      <a:pt x="390" y="248"/>
                    </a:lnTo>
                    <a:lnTo>
                      <a:pt x="381" y="230"/>
                    </a:lnTo>
                    <a:lnTo>
                      <a:pt x="372" y="213"/>
                    </a:lnTo>
                    <a:lnTo>
                      <a:pt x="363" y="196"/>
                    </a:lnTo>
                    <a:lnTo>
                      <a:pt x="352" y="180"/>
                    </a:lnTo>
                    <a:lnTo>
                      <a:pt x="340" y="163"/>
                    </a:lnTo>
                    <a:lnTo>
                      <a:pt x="329" y="148"/>
                    </a:lnTo>
                    <a:lnTo>
                      <a:pt x="316" y="133"/>
                    </a:lnTo>
                    <a:lnTo>
                      <a:pt x="302" y="119"/>
                    </a:lnTo>
                    <a:lnTo>
                      <a:pt x="288" y="106"/>
                    </a:lnTo>
                    <a:lnTo>
                      <a:pt x="274" y="93"/>
                    </a:lnTo>
                    <a:lnTo>
                      <a:pt x="258" y="81"/>
                    </a:lnTo>
                    <a:lnTo>
                      <a:pt x="242" y="69"/>
                    </a:lnTo>
                    <a:lnTo>
                      <a:pt x="226" y="59"/>
                    </a:lnTo>
                    <a:lnTo>
                      <a:pt x="208" y="49"/>
                    </a:lnTo>
                    <a:lnTo>
                      <a:pt x="191" y="40"/>
                    </a:lnTo>
                    <a:lnTo>
                      <a:pt x="173" y="32"/>
                    </a:lnTo>
                    <a:lnTo>
                      <a:pt x="155" y="25"/>
                    </a:lnTo>
                    <a:lnTo>
                      <a:pt x="135" y="19"/>
                    </a:lnTo>
                    <a:lnTo>
                      <a:pt x="116" y="13"/>
                    </a:lnTo>
                    <a:lnTo>
                      <a:pt x="97" y="8"/>
                    </a:lnTo>
                    <a:lnTo>
                      <a:pt x="76" y="5"/>
                    </a:lnTo>
                    <a:lnTo>
                      <a:pt x="56" y="3"/>
                    </a:lnTo>
                    <a:lnTo>
                      <a:pt x="36" y="0"/>
                    </a:lnTo>
                    <a:lnTo>
                      <a:pt x="15" y="0"/>
                    </a:lnTo>
                    <a:lnTo>
                      <a:pt x="12" y="0"/>
                    </a:lnTo>
                    <a:lnTo>
                      <a:pt x="9" y="2"/>
                    </a:lnTo>
                    <a:lnTo>
                      <a:pt x="7" y="3"/>
                    </a:lnTo>
                    <a:lnTo>
                      <a:pt x="5" y="5"/>
                    </a:lnTo>
                    <a:lnTo>
                      <a:pt x="2" y="7"/>
                    </a:lnTo>
                    <a:lnTo>
                      <a:pt x="1" y="9"/>
                    </a:lnTo>
                    <a:lnTo>
                      <a:pt x="0" y="12"/>
                    </a:lnTo>
                    <a:lnTo>
                      <a:pt x="0" y="15"/>
                    </a:lnTo>
                    <a:lnTo>
                      <a:pt x="0" y="406"/>
                    </a:lnTo>
                    <a:lnTo>
                      <a:pt x="0" y="409"/>
                    </a:lnTo>
                    <a:lnTo>
                      <a:pt x="1" y="412"/>
                    </a:lnTo>
                    <a:lnTo>
                      <a:pt x="2" y="414"/>
                    </a:lnTo>
                    <a:lnTo>
                      <a:pt x="5" y="417"/>
                    </a:lnTo>
                    <a:lnTo>
                      <a:pt x="7" y="419"/>
                    </a:lnTo>
                    <a:lnTo>
                      <a:pt x="9" y="421"/>
                    </a:lnTo>
                    <a:lnTo>
                      <a:pt x="12" y="421"/>
                    </a:lnTo>
                    <a:lnTo>
                      <a:pt x="15" y="4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422">
                <a:extLst>
                  <a:ext uri="{FF2B5EF4-FFF2-40B4-BE49-F238E27FC236}">
                    <a16:creationId xmlns:a16="http://schemas.microsoft.com/office/drawing/2014/main" id="{E2B34FA7-0DCB-B0DC-62E4-A931043F16DA}"/>
                  </a:ext>
                </a:extLst>
              </p:cNvPr>
              <p:cNvSpPr>
                <a:spLocks/>
              </p:cNvSpPr>
              <p:nvPr/>
            </p:nvSpPr>
            <p:spPr bwMode="auto">
              <a:xfrm>
                <a:off x="4319588" y="4241800"/>
                <a:ext cx="220663" cy="258763"/>
              </a:xfrm>
              <a:custGeom>
                <a:avLst/>
                <a:gdLst>
                  <a:gd name="T0" fmla="*/ 421 w 698"/>
                  <a:gd name="T1" fmla="*/ 15 h 813"/>
                  <a:gd name="T2" fmla="*/ 420 w 698"/>
                  <a:gd name="T3" fmla="*/ 8 h 813"/>
                  <a:gd name="T4" fmla="*/ 417 w 698"/>
                  <a:gd name="T5" fmla="*/ 4 h 813"/>
                  <a:gd name="T6" fmla="*/ 413 w 698"/>
                  <a:gd name="T7" fmla="*/ 1 h 813"/>
                  <a:gd name="T8" fmla="*/ 406 w 698"/>
                  <a:gd name="T9" fmla="*/ 0 h 813"/>
                  <a:gd name="T10" fmla="*/ 365 w 698"/>
                  <a:gd name="T11" fmla="*/ 2 h 813"/>
                  <a:gd name="T12" fmla="*/ 325 w 698"/>
                  <a:gd name="T13" fmla="*/ 8 h 813"/>
                  <a:gd name="T14" fmla="*/ 286 w 698"/>
                  <a:gd name="T15" fmla="*/ 18 h 813"/>
                  <a:gd name="T16" fmla="*/ 249 w 698"/>
                  <a:gd name="T17" fmla="*/ 32 h 813"/>
                  <a:gd name="T18" fmla="*/ 213 w 698"/>
                  <a:gd name="T19" fmla="*/ 49 h 813"/>
                  <a:gd name="T20" fmla="*/ 180 w 698"/>
                  <a:gd name="T21" fmla="*/ 69 h 813"/>
                  <a:gd name="T22" fmla="*/ 148 w 698"/>
                  <a:gd name="T23" fmla="*/ 92 h 813"/>
                  <a:gd name="T24" fmla="*/ 120 w 698"/>
                  <a:gd name="T25" fmla="*/ 119 h 813"/>
                  <a:gd name="T26" fmla="*/ 93 w 698"/>
                  <a:gd name="T27" fmla="*/ 148 h 813"/>
                  <a:gd name="T28" fmla="*/ 69 w 698"/>
                  <a:gd name="T29" fmla="*/ 179 h 813"/>
                  <a:gd name="T30" fmla="*/ 49 w 698"/>
                  <a:gd name="T31" fmla="*/ 212 h 813"/>
                  <a:gd name="T32" fmla="*/ 32 w 698"/>
                  <a:gd name="T33" fmla="*/ 247 h 813"/>
                  <a:gd name="T34" fmla="*/ 19 w 698"/>
                  <a:gd name="T35" fmla="*/ 285 h 813"/>
                  <a:gd name="T36" fmla="*/ 8 w 698"/>
                  <a:gd name="T37" fmla="*/ 325 h 813"/>
                  <a:gd name="T38" fmla="*/ 2 w 698"/>
                  <a:gd name="T39" fmla="*/ 364 h 813"/>
                  <a:gd name="T40" fmla="*/ 0 w 698"/>
                  <a:gd name="T41" fmla="*/ 406 h 813"/>
                  <a:gd name="T42" fmla="*/ 2 w 698"/>
                  <a:gd name="T43" fmla="*/ 447 h 813"/>
                  <a:gd name="T44" fmla="*/ 8 w 698"/>
                  <a:gd name="T45" fmla="*/ 488 h 813"/>
                  <a:gd name="T46" fmla="*/ 19 w 698"/>
                  <a:gd name="T47" fmla="*/ 526 h 813"/>
                  <a:gd name="T48" fmla="*/ 32 w 698"/>
                  <a:gd name="T49" fmla="*/ 564 h 813"/>
                  <a:gd name="T50" fmla="*/ 49 w 698"/>
                  <a:gd name="T51" fmla="*/ 599 h 813"/>
                  <a:gd name="T52" fmla="*/ 69 w 698"/>
                  <a:gd name="T53" fmla="*/ 633 h 813"/>
                  <a:gd name="T54" fmla="*/ 93 w 698"/>
                  <a:gd name="T55" fmla="*/ 665 h 813"/>
                  <a:gd name="T56" fmla="*/ 120 w 698"/>
                  <a:gd name="T57" fmla="*/ 694 h 813"/>
                  <a:gd name="T58" fmla="*/ 148 w 698"/>
                  <a:gd name="T59" fmla="*/ 719 h 813"/>
                  <a:gd name="T60" fmla="*/ 180 w 698"/>
                  <a:gd name="T61" fmla="*/ 743 h 813"/>
                  <a:gd name="T62" fmla="*/ 213 w 698"/>
                  <a:gd name="T63" fmla="*/ 763 h 813"/>
                  <a:gd name="T64" fmla="*/ 249 w 698"/>
                  <a:gd name="T65" fmla="*/ 780 h 813"/>
                  <a:gd name="T66" fmla="*/ 286 w 698"/>
                  <a:gd name="T67" fmla="*/ 794 h 813"/>
                  <a:gd name="T68" fmla="*/ 325 w 698"/>
                  <a:gd name="T69" fmla="*/ 804 h 813"/>
                  <a:gd name="T70" fmla="*/ 365 w 698"/>
                  <a:gd name="T71" fmla="*/ 810 h 813"/>
                  <a:gd name="T72" fmla="*/ 406 w 698"/>
                  <a:gd name="T73" fmla="*/ 813 h 813"/>
                  <a:gd name="T74" fmla="*/ 447 w 698"/>
                  <a:gd name="T75" fmla="*/ 810 h 813"/>
                  <a:gd name="T76" fmla="*/ 487 w 698"/>
                  <a:gd name="T77" fmla="*/ 804 h 813"/>
                  <a:gd name="T78" fmla="*/ 525 w 698"/>
                  <a:gd name="T79" fmla="*/ 794 h 813"/>
                  <a:gd name="T80" fmla="*/ 562 w 698"/>
                  <a:gd name="T81" fmla="*/ 782 h 813"/>
                  <a:gd name="T82" fmla="*/ 598 w 698"/>
                  <a:gd name="T83" fmla="*/ 764 h 813"/>
                  <a:gd name="T84" fmla="*/ 632 w 698"/>
                  <a:gd name="T85" fmla="*/ 744 h 813"/>
                  <a:gd name="T86" fmla="*/ 664 w 698"/>
                  <a:gd name="T87" fmla="*/ 720 h 813"/>
                  <a:gd name="T88" fmla="*/ 694 w 698"/>
                  <a:gd name="T89" fmla="*/ 694 h 813"/>
                  <a:gd name="T90" fmla="*/ 697 w 698"/>
                  <a:gd name="T91" fmla="*/ 688 h 813"/>
                  <a:gd name="T92" fmla="*/ 698 w 698"/>
                  <a:gd name="T93" fmla="*/ 683 h 813"/>
                  <a:gd name="T94" fmla="*/ 697 w 698"/>
                  <a:gd name="T95" fmla="*/ 676 h 813"/>
                  <a:gd name="T96" fmla="*/ 694 w 698"/>
                  <a:gd name="T97" fmla="*/ 672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8" h="813">
                    <a:moveTo>
                      <a:pt x="421" y="400"/>
                    </a:moveTo>
                    <a:lnTo>
                      <a:pt x="421" y="15"/>
                    </a:lnTo>
                    <a:lnTo>
                      <a:pt x="421" y="11"/>
                    </a:lnTo>
                    <a:lnTo>
                      <a:pt x="420" y="8"/>
                    </a:lnTo>
                    <a:lnTo>
                      <a:pt x="419" y="6"/>
                    </a:lnTo>
                    <a:lnTo>
                      <a:pt x="417" y="4"/>
                    </a:lnTo>
                    <a:lnTo>
                      <a:pt x="415" y="2"/>
                    </a:lnTo>
                    <a:lnTo>
                      <a:pt x="413" y="1"/>
                    </a:lnTo>
                    <a:lnTo>
                      <a:pt x="409" y="0"/>
                    </a:lnTo>
                    <a:lnTo>
                      <a:pt x="406" y="0"/>
                    </a:lnTo>
                    <a:lnTo>
                      <a:pt x="386" y="0"/>
                    </a:lnTo>
                    <a:lnTo>
                      <a:pt x="365" y="2"/>
                    </a:lnTo>
                    <a:lnTo>
                      <a:pt x="345" y="4"/>
                    </a:lnTo>
                    <a:lnTo>
                      <a:pt x="325" y="8"/>
                    </a:lnTo>
                    <a:lnTo>
                      <a:pt x="305" y="12"/>
                    </a:lnTo>
                    <a:lnTo>
                      <a:pt x="286" y="18"/>
                    </a:lnTo>
                    <a:lnTo>
                      <a:pt x="267" y="24"/>
                    </a:lnTo>
                    <a:lnTo>
                      <a:pt x="249" y="32"/>
                    </a:lnTo>
                    <a:lnTo>
                      <a:pt x="230" y="39"/>
                    </a:lnTo>
                    <a:lnTo>
                      <a:pt x="213" y="49"/>
                    </a:lnTo>
                    <a:lnTo>
                      <a:pt x="196" y="59"/>
                    </a:lnTo>
                    <a:lnTo>
                      <a:pt x="180" y="69"/>
                    </a:lnTo>
                    <a:lnTo>
                      <a:pt x="164" y="80"/>
                    </a:lnTo>
                    <a:lnTo>
                      <a:pt x="148" y="92"/>
                    </a:lnTo>
                    <a:lnTo>
                      <a:pt x="134" y="105"/>
                    </a:lnTo>
                    <a:lnTo>
                      <a:pt x="120" y="119"/>
                    </a:lnTo>
                    <a:lnTo>
                      <a:pt x="106" y="133"/>
                    </a:lnTo>
                    <a:lnTo>
                      <a:pt x="93" y="148"/>
                    </a:lnTo>
                    <a:lnTo>
                      <a:pt x="81" y="163"/>
                    </a:lnTo>
                    <a:lnTo>
                      <a:pt x="69" y="179"/>
                    </a:lnTo>
                    <a:lnTo>
                      <a:pt x="59" y="195"/>
                    </a:lnTo>
                    <a:lnTo>
                      <a:pt x="49" y="212"/>
                    </a:lnTo>
                    <a:lnTo>
                      <a:pt x="40" y="230"/>
                    </a:lnTo>
                    <a:lnTo>
                      <a:pt x="32" y="247"/>
                    </a:lnTo>
                    <a:lnTo>
                      <a:pt x="24" y="267"/>
                    </a:lnTo>
                    <a:lnTo>
                      <a:pt x="19" y="285"/>
                    </a:lnTo>
                    <a:lnTo>
                      <a:pt x="13" y="304"/>
                    </a:lnTo>
                    <a:lnTo>
                      <a:pt x="8" y="325"/>
                    </a:lnTo>
                    <a:lnTo>
                      <a:pt x="5" y="344"/>
                    </a:lnTo>
                    <a:lnTo>
                      <a:pt x="2" y="364"/>
                    </a:lnTo>
                    <a:lnTo>
                      <a:pt x="1" y="385"/>
                    </a:lnTo>
                    <a:lnTo>
                      <a:pt x="0" y="406"/>
                    </a:lnTo>
                    <a:lnTo>
                      <a:pt x="1" y="426"/>
                    </a:lnTo>
                    <a:lnTo>
                      <a:pt x="2" y="447"/>
                    </a:lnTo>
                    <a:lnTo>
                      <a:pt x="5" y="467"/>
                    </a:lnTo>
                    <a:lnTo>
                      <a:pt x="8" y="488"/>
                    </a:lnTo>
                    <a:lnTo>
                      <a:pt x="13" y="507"/>
                    </a:lnTo>
                    <a:lnTo>
                      <a:pt x="19" y="526"/>
                    </a:lnTo>
                    <a:lnTo>
                      <a:pt x="24" y="546"/>
                    </a:lnTo>
                    <a:lnTo>
                      <a:pt x="32" y="564"/>
                    </a:lnTo>
                    <a:lnTo>
                      <a:pt x="40" y="582"/>
                    </a:lnTo>
                    <a:lnTo>
                      <a:pt x="49" y="599"/>
                    </a:lnTo>
                    <a:lnTo>
                      <a:pt x="59" y="616"/>
                    </a:lnTo>
                    <a:lnTo>
                      <a:pt x="69" y="633"/>
                    </a:lnTo>
                    <a:lnTo>
                      <a:pt x="81" y="649"/>
                    </a:lnTo>
                    <a:lnTo>
                      <a:pt x="93" y="665"/>
                    </a:lnTo>
                    <a:lnTo>
                      <a:pt x="106" y="679"/>
                    </a:lnTo>
                    <a:lnTo>
                      <a:pt x="120" y="694"/>
                    </a:lnTo>
                    <a:lnTo>
                      <a:pt x="134" y="706"/>
                    </a:lnTo>
                    <a:lnTo>
                      <a:pt x="148" y="719"/>
                    </a:lnTo>
                    <a:lnTo>
                      <a:pt x="164" y="731"/>
                    </a:lnTo>
                    <a:lnTo>
                      <a:pt x="180" y="743"/>
                    </a:lnTo>
                    <a:lnTo>
                      <a:pt x="196" y="754"/>
                    </a:lnTo>
                    <a:lnTo>
                      <a:pt x="213" y="763"/>
                    </a:lnTo>
                    <a:lnTo>
                      <a:pt x="230" y="772"/>
                    </a:lnTo>
                    <a:lnTo>
                      <a:pt x="249" y="780"/>
                    </a:lnTo>
                    <a:lnTo>
                      <a:pt x="267" y="788"/>
                    </a:lnTo>
                    <a:lnTo>
                      <a:pt x="286" y="794"/>
                    </a:lnTo>
                    <a:lnTo>
                      <a:pt x="305" y="800"/>
                    </a:lnTo>
                    <a:lnTo>
                      <a:pt x="325" y="804"/>
                    </a:lnTo>
                    <a:lnTo>
                      <a:pt x="345" y="807"/>
                    </a:lnTo>
                    <a:lnTo>
                      <a:pt x="365" y="810"/>
                    </a:lnTo>
                    <a:lnTo>
                      <a:pt x="386" y="812"/>
                    </a:lnTo>
                    <a:lnTo>
                      <a:pt x="406" y="813"/>
                    </a:lnTo>
                    <a:lnTo>
                      <a:pt x="427" y="812"/>
                    </a:lnTo>
                    <a:lnTo>
                      <a:pt x="447" y="810"/>
                    </a:lnTo>
                    <a:lnTo>
                      <a:pt x="467" y="808"/>
                    </a:lnTo>
                    <a:lnTo>
                      <a:pt x="487" y="804"/>
                    </a:lnTo>
                    <a:lnTo>
                      <a:pt x="506" y="800"/>
                    </a:lnTo>
                    <a:lnTo>
                      <a:pt x="525" y="794"/>
                    </a:lnTo>
                    <a:lnTo>
                      <a:pt x="543" y="789"/>
                    </a:lnTo>
                    <a:lnTo>
                      <a:pt x="562" y="782"/>
                    </a:lnTo>
                    <a:lnTo>
                      <a:pt x="580" y="774"/>
                    </a:lnTo>
                    <a:lnTo>
                      <a:pt x="598" y="764"/>
                    </a:lnTo>
                    <a:lnTo>
                      <a:pt x="615" y="755"/>
                    </a:lnTo>
                    <a:lnTo>
                      <a:pt x="632" y="744"/>
                    </a:lnTo>
                    <a:lnTo>
                      <a:pt x="649" y="733"/>
                    </a:lnTo>
                    <a:lnTo>
                      <a:pt x="664" y="720"/>
                    </a:lnTo>
                    <a:lnTo>
                      <a:pt x="680" y="707"/>
                    </a:lnTo>
                    <a:lnTo>
                      <a:pt x="694" y="694"/>
                    </a:lnTo>
                    <a:lnTo>
                      <a:pt x="696" y="691"/>
                    </a:lnTo>
                    <a:lnTo>
                      <a:pt x="697" y="688"/>
                    </a:lnTo>
                    <a:lnTo>
                      <a:pt x="698" y="686"/>
                    </a:lnTo>
                    <a:lnTo>
                      <a:pt x="698" y="683"/>
                    </a:lnTo>
                    <a:lnTo>
                      <a:pt x="698" y="680"/>
                    </a:lnTo>
                    <a:lnTo>
                      <a:pt x="697" y="676"/>
                    </a:lnTo>
                    <a:lnTo>
                      <a:pt x="696" y="674"/>
                    </a:lnTo>
                    <a:lnTo>
                      <a:pt x="694" y="672"/>
                    </a:lnTo>
                    <a:lnTo>
                      <a:pt x="421" y="4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423">
                <a:extLst>
                  <a:ext uri="{FF2B5EF4-FFF2-40B4-BE49-F238E27FC236}">
                    <a16:creationId xmlns:a16="http://schemas.microsoft.com/office/drawing/2014/main" id="{0D7C3F41-A072-A019-A54D-801E4AEABFD4}"/>
                  </a:ext>
                </a:extLst>
              </p:cNvPr>
              <p:cNvSpPr>
                <a:spLocks/>
              </p:cNvSpPr>
              <p:nvPr/>
            </p:nvSpPr>
            <p:spPr bwMode="auto">
              <a:xfrm>
                <a:off x="4471988" y="4356100"/>
                <a:ext cx="134938" cy="98425"/>
              </a:xfrm>
              <a:custGeom>
                <a:avLst/>
                <a:gdLst>
                  <a:gd name="T0" fmla="*/ 407 w 422"/>
                  <a:gd name="T1" fmla="*/ 0 h 307"/>
                  <a:gd name="T2" fmla="*/ 15 w 422"/>
                  <a:gd name="T3" fmla="*/ 0 h 307"/>
                  <a:gd name="T4" fmla="*/ 11 w 422"/>
                  <a:gd name="T5" fmla="*/ 0 h 307"/>
                  <a:gd name="T6" fmla="*/ 7 w 422"/>
                  <a:gd name="T7" fmla="*/ 2 h 307"/>
                  <a:gd name="T8" fmla="*/ 4 w 422"/>
                  <a:gd name="T9" fmla="*/ 5 h 307"/>
                  <a:gd name="T10" fmla="*/ 1 w 422"/>
                  <a:gd name="T11" fmla="*/ 9 h 307"/>
                  <a:gd name="T12" fmla="*/ 0 w 422"/>
                  <a:gd name="T13" fmla="*/ 13 h 307"/>
                  <a:gd name="T14" fmla="*/ 0 w 422"/>
                  <a:gd name="T15" fmla="*/ 17 h 307"/>
                  <a:gd name="T16" fmla="*/ 1 w 422"/>
                  <a:gd name="T17" fmla="*/ 21 h 307"/>
                  <a:gd name="T18" fmla="*/ 5 w 422"/>
                  <a:gd name="T19" fmla="*/ 26 h 307"/>
                  <a:gd name="T20" fmla="*/ 281 w 422"/>
                  <a:gd name="T21" fmla="*/ 303 h 307"/>
                  <a:gd name="T22" fmla="*/ 283 w 422"/>
                  <a:gd name="T23" fmla="*/ 304 h 307"/>
                  <a:gd name="T24" fmla="*/ 286 w 422"/>
                  <a:gd name="T25" fmla="*/ 306 h 307"/>
                  <a:gd name="T26" fmla="*/ 289 w 422"/>
                  <a:gd name="T27" fmla="*/ 306 h 307"/>
                  <a:gd name="T28" fmla="*/ 292 w 422"/>
                  <a:gd name="T29" fmla="*/ 307 h 307"/>
                  <a:gd name="T30" fmla="*/ 294 w 422"/>
                  <a:gd name="T31" fmla="*/ 306 h 307"/>
                  <a:gd name="T32" fmla="*/ 297 w 422"/>
                  <a:gd name="T33" fmla="*/ 306 h 307"/>
                  <a:gd name="T34" fmla="*/ 300 w 422"/>
                  <a:gd name="T35" fmla="*/ 304 h 307"/>
                  <a:gd name="T36" fmla="*/ 303 w 422"/>
                  <a:gd name="T37" fmla="*/ 303 h 307"/>
                  <a:gd name="T38" fmla="*/ 317 w 422"/>
                  <a:gd name="T39" fmla="*/ 288 h 307"/>
                  <a:gd name="T40" fmla="*/ 330 w 422"/>
                  <a:gd name="T41" fmla="*/ 272 h 307"/>
                  <a:gd name="T42" fmla="*/ 341 w 422"/>
                  <a:gd name="T43" fmla="*/ 256 h 307"/>
                  <a:gd name="T44" fmla="*/ 353 w 422"/>
                  <a:gd name="T45" fmla="*/ 240 h 307"/>
                  <a:gd name="T46" fmla="*/ 364 w 422"/>
                  <a:gd name="T47" fmla="*/ 223 h 307"/>
                  <a:gd name="T48" fmla="*/ 374 w 422"/>
                  <a:gd name="T49" fmla="*/ 206 h 307"/>
                  <a:gd name="T50" fmla="*/ 382 w 422"/>
                  <a:gd name="T51" fmla="*/ 189 h 307"/>
                  <a:gd name="T52" fmla="*/ 391 w 422"/>
                  <a:gd name="T53" fmla="*/ 171 h 307"/>
                  <a:gd name="T54" fmla="*/ 398 w 422"/>
                  <a:gd name="T55" fmla="*/ 152 h 307"/>
                  <a:gd name="T56" fmla="*/ 404 w 422"/>
                  <a:gd name="T57" fmla="*/ 133 h 307"/>
                  <a:gd name="T58" fmla="*/ 409 w 422"/>
                  <a:gd name="T59" fmla="*/ 114 h 307"/>
                  <a:gd name="T60" fmla="*/ 413 w 422"/>
                  <a:gd name="T61" fmla="*/ 94 h 307"/>
                  <a:gd name="T62" fmla="*/ 416 w 422"/>
                  <a:gd name="T63" fmla="*/ 75 h 307"/>
                  <a:gd name="T64" fmla="*/ 420 w 422"/>
                  <a:gd name="T65" fmla="*/ 55 h 307"/>
                  <a:gd name="T66" fmla="*/ 421 w 422"/>
                  <a:gd name="T67" fmla="*/ 35 h 307"/>
                  <a:gd name="T68" fmla="*/ 422 w 422"/>
                  <a:gd name="T69" fmla="*/ 15 h 307"/>
                  <a:gd name="T70" fmla="*/ 421 w 422"/>
                  <a:gd name="T71" fmla="*/ 12 h 307"/>
                  <a:gd name="T72" fmla="*/ 420 w 422"/>
                  <a:gd name="T73" fmla="*/ 9 h 307"/>
                  <a:gd name="T74" fmla="*/ 419 w 422"/>
                  <a:gd name="T75" fmla="*/ 6 h 307"/>
                  <a:gd name="T76" fmla="*/ 416 w 422"/>
                  <a:gd name="T77" fmla="*/ 4 h 307"/>
                  <a:gd name="T78" fmla="*/ 414 w 422"/>
                  <a:gd name="T79" fmla="*/ 2 h 307"/>
                  <a:gd name="T80" fmla="*/ 412 w 422"/>
                  <a:gd name="T81" fmla="*/ 1 h 307"/>
                  <a:gd name="T82" fmla="*/ 409 w 422"/>
                  <a:gd name="T83" fmla="*/ 0 h 307"/>
                  <a:gd name="T84" fmla="*/ 407 w 422"/>
                  <a:gd name="T8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2" h="307">
                    <a:moveTo>
                      <a:pt x="407" y="0"/>
                    </a:moveTo>
                    <a:lnTo>
                      <a:pt x="15" y="0"/>
                    </a:lnTo>
                    <a:lnTo>
                      <a:pt x="11" y="0"/>
                    </a:lnTo>
                    <a:lnTo>
                      <a:pt x="7" y="2"/>
                    </a:lnTo>
                    <a:lnTo>
                      <a:pt x="4" y="5"/>
                    </a:lnTo>
                    <a:lnTo>
                      <a:pt x="1" y="9"/>
                    </a:lnTo>
                    <a:lnTo>
                      <a:pt x="0" y="13"/>
                    </a:lnTo>
                    <a:lnTo>
                      <a:pt x="0" y="17"/>
                    </a:lnTo>
                    <a:lnTo>
                      <a:pt x="1" y="21"/>
                    </a:lnTo>
                    <a:lnTo>
                      <a:pt x="5" y="26"/>
                    </a:lnTo>
                    <a:lnTo>
                      <a:pt x="281" y="303"/>
                    </a:lnTo>
                    <a:lnTo>
                      <a:pt x="283" y="304"/>
                    </a:lnTo>
                    <a:lnTo>
                      <a:pt x="286" y="306"/>
                    </a:lnTo>
                    <a:lnTo>
                      <a:pt x="289" y="306"/>
                    </a:lnTo>
                    <a:lnTo>
                      <a:pt x="292" y="307"/>
                    </a:lnTo>
                    <a:lnTo>
                      <a:pt x="294" y="306"/>
                    </a:lnTo>
                    <a:lnTo>
                      <a:pt x="297" y="306"/>
                    </a:lnTo>
                    <a:lnTo>
                      <a:pt x="300" y="304"/>
                    </a:lnTo>
                    <a:lnTo>
                      <a:pt x="303" y="303"/>
                    </a:lnTo>
                    <a:lnTo>
                      <a:pt x="317" y="288"/>
                    </a:lnTo>
                    <a:lnTo>
                      <a:pt x="330" y="272"/>
                    </a:lnTo>
                    <a:lnTo>
                      <a:pt x="341" y="256"/>
                    </a:lnTo>
                    <a:lnTo>
                      <a:pt x="353" y="240"/>
                    </a:lnTo>
                    <a:lnTo>
                      <a:pt x="364" y="223"/>
                    </a:lnTo>
                    <a:lnTo>
                      <a:pt x="374" y="206"/>
                    </a:lnTo>
                    <a:lnTo>
                      <a:pt x="382" y="189"/>
                    </a:lnTo>
                    <a:lnTo>
                      <a:pt x="391" y="171"/>
                    </a:lnTo>
                    <a:lnTo>
                      <a:pt x="398" y="152"/>
                    </a:lnTo>
                    <a:lnTo>
                      <a:pt x="404" y="133"/>
                    </a:lnTo>
                    <a:lnTo>
                      <a:pt x="409" y="114"/>
                    </a:lnTo>
                    <a:lnTo>
                      <a:pt x="413" y="94"/>
                    </a:lnTo>
                    <a:lnTo>
                      <a:pt x="416" y="75"/>
                    </a:lnTo>
                    <a:lnTo>
                      <a:pt x="420" y="55"/>
                    </a:lnTo>
                    <a:lnTo>
                      <a:pt x="421" y="35"/>
                    </a:lnTo>
                    <a:lnTo>
                      <a:pt x="422" y="15"/>
                    </a:lnTo>
                    <a:lnTo>
                      <a:pt x="421" y="12"/>
                    </a:lnTo>
                    <a:lnTo>
                      <a:pt x="420" y="9"/>
                    </a:lnTo>
                    <a:lnTo>
                      <a:pt x="419" y="6"/>
                    </a:lnTo>
                    <a:lnTo>
                      <a:pt x="416" y="4"/>
                    </a:lnTo>
                    <a:lnTo>
                      <a:pt x="414" y="2"/>
                    </a:lnTo>
                    <a:lnTo>
                      <a:pt x="412" y="1"/>
                    </a:lnTo>
                    <a:lnTo>
                      <a:pt x="409" y="0"/>
                    </a:lnTo>
                    <a:lnTo>
                      <a:pt x="40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52" name="Group 51">
            <a:extLst>
              <a:ext uri="{FF2B5EF4-FFF2-40B4-BE49-F238E27FC236}">
                <a16:creationId xmlns:a16="http://schemas.microsoft.com/office/drawing/2014/main" id="{D45680CF-3032-4C36-3816-B5D608577A2C}"/>
              </a:ext>
            </a:extLst>
          </p:cNvPr>
          <p:cNvGrpSpPr/>
          <p:nvPr/>
        </p:nvGrpSpPr>
        <p:grpSpPr>
          <a:xfrm>
            <a:off x="8236421" y="4885651"/>
            <a:ext cx="339861" cy="339861"/>
            <a:chOff x="8236421" y="5019612"/>
            <a:chExt cx="339861" cy="339861"/>
          </a:xfrm>
        </p:grpSpPr>
        <p:sp>
          <p:nvSpPr>
            <p:cNvPr id="25" name="Rectangle: Rounded Corners 24">
              <a:extLst>
                <a:ext uri="{FF2B5EF4-FFF2-40B4-BE49-F238E27FC236}">
                  <a16:creationId xmlns:a16="http://schemas.microsoft.com/office/drawing/2014/main" id="{AB8CBE5E-9273-7B1E-ADFD-61A261A22A56}"/>
                </a:ext>
              </a:extLst>
            </p:cNvPr>
            <p:cNvSpPr/>
            <p:nvPr/>
          </p:nvSpPr>
          <p:spPr bwMode="auto">
            <a:xfrm>
              <a:off x="8236421" y="5019612"/>
              <a:ext cx="339861" cy="339861"/>
            </a:xfrm>
            <a:prstGeom prst="roundRect">
              <a:avLst>
                <a:gd name="adj" fmla="val 0"/>
              </a:avLst>
            </a:prstGeom>
            <a:solidFill>
              <a:schemeClr val="bg1"/>
            </a:solidFill>
            <a:ln>
              <a:noFill/>
            </a:ln>
            <a:effectLst>
              <a:outerShdw blurRad="76200" dist="50800" dir="5400000" algn="tl" rotWithShape="0">
                <a:schemeClr val="tx2">
                  <a:alpha val="4000"/>
                </a:schemeClr>
              </a:outerShdw>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algn="l"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US" sz="1200" dirty="0">
                <a:solidFill>
                  <a:schemeClr val="tx2"/>
                </a:solidFill>
              </a:endParaRPr>
            </a:p>
          </p:txBody>
        </p:sp>
        <p:grpSp>
          <p:nvGrpSpPr>
            <p:cNvPr id="26" name="Group 25">
              <a:extLst>
                <a:ext uri="{FF2B5EF4-FFF2-40B4-BE49-F238E27FC236}">
                  <a16:creationId xmlns:a16="http://schemas.microsoft.com/office/drawing/2014/main" id="{58DBE170-FAA4-3C5C-2CA1-0491CEB1B760}"/>
                </a:ext>
              </a:extLst>
            </p:cNvPr>
            <p:cNvGrpSpPr/>
            <p:nvPr/>
          </p:nvGrpSpPr>
          <p:grpSpPr>
            <a:xfrm>
              <a:off x="8285633" y="5069491"/>
              <a:ext cx="241436" cy="240102"/>
              <a:chOff x="4892675" y="2516188"/>
              <a:chExt cx="287338" cy="285750"/>
            </a:xfrm>
            <a:solidFill>
              <a:srgbClr val="3591CF"/>
            </a:solidFill>
          </p:grpSpPr>
          <p:sp>
            <p:nvSpPr>
              <p:cNvPr id="27" name="Freeform 1161">
                <a:extLst>
                  <a:ext uri="{FF2B5EF4-FFF2-40B4-BE49-F238E27FC236}">
                    <a16:creationId xmlns:a16="http://schemas.microsoft.com/office/drawing/2014/main" id="{7E0B393A-2AE3-1CA4-B51C-74610765BD23}"/>
                  </a:ext>
                </a:extLst>
              </p:cNvPr>
              <p:cNvSpPr>
                <a:spLocks/>
              </p:cNvSpPr>
              <p:nvPr/>
            </p:nvSpPr>
            <p:spPr bwMode="auto">
              <a:xfrm>
                <a:off x="4892675" y="2554288"/>
                <a:ext cx="200025" cy="220663"/>
              </a:xfrm>
              <a:custGeom>
                <a:avLst/>
                <a:gdLst>
                  <a:gd name="T0" fmla="*/ 411 w 506"/>
                  <a:gd name="T1" fmla="*/ 506 h 554"/>
                  <a:gd name="T2" fmla="*/ 506 w 506"/>
                  <a:gd name="T3" fmla="*/ 410 h 554"/>
                  <a:gd name="T4" fmla="*/ 506 w 506"/>
                  <a:gd name="T5" fmla="*/ 11 h 554"/>
                  <a:gd name="T6" fmla="*/ 505 w 506"/>
                  <a:gd name="T7" fmla="*/ 7 h 554"/>
                  <a:gd name="T8" fmla="*/ 503 w 506"/>
                  <a:gd name="T9" fmla="*/ 3 h 554"/>
                  <a:gd name="T10" fmla="*/ 499 w 506"/>
                  <a:gd name="T11" fmla="*/ 1 h 554"/>
                  <a:gd name="T12" fmla="*/ 494 w 506"/>
                  <a:gd name="T13" fmla="*/ 0 h 554"/>
                  <a:gd name="T14" fmla="*/ 410 w 506"/>
                  <a:gd name="T15" fmla="*/ 0 h 554"/>
                  <a:gd name="T16" fmla="*/ 410 w 506"/>
                  <a:gd name="T17" fmla="*/ 71 h 554"/>
                  <a:gd name="T18" fmla="*/ 434 w 506"/>
                  <a:gd name="T19" fmla="*/ 71 h 554"/>
                  <a:gd name="T20" fmla="*/ 434 w 506"/>
                  <a:gd name="T21" fmla="*/ 481 h 554"/>
                  <a:gd name="T22" fmla="*/ 73 w 506"/>
                  <a:gd name="T23" fmla="*/ 481 h 554"/>
                  <a:gd name="T24" fmla="*/ 73 w 506"/>
                  <a:gd name="T25" fmla="*/ 71 h 554"/>
                  <a:gd name="T26" fmla="*/ 97 w 506"/>
                  <a:gd name="T27" fmla="*/ 71 h 554"/>
                  <a:gd name="T28" fmla="*/ 97 w 506"/>
                  <a:gd name="T29" fmla="*/ 0 h 554"/>
                  <a:gd name="T30" fmla="*/ 12 w 506"/>
                  <a:gd name="T31" fmla="*/ 0 h 554"/>
                  <a:gd name="T32" fmla="*/ 7 w 506"/>
                  <a:gd name="T33" fmla="*/ 1 h 554"/>
                  <a:gd name="T34" fmla="*/ 4 w 506"/>
                  <a:gd name="T35" fmla="*/ 3 h 554"/>
                  <a:gd name="T36" fmla="*/ 1 w 506"/>
                  <a:gd name="T37" fmla="*/ 7 h 554"/>
                  <a:gd name="T38" fmla="*/ 0 w 506"/>
                  <a:gd name="T39" fmla="*/ 11 h 554"/>
                  <a:gd name="T40" fmla="*/ 0 w 506"/>
                  <a:gd name="T41" fmla="*/ 494 h 554"/>
                  <a:gd name="T42" fmla="*/ 0 w 506"/>
                  <a:gd name="T43" fmla="*/ 501 h 554"/>
                  <a:gd name="T44" fmla="*/ 1 w 506"/>
                  <a:gd name="T45" fmla="*/ 508 h 554"/>
                  <a:gd name="T46" fmla="*/ 2 w 506"/>
                  <a:gd name="T47" fmla="*/ 514 h 554"/>
                  <a:gd name="T48" fmla="*/ 4 w 506"/>
                  <a:gd name="T49" fmla="*/ 520 h 554"/>
                  <a:gd name="T50" fmla="*/ 6 w 506"/>
                  <a:gd name="T51" fmla="*/ 525 h 554"/>
                  <a:gd name="T52" fmla="*/ 9 w 506"/>
                  <a:gd name="T53" fmla="*/ 530 h 554"/>
                  <a:gd name="T54" fmla="*/ 12 w 506"/>
                  <a:gd name="T55" fmla="*/ 534 h 554"/>
                  <a:gd name="T56" fmla="*/ 15 w 506"/>
                  <a:gd name="T57" fmla="*/ 538 h 554"/>
                  <a:gd name="T58" fmla="*/ 20 w 506"/>
                  <a:gd name="T59" fmla="*/ 542 h 554"/>
                  <a:gd name="T60" fmla="*/ 24 w 506"/>
                  <a:gd name="T61" fmla="*/ 546 h 554"/>
                  <a:gd name="T62" fmla="*/ 29 w 506"/>
                  <a:gd name="T63" fmla="*/ 548 h 554"/>
                  <a:gd name="T64" fmla="*/ 35 w 506"/>
                  <a:gd name="T65" fmla="*/ 550 h 554"/>
                  <a:gd name="T66" fmla="*/ 40 w 506"/>
                  <a:gd name="T67" fmla="*/ 552 h 554"/>
                  <a:gd name="T68" fmla="*/ 46 w 506"/>
                  <a:gd name="T69" fmla="*/ 553 h 554"/>
                  <a:gd name="T70" fmla="*/ 53 w 506"/>
                  <a:gd name="T71" fmla="*/ 554 h 554"/>
                  <a:gd name="T72" fmla="*/ 60 w 506"/>
                  <a:gd name="T73" fmla="*/ 554 h 554"/>
                  <a:gd name="T74" fmla="*/ 396 w 506"/>
                  <a:gd name="T75" fmla="*/ 554 h 554"/>
                  <a:gd name="T76" fmla="*/ 408 w 506"/>
                  <a:gd name="T77" fmla="*/ 512 h 554"/>
                  <a:gd name="T78" fmla="*/ 409 w 506"/>
                  <a:gd name="T79" fmla="*/ 509 h 554"/>
                  <a:gd name="T80" fmla="*/ 411 w 506"/>
                  <a:gd name="T81" fmla="*/ 506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6" h="554">
                    <a:moveTo>
                      <a:pt x="411" y="506"/>
                    </a:moveTo>
                    <a:lnTo>
                      <a:pt x="506" y="410"/>
                    </a:lnTo>
                    <a:lnTo>
                      <a:pt x="506" y="11"/>
                    </a:lnTo>
                    <a:lnTo>
                      <a:pt x="505" y="7"/>
                    </a:lnTo>
                    <a:lnTo>
                      <a:pt x="503" y="3"/>
                    </a:lnTo>
                    <a:lnTo>
                      <a:pt x="499" y="1"/>
                    </a:lnTo>
                    <a:lnTo>
                      <a:pt x="494" y="0"/>
                    </a:lnTo>
                    <a:lnTo>
                      <a:pt x="410" y="0"/>
                    </a:lnTo>
                    <a:lnTo>
                      <a:pt x="410" y="71"/>
                    </a:lnTo>
                    <a:lnTo>
                      <a:pt x="434" y="71"/>
                    </a:lnTo>
                    <a:lnTo>
                      <a:pt x="434" y="481"/>
                    </a:lnTo>
                    <a:lnTo>
                      <a:pt x="73" y="481"/>
                    </a:lnTo>
                    <a:lnTo>
                      <a:pt x="73" y="71"/>
                    </a:lnTo>
                    <a:lnTo>
                      <a:pt x="97" y="71"/>
                    </a:lnTo>
                    <a:lnTo>
                      <a:pt x="97" y="0"/>
                    </a:lnTo>
                    <a:lnTo>
                      <a:pt x="12" y="0"/>
                    </a:lnTo>
                    <a:lnTo>
                      <a:pt x="7" y="1"/>
                    </a:lnTo>
                    <a:lnTo>
                      <a:pt x="4" y="3"/>
                    </a:lnTo>
                    <a:lnTo>
                      <a:pt x="1" y="7"/>
                    </a:lnTo>
                    <a:lnTo>
                      <a:pt x="0" y="11"/>
                    </a:lnTo>
                    <a:lnTo>
                      <a:pt x="0" y="494"/>
                    </a:lnTo>
                    <a:lnTo>
                      <a:pt x="0" y="501"/>
                    </a:lnTo>
                    <a:lnTo>
                      <a:pt x="1" y="508"/>
                    </a:lnTo>
                    <a:lnTo>
                      <a:pt x="2" y="514"/>
                    </a:lnTo>
                    <a:lnTo>
                      <a:pt x="4" y="520"/>
                    </a:lnTo>
                    <a:lnTo>
                      <a:pt x="6" y="525"/>
                    </a:lnTo>
                    <a:lnTo>
                      <a:pt x="9" y="530"/>
                    </a:lnTo>
                    <a:lnTo>
                      <a:pt x="12" y="534"/>
                    </a:lnTo>
                    <a:lnTo>
                      <a:pt x="15" y="538"/>
                    </a:lnTo>
                    <a:lnTo>
                      <a:pt x="20" y="542"/>
                    </a:lnTo>
                    <a:lnTo>
                      <a:pt x="24" y="546"/>
                    </a:lnTo>
                    <a:lnTo>
                      <a:pt x="29" y="548"/>
                    </a:lnTo>
                    <a:lnTo>
                      <a:pt x="35" y="550"/>
                    </a:lnTo>
                    <a:lnTo>
                      <a:pt x="40" y="552"/>
                    </a:lnTo>
                    <a:lnTo>
                      <a:pt x="46" y="553"/>
                    </a:lnTo>
                    <a:lnTo>
                      <a:pt x="53" y="554"/>
                    </a:lnTo>
                    <a:lnTo>
                      <a:pt x="60" y="554"/>
                    </a:lnTo>
                    <a:lnTo>
                      <a:pt x="396" y="554"/>
                    </a:lnTo>
                    <a:lnTo>
                      <a:pt x="408" y="512"/>
                    </a:lnTo>
                    <a:lnTo>
                      <a:pt x="409" y="509"/>
                    </a:lnTo>
                    <a:lnTo>
                      <a:pt x="411" y="50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1162">
                <a:extLst>
                  <a:ext uri="{FF2B5EF4-FFF2-40B4-BE49-F238E27FC236}">
                    <a16:creationId xmlns:a16="http://schemas.microsoft.com/office/drawing/2014/main" id="{D85716E0-FB0D-7D41-715C-80F76CD3D218}"/>
                  </a:ext>
                </a:extLst>
              </p:cNvPr>
              <p:cNvSpPr>
                <a:spLocks/>
              </p:cNvSpPr>
              <p:nvPr/>
            </p:nvSpPr>
            <p:spPr bwMode="auto">
              <a:xfrm>
                <a:off x="4953000" y="2622550"/>
                <a:ext cx="69850" cy="9525"/>
              </a:xfrm>
              <a:custGeom>
                <a:avLst/>
                <a:gdLst>
                  <a:gd name="T0" fmla="*/ 164 w 176"/>
                  <a:gd name="T1" fmla="*/ 0 h 25"/>
                  <a:gd name="T2" fmla="*/ 12 w 176"/>
                  <a:gd name="T3" fmla="*/ 0 h 25"/>
                  <a:gd name="T4" fmla="*/ 7 w 176"/>
                  <a:gd name="T5" fmla="*/ 1 h 25"/>
                  <a:gd name="T6" fmla="*/ 4 w 176"/>
                  <a:gd name="T7" fmla="*/ 4 h 25"/>
                  <a:gd name="T8" fmla="*/ 1 w 176"/>
                  <a:gd name="T9" fmla="*/ 7 h 25"/>
                  <a:gd name="T10" fmla="*/ 0 w 176"/>
                  <a:gd name="T11" fmla="*/ 12 h 25"/>
                  <a:gd name="T12" fmla="*/ 1 w 176"/>
                  <a:gd name="T13" fmla="*/ 18 h 25"/>
                  <a:gd name="T14" fmla="*/ 4 w 176"/>
                  <a:gd name="T15" fmla="*/ 21 h 25"/>
                  <a:gd name="T16" fmla="*/ 7 w 176"/>
                  <a:gd name="T17" fmla="*/ 24 h 25"/>
                  <a:gd name="T18" fmla="*/ 12 w 176"/>
                  <a:gd name="T19" fmla="*/ 25 h 25"/>
                  <a:gd name="T20" fmla="*/ 164 w 176"/>
                  <a:gd name="T21" fmla="*/ 25 h 25"/>
                  <a:gd name="T22" fmla="*/ 168 w 176"/>
                  <a:gd name="T23" fmla="*/ 24 h 25"/>
                  <a:gd name="T24" fmla="*/ 172 w 176"/>
                  <a:gd name="T25" fmla="*/ 21 h 25"/>
                  <a:gd name="T26" fmla="*/ 175 w 176"/>
                  <a:gd name="T27" fmla="*/ 18 h 25"/>
                  <a:gd name="T28" fmla="*/ 176 w 176"/>
                  <a:gd name="T29" fmla="*/ 12 h 25"/>
                  <a:gd name="T30" fmla="*/ 175 w 176"/>
                  <a:gd name="T31" fmla="*/ 7 h 25"/>
                  <a:gd name="T32" fmla="*/ 172 w 176"/>
                  <a:gd name="T33" fmla="*/ 4 h 25"/>
                  <a:gd name="T34" fmla="*/ 168 w 176"/>
                  <a:gd name="T35" fmla="*/ 1 h 25"/>
                  <a:gd name="T36" fmla="*/ 164 w 176"/>
                  <a:gd name="T3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25">
                    <a:moveTo>
                      <a:pt x="164" y="0"/>
                    </a:moveTo>
                    <a:lnTo>
                      <a:pt x="12" y="0"/>
                    </a:lnTo>
                    <a:lnTo>
                      <a:pt x="7" y="1"/>
                    </a:lnTo>
                    <a:lnTo>
                      <a:pt x="4" y="4"/>
                    </a:lnTo>
                    <a:lnTo>
                      <a:pt x="1" y="7"/>
                    </a:lnTo>
                    <a:lnTo>
                      <a:pt x="0" y="12"/>
                    </a:lnTo>
                    <a:lnTo>
                      <a:pt x="1" y="18"/>
                    </a:lnTo>
                    <a:lnTo>
                      <a:pt x="4" y="21"/>
                    </a:lnTo>
                    <a:lnTo>
                      <a:pt x="7" y="24"/>
                    </a:lnTo>
                    <a:lnTo>
                      <a:pt x="12" y="25"/>
                    </a:lnTo>
                    <a:lnTo>
                      <a:pt x="164" y="25"/>
                    </a:lnTo>
                    <a:lnTo>
                      <a:pt x="168" y="24"/>
                    </a:lnTo>
                    <a:lnTo>
                      <a:pt x="172" y="21"/>
                    </a:lnTo>
                    <a:lnTo>
                      <a:pt x="175" y="18"/>
                    </a:lnTo>
                    <a:lnTo>
                      <a:pt x="176" y="12"/>
                    </a:lnTo>
                    <a:lnTo>
                      <a:pt x="175" y="7"/>
                    </a:lnTo>
                    <a:lnTo>
                      <a:pt x="172" y="4"/>
                    </a:lnTo>
                    <a:lnTo>
                      <a:pt x="168" y="1"/>
                    </a:lnTo>
                    <a:lnTo>
                      <a:pt x="16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1163">
                <a:extLst>
                  <a:ext uri="{FF2B5EF4-FFF2-40B4-BE49-F238E27FC236}">
                    <a16:creationId xmlns:a16="http://schemas.microsoft.com/office/drawing/2014/main" id="{E71B32FE-A11C-D7F6-4467-EB41322926EE}"/>
                  </a:ext>
                </a:extLst>
              </p:cNvPr>
              <p:cNvSpPr>
                <a:spLocks/>
              </p:cNvSpPr>
              <p:nvPr/>
            </p:nvSpPr>
            <p:spPr bwMode="auto">
              <a:xfrm>
                <a:off x="4940300" y="2516188"/>
                <a:ext cx="104775" cy="82550"/>
              </a:xfrm>
              <a:custGeom>
                <a:avLst/>
                <a:gdLst>
                  <a:gd name="T0" fmla="*/ 253 w 266"/>
                  <a:gd name="T1" fmla="*/ 205 h 205"/>
                  <a:gd name="T2" fmla="*/ 263 w 266"/>
                  <a:gd name="T3" fmla="*/ 202 h 205"/>
                  <a:gd name="T4" fmla="*/ 266 w 266"/>
                  <a:gd name="T5" fmla="*/ 193 h 205"/>
                  <a:gd name="T6" fmla="*/ 265 w 266"/>
                  <a:gd name="T7" fmla="*/ 56 h 205"/>
                  <a:gd name="T8" fmla="*/ 258 w 266"/>
                  <a:gd name="T9" fmla="*/ 49 h 205"/>
                  <a:gd name="T10" fmla="*/ 217 w 266"/>
                  <a:gd name="T11" fmla="*/ 48 h 205"/>
                  <a:gd name="T12" fmla="*/ 205 w 266"/>
                  <a:gd name="T13" fmla="*/ 43 h 205"/>
                  <a:gd name="T14" fmla="*/ 200 w 266"/>
                  <a:gd name="T15" fmla="*/ 32 h 205"/>
                  <a:gd name="T16" fmla="*/ 192 w 266"/>
                  <a:gd name="T17" fmla="*/ 19 h 205"/>
                  <a:gd name="T18" fmla="*/ 178 w 266"/>
                  <a:gd name="T19" fmla="*/ 9 h 205"/>
                  <a:gd name="T20" fmla="*/ 169 w 266"/>
                  <a:gd name="T21" fmla="*/ 5 h 205"/>
                  <a:gd name="T22" fmla="*/ 166 w 266"/>
                  <a:gd name="T23" fmla="*/ 4 h 205"/>
                  <a:gd name="T24" fmla="*/ 162 w 266"/>
                  <a:gd name="T25" fmla="*/ 4 h 205"/>
                  <a:gd name="T26" fmla="*/ 158 w 266"/>
                  <a:gd name="T27" fmla="*/ 3 h 205"/>
                  <a:gd name="T28" fmla="*/ 154 w 266"/>
                  <a:gd name="T29" fmla="*/ 2 h 205"/>
                  <a:gd name="T30" fmla="*/ 150 w 266"/>
                  <a:gd name="T31" fmla="*/ 1 h 205"/>
                  <a:gd name="T32" fmla="*/ 145 w 266"/>
                  <a:gd name="T33" fmla="*/ 1 h 205"/>
                  <a:gd name="T34" fmla="*/ 140 w 266"/>
                  <a:gd name="T35" fmla="*/ 0 h 205"/>
                  <a:gd name="T36" fmla="*/ 131 w 266"/>
                  <a:gd name="T37" fmla="*/ 0 h 205"/>
                  <a:gd name="T38" fmla="*/ 125 w 266"/>
                  <a:gd name="T39" fmla="*/ 1 h 205"/>
                  <a:gd name="T40" fmla="*/ 121 w 266"/>
                  <a:gd name="T41" fmla="*/ 1 h 205"/>
                  <a:gd name="T42" fmla="*/ 117 w 266"/>
                  <a:gd name="T43" fmla="*/ 2 h 205"/>
                  <a:gd name="T44" fmla="*/ 113 w 266"/>
                  <a:gd name="T45" fmla="*/ 3 h 205"/>
                  <a:gd name="T46" fmla="*/ 110 w 266"/>
                  <a:gd name="T47" fmla="*/ 4 h 205"/>
                  <a:gd name="T48" fmla="*/ 106 w 266"/>
                  <a:gd name="T49" fmla="*/ 4 h 205"/>
                  <a:gd name="T50" fmla="*/ 102 w 266"/>
                  <a:gd name="T51" fmla="*/ 5 h 205"/>
                  <a:gd name="T52" fmla="*/ 92 w 266"/>
                  <a:gd name="T53" fmla="*/ 9 h 205"/>
                  <a:gd name="T54" fmla="*/ 79 w 266"/>
                  <a:gd name="T55" fmla="*/ 19 h 205"/>
                  <a:gd name="T56" fmla="*/ 70 w 266"/>
                  <a:gd name="T57" fmla="*/ 32 h 205"/>
                  <a:gd name="T58" fmla="*/ 65 w 266"/>
                  <a:gd name="T59" fmla="*/ 43 h 205"/>
                  <a:gd name="T60" fmla="*/ 55 w 266"/>
                  <a:gd name="T61" fmla="*/ 48 h 205"/>
                  <a:gd name="T62" fmla="*/ 9 w 266"/>
                  <a:gd name="T63" fmla="*/ 49 h 205"/>
                  <a:gd name="T64" fmla="*/ 1 w 266"/>
                  <a:gd name="T65" fmla="*/ 56 h 205"/>
                  <a:gd name="T66" fmla="*/ 0 w 266"/>
                  <a:gd name="T67" fmla="*/ 193 h 205"/>
                  <a:gd name="T68" fmla="*/ 5 w 266"/>
                  <a:gd name="T69" fmla="*/ 202 h 205"/>
                  <a:gd name="T70" fmla="*/ 13 w 266"/>
                  <a:gd name="T71"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6" h="205">
                    <a:moveTo>
                      <a:pt x="13" y="205"/>
                    </a:moveTo>
                    <a:lnTo>
                      <a:pt x="253" y="205"/>
                    </a:lnTo>
                    <a:lnTo>
                      <a:pt x="258" y="204"/>
                    </a:lnTo>
                    <a:lnTo>
                      <a:pt x="263" y="202"/>
                    </a:lnTo>
                    <a:lnTo>
                      <a:pt x="265" y="198"/>
                    </a:lnTo>
                    <a:lnTo>
                      <a:pt x="266" y="193"/>
                    </a:lnTo>
                    <a:lnTo>
                      <a:pt x="266" y="60"/>
                    </a:lnTo>
                    <a:lnTo>
                      <a:pt x="265" y="56"/>
                    </a:lnTo>
                    <a:lnTo>
                      <a:pt x="263" y="52"/>
                    </a:lnTo>
                    <a:lnTo>
                      <a:pt x="258" y="49"/>
                    </a:lnTo>
                    <a:lnTo>
                      <a:pt x="253" y="48"/>
                    </a:lnTo>
                    <a:lnTo>
                      <a:pt x="217" y="48"/>
                    </a:lnTo>
                    <a:lnTo>
                      <a:pt x="207" y="48"/>
                    </a:lnTo>
                    <a:lnTo>
                      <a:pt x="205" y="43"/>
                    </a:lnTo>
                    <a:lnTo>
                      <a:pt x="203" y="38"/>
                    </a:lnTo>
                    <a:lnTo>
                      <a:pt x="200" y="32"/>
                    </a:lnTo>
                    <a:lnTo>
                      <a:pt x="197" y="26"/>
                    </a:lnTo>
                    <a:lnTo>
                      <a:pt x="192" y="19"/>
                    </a:lnTo>
                    <a:lnTo>
                      <a:pt x="186" y="14"/>
                    </a:lnTo>
                    <a:lnTo>
                      <a:pt x="178" y="9"/>
                    </a:lnTo>
                    <a:lnTo>
                      <a:pt x="169" y="5"/>
                    </a:lnTo>
                    <a:lnTo>
                      <a:pt x="169" y="5"/>
                    </a:lnTo>
                    <a:lnTo>
                      <a:pt x="169" y="5"/>
                    </a:lnTo>
                    <a:lnTo>
                      <a:pt x="166" y="4"/>
                    </a:lnTo>
                    <a:lnTo>
                      <a:pt x="163" y="4"/>
                    </a:lnTo>
                    <a:lnTo>
                      <a:pt x="162" y="4"/>
                    </a:lnTo>
                    <a:lnTo>
                      <a:pt x="161" y="4"/>
                    </a:lnTo>
                    <a:lnTo>
                      <a:pt x="158" y="3"/>
                    </a:lnTo>
                    <a:lnTo>
                      <a:pt x="155" y="2"/>
                    </a:lnTo>
                    <a:lnTo>
                      <a:pt x="154" y="2"/>
                    </a:lnTo>
                    <a:lnTo>
                      <a:pt x="153" y="1"/>
                    </a:lnTo>
                    <a:lnTo>
                      <a:pt x="150" y="1"/>
                    </a:lnTo>
                    <a:lnTo>
                      <a:pt x="147" y="1"/>
                    </a:lnTo>
                    <a:lnTo>
                      <a:pt x="145" y="1"/>
                    </a:lnTo>
                    <a:lnTo>
                      <a:pt x="144" y="1"/>
                    </a:lnTo>
                    <a:lnTo>
                      <a:pt x="140" y="0"/>
                    </a:lnTo>
                    <a:lnTo>
                      <a:pt x="135" y="0"/>
                    </a:lnTo>
                    <a:lnTo>
                      <a:pt x="131" y="0"/>
                    </a:lnTo>
                    <a:lnTo>
                      <a:pt x="126" y="1"/>
                    </a:lnTo>
                    <a:lnTo>
                      <a:pt x="125" y="1"/>
                    </a:lnTo>
                    <a:lnTo>
                      <a:pt x="124" y="1"/>
                    </a:lnTo>
                    <a:lnTo>
                      <a:pt x="121" y="1"/>
                    </a:lnTo>
                    <a:lnTo>
                      <a:pt x="118" y="1"/>
                    </a:lnTo>
                    <a:lnTo>
                      <a:pt x="117" y="2"/>
                    </a:lnTo>
                    <a:lnTo>
                      <a:pt x="116" y="2"/>
                    </a:lnTo>
                    <a:lnTo>
                      <a:pt x="113" y="3"/>
                    </a:lnTo>
                    <a:lnTo>
                      <a:pt x="110" y="4"/>
                    </a:lnTo>
                    <a:lnTo>
                      <a:pt x="110" y="4"/>
                    </a:lnTo>
                    <a:lnTo>
                      <a:pt x="109" y="4"/>
                    </a:lnTo>
                    <a:lnTo>
                      <a:pt x="106" y="4"/>
                    </a:lnTo>
                    <a:lnTo>
                      <a:pt x="102" y="5"/>
                    </a:lnTo>
                    <a:lnTo>
                      <a:pt x="102" y="5"/>
                    </a:lnTo>
                    <a:lnTo>
                      <a:pt x="101" y="5"/>
                    </a:lnTo>
                    <a:lnTo>
                      <a:pt x="92" y="9"/>
                    </a:lnTo>
                    <a:lnTo>
                      <a:pt x="85" y="14"/>
                    </a:lnTo>
                    <a:lnTo>
                      <a:pt x="79" y="19"/>
                    </a:lnTo>
                    <a:lnTo>
                      <a:pt x="74" y="26"/>
                    </a:lnTo>
                    <a:lnTo>
                      <a:pt x="70" y="32"/>
                    </a:lnTo>
                    <a:lnTo>
                      <a:pt x="67" y="38"/>
                    </a:lnTo>
                    <a:lnTo>
                      <a:pt x="65" y="43"/>
                    </a:lnTo>
                    <a:lnTo>
                      <a:pt x="64" y="48"/>
                    </a:lnTo>
                    <a:lnTo>
                      <a:pt x="55" y="48"/>
                    </a:lnTo>
                    <a:lnTo>
                      <a:pt x="13" y="48"/>
                    </a:lnTo>
                    <a:lnTo>
                      <a:pt x="9" y="49"/>
                    </a:lnTo>
                    <a:lnTo>
                      <a:pt x="5" y="52"/>
                    </a:lnTo>
                    <a:lnTo>
                      <a:pt x="1" y="56"/>
                    </a:lnTo>
                    <a:lnTo>
                      <a:pt x="0" y="60"/>
                    </a:lnTo>
                    <a:lnTo>
                      <a:pt x="0" y="193"/>
                    </a:lnTo>
                    <a:lnTo>
                      <a:pt x="1" y="198"/>
                    </a:lnTo>
                    <a:lnTo>
                      <a:pt x="5" y="202"/>
                    </a:lnTo>
                    <a:lnTo>
                      <a:pt x="9" y="204"/>
                    </a:lnTo>
                    <a:lnTo>
                      <a:pt x="13" y="20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164">
                <a:extLst>
                  <a:ext uri="{FF2B5EF4-FFF2-40B4-BE49-F238E27FC236}">
                    <a16:creationId xmlns:a16="http://schemas.microsoft.com/office/drawing/2014/main" id="{906E6667-27FA-3206-0C6A-E4F6B6B9DDC0}"/>
                  </a:ext>
                </a:extLst>
              </p:cNvPr>
              <p:cNvSpPr>
                <a:spLocks/>
              </p:cNvSpPr>
              <p:nvPr/>
            </p:nvSpPr>
            <p:spPr bwMode="auto">
              <a:xfrm>
                <a:off x="5051425" y="2767013"/>
                <a:ext cx="34925" cy="34925"/>
              </a:xfrm>
              <a:custGeom>
                <a:avLst/>
                <a:gdLst>
                  <a:gd name="T0" fmla="*/ 0 w 88"/>
                  <a:gd name="T1" fmla="*/ 88 h 88"/>
                  <a:gd name="T2" fmla="*/ 88 w 88"/>
                  <a:gd name="T3" fmla="*/ 64 h 88"/>
                  <a:gd name="T4" fmla="*/ 25 w 88"/>
                  <a:gd name="T5" fmla="*/ 0 h 88"/>
                  <a:gd name="T6" fmla="*/ 0 w 88"/>
                  <a:gd name="T7" fmla="*/ 88 h 88"/>
                </a:gdLst>
                <a:ahLst/>
                <a:cxnLst>
                  <a:cxn ang="0">
                    <a:pos x="T0" y="T1"/>
                  </a:cxn>
                  <a:cxn ang="0">
                    <a:pos x="T2" y="T3"/>
                  </a:cxn>
                  <a:cxn ang="0">
                    <a:pos x="T4" y="T5"/>
                  </a:cxn>
                  <a:cxn ang="0">
                    <a:pos x="T6" y="T7"/>
                  </a:cxn>
                </a:cxnLst>
                <a:rect l="0" t="0" r="r" b="b"/>
                <a:pathLst>
                  <a:path w="88" h="88">
                    <a:moveTo>
                      <a:pt x="0" y="88"/>
                    </a:moveTo>
                    <a:lnTo>
                      <a:pt x="88" y="64"/>
                    </a:lnTo>
                    <a:lnTo>
                      <a:pt x="25" y="0"/>
                    </a:lnTo>
                    <a:lnTo>
                      <a:pt x="0" y="8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1165">
                <a:extLst>
                  <a:ext uri="{FF2B5EF4-FFF2-40B4-BE49-F238E27FC236}">
                    <a16:creationId xmlns:a16="http://schemas.microsoft.com/office/drawing/2014/main" id="{01FFF6FF-BE89-78AB-DA82-4F494CBF35BC}"/>
                  </a:ext>
                </a:extLst>
              </p:cNvPr>
              <p:cNvSpPr>
                <a:spLocks/>
              </p:cNvSpPr>
              <p:nvPr/>
            </p:nvSpPr>
            <p:spPr bwMode="auto">
              <a:xfrm>
                <a:off x="5065713" y="2701925"/>
                <a:ext cx="87313" cy="85725"/>
              </a:xfrm>
              <a:custGeom>
                <a:avLst/>
                <a:gdLst>
                  <a:gd name="T0" fmla="*/ 0 w 218"/>
                  <a:gd name="T1" fmla="*/ 145 h 218"/>
                  <a:gd name="T2" fmla="*/ 73 w 218"/>
                  <a:gd name="T3" fmla="*/ 218 h 218"/>
                  <a:gd name="T4" fmla="*/ 218 w 218"/>
                  <a:gd name="T5" fmla="*/ 74 h 218"/>
                  <a:gd name="T6" fmla="*/ 144 w 218"/>
                  <a:gd name="T7" fmla="*/ 0 h 218"/>
                  <a:gd name="T8" fmla="*/ 0 w 218"/>
                  <a:gd name="T9" fmla="*/ 145 h 218"/>
                </a:gdLst>
                <a:ahLst/>
                <a:cxnLst>
                  <a:cxn ang="0">
                    <a:pos x="T0" y="T1"/>
                  </a:cxn>
                  <a:cxn ang="0">
                    <a:pos x="T2" y="T3"/>
                  </a:cxn>
                  <a:cxn ang="0">
                    <a:pos x="T4" y="T5"/>
                  </a:cxn>
                  <a:cxn ang="0">
                    <a:pos x="T6" y="T7"/>
                  </a:cxn>
                  <a:cxn ang="0">
                    <a:pos x="T8" y="T9"/>
                  </a:cxn>
                </a:cxnLst>
                <a:rect l="0" t="0" r="r" b="b"/>
                <a:pathLst>
                  <a:path w="218" h="218">
                    <a:moveTo>
                      <a:pt x="0" y="145"/>
                    </a:moveTo>
                    <a:lnTo>
                      <a:pt x="73" y="218"/>
                    </a:lnTo>
                    <a:lnTo>
                      <a:pt x="218" y="74"/>
                    </a:lnTo>
                    <a:lnTo>
                      <a:pt x="144" y="0"/>
                    </a:lnTo>
                    <a:lnTo>
                      <a:pt x="0" y="1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1166">
                <a:extLst>
                  <a:ext uri="{FF2B5EF4-FFF2-40B4-BE49-F238E27FC236}">
                    <a16:creationId xmlns:a16="http://schemas.microsoft.com/office/drawing/2014/main" id="{DF5A0950-6A2F-D8AE-9FDC-CA5F94328C31}"/>
                  </a:ext>
                </a:extLst>
              </p:cNvPr>
              <p:cNvSpPr>
                <a:spLocks/>
              </p:cNvSpPr>
              <p:nvPr/>
            </p:nvSpPr>
            <p:spPr bwMode="auto">
              <a:xfrm>
                <a:off x="5130800" y="2674938"/>
                <a:ext cx="49213" cy="49213"/>
              </a:xfrm>
              <a:custGeom>
                <a:avLst/>
                <a:gdLst>
                  <a:gd name="T0" fmla="*/ 50 w 123"/>
                  <a:gd name="T1" fmla="*/ 0 h 123"/>
                  <a:gd name="T2" fmla="*/ 0 w 123"/>
                  <a:gd name="T3" fmla="*/ 50 h 123"/>
                  <a:gd name="T4" fmla="*/ 73 w 123"/>
                  <a:gd name="T5" fmla="*/ 123 h 123"/>
                  <a:gd name="T6" fmla="*/ 123 w 123"/>
                  <a:gd name="T7" fmla="*/ 73 h 123"/>
                  <a:gd name="T8" fmla="*/ 50 w 123"/>
                  <a:gd name="T9" fmla="*/ 0 h 123"/>
                </a:gdLst>
                <a:ahLst/>
                <a:cxnLst>
                  <a:cxn ang="0">
                    <a:pos x="T0" y="T1"/>
                  </a:cxn>
                  <a:cxn ang="0">
                    <a:pos x="T2" y="T3"/>
                  </a:cxn>
                  <a:cxn ang="0">
                    <a:pos x="T4" y="T5"/>
                  </a:cxn>
                  <a:cxn ang="0">
                    <a:pos x="T6" y="T7"/>
                  </a:cxn>
                  <a:cxn ang="0">
                    <a:pos x="T8" y="T9"/>
                  </a:cxn>
                </a:cxnLst>
                <a:rect l="0" t="0" r="r" b="b"/>
                <a:pathLst>
                  <a:path w="123" h="123">
                    <a:moveTo>
                      <a:pt x="50" y="0"/>
                    </a:moveTo>
                    <a:lnTo>
                      <a:pt x="0" y="50"/>
                    </a:lnTo>
                    <a:lnTo>
                      <a:pt x="73" y="123"/>
                    </a:lnTo>
                    <a:lnTo>
                      <a:pt x="123" y="73"/>
                    </a:lnTo>
                    <a:lnTo>
                      <a:pt x="5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167">
                <a:extLst>
                  <a:ext uri="{FF2B5EF4-FFF2-40B4-BE49-F238E27FC236}">
                    <a16:creationId xmlns:a16="http://schemas.microsoft.com/office/drawing/2014/main" id="{2A806A6B-8638-0385-EF2D-B58E3071D2E6}"/>
                  </a:ext>
                </a:extLst>
              </p:cNvPr>
              <p:cNvSpPr>
                <a:spLocks/>
              </p:cNvSpPr>
              <p:nvPr/>
            </p:nvSpPr>
            <p:spPr bwMode="auto">
              <a:xfrm>
                <a:off x="4953000" y="2651125"/>
                <a:ext cx="69850" cy="9525"/>
              </a:xfrm>
              <a:custGeom>
                <a:avLst/>
                <a:gdLst>
                  <a:gd name="T0" fmla="*/ 164 w 176"/>
                  <a:gd name="T1" fmla="*/ 0 h 23"/>
                  <a:gd name="T2" fmla="*/ 12 w 176"/>
                  <a:gd name="T3" fmla="*/ 0 h 23"/>
                  <a:gd name="T4" fmla="*/ 7 w 176"/>
                  <a:gd name="T5" fmla="*/ 1 h 23"/>
                  <a:gd name="T6" fmla="*/ 4 w 176"/>
                  <a:gd name="T7" fmla="*/ 3 h 23"/>
                  <a:gd name="T8" fmla="*/ 1 w 176"/>
                  <a:gd name="T9" fmla="*/ 7 h 23"/>
                  <a:gd name="T10" fmla="*/ 0 w 176"/>
                  <a:gd name="T11" fmla="*/ 12 h 23"/>
                  <a:gd name="T12" fmla="*/ 1 w 176"/>
                  <a:gd name="T13" fmla="*/ 16 h 23"/>
                  <a:gd name="T14" fmla="*/ 4 w 176"/>
                  <a:gd name="T15" fmla="*/ 20 h 23"/>
                  <a:gd name="T16" fmla="*/ 7 w 176"/>
                  <a:gd name="T17" fmla="*/ 23 h 23"/>
                  <a:gd name="T18" fmla="*/ 12 w 176"/>
                  <a:gd name="T19" fmla="*/ 23 h 23"/>
                  <a:gd name="T20" fmla="*/ 164 w 176"/>
                  <a:gd name="T21" fmla="*/ 23 h 23"/>
                  <a:gd name="T22" fmla="*/ 168 w 176"/>
                  <a:gd name="T23" fmla="*/ 23 h 23"/>
                  <a:gd name="T24" fmla="*/ 172 w 176"/>
                  <a:gd name="T25" fmla="*/ 20 h 23"/>
                  <a:gd name="T26" fmla="*/ 175 w 176"/>
                  <a:gd name="T27" fmla="*/ 16 h 23"/>
                  <a:gd name="T28" fmla="*/ 176 w 176"/>
                  <a:gd name="T29" fmla="*/ 12 h 23"/>
                  <a:gd name="T30" fmla="*/ 175 w 176"/>
                  <a:gd name="T31" fmla="*/ 7 h 23"/>
                  <a:gd name="T32" fmla="*/ 172 w 176"/>
                  <a:gd name="T33" fmla="*/ 3 h 23"/>
                  <a:gd name="T34" fmla="*/ 168 w 176"/>
                  <a:gd name="T35" fmla="*/ 1 h 23"/>
                  <a:gd name="T36" fmla="*/ 164 w 176"/>
                  <a:gd name="T3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23">
                    <a:moveTo>
                      <a:pt x="164" y="0"/>
                    </a:moveTo>
                    <a:lnTo>
                      <a:pt x="12" y="0"/>
                    </a:lnTo>
                    <a:lnTo>
                      <a:pt x="7" y="1"/>
                    </a:lnTo>
                    <a:lnTo>
                      <a:pt x="4" y="3"/>
                    </a:lnTo>
                    <a:lnTo>
                      <a:pt x="1" y="7"/>
                    </a:lnTo>
                    <a:lnTo>
                      <a:pt x="0" y="12"/>
                    </a:lnTo>
                    <a:lnTo>
                      <a:pt x="1" y="16"/>
                    </a:lnTo>
                    <a:lnTo>
                      <a:pt x="4" y="20"/>
                    </a:lnTo>
                    <a:lnTo>
                      <a:pt x="7" y="23"/>
                    </a:lnTo>
                    <a:lnTo>
                      <a:pt x="12" y="23"/>
                    </a:lnTo>
                    <a:lnTo>
                      <a:pt x="164" y="23"/>
                    </a:lnTo>
                    <a:lnTo>
                      <a:pt x="168" y="23"/>
                    </a:lnTo>
                    <a:lnTo>
                      <a:pt x="172" y="20"/>
                    </a:lnTo>
                    <a:lnTo>
                      <a:pt x="175" y="16"/>
                    </a:lnTo>
                    <a:lnTo>
                      <a:pt x="176" y="12"/>
                    </a:lnTo>
                    <a:lnTo>
                      <a:pt x="175" y="7"/>
                    </a:lnTo>
                    <a:lnTo>
                      <a:pt x="172" y="3"/>
                    </a:lnTo>
                    <a:lnTo>
                      <a:pt x="168" y="1"/>
                    </a:lnTo>
                    <a:lnTo>
                      <a:pt x="16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168">
                <a:extLst>
                  <a:ext uri="{FF2B5EF4-FFF2-40B4-BE49-F238E27FC236}">
                    <a16:creationId xmlns:a16="http://schemas.microsoft.com/office/drawing/2014/main" id="{0D2F7F28-1194-3C16-8166-C22DCC239657}"/>
                  </a:ext>
                </a:extLst>
              </p:cNvPr>
              <p:cNvSpPr>
                <a:spLocks/>
              </p:cNvSpPr>
              <p:nvPr/>
            </p:nvSpPr>
            <p:spPr bwMode="auto">
              <a:xfrm>
                <a:off x="4953000" y="2679700"/>
                <a:ext cx="69850" cy="9525"/>
              </a:xfrm>
              <a:custGeom>
                <a:avLst/>
                <a:gdLst>
                  <a:gd name="T0" fmla="*/ 176 w 176"/>
                  <a:gd name="T1" fmla="*/ 11 h 23"/>
                  <a:gd name="T2" fmla="*/ 175 w 176"/>
                  <a:gd name="T3" fmla="*/ 7 h 23"/>
                  <a:gd name="T4" fmla="*/ 172 w 176"/>
                  <a:gd name="T5" fmla="*/ 3 h 23"/>
                  <a:gd name="T6" fmla="*/ 168 w 176"/>
                  <a:gd name="T7" fmla="*/ 1 h 23"/>
                  <a:gd name="T8" fmla="*/ 164 w 176"/>
                  <a:gd name="T9" fmla="*/ 0 h 23"/>
                  <a:gd name="T10" fmla="*/ 12 w 176"/>
                  <a:gd name="T11" fmla="*/ 0 h 23"/>
                  <a:gd name="T12" fmla="*/ 7 w 176"/>
                  <a:gd name="T13" fmla="*/ 1 h 23"/>
                  <a:gd name="T14" fmla="*/ 4 w 176"/>
                  <a:gd name="T15" fmla="*/ 3 h 23"/>
                  <a:gd name="T16" fmla="*/ 1 w 176"/>
                  <a:gd name="T17" fmla="*/ 7 h 23"/>
                  <a:gd name="T18" fmla="*/ 0 w 176"/>
                  <a:gd name="T19" fmla="*/ 11 h 23"/>
                  <a:gd name="T20" fmla="*/ 1 w 176"/>
                  <a:gd name="T21" fmla="*/ 16 h 23"/>
                  <a:gd name="T22" fmla="*/ 4 w 176"/>
                  <a:gd name="T23" fmla="*/ 20 h 23"/>
                  <a:gd name="T24" fmla="*/ 7 w 176"/>
                  <a:gd name="T25" fmla="*/ 22 h 23"/>
                  <a:gd name="T26" fmla="*/ 12 w 176"/>
                  <a:gd name="T27" fmla="*/ 23 h 23"/>
                  <a:gd name="T28" fmla="*/ 164 w 176"/>
                  <a:gd name="T29" fmla="*/ 23 h 23"/>
                  <a:gd name="T30" fmla="*/ 168 w 176"/>
                  <a:gd name="T31" fmla="*/ 22 h 23"/>
                  <a:gd name="T32" fmla="*/ 172 w 176"/>
                  <a:gd name="T33" fmla="*/ 20 h 23"/>
                  <a:gd name="T34" fmla="*/ 175 w 176"/>
                  <a:gd name="T35" fmla="*/ 16 h 23"/>
                  <a:gd name="T36" fmla="*/ 176 w 176"/>
                  <a:gd name="T3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23">
                    <a:moveTo>
                      <a:pt x="176" y="11"/>
                    </a:moveTo>
                    <a:lnTo>
                      <a:pt x="175" y="7"/>
                    </a:lnTo>
                    <a:lnTo>
                      <a:pt x="172" y="3"/>
                    </a:lnTo>
                    <a:lnTo>
                      <a:pt x="168" y="1"/>
                    </a:lnTo>
                    <a:lnTo>
                      <a:pt x="164" y="0"/>
                    </a:lnTo>
                    <a:lnTo>
                      <a:pt x="12" y="0"/>
                    </a:lnTo>
                    <a:lnTo>
                      <a:pt x="7" y="1"/>
                    </a:lnTo>
                    <a:lnTo>
                      <a:pt x="4" y="3"/>
                    </a:lnTo>
                    <a:lnTo>
                      <a:pt x="1" y="7"/>
                    </a:lnTo>
                    <a:lnTo>
                      <a:pt x="0" y="11"/>
                    </a:lnTo>
                    <a:lnTo>
                      <a:pt x="1" y="16"/>
                    </a:lnTo>
                    <a:lnTo>
                      <a:pt x="4" y="20"/>
                    </a:lnTo>
                    <a:lnTo>
                      <a:pt x="7" y="22"/>
                    </a:lnTo>
                    <a:lnTo>
                      <a:pt x="12" y="23"/>
                    </a:lnTo>
                    <a:lnTo>
                      <a:pt x="164" y="23"/>
                    </a:lnTo>
                    <a:lnTo>
                      <a:pt x="168" y="22"/>
                    </a:lnTo>
                    <a:lnTo>
                      <a:pt x="172" y="20"/>
                    </a:lnTo>
                    <a:lnTo>
                      <a:pt x="175" y="16"/>
                    </a:lnTo>
                    <a:lnTo>
                      <a:pt x="176"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169">
                <a:extLst>
                  <a:ext uri="{FF2B5EF4-FFF2-40B4-BE49-F238E27FC236}">
                    <a16:creationId xmlns:a16="http://schemas.microsoft.com/office/drawing/2014/main" id="{5B792545-E41E-2A96-F7B5-EF369B3581D5}"/>
                  </a:ext>
                </a:extLst>
              </p:cNvPr>
              <p:cNvSpPr>
                <a:spLocks/>
              </p:cNvSpPr>
              <p:nvPr/>
            </p:nvSpPr>
            <p:spPr bwMode="auto">
              <a:xfrm>
                <a:off x="4953000" y="2708275"/>
                <a:ext cx="46038" cy="9525"/>
              </a:xfrm>
              <a:custGeom>
                <a:avLst/>
                <a:gdLst>
                  <a:gd name="T0" fmla="*/ 12 w 115"/>
                  <a:gd name="T1" fmla="*/ 0 h 24"/>
                  <a:gd name="T2" fmla="*/ 7 w 115"/>
                  <a:gd name="T3" fmla="*/ 1 h 24"/>
                  <a:gd name="T4" fmla="*/ 4 w 115"/>
                  <a:gd name="T5" fmla="*/ 3 h 24"/>
                  <a:gd name="T6" fmla="*/ 1 w 115"/>
                  <a:gd name="T7" fmla="*/ 8 h 24"/>
                  <a:gd name="T8" fmla="*/ 0 w 115"/>
                  <a:gd name="T9" fmla="*/ 12 h 24"/>
                  <a:gd name="T10" fmla="*/ 1 w 115"/>
                  <a:gd name="T11" fmla="*/ 17 h 24"/>
                  <a:gd name="T12" fmla="*/ 4 w 115"/>
                  <a:gd name="T13" fmla="*/ 21 h 24"/>
                  <a:gd name="T14" fmla="*/ 7 w 115"/>
                  <a:gd name="T15" fmla="*/ 23 h 24"/>
                  <a:gd name="T16" fmla="*/ 12 w 115"/>
                  <a:gd name="T17" fmla="*/ 24 h 24"/>
                  <a:gd name="T18" fmla="*/ 103 w 115"/>
                  <a:gd name="T19" fmla="*/ 24 h 24"/>
                  <a:gd name="T20" fmla="*/ 108 w 115"/>
                  <a:gd name="T21" fmla="*/ 23 h 24"/>
                  <a:gd name="T22" fmla="*/ 112 w 115"/>
                  <a:gd name="T23" fmla="*/ 21 h 24"/>
                  <a:gd name="T24" fmla="*/ 114 w 115"/>
                  <a:gd name="T25" fmla="*/ 17 h 24"/>
                  <a:gd name="T26" fmla="*/ 115 w 115"/>
                  <a:gd name="T27" fmla="*/ 12 h 24"/>
                  <a:gd name="T28" fmla="*/ 114 w 115"/>
                  <a:gd name="T29" fmla="*/ 8 h 24"/>
                  <a:gd name="T30" fmla="*/ 112 w 115"/>
                  <a:gd name="T31" fmla="*/ 3 h 24"/>
                  <a:gd name="T32" fmla="*/ 108 w 115"/>
                  <a:gd name="T33" fmla="*/ 1 h 24"/>
                  <a:gd name="T34" fmla="*/ 103 w 115"/>
                  <a:gd name="T35" fmla="*/ 0 h 24"/>
                  <a:gd name="T36" fmla="*/ 12 w 115"/>
                  <a:gd name="T3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5" h="24">
                    <a:moveTo>
                      <a:pt x="12" y="0"/>
                    </a:moveTo>
                    <a:lnTo>
                      <a:pt x="7" y="1"/>
                    </a:lnTo>
                    <a:lnTo>
                      <a:pt x="4" y="3"/>
                    </a:lnTo>
                    <a:lnTo>
                      <a:pt x="1" y="8"/>
                    </a:lnTo>
                    <a:lnTo>
                      <a:pt x="0" y="12"/>
                    </a:lnTo>
                    <a:lnTo>
                      <a:pt x="1" y="17"/>
                    </a:lnTo>
                    <a:lnTo>
                      <a:pt x="4" y="21"/>
                    </a:lnTo>
                    <a:lnTo>
                      <a:pt x="7" y="23"/>
                    </a:lnTo>
                    <a:lnTo>
                      <a:pt x="12" y="24"/>
                    </a:lnTo>
                    <a:lnTo>
                      <a:pt x="103" y="24"/>
                    </a:lnTo>
                    <a:lnTo>
                      <a:pt x="108" y="23"/>
                    </a:lnTo>
                    <a:lnTo>
                      <a:pt x="112" y="21"/>
                    </a:lnTo>
                    <a:lnTo>
                      <a:pt x="114" y="17"/>
                    </a:lnTo>
                    <a:lnTo>
                      <a:pt x="115" y="12"/>
                    </a:lnTo>
                    <a:lnTo>
                      <a:pt x="114" y="8"/>
                    </a:lnTo>
                    <a:lnTo>
                      <a:pt x="112" y="3"/>
                    </a:lnTo>
                    <a:lnTo>
                      <a:pt x="108" y="1"/>
                    </a:lnTo>
                    <a:lnTo>
                      <a:pt x="103" y="0"/>
                    </a:lnTo>
                    <a:lnTo>
                      <a:pt x="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53" name="Group 52">
            <a:extLst>
              <a:ext uri="{FF2B5EF4-FFF2-40B4-BE49-F238E27FC236}">
                <a16:creationId xmlns:a16="http://schemas.microsoft.com/office/drawing/2014/main" id="{C8A4C830-FF20-6523-B173-597BB1503B83}"/>
              </a:ext>
            </a:extLst>
          </p:cNvPr>
          <p:cNvGrpSpPr/>
          <p:nvPr/>
        </p:nvGrpSpPr>
        <p:grpSpPr>
          <a:xfrm>
            <a:off x="8236421" y="5616120"/>
            <a:ext cx="339861" cy="339861"/>
            <a:chOff x="8236421" y="5707026"/>
            <a:chExt cx="339861" cy="339861"/>
          </a:xfrm>
        </p:grpSpPr>
        <p:sp>
          <p:nvSpPr>
            <p:cNvPr id="36" name="Rectangle: Rounded Corners 35">
              <a:extLst>
                <a:ext uri="{FF2B5EF4-FFF2-40B4-BE49-F238E27FC236}">
                  <a16:creationId xmlns:a16="http://schemas.microsoft.com/office/drawing/2014/main" id="{84D061C0-4991-ACA4-DBEA-EA7622511C12}"/>
                </a:ext>
              </a:extLst>
            </p:cNvPr>
            <p:cNvSpPr/>
            <p:nvPr/>
          </p:nvSpPr>
          <p:spPr bwMode="auto">
            <a:xfrm>
              <a:off x="8236421" y="5707026"/>
              <a:ext cx="339861" cy="339861"/>
            </a:xfrm>
            <a:prstGeom prst="roundRect">
              <a:avLst>
                <a:gd name="adj" fmla="val 0"/>
              </a:avLst>
            </a:prstGeom>
            <a:solidFill>
              <a:schemeClr val="bg1"/>
            </a:solidFill>
            <a:ln>
              <a:noFill/>
            </a:ln>
            <a:effectLst>
              <a:outerShdw blurRad="76200" dist="50800" dir="5400000" algn="tl" rotWithShape="0">
                <a:schemeClr val="tx2">
                  <a:alpha val="4000"/>
                </a:schemeClr>
              </a:outerShdw>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algn="l"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US" sz="1200" dirty="0">
                <a:solidFill>
                  <a:schemeClr val="tx2"/>
                </a:solidFill>
              </a:endParaRPr>
            </a:p>
          </p:txBody>
        </p:sp>
        <p:grpSp>
          <p:nvGrpSpPr>
            <p:cNvPr id="37" name="Group 36">
              <a:extLst>
                <a:ext uri="{FF2B5EF4-FFF2-40B4-BE49-F238E27FC236}">
                  <a16:creationId xmlns:a16="http://schemas.microsoft.com/office/drawing/2014/main" id="{036E9D41-4327-1BEB-57C3-098E38E86CCB}"/>
                </a:ext>
              </a:extLst>
            </p:cNvPr>
            <p:cNvGrpSpPr/>
            <p:nvPr/>
          </p:nvGrpSpPr>
          <p:grpSpPr>
            <a:xfrm>
              <a:off x="8299900" y="5769913"/>
              <a:ext cx="212903" cy="214087"/>
              <a:chOff x="9882188" y="3108325"/>
              <a:chExt cx="285750" cy="287338"/>
            </a:xfrm>
            <a:solidFill>
              <a:srgbClr val="3591CF"/>
            </a:solidFill>
          </p:grpSpPr>
          <p:sp>
            <p:nvSpPr>
              <p:cNvPr id="38" name="Freeform 2284">
                <a:extLst>
                  <a:ext uri="{FF2B5EF4-FFF2-40B4-BE49-F238E27FC236}">
                    <a16:creationId xmlns:a16="http://schemas.microsoft.com/office/drawing/2014/main" id="{F7C2EE91-CE08-D4B6-F9EC-E1E47449BCBC}"/>
                  </a:ext>
                </a:extLst>
              </p:cNvPr>
              <p:cNvSpPr>
                <a:spLocks/>
              </p:cNvSpPr>
              <p:nvPr/>
            </p:nvSpPr>
            <p:spPr bwMode="auto">
              <a:xfrm>
                <a:off x="9882188" y="3175000"/>
                <a:ext cx="219075" cy="220663"/>
              </a:xfrm>
              <a:custGeom>
                <a:avLst/>
                <a:gdLst>
                  <a:gd name="T0" fmla="*/ 549 w 691"/>
                  <a:gd name="T1" fmla="*/ 251 h 693"/>
                  <a:gd name="T2" fmla="*/ 568 w 691"/>
                  <a:gd name="T3" fmla="*/ 313 h 693"/>
                  <a:gd name="T4" fmla="*/ 566 w 691"/>
                  <a:gd name="T5" fmla="*/ 392 h 693"/>
                  <a:gd name="T6" fmla="*/ 532 w 691"/>
                  <a:gd name="T7" fmla="*/ 473 h 693"/>
                  <a:gd name="T8" fmla="*/ 471 w 691"/>
                  <a:gd name="T9" fmla="*/ 534 h 693"/>
                  <a:gd name="T10" fmla="*/ 391 w 691"/>
                  <a:gd name="T11" fmla="*/ 567 h 693"/>
                  <a:gd name="T12" fmla="*/ 300 w 691"/>
                  <a:gd name="T13" fmla="*/ 567 h 693"/>
                  <a:gd name="T14" fmla="*/ 220 w 691"/>
                  <a:gd name="T15" fmla="*/ 534 h 693"/>
                  <a:gd name="T16" fmla="*/ 159 w 691"/>
                  <a:gd name="T17" fmla="*/ 473 h 693"/>
                  <a:gd name="T18" fmla="*/ 124 w 691"/>
                  <a:gd name="T19" fmla="*/ 392 h 693"/>
                  <a:gd name="T20" fmla="*/ 124 w 691"/>
                  <a:gd name="T21" fmla="*/ 301 h 693"/>
                  <a:gd name="T22" fmla="*/ 159 w 691"/>
                  <a:gd name="T23" fmla="*/ 220 h 693"/>
                  <a:gd name="T24" fmla="*/ 220 w 691"/>
                  <a:gd name="T25" fmla="*/ 159 h 693"/>
                  <a:gd name="T26" fmla="*/ 300 w 691"/>
                  <a:gd name="T27" fmla="*/ 125 h 693"/>
                  <a:gd name="T28" fmla="*/ 378 w 691"/>
                  <a:gd name="T29" fmla="*/ 124 h 693"/>
                  <a:gd name="T30" fmla="*/ 442 w 691"/>
                  <a:gd name="T31" fmla="*/ 142 h 693"/>
                  <a:gd name="T32" fmla="*/ 533 w 691"/>
                  <a:gd name="T33" fmla="*/ 56 h 693"/>
                  <a:gd name="T34" fmla="*/ 431 w 691"/>
                  <a:gd name="T35" fmla="*/ 11 h 693"/>
                  <a:gd name="T36" fmla="*/ 360 w 691"/>
                  <a:gd name="T37" fmla="*/ 0 h 693"/>
                  <a:gd name="T38" fmla="*/ 293 w 691"/>
                  <a:gd name="T39" fmla="*/ 4 h 693"/>
                  <a:gd name="T40" fmla="*/ 227 w 691"/>
                  <a:gd name="T41" fmla="*/ 21 h 693"/>
                  <a:gd name="T42" fmla="*/ 166 w 691"/>
                  <a:gd name="T43" fmla="*/ 50 h 693"/>
                  <a:gd name="T44" fmla="*/ 112 w 691"/>
                  <a:gd name="T45" fmla="*/ 91 h 693"/>
                  <a:gd name="T46" fmla="*/ 68 w 691"/>
                  <a:gd name="T47" fmla="*/ 139 h 693"/>
                  <a:gd name="T48" fmla="*/ 34 w 691"/>
                  <a:gd name="T49" fmla="*/ 197 h 693"/>
                  <a:gd name="T50" fmla="*/ 9 w 691"/>
                  <a:gd name="T51" fmla="*/ 260 h 693"/>
                  <a:gd name="T52" fmla="*/ 0 w 691"/>
                  <a:gd name="T53" fmla="*/ 329 h 693"/>
                  <a:gd name="T54" fmla="*/ 2 w 691"/>
                  <a:gd name="T55" fmla="*/ 396 h 693"/>
                  <a:gd name="T56" fmla="*/ 18 w 691"/>
                  <a:gd name="T57" fmla="*/ 459 h 693"/>
                  <a:gd name="T58" fmla="*/ 44 w 691"/>
                  <a:gd name="T59" fmla="*/ 517 h 693"/>
                  <a:gd name="T60" fmla="*/ 80 w 691"/>
                  <a:gd name="T61" fmla="*/ 568 h 693"/>
                  <a:gd name="T62" fmla="*/ 0 w 691"/>
                  <a:gd name="T63" fmla="*/ 677 h 693"/>
                  <a:gd name="T64" fmla="*/ 14 w 691"/>
                  <a:gd name="T65" fmla="*/ 693 h 693"/>
                  <a:gd name="T66" fmla="*/ 123 w 691"/>
                  <a:gd name="T67" fmla="*/ 611 h 693"/>
                  <a:gd name="T68" fmla="*/ 174 w 691"/>
                  <a:gd name="T69" fmla="*/ 647 h 693"/>
                  <a:gd name="T70" fmla="*/ 233 w 691"/>
                  <a:gd name="T71" fmla="*/ 673 h 693"/>
                  <a:gd name="T72" fmla="*/ 295 w 691"/>
                  <a:gd name="T73" fmla="*/ 689 h 693"/>
                  <a:gd name="T74" fmla="*/ 362 w 691"/>
                  <a:gd name="T75" fmla="*/ 691 h 693"/>
                  <a:gd name="T76" fmla="*/ 427 w 691"/>
                  <a:gd name="T77" fmla="*/ 683 h 693"/>
                  <a:gd name="T78" fmla="*/ 487 w 691"/>
                  <a:gd name="T79" fmla="*/ 662 h 693"/>
                  <a:gd name="T80" fmla="*/ 542 w 691"/>
                  <a:gd name="T81" fmla="*/ 630 h 693"/>
                  <a:gd name="T82" fmla="*/ 665 w 691"/>
                  <a:gd name="T83" fmla="*/ 688 h 693"/>
                  <a:gd name="T84" fmla="*/ 686 w 691"/>
                  <a:gd name="T85" fmla="*/ 688 h 693"/>
                  <a:gd name="T86" fmla="*/ 686 w 691"/>
                  <a:gd name="T87" fmla="*/ 667 h 693"/>
                  <a:gd name="T88" fmla="*/ 630 w 691"/>
                  <a:gd name="T89" fmla="*/ 544 h 693"/>
                  <a:gd name="T90" fmla="*/ 661 w 691"/>
                  <a:gd name="T91" fmla="*/ 489 h 693"/>
                  <a:gd name="T92" fmla="*/ 681 w 691"/>
                  <a:gd name="T93" fmla="*/ 428 h 693"/>
                  <a:gd name="T94" fmla="*/ 691 w 691"/>
                  <a:gd name="T95" fmla="*/ 363 h 693"/>
                  <a:gd name="T96" fmla="*/ 689 w 691"/>
                  <a:gd name="T97" fmla="*/ 303 h 693"/>
                  <a:gd name="T98" fmla="*/ 662 w 691"/>
                  <a:gd name="T99" fmla="*/ 207 h 693"/>
                  <a:gd name="T100" fmla="*/ 619 w 691"/>
                  <a:gd name="T101" fmla="*/ 136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1" h="693">
                    <a:moveTo>
                      <a:pt x="619" y="136"/>
                    </a:moveTo>
                    <a:lnTo>
                      <a:pt x="533" y="222"/>
                    </a:lnTo>
                    <a:lnTo>
                      <a:pt x="542" y="236"/>
                    </a:lnTo>
                    <a:lnTo>
                      <a:pt x="549" y="251"/>
                    </a:lnTo>
                    <a:lnTo>
                      <a:pt x="555" y="265"/>
                    </a:lnTo>
                    <a:lnTo>
                      <a:pt x="560" y="280"/>
                    </a:lnTo>
                    <a:lnTo>
                      <a:pt x="565" y="296"/>
                    </a:lnTo>
                    <a:lnTo>
                      <a:pt x="568" y="313"/>
                    </a:lnTo>
                    <a:lnTo>
                      <a:pt x="570" y="329"/>
                    </a:lnTo>
                    <a:lnTo>
                      <a:pt x="571" y="346"/>
                    </a:lnTo>
                    <a:lnTo>
                      <a:pt x="570" y="369"/>
                    </a:lnTo>
                    <a:lnTo>
                      <a:pt x="566" y="392"/>
                    </a:lnTo>
                    <a:lnTo>
                      <a:pt x="560" y="413"/>
                    </a:lnTo>
                    <a:lnTo>
                      <a:pt x="553" y="434"/>
                    </a:lnTo>
                    <a:lnTo>
                      <a:pt x="543" y="453"/>
                    </a:lnTo>
                    <a:lnTo>
                      <a:pt x="532" y="473"/>
                    </a:lnTo>
                    <a:lnTo>
                      <a:pt x="519" y="490"/>
                    </a:lnTo>
                    <a:lnTo>
                      <a:pt x="504" y="506"/>
                    </a:lnTo>
                    <a:lnTo>
                      <a:pt x="488" y="520"/>
                    </a:lnTo>
                    <a:lnTo>
                      <a:pt x="471" y="534"/>
                    </a:lnTo>
                    <a:lnTo>
                      <a:pt x="453" y="545"/>
                    </a:lnTo>
                    <a:lnTo>
                      <a:pt x="433" y="555"/>
                    </a:lnTo>
                    <a:lnTo>
                      <a:pt x="413" y="562"/>
                    </a:lnTo>
                    <a:lnTo>
                      <a:pt x="391" y="567"/>
                    </a:lnTo>
                    <a:lnTo>
                      <a:pt x="369" y="571"/>
                    </a:lnTo>
                    <a:lnTo>
                      <a:pt x="345" y="572"/>
                    </a:lnTo>
                    <a:lnTo>
                      <a:pt x="322" y="571"/>
                    </a:lnTo>
                    <a:lnTo>
                      <a:pt x="300" y="567"/>
                    </a:lnTo>
                    <a:lnTo>
                      <a:pt x="278" y="562"/>
                    </a:lnTo>
                    <a:lnTo>
                      <a:pt x="257" y="555"/>
                    </a:lnTo>
                    <a:lnTo>
                      <a:pt x="238" y="545"/>
                    </a:lnTo>
                    <a:lnTo>
                      <a:pt x="220" y="534"/>
                    </a:lnTo>
                    <a:lnTo>
                      <a:pt x="201" y="520"/>
                    </a:lnTo>
                    <a:lnTo>
                      <a:pt x="185" y="506"/>
                    </a:lnTo>
                    <a:lnTo>
                      <a:pt x="171" y="490"/>
                    </a:lnTo>
                    <a:lnTo>
                      <a:pt x="159" y="473"/>
                    </a:lnTo>
                    <a:lnTo>
                      <a:pt x="146" y="453"/>
                    </a:lnTo>
                    <a:lnTo>
                      <a:pt x="138" y="434"/>
                    </a:lnTo>
                    <a:lnTo>
                      <a:pt x="129" y="413"/>
                    </a:lnTo>
                    <a:lnTo>
                      <a:pt x="124" y="392"/>
                    </a:lnTo>
                    <a:lnTo>
                      <a:pt x="121" y="369"/>
                    </a:lnTo>
                    <a:lnTo>
                      <a:pt x="119" y="346"/>
                    </a:lnTo>
                    <a:lnTo>
                      <a:pt x="121" y="324"/>
                    </a:lnTo>
                    <a:lnTo>
                      <a:pt x="124" y="301"/>
                    </a:lnTo>
                    <a:lnTo>
                      <a:pt x="129" y="280"/>
                    </a:lnTo>
                    <a:lnTo>
                      <a:pt x="138" y="259"/>
                    </a:lnTo>
                    <a:lnTo>
                      <a:pt x="146" y="238"/>
                    </a:lnTo>
                    <a:lnTo>
                      <a:pt x="159" y="220"/>
                    </a:lnTo>
                    <a:lnTo>
                      <a:pt x="171" y="203"/>
                    </a:lnTo>
                    <a:lnTo>
                      <a:pt x="185" y="187"/>
                    </a:lnTo>
                    <a:lnTo>
                      <a:pt x="201" y="172"/>
                    </a:lnTo>
                    <a:lnTo>
                      <a:pt x="220" y="159"/>
                    </a:lnTo>
                    <a:lnTo>
                      <a:pt x="238" y="148"/>
                    </a:lnTo>
                    <a:lnTo>
                      <a:pt x="257" y="138"/>
                    </a:lnTo>
                    <a:lnTo>
                      <a:pt x="278" y="131"/>
                    </a:lnTo>
                    <a:lnTo>
                      <a:pt x="300" y="125"/>
                    </a:lnTo>
                    <a:lnTo>
                      <a:pt x="322" y="122"/>
                    </a:lnTo>
                    <a:lnTo>
                      <a:pt x="345" y="121"/>
                    </a:lnTo>
                    <a:lnTo>
                      <a:pt x="362" y="121"/>
                    </a:lnTo>
                    <a:lnTo>
                      <a:pt x="378" y="124"/>
                    </a:lnTo>
                    <a:lnTo>
                      <a:pt x="395" y="126"/>
                    </a:lnTo>
                    <a:lnTo>
                      <a:pt x="411" y="131"/>
                    </a:lnTo>
                    <a:lnTo>
                      <a:pt x="426" y="136"/>
                    </a:lnTo>
                    <a:lnTo>
                      <a:pt x="442" y="142"/>
                    </a:lnTo>
                    <a:lnTo>
                      <a:pt x="455" y="149"/>
                    </a:lnTo>
                    <a:lnTo>
                      <a:pt x="470" y="158"/>
                    </a:lnTo>
                    <a:lnTo>
                      <a:pt x="555" y="72"/>
                    </a:lnTo>
                    <a:lnTo>
                      <a:pt x="533" y="56"/>
                    </a:lnTo>
                    <a:lnTo>
                      <a:pt x="509" y="42"/>
                    </a:lnTo>
                    <a:lnTo>
                      <a:pt x="485" y="30"/>
                    </a:lnTo>
                    <a:lnTo>
                      <a:pt x="458" y="20"/>
                    </a:lnTo>
                    <a:lnTo>
                      <a:pt x="431" y="11"/>
                    </a:lnTo>
                    <a:lnTo>
                      <a:pt x="403" y="5"/>
                    </a:lnTo>
                    <a:lnTo>
                      <a:pt x="389" y="3"/>
                    </a:lnTo>
                    <a:lnTo>
                      <a:pt x="375" y="1"/>
                    </a:lnTo>
                    <a:lnTo>
                      <a:pt x="360" y="0"/>
                    </a:lnTo>
                    <a:lnTo>
                      <a:pt x="345" y="0"/>
                    </a:lnTo>
                    <a:lnTo>
                      <a:pt x="327" y="1"/>
                    </a:lnTo>
                    <a:lnTo>
                      <a:pt x="310" y="3"/>
                    </a:lnTo>
                    <a:lnTo>
                      <a:pt x="293" y="4"/>
                    </a:lnTo>
                    <a:lnTo>
                      <a:pt x="276" y="8"/>
                    </a:lnTo>
                    <a:lnTo>
                      <a:pt x="259" y="11"/>
                    </a:lnTo>
                    <a:lnTo>
                      <a:pt x="243" y="16"/>
                    </a:lnTo>
                    <a:lnTo>
                      <a:pt x="227" y="21"/>
                    </a:lnTo>
                    <a:lnTo>
                      <a:pt x="211" y="27"/>
                    </a:lnTo>
                    <a:lnTo>
                      <a:pt x="195" y="34"/>
                    </a:lnTo>
                    <a:lnTo>
                      <a:pt x="180" y="42"/>
                    </a:lnTo>
                    <a:lnTo>
                      <a:pt x="166" y="50"/>
                    </a:lnTo>
                    <a:lnTo>
                      <a:pt x="152" y="60"/>
                    </a:lnTo>
                    <a:lnTo>
                      <a:pt x="138" y="69"/>
                    </a:lnTo>
                    <a:lnTo>
                      <a:pt x="126" y="80"/>
                    </a:lnTo>
                    <a:lnTo>
                      <a:pt x="112" y="91"/>
                    </a:lnTo>
                    <a:lnTo>
                      <a:pt x="101" y="102"/>
                    </a:lnTo>
                    <a:lnTo>
                      <a:pt x="89" y="114"/>
                    </a:lnTo>
                    <a:lnTo>
                      <a:pt x="78" y="126"/>
                    </a:lnTo>
                    <a:lnTo>
                      <a:pt x="68" y="139"/>
                    </a:lnTo>
                    <a:lnTo>
                      <a:pt x="58" y="153"/>
                    </a:lnTo>
                    <a:lnTo>
                      <a:pt x="50" y="168"/>
                    </a:lnTo>
                    <a:lnTo>
                      <a:pt x="41" y="182"/>
                    </a:lnTo>
                    <a:lnTo>
                      <a:pt x="34" y="197"/>
                    </a:lnTo>
                    <a:lnTo>
                      <a:pt x="27" y="212"/>
                    </a:lnTo>
                    <a:lnTo>
                      <a:pt x="20" y="227"/>
                    </a:lnTo>
                    <a:lnTo>
                      <a:pt x="14" y="243"/>
                    </a:lnTo>
                    <a:lnTo>
                      <a:pt x="9" y="260"/>
                    </a:lnTo>
                    <a:lnTo>
                      <a:pt x="6" y="276"/>
                    </a:lnTo>
                    <a:lnTo>
                      <a:pt x="3" y="293"/>
                    </a:lnTo>
                    <a:lnTo>
                      <a:pt x="1" y="310"/>
                    </a:lnTo>
                    <a:lnTo>
                      <a:pt x="0" y="329"/>
                    </a:lnTo>
                    <a:lnTo>
                      <a:pt x="0" y="346"/>
                    </a:lnTo>
                    <a:lnTo>
                      <a:pt x="0" y="363"/>
                    </a:lnTo>
                    <a:lnTo>
                      <a:pt x="1" y="380"/>
                    </a:lnTo>
                    <a:lnTo>
                      <a:pt x="2" y="396"/>
                    </a:lnTo>
                    <a:lnTo>
                      <a:pt x="6" y="412"/>
                    </a:lnTo>
                    <a:lnTo>
                      <a:pt x="9" y="428"/>
                    </a:lnTo>
                    <a:lnTo>
                      <a:pt x="13" y="444"/>
                    </a:lnTo>
                    <a:lnTo>
                      <a:pt x="18" y="459"/>
                    </a:lnTo>
                    <a:lnTo>
                      <a:pt x="23" y="474"/>
                    </a:lnTo>
                    <a:lnTo>
                      <a:pt x="30" y="489"/>
                    </a:lnTo>
                    <a:lnTo>
                      <a:pt x="36" y="502"/>
                    </a:lnTo>
                    <a:lnTo>
                      <a:pt x="44" y="517"/>
                    </a:lnTo>
                    <a:lnTo>
                      <a:pt x="52" y="530"/>
                    </a:lnTo>
                    <a:lnTo>
                      <a:pt x="61" y="544"/>
                    </a:lnTo>
                    <a:lnTo>
                      <a:pt x="71" y="556"/>
                    </a:lnTo>
                    <a:lnTo>
                      <a:pt x="80" y="568"/>
                    </a:lnTo>
                    <a:lnTo>
                      <a:pt x="90" y="580"/>
                    </a:lnTo>
                    <a:lnTo>
                      <a:pt x="3" y="667"/>
                    </a:lnTo>
                    <a:lnTo>
                      <a:pt x="0" y="672"/>
                    </a:lnTo>
                    <a:lnTo>
                      <a:pt x="0" y="677"/>
                    </a:lnTo>
                    <a:lnTo>
                      <a:pt x="0" y="683"/>
                    </a:lnTo>
                    <a:lnTo>
                      <a:pt x="3" y="688"/>
                    </a:lnTo>
                    <a:lnTo>
                      <a:pt x="8" y="691"/>
                    </a:lnTo>
                    <a:lnTo>
                      <a:pt x="14" y="693"/>
                    </a:lnTo>
                    <a:lnTo>
                      <a:pt x="20" y="691"/>
                    </a:lnTo>
                    <a:lnTo>
                      <a:pt x="25" y="688"/>
                    </a:lnTo>
                    <a:lnTo>
                      <a:pt x="112" y="601"/>
                    </a:lnTo>
                    <a:lnTo>
                      <a:pt x="123" y="611"/>
                    </a:lnTo>
                    <a:lnTo>
                      <a:pt x="135" y="622"/>
                    </a:lnTo>
                    <a:lnTo>
                      <a:pt x="149" y="630"/>
                    </a:lnTo>
                    <a:lnTo>
                      <a:pt x="161" y="639"/>
                    </a:lnTo>
                    <a:lnTo>
                      <a:pt x="174" y="647"/>
                    </a:lnTo>
                    <a:lnTo>
                      <a:pt x="189" y="655"/>
                    </a:lnTo>
                    <a:lnTo>
                      <a:pt x="202" y="662"/>
                    </a:lnTo>
                    <a:lnTo>
                      <a:pt x="217" y="668"/>
                    </a:lnTo>
                    <a:lnTo>
                      <a:pt x="233" y="673"/>
                    </a:lnTo>
                    <a:lnTo>
                      <a:pt x="248" y="678"/>
                    </a:lnTo>
                    <a:lnTo>
                      <a:pt x="264" y="683"/>
                    </a:lnTo>
                    <a:lnTo>
                      <a:pt x="279" y="687"/>
                    </a:lnTo>
                    <a:lnTo>
                      <a:pt x="295" y="689"/>
                    </a:lnTo>
                    <a:lnTo>
                      <a:pt x="311" y="690"/>
                    </a:lnTo>
                    <a:lnTo>
                      <a:pt x="328" y="691"/>
                    </a:lnTo>
                    <a:lnTo>
                      <a:pt x="345" y="693"/>
                    </a:lnTo>
                    <a:lnTo>
                      <a:pt x="362" y="691"/>
                    </a:lnTo>
                    <a:lnTo>
                      <a:pt x="378" y="690"/>
                    </a:lnTo>
                    <a:lnTo>
                      <a:pt x="394" y="689"/>
                    </a:lnTo>
                    <a:lnTo>
                      <a:pt x="411" y="687"/>
                    </a:lnTo>
                    <a:lnTo>
                      <a:pt x="427" y="683"/>
                    </a:lnTo>
                    <a:lnTo>
                      <a:pt x="442" y="678"/>
                    </a:lnTo>
                    <a:lnTo>
                      <a:pt x="458" y="673"/>
                    </a:lnTo>
                    <a:lnTo>
                      <a:pt x="472" y="668"/>
                    </a:lnTo>
                    <a:lnTo>
                      <a:pt x="487" y="662"/>
                    </a:lnTo>
                    <a:lnTo>
                      <a:pt x="502" y="655"/>
                    </a:lnTo>
                    <a:lnTo>
                      <a:pt x="515" y="647"/>
                    </a:lnTo>
                    <a:lnTo>
                      <a:pt x="529" y="639"/>
                    </a:lnTo>
                    <a:lnTo>
                      <a:pt x="542" y="630"/>
                    </a:lnTo>
                    <a:lnTo>
                      <a:pt x="554" y="622"/>
                    </a:lnTo>
                    <a:lnTo>
                      <a:pt x="566" y="612"/>
                    </a:lnTo>
                    <a:lnTo>
                      <a:pt x="579" y="601"/>
                    </a:lnTo>
                    <a:lnTo>
                      <a:pt x="665" y="688"/>
                    </a:lnTo>
                    <a:lnTo>
                      <a:pt x="670" y="691"/>
                    </a:lnTo>
                    <a:lnTo>
                      <a:pt x="676" y="693"/>
                    </a:lnTo>
                    <a:lnTo>
                      <a:pt x="681" y="691"/>
                    </a:lnTo>
                    <a:lnTo>
                      <a:pt x="686" y="688"/>
                    </a:lnTo>
                    <a:lnTo>
                      <a:pt x="690" y="683"/>
                    </a:lnTo>
                    <a:lnTo>
                      <a:pt x="691" y="677"/>
                    </a:lnTo>
                    <a:lnTo>
                      <a:pt x="690" y="672"/>
                    </a:lnTo>
                    <a:lnTo>
                      <a:pt x="686" y="667"/>
                    </a:lnTo>
                    <a:lnTo>
                      <a:pt x="601" y="580"/>
                    </a:lnTo>
                    <a:lnTo>
                      <a:pt x="610" y="568"/>
                    </a:lnTo>
                    <a:lnTo>
                      <a:pt x="620" y="556"/>
                    </a:lnTo>
                    <a:lnTo>
                      <a:pt x="630" y="544"/>
                    </a:lnTo>
                    <a:lnTo>
                      <a:pt x="639" y="530"/>
                    </a:lnTo>
                    <a:lnTo>
                      <a:pt x="646" y="517"/>
                    </a:lnTo>
                    <a:lnTo>
                      <a:pt x="653" y="502"/>
                    </a:lnTo>
                    <a:lnTo>
                      <a:pt x="661" y="489"/>
                    </a:lnTo>
                    <a:lnTo>
                      <a:pt x="667" y="474"/>
                    </a:lnTo>
                    <a:lnTo>
                      <a:pt x="673" y="459"/>
                    </a:lnTo>
                    <a:lnTo>
                      <a:pt x="678" y="444"/>
                    </a:lnTo>
                    <a:lnTo>
                      <a:pt x="681" y="428"/>
                    </a:lnTo>
                    <a:lnTo>
                      <a:pt x="685" y="412"/>
                    </a:lnTo>
                    <a:lnTo>
                      <a:pt x="687" y="396"/>
                    </a:lnTo>
                    <a:lnTo>
                      <a:pt x="690" y="380"/>
                    </a:lnTo>
                    <a:lnTo>
                      <a:pt x="691" y="363"/>
                    </a:lnTo>
                    <a:lnTo>
                      <a:pt x="691" y="346"/>
                    </a:lnTo>
                    <a:lnTo>
                      <a:pt x="691" y="331"/>
                    </a:lnTo>
                    <a:lnTo>
                      <a:pt x="690" y="317"/>
                    </a:lnTo>
                    <a:lnTo>
                      <a:pt x="689" y="303"/>
                    </a:lnTo>
                    <a:lnTo>
                      <a:pt x="686" y="288"/>
                    </a:lnTo>
                    <a:lnTo>
                      <a:pt x="680" y="260"/>
                    </a:lnTo>
                    <a:lnTo>
                      <a:pt x="672" y="233"/>
                    </a:lnTo>
                    <a:lnTo>
                      <a:pt x="662" y="207"/>
                    </a:lnTo>
                    <a:lnTo>
                      <a:pt x="650" y="182"/>
                    </a:lnTo>
                    <a:lnTo>
                      <a:pt x="635" y="158"/>
                    </a:lnTo>
                    <a:lnTo>
                      <a:pt x="619" y="136"/>
                    </a:lnTo>
                    <a:lnTo>
                      <a:pt x="619"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2285">
                <a:extLst>
                  <a:ext uri="{FF2B5EF4-FFF2-40B4-BE49-F238E27FC236}">
                    <a16:creationId xmlns:a16="http://schemas.microsoft.com/office/drawing/2014/main" id="{6A91EBA5-65F6-8CCA-DDE6-E286842C8F6A}"/>
                  </a:ext>
                </a:extLst>
              </p:cNvPr>
              <p:cNvSpPr>
                <a:spLocks/>
              </p:cNvSpPr>
              <p:nvPr/>
            </p:nvSpPr>
            <p:spPr bwMode="auto">
              <a:xfrm>
                <a:off x="9929813" y="3222625"/>
                <a:ext cx="123825" cy="125413"/>
              </a:xfrm>
              <a:custGeom>
                <a:avLst/>
                <a:gdLst>
                  <a:gd name="T0" fmla="*/ 286 w 391"/>
                  <a:gd name="T1" fmla="*/ 24 h 392"/>
                  <a:gd name="T2" fmla="*/ 263 w 391"/>
                  <a:gd name="T3" fmla="*/ 13 h 392"/>
                  <a:gd name="T4" fmla="*/ 236 w 391"/>
                  <a:gd name="T5" fmla="*/ 5 h 392"/>
                  <a:gd name="T6" fmla="*/ 209 w 391"/>
                  <a:gd name="T7" fmla="*/ 2 h 392"/>
                  <a:gd name="T8" fmla="*/ 175 w 391"/>
                  <a:gd name="T9" fmla="*/ 2 h 392"/>
                  <a:gd name="T10" fmla="*/ 137 w 391"/>
                  <a:gd name="T11" fmla="*/ 10 h 392"/>
                  <a:gd name="T12" fmla="*/ 103 w 391"/>
                  <a:gd name="T13" fmla="*/ 25 h 392"/>
                  <a:gd name="T14" fmla="*/ 71 w 391"/>
                  <a:gd name="T15" fmla="*/ 46 h 392"/>
                  <a:gd name="T16" fmla="*/ 44 w 391"/>
                  <a:gd name="T17" fmla="*/ 72 h 392"/>
                  <a:gd name="T18" fmla="*/ 23 w 391"/>
                  <a:gd name="T19" fmla="*/ 103 h 392"/>
                  <a:gd name="T20" fmla="*/ 9 w 391"/>
                  <a:gd name="T21" fmla="*/ 138 h 392"/>
                  <a:gd name="T22" fmla="*/ 1 w 391"/>
                  <a:gd name="T23" fmla="*/ 176 h 392"/>
                  <a:gd name="T24" fmla="*/ 1 w 391"/>
                  <a:gd name="T25" fmla="*/ 217 h 392"/>
                  <a:gd name="T26" fmla="*/ 9 w 391"/>
                  <a:gd name="T27" fmla="*/ 254 h 392"/>
                  <a:gd name="T28" fmla="*/ 23 w 391"/>
                  <a:gd name="T29" fmla="*/ 290 h 392"/>
                  <a:gd name="T30" fmla="*/ 44 w 391"/>
                  <a:gd name="T31" fmla="*/ 320 h 392"/>
                  <a:gd name="T32" fmla="*/ 71 w 391"/>
                  <a:gd name="T33" fmla="*/ 347 h 392"/>
                  <a:gd name="T34" fmla="*/ 103 w 391"/>
                  <a:gd name="T35" fmla="*/ 368 h 392"/>
                  <a:gd name="T36" fmla="*/ 137 w 391"/>
                  <a:gd name="T37" fmla="*/ 383 h 392"/>
                  <a:gd name="T38" fmla="*/ 175 w 391"/>
                  <a:gd name="T39" fmla="*/ 391 h 392"/>
                  <a:gd name="T40" fmla="*/ 215 w 391"/>
                  <a:gd name="T41" fmla="*/ 391 h 392"/>
                  <a:gd name="T42" fmla="*/ 253 w 391"/>
                  <a:gd name="T43" fmla="*/ 383 h 392"/>
                  <a:gd name="T44" fmla="*/ 288 w 391"/>
                  <a:gd name="T45" fmla="*/ 368 h 392"/>
                  <a:gd name="T46" fmla="*/ 320 w 391"/>
                  <a:gd name="T47" fmla="*/ 347 h 392"/>
                  <a:gd name="T48" fmla="*/ 346 w 391"/>
                  <a:gd name="T49" fmla="*/ 320 h 392"/>
                  <a:gd name="T50" fmla="*/ 368 w 391"/>
                  <a:gd name="T51" fmla="*/ 290 h 392"/>
                  <a:gd name="T52" fmla="*/ 382 w 391"/>
                  <a:gd name="T53" fmla="*/ 254 h 392"/>
                  <a:gd name="T54" fmla="*/ 390 w 391"/>
                  <a:gd name="T55" fmla="*/ 217 h 392"/>
                  <a:gd name="T56" fmla="*/ 390 w 391"/>
                  <a:gd name="T57" fmla="*/ 182 h 392"/>
                  <a:gd name="T58" fmla="*/ 386 w 391"/>
                  <a:gd name="T59" fmla="*/ 156 h 392"/>
                  <a:gd name="T60" fmla="*/ 379 w 391"/>
                  <a:gd name="T61" fmla="*/ 130 h 392"/>
                  <a:gd name="T62" fmla="*/ 368 w 391"/>
                  <a:gd name="T63" fmla="*/ 105 h 392"/>
                  <a:gd name="T64" fmla="*/ 294 w 391"/>
                  <a:gd name="T65" fmla="*/ 160 h 392"/>
                  <a:gd name="T66" fmla="*/ 299 w 391"/>
                  <a:gd name="T67" fmla="*/ 179 h 392"/>
                  <a:gd name="T68" fmla="*/ 300 w 391"/>
                  <a:gd name="T69" fmla="*/ 196 h 392"/>
                  <a:gd name="T70" fmla="*/ 298 w 391"/>
                  <a:gd name="T71" fmla="*/ 218 h 392"/>
                  <a:gd name="T72" fmla="*/ 292 w 391"/>
                  <a:gd name="T73" fmla="*/ 237 h 392"/>
                  <a:gd name="T74" fmla="*/ 282 w 391"/>
                  <a:gd name="T75" fmla="*/ 256 h 392"/>
                  <a:gd name="T76" fmla="*/ 270 w 391"/>
                  <a:gd name="T77" fmla="*/ 270 h 392"/>
                  <a:gd name="T78" fmla="*/ 254 w 391"/>
                  <a:gd name="T79" fmla="*/ 284 h 392"/>
                  <a:gd name="T80" fmla="*/ 236 w 391"/>
                  <a:gd name="T81" fmla="*/ 294 h 392"/>
                  <a:gd name="T82" fmla="*/ 216 w 391"/>
                  <a:gd name="T83" fmla="*/ 300 h 392"/>
                  <a:gd name="T84" fmla="*/ 195 w 391"/>
                  <a:gd name="T85" fmla="*/ 302 h 392"/>
                  <a:gd name="T86" fmla="*/ 173 w 391"/>
                  <a:gd name="T87" fmla="*/ 300 h 392"/>
                  <a:gd name="T88" fmla="*/ 154 w 391"/>
                  <a:gd name="T89" fmla="*/ 294 h 392"/>
                  <a:gd name="T90" fmla="*/ 137 w 391"/>
                  <a:gd name="T91" fmla="*/ 284 h 392"/>
                  <a:gd name="T92" fmla="*/ 121 w 391"/>
                  <a:gd name="T93" fmla="*/ 270 h 392"/>
                  <a:gd name="T94" fmla="*/ 107 w 391"/>
                  <a:gd name="T95" fmla="*/ 256 h 392"/>
                  <a:gd name="T96" fmla="*/ 98 w 391"/>
                  <a:gd name="T97" fmla="*/ 237 h 392"/>
                  <a:gd name="T98" fmla="*/ 92 w 391"/>
                  <a:gd name="T99" fmla="*/ 218 h 392"/>
                  <a:gd name="T100" fmla="*/ 90 w 391"/>
                  <a:gd name="T101" fmla="*/ 196 h 392"/>
                  <a:gd name="T102" fmla="*/ 92 w 391"/>
                  <a:gd name="T103" fmla="*/ 175 h 392"/>
                  <a:gd name="T104" fmla="*/ 98 w 391"/>
                  <a:gd name="T105" fmla="*/ 156 h 392"/>
                  <a:gd name="T106" fmla="*/ 107 w 391"/>
                  <a:gd name="T107" fmla="*/ 137 h 392"/>
                  <a:gd name="T108" fmla="*/ 121 w 391"/>
                  <a:gd name="T109" fmla="*/ 121 h 392"/>
                  <a:gd name="T110" fmla="*/ 137 w 391"/>
                  <a:gd name="T111" fmla="*/ 109 h 392"/>
                  <a:gd name="T112" fmla="*/ 154 w 391"/>
                  <a:gd name="T113" fmla="*/ 99 h 392"/>
                  <a:gd name="T114" fmla="*/ 173 w 391"/>
                  <a:gd name="T115" fmla="*/ 93 h 392"/>
                  <a:gd name="T116" fmla="*/ 195 w 391"/>
                  <a:gd name="T117" fmla="*/ 91 h 392"/>
                  <a:gd name="T118" fmla="*/ 214 w 391"/>
                  <a:gd name="T119" fmla="*/ 93 h 392"/>
                  <a:gd name="T120" fmla="*/ 231 w 391"/>
                  <a:gd name="T121" fmla="*/ 97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1" h="392">
                    <a:moveTo>
                      <a:pt x="298" y="30"/>
                    </a:moveTo>
                    <a:lnTo>
                      <a:pt x="286" y="24"/>
                    </a:lnTo>
                    <a:lnTo>
                      <a:pt x="275" y="18"/>
                    </a:lnTo>
                    <a:lnTo>
                      <a:pt x="263" y="13"/>
                    </a:lnTo>
                    <a:lnTo>
                      <a:pt x="249" y="9"/>
                    </a:lnTo>
                    <a:lnTo>
                      <a:pt x="236" y="5"/>
                    </a:lnTo>
                    <a:lnTo>
                      <a:pt x="222" y="3"/>
                    </a:lnTo>
                    <a:lnTo>
                      <a:pt x="209" y="2"/>
                    </a:lnTo>
                    <a:lnTo>
                      <a:pt x="195" y="0"/>
                    </a:lnTo>
                    <a:lnTo>
                      <a:pt x="175" y="2"/>
                    </a:lnTo>
                    <a:lnTo>
                      <a:pt x="156" y="5"/>
                    </a:lnTo>
                    <a:lnTo>
                      <a:pt x="137" y="10"/>
                    </a:lnTo>
                    <a:lnTo>
                      <a:pt x="120" y="16"/>
                    </a:lnTo>
                    <a:lnTo>
                      <a:pt x="103" y="25"/>
                    </a:lnTo>
                    <a:lnTo>
                      <a:pt x="85" y="35"/>
                    </a:lnTo>
                    <a:lnTo>
                      <a:pt x="71" y="46"/>
                    </a:lnTo>
                    <a:lnTo>
                      <a:pt x="57" y="58"/>
                    </a:lnTo>
                    <a:lnTo>
                      <a:pt x="44" y="72"/>
                    </a:lnTo>
                    <a:lnTo>
                      <a:pt x="33" y="87"/>
                    </a:lnTo>
                    <a:lnTo>
                      <a:pt x="23" y="103"/>
                    </a:lnTo>
                    <a:lnTo>
                      <a:pt x="15" y="120"/>
                    </a:lnTo>
                    <a:lnTo>
                      <a:pt x="9" y="138"/>
                    </a:lnTo>
                    <a:lnTo>
                      <a:pt x="4" y="157"/>
                    </a:lnTo>
                    <a:lnTo>
                      <a:pt x="1" y="176"/>
                    </a:lnTo>
                    <a:lnTo>
                      <a:pt x="0" y="196"/>
                    </a:lnTo>
                    <a:lnTo>
                      <a:pt x="1" y="217"/>
                    </a:lnTo>
                    <a:lnTo>
                      <a:pt x="4" y="236"/>
                    </a:lnTo>
                    <a:lnTo>
                      <a:pt x="9" y="254"/>
                    </a:lnTo>
                    <a:lnTo>
                      <a:pt x="15" y="273"/>
                    </a:lnTo>
                    <a:lnTo>
                      <a:pt x="23" y="290"/>
                    </a:lnTo>
                    <a:lnTo>
                      <a:pt x="33" y="306"/>
                    </a:lnTo>
                    <a:lnTo>
                      <a:pt x="44" y="320"/>
                    </a:lnTo>
                    <a:lnTo>
                      <a:pt x="57" y="335"/>
                    </a:lnTo>
                    <a:lnTo>
                      <a:pt x="71" y="347"/>
                    </a:lnTo>
                    <a:lnTo>
                      <a:pt x="85" y="358"/>
                    </a:lnTo>
                    <a:lnTo>
                      <a:pt x="103" y="368"/>
                    </a:lnTo>
                    <a:lnTo>
                      <a:pt x="120" y="377"/>
                    </a:lnTo>
                    <a:lnTo>
                      <a:pt x="137" y="383"/>
                    </a:lnTo>
                    <a:lnTo>
                      <a:pt x="156" y="388"/>
                    </a:lnTo>
                    <a:lnTo>
                      <a:pt x="175" y="391"/>
                    </a:lnTo>
                    <a:lnTo>
                      <a:pt x="195" y="392"/>
                    </a:lnTo>
                    <a:lnTo>
                      <a:pt x="215" y="391"/>
                    </a:lnTo>
                    <a:lnTo>
                      <a:pt x="234" y="388"/>
                    </a:lnTo>
                    <a:lnTo>
                      <a:pt x="253" y="383"/>
                    </a:lnTo>
                    <a:lnTo>
                      <a:pt x="271" y="377"/>
                    </a:lnTo>
                    <a:lnTo>
                      <a:pt x="288" y="368"/>
                    </a:lnTo>
                    <a:lnTo>
                      <a:pt x="304" y="358"/>
                    </a:lnTo>
                    <a:lnTo>
                      <a:pt x="320" y="347"/>
                    </a:lnTo>
                    <a:lnTo>
                      <a:pt x="333" y="335"/>
                    </a:lnTo>
                    <a:lnTo>
                      <a:pt x="346" y="320"/>
                    </a:lnTo>
                    <a:lnTo>
                      <a:pt x="358" y="306"/>
                    </a:lnTo>
                    <a:lnTo>
                      <a:pt x="368" y="290"/>
                    </a:lnTo>
                    <a:lnTo>
                      <a:pt x="375" y="273"/>
                    </a:lnTo>
                    <a:lnTo>
                      <a:pt x="382" y="254"/>
                    </a:lnTo>
                    <a:lnTo>
                      <a:pt x="387" y="236"/>
                    </a:lnTo>
                    <a:lnTo>
                      <a:pt x="390" y="217"/>
                    </a:lnTo>
                    <a:lnTo>
                      <a:pt x="391" y="196"/>
                    </a:lnTo>
                    <a:lnTo>
                      <a:pt x="390" y="182"/>
                    </a:lnTo>
                    <a:lnTo>
                      <a:pt x="388" y="169"/>
                    </a:lnTo>
                    <a:lnTo>
                      <a:pt x="386" y="156"/>
                    </a:lnTo>
                    <a:lnTo>
                      <a:pt x="383" y="142"/>
                    </a:lnTo>
                    <a:lnTo>
                      <a:pt x="379" y="130"/>
                    </a:lnTo>
                    <a:lnTo>
                      <a:pt x="374" y="118"/>
                    </a:lnTo>
                    <a:lnTo>
                      <a:pt x="368" y="105"/>
                    </a:lnTo>
                    <a:lnTo>
                      <a:pt x="361" y="94"/>
                    </a:lnTo>
                    <a:lnTo>
                      <a:pt x="294" y="160"/>
                    </a:lnTo>
                    <a:lnTo>
                      <a:pt x="297" y="169"/>
                    </a:lnTo>
                    <a:lnTo>
                      <a:pt x="299" y="179"/>
                    </a:lnTo>
                    <a:lnTo>
                      <a:pt x="300" y="187"/>
                    </a:lnTo>
                    <a:lnTo>
                      <a:pt x="300" y="196"/>
                    </a:lnTo>
                    <a:lnTo>
                      <a:pt x="300" y="207"/>
                    </a:lnTo>
                    <a:lnTo>
                      <a:pt x="298" y="218"/>
                    </a:lnTo>
                    <a:lnTo>
                      <a:pt x="296" y="228"/>
                    </a:lnTo>
                    <a:lnTo>
                      <a:pt x="292" y="237"/>
                    </a:lnTo>
                    <a:lnTo>
                      <a:pt x="288" y="246"/>
                    </a:lnTo>
                    <a:lnTo>
                      <a:pt x="282" y="256"/>
                    </a:lnTo>
                    <a:lnTo>
                      <a:pt x="276" y="263"/>
                    </a:lnTo>
                    <a:lnTo>
                      <a:pt x="270" y="270"/>
                    </a:lnTo>
                    <a:lnTo>
                      <a:pt x="263" y="278"/>
                    </a:lnTo>
                    <a:lnTo>
                      <a:pt x="254" y="284"/>
                    </a:lnTo>
                    <a:lnTo>
                      <a:pt x="245" y="289"/>
                    </a:lnTo>
                    <a:lnTo>
                      <a:pt x="236" y="294"/>
                    </a:lnTo>
                    <a:lnTo>
                      <a:pt x="226" y="297"/>
                    </a:lnTo>
                    <a:lnTo>
                      <a:pt x="216" y="300"/>
                    </a:lnTo>
                    <a:lnTo>
                      <a:pt x="206" y="301"/>
                    </a:lnTo>
                    <a:lnTo>
                      <a:pt x="195" y="302"/>
                    </a:lnTo>
                    <a:lnTo>
                      <a:pt x="184" y="301"/>
                    </a:lnTo>
                    <a:lnTo>
                      <a:pt x="173" y="300"/>
                    </a:lnTo>
                    <a:lnTo>
                      <a:pt x="164" y="297"/>
                    </a:lnTo>
                    <a:lnTo>
                      <a:pt x="154" y="294"/>
                    </a:lnTo>
                    <a:lnTo>
                      <a:pt x="145" y="289"/>
                    </a:lnTo>
                    <a:lnTo>
                      <a:pt x="137" y="284"/>
                    </a:lnTo>
                    <a:lnTo>
                      <a:pt x="128" y="278"/>
                    </a:lnTo>
                    <a:lnTo>
                      <a:pt x="121" y="270"/>
                    </a:lnTo>
                    <a:lnTo>
                      <a:pt x="114" y="263"/>
                    </a:lnTo>
                    <a:lnTo>
                      <a:pt x="107" y="256"/>
                    </a:lnTo>
                    <a:lnTo>
                      <a:pt x="103" y="246"/>
                    </a:lnTo>
                    <a:lnTo>
                      <a:pt x="98" y="237"/>
                    </a:lnTo>
                    <a:lnTo>
                      <a:pt x="94" y="228"/>
                    </a:lnTo>
                    <a:lnTo>
                      <a:pt x="92" y="218"/>
                    </a:lnTo>
                    <a:lnTo>
                      <a:pt x="90" y="207"/>
                    </a:lnTo>
                    <a:lnTo>
                      <a:pt x="90" y="196"/>
                    </a:lnTo>
                    <a:lnTo>
                      <a:pt x="90" y="186"/>
                    </a:lnTo>
                    <a:lnTo>
                      <a:pt x="92" y="175"/>
                    </a:lnTo>
                    <a:lnTo>
                      <a:pt x="94" y="165"/>
                    </a:lnTo>
                    <a:lnTo>
                      <a:pt x="98" y="156"/>
                    </a:lnTo>
                    <a:lnTo>
                      <a:pt x="103" y="146"/>
                    </a:lnTo>
                    <a:lnTo>
                      <a:pt x="107" y="137"/>
                    </a:lnTo>
                    <a:lnTo>
                      <a:pt x="114" y="130"/>
                    </a:lnTo>
                    <a:lnTo>
                      <a:pt x="121" y="121"/>
                    </a:lnTo>
                    <a:lnTo>
                      <a:pt x="128" y="115"/>
                    </a:lnTo>
                    <a:lnTo>
                      <a:pt x="137" y="109"/>
                    </a:lnTo>
                    <a:lnTo>
                      <a:pt x="145" y="104"/>
                    </a:lnTo>
                    <a:lnTo>
                      <a:pt x="154" y="99"/>
                    </a:lnTo>
                    <a:lnTo>
                      <a:pt x="164" y="96"/>
                    </a:lnTo>
                    <a:lnTo>
                      <a:pt x="173" y="93"/>
                    </a:lnTo>
                    <a:lnTo>
                      <a:pt x="184" y="92"/>
                    </a:lnTo>
                    <a:lnTo>
                      <a:pt x="195" y="91"/>
                    </a:lnTo>
                    <a:lnTo>
                      <a:pt x="204" y="92"/>
                    </a:lnTo>
                    <a:lnTo>
                      <a:pt x="214" y="93"/>
                    </a:lnTo>
                    <a:lnTo>
                      <a:pt x="222" y="94"/>
                    </a:lnTo>
                    <a:lnTo>
                      <a:pt x="231" y="97"/>
                    </a:lnTo>
                    <a:lnTo>
                      <a:pt x="29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2286">
                <a:extLst>
                  <a:ext uri="{FF2B5EF4-FFF2-40B4-BE49-F238E27FC236}">
                    <a16:creationId xmlns:a16="http://schemas.microsoft.com/office/drawing/2014/main" id="{3BAE8AFE-1CDB-0BC9-E0E0-169B5B819EF7}"/>
                  </a:ext>
                </a:extLst>
              </p:cNvPr>
              <p:cNvSpPr>
                <a:spLocks/>
              </p:cNvSpPr>
              <p:nvPr/>
            </p:nvSpPr>
            <p:spPr bwMode="auto">
              <a:xfrm>
                <a:off x="9967913" y="3260725"/>
                <a:ext cx="47625" cy="49213"/>
              </a:xfrm>
              <a:custGeom>
                <a:avLst/>
                <a:gdLst>
                  <a:gd name="T0" fmla="*/ 80 w 150"/>
                  <a:gd name="T1" fmla="*/ 0 h 151"/>
                  <a:gd name="T2" fmla="*/ 68 w 150"/>
                  <a:gd name="T3" fmla="*/ 0 h 151"/>
                  <a:gd name="T4" fmla="*/ 52 w 150"/>
                  <a:gd name="T5" fmla="*/ 4 h 151"/>
                  <a:gd name="T6" fmla="*/ 39 w 150"/>
                  <a:gd name="T7" fmla="*/ 9 h 151"/>
                  <a:gd name="T8" fmla="*/ 28 w 150"/>
                  <a:gd name="T9" fmla="*/ 17 h 151"/>
                  <a:gd name="T10" fmla="*/ 17 w 150"/>
                  <a:gd name="T11" fmla="*/ 27 h 151"/>
                  <a:gd name="T12" fmla="*/ 9 w 150"/>
                  <a:gd name="T13" fmla="*/ 39 h 151"/>
                  <a:gd name="T14" fmla="*/ 3 w 150"/>
                  <a:gd name="T15" fmla="*/ 53 h 151"/>
                  <a:gd name="T16" fmla="*/ 1 w 150"/>
                  <a:gd name="T17" fmla="*/ 68 h 151"/>
                  <a:gd name="T18" fmla="*/ 1 w 150"/>
                  <a:gd name="T19" fmla="*/ 83 h 151"/>
                  <a:gd name="T20" fmla="*/ 3 w 150"/>
                  <a:gd name="T21" fmla="*/ 98 h 151"/>
                  <a:gd name="T22" fmla="*/ 9 w 150"/>
                  <a:gd name="T23" fmla="*/ 111 h 151"/>
                  <a:gd name="T24" fmla="*/ 17 w 150"/>
                  <a:gd name="T25" fmla="*/ 124 h 151"/>
                  <a:gd name="T26" fmla="*/ 28 w 150"/>
                  <a:gd name="T27" fmla="*/ 133 h 151"/>
                  <a:gd name="T28" fmla="*/ 39 w 150"/>
                  <a:gd name="T29" fmla="*/ 142 h 151"/>
                  <a:gd name="T30" fmla="*/ 52 w 150"/>
                  <a:gd name="T31" fmla="*/ 147 h 151"/>
                  <a:gd name="T32" fmla="*/ 68 w 150"/>
                  <a:gd name="T33" fmla="*/ 151 h 151"/>
                  <a:gd name="T34" fmla="*/ 83 w 150"/>
                  <a:gd name="T35" fmla="*/ 151 h 151"/>
                  <a:gd name="T36" fmla="*/ 97 w 150"/>
                  <a:gd name="T37" fmla="*/ 147 h 151"/>
                  <a:gd name="T38" fmla="*/ 111 w 150"/>
                  <a:gd name="T39" fmla="*/ 142 h 151"/>
                  <a:gd name="T40" fmla="*/ 123 w 150"/>
                  <a:gd name="T41" fmla="*/ 133 h 151"/>
                  <a:gd name="T42" fmla="*/ 133 w 150"/>
                  <a:gd name="T43" fmla="*/ 124 h 151"/>
                  <a:gd name="T44" fmla="*/ 141 w 150"/>
                  <a:gd name="T45" fmla="*/ 111 h 151"/>
                  <a:gd name="T46" fmla="*/ 147 w 150"/>
                  <a:gd name="T47" fmla="*/ 98 h 151"/>
                  <a:gd name="T48" fmla="*/ 150 w 150"/>
                  <a:gd name="T49" fmla="*/ 83 h 151"/>
                  <a:gd name="T50" fmla="*/ 150 w 150"/>
                  <a:gd name="T51" fmla="*/ 70 h 151"/>
                  <a:gd name="T52" fmla="*/ 107 w 150"/>
                  <a:gd name="T53" fmla="*/ 108 h 151"/>
                  <a:gd name="T54" fmla="*/ 92 w 150"/>
                  <a:gd name="T55" fmla="*/ 118 h 151"/>
                  <a:gd name="T56" fmla="*/ 75 w 150"/>
                  <a:gd name="T57" fmla="*/ 120 h 151"/>
                  <a:gd name="T58" fmla="*/ 58 w 150"/>
                  <a:gd name="T59" fmla="*/ 118 h 151"/>
                  <a:gd name="T60" fmla="*/ 44 w 150"/>
                  <a:gd name="T61" fmla="*/ 108 h 151"/>
                  <a:gd name="T62" fmla="*/ 34 w 150"/>
                  <a:gd name="T63" fmla="*/ 93 h 151"/>
                  <a:gd name="T64" fmla="*/ 30 w 150"/>
                  <a:gd name="T65" fmla="*/ 75 h 151"/>
                  <a:gd name="T66" fmla="*/ 34 w 150"/>
                  <a:gd name="T67" fmla="*/ 58 h 151"/>
                  <a:gd name="T68" fmla="*/ 44 w 150"/>
                  <a:gd name="T69" fmla="*/ 4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 h="151">
                    <a:moveTo>
                      <a:pt x="85" y="2"/>
                    </a:moveTo>
                    <a:lnTo>
                      <a:pt x="80" y="0"/>
                    </a:lnTo>
                    <a:lnTo>
                      <a:pt x="75" y="0"/>
                    </a:lnTo>
                    <a:lnTo>
                      <a:pt x="68" y="0"/>
                    </a:lnTo>
                    <a:lnTo>
                      <a:pt x="60" y="2"/>
                    </a:lnTo>
                    <a:lnTo>
                      <a:pt x="52" y="4"/>
                    </a:lnTo>
                    <a:lnTo>
                      <a:pt x="46" y="6"/>
                    </a:lnTo>
                    <a:lnTo>
                      <a:pt x="39" y="9"/>
                    </a:lnTo>
                    <a:lnTo>
                      <a:pt x="33" y="13"/>
                    </a:lnTo>
                    <a:lnTo>
                      <a:pt x="28" y="17"/>
                    </a:lnTo>
                    <a:lnTo>
                      <a:pt x="22" y="22"/>
                    </a:lnTo>
                    <a:lnTo>
                      <a:pt x="17" y="27"/>
                    </a:lnTo>
                    <a:lnTo>
                      <a:pt x="13" y="33"/>
                    </a:lnTo>
                    <a:lnTo>
                      <a:pt x="9" y="39"/>
                    </a:lnTo>
                    <a:lnTo>
                      <a:pt x="6" y="46"/>
                    </a:lnTo>
                    <a:lnTo>
                      <a:pt x="3" y="53"/>
                    </a:lnTo>
                    <a:lnTo>
                      <a:pt x="1" y="60"/>
                    </a:lnTo>
                    <a:lnTo>
                      <a:pt x="1" y="68"/>
                    </a:lnTo>
                    <a:lnTo>
                      <a:pt x="0" y="75"/>
                    </a:lnTo>
                    <a:lnTo>
                      <a:pt x="1" y="83"/>
                    </a:lnTo>
                    <a:lnTo>
                      <a:pt x="1" y="91"/>
                    </a:lnTo>
                    <a:lnTo>
                      <a:pt x="3" y="98"/>
                    </a:lnTo>
                    <a:lnTo>
                      <a:pt x="6" y="104"/>
                    </a:lnTo>
                    <a:lnTo>
                      <a:pt x="9" y="111"/>
                    </a:lnTo>
                    <a:lnTo>
                      <a:pt x="13" y="118"/>
                    </a:lnTo>
                    <a:lnTo>
                      <a:pt x="17" y="124"/>
                    </a:lnTo>
                    <a:lnTo>
                      <a:pt x="22" y="129"/>
                    </a:lnTo>
                    <a:lnTo>
                      <a:pt x="28" y="133"/>
                    </a:lnTo>
                    <a:lnTo>
                      <a:pt x="33" y="137"/>
                    </a:lnTo>
                    <a:lnTo>
                      <a:pt x="39" y="142"/>
                    </a:lnTo>
                    <a:lnTo>
                      <a:pt x="46" y="144"/>
                    </a:lnTo>
                    <a:lnTo>
                      <a:pt x="52" y="147"/>
                    </a:lnTo>
                    <a:lnTo>
                      <a:pt x="60" y="149"/>
                    </a:lnTo>
                    <a:lnTo>
                      <a:pt x="68" y="151"/>
                    </a:lnTo>
                    <a:lnTo>
                      <a:pt x="75" y="151"/>
                    </a:lnTo>
                    <a:lnTo>
                      <a:pt x="83" y="151"/>
                    </a:lnTo>
                    <a:lnTo>
                      <a:pt x="90" y="149"/>
                    </a:lnTo>
                    <a:lnTo>
                      <a:pt x="97" y="147"/>
                    </a:lnTo>
                    <a:lnTo>
                      <a:pt x="105" y="144"/>
                    </a:lnTo>
                    <a:lnTo>
                      <a:pt x="111" y="142"/>
                    </a:lnTo>
                    <a:lnTo>
                      <a:pt x="117" y="137"/>
                    </a:lnTo>
                    <a:lnTo>
                      <a:pt x="123" y="133"/>
                    </a:lnTo>
                    <a:lnTo>
                      <a:pt x="128" y="129"/>
                    </a:lnTo>
                    <a:lnTo>
                      <a:pt x="133" y="124"/>
                    </a:lnTo>
                    <a:lnTo>
                      <a:pt x="138" y="118"/>
                    </a:lnTo>
                    <a:lnTo>
                      <a:pt x="141" y="111"/>
                    </a:lnTo>
                    <a:lnTo>
                      <a:pt x="145" y="104"/>
                    </a:lnTo>
                    <a:lnTo>
                      <a:pt x="147" y="98"/>
                    </a:lnTo>
                    <a:lnTo>
                      <a:pt x="149" y="91"/>
                    </a:lnTo>
                    <a:lnTo>
                      <a:pt x="150" y="83"/>
                    </a:lnTo>
                    <a:lnTo>
                      <a:pt x="150" y="75"/>
                    </a:lnTo>
                    <a:lnTo>
                      <a:pt x="150" y="70"/>
                    </a:lnTo>
                    <a:lnTo>
                      <a:pt x="150" y="65"/>
                    </a:lnTo>
                    <a:lnTo>
                      <a:pt x="107" y="108"/>
                    </a:lnTo>
                    <a:lnTo>
                      <a:pt x="100" y="113"/>
                    </a:lnTo>
                    <a:lnTo>
                      <a:pt x="92" y="118"/>
                    </a:lnTo>
                    <a:lnTo>
                      <a:pt x="84" y="120"/>
                    </a:lnTo>
                    <a:lnTo>
                      <a:pt x="75" y="120"/>
                    </a:lnTo>
                    <a:lnTo>
                      <a:pt x="67" y="120"/>
                    </a:lnTo>
                    <a:lnTo>
                      <a:pt x="58" y="118"/>
                    </a:lnTo>
                    <a:lnTo>
                      <a:pt x="50" y="113"/>
                    </a:lnTo>
                    <a:lnTo>
                      <a:pt x="44" y="108"/>
                    </a:lnTo>
                    <a:lnTo>
                      <a:pt x="38" y="100"/>
                    </a:lnTo>
                    <a:lnTo>
                      <a:pt x="34" y="93"/>
                    </a:lnTo>
                    <a:lnTo>
                      <a:pt x="31" y="85"/>
                    </a:lnTo>
                    <a:lnTo>
                      <a:pt x="30" y="75"/>
                    </a:lnTo>
                    <a:lnTo>
                      <a:pt x="31" y="66"/>
                    </a:lnTo>
                    <a:lnTo>
                      <a:pt x="34" y="58"/>
                    </a:lnTo>
                    <a:lnTo>
                      <a:pt x="38" y="50"/>
                    </a:lnTo>
                    <a:lnTo>
                      <a:pt x="44" y="43"/>
                    </a:lnTo>
                    <a:lnTo>
                      <a:pt x="85"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2287">
                <a:extLst>
                  <a:ext uri="{FF2B5EF4-FFF2-40B4-BE49-F238E27FC236}">
                    <a16:creationId xmlns:a16="http://schemas.microsoft.com/office/drawing/2014/main" id="{419D611E-F7CA-AF0D-C335-5676AF1B5257}"/>
                  </a:ext>
                </a:extLst>
              </p:cNvPr>
              <p:cNvSpPr>
                <a:spLocks/>
              </p:cNvSpPr>
              <p:nvPr/>
            </p:nvSpPr>
            <p:spPr bwMode="auto">
              <a:xfrm>
                <a:off x="9986963" y="3108325"/>
                <a:ext cx="180975" cy="182563"/>
              </a:xfrm>
              <a:custGeom>
                <a:avLst/>
                <a:gdLst>
                  <a:gd name="T0" fmla="*/ 566 w 571"/>
                  <a:gd name="T1" fmla="*/ 94 h 572"/>
                  <a:gd name="T2" fmla="*/ 560 w 571"/>
                  <a:gd name="T3" fmla="*/ 91 h 572"/>
                  <a:gd name="T4" fmla="*/ 509 w 571"/>
                  <a:gd name="T5" fmla="*/ 91 h 572"/>
                  <a:gd name="T6" fmla="*/ 482 w 571"/>
                  <a:gd name="T7" fmla="*/ 62 h 572"/>
                  <a:gd name="T8" fmla="*/ 481 w 571"/>
                  <a:gd name="T9" fmla="*/ 11 h 572"/>
                  <a:gd name="T10" fmla="*/ 478 w 571"/>
                  <a:gd name="T11" fmla="*/ 5 h 572"/>
                  <a:gd name="T12" fmla="*/ 472 w 571"/>
                  <a:gd name="T13" fmla="*/ 1 h 572"/>
                  <a:gd name="T14" fmla="*/ 465 w 571"/>
                  <a:gd name="T15" fmla="*/ 0 h 572"/>
                  <a:gd name="T16" fmla="*/ 455 w 571"/>
                  <a:gd name="T17" fmla="*/ 3 h 572"/>
                  <a:gd name="T18" fmla="*/ 417 w 571"/>
                  <a:gd name="T19" fmla="*/ 17 h 572"/>
                  <a:gd name="T20" fmla="*/ 392 w 571"/>
                  <a:gd name="T21" fmla="*/ 29 h 572"/>
                  <a:gd name="T22" fmla="*/ 390 w 571"/>
                  <a:gd name="T23" fmla="*/ 171 h 572"/>
                  <a:gd name="T24" fmla="*/ 382 w 571"/>
                  <a:gd name="T25" fmla="*/ 180 h 572"/>
                  <a:gd name="T26" fmla="*/ 371 w 571"/>
                  <a:gd name="T27" fmla="*/ 180 h 572"/>
                  <a:gd name="T28" fmla="*/ 362 w 571"/>
                  <a:gd name="T29" fmla="*/ 171 h 572"/>
                  <a:gd name="T30" fmla="*/ 361 w 571"/>
                  <a:gd name="T31" fmla="*/ 45 h 572"/>
                  <a:gd name="T32" fmla="*/ 324 w 571"/>
                  <a:gd name="T33" fmla="*/ 70 h 572"/>
                  <a:gd name="T34" fmla="*/ 290 w 571"/>
                  <a:gd name="T35" fmla="*/ 97 h 572"/>
                  <a:gd name="T36" fmla="*/ 263 w 571"/>
                  <a:gd name="T37" fmla="*/ 130 h 572"/>
                  <a:gd name="T38" fmla="*/ 254 w 571"/>
                  <a:gd name="T39" fmla="*/ 147 h 572"/>
                  <a:gd name="T40" fmla="*/ 247 w 571"/>
                  <a:gd name="T41" fmla="*/ 165 h 572"/>
                  <a:gd name="T42" fmla="*/ 245 w 571"/>
                  <a:gd name="T43" fmla="*/ 186 h 572"/>
                  <a:gd name="T44" fmla="*/ 246 w 571"/>
                  <a:gd name="T45" fmla="*/ 205 h 572"/>
                  <a:gd name="T46" fmla="*/ 252 w 571"/>
                  <a:gd name="T47" fmla="*/ 226 h 572"/>
                  <a:gd name="T48" fmla="*/ 262 w 571"/>
                  <a:gd name="T49" fmla="*/ 246 h 572"/>
                  <a:gd name="T50" fmla="*/ 280 w 571"/>
                  <a:gd name="T51" fmla="*/ 270 h 572"/>
                  <a:gd name="T52" fmla="*/ 249 w 571"/>
                  <a:gd name="T53" fmla="*/ 302 h 572"/>
                  <a:gd name="T54" fmla="*/ 142 w 571"/>
                  <a:gd name="T55" fmla="*/ 408 h 572"/>
                  <a:gd name="T56" fmla="*/ 57 w 571"/>
                  <a:gd name="T57" fmla="*/ 494 h 572"/>
                  <a:gd name="T58" fmla="*/ 4 w 571"/>
                  <a:gd name="T59" fmla="*/ 546 h 572"/>
                  <a:gd name="T60" fmla="*/ 1 w 571"/>
                  <a:gd name="T61" fmla="*/ 551 h 572"/>
                  <a:gd name="T62" fmla="*/ 0 w 571"/>
                  <a:gd name="T63" fmla="*/ 556 h 572"/>
                  <a:gd name="T64" fmla="*/ 1 w 571"/>
                  <a:gd name="T65" fmla="*/ 562 h 572"/>
                  <a:gd name="T66" fmla="*/ 4 w 571"/>
                  <a:gd name="T67" fmla="*/ 567 h 572"/>
                  <a:gd name="T68" fmla="*/ 4 w 571"/>
                  <a:gd name="T69" fmla="*/ 567 h 572"/>
                  <a:gd name="T70" fmla="*/ 15 w 571"/>
                  <a:gd name="T71" fmla="*/ 572 h 572"/>
                  <a:gd name="T72" fmla="*/ 25 w 571"/>
                  <a:gd name="T73" fmla="*/ 567 h 572"/>
                  <a:gd name="T74" fmla="*/ 26 w 571"/>
                  <a:gd name="T75" fmla="*/ 567 h 572"/>
                  <a:gd name="T76" fmla="*/ 78 w 571"/>
                  <a:gd name="T77" fmla="*/ 514 h 572"/>
                  <a:gd name="T78" fmla="*/ 163 w 571"/>
                  <a:gd name="T79" fmla="*/ 429 h 572"/>
                  <a:gd name="T80" fmla="*/ 271 w 571"/>
                  <a:gd name="T81" fmla="*/ 323 h 572"/>
                  <a:gd name="T82" fmla="*/ 313 w 571"/>
                  <a:gd name="T83" fmla="*/ 302 h 572"/>
                  <a:gd name="T84" fmla="*/ 340 w 571"/>
                  <a:gd name="T85" fmla="*/ 316 h 572"/>
                  <a:gd name="T86" fmla="*/ 368 w 571"/>
                  <a:gd name="T87" fmla="*/ 325 h 572"/>
                  <a:gd name="T88" fmla="*/ 394 w 571"/>
                  <a:gd name="T89" fmla="*/ 326 h 572"/>
                  <a:gd name="T90" fmla="*/ 415 w 571"/>
                  <a:gd name="T91" fmla="*/ 321 h 572"/>
                  <a:gd name="T92" fmla="*/ 434 w 571"/>
                  <a:gd name="T93" fmla="*/ 313 h 572"/>
                  <a:gd name="T94" fmla="*/ 451 w 571"/>
                  <a:gd name="T95" fmla="*/ 301 h 572"/>
                  <a:gd name="T96" fmla="*/ 477 w 571"/>
                  <a:gd name="T97" fmla="*/ 279 h 572"/>
                  <a:gd name="T98" fmla="*/ 506 w 571"/>
                  <a:gd name="T99" fmla="*/ 241 h 572"/>
                  <a:gd name="T100" fmla="*/ 531 w 571"/>
                  <a:gd name="T101" fmla="*/ 202 h 572"/>
                  <a:gd name="T102" fmla="*/ 549 w 571"/>
                  <a:gd name="T103" fmla="*/ 164 h 572"/>
                  <a:gd name="T104" fmla="*/ 566 w 571"/>
                  <a:gd name="T105" fmla="*/ 121 h 572"/>
                  <a:gd name="T106" fmla="*/ 571 w 571"/>
                  <a:gd name="T107" fmla="*/ 106 h 572"/>
                  <a:gd name="T108" fmla="*/ 571 w 571"/>
                  <a:gd name="T109" fmla="*/ 99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1" h="572">
                    <a:moveTo>
                      <a:pt x="569" y="97"/>
                    </a:moveTo>
                    <a:lnTo>
                      <a:pt x="566" y="94"/>
                    </a:lnTo>
                    <a:lnTo>
                      <a:pt x="564" y="92"/>
                    </a:lnTo>
                    <a:lnTo>
                      <a:pt x="560" y="91"/>
                    </a:lnTo>
                    <a:lnTo>
                      <a:pt x="556" y="91"/>
                    </a:lnTo>
                    <a:lnTo>
                      <a:pt x="509" y="91"/>
                    </a:lnTo>
                    <a:lnTo>
                      <a:pt x="482" y="91"/>
                    </a:lnTo>
                    <a:lnTo>
                      <a:pt x="482" y="62"/>
                    </a:lnTo>
                    <a:lnTo>
                      <a:pt x="482" y="15"/>
                    </a:lnTo>
                    <a:lnTo>
                      <a:pt x="481" y="11"/>
                    </a:lnTo>
                    <a:lnTo>
                      <a:pt x="480" y="8"/>
                    </a:lnTo>
                    <a:lnTo>
                      <a:pt x="478" y="5"/>
                    </a:lnTo>
                    <a:lnTo>
                      <a:pt x="476" y="3"/>
                    </a:lnTo>
                    <a:lnTo>
                      <a:pt x="472" y="1"/>
                    </a:lnTo>
                    <a:lnTo>
                      <a:pt x="469" y="0"/>
                    </a:lnTo>
                    <a:lnTo>
                      <a:pt x="465" y="0"/>
                    </a:lnTo>
                    <a:lnTo>
                      <a:pt x="461" y="0"/>
                    </a:lnTo>
                    <a:lnTo>
                      <a:pt x="455" y="3"/>
                    </a:lnTo>
                    <a:lnTo>
                      <a:pt x="439" y="9"/>
                    </a:lnTo>
                    <a:lnTo>
                      <a:pt x="417" y="17"/>
                    </a:lnTo>
                    <a:lnTo>
                      <a:pt x="392" y="29"/>
                    </a:lnTo>
                    <a:lnTo>
                      <a:pt x="392" y="29"/>
                    </a:lnTo>
                    <a:lnTo>
                      <a:pt x="392" y="165"/>
                    </a:lnTo>
                    <a:lnTo>
                      <a:pt x="390" y="171"/>
                    </a:lnTo>
                    <a:lnTo>
                      <a:pt x="387" y="176"/>
                    </a:lnTo>
                    <a:lnTo>
                      <a:pt x="382" y="180"/>
                    </a:lnTo>
                    <a:lnTo>
                      <a:pt x="376" y="181"/>
                    </a:lnTo>
                    <a:lnTo>
                      <a:pt x="371" y="180"/>
                    </a:lnTo>
                    <a:lnTo>
                      <a:pt x="366" y="176"/>
                    </a:lnTo>
                    <a:lnTo>
                      <a:pt x="362" y="171"/>
                    </a:lnTo>
                    <a:lnTo>
                      <a:pt x="361" y="165"/>
                    </a:lnTo>
                    <a:lnTo>
                      <a:pt x="361" y="45"/>
                    </a:lnTo>
                    <a:lnTo>
                      <a:pt x="343" y="56"/>
                    </a:lnTo>
                    <a:lnTo>
                      <a:pt x="324" y="70"/>
                    </a:lnTo>
                    <a:lnTo>
                      <a:pt x="306" y="83"/>
                    </a:lnTo>
                    <a:lnTo>
                      <a:pt x="290" y="97"/>
                    </a:lnTo>
                    <a:lnTo>
                      <a:pt x="276" y="113"/>
                    </a:lnTo>
                    <a:lnTo>
                      <a:pt x="263" y="130"/>
                    </a:lnTo>
                    <a:lnTo>
                      <a:pt x="258" y="138"/>
                    </a:lnTo>
                    <a:lnTo>
                      <a:pt x="254" y="147"/>
                    </a:lnTo>
                    <a:lnTo>
                      <a:pt x="250" y="156"/>
                    </a:lnTo>
                    <a:lnTo>
                      <a:pt x="247" y="165"/>
                    </a:lnTo>
                    <a:lnTo>
                      <a:pt x="246" y="176"/>
                    </a:lnTo>
                    <a:lnTo>
                      <a:pt x="245" y="186"/>
                    </a:lnTo>
                    <a:lnTo>
                      <a:pt x="245" y="196"/>
                    </a:lnTo>
                    <a:lnTo>
                      <a:pt x="246" y="205"/>
                    </a:lnTo>
                    <a:lnTo>
                      <a:pt x="249" y="216"/>
                    </a:lnTo>
                    <a:lnTo>
                      <a:pt x="252" y="226"/>
                    </a:lnTo>
                    <a:lnTo>
                      <a:pt x="257" y="236"/>
                    </a:lnTo>
                    <a:lnTo>
                      <a:pt x="262" y="246"/>
                    </a:lnTo>
                    <a:lnTo>
                      <a:pt x="271" y="258"/>
                    </a:lnTo>
                    <a:lnTo>
                      <a:pt x="280" y="270"/>
                    </a:lnTo>
                    <a:lnTo>
                      <a:pt x="280" y="270"/>
                    </a:lnTo>
                    <a:lnTo>
                      <a:pt x="249" y="302"/>
                    </a:lnTo>
                    <a:lnTo>
                      <a:pt x="163" y="386"/>
                    </a:lnTo>
                    <a:lnTo>
                      <a:pt x="142" y="408"/>
                    </a:lnTo>
                    <a:lnTo>
                      <a:pt x="78" y="472"/>
                    </a:lnTo>
                    <a:lnTo>
                      <a:pt x="57" y="494"/>
                    </a:lnTo>
                    <a:lnTo>
                      <a:pt x="23" y="528"/>
                    </a:lnTo>
                    <a:lnTo>
                      <a:pt x="4" y="546"/>
                    </a:lnTo>
                    <a:lnTo>
                      <a:pt x="2" y="549"/>
                    </a:lnTo>
                    <a:lnTo>
                      <a:pt x="1" y="551"/>
                    </a:lnTo>
                    <a:lnTo>
                      <a:pt x="1" y="553"/>
                    </a:lnTo>
                    <a:lnTo>
                      <a:pt x="0" y="556"/>
                    </a:lnTo>
                    <a:lnTo>
                      <a:pt x="1" y="560"/>
                    </a:lnTo>
                    <a:lnTo>
                      <a:pt x="1" y="562"/>
                    </a:lnTo>
                    <a:lnTo>
                      <a:pt x="2" y="564"/>
                    </a:lnTo>
                    <a:lnTo>
                      <a:pt x="4" y="567"/>
                    </a:lnTo>
                    <a:lnTo>
                      <a:pt x="4" y="567"/>
                    </a:lnTo>
                    <a:lnTo>
                      <a:pt x="4" y="567"/>
                    </a:lnTo>
                    <a:lnTo>
                      <a:pt x="9" y="571"/>
                    </a:lnTo>
                    <a:lnTo>
                      <a:pt x="15" y="572"/>
                    </a:lnTo>
                    <a:lnTo>
                      <a:pt x="20" y="571"/>
                    </a:lnTo>
                    <a:lnTo>
                      <a:pt x="25" y="567"/>
                    </a:lnTo>
                    <a:lnTo>
                      <a:pt x="25" y="567"/>
                    </a:lnTo>
                    <a:lnTo>
                      <a:pt x="26" y="567"/>
                    </a:lnTo>
                    <a:lnTo>
                      <a:pt x="43" y="549"/>
                    </a:lnTo>
                    <a:lnTo>
                      <a:pt x="78" y="514"/>
                    </a:lnTo>
                    <a:lnTo>
                      <a:pt x="100" y="494"/>
                    </a:lnTo>
                    <a:lnTo>
                      <a:pt x="163" y="429"/>
                    </a:lnTo>
                    <a:lnTo>
                      <a:pt x="185" y="408"/>
                    </a:lnTo>
                    <a:lnTo>
                      <a:pt x="271" y="323"/>
                    </a:lnTo>
                    <a:lnTo>
                      <a:pt x="301" y="291"/>
                    </a:lnTo>
                    <a:lnTo>
                      <a:pt x="313" y="302"/>
                    </a:lnTo>
                    <a:lnTo>
                      <a:pt x="326" y="309"/>
                    </a:lnTo>
                    <a:lnTo>
                      <a:pt x="340" y="316"/>
                    </a:lnTo>
                    <a:lnTo>
                      <a:pt x="354" y="323"/>
                    </a:lnTo>
                    <a:lnTo>
                      <a:pt x="368" y="325"/>
                    </a:lnTo>
                    <a:lnTo>
                      <a:pt x="383" y="326"/>
                    </a:lnTo>
                    <a:lnTo>
                      <a:pt x="394" y="326"/>
                    </a:lnTo>
                    <a:lnTo>
                      <a:pt x="404" y="324"/>
                    </a:lnTo>
                    <a:lnTo>
                      <a:pt x="415" y="321"/>
                    </a:lnTo>
                    <a:lnTo>
                      <a:pt x="425" y="318"/>
                    </a:lnTo>
                    <a:lnTo>
                      <a:pt x="434" y="313"/>
                    </a:lnTo>
                    <a:lnTo>
                      <a:pt x="443" y="308"/>
                    </a:lnTo>
                    <a:lnTo>
                      <a:pt x="451" y="301"/>
                    </a:lnTo>
                    <a:lnTo>
                      <a:pt x="461" y="294"/>
                    </a:lnTo>
                    <a:lnTo>
                      <a:pt x="477" y="279"/>
                    </a:lnTo>
                    <a:lnTo>
                      <a:pt x="493" y="260"/>
                    </a:lnTo>
                    <a:lnTo>
                      <a:pt x="506" y="241"/>
                    </a:lnTo>
                    <a:lnTo>
                      <a:pt x="519" y="221"/>
                    </a:lnTo>
                    <a:lnTo>
                      <a:pt x="531" y="202"/>
                    </a:lnTo>
                    <a:lnTo>
                      <a:pt x="541" y="182"/>
                    </a:lnTo>
                    <a:lnTo>
                      <a:pt x="549" y="164"/>
                    </a:lnTo>
                    <a:lnTo>
                      <a:pt x="556" y="148"/>
                    </a:lnTo>
                    <a:lnTo>
                      <a:pt x="566" y="121"/>
                    </a:lnTo>
                    <a:lnTo>
                      <a:pt x="571" y="110"/>
                    </a:lnTo>
                    <a:lnTo>
                      <a:pt x="571" y="106"/>
                    </a:lnTo>
                    <a:lnTo>
                      <a:pt x="571" y="103"/>
                    </a:lnTo>
                    <a:lnTo>
                      <a:pt x="571" y="99"/>
                    </a:lnTo>
                    <a:lnTo>
                      <a:pt x="569" y="9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42" name="Rectangle: Rounded Corners 64">
            <a:extLst>
              <a:ext uri="{FF2B5EF4-FFF2-40B4-BE49-F238E27FC236}">
                <a16:creationId xmlns:a16="http://schemas.microsoft.com/office/drawing/2014/main" id="{689FBB7E-0913-22C3-4C7D-B9B6E629E304}"/>
              </a:ext>
            </a:extLst>
          </p:cNvPr>
          <p:cNvSpPr/>
          <p:nvPr/>
        </p:nvSpPr>
        <p:spPr bwMode="auto">
          <a:xfrm>
            <a:off x="8236421" y="3685481"/>
            <a:ext cx="3322871" cy="335753"/>
          </a:xfrm>
          <a:prstGeom prst="round2SameRect">
            <a:avLst>
              <a:gd name="adj1" fmla="val 0"/>
              <a:gd name="adj2" fmla="val 0"/>
            </a:avLst>
          </a:prstGeom>
          <a:solidFill>
            <a:srgbClr val="3591CF"/>
          </a:solidFill>
          <a:ln>
            <a:noFill/>
          </a:ln>
          <a:effectLst>
            <a:outerShdw blurRad="76200" dist="50800" dir="5400000" algn="tl" rotWithShape="0">
              <a:srgbClr val="696B6B">
                <a:alpha val="4000"/>
              </a:srgbClr>
            </a:outerShdw>
          </a:effectLst>
        </p:spPr>
        <p:txBody>
          <a:bodyPr rot="0" spcFirstLastPara="0" vertOverflow="overflow" horzOverflow="overflow" vert="horz" wrap="square" lIns="503998" tIns="0" rIns="0" bIns="0" numCol="1" spcCol="0" rtlCol="0" fromWordArt="0" anchor="ctr" anchorCtr="0" forceAA="0" compatLnSpc="1">
            <a:prstTxWarp prst="textNoShape">
              <a:avLst/>
            </a:prstTxWarp>
            <a:noAutofit/>
          </a:bodyPr>
          <a:lstStyle/>
          <a:p>
            <a:pPr marL="0" marR="0" lvl="0" indent="0" defTabSz="228600" eaLnBrk="1" fontAlgn="auto" latinLnBrk="0" hangingPunct="1">
              <a:lnSpc>
                <a:spcPct val="100000"/>
              </a:lnSpc>
              <a:spcBef>
                <a:spcPts val="0"/>
              </a:spcBef>
              <a:spcAft>
                <a:spcPts val="0"/>
              </a:spcAft>
              <a:buClrTx/>
              <a:buSzTx/>
              <a:buFontTx/>
              <a:buNone/>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r>
              <a:rPr kumimoji="0" lang="en-US" sz="1400" b="1" i="0" u="none" strike="noStrike" kern="0" cap="none" spc="0" normalizeH="0" baseline="0" noProof="0" dirty="0">
                <a:ln>
                  <a:noFill/>
                </a:ln>
                <a:solidFill>
                  <a:srgbClr val="FFFFFF"/>
                </a:solidFill>
                <a:effectLst/>
                <a:uLnTx/>
                <a:uFillTx/>
                <a:latin typeface="Avenir Next LT Pro" panose="020B0504020202020204" pitchFamily="34" charset="0"/>
              </a:rPr>
              <a:t>Recommended Practice</a:t>
            </a:r>
          </a:p>
        </p:txBody>
      </p:sp>
      <p:grpSp>
        <p:nvGrpSpPr>
          <p:cNvPr id="43" name="Group 42">
            <a:extLst>
              <a:ext uri="{FF2B5EF4-FFF2-40B4-BE49-F238E27FC236}">
                <a16:creationId xmlns:a16="http://schemas.microsoft.com/office/drawing/2014/main" id="{713B781C-2797-9F93-68AD-7ED8B20804A6}"/>
              </a:ext>
            </a:extLst>
          </p:cNvPr>
          <p:cNvGrpSpPr/>
          <p:nvPr/>
        </p:nvGrpSpPr>
        <p:grpSpPr>
          <a:xfrm>
            <a:off x="8236422" y="3685481"/>
            <a:ext cx="344308" cy="335753"/>
            <a:chOff x="358838" y="3803381"/>
            <a:chExt cx="344308" cy="335753"/>
          </a:xfrm>
        </p:grpSpPr>
        <p:sp>
          <p:nvSpPr>
            <p:cNvPr id="44" name="Rectangle: Rounded Corners 65">
              <a:extLst>
                <a:ext uri="{FF2B5EF4-FFF2-40B4-BE49-F238E27FC236}">
                  <a16:creationId xmlns:a16="http://schemas.microsoft.com/office/drawing/2014/main" id="{ACBC2C53-7460-D4D9-36D2-ACCE9F0D3B76}"/>
                </a:ext>
              </a:extLst>
            </p:cNvPr>
            <p:cNvSpPr/>
            <p:nvPr/>
          </p:nvSpPr>
          <p:spPr>
            <a:xfrm>
              <a:off x="358838" y="3803381"/>
              <a:ext cx="344308" cy="335753"/>
            </a:xfrm>
            <a:prstGeom prst="roundRect">
              <a:avLst>
                <a:gd name="adj" fmla="val 0"/>
              </a:avLst>
            </a:prstGeom>
            <a:solidFill>
              <a:srgbClr val="3591CF"/>
            </a:solidFill>
            <a:ln>
              <a:noFill/>
            </a:ln>
            <a:effectLst/>
          </p:spPr>
          <p:txBody>
            <a:bodyPr vert="horz" lIns="36000" tIns="468000" rIns="36000" bIns="45720" rtlCol="0" anchor="ctr">
              <a:normAutofit fontScale="25000" lnSpcReduction="20000"/>
            </a:bodyPr>
            <a:lstStyle/>
            <a:p>
              <a:pPr algn="ctr">
                <a:lnSpc>
                  <a:spcPct val="90000"/>
                </a:lnSpc>
                <a:defRPr/>
              </a:pPr>
              <a:endParaRPr lang="en-US" sz="800" dirty="0">
                <a:solidFill>
                  <a:srgbClr val="4C4846"/>
                </a:solidFill>
                <a:cs typeface="Gotham Book" pitchFamily="2" charset="0"/>
              </a:endParaRPr>
            </a:p>
          </p:txBody>
        </p:sp>
        <p:grpSp>
          <p:nvGrpSpPr>
            <p:cNvPr id="45" name="Group 4">
              <a:extLst>
                <a:ext uri="{FF2B5EF4-FFF2-40B4-BE49-F238E27FC236}">
                  <a16:creationId xmlns:a16="http://schemas.microsoft.com/office/drawing/2014/main" id="{183B02C4-EA9C-2965-D2EA-D1138841AA27}"/>
                </a:ext>
              </a:extLst>
            </p:cNvPr>
            <p:cNvGrpSpPr>
              <a:grpSpLocks noChangeAspect="1"/>
            </p:cNvGrpSpPr>
            <p:nvPr/>
          </p:nvGrpSpPr>
          <p:grpSpPr bwMode="auto">
            <a:xfrm>
              <a:off x="454792" y="3894050"/>
              <a:ext cx="172154" cy="171267"/>
              <a:chOff x="305" y="1046"/>
              <a:chExt cx="194" cy="193"/>
            </a:xfrm>
            <a:solidFill>
              <a:srgbClr val="FFFFFF"/>
            </a:solidFill>
          </p:grpSpPr>
          <p:sp>
            <p:nvSpPr>
              <p:cNvPr id="46" name="Freeform 5">
                <a:extLst>
                  <a:ext uri="{FF2B5EF4-FFF2-40B4-BE49-F238E27FC236}">
                    <a16:creationId xmlns:a16="http://schemas.microsoft.com/office/drawing/2014/main" id="{BC675489-7103-BB3A-4A9D-15664DCA0B6E}"/>
                  </a:ext>
                </a:extLst>
              </p:cNvPr>
              <p:cNvSpPr>
                <a:spLocks/>
              </p:cNvSpPr>
              <p:nvPr/>
            </p:nvSpPr>
            <p:spPr bwMode="auto">
              <a:xfrm>
                <a:off x="442" y="1118"/>
                <a:ext cx="41" cy="121"/>
              </a:xfrm>
              <a:custGeom>
                <a:avLst/>
                <a:gdLst>
                  <a:gd name="T0" fmla="*/ 20 w 20"/>
                  <a:gd name="T1" fmla="*/ 40 h 60"/>
                  <a:gd name="T2" fmla="*/ 20 w 20"/>
                  <a:gd name="T3" fmla="*/ 0 h 60"/>
                  <a:gd name="T4" fmla="*/ 0 w 20"/>
                  <a:gd name="T5" fmla="*/ 0 h 60"/>
                  <a:gd name="T6" fmla="*/ 0 w 20"/>
                  <a:gd name="T7" fmla="*/ 40 h 60"/>
                  <a:gd name="T8" fmla="*/ 2 w 20"/>
                  <a:gd name="T9" fmla="*/ 42 h 60"/>
                  <a:gd name="T10" fmla="*/ 4 w 20"/>
                  <a:gd name="T11" fmla="*/ 42 h 60"/>
                  <a:gd name="T12" fmla="*/ 4 w 20"/>
                  <a:gd name="T13" fmla="*/ 48 h 60"/>
                  <a:gd name="T14" fmla="*/ 6 w 20"/>
                  <a:gd name="T15" fmla="*/ 50 h 60"/>
                  <a:gd name="T16" fmla="*/ 8 w 20"/>
                  <a:gd name="T17" fmla="*/ 50 h 60"/>
                  <a:gd name="T18" fmla="*/ 8 w 20"/>
                  <a:gd name="T19" fmla="*/ 58 h 60"/>
                  <a:gd name="T20" fmla="*/ 10 w 20"/>
                  <a:gd name="T21" fmla="*/ 60 h 60"/>
                  <a:gd name="T22" fmla="*/ 12 w 20"/>
                  <a:gd name="T23" fmla="*/ 58 h 60"/>
                  <a:gd name="T24" fmla="*/ 12 w 20"/>
                  <a:gd name="T25" fmla="*/ 50 h 60"/>
                  <a:gd name="T26" fmla="*/ 14 w 20"/>
                  <a:gd name="T27" fmla="*/ 50 h 60"/>
                  <a:gd name="T28" fmla="*/ 16 w 20"/>
                  <a:gd name="T29" fmla="*/ 48 h 60"/>
                  <a:gd name="T30" fmla="*/ 16 w 20"/>
                  <a:gd name="T31" fmla="*/ 42 h 60"/>
                  <a:gd name="T32" fmla="*/ 18 w 20"/>
                  <a:gd name="T33" fmla="*/ 42 h 60"/>
                  <a:gd name="T34" fmla="*/ 20 w 20"/>
                  <a:gd name="T35" fmla="*/ 4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60">
                    <a:moveTo>
                      <a:pt x="20" y="40"/>
                    </a:moveTo>
                    <a:cubicBezTo>
                      <a:pt x="20" y="0"/>
                      <a:pt x="20" y="0"/>
                      <a:pt x="20" y="0"/>
                    </a:cubicBezTo>
                    <a:cubicBezTo>
                      <a:pt x="0" y="0"/>
                      <a:pt x="0" y="0"/>
                      <a:pt x="0" y="0"/>
                    </a:cubicBezTo>
                    <a:cubicBezTo>
                      <a:pt x="0" y="40"/>
                      <a:pt x="0" y="40"/>
                      <a:pt x="0" y="40"/>
                    </a:cubicBezTo>
                    <a:cubicBezTo>
                      <a:pt x="0" y="41"/>
                      <a:pt x="1" y="42"/>
                      <a:pt x="2" y="42"/>
                    </a:cubicBezTo>
                    <a:cubicBezTo>
                      <a:pt x="4" y="42"/>
                      <a:pt x="4" y="42"/>
                      <a:pt x="4" y="42"/>
                    </a:cubicBezTo>
                    <a:cubicBezTo>
                      <a:pt x="4" y="48"/>
                      <a:pt x="4" y="48"/>
                      <a:pt x="4" y="48"/>
                    </a:cubicBezTo>
                    <a:cubicBezTo>
                      <a:pt x="4" y="49"/>
                      <a:pt x="5" y="50"/>
                      <a:pt x="6" y="50"/>
                    </a:cubicBezTo>
                    <a:cubicBezTo>
                      <a:pt x="8" y="50"/>
                      <a:pt x="8" y="50"/>
                      <a:pt x="8" y="50"/>
                    </a:cubicBezTo>
                    <a:cubicBezTo>
                      <a:pt x="8" y="58"/>
                      <a:pt x="8" y="58"/>
                      <a:pt x="8" y="58"/>
                    </a:cubicBezTo>
                    <a:cubicBezTo>
                      <a:pt x="8" y="59"/>
                      <a:pt x="9" y="60"/>
                      <a:pt x="10" y="60"/>
                    </a:cubicBezTo>
                    <a:cubicBezTo>
                      <a:pt x="11" y="60"/>
                      <a:pt x="12" y="59"/>
                      <a:pt x="12" y="58"/>
                    </a:cubicBezTo>
                    <a:cubicBezTo>
                      <a:pt x="12" y="50"/>
                      <a:pt x="12" y="50"/>
                      <a:pt x="12" y="50"/>
                    </a:cubicBezTo>
                    <a:cubicBezTo>
                      <a:pt x="14" y="50"/>
                      <a:pt x="14" y="50"/>
                      <a:pt x="14" y="50"/>
                    </a:cubicBezTo>
                    <a:cubicBezTo>
                      <a:pt x="15" y="50"/>
                      <a:pt x="16" y="49"/>
                      <a:pt x="16" y="48"/>
                    </a:cubicBezTo>
                    <a:cubicBezTo>
                      <a:pt x="16" y="42"/>
                      <a:pt x="16" y="42"/>
                      <a:pt x="16" y="42"/>
                    </a:cubicBezTo>
                    <a:cubicBezTo>
                      <a:pt x="18" y="42"/>
                      <a:pt x="18" y="42"/>
                      <a:pt x="18" y="42"/>
                    </a:cubicBezTo>
                    <a:cubicBezTo>
                      <a:pt x="19" y="42"/>
                      <a:pt x="20" y="41"/>
                      <a:pt x="20"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srgbClr val="4C4846"/>
                  </a:solidFill>
                  <a:effectLst/>
                  <a:uLnTx/>
                  <a:uFillTx/>
                </a:endParaRPr>
              </a:p>
            </p:txBody>
          </p:sp>
          <p:sp>
            <p:nvSpPr>
              <p:cNvPr id="47" name="Freeform 6">
                <a:extLst>
                  <a:ext uri="{FF2B5EF4-FFF2-40B4-BE49-F238E27FC236}">
                    <a16:creationId xmlns:a16="http://schemas.microsoft.com/office/drawing/2014/main" id="{DBAA217D-247D-A4D7-C3E4-2C4BE9C07B7E}"/>
                  </a:ext>
                </a:extLst>
              </p:cNvPr>
              <p:cNvSpPr>
                <a:spLocks/>
              </p:cNvSpPr>
              <p:nvPr/>
            </p:nvSpPr>
            <p:spPr bwMode="auto">
              <a:xfrm>
                <a:off x="442" y="1046"/>
                <a:ext cx="57" cy="97"/>
              </a:xfrm>
              <a:custGeom>
                <a:avLst/>
                <a:gdLst>
                  <a:gd name="T0" fmla="*/ 28 w 28"/>
                  <a:gd name="T1" fmla="*/ 14 h 48"/>
                  <a:gd name="T2" fmla="*/ 20 w 28"/>
                  <a:gd name="T3" fmla="*/ 4 h 48"/>
                  <a:gd name="T4" fmla="*/ 20 w 28"/>
                  <a:gd name="T5" fmla="*/ 2 h 48"/>
                  <a:gd name="T6" fmla="*/ 18 w 28"/>
                  <a:gd name="T7" fmla="*/ 0 h 48"/>
                  <a:gd name="T8" fmla="*/ 2 w 28"/>
                  <a:gd name="T9" fmla="*/ 0 h 48"/>
                  <a:gd name="T10" fmla="*/ 0 w 28"/>
                  <a:gd name="T11" fmla="*/ 2 h 48"/>
                  <a:gd name="T12" fmla="*/ 0 w 28"/>
                  <a:gd name="T13" fmla="*/ 32 h 48"/>
                  <a:gd name="T14" fmla="*/ 20 w 28"/>
                  <a:gd name="T15" fmla="*/ 32 h 48"/>
                  <a:gd name="T16" fmla="*/ 20 w 28"/>
                  <a:gd name="T17" fmla="*/ 8 h 48"/>
                  <a:gd name="T18" fmla="*/ 24 w 28"/>
                  <a:gd name="T19" fmla="*/ 14 h 48"/>
                  <a:gd name="T20" fmla="*/ 24 w 28"/>
                  <a:gd name="T21" fmla="*/ 46 h 48"/>
                  <a:gd name="T22" fmla="*/ 26 w 28"/>
                  <a:gd name="T23" fmla="*/ 48 h 48"/>
                  <a:gd name="T24" fmla="*/ 28 w 28"/>
                  <a:gd name="T25" fmla="*/ 46 h 48"/>
                  <a:gd name="T26" fmla="*/ 28 w 28"/>
                  <a:gd name="T27" fmla="*/ 1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48">
                    <a:moveTo>
                      <a:pt x="28" y="14"/>
                    </a:moveTo>
                    <a:cubicBezTo>
                      <a:pt x="28" y="9"/>
                      <a:pt x="25" y="5"/>
                      <a:pt x="20" y="4"/>
                    </a:cubicBezTo>
                    <a:cubicBezTo>
                      <a:pt x="20" y="2"/>
                      <a:pt x="20" y="2"/>
                      <a:pt x="20" y="2"/>
                    </a:cubicBezTo>
                    <a:cubicBezTo>
                      <a:pt x="20" y="1"/>
                      <a:pt x="19" y="0"/>
                      <a:pt x="18" y="0"/>
                    </a:cubicBezTo>
                    <a:cubicBezTo>
                      <a:pt x="2" y="0"/>
                      <a:pt x="2" y="0"/>
                      <a:pt x="2" y="0"/>
                    </a:cubicBezTo>
                    <a:cubicBezTo>
                      <a:pt x="1" y="0"/>
                      <a:pt x="0" y="1"/>
                      <a:pt x="0" y="2"/>
                    </a:cubicBezTo>
                    <a:cubicBezTo>
                      <a:pt x="0" y="32"/>
                      <a:pt x="0" y="32"/>
                      <a:pt x="0" y="32"/>
                    </a:cubicBezTo>
                    <a:cubicBezTo>
                      <a:pt x="20" y="32"/>
                      <a:pt x="20" y="32"/>
                      <a:pt x="20" y="32"/>
                    </a:cubicBezTo>
                    <a:cubicBezTo>
                      <a:pt x="20" y="8"/>
                      <a:pt x="20" y="8"/>
                      <a:pt x="20" y="8"/>
                    </a:cubicBezTo>
                    <a:cubicBezTo>
                      <a:pt x="22" y="9"/>
                      <a:pt x="24" y="11"/>
                      <a:pt x="24" y="14"/>
                    </a:cubicBezTo>
                    <a:cubicBezTo>
                      <a:pt x="24" y="46"/>
                      <a:pt x="24" y="46"/>
                      <a:pt x="24" y="46"/>
                    </a:cubicBezTo>
                    <a:cubicBezTo>
                      <a:pt x="24" y="47"/>
                      <a:pt x="25" y="48"/>
                      <a:pt x="26" y="48"/>
                    </a:cubicBezTo>
                    <a:cubicBezTo>
                      <a:pt x="27" y="48"/>
                      <a:pt x="28" y="47"/>
                      <a:pt x="28" y="46"/>
                    </a:cubicBezTo>
                    <a:lnTo>
                      <a:pt x="2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srgbClr val="4C4846"/>
                  </a:solidFill>
                  <a:effectLst/>
                  <a:uLnTx/>
                  <a:uFillTx/>
                </a:endParaRPr>
              </a:p>
            </p:txBody>
          </p:sp>
          <p:sp>
            <p:nvSpPr>
              <p:cNvPr id="48" name="Freeform 7">
                <a:extLst>
                  <a:ext uri="{FF2B5EF4-FFF2-40B4-BE49-F238E27FC236}">
                    <a16:creationId xmlns:a16="http://schemas.microsoft.com/office/drawing/2014/main" id="{824CF32E-AF23-DE86-9B11-D06A24BA5E97}"/>
                  </a:ext>
                </a:extLst>
              </p:cNvPr>
              <p:cNvSpPr>
                <a:spLocks noEditPoints="1"/>
              </p:cNvSpPr>
              <p:nvPr/>
            </p:nvSpPr>
            <p:spPr bwMode="auto">
              <a:xfrm>
                <a:off x="305" y="1062"/>
                <a:ext cx="121" cy="161"/>
              </a:xfrm>
              <a:custGeom>
                <a:avLst/>
                <a:gdLst>
                  <a:gd name="T0" fmla="*/ 58 w 60"/>
                  <a:gd name="T1" fmla="*/ 0 h 80"/>
                  <a:gd name="T2" fmla="*/ 2 w 60"/>
                  <a:gd name="T3" fmla="*/ 0 h 80"/>
                  <a:gd name="T4" fmla="*/ 0 w 60"/>
                  <a:gd name="T5" fmla="*/ 2 h 80"/>
                  <a:gd name="T6" fmla="*/ 0 w 60"/>
                  <a:gd name="T7" fmla="*/ 78 h 80"/>
                  <a:gd name="T8" fmla="*/ 2 w 60"/>
                  <a:gd name="T9" fmla="*/ 80 h 80"/>
                  <a:gd name="T10" fmla="*/ 38 w 60"/>
                  <a:gd name="T11" fmla="*/ 80 h 80"/>
                  <a:gd name="T12" fmla="*/ 39 w 60"/>
                  <a:gd name="T13" fmla="*/ 79 h 80"/>
                  <a:gd name="T14" fmla="*/ 59 w 60"/>
                  <a:gd name="T15" fmla="*/ 59 h 80"/>
                  <a:gd name="T16" fmla="*/ 60 w 60"/>
                  <a:gd name="T17" fmla="*/ 58 h 80"/>
                  <a:gd name="T18" fmla="*/ 60 w 60"/>
                  <a:gd name="T19" fmla="*/ 2 h 80"/>
                  <a:gd name="T20" fmla="*/ 58 w 60"/>
                  <a:gd name="T21" fmla="*/ 0 h 80"/>
                  <a:gd name="T22" fmla="*/ 34 w 60"/>
                  <a:gd name="T23" fmla="*/ 20 h 80"/>
                  <a:gd name="T24" fmla="*/ 48 w 60"/>
                  <a:gd name="T25" fmla="*/ 20 h 80"/>
                  <a:gd name="T26" fmla="*/ 50 w 60"/>
                  <a:gd name="T27" fmla="*/ 22 h 80"/>
                  <a:gd name="T28" fmla="*/ 48 w 60"/>
                  <a:gd name="T29" fmla="*/ 24 h 80"/>
                  <a:gd name="T30" fmla="*/ 34 w 60"/>
                  <a:gd name="T31" fmla="*/ 24 h 80"/>
                  <a:gd name="T32" fmla="*/ 32 w 60"/>
                  <a:gd name="T33" fmla="*/ 22 h 80"/>
                  <a:gd name="T34" fmla="*/ 34 w 60"/>
                  <a:gd name="T35" fmla="*/ 20 h 80"/>
                  <a:gd name="T36" fmla="*/ 29 w 60"/>
                  <a:gd name="T37" fmla="*/ 35 h 80"/>
                  <a:gd name="T38" fmla="*/ 17 w 60"/>
                  <a:gd name="T39" fmla="*/ 47 h 80"/>
                  <a:gd name="T40" fmla="*/ 15 w 60"/>
                  <a:gd name="T41" fmla="*/ 47 h 80"/>
                  <a:gd name="T42" fmla="*/ 9 w 60"/>
                  <a:gd name="T43" fmla="*/ 41 h 80"/>
                  <a:gd name="T44" fmla="*/ 9 w 60"/>
                  <a:gd name="T45" fmla="*/ 39 h 80"/>
                  <a:gd name="T46" fmla="*/ 11 w 60"/>
                  <a:gd name="T47" fmla="*/ 39 h 80"/>
                  <a:gd name="T48" fmla="*/ 16 w 60"/>
                  <a:gd name="T49" fmla="*/ 43 h 80"/>
                  <a:gd name="T50" fmla="*/ 27 w 60"/>
                  <a:gd name="T51" fmla="*/ 33 h 80"/>
                  <a:gd name="T52" fmla="*/ 29 w 60"/>
                  <a:gd name="T53" fmla="*/ 33 h 80"/>
                  <a:gd name="T54" fmla="*/ 29 w 60"/>
                  <a:gd name="T55" fmla="*/ 35 h 80"/>
                  <a:gd name="T56" fmla="*/ 29 w 60"/>
                  <a:gd name="T57" fmla="*/ 13 h 80"/>
                  <a:gd name="T58" fmla="*/ 17 w 60"/>
                  <a:gd name="T59" fmla="*/ 25 h 80"/>
                  <a:gd name="T60" fmla="*/ 15 w 60"/>
                  <a:gd name="T61" fmla="*/ 25 h 80"/>
                  <a:gd name="T62" fmla="*/ 9 w 60"/>
                  <a:gd name="T63" fmla="*/ 19 h 80"/>
                  <a:gd name="T64" fmla="*/ 9 w 60"/>
                  <a:gd name="T65" fmla="*/ 17 h 80"/>
                  <a:gd name="T66" fmla="*/ 11 w 60"/>
                  <a:gd name="T67" fmla="*/ 17 h 80"/>
                  <a:gd name="T68" fmla="*/ 16 w 60"/>
                  <a:gd name="T69" fmla="*/ 21 h 80"/>
                  <a:gd name="T70" fmla="*/ 27 w 60"/>
                  <a:gd name="T71" fmla="*/ 11 h 80"/>
                  <a:gd name="T72" fmla="*/ 29 w 60"/>
                  <a:gd name="T73" fmla="*/ 11 h 80"/>
                  <a:gd name="T74" fmla="*/ 29 w 60"/>
                  <a:gd name="T75" fmla="*/ 13 h 80"/>
                  <a:gd name="T76" fmla="*/ 32 w 60"/>
                  <a:gd name="T77" fmla="*/ 42 h 80"/>
                  <a:gd name="T78" fmla="*/ 34 w 60"/>
                  <a:gd name="T79" fmla="*/ 40 h 80"/>
                  <a:gd name="T80" fmla="*/ 48 w 60"/>
                  <a:gd name="T81" fmla="*/ 40 h 80"/>
                  <a:gd name="T82" fmla="*/ 50 w 60"/>
                  <a:gd name="T83" fmla="*/ 42 h 80"/>
                  <a:gd name="T84" fmla="*/ 48 w 60"/>
                  <a:gd name="T85" fmla="*/ 44 h 80"/>
                  <a:gd name="T86" fmla="*/ 34 w 60"/>
                  <a:gd name="T87" fmla="*/ 44 h 80"/>
                  <a:gd name="T88" fmla="*/ 32 w 60"/>
                  <a:gd name="T89" fmla="*/ 42 h 80"/>
                  <a:gd name="T90" fmla="*/ 36 w 60"/>
                  <a:gd name="T91" fmla="*/ 76 h 80"/>
                  <a:gd name="T92" fmla="*/ 36 w 60"/>
                  <a:gd name="T93" fmla="*/ 56 h 80"/>
                  <a:gd name="T94" fmla="*/ 56 w 60"/>
                  <a:gd name="T95" fmla="*/ 56 h 80"/>
                  <a:gd name="T96" fmla="*/ 36 w 60"/>
                  <a:gd name="T9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 h="80">
                    <a:moveTo>
                      <a:pt x="58" y="0"/>
                    </a:moveTo>
                    <a:cubicBezTo>
                      <a:pt x="2" y="0"/>
                      <a:pt x="2" y="0"/>
                      <a:pt x="2" y="0"/>
                    </a:cubicBezTo>
                    <a:cubicBezTo>
                      <a:pt x="1" y="0"/>
                      <a:pt x="0" y="1"/>
                      <a:pt x="0" y="2"/>
                    </a:cubicBezTo>
                    <a:cubicBezTo>
                      <a:pt x="0" y="78"/>
                      <a:pt x="0" y="78"/>
                      <a:pt x="0" y="78"/>
                    </a:cubicBezTo>
                    <a:cubicBezTo>
                      <a:pt x="0" y="79"/>
                      <a:pt x="1" y="80"/>
                      <a:pt x="2" y="80"/>
                    </a:cubicBezTo>
                    <a:cubicBezTo>
                      <a:pt x="38" y="80"/>
                      <a:pt x="38" y="80"/>
                      <a:pt x="38" y="80"/>
                    </a:cubicBezTo>
                    <a:cubicBezTo>
                      <a:pt x="39" y="80"/>
                      <a:pt x="39" y="80"/>
                      <a:pt x="39" y="79"/>
                    </a:cubicBezTo>
                    <a:cubicBezTo>
                      <a:pt x="59" y="59"/>
                      <a:pt x="59" y="59"/>
                      <a:pt x="59" y="59"/>
                    </a:cubicBezTo>
                    <a:cubicBezTo>
                      <a:pt x="60" y="59"/>
                      <a:pt x="60" y="59"/>
                      <a:pt x="60" y="58"/>
                    </a:cubicBezTo>
                    <a:cubicBezTo>
                      <a:pt x="60" y="2"/>
                      <a:pt x="60" y="2"/>
                      <a:pt x="60" y="2"/>
                    </a:cubicBezTo>
                    <a:cubicBezTo>
                      <a:pt x="60" y="1"/>
                      <a:pt x="59" y="0"/>
                      <a:pt x="58" y="0"/>
                    </a:cubicBezTo>
                    <a:close/>
                    <a:moveTo>
                      <a:pt x="34" y="20"/>
                    </a:moveTo>
                    <a:cubicBezTo>
                      <a:pt x="48" y="20"/>
                      <a:pt x="48" y="20"/>
                      <a:pt x="48" y="20"/>
                    </a:cubicBezTo>
                    <a:cubicBezTo>
                      <a:pt x="49" y="20"/>
                      <a:pt x="50" y="21"/>
                      <a:pt x="50" y="22"/>
                    </a:cubicBezTo>
                    <a:cubicBezTo>
                      <a:pt x="50" y="23"/>
                      <a:pt x="49" y="24"/>
                      <a:pt x="48" y="24"/>
                    </a:cubicBezTo>
                    <a:cubicBezTo>
                      <a:pt x="34" y="24"/>
                      <a:pt x="34" y="24"/>
                      <a:pt x="34" y="24"/>
                    </a:cubicBezTo>
                    <a:cubicBezTo>
                      <a:pt x="33" y="24"/>
                      <a:pt x="32" y="23"/>
                      <a:pt x="32" y="22"/>
                    </a:cubicBezTo>
                    <a:cubicBezTo>
                      <a:pt x="32" y="21"/>
                      <a:pt x="33" y="20"/>
                      <a:pt x="34" y="20"/>
                    </a:cubicBezTo>
                    <a:close/>
                    <a:moveTo>
                      <a:pt x="29" y="35"/>
                    </a:moveTo>
                    <a:cubicBezTo>
                      <a:pt x="17" y="47"/>
                      <a:pt x="17" y="47"/>
                      <a:pt x="17" y="47"/>
                    </a:cubicBezTo>
                    <a:cubicBezTo>
                      <a:pt x="17" y="48"/>
                      <a:pt x="15" y="48"/>
                      <a:pt x="15" y="47"/>
                    </a:cubicBezTo>
                    <a:cubicBezTo>
                      <a:pt x="9" y="41"/>
                      <a:pt x="9" y="41"/>
                      <a:pt x="9" y="41"/>
                    </a:cubicBezTo>
                    <a:cubicBezTo>
                      <a:pt x="8" y="41"/>
                      <a:pt x="8" y="39"/>
                      <a:pt x="9" y="39"/>
                    </a:cubicBezTo>
                    <a:cubicBezTo>
                      <a:pt x="9" y="38"/>
                      <a:pt x="11" y="38"/>
                      <a:pt x="11" y="39"/>
                    </a:cubicBezTo>
                    <a:cubicBezTo>
                      <a:pt x="16" y="43"/>
                      <a:pt x="16" y="43"/>
                      <a:pt x="16" y="43"/>
                    </a:cubicBezTo>
                    <a:cubicBezTo>
                      <a:pt x="27" y="33"/>
                      <a:pt x="27" y="33"/>
                      <a:pt x="27" y="33"/>
                    </a:cubicBezTo>
                    <a:cubicBezTo>
                      <a:pt x="27" y="32"/>
                      <a:pt x="29" y="32"/>
                      <a:pt x="29" y="33"/>
                    </a:cubicBezTo>
                    <a:cubicBezTo>
                      <a:pt x="30" y="33"/>
                      <a:pt x="30" y="35"/>
                      <a:pt x="29" y="35"/>
                    </a:cubicBezTo>
                    <a:close/>
                    <a:moveTo>
                      <a:pt x="29" y="13"/>
                    </a:moveTo>
                    <a:cubicBezTo>
                      <a:pt x="17" y="25"/>
                      <a:pt x="17" y="25"/>
                      <a:pt x="17" y="25"/>
                    </a:cubicBezTo>
                    <a:cubicBezTo>
                      <a:pt x="17" y="26"/>
                      <a:pt x="15" y="26"/>
                      <a:pt x="15" y="25"/>
                    </a:cubicBezTo>
                    <a:cubicBezTo>
                      <a:pt x="9" y="19"/>
                      <a:pt x="9" y="19"/>
                      <a:pt x="9" y="19"/>
                    </a:cubicBezTo>
                    <a:cubicBezTo>
                      <a:pt x="8" y="19"/>
                      <a:pt x="8" y="17"/>
                      <a:pt x="9" y="17"/>
                    </a:cubicBezTo>
                    <a:cubicBezTo>
                      <a:pt x="9" y="16"/>
                      <a:pt x="11" y="16"/>
                      <a:pt x="11" y="17"/>
                    </a:cubicBezTo>
                    <a:cubicBezTo>
                      <a:pt x="16" y="21"/>
                      <a:pt x="16" y="21"/>
                      <a:pt x="16" y="21"/>
                    </a:cubicBezTo>
                    <a:cubicBezTo>
                      <a:pt x="27" y="11"/>
                      <a:pt x="27" y="11"/>
                      <a:pt x="27" y="11"/>
                    </a:cubicBezTo>
                    <a:cubicBezTo>
                      <a:pt x="27" y="10"/>
                      <a:pt x="29" y="10"/>
                      <a:pt x="29" y="11"/>
                    </a:cubicBezTo>
                    <a:cubicBezTo>
                      <a:pt x="30" y="11"/>
                      <a:pt x="30" y="13"/>
                      <a:pt x="29" y="13"/>
                    </a:cubicBezTo>
                    <a:close/>
                    <a:moveTo>
                      <a:pt x="32" y="42"/>
                    </a:moveTo>
                    <a:cubicBezTo>
                      <a:pt x="32" y="41"/>
                      <a:pt x="33" y="40"/>
                      <a:pt x="34" y="40"/>
                    </a:cubicBezTo>
                    <a:cubicBezTo>
                      <a:pt x="48" y="40"/>
                      <a:pt x="48" y="40"/>
                      <a:pt x="48" y="40"/>
                    </a:cubicBezTo>
                    <a:cubicBezTo>
                      <a:pt x="49" y="40"/>
                      <a:pt x="50" y="41"/>
                      <a:pt x="50" y="42"/>
                    </a:cubicBezTo>
                    <a:cubicBezTo>
                      <a:pt x="50" y="43"/>
                      <a:pt x="49" y="44"/>
                      <a:pt x="48" y="44"/>
                    </a:cubicBezTo>
                    <a:cubicBezTo>
                      <a:pt x="34" y="44"/>
                      <a:pt x="34" y="44"/>
                      <a:pt x="34" y="44"/>
                    </a:cubicBezTo>
                    <a:cubicBezTo>
                      <a:pt x="33" y="44"/>
                      <a:pt x="32" y="43"/>
                      <a:pt x="32" y="42"/>
                    </a:cubicBezTo>
                    <a:close/>
                    <a:moveTo>
                      <a:pt x="36" y="76"/>
                    </a:moveTo>
                    <a:cubicBezTo>
                      <a:pt x="36" y="56"/>
                      <a:pt x="36" y="56"/>
                      <a:pt x="36" y="56"/>
                    </a:cubicBezTo>
                    <a:cubicBezTo>
                      <a:pt x="56" y="56"/>
                      <a:pt x="56" y="56"/>
                      <a:pt x="56" y="56"/>
                    </a:cubicBezTo>
                    <a:lnTo>
                      <a:pt x="36"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dirty="0">
                  <a:ln>
                    <a:noFill/>
                  </a:ln>
                  <a:solidFill>
                    <a:srgbClr val="4C4846"/>
                  </a:solidFill>
                  <a:effectLst/>
                  <a:uLnTx/>
                  <a:uFillTx/>
                </a:endParaRPr>
              </a:p>
            </p:txBody>
          </p:sp>
        </p:grpSp>
      </p:grpSp>
      <p:sp>
        <p:nvSpPr>
          <p:cNvPr id="49" name="Text Placeholder 3">
            <a:extLst>
              <a:ext uri="{FF2B5EF4-FFF2-40B4-BE49-F238E27FC236}">
                <a16:creationId xmlns:a16="http://schemas.microsoft.com/office/drawing/2014/main" id="{4FF3D64C-9487-4551-16F4-03AA3EBC4CA4}"/>
              </a:ext>
            </a:extLst>
          </p:cNvPr>
          <p:cNvSpPr txBox="1">
            <a:spLocks/>
          </p:cNvSpPr>
          <p:nvPr/>
        </p:nvSpPr>
        <p:spPr>
          <a:xfrm>
            <a:off x="8723686" y="5579478"/>
            <a:ext cx="2820614" cy="461665"/>
          </a:xfrm>
          <a:prstGeom prst="rect">
            <a:avLst/>
          </a:prstGeom>
        </p:spPr>
        <p:txBody>
          <a:bodyPr wrap="square" lIns="0" tIns="0" rIns="0" bIns="0" anchor="ctr">
            <a:sp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en-US" sz="1000" dirty="0">
                <a:solidFill>
                  <a:schemeClr val="bg1"/>
                </a:solidFill>
                <a:latin typeface="Avenir Next LT Pro" panose="020B0504020202020204" pitchFamily="34" charset="0"/>
                <a:ea typeface="Calibri" charset="0"/>
                <a:cs typeface="Calibri" charset="0"/>
              </a:rPr>
              <a:t>Develop a multi-year </a:t>
            </a:r>
            <a:r>
              <a:rPr lang="en-US" sz="1000" b="1" dirty="0">
                <a:solidFill>
                  <a:schemeClr val="bg1"/>
                </a:solidFill>
                <a:latin typeface="Avenir Next LT Pro" panose="020B0504020202020204" pitchFamily="34" charset="0"/>
                <a:ea typeface="Calibri" charset="0"/>
                <a:cs typeface="Calibri" charset="0"/>
              </a:rPr>
              <a:t>compensation strategy</a:t>
            </a:r>
            <a:r>
              <a:rPr lang="en-US" sz="1000" dirty="0">
                <a:solidFill>
                  <a:schemeClr val="bg1"/>
                </a:solidFill>
                <a:latin typeface="Avenir Next LT Pro" panose="020B0504020202020204" pitchFamily="34" charset="0"/>
                <a:ea typeface="Calibri" charset="0"/>
                <a:cs typeface="Calibri" charset="0"/>
              </a:rPr>
              <a:t> to evolve compensation design as company matures</a:t>
            </a:r>
          </a:p>
        </p:txBody>
      </p:sp>
      <p:cxnSp>
        <p:nvCxnSpPr>
          <p:cNvPr id="19" name="Straight Connector 18">
            <a:extLst>
              <a:ext uri="{FF2B5EF4-FFF2-40B4-BE49-F238E27FC236}">
                <a16:creationId xmlns:a16="http://schemas.microsoft.com/office/drawing/2014/main" id="{85CEE031-1577-A0CE-0B80-9934FF143045}"/>
              </a:ext>
            </a:extLst>
          </p:cNvPr>
          <p:cNvCxnSpPr/>
          <p:nvPr/>
        </p:nvCxnSpPr>
        <p:spPr>
          <a:xfrm>
            <a:off x="8723686" y="4744008"/>
            <a:ext cx="282061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F73A23E-DBFD-7B2C-8587-9D23F6D307B0}"/>
              </a:ext>
            </a:extLst>
          </p:cNvPr>
          <p:cNvCxnSpPr/>
          <p:nvPr/>
        </p:nvCxnSpPr>
        <p:spPr>
          <a:xfrm>
            <a:off x="8723686" y="5454875"/>
            <a:ext cx="282061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58" name="Table 57">
            <a:extLst>
              <a:ext uri="{FF2B5EF4-FFF2-40B4-BE49-F238E27FC236}">
                <a16:creationId xmlns:a16="http://schemas.microsoft.com/office/drawing/2014/main" id="{BA7262FE-48DA-7D68-6390-DBAB3AD7BD17}"/>
              </a:ext>
            </a:extLst>
          </p:cNvPr>
          <p:cNvGraphicFramePr>
            <a:graphicFrameLocks noGrp="1"/>
          </p:cNvGraphicFramePr>
          <p:nvPr>
            <p:extLst>
              <p:ext uri="{D42A27DB-BD31-4B8C-83A1-F6EECF244321}">
                <p14:modId xmlns:p14="http://schemas.microsoft.com/office/powerpoint/2010/main" val="2864535548"/>
              </p:ext>
            </p:extLst>
          </p:nvPr>
        </p:nvGraphicFramePr>
        <p:xfrm>
          <a:off x="569439" y="1532190"/>
          <a:ext cx="7307654" cy="4599676"/>
        </p:xfrm>
        <a:graphic>
          <a:graphicData uri="http://schemas.openxmlformats.org/drawingml/2006/table">
            <a:tbl>
              <a:tblPr firstRow="1" bandRow="1">
                <a:tableStyleId>{073A0DAA-6AF3-43AB-8588-CEC1D06C72B9}</a:tableStyleId>
              </a:tblPr>
              <a:tblGrid>
                <a:gridCol w="361950">
                  <a:extLst>
                    <a:ext uri="{9D8B030D-6E8A-4147-A177-3AD203B41FA5}">
                      <a16:colId xmlns:a16="http://schemas.microsoft.com/office/drawing/2014/main" val="4046610722"/>
                    </a:ext>
                  </a:extLst>
                </a:gridCol>
                <a:gridCol w="1736426">
                  <a:extLst>
                    <a:ext uri="{9D8B030D-6E8A-4147-A177-3AD203B41FA5}">
                      <a16:colId xmlns:a16="http://schemas.microsoft.com/office/drawing/2014/main" val="1610614761"/>
                    </a:ext>
                  </a:extLst>
                </a:gridCol>
                <a:gridCol w="1736426">
                  <a:extLst>
                    <a:ext uri="{9D8B030D-6E8A-4147-A177-3AD203B41FA5}">
                      <a16:colId xmlns:a16="http://schemas.microsoft.com/office/drawing/2014/main" val="1507744274"/>
                    </a:ext>
                  </a:extLst>
                </a:gridCol>
                <a:gridCol w="1736426">
                  <a:extLst>
                    <a:ext uri="{9D8B030D-6E8A-4147-A177-3AD203B41FA5}">
                      <a16:colId xmlns:a16="http://schemas.microsoft.com/office/drawing/2014/main" val="2246732180"/>
                    </a:ext>
                  </a:extLst>
                </a:gridCol>
                <a:gridCol w="1736426">
                  <a:extLst>
                    <a:ext uri="{9D8B030D-6E8A-4147-A177-3AD203B41FA5}">
                      <a16:colId xmlns:a16="http://schemas.microsoft.com/office/drawing/2014/main" val="3537402694"/>
                    </a:ext>
                  </a:extLst>
                </a:gridCol>
              </a:tblGrid>
              <a:tr h="257502">
                <a:tc>
                  <a:txBody>
                    <a:bodyPr/>
                    <a:lstStyle/>
                    <a:p>
                      <a:pPr marL="0" indent="0" algn="ctr">
                        <a:buFont typeface="Wingdings" panose="05000000000000000000" pitchFamily="2" charset="2"/>
                        <a:buNone/>
                      </a:pPr>
                      <a:endParaRPr lang="en-US" sz="1000" b="1" dirty="0">
                        <a:solidFill>
                          <a:schemeClr val="bg1"/>
                        </a:solidFill>
                        <a:latin typeface="Avenir Next LT Pro" panose="020B0504020202020204" pitchFamily="34" charset="0"/>
                      </a:endParaRPr>
                    </a:p>
                  </a:txBody>
                  <a:tcPr vert="vert270">
                    <a:lnL w="12700" cmpd="sng">
                      <a:noFill/>
                    </a:lnL>
                    <a:lnR w="28575" cap="flat" cmpd="sng" algn="ctr">
                      <a:noFill/>
                      <a:prstDash val="sysDash"/>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228600" indent="-228600" algn="ctr">
                        <a:buFont typeface="+mj-lt"/>
                        <a:buAutoNum type="arabicPeriod"/>
                      </a:pPr>
                      <a:r>
                        <a:rPr lang="en-US" sz="1050" b="1" dirty="0">
                          <a:solidFill>
                            <a:schemeClr val="bg1"/>
                          </a:solidFill>
                          <a:latin typeface="Avenir Next LT Pro" panose="020B0504020202020204" pitchFamily="34" charset="0"/>
                        </a:rPr>
                        <a:t>Start-Up</a:t>
                      </a:r>
                    </a:p>
                  </a:txBody>
                  <a:tcPr anchor="ctr">
                    <a:lnL w="28575" cap="flat" cmpd="sng" algn="ctr">
                      <a:noFill/>
                      <a:prstDash val="sysDash"/>
                      <a:round/>
                      <a:headEnd type="none" w="med" len="med"/>
                      <a:tailEnd type="none" w="med" len="med"/>
                    </a:lnL>
                    <a:lnR w="28575" cap="flat" cmpd="sng" algn="ctr">
                      <a:noFill/>
                      <a:prstDash val="sysDash"/>
                      <a:round/>
                      <a:headEnd type="none" w="med" len="med"/>
                      <a:tailEnd type="none" w="med" len="med"/>
                    </a:lnR>
                    <a:lnT w="28575" cap="flat" cmpd="sng" algn="ctr">
                      <a:noFill/>
                      <a:prstDash val="sysDash"/>
                      <a:round/>
                      <a:headEnd type="none" w="med" len="med"/>
                      <a:tailEnd type="none" w="med" len="med"/>
                    </a:lnT>
                    <a:lnB w="28575" cap="flat" cmpd="sng" algn="ctr">
                      <a:noFill/>
                      <a:prstDash val="sysDash"/>
                      <a:round/>
                      <a:headEnd type="none" w="med" len="med"/>
                      <a:tailEnd type="none" w="med" len="med"/>
                    </a:lnB>
                    <a:lnTlToBr w="12700" cmpd="sng">
                      <a:noFill/>
                      <a:prstDash val="solid"/>
                    </a:lnTlToBr>
                    <a:lnBlToTr w="12700" cmpd="sng">
                      <a:noFill/>
                      <a:prstDash val="solid"/>
                    </a:lnBlToTr>
                    <a:solidFill>
                      <a:srgbClr val="3591CF"/>
                    </a:solidFill>
                  </a:tcPr>
                </a:tc>
                <a:tc>
                  <a:txBody>
                    <a:bodyPr/>
                    <a:lstStyle/>
                    <a:p>
                      <a:pPr marL="228600" marR="0" lvl="0" indent="-228600" algn="ctr" defTabSz="914400" rtl="0" eaLnBrk="1" fontAlgn="auto" latinLnBrk="0" hangingPunct="1">
                        <a:lnSpc>
                          <a:spcPct val="100000"/>
                        </a:lnSpc>
                        <a:spcBef>
                          <a:spcPts val="0"/>
                        </a:spcBef>
                        <a:spcAft>
                          <a:spcPts val="0"/>
                        </a:spcAft>
                        <a:buClrTx/>
                        <a:buSzTx/>
                        <a:buFont typeface="+mj-lt"/>
                        <a:buAutoNum type="arabicPeriod" startAt="2"/>
                        <a:tabLst/>
                        <a:defRPr/>
                      </a:pPr>
                      <a:r>
                        <a:rPr kumimoji="0" lang="en-US" sz="1050" b="1"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mn-cs"/>
                        </a:rPr>
                        <a:t>Rapid-Growth</a:t>
                      </a:r>
                    </a:p>
                  </a:txBody>
                  <a:tcPr anchor="ctr">
                    <a:lnL w="28575" cap="flat" cmpd="sng" algn="ctr">
                      <a:noFill/>
                      <a:prstDash val="sysDash"/>
                      <a:round/>
                      <a:headEnd type="none" w="med" len="med"/>
                      <a:tailEnd type="none" w="med" len="med"/>
                    </a:lnL>
                    <a:lnR w="28575" cap="flat" cmpd="sng" algn="ctr">
                      <a:noFill/>
                      <a:prstDash val="sysDash"/>
                      <a:round/>
                      <a:headEnd type="none" w="med" len="med"/>
                      <a:tailEnd type="none" w="med" len="med"/>
                    </a:lnR>
                    <a:lnT w="28575" cap="flat" cmpd="sng" algn="ctr">
                      <a:noFill/>
                      <a:prstDash val="sysDash"/>
                      <a:round/>
                      <a:headEnd type="none" w="med" len="med"/>
                      <a:tailEnd type="none" w="med" len="med"/>
                    </a:lnT>
                    <a:lnB w="28575" cap="flat" cmpd="sng" algn="ctr">
                      <a:noFill/>
                      <a:prstDash val="sysDash"/>
                      <a:round/>
                      <a:headEnd type="none" w="med" len="med"/>
                      <a:tailEnd type="none" w="med" len="med"/>
                    </a:lnB>
                    <a:lnTlToBr w="12700" cmpd="sng">
                      <a:noFill/>
                      <a:prstDash val="solid"/>
                    </a:lnTlToBr>
                    <a:lnBlToTr w="12700" cmpd="sng">
                      <a:noFill/>
                      <a:prstDash val="solid"/>
                    </a:lnBlToTr>
                    <a:solidFill>
                      <a:srgbClr val="3591CF"/>
                    </a:solidFill>
                  </a:tcPr>
                </a:tc>
                <a:tc>
                  <a:txBody>
                    <a:bodyPr/>
                    <a:lstStyle/>
                    <a:p>
                      <a:pPr marL="228600" marR="0" lvl="0" indent="-228600" algn="ctr" defTabSz="914400" rtl="0" eaLnBrk="1" fontAlgn="auto" latinLnBrk="0" hangingPunct="1">
                        <a:lnSpc>
                          <a:spcPct val="100000"/>
                        </a:lnSpc>
                        <a:spcBef>
                          <a:spcPts val="0"/>
                        </a:spcBef>
                        <a:spcAft>
                          <a:spcPts val="0"/>
                        </a:spcAft>
                        <a:buClrTx/>
                        <a:buSzTx/>
                        <a:buFont typeface="+mj-lt"/>
                        <a:buAutoNum type="arabicPeriod" startAt="3"/>
                        <a:tabLst/>
                        <a:defRPr/>
                      </a:pPr>
                      <a:r>
                        <a:rPr kumimoji="0" lang="en-US" sz="1050" b="1"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mn-cs"/>
                        </a:rPr>
                        <a:t>Maturity</a:t>
                      </a:r>
                    </a:p>
                  </a:txBody>
                  <a:tcPr anchor="ctr">
                    <a:lnL w="28575" cap="flat" cmpd="sng" algn="ctr">
                      <a:noFill/>
                      <a:prstDash val="sysDash"/>
                      <a:round/>
                      <a:headEnd type="none" w="med" len="med"/>
                      <a:tailEnd type="none" w="med" len="med"/>
                    </a:lnL>
                    <a:lnR w="28575" cap="flat" cmpd="sng" algn="ctr">
                      <a:noFill/>
                      <a:prstDash val="sysDash"/>
                      <a:round/>
                      <a:headEnd type="none" w="med" len="med"/>
                      <a:tailEnd type="none" w="med" len="med"/>
                    </a:lnR>
                    <a:lnT w="28575" cap="flat" cmpd="sng" algn="ctr">
                      <a:noFill/>
                      <a:prstDash val="sysDash"/>
                      <a:round/>
                      <a:headEnd type="none" w="med" len="med"/>
                      <a:tailEnd type="none" w="med" len="med"/>
                    </a:lnT>
                    <a:lnB w="28575" cap="flat" cmpd="sng" algn="ctr">
                      <a:noFill/>
                      <a:prstDash val="sysDash"/>
                      <a:round/>
                      <a:headEnd type="none" w="med" len="med"/>
                      <a:tailEnd type="none" w="med" len="med"/>
                    </a:lnB>
                    <a:lnTlToBr w="12700" cmpd="sng">
                      <a:noFill/>
                      <a:prstDash val="solid"/>
                    </a:lnTlToBr>
                    <a:lnBlToTr w="12700" cmpd="sng">
                      <a:noFill/>
                      <a:prstDash val="solid"/>
                    </a:lnBlToTr>
                    <a:solidFill>
                      <a:srgbClr val="3591CF"/>
                    </a:solidFill>
                  </a:tcPr>
                </a:tc>
                <a:tc>
                  <a:txBody>
                    <a:bodyPr/>
                    <a:lstStyle/>
                    <a:p>
                      <a:pPr marL="228600" marR="0" lvl="0" indent="-228600" algn="ctr" defTabSz="914400" rtl="0" eaLnBrk="1" fontAlgn="auto" latinLnBrk="0" hangingPunct="1">
                        <a:lnSpc>
                          <a:spcPct val="100000"/>
                        </a:lnSpc>
                        <a:spcBef>
                          <a:spcPts val="0"/>
                        </a:spcBef>
                        <a:spcAft>
                          <a:spcPts val="0"/>
                        </a:spcAft>
                        <a:buClrTx/>
                        <a:buSzTx/>
                        <a:buFont typeface="+mj-lt"/>
                        <a:buAutoNum type="arabicPeriod" startAt="4"/>
                        <a:tabLst/>
                        <a:defRPr/>
                      </a:pPr>
                      <a:r>
                        <a:rPr kumimoji="0" lang="en-US" sz="1050" b="1"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mn-cs"/>
                        </a:rPr>
                        <a:t>Decline</a:t>
                      </a:r>
                    </a:p>
                  </a:txBody>
                  <a:tcPr anchor="ctr">
                    <a:lnL w="28575" cap="flat" cmpd="sng" algn="ctr">
                      <a:noFill/>
                      <a:prstDash val="sysDash"/>
                      <a:round/>
                      <a:headEnd type="none" w="med" len="med"/>
                      <a:tailEnd type="none" w="med" len="med"/>
                    </a:lnL>
                    <a:lnR w="28575" cap="flat" cmpd="sng" algn="ctr">
                      <a:noFill/>
                      <a:prstDash val="sysDash"/>
                      <a:round/>
                      <a:headEnd type="none" w="med" len="med"/>
                      <a:tailEnd type="none" w="med" len="med"/>
                    </a:lnR>
                    <a:lnT w="28575" cap="flat" cmpd="sng" algn="ctr">
                      <a:noFill/>
                      <a:prstDash val="sysDash"/>
                      <a:round/>
                      <a:headEnd type="none" w="med" len="med"/>
                      <a:tailEnd type="none" w="med" len="med"/>
                    </a:lnT>
                    <a:lnB w="28575" cap="flat" cmpd="sng" algn="ctr">
                      <a:noFill/>
                      <a:prstDash val="sysDash"/>
                      <a:round/>
                      <a:headEnd type="none" w="med" len="med"/>
                      <a:tailEnd type="none" w="med" len="med"/>
                    </a:lnB>
                    <a:lnTlToBr w="12700" cmpd="sng">
                      <a:noFill/>
                      <a:prstDash val="solid"/>
                    </a:lnTlToBr>
                    <a:lnBlToTr w="12700" cmpd="sng">
                      <a:noFill/>
                      <a:prstDash val="solid"/>
                    </a:lnBlToTr>
                    <a:solidFill>
                      <a:srgbClr val="3591CF"/>
                    </a:solidFill>
                  </a:tcPr>
                </a:tc>
                <a:extLst>
                  <a:ext uri="{0D108BD9-81ED-4DB2-BD59-A6C34878D82A}">
                    <a16:rowId xmlns:a16="http://schemas.microsoft.com/office/drawing/2014/main" val="2182051381"/>
                  </a:ext>
                </a:extLst>
              </a:tr>
              <a:tr h="346990">
                <a:tc rowSpan="2">
                  <a:txBody>
                    <a:bodyPr/>
                    <a:lstStyle/>
                    <a:p>
                      <a:pPr marL="0" indent="0" algn="ctr">
                        <a:buFont typeface="Wingdings" panose="05000000000000000000" pitchFamily="2" charset="2"/>
                        <a:buNone/>
                      </a:pPr>
                      <a:r>
                        <a:rPr lang="en-US" sz="1050" b="1" dirty="0">
                          <a:solidFill>
                            <a:schemeClr val="bg1"/>
                          </a:solidFill>
                          <a:latin typeface="Avenir Next LT Pro" panose="020B0504020202020204" pitchFamily="34" charset="0"/>
                        </a:rPr>
                        <a:t>Sales</a:t>
                      </a:r>
                    </a:p>
                  </a:txBody>
                  <a:tcPr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3327C"/>
                    </a:solidFill>
                  </a:tcPr>
                </a:tc>
                <a:tc>
                  <a:txBody>
                    <a:bodyPr/>
                    <a:lstStyle/>
                    <a:p>
                      <a:pPr marL="0" indent="0">
                        <a:buFont typeface="Wingdings" panose="05000000000000000000" pitchFamily="2" charset="2"/>
                        <a:buNone/>
                      </a:pPr>
                      <a:endParaRPr lang="en-US" sz="1000" b="0" dirty="0">
                        <a:solidFill>
                          <a:sysClr val="windowText" lastClr="000000"/>
                        </a:solidFill>
                        <a:latin typeface="Avenir Next LT Pro" panose="020B0504020202020204" pitchFamily="34" charset="0"/>
                      </a:endParaRPr>
                    </a:p>
                  </a:txBody>
                  <a:tcPr anchor="ctr">
                    <a:lnL w="12700" cmpd="sng">
                      <a:noFill/>
                    </a:lnL>
                    <a:lnT w="28575" cap="flat" cmpd="sng" algn="ctr">
                      <a:noFill/>
                      <a:prstDash val="sysDash"/>
                      <a:round/>
                      <a:headEnd type="none" w="med" len="med"/>
                      <a:tailEnd type="none" w="med" len="med"/>
                    </a:lnT>
                    <a:noFill/>
                  </a:tcPr>
                </a:tc>
                <a:tc>
                  <a:txBody>
                    <a:bodyPr/>
                    <a:lstStyle/>
                    <a:p>
                      <a:pPr marL="182880" marR="0" lvl="0" indent="-18288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000" b="0" i="0" u="none" strike="noStrike" kern="1200" cap="none" spc="0" normalizeH="0" baseline="0" noProof="0" dirty="0">
                        <a:ln>
                          <a:noFill/>
                        </a:ln>
                        <a:solidFill>
                          <a:sysClr val="windowText" lastClr="000000"/>
                        </a:solidFill>
                        <a:effectLst/>
                        <a:uLnTx/>
                        <a:uFillTx/>
                        <a:latin typeface="Avenir Next LT Pro" panose="020B0504020202020204" pitchFamily="34" charset="0"/>
                        <a:ea typeface="+mn-ea"/>
                        <a:cs typeface="+mn-cs"/>
                      </a:endParaRPr>
                    </a:p>
                  </a:txBody>
                  <a:tcPr anchor="ctr">
                    <a:lnT w="28575" cap="flat" cmpd="sng" algn="ctr">
                      <a:noFill/>
                      <a:prstDash val="sysDash"/>
                      <a:round/>
                      <a:headEnd type="none" w="med" len="med"/>
                      <a:tailEnd type="none" w="med" len="med"/>
                    </a:lnT>
                    <a:noFill/>
                  </a:tcPr>
                </a:tc>
                <a:tc>
                  <a:txBody>
                    <a:bodyPr/>
                    <a:lstStyle/>
                    <a:p>
                      <a:pPr marL="182880" marR="0" lvl="0" indent="-18288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000" b="0" i="0" u="none" strike="noStrike" kern="1200" cap="none" spc="0" normalizeH="0" baseline="0" noProof="0" dirty="0">
                        <a:ln>
                          <a:noFill/>
                        </a:ln>
                        <a:solidFill>
                          <a:sysClr val="windowText" lastClr="000000"/>
                        </a:solidFill>
                        <a:effectLst/>
                        <a:uLnTx/>
                        <a:uFillTx/>
                        <a:latin typeface="Avenir Next LT Pro" panose="020B0504020202020204" pitchFamily="34" charset="0"/>
                        <a:ea typeface="+mn-ea"/>
                        <a:cs typeface="+mn-cs"/>
                      </a:endParaRPr>
                    </a:p>
                  </a:txBody>
                  <a:tcPr anchor="ctr">
                    <a:lnT w="28575" cap="flat" cmpd="sng" algn="ctr">
                      <a:noFill/>
                      <a:prstDash val="sysDash"/>
                      <a:round/>
                      <a:headEnd type="none" w="med" len="med"/>
                      <a:tailEnd type="none" w="med" len="med"/>
                    </a:lnT>
                    <a:noFill/>
                  </a:tcPr>
                </a:tc>
                <a:tc>
                  <a:txBody>
                    <a:bodyPr/>
                    <a:lstStyle/>
                    <a:p>
                      <a:pPr marL="182880" marR="0" lvl="0" indent="-18288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000" b="0" i="0" u="none" strike="noStrike" kern="1200" cap="none" spc="0" normalizeH="0" baseline="0" noProof="0" dirty="0">
                        <a:ln>
                          <a:noFill/>
                        </a:ln>
                        <a:solidFill>
                          <a:sysClr val="windowText" lastClr="000000"/>
                        </a:solidFill>
                        <a:effectLst/>
                        <a:uLnTx/>
                        <a:uFillTx/>
                        <a:latin typeface="Avenir Next LT Pro" panose="020B0504020202020204" pitchFamily="34" charset="0"/>
                        <a:ea typeface="+mn-ea"/>
                        <a:cs typeface="+mn-cs"/>
                      </a:endParaRPr>
                    </a:p>
                  </a:txBody>
                  <a:tcPr anchor="ctr">
                    <a:lnT w="28575" cap="flat" cmpd="sng" algn="ctr">
                      <a:noFill/>
                      <a:prstDash val="sysDash"/>
                      <a:round/>
                      <a:headEnd type="none" w="med" len="med"/>
                      <a:tailEnd type="none" w="med" len="med"/>
                    </a:lnT>
                    <a:noFill/>
                  </a:tcPr>
                </a:tc>
                <a:extLst>
                  <a:ext uri="{0D108BD9-81ED-4DB2-BD59-A6C34878D82A}">
                    <a16:rowId xmlns:a16="http://schemas.microsoft.com/office/drawing/2014/main" val="3974092190"/>
                  </a:ext>
                </a:extLst>
              </a:tr>
              <a:tr h="249699">
                <a:tc vMerge="1">
                  <a:txBody>
                    <a:bodyPr/>
                    <a:lstStyle/>
                    <a:p>
                      <a:pPr marL="0" indent="0" algn="ctr">
                        <a:buFont typeface="Wingdings" panose="05000000000000000000" pitchFamily="2" charset="2"/>
                        <a:buNone/>
                      </a:pPr>
                      <a:endParaRPr lang="en-US" sz="1000" b="1" dirty="0">
                        <a:solidFill>
                          <a:sysClr val="windowText" lastClr="000000"/>
                        </a:solidFill>
                      </a:endParaRPr>
                    </a:p>
                  </a:txBody>
                  <a:tcPr vert="vert270">
                    <a:noFill/>
                  </a:tcPr>
                </a:tc>
                <a:tc>
                  <a:txBody>
                    <a:bodyPr/>
                    <a:lstStyle/>
                    <a:p>
                      <a:pPr marL="182880" indent="-182880">
                        <a:buFont typeface="Wingdings" panose="05000000000000000000" pitchFamily="2" charset="2"/>
                        <a:buChar char="§"/>
                      </a:pPr>
                      <a:endParaRPr lang="en-US" sz="1000" b="0" dirty="0">
                        <a:solidFill>
                          <a:sysClr val="windowText" lastClr="000000"/>
                        </a:solidFill>
                        <a:latin typeface="Avenir Next LT Pro" panose="020B0504020202020204" pitchFamily="34" charset="0"/>
                      </a:endParaRPr>
                    </a:p>
                  </a:txBody>
                  <a:tcPr anchor="ctr">
                    <a:lnL w="12700" cmpd="sng">
                      <a:noFill/>
                    </a:lnL>
                    <a:noFill/>
                  </a:tcPr>
                </a:tc>
                <a:tc>
                  <a:txBody>
                    <a:bodyPr/>
                    <a:lstStyle/>
                    <a:p>
                      <a:pPr marL="182880" marR="0" lvl="0" indent="-18288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000" b="0" i="0" u="none" strike="noStrike" kern="1200" cap="none" spc="0" normalizeH="0" baseline="0" noProof="0" dirty="0">
                        <a:ln>
                          <a:noFill/>
                        </a:ln>
                        <a:solidFill>
                          <a:sysClr val="windowText" lastClr="000000"/>
                        </a:solidFill>
                        <a:effectLst/>
                        <a:uLnTx/>
                        <a:uFillTx/>
                        <a:latin typeface="Avenir Next LT Pro" panose="020B0504020202020204" pitchFamily="34" charset="0"/>
                        <a:ea typeface="+mn-ea"/>
                        <a:cs typeface="+mn-cs"/>
                      </a:endParaRPr>
                    </a:p>
                  </a:txBody>
                  <a:tcPr anchor="ctr">
                    <a:noFill/>
                  </a:tcPr>
                </a:tc>
                <a:tc>
                  <a:txBody>
                    <a:bodyPr/>
                    <a:lstStyle/>
                    <a:p>
                      <a:pPr marL="182880" marR="0" lvl="0" indent="-18288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000" b="0" i="0" u="none" strike="noStrike" kern="1200" cap="none" spc="0" normalizeH="0" baseline="0" noProof="0" dirty="0">
                        <a:ln>
                          <a:noFill/>
                        </a:ln>
                        <a:solidFill>
                          <a:sysClr val="windowText" lastClr="000000"/>
                        </a:solidFill>
                        <a:effectLst/>
                        <a:uLnTx/>
                        <a:uFillTx/>
                        <a:latin typeface="Avenir Next LT Pro" panose="020B0504020202020204" pitchFamily="34" charset="0"/>
                        <a:ea typeface="+mn-ea"/>
                        <a:cs typeface="+mn-cs"/>
                      </a:endParaRPr>
                    </a:p>
                  </a:txBody>
                  <a:tcPr anchor="ctr">
                    <a:noFill/>
                  </a:tcPr>
                </a:tc>
                <a:tc>
                  <a:txBody>
                    <a:bodyPr/>
                    <a:lstStyle/>
                    <a:p>
                      <a:pPr marL="182880" marR="0" lvl="0" indent="-18288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000" b="0" i="0" u="none" strike="noStrike" kern="1200" cap="none" spc="0" normalizeH="0" baseline="0" noProof="0" dirty="0">
                        <a:ln>
                          <a:noFill/>
                        </a:ln>
                        <a:solidFill>
                          <a:sysClr val="windowText" lastClr="000000"/>
                        </a:solidFill>
                        <a:effectLst/>
                        <a:uLnTx/>
                        <a:uFillTx/>
                        <a:latin typeface="Avenir Next LT Pro" panose="020B0504020202020204" pitchFamily="34" charset="0"/>
                        <a:ea typeface="+mn-ea"/>
                        <a:cs typeface="+mn-cs"/>
                      </a:endParaRPr>
                    </a:p>
                  </a:txBody>
                  <a:tcPr anchor="ctr">
                    <a:noFill/>
                  </a:tcPr>
                </a:tc>
                <a:extLst>
                  <a:ext uri="{0D108BD9-81ED-4DB2-BD59-A6C34878D82A}">
                    <a16:rowId xmlns:a16="http://schemas.microsoft.com/office/drawing/2014/main" val="2977568175"/>
                  </a:ext>
                </a:extLst>
              </a:tr>
              <a:tr h="1186070">
                <a:tc>
                  <a:txBody>
                    <a:bodyPr/>
                    <a:lstStyle/>
                    <a:p>
                      <a:pPr marL="0" indent="0" algn="ctr">
                        <a:buFont typeface="Wingdings" panose="05000000000000000000" pitchFamily="2" charset="2"/>
                        <a:buNone/>
                      </a:pPr>
                      <a:r>
                        <a:rPr lang="en-US" sz="900" b="1" dirty="0">
                          <a:solidFill>
                            <a:schemeClr val="tx1"/>
                          </a:solidFill>
                          <a:latin typeface="Avenir Next LT Pro" panose="020B0504020202020204" pitchFamily="34" charset="0"/>
                        </a:rPr>
                        <a:t>Issues</a:t>
                      </a:r>
                    </a:p>
                  </a:txBody>
                  <a:tcPr vert="vert270" anchor="ctr">
                    <a:lnL w="12700" cmpd="sng">
                      <a:noFill/>
                    </a:lnL>
                    <a:lnR w="12700" cmpd="sng">
                      <a:noFill/>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91440" indent="-91440">
                        <a:buClr>
                          <a:schemeClr val="tx1"/>
                        </a:buClr>
                        <a:buSzPct val="100000"/>
                        <a:buFont typeface="Arial" panose="020B0604020202020204" pitchFamily="34" charset="0"/>
                        <a:buChar char="•"/>
                      </a:pPr>
                      <a:r>
                        <a:rPr lang="en-US" sz="900" b="0" dirty="0">
                          <a:solidFill>
                            <a:schemeClr val="tx1"/>
                          </a:solidFill>
                          <a:latin typeface="Avenir Next LT Pro" panose="020B0504020202020204" pitchFamily="34" charset="0"/>
                        </a:rPr>
                        <a:t>Minimal market presence</a:t>
                      </a:r>
                    </a:p>
                    <a:p>
                      <a:pPr marL="91440" indent="-91440">
                        <a:buClr>
                          <a:schemeClr val="tx1"/>
                        </a:buClr>
                        <a:buSzPct val="100000"/>
                        <a:buFont typeface="Arial" panose="020B0604020202020204" pitchFamily="34" charset="0"/>
                        <a:buChar char="•"/>
                      </a:pPr>
                      <a:r>
                        <a:rPr lang="en-US" sz="900" b="0" dirty="0">
                          <a:solidFill>
                            <a:schemeClr val="tx1"/>
                          </a:solidFill>
                          <a:latin typeface="Avenir Next LT Pro" panose="020B0504020202020204" pitchFamily="34" charset="0"/>
                        </a:rPr>
                        <a:t>Undefined channel strategy</a:t>
                      </a:r>
                    </a:p>
                    <a:p>
                      <a:pPr marL="91440" indent="-91440">
                        <a:buClr>
                          <a:schemeClr val="tx1"/>
                        </a:buClr>
                        <a:buSzPct val="100000"/>
                        <a:buFont typeface="Arial" panose="020B0604020202020204" pitchFamily="34" charset="0"/>
                        <a:buChar char="•"/>
                      </a:pPr>
                      <a:r>
                        <a:rPr lang="en-US" sz="900" b="0" dirty="0">
                          <a:solidFill>
                            <a:schemeClr val="tx1"/>
                          </a:solidFill>
                          <a:latin typeface="Avenir Next LT Pro" panose="020B0504020202020204" pitchFamily="34" charset="0"/>
                        </a:rPr>
                        <a:t>Complex territories</a:t>
                      </a:r>
                    </a:p>
                  </a:txBody>
                  <a:tcPr>
                    <a:lnL w="12700" cmpd="sng">
                      <a:noFill/>
                    </a:lnL>
                    <a:solidFill>
                      <a:schemeClr val="bg1">
                        <a:lumMod val="95000"/>
                      </a:schemeClr>
                    </a:solidFill>
                  </a:tcPr>
                </a:tc>
                <a:tc>
                  <a:txBody>
                    <a:bodyPr/>
                    <a:lstStyle/>
                    <a:p>
                      <a:pPr marL="91440" marR="0" lvl="0" indent="-91440" algn="l" defTabSz="914400" rtl="0" eaLnBrk="1" fontAlgn="auto" latinLnBrk="0" hangingPunct="1">
                        <a:lnSpc>
                          <a:spcPct val="100000"/>
                        </a:lnSpc>
                        <a:spcBef>
                          <a:spcPts val="0"/>
                        </a:spcBef>
                        <a:spcAft>
                          <a:spcPts val="0"/>
                        </a:spcAft>
                        <a:buClr>
                          <a:schemeClr val="tx1"/>
                        </a:buClr>
                        <a:buSzPct val="100000"/>
                        <a:buFont typeface="Arial" panose="020B0604020202020204" pitchFamily="34" charset="0"/>
                        <a:buChar char="•"/>
                        <a:tabLst/>
                        <a:defRPr/>
                      </a:pPr>
                      <a:r>
                        <a:rPr lang="en-US" sz="900" b="0" kern="1200" noProof="0" dirty="0">
                          <a:solidFill>
                            <a:schemeClr val="tx1"/>
                          </a:solidFill>
                          <a:latin typeface="Avenir Next LT Pro" panose="020B0504020202020204" pitchFamily="34" charset="0"/>
                          <a:ea typeface="+mn-ea"/>
                          <a:cs typeface="+mn-cs"/>
                        </a:rPr>
                        <a:t>Minimal new product success</a:t>
                      </a:r>
                    </a:p>
                    <a:p>
                      <a:pPr marL="91440" marR="0" lvl="0" indent="-91440" algn="l" defTabSz="914400" rtl="0" eaLnBrk="1" fontAlgn="auto" latinLnBrk="0" hangingPunct="1">
                        <a:lnSpc>
                          <a:spcPct val="100000"/>
                        </a:lnSpc>
                        <a:spcBef>
                          <a:spcPts val="0"/>
                        </a:spcBef>
                        <a:spcAft>
                          <a:spcPts val="0"/>
                        </a:spcAft>
                        <a:buClr>
                          <a:schemeClr val="tx1"/>
                        </a:buClr>
                        <a:buSzPct val="100000"/>
                        <a:buFont typeface="Arial" panose="020B0604020202020204" pitchFamily="34" charset="0"/>
                        <a:buChar char="•"/>
                        <a:tabLst/>
                        <a:defRPr/>
                      </a:pPr>
                      <a:r>
                        <a:rPr lang="en-US" sz="900" b="0" kern="1200" noProof="0" dirty="0">
                          <a:solidFill>
                            <a:schemeClr val="tx1"/>
                          </a:solidFill>
                          <a:latin typeface="Avenir Next LT Pro" panose="020B0504020202020204" pitchFamily="34" charset="0"/>
                          <a:ea typeface="+mn-ea"/>
                          <a:cs typeface="+mn-cs"/>
                        </a:rPr>
                        <a:t>Changing channel strategies</a:t>
                      </a:r>
                    </a:p>
                    <a:p>
                      <a:pPr marL="91440" marR="0" lvl="0" indent="-91440" algn="l" defTabSz="914400" rtl="0" eaLnBrk="1" fontAlgn="auto" latinLnBrk="0" hangingPunct="1">
                        <a:lnSpc>
                          <a:spcPct val="100000"/>
                        </a:lnSpc>
                        <a:spcBef>
                          <a:spcPts val="0"/>
                        </a:spcBef>
                        <a:spcAft>
                          <a:spcPts val="0"/>
                        </a:spcAft>
                        <a:buClr>
                          <a:schemeClr val="tx1"/>
                        </a:buClr>
                        <a:buSzPct val="100000"/>
                        <a:buFont typeface="Arial" panose="020B0604020202020204" pitchFamily="34" charset="0"/>
                        <a:buChar char="•"/>
                        <a:tabLst/>
                        <a:defRPr/>
                      </a:pPr>
                      <a:r>
                        <a:rPr lang="en-US" sz="900" b="0" kern="1200" noProof="0" dirty="0">
                          <a:solidFill>
                            <a:schemeClr val="tx1"/>
                          </a:solidFill>
                          <a:latin typeface="Avenir Next LT Pro" panose="020B0504020202020204" pitchFamily="34" charset="0"/>
                          <a:ea typeface="+mn-ea"/>
                          <a:cs typeface="+mn-cs"/>
                        </a:rPr>
                        <a:t>Reward top performers</a:t>
                      </a:r>
                    </a:p>
                    <a:p>
                      <a:pPr marL="91440" marR="0" lvl="0" indent="-91440" algn="l" defTabSz="914400" rtl="0" eaLnBrk="1" fontAlgn="auto" latinLnBrk="0" hangingPunct="1">
                        <a:lnSpc>
                          <a:spcPct val="100000"/>
                        </a:lnSpc>
                        <a:spcBef>
                          <a:spcPts val="0"/>
                        </a:spcBef>
                        <a:spcAft>
                          <a:spcPts val="0"/>
                        </a:spcAft>
                        <a:buClr>
                          <a:schemeClr val="tx1"/>
                        </a:buClr>
                        <a:buSzPct val="100000"/>
                        <a:buFont typeface="Arial" panose="020B0604020202020204" pitchFamily="34" charset="0"/>
                        <a:buChar char="•"/>
                        <a:tabLst/>
                        <a:defRPr/>
                      </a:pPr>
                      <a:r>
                        <a:rPr lang="en-US" sz="900" b="0" kern="1200" noProof="0" dirty="0">
                          <a:solidFill>
                            <a:schemeClr val="tx1"/>
                          </a:solidFill>
                          <a:latin typeface="Avenir Next LT Pro" panose="020B0504020202020204" pitchFamily="34" charset="0"/>
                          <a:ea typeface="+mn-ea"/>
                          <a:cs typeface="+mn-cs"/>
                        </a:rPr>
                        <a:t>Account &amp; buyer segmentation</a:t>
                      </a:r>
                    </a:p>
                  </a:txBody>
                  <a:tcPr>
                    <a:solidFill>
                      <a:schemeClr val="bg1">
                        <a:lumMod val="95000"/>
                      </a:schemeClr>
                    </a:solidFill>
                  </a:tcPr>
                </a:tc>
                <a:tc>
                  <a:txBody>
                    <a:bodyPr/>
                    <a:lstStyle/>
                    <a:p>
                      <a:pPr marL="91440" marR="0" lvl="0" indent="-91440" algn="l" defTabSz="914400" rtl="0" eaLnBrk="1" fontAlgn="auto" latinLnBrk="0" hangingPunct="1">
                        <a:lnSpc>
                          <a:spcPct val="100000"/>
                        </a:lnSpc>
                        <a:spcBef>
                          <a:spcPts val="0"/>
                        </a:spcBef>
                        <a:spcAft>
                          <a:spcPts val="0"/>
                        </a:spcAft>
                        <a:buClr>
                          <a:schemeClr val="tx1"/>
                        </a:buClr>
                        <a:buSzPct val="100000"/>
                        <a:buFont typeface="Arial" panose="020B0604020202020204" pitchFamily="34" charset="0"/>
                        <a:buChar char="•"/>
                        <a:tabLst/>
                        <a:defRPr/>
                      </a:pPr>
                      <a:r>
                        <a:rPr lang="en-US" sz="900" b="0" kern="1200" noProof="0" dirty="0">
                          <a:solidFill>
                            <a:schemeClr val="tx1"/>
                          </a:solidFill>
                          <a:latin typeface="Avenir Next LT Pro" panose="020B0504020202020204" pitchFamily="34" charset="0"/>
                          <a:ea typeface="+mn-ea"/>
                          <a:cs typeface="+mn-cs"/>
                        </a:rPr>
                        <a:t>Profitability (i.e. Margin)</a:t>
                      </a:r>
                    </a:p>
                    <a:p>
                      <a:pPr marL="91440" marR="0" lvl="0" indent="-91440" algn="l" defTabSz="914400" rtl="0" eaLnBrk="1" fontAlgn="auto" latinLnBrk="0" hangingPunct="1">
                        <a:lnSpc>
                          <a:spcPct val="100000"/>
                        </a:lnSpc>
                        <a:spcBef>
                          <a:spcPts val="0"/>
                        </a:spcBef>
                        <a:spcAft>
                          <a:spcPts val="0"/>
                        </a:spcAft>
                        <a:buClr>
                          <a:schemeClr val="tx1"/>
                        </a:buClr>
                        <a:buSzPct val="100000"/>
                        <a:buFont typeface="Arial" panose="020B0604020202020204" pitchFamily="34" charset="0"/>
                        <a:buChar char="•"/>
                        <a:tabLst/>
                        <a:defRPr/>
                      </a:pPr>
                      <a:r>
                        <a:rPr lang="en-US" sz="900" b="0" kern="1200" noProof="0" dirty="0">
                          <a:solidFill>
                            <a:schemeClr val="tx1"/>
                          </a:solidFill>
                          <a:latin typeface="Avenir Next LT Pro" panose="020B0504020202020204" pitchFamily="34" charset="0"/>
                          <a:ea typeface="+mn-ea"/>
                          <a:cs typeface="+mn-cs"/>
                        </a:rPr>
                        <a:t>Sales rep productivity</a:t>
                      </a:r>
                    </a:p>
                    <a:p>
                      <a:pPr marL="91440" marR="0" lvl="0" indent="-91440" algn="l" defTabSz="914400" rtl="0" eaLnBrk="1" fontAlgn="auto" latinLnBrk="0" hangingPunct="1">
                        <a:lnSpc>
                          <a:spcPct val="100000"/>
                        </a:lnSpc>
                        <a:spcBef>
                          <a:spcPts val="0"/>
                        </a:spcBef>
                        <a:spcAft>
                          <a:spcPts val="0"/>
                        </a:spcAft>
                        <a:buClr>
                          <a:schemeClr val="tx1"/>
                        </a:buClr>
                        <a:buSzPct val="100000"/>
                        <a:buFont typeface="Arial" panose="020B0604020202020204" pitchFamily="34" charset="0"/>
                        <a:buChar char="•"/>
                        <a:tabLst/>
                        <a:defRPr/>
                      </a:pPr>
                      <a:r>
                        <a:rPr lang="en-US" sz="900" b="0" kern="1200" noProof="0" dirty="0">
                          <a:solidFill>
                            <a:schemeClr val="tx1"/>
                          </a:solidFill>
                          <a:latin typeface="Avenir Next LT Pro" panose="020B0504020202020204" pitchFamily="34" charset="0"/>
                          <a:ea typeface="+mn-ea"/>
                          <a:cs typeface="+mn-cs"/>
                        </a:rPr>
                        <a:t>Ability to attract/retain talent</a:t>
                      </a:r>
                    </a:p>
                    <a:p>
                      <a:pPr marL="91440" marR="0" lvl="0" indent="-91440" algn="l" defTabSz="914400" rtl="0" eaLnBrk="1" fontAlgn="auto" latinLnBrk="0" hangingPunct="1">
                        <a:lnSpc>
                          <a:spcPct val="100000"/>
                        </a:lnSpc>
                        <a:spcBef>
                          <a:spcPts val="0"/>
                        </a:spcBef>
                        <a:spcAft>
                          <a:spcPts val="0"/>
                        </a:spcAft>
                        <a:buClr>
                          <a:schemeClr val="tx1"/>
                        </a:buClr>
                        <a:buSzPct val="100000"/>
                        <a:buFont typeface="Arial" panose="020B0604020202020204" pitchFamily="34" charset="0"/>
                        <a:buChar char="•"/>
                        <a:tabLst/>
                        <a:defRPr/>
                      </a:pPr>
                      <a:r>
                        <a:rPr lang="en-US" sz="900" b="0" kern="1200" noProof="0" dirty="0">
                          <a:solidFill>
                            <a:schemeClr val="tx1"/>
                          </a:solidFill>
                          <a:latin typeface="Avenir Next LT Pro" panose="020B0504020202020204" pitchFamily="34" charset="0"/>
                          <a:ea typeface="+mn-ea"/>
                          <a:cs typeface="+mn-cs"/>
                        </a:rPr>
                        <a:t>Lack of defined roles</a:t>
                      </a:r>
                    </a:p>
                  </a:txBody>
                  <a:tcPr>
                    <a:solidFill>
                      <a:schemeClr val="bg1">
                        <a:lumMod val="95000"/>
                      </a:schemeClr>
                    </a:solidFill>
                  </a:tcPr>
                </a:tc>
                <a:tc>
                  <a:txBody>
                    <a:bodyPr/>
                    <a:lstStyle/>
                    <a:p>
                      <a:pPr marL="91440" marR="0" lvl="0" indent="-91440" algn="l" defTabSz="914400" rtl="0" eaLnBrk="1" fontAlgn="auto" latinLnBrk="0" hangingPunct="1">
                        <a:lnSpc>
                          <a:spcPct val="100000"/>
                        </a:lnSpc>
                        <a:spcBef>
                          <a:spcPts val="0"/>
                        </a:spcBef>
                        <a:spcAft>
                          <a:spcPts val="0"/>
                        </a:spcAft>
                        <a:buClr>
                          <a:schemeClr val="tx1"/>
                        </a:buClr>
                        <a:buSzPct val="100000"/>
                        <a:buFont typeface="Arial" panose="020B0604020202020204" pitchFamily="34" charset="0"/>
                        <a:buChar char="•"/>
                        <a:tabLst/>
                        <a:defRPr/>
                      </a:pPr>
                      <a:r>
                        <a:rPr lang="en-US" sz="900" b="0" kern="1200" noProof="0" dirty="0">
                          <a:solidFill>
                            <a:schemeClr val="tx1"/>
                          </a:solidFill>
                          <a:latin typeface="Avenir Next LT Pro" panose="020B0504020202020204" pitchFamily="34" charset="0"/>
                          <a:ea typeface="+mn-ea"/>
                          <a:cs typeface="+mn-cs"/>
                        </a:rPr>
                        <a:t>Manage channel conflict</a:t>
                      </a:r>
                    </a:p>
                    <a:p>
                      <a:pPr marL="91440" marR="0" lvl="0" indent="-91440" algn="l" defTabSz="914400" rtl="0" eaLnBrk="1" fontAlgn="auto" latinLnBrk="0" hangingPunct="1">
                        <a:lnSpc>
                          <a:spcPct val="100000"/>
                        </a:lnSpc>
                        <a:spcBef>
                          <a:spcPts val="0"/>
                        </a:spcBef>
                        <a:spcAft>
                          <a:spcPts val="0"/>
                        </a:spcAft>
                        <a:buClr>
                          <a:schemeClr val="tx1"/>
                        </a:buClr>
                        <a:buSzPct val="100000"/>
                        <a:buFont typeface="Arial" panose="020B0604020202020204" pitchFamily="34" charset="0"/>
                        <a:buChar char="•"/>
                        <a:tabLst/>
                        <a:defRPr/>
                      </a:pPr>
                      <a:r>
                        <a:rPr lang="en-US" sz="900" b="0" kern="1200" noProof="0" dirty="0">
                          <a:solidFill>
                            <a:schemeClr val="tx1"/>
                          </a:solidFill>
                          <a:latin typeface="Avenir Next LT Pro" panose="020B0504020202020204" pitchFamily="34" charset="0"/>
                          <a:ea typeface="+mn-ea"/>
                          <a:cs typeface="+mn-cs"/>
                        </a:rPr>
                        <a:t>Profitability (i.e. Margin)</a:t>
                      </a:r>
                    </a:p>
                    <a:p>
                      <a:pPr marL="91440" marR="0" lvl="0" indent="-91440" algn="l" defTabSz="914400" rtl="0" eaLnBrk="1" fontAlgn="auto" latinLnBrk="0" hangingPunct="1">
                        <a:lnSpc>
                          <a:spcPct val="100000"/>
                        </a:lnSpc>
                        <a:spcBef>
                          <a:spcPts val="0"/>
                        </a:spcBef>
                        <a:spcAft>
                          <a:spcPts val="0"/>
                        </a:spcAft>
                        <a:buClr>
                          <a:schemeClr val="tx1"/>
                        </a:buClr>
                        <a:buSzPct val="100000"/>
                        <a:buFont typeface="Arial" panose="020B0604020202020204" pitchFamily="34" charset="0"/>
                        <a:buChar char="•"/>
                        <a:tabLst/>
                        <a:defRPr/>
                      </a:pPr>
                      <a:r>
                        <a:rPr lang="en-US" sz="900" b="0" kern="1200" noProof="0" dirty="0">
                          <a:solidFill>
                            <a:schemeClr val="tx1"/>
                          </a:solidFill>
                          <a:latin typeface="Avenir Next LT Pro" panose="020B0504020202020204" pitchFamily="34" charset="0"/>
                          <a:ea typeface="+mn-ea"/>
                          <a:cs typeface="+mn-cs"/>
                        </a:rPr>
                        <a:t>Sales rep productivity</a:t>
                      </a:r>
                    </a:p>
                    <a:p>
                      <a:pPr marL="91440" marR="0" lvl="0" indent="-91440" algn="l" defTabSz="914400" rtl="0" eaLnBrk="1" fontAlgn="auto" latinLnBrk="0" hangingPunct="1">
                        <a:lnSpc>
                          <a:spcPct val="100000"/>
                        </a:lnSpc>
                        <a:spcBef>
                          <a:spcPts val="0"/>
                        </a:spcBef>
                        <a:spcAft>
                          <a:spcPts val="0"/>
                        </a:spcAft>
                        <a:buClr>
                          <a:schemeClr val="tx1"/>
                        </a:buClr>
                        <a:buSzPct val="100000"/>
                        <a:buFont typeface="Arial" panose="020B0604020202020204" pitchFamily="34" charset="0"/>
                        <a:buChar char="•"/>
                        <a:tabLst/>
                        <a:defRPr/>
                      </a:pPr>
                      <a:r>
                        <a:rPr lang="en-US" sz="900" b="0" kern="1200" noProof="0" dirty="0">
                          <a:solidFill>
                            <a:schemeClr val="tx1"/>
                          </a:solidFill>
                          <a:latin typeface="Avenir Next LT Pro" panose="020B0504020202020204" pitchFamily="34" charset="0"/>
                          <a:ea typeface="+mn-ea"/>
                          <a:cs typeface="+mn-cs"/>
                        </a:rPr>
                        <a:t>Ability to attract/retain talent</a:t>
                      </a:r>
                    </a:p>
                  </a:txBody>
                  <a:tcPr>
                    <a:solidFill>
                      <a:schemeClr val="bg1">
                        <a:lumMod val="95000"/>
                      </a:schemeClr>
                    </a:solidFill>
                  </a:tcPr>
                </a:tc>
                <a:extLst>
                  <a:ext uri="{0D108BD9-81ED-4DB2-BD59-A6C34878D82A}">
                    <a16:rowId xmlns:a16="http://schemas.microsoft.com/office/drawing/2014/main" val="3692789493"/>
                  </a:ext>
                </a:extLst>
              </a:tr>
              <a:tr h="561823">
                <a:tc>
                  <a:txBody>
                    <a:bodyPr/>
                    <a:lstStyle/>
                    <a:p>
                      <a:pPr marL="0" indent="0" algn="ctr">
                        <a:buFont typeface="Wingdings" panose="05000000000000000000" pitchFamily="2" charset="2"/>
                        <a:buNone/>
                      </a:pPr>
                      <a:r>
                        <a:rPr lang="en-US" sz="900" b="1" dirty="0">
                          <a:solidFill>
                            <a:schemeClr val="tx1"/>
                          </a:solidFill>
                          <a:latin typeface="Avenir Next LT Pro" panose="020B0504020202020204" pitchFamily="34" charset="0"/>
                        </a:rPr>
                        <a:t>Details</a:t>
                      </a:r>
                    </a:p>
                  </a:txBody>
                  <a:tcPr vert="vert27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91440" indent="-91440" algn="l" defTabSz="914400" rtl="0" eaLnBrk="1" latinLnBrk="0" hangingPunct="1">
                        <a:buClr>
                          <a:schemeClr val="tx1"/>
                        </a:buClr>
                        <a:buSzPct val="100000"/>
                        <a:buFont typeface="Arial" panose="020B0604020202020204" pitchFamily="34" charset="0"/>
                        <a:buChar char="•"/>
                      </a:pPr>
                      <a:r>
                        <a:rPr lang="en-US" sz="900" b="0" kern="1200" dirty="0">
                          <a:solidFill>
                            <a:schemeClr val="tx1"/>
                          </a:solidFill>
                          <a:latin typeface="Avenir Next LT Pro" panose="020B0504020202020204" pitchFamily="34" charset="0"/>
                          <a:ea typeface="+mn-ea"/>
                          <a:cs typeface="+mn-cs"/>
                        </a:rPr>
                        <a:t>High risk</a:t>
                      </a:r>
                    </a:p>
                    <a:p>
                      <a:pPr marL="91440" indent="-91440" algn="l" defTabSz="914400" rtl="0" eaLnBrk="1" latinLnBrk="0" hangingPunct="1">
                        <a:buClr>
                          <a:schemeClr val="tx1"/>
                        </a:buClr>
                        <a:buSzPct val="100000"/>
                        <a:buFont typeface="Arial" panose="020B0604020202020204" pitchFamily="34" charset="0"/>
                        <a:buChar char="•"/>
                      </a:pPr>
                      <a:r>
                        <a:rPr lang="en-US" sz="900" b="0" kern="1200" dirty="0">
                          <a:solidFill>
                            <a:schemeClr val="tx1"/>
                          </a:solidFill>
                          <a:latin typeface="Avenir Next LT Pro" panose="020B0504020202020204" pitchFamily="34" charset="0"/>
                          <a:ea typeface="+mn-ea"/>
                          <a:cs typeface="+mn-cs"/>
                        </a:rPr>
                        <a:t>Simple territories</a:t>
                      </a:r>
                    </a:p>
                    <a:p>
                      <a:pPr marL="91440" indent="-91440" algn="l" defTabSz="914400" rtl="0" eaLnBrk="1" latinLnBrk="0" hangingPunct="1">
                        <a:buClr>
                          <a:schemeClr val="tx1"/>
                        </a:buClr>
                        <a:buSzPct val="100000"/>
                        <a:buFont typeface="Arial" panose="020B0604020202020204" pitchFamily="34" charset="0"/>
                        <a:buChar char="•"/>
                      </a:pPr>
                      <a:r>
                        <a:rPr lang="en-US" sz="900" b="0" kern="1200" dirty="0">
                          <a:solidFill>
                            <a:schemeClr val="tx1"/>
                          </a:solidFill>
                          <a:latin typeface="Avenir Next LT Pro" panose="020B0504020202020204" pitchFamily="34" charset="0"/>
                          <a:ea typeface="+mn-ea"/>
                          <a:cs typeface="+mn-cs"/>
                        </a:rPr>
                        <a:t>Solo credit</a:t>
                      </a:r>
                    </a:p>
                  </a:txBody>
                  <a:tcPr>
                    <a:lnL w="12700" cmpd="sng">
                      <a:noFill/>
                    </a:lnL>
                    <a:solidFill>
                      <a:schemeClr val="bg1">
                        <a:lumMod val="95000"/>
                      </a:schemeClr>
                    </a:solidFill>
                  </a:tcPr>
                </a:tc>
                <a:tc>
                  <a:txBody>
                    <a:bodyPr/>
                    <a:lstStyle/>
                    <a:p>
                      <a:pPr marL="91440" indent="-91440" algn="l" defTabSz="914400" rtl="0" eaLnBrk="1" latinLnBrk="0" hangingPunct="1">
                        <a:buClr>
                          <a:schemeClr val="tx1"/>
                        </a:buClr>
                        <a:buSzPct val="100000"/>
                        <a:buFont typeface="Arial" panose="020B0604020202020204" pitchFamily="34" charset="0"/>
                        <a:buChar char="•"/>
                      </a:pPr>
                      <a:r>
                        <a:rPr lang="en-US" sz="900" b="0" kern="1200" dirty="0">
                          <a:solidFill>
                            <a:schemeClr val="tx1"/>
                          </a:solidFill>
                          <a:latin typeface="Avenir Next LT Pro" panose="020B0504020202020204" pitchFamily="34" charset="0"/>
                          <a:ea typeface="+mn-ea"/>
                          <a:cs typeface="+mn-cs"/>
                        </a:rPr>
                        <a:t>Moderate risk</a:t>
                      </a:r>
                    </a:p>
                    <a:p>
                      <a:pPr marL="91440" indent="-91440" algn="l" defTabSz="914400" rtl="0" eaLnBrk="1" latinLnBrk="0" hangingPunct="1">
                        <a:buClr>
                          <a:schemeClr val="tx1"/>
                        </a:buClr>
                        <a:buSzPct val="100000"/>
                        <a:buFont typeface="Arial" panose="020B0604020202020204" pitchFamily="34" charset="0"/>
                        <a:buChar char="•"/>
                      </a:pPr>
                      <a:r>
                        <a:rPr lang="en-US" sz="900" b="0" kern="1200" dirty="0">
                          <a:solidFill>
                            <a:schemeClr val="tx1"/>
                          </a:solidFill>
                          <a:latin typeface="Avenir Next LT Pro" panose="020B0504020202020204" pitchFamily="34" charset="0"/>
                          <a:ea typeface="+mn-ea"/>
                          <a:cs typeface="+mn-cs"/>
                        </a:rPr>
                        <a:t>Split territories</a:t>
                      </a:r>
                    </a:p>
                    <a:p>
                      <a:pPr marL="91440" indent="-91440" algn="l" defTabSz="914400" rtl="0" eaLnBrk="1" latinLnBrk="0" hangingPunct="1">
                        <a:buClr>
                          <a:schemeClr val="tx1"/>
                        </a:buClr>
                        <a:buSzPct val="100000"/>
                        <a:buFont typeface="Arial" panose="020B0604020202020204" pitchFamily="34" charset="0"/>
                        <a:buChar char="•"/>
                      </a:pPr>
                      <a:r>
                        <a:rPr lang="en-US" sz="900" b="0" kern="1200" dirty="0">
                          <a:solidFill>
                            <a:schemeClr val="tx1"/>
                          </a:solidFill>
                          <a:latin typeface="Avenir Next LT Pro" panose="020B0504020202020204" pitchFamily="34" charset="0"/>
                          <a:ea typeface="+mn-ea"/>
                          <a:cs typeface="+mn-cs"/>
                        </a:rPr>
                        <a:t>Split credit</a:t>
                      </a:r>
                    </a:p>
                  </a:txBody>
                  <a:tcPr>
                    <a:solidFill>
                      <a:schemeClr val="bg1">
                        <a:lumMod val="95000"/>
                      </a:schemeClr>
                    </a:solidFill>
                  </a:tcPr>
                </a:tc>
                <a:tc>
                  <a:txBody>
                    <a:bodyPr/>
                    <a:lstStyle/>
                    <a:p>
                      <a:pPr marL="91440" indent="-91440" algn="l" defTabSz="914400" rtl="0" eaLnBrk="1" latinLnBrk="0" hangingPunct="1">
                        <a:buClr>
                          <a:schemeClr val="tx1"/>
                        </a:buClr>
                        <a:buSzPct val="100000"/>
                        <a:buFont typeface="Arial" panose="020B0604020202020204" pitchFamily="34" charset="0"/>
                        <a:buChar char="•"/>
                      </a:pPr>
                      <a:r>
                        <a:rPr lang="en-US" sz="900" b="0" kern="1200" dirty="0">
                          <a:solidFill>
                            <a:schemeClr val="tx1"/>
                          </a:solidFill>
                          <a:latin typeface="Avenir Next LT Pro" panose="020B0504020202020204" pitchFamily="34" charset="0"/>
                          <a:ea typeface="+mn-ea"/>
                          <a:cs typeface="+mn-cs"/>
                        </a:rPr>
                        <a:t>Moderate risk</a:t>
                      </a:r>
                    </a:p>
                    <a:p>
                      <a:pPr marL="91440" indent="-91440" algn="l" defTabSz="914400" rtl="0" eaLnBrk="1" latinLnBrk="0" hangingPunct="1">
                        <a:buClr>
                          <a:schemeClr val="tx1"/>
                        </a:buClr>
                        <a:buSzPct val="100000"/>
                        <a:buFont typeface="Arial" panose="020B0604020202020204" pitchFamily="34" charset="0"/>
                        <a:buChar char="•"/>
                      </a:pPr>
                      <a:r>
                        <a:rPr lang="en-US" sz="900" b="0" kern="1200" dirty="0">
                          <a:solidFill>
                            <a:schemeClr val="tx1"/>
                          </a:solidFill>
                          <a:latin typeface="Avenir Next LT Pro" panose="020B0504020202020204" pitchFamily="34" charset="0"/>
                          <a:ea typeface="+mn-ea"/>
                          <a:cs typeface="+mn-cs"/>
                        </a:rPr>
                        <a:t>Territories</a:t>
                      </a:r>
                    </a:p>
                    <a:p>
                      <a:pPr marL="91440" indent="-91440" algn="l" defTabSz="914400" rtl="0" eaLnBrk="1" latinLnBrk="0" hangingPunct="1">
                        <a:buClr>
                          <a:schemeClr val="tx1"/>
                        </a:buClr>
                        <a:buSzPct val="100000"/>
                        <a:buFont typeface="Arial" panose="020B0604020202020204" pitchFamily="34" charset="0"/>
                        <a:buChar char="•"/>
                      </a:pPr>
                      <a:r>
                        <a:rPr lang="en-US" sz="900" b="0" kern="1200" dirty="0">
                          <a:solidFill>
                            <a:schemeClr val="tx1"/>
                          </a:solidFill>
                          <a:latin typeface="Avenir Next LT Pro" panose="020B0504020202020204" pitchFamily="34" charset="0"/>
                          <a:ea typeface="+mn-ea"/>
                          <a:cs typeface="+mn-cs"/>
                        </a:rPr>
                        <a:t>Multiple credit</a:t>
                      </a:r>
                    </a:p>
                  </a:txBody>
                  <a:tcPr>
                    <a:solidFill>
                      <a:schemeClr val="bg1">
                        <a:lumMod val="95000"/>
                      </a:schemeClr>
                    </a:solidFill>
                  </a:tcPr>
                </a:tc>
                <a:tc>
                  <a:txBody>
                    <a:bodyPr/>
                    <a:lstStyle/>
                    <a:p>
                      <a:pPr marL="91440" indent="-91440" algn="l" defTabSz="914400" rtl="0" eaLnBrk="1" latinLnBrk="0" hangingPunct="1">
                        <a:buClr>
                          <a:schemeClr val="tx1"/>
                        </a:buClr>
                        <a:buSzPct val="100000"/>
                        <a:buFont typeface="Arial" panose="020B0604020202020204" pitchFamily="34" charset="0"/>
                        <a:buChar char="•"/>
                      </a:pPr>
                      <a:r>
                        <a:rPr lang="en-US" sz="900" b="0" kern="1200" dirty="0">
                          <a:solidFill>
                            <a:schemeClr val="tx1"/>
                          </a:solidFill>
                          <a:latin typeface="Avenir Next LT Pro" panose="020B0504020202020204" pitchFamily="34" charset="0"/>
                          <a:ea typeface="+mn-ea"/>
                          <a:cs typeface="+mn-cs"/>
                        </a:rPr>
                        <a:t>Moderate risk</a:t>
                      </a:r>
                    </a:p>
                    <a:p>
                      <a:pPr marL="91440" indent="-91440" algn="l" defTabSz="914400" rtl="0" eaLnBrk="1" latinLnBrk="0" hangingPunct="1">
                        <a:buClr>
                          <a:schemeClr val="tx1"/>
                        </a:buClr>
                        <a:buSzPct val="100000"/>
                        <a:buFont typeface="Arial" panose="020B0604020202020204" pitchFamily="34" charset="0"/>
                        <a:buChar char="•"/>
                      </a:pPr>
                      <a:r>
                        <a:rPr lang="en-US" sz="900" b="0" kern="1200" dirty="0">
                          <a:solidFill>
                            <a:schemeClr val="tx1"/>
                          </a:solidFill>
                          <a:latin typeface="Avenir Next LT Pro" panose="020B0504020202020204" pitchFamily="34" charset="0"/>
                          <a:ea typeface="+mn-ea"/>
                          <a:cs typeface="+mn-cs"/>
                        </a:rPr>
                        <a:t>Territories</a:t>
                      </a:r>
                    </a:p>
                    <a:p>
                      <a:pPr marL="91440" indent="-91440" algn="l" defTabSz="914400" rtl="0" eaLnBrk="1" latinLnBrk="0" hangingPunct="1">
                        <a:buClr>
                          <a:schemeClr val="tx1"/>
                        </a:buClr>
                        <a:buSzPct val="100000"/>
                        <a:buFont typeface="Arial" panose="020B0604020202020204" pitchFamily="34" charset="0"/>
                        <a:buChar char="•"/>
                      </a:pPr>
                      <a:r>
                        <a:rPr lang="en-US" sz="900" b="0" kern="1200" dirty="0">
                          <a:solidFill>
                            <a:schemeClr val="tx1"/>
                          </a:solidFill>
                          <a:latin typeface="Avenir Next LT Pro" panose="020B0504020202020204" pitchFamily="34" charset="0"/>
                          <a:ea typeface="+mn-ea"/>
                          <a:cs typeface="+mn-cs"/>
                        </a:rPr>
                        <a:t>Team credit</a:t>
                      </a:r>
                    </a:p>
                  </a:txBody>
                  <a:tcPr>
                    <a:solidFill>
                      <a:schemeClr val="bg1">
                        <a:lumMod val="95000"/>
                      </a:schemeClr>
                    </a:solidFill>
                  </a:tcPr>
                </a:tc>
                <a:extLst>
                  <a:ext uri="{0D108BD9-81ED-4DB2-BD59-A6C34878D82A}">
                    <a16:rowId xmlns:a16="http://schemas.microsoft.com/office/drawing/2014/main" val="1748155295"/>
                  </a:ext>
                </a:extLst>
              </a:tr>
              <a:tr h="1030008">
                <a:tc>
                  <a:txBody>
                    <a:bodyPr/>
                    <a:lstStyle/>
                    <a:p>
                      <a:pPr marL="0" indent="0" algn="ctr">
                        <a:buFont typeface="Wingdings" panose="05000000000000000000" pitchFamily="2" charset="2"/>
                        <a:buNone/>
                      </a:pPr>
                      <a:r>
                        <a:rPr lang="en-US" sz="900" b="1" dirty="0">
                          <a:solidFill>
                            <a:schemeClr val="tx1"/>
                          </a:solidFill>
                          <a:latin typeface="Avenir Next LT Pro" panose="020B0504020202020204" pitchFamily="34" charset="0"/>
                        </a:rPr>
                        <a:t>Roles</a:t>
                      </a:r>
                    </a:p>
                  </a:txBody>
                  <a:tcPr vert="vert27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91440" indent="-91440" algn="l" defTabSz="914400" rtl="0" eaLnBrk="1" latinLnBrk="0" hangingPunct="1">
                        <a:buClr>
                          <a:schemeClr val="tx1"/>
                        </a:buClr>
                        <a:buSzPct val="100000"/>
                        <a:buFont typeface="Arial" panose="020B0604020202020204" pitchFamily="34" charset="0"/>
                        <a:buChar char="•"/>
                      </a:pPr>
                      <a:r>
                        <a:rPr lang="en-US" sz="900" b="0" kern="1200" dirty="0">
                          <a:solidFill>
                            <a:schemeClr val="tx1"/>
                          </a:solidFill>
                          <a:latin typeface="Avenir Next LT Pro" panose="020B0504020202020204" pitchFamily="34" charset="0"/>
                          <a:ea typeface="+mn-ea"/>
                          <a:cs typeface="+mn-cs"/>
                        </a:rPr>
                        <a:t>Territory Sales Rep</a:t>
                      </a:r>
                    </a:p>
                  </a:txBody>
                  <a:tcPr>
                    <a:lnL w="12700" cmpd="sng">
                      <a:noFill/>
                    </a:lnL>
                    <a:solidFill>
                      <a:schemeClr val="bg1">
                        <a:lumMod val="95000"/>
                      </a:schemeClr>
                    </a:solidFill>
                  </a:tcPr>
                </a:tc>
                <a:tc>
                  <a:txBody>
                    <a:bodyPr/>
                    <a:lstStyle/>
                    <a:p>
                      <a:pPr marL="91440" indent="-91440" algn="l" defTabSz="914400" rtl="0" eaLnBrk="1" latinLnBrk="0" hangingPunct="1">
                        <a:buClr>
                          <a:schemeClr val="tx1"/>
                        </a:buClr>
                        <a:buSzPct val="100000"/>
                        <a:buFont typeface="Arial" panose="020B0604020202020204" pitchFamily="34" charset="0"/>
                        <a:buChar char="•"/>
                      </a:pPr>
                      <a:r>
                        <a:rPr lang="en-US" sz="900" b="0" kern="1200" dirty="0">
                          <a:solidFill>
                            <a:schemeClr val="tx1"/>
                          </a:solidFill>
                          <a:latin typeface="Avenir Next LT Pro" panose="020B0504020202020204" pitchFamily="34" charset="0"/>
                          <a:ea typeface="+mn-ea"/>
                          <a:cs typeface="+mn-cs"/>
                        </a:rPr>
                        <a:t>Strategic Account Managers</a:t>
                      </a:r>
                    </a:p>
                    <a:p>
                      <a:pPr marL="91440" indent="-91440" algn="l" defTabSz="914400" rtl="0" eaLnBrk="1" latinLnBrk="0" hangingPunct="1">
                        <a:buClr>
                          <a:schemeClr val="tx1"/>
                        </a:buClr>
                        <a:buSzPct val="100000"/>
                        <a:buFont typeface="Arial" panose="020B0604020202020204" pitchFamily="34" charset="0"/>
                        <a:buChar char="•"/>
                      </a:pPr>
                      <a:r>
                        <a:rPr lang="en-US" sz="900" b="0" kern="1200" dirty="0">
                          <a:solidFill>
                            <a:schemeClr val="tx1"/>
                          </a:solidFill>
                          <a:latin typeface="Avenir Next LT Pro" panose="020B0504020202020204" pitchFamily="34" charset="0"/>
                          <a:ea typeface="+mn-ea"/>
                          <a:cs typeface="+mn-cs"/>
                        </a:rPr>
                        <a:t>Account Managers</a:t>
                      </a:r>
                    </a:p>
                    <a:p>
                      <a:pPr marL="91440" indent="-91440" algn="l" defTabSz="914400" rtl="0" eaLnBrk="1" latinLnBrk="0" hangingPunct="1">
                        <a:buClr>
                          <a:schemeClr val="tx1"/>
                        </a:buClr>
                        <a:buSzPct val="100000"/>
                        <a:buFont typeface="Arial" panose="020B0604020202020204" pitchFamily="34" charset="0"/>
                        <a:buChar char="•"/>
                      </a:pPr>
                      <a:r>
                        <a:rPr lang="en-US" sz="900" b="0" kern="1200" dirty="0">
                          <a:solidFill>
                            <a:schemeClr val="tx1"/>
                          </a:solidFill>
                          <a:latin typeface="Avenir Next LT Pro" panose="020B0504020202020204" pitchFamily="34" charset="0"/>
                          <a:ea typeface="+mn-ea"/>
                          <a:cs typeface="+mn-cs"/>
                        </a:rPr>
                        <a:t>Business Development Reps</a:t>
                      </a:r>
                    </a:p>
                    <a:p>
                      <a:pPr marL="91440" indent="-91440" algn="l" defTabSz="914400" rtl="0" eaLnBrk="1" latinLnBrk="0" hangingPunct="1">
                        <a:buClr>
                          <a:schemeClr val="tx1"/>
                        </a:buClr>
                        <a:buSzPct val="100000"/>
                        <a:buFont typeface="Arial" panose="020B0604020202020204" pitchFamily="34" charset="0"/>
                        <a:buChar char="•"/>
                      </a:pPr>
                      <a:r>
                        <a:rPr lang="en-US" sz="900" b="0" kern="1200" dirty="0">
                          <a:solidFill>
                            <a:schemeClr val="tx1"/>
                          </a:solidFill>
                          <a:latin typeface="Avenir Next LT Pro" panose="020B0504020202020204" pitchFamily="34" charset="0"/>
                          <a:ea typeface="+mn-ea"/>
                          <a:cs typeface="+mn-cs"/>
                        </a:rPr>
                        <a:t>Inside Sales Reps</a:t>
                      </a:r>
                    </a:p>
                  </a:txBody>
                  <a:tcPr>
                    <a:solidFill>
                      <a:schemeClr val="bg1">
                        <a:lumMod val="95000"/>
                      </a:schemeClr>
                    </a:solidFill>
                  </a:tcPr>
                </a:tc>
                <a:tc>
                  <a:txBody>
                    <a:bodyPr/>
                    <a:lstStyle/>
                    <a:p>
                      <a:pPr marL="91440" indent="-91440" algn="l" defTabSz="914400" rtl="0" eaLnBrk="1" latinLnBrk="0" hangingPunct="1">
                        <a:buClr>
                          <a:schemeClr val="tx1"/>
                        </a:buClr>
                        <a:buSzPct val="100000"/>
                        <a:buFont typeface="Arial" panose="020B0604020202020204" pitchFamily="34" charset="0"/>
                        <a:buChar char="•"/>
                      </a:pPr>
                      <a:r>
                        <a:rPr lang="en-US" sz="900" b="0" kern="1200" dirty="0">
                          <a:solidFill>
                            <a:schemeClr val="tx1"/>
                          </a:solidFill>
                          <a:latin typeface="Avenir Next LT Pro" panose="020B0504020202020204" pitchFamily="34" charset="0"/>
                          <a:ea typeface="+mn-ea"/>
                          <a:cs typeface="+mn-cs"/>
                        </a:rPr>
                        <a:t>Customer/Vertical Specialists</a:t>
                      </a:r>
                    </a:p>
                    <a:p>
                      <a:pPr marL="91440" indent="-91440" algn="l" defTabSz="914400" rtl="0" eaLnBrk="1" latinLnBrk="0" hangingPunct="1">
                        <a:buClr>
                          <a:schemeClr val="tx1"/>
                        </a:buClr>
                        <a:buSzPct val="100000"/>
                        <a:buFont typeface="Arial" panose="020B0604020202020204" pitchFamily="34" charset="0"/>
                        <a:buChar char="•"/>
                      </a:pPr>
                      <a:r>
                        <a:rPr lang="en-US" sz="900" b="0" kern="1200" dirty="0">
                          <a:solidFill>
                            <a:schemeClr val="tx1"/>
                          </a:solidFill>
                          <a:latin typeface="Avenir Next LT Pro" panose="020B0504020202020204" pitchFamily="34" charset="0"/>
                          <a:ea typeface="+mn-ea"/>
                          <a:cs typeface="+mn-cs"/>
                        </a:rPr>
                        <a:t>Product Specialists</a:t>
                      </a:r>
                    </a:p>
                    <a:p>
                      <a:pPr marL="91440" indent="-91440" algn="l" defTabSz="914400" rtl="0" eaLnBrk="1" latinLnBrk="0" hangingPunct="1">
                        <a:buClr>
                          <a:schemeClr val="tx1"/>
                        </a:buClr>
                        <a:buSzPct val="100000"/>
                        <a:buFont typeface="Arial" panose="020B0604020202020204" pitchFamily="34" charset="0"/>
                        <a:buChar char="•"/>
                      </a:pPr>
                      <a:r>
                        <a:rPr lang="en-US" sz="900" b="0" kern="1200" dirty="0">
                          <a:solidFill>
                            <a:schemeClr val="tx1"/>
                          </a:solidFill>
                          <a:latin typeface="Avenir Next LT Pro" panose="020B0504020202020204" pitchFamily="34" charset="0"/>
                          <a:ea typeface="+mn-ea"/>
                          <a:cs typeface="+mn-cs"/>
                        </a:rPr>
                        <a:t>Inside Sales Reps</a:t>
                      </a:r>
                    </a:p>
                  </a:txBody>
                  <a:tcPr>
                    <a:solidFill>
                      <a:schemeClr val="bg1">
                        <a:lumMod val="95000"/>
                      </a:schemeClr>
                    </a:solidFill>
                  </a:tcPr>
                </a:tc>
                <a:tc>
                  <a:txBody>
                    <a:bodyPr/>
                    <a:lstStyle/>
                    <a:p>
                      <a:pPr marL="0" indent="0" algn="ctr" defTabSz="914400" rtl="0" eaLnBrk="1" latinLnBrk="0" hangingPunct="1">
                        <a:buClr>
                          <a:schemeClr val="tx1"/>
                        </a:buClr>
                        <a:buSzPct val="100000"/>
                        <a:buFont typeface="Arial" panose="020B0604020202020204" pitchFamily="34" charset="0"/>
                        <a:buNone/>
                      </a:pPr>
                      <a:r>
                        <a:rPr lang="en-US" sz="900" b="1" i="1" kern="1200" dirty="0">
                          <a:solidFill>
                            <a:schemeClr val="tx1"/>
                          </a:solidFill>
                          <a:latin typeface="Avenir Next LT Pro" panose="020B0504020202020204" pitchFamily="34" charset="0"/>
                          <a:ea typeface="+mn-ea"/>
                          <a:cs typeface="+mn-cs"/>
                        </a:rPr>
                        <a:t>By business unit / segment</a:t>
                      </a:r>
                    </a:p>
                    <a:p>
                      <a:pPr marL="91440" indent="-91440" algn="l" defTabSz="914400" rtl="0" eaLnBrk="1" latinLnBrk="0" hangingPunct="1">
                        <a:buClr>
                          <a:schemeClr val="tx1"/>
                        </a:buClr>
                        <a:buSzPct val="100000"/>
                        <a:buFont typeface="Arial" panose="020B0604020202020204" pitchFamily="34" charset="0"/>
                        <a:buChar char="•"/>
                      </a:pPr>
                      <a:r>
                        <a:rPr lang="en-US" sz="900" b="0" kern="1200" dirty="0">
                          <a:solidFill>
                            <a:schemeClr val="tx1"/>
                          </a:solidFill>
                          <a:latin typeface="Avenir Next LT Pro" panose="020B0504020202020204" pitchFamily="34" charset="0"/>
                          <a:ea typeface="+mn-ea"/>
                          <a:cs typeface="+mn-cs"/>
                        </a:rPr>
                        <a:t>Customer/Vertical Specialists</a:t>
                      </a:r>
                    </a:p>
                    <a:p>
                      <a:pPr marL="91440" indent="-91440" algn="l" defTabSz="914400" rtl="0" eaLnBrk="1" latinLnBrk="0" hangingPunct="1">
                        <a:buClr>
                          <a:schemeClr val="tx1"/>
                        </a:buClr>
                        <a:buSzPct val="100000"/>
                        <a:buFont typeface="Arial" panose="020B0604020202020204" pitchFamily="34" charset="0"/>
                        <a:buChar char="•"/>
                      </a:pPr>
                      <a:r>
                        <a:rPr lang="en-US" sz="900" b="0" kern="1200" dirty="0">
                          <a:solidFill>
                            <a:schemeClr val="tx1"/>
                          </a:solidFill>
                          <a:latin typeface="Avenir Next LT Pro" panose="020B0504020202020204" pitchFamily="34" charset="0"/>
                          <a:ea typeface="+mn-ea"/>
                          <a:cs typeface="+mn-cs"/>
                        </a:rPr>
                        <a:t>Product Specialists</a:t>
                      </a:r>
                    </a:p>
                    <a:p>
                      <a:pPr marL="91440" indent="-91440" algn="l" defTabSz="914400" rtl="0" eaLnBrk="1" latinLnBrk="0" hangingPunct="1">
                        <a:buClr>
                          <a:schemeClr val="tx1"/>
                        </a:buClr>
                        <a:buSzPct val="100000"/>
                        <a:buFont typeface="Arial" panose="020B0604020202020204" pitchFamily="34" charset="0"/>
                        <a:buChar char="•"/>
                      </a:pPr>
                      <a:r>
                        <a:rPr lang="en-US" sz="900" b="0" kern="1200" dirty="0">
                          <a:solidFill>
                            <a:schemeClr val="tx1"/>
                          </a:solidFill>
                          <a:latin typeface="Avenir Next LT Pro" panose="020B0504020202020204" pitchFamily="34" charset="0"/>
                          <a:ea typeface="+mn-ea"/>
                          <a:cs typeface="+mn-cs"/>
                        </a:rPr>
                        <a:t>Inside Sales Reps</a:t>
                      </a:r>
                    </a:p>
                  </a:txBody>
                  <a:tcPr>
                    <a:solidFill>
                      <a:schemeClr val="bg1">
                        <a:lumMod val="95000"/>
                      </a:schemeClr>
                    </a:solidFill>
                  </a:tcPr>
                </a:tc>
                <a:extLst>
                  <a:ext uri="{0D108BD9-81ED-4DB2-BD59-A6C34878D82A}">
                    <a16:rowId xmlns:a16="http://schemas.microsoft.com/office/drawing/2014/main" val="482314030"/>
                  </a:ext>
                </a:extLst>
              </a:tr>
              <a:tr h="561823">
                <a:tc>
                  <a:txBody>
                    <a:bodyPr/>
                    <a:lstStyle/>
                    <a:p>
                      <a:pPr marL="0" indent="0" algn="ctr">
                        <a:buFont typeface="Wingdings" panose="05000000000000000000" pitchFamily="2" charset="2"/>
                        <a:buNone/>
                      </a:pPr>
                      <a:r>
                        <a:rPr lang="en-US" sz="900" b="1" kern="1200" dirty="0">
                          <a:solidFill>
                            <a:schemeClr val="tx1"/>
                          </a:solidFill>
                          <a:latin typeface="Avenir Next LT Pro" panose="020B0504020202020204" pitchFamily="34" charset="0"/>
                          <a:ea typeface="+mn-ea"/>
                          <a:cs typeface="+mn-cs"/>
                        </a:rPr>
                        <a:t>Metrics</a:t>
                      </a:r>
                    </a:p>
                  </a:txBody>
                  <a:tcPr vert="vert27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91440" indent="-91440" algn="l" defTabSz="914400" rtl="0" eaLnBrk="1" latinLnBrk="0" hangingPunct="1">
                        <a:buClr>
                          <a:schemeClr val="tx1"/>
                        </a:buClr>
                        <a:buSzPct val="100000"/>
                        <a:buFont typeface="Arial" panose="020B0604020202020204" pitchFamily="34" charset="0"/>
                        <a:buChar char="•"/>
                      </a:pPr>
                      <a:r>
                        <a:rPr lang="en-US" sz="900" b="0" kern="1200" dirty="0">
                          <a:solidFill>
                            <a:schemeClr val="tx1"/>
                          </a:solidFill>
                          <a:latin typeface="Avenir Next LT Pro" panose="020B0504020202020204" pitchFamily="34" charset="0"/>
                          <a:ea typeface="+mn-ea"/>
                          <a:cs typeface="+mn-cs"/>
                        </a:rPr>
                        <a:t>Revenue</a:t>
                      </a:r>
                    </a:p>
                  </a:txBody>
                  <a:tcPr>
                    <a:lnL w="12700" cmpd="sng">
                      <a:noFill/>
                    </a:lnL>
                    <a:solidFill>
                      <a:schemeClr val="bg1">
                        <a:lumMod val="95000"/>
                      </a:schemeClr>
                    </a:solidFill>
                  </a:tcPr>
                </a:tc>
                <a:tc>
                  <a:txBody>
                    <a:bodyPr/>
                    <a:lstStyle/>
                    <a:p>
                      <a:pPr marL="91440" indent="-91440" algn="l" defTabSz="914400" rtl="0" eaLnBrk="1" latinLnBrk="0" hangingPunct="1">
                        <a:buClr>
                          <a:schemeClr val="tx1"/>
                        </a:buClr>
                        <a:buSzPct val="100000"/>
                        <a:buFont typeface="Arial" panose="020B0604020202020204" pitchFamily="34" charset="0"/>
                        <a:buChar char="•"/>
                      </a:pPr>
                      <a:r>
                        <a:rPr lang="en-US" sz="900" b="0" kern="1200" dirty="0">
                          <a:solidFill>
                            <a:schemeClr val="tx1"/>
                          </a:solidFill>
                          <a:latin typeface="Avenir Next LT Pro" panose="020B0504020202020204" pitchFamily="34" charset="0"/>
                          <a:ea typeface="+mn-ea"/>
                          <a:cs typeface="+mn-cs"/>
                        </a:rPr>
                        <a:t>Existing Revenue</a:t>
                      </a:r>
                    </a:p>
                    <a:p>
                      <a:pPr marL="91440" indent="-91440" algn="l" defTabSz="914400" rtl="0" eaLnBrk="1" latinLnBrk="0" hangingPunct="1">
                        <a:buClr>
                          <a:schemeClr val="tx1"/>
                        </a:buClr>
                        <a:buSzPct val="100000"/>
                        <a:buFont typeface="Arial" panose="020B0604020202020204" pitchFamily="34" charset="0"/>
                        <a:buChar char="•"/>
                      </a:pPr>
                      <a:r>
                        <a:rPr lang="en-US" sz="900" b="0" kern="1200" dirty="0">
                          <a:solidFill>
                            <a:schemeClr val="tx1"/>
                          </a:solidFill>
                          <a:latin typeface="Avenir Next LT Pro" panose="020B0504020202020204" pitchFamily="34" charset="0"/>
                          <a:ea typeface="+mn-ea"/>
                          <a:cs typeface="+mn-cs"/>
                        </a:rPr>
                        <a:t>New Business Revenue</a:t>
                      </a:r>
                    </a:p>
                  </a:txBody>
                  <a:tcPr>
                    <a:solidFill>
                      <a:schemeClr val="bg1">
                        <a:lumMod val="95000"/>
                      </a:schemeClr>
                    </a:solidFill>
                  </a:tcPr>
                </a:tc>
                <a:tc>
                  <a:txBody>
                    <a:bodyPr/>
                    <a:lstStyle/>
                    <a:p>
                      <a:pPr marL="91440" indent="-91440" algn="l" defTabSz="914400" rtl="0" eaLnBrk="1" latinLnBrk="0" hangingPunct="1">
                        <a:buClr>
                          <a:schemeClr val="tx1"/>
                        </a:buClr>
                        <a:buSzPct val="100000"/>
                        <a:buFont typeface="Arial" panose="020B0604020202020204" pitchFamily="34" charset="0"/>
                        <a:buChar char="•"/>
                      </a:pPr>
                      <a:r>
                        <a:rPr lang="en-US" sz="900" b="0" kern="1200" dirty="0">
                          <a:solidFill>
                            <a:schemeClr val="tx1"/>
                          </a:solidFill>
                          <a:latin typeface="Avenir Next LT Pro" panose="020B0504020202020204" pitchFamily="34" charset="0"/>
                          <a:ea typeface="+mn-ea"/>
                          <a:cs typeface="+mn-cs"/>
                        </a:rPr>
                        <a:t>Existing/New Revenue</a:t>
                      </a:r>
                    </a:p>
                    <a:p>
                      <a:pPr marL="91440" indent="-91440" algn="l" defTabSz="914400" rtl="0" eaLnBrk="1" latinLnBrk="0" hangingPunct="1">
                        <a:buClr>
                          <a:schemeClr val="tx1"/>
                        </a:buClr>
                        <a:buSzPct val="100000"/>
                        <a:buFont typeface="Arial" panose="020B0604020202020204" pitchFamily="34" charset="0"/>
                        <a:buChar char="•"/>
                      </a:pPr>
                      <a:r>
                        <a:rPr lang="en-US" sz="900" b="0" kern="1200" dirty="0">
                          <a:solidFill>
                            <a:schemeClr val="tx1"/>
                          </a:solidFill>
                          <a:latin typeface="Avenir Next LT Pro" panose="020B0504020202020204" pitchFamily="34" charset="0"/>
                          <a:ea typeface="+mn-ea"/>
                          <a:cs typeface="+mn-cs"/>
                        </a:rPr>
                        <a:t>Product Initiatives</a:t>
                      </a:r>
                    </a:p>
                    <a:p>
                      <a:pPr marL="91440" indent="-91440" algn="l" defTabSz="914400" rtl="0" eaLnBrk="1" latinLnBrk="0" hangingPunct="1">
                        <a:buClr>
                          <a:schemeClr val="tx1"/>
                        </a:buClr>
                        <a:buSzPct val="100000"/>
                        <a:buFont typeface="Arial" panose="020B0604020202020204" pitchFamily="34" charset="0"/>
                        <a:buChar char="•"/>
                      </a:pPr>
                      <a:r>
                        <a:rPr lang="en-US" sz="900" b="0" kern="1200" dirty="0">
                          <a:solidFill>
                            <a:schemeClr val="tx1"/>
                          </a:solidFill>
                          <a:latin typeface="Avenir Next LT Pro" panose="020B0504020202020204" pitchFamily="34" charset="0"/>
                          <a:ea typeface="+mn-ea"/>
                          <a:cs typeface="+mn-cs"/>
                        </a:rPr>
                        <a:t>Margins/Profitability</a:t>
                      </a:r>
                    </a:p>
                  </a:txBody>
                  <a:tcPr>
                    <a:solidFill>
                      <a:schemeClr val="bg1">
                        <a:lumMod val="95000"/>
                      </a:schemeClr>
                    </a:solidFill>
                  </a:tcPr>
                </a:tc>
                <a:tc>
                  <a:txBody>
                    <a:bodyPr/>
                    <a:lstStyle/>
                    <a:p>
                      <a:pPr marL="91440" indent="-91440" algn="l" defTabSz="914400" rtl="0" eaLnBrk="1" latinLnBrk="0" hangingPunct="1">
                        <a:buClr>
                          <a:schemeClr val="tx1"/>
                        </a:buClr>
                        <a:buSzPct val="100000"/>
                        <a:buFont typeface="Arial" panose="020B0604020202020204" pitchFamily="34" charset="0"/>
                        <a:buChar char="•"/>
                      </a:pPr>
                      <a:r>
                        <a:rPr lang="en-US" sz="900" b="0" kern="1200" dirty="0">
                          <a:solidFill>
                            <a:schemeClr val="tx1"/>
                          </a:solidFill>
                          <a:latin typeface="Avenir Next LT Pro" panose="020B0504020202020204" pitchFamily="34" charset="0"/>
                          <a:ea typeface="+mn-ea"/>
                          <a:cs typeface="+mn-cs"/>
                        </a:rPr>
                        <a:t>Existing/New Revenue</a:t>
                      </a:r>
                    </a:p>
                    <a:p>
                      <a:pPr marL="91440" indent="-91440" algn="l" defTabSz="914400" rtl="0" eaLnBrk="1" latinLnBrk="0" hangingPunct="1">
                        <a:buClr>
                          <a:schemeClr val="tx1"/>
                        </a:buClr>
                        <a:buSzPct val="100000"/>
                        <a:buFont typeface="Arial" panose="020B0604020202020204" pitchFamily="34" charset="0"/>
                        <a:buChar char="•"/>
                      </a:pPr>
                      <a:r>
                        <a:rPr lang="en-US" sz="900" b="0" kern="1200" dirty="0">
                          <a:solidFill>
                            <a:schemeClr val="tx1"/>
                          </a:solidFill>
                          <a:latin typeface="Avenir Next LT Pro" panose="020B0504020202020204" pitchFamily="34" charset="0"/>
                          <a:ea typeface="+mn-ea"/>
                          <a:cs typeface="+mn-cs"/>
                        </a:rPr>
                        <a:t>Product Initiatives</a:t>
                      </a:r>
                    </a:p>
                    <a:p>
                      <a:pPr marL="91440" indent="-91440" algn="l" defTabSz="914400" rtl="0" eaLnBrk="1" latinLnBrk="0" hangingPunct="1">
                        <a:buClr>
                          <a:schemeClr val="tx1"/>
                        </a:buClr>
                        <a:buSzPct val="100000"/>
                        <a:buFont typeface="Arial" panose="020B0604020202020204" pitchFamily="34" charset="0"/>
                        <a:buChar char="•"/>
                      </a:pPr>
                      <a:r>
                        <a:rPr lang="en-US" sz="900" b="0" kern="1200" dirty="0">
                          <a:solidFill>
                            <a:schemeClr val="tx1"/>
                          </a:solidFill>
                          <a:latin typeface="Avenir Next LT Pro" panose="020B0504020202020204" pitchFamily="34" charset="0"/>
                          <a:ea typeface="+mn-ea"/>
                          <a:cs typeface="+mn-cs"/>
                        </a:rPr>
                        <a:t>Margins/Profitability</a:t>
                      </a:r>
                    </a:p>
                  </a:txBody>
                  <a:tcPr>
                    <a:solidFill>
                      <a:schemeClr val="bg1">
                        <a:lumMod val="95000"/>
                      </a:schemeClr>
                    </a:solidFill>
                  </a:tcPr>
                </a:tc>
                <a:extLst>
                  <a:ext uri="{0D108BD9-81ED-4DB2-BD59-A6C34878D82A}">
                    <a16:rowId xmlns:a16="http://schemas.microsoft.com/office/drawing/2014/main" val="3007681737"/>
                  </a:ext>
                </a:extLst>
              </a:tr>
              <a:tr h="405761">
                <a:tc>
                  <a:txBody>
                    <a:bodyPr/>
                    <a:lstStyle/>
                    <a:p>
                      <a:pPr marL="0" indent="0" algn="r">
                        <a:buFont typeface="Wingdings" panose="05000000000000000000" pitchFamily="2" charset="2"/>
                        <a:buNone/>
                      </a:pPr>
                      <a:r>
                        <a:rPr lang="en-US" sz="900" b="1" kern="1200" dirty="0">
                          <a:solidFill>
                            <a:schemeClr val="tx1"/>
                          </a:solidFill>
                          <a:latin typeface="Avenir Next LT Pro" panose="020B0504020202020204" pitchFamily="34" charset="0"/>
                          <a:ea typeface="+mn-ea"/>
                          <a:cs typeface="+mn-cs"/>
                        </a:rPr>
                        <a:t>Mechanics</a:t>
                      </a:r>
                    </a:p>
                  </a:txBody>
                  <a:tcPr vert="vert270" anchor="ctr">
                    <a:lnL w="12700" cmpd="sng">
                      <a:noFill/>
                    </a:lnL>
                    <a:lnR w="12700" cmpd="sng">
                      <a:noFill/>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91440" indent="-91440" algn="l" defTabSz="914400" rtl="0" eaLnBrk="1" latinLnBrk="0" hangingPunct="1">
                        <a:buClr>
                          <a:schemeClr val="tx1"/>
                        </a:buClr>
                        <a:buSzPct val="100000"/>
                        <a:buFont typeface="Arial" panose="020B0604020202020204" pitchFamily="34" charset="0"/>
                        <a:buChar char="•"/>
                      </a:pPr>
                      <a:r>
                        <a:rPr lang="en-US" sz="900" b="0" kern="1200" dirty="0">
                          <a:solidFill>
                            <a:schemeClr val="tx1"/>
                          </a:solidFill>
                          <a:latin typeface="Avenir Next LT Pro" panose="020B0504020202020204" pitchFamily="34" charset="0"/>
                          <a:ea typeface="+mn-ea"/>
                          <a:cs typeface="+mn-cs"/>
                        </a:rPr>
                        <a:t>Commissions</a:t>
                      </a:r>
                    </a:p>
                  </a:txBody>
                  <a:tcPr>
                    <a:lnL w="12700" cmpd="sng">
                      <a:noFill/>
                    </a:lnL>
                    <a:solidFill>
                      <a:schemeClr val="bg1">
                        <a:lumMod val="95000"/>
                      </a:schemeClr>
                    </a:solidFill>
                  </a:tcPr>
                </a:tc>
                <a:tc>
                  <a:txBody>
                    <a:bodyPr/>
                    <a:lstStyle/>
                    <a:p>
                      <a:pPr marL="91440" indent="-91440" algn="l" defTabSz="914400" rtl="0" eaLnBrk="1" latinLnBrk="0" hangingPunct="1">
                        <a:buClr>
                          <a:schemeClr val="tx1"/>
                        </a:buClr>
                        <a:buSzPct val="100000"/>
                        <a:buFont typeface="Arial" panose="020B0604020202020204" pitchFamily="34" charset="0"/>
                        <a:buChar char="•"/>
                      </a:pPr>
                      <a:r>
                        <a:rPr lang="en-US" sz="900" b="0" kern="1200" dirty="0">
                          <a:solidFill>
                            <a:schemeClr val="tx1"/>
                          </a:solidFill>
                          <a:latin typeface="Avenir Next LT Pro" panose="020B0504020202020204" pitchFamily="34" charset="0"/>
                          <a:ea typeface="+mn-ea"/>
                          <a:cs typeface="+mn-cs"/>
                        </a:rPr>
                        <a:t>Commissions (or Hybrid)</a:t>
                      </a:r>
                    </a:p>
                  </a:txBody>
                  <a:tcPr>
                    <a:solidFill>
                      <a:schemeClr val="bg1">
                        <a:lumMod val="95000"/>
                      </a:schemeClr>
                    </a:solidFill>
                  </a:tcPr>
                </a:tc>
                <a:tc>
                  <a:txBody>
                    <a:bodyPr/>
                    <a:lstStyle/>
                    <a:p>
                      <a:pPr marL="91440" indent="-91440" algn="l" defTabSz="914400" rtl="0" eaLnBrk="1" latinLnBrk="0" hangingPunct="1">
                        <a:buClr>
                          <a:schemeClr val="tx1"/>
                        </a:buClr>
                        <a:buSzPct val="100000"/>
                        <a:buFont typeface="Arial" panose="020B0604020202020204" pitchFamily="34" charset="0"/>
                        <a:buChar char="•"/>
                      </a:pPr>
                      <a:r>
                        <a:rPr lang="en-US" sz="900" b="0" kern="1200" dirty="0">
                          <a:solidFill>
                            <a:schemeClr val="tx1"/>
                          </a:solidFill>
                          <a:latin typeface="Avenir Next LT Pro" panose="020B0504020202020204" pitchFamily="34" charset="0"/>
                          <a:ea typeface="+mn-ea"/>
                          <a:cs typeface="+mn-cs"/>
                        </a:rPr>
                        <a:t>Quota/Bonus (or Hybrid)</a:t>
                      </a:r>
                    </a:p>
                  </a:txBody>
                  <a:tcPr>
                    <a:solidFill>
                      <a:schemeClr val="bg1">
                        <a:lumMod val="95000"/>
                      </a:schemeClr>
                    </a:solidFill>
                  </a:tcPr>
                </a:tc>
                <a:tc>
                  <a:txBody>
                    <a:bodyPr/>
                    <a:lstStyle/>
                    <a:p>
                      <a:pPr marL="91440" indent="-91440" algn="l" defTabSz="914400" rtl="0" eaLnBrk="1" latinLnBrk="0" hangingPunct="1">
                        <a:buClr>
                          <a:schemeClr val="tx1"/>
                        </a:buClr>
                        <a:buSzPct val="100000"/>
                        <a:buFont typeface="Arial" panose="020B0604020202020204" pitchFamily="34" charset="0"/>
                        <a:buChar char="•"/>
                      </a:pPr>
                      <a:r>
                        <a:rPr lang="en-US" sz="900" b="0" kern="1200" dirty="0">
                          <a:solidFill>
                            <a:schemeClr val="tx1"/>
                          </a:solidFill>
                          <a:latin typeface="Avenir Next LT Pro" panose="020B0504020202020204" pitchFamily="34" charset="0"/>
                          <a:ea typeface="+mn-ea"/>
                          <a:cs typeface="+mn-cs"/>
                        </a:rPr>
                        <a:t>Quota/Bonus</a:t>
                      </a:r>
                    </a:p>
                  </a:txBody>
                  <a:tcPr>
                    <a:solidFill>
                      <a:schemeClr val="bg1">
                        <a:lumMod val="95000"/>
                      </a:schemeClr>
                    </a:solidFill>
                  </a:tcPr>
                </a:tc>
                <a:extLst>
                  <a:ext uri="{0D108BD9-81ED-4DB2-BD59-A6C34878D82A}">
                    <a16:rowId xmlns:a16="http://schemas.microsoft.com/office/drawing/2014/main" val="2522356915"/>
                  </a:ext>
                </a:extLst>
              </a:tr>
            </a:tbl>
          </a:graphicData>
        </a:graphic>
      </p:graphicFrame>
      <p:sp>
        <p:nvSpPr>
          <p:cNvPr id="59" name="Freeform: Shape 58">
            <a:extLst>
              <a:ext uri="{FF2B5EF4-FFF2-40B4-BE49-F238E27FC236}">
                <a16:creationId xmlns:a16="http://schemas.microsoft.com/office/drawing/2014/main" id="{7AF2D423-0189-99BA-B4C8-B3373CDD052E}"/>
              </a:ext>
            </a:extLst>
          </p:cNvPr>
          <p:cNvSpPr/>
          <p:nvPr/>
        </p:nvSpPr>
        <p:spPr bwMode="auto">
          <a:xfrm>
            <a:off x="1173188" y="1899508"/>
            <a:ext cx="6416046" cy="326575"/>
          </a:xfrm>
          <a:custGeom>
            <a:avLst/>
            <a:gdLst>
              <a:gd name="connsiteX0" fmla="*/ 0 w 7976681"/>
              <a:gd name="connsiteY0" fmla="*/ 1167344 h 1167344"/>
              <a:gd name="connsiteX1" fmla="*/ 1585609 w 7976681"/>
              <a:gd name="connsiteY1" fmla="*/ 856059 h 1167344"/>
              <a:gd name="connsiteX2" fmla="*/ 2286000 w 7976681"/>
              <a:gd name="connsiteY2" fmla="*/ 612868 h 1167344"/>
              <a:gd name="connsiteX3" fmla="*/ 3394954 w 7976681"/>
              <a:gd name="connsiteY3" fmla="*/ 175123 h 1167344"/>
              <a:gd name="connsiteX4" fmla="*/ 4961107 w 7976681"/>
              <a:gd name="connsiteY4" fmla="*/ 25 h 1167344"/>
              <a:gd name="connsiteX5" fmla="*/ 7198469 w 7976681"/>
              <a:gd name="connsiteY5" fmla="*/ 184851 h 1167344"/>
              <a:gd name="connsiteX6" fmla="*/ 7976681 w 7976681"/>
              <a:gd name="connsiteY6" fmla="*/ 428042 h 116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76681" h="1167344">
                <a:moveTo>
                  <a:pt x="0" y="1167344"/>
                </a:moveTo>
                <a:cubicBezTo>
                  <a:pt x="602304" y="1057908"/>
                  <a:pt x="1204609" y="948472"/>
                  <a:pt x="1585609" y="856059"/>
                </a:cubicBezTo>
                <a:cubicBezTo>
                  <a:pt x="1966609" y="763646"/>
                  <a:pt x="1984443" y="726357"/>
                  <a:pt x="2286000" y="612868"/>
                </a:cubicBezTo>
                <a:cubicBezTo>
                  <a:pt x="2587557" y="499379"/>
                  <a:pt x="2949103" y="277263"/>
                  <a:pt x="3394954" y="175123"/>
                </a:cubicBezTo>
                <a:cubicBezTo>
                  <a:pt x="3840805" y="72983"/>
                  <a:pt x="4327188" y="-1596"/>
                  <a:pt x="4961107" y="25"/>
                </a:cubicBezTo>
                <a:cubicBezTo>
                  <a:pt x="5595026" y="1646"/>
                  <a:pt x="6695873" y="113515"/>
                  <a:pt x="7198469" y="184851"/>
                </a:cubicBezTo>
                <a:cubicBezTo>
                  <a:pt x="7701065" y="256187"/>
                  <a:pt x="7976681" y="428042"/>
                  <a:pt x="7976681" y="428042"/>
                </a:cubicBezTo>
              </a:path>
            </a:pathLst>
          </a:custGeom>
          <a:noFill/>
          <a:ln w="28575">
            <a:solidFill>
              <a:schemeClr val="accent1"/>
            </a:solidFill>
            <a:headEnd type="oval"/>
            <a:tailEnd type="oval" w="med" len="med"/>
          </a:ln>
          <a:effectLst>
            <a:outerShdw blurRad="76200" dist="50800" dir="5400000" algn="tl" rotWithShape="0">
              <a:schemeClr val="tx2">
                <a:alpha val="4000"/>
              </a:schemeClr>
            </a:outerShdw>
          </a:effectLst>
        </p:spPr>
        <p:txBody>
          <a:bodyPr rtlCol="0" anchor="ctr"/>
          <a:lstStyle/>
          <a:p>
            <a:pPr algn="ctr"/>
            <a:endParaRPr lang="en-US"/>
          </a:p>
        </p:txBody>
      </p:sp>
    </p:spTree>
    <p:extLst>
      <p:ext uri="{BB962C8B-B14F-4D97-AF65-F5344CB8AC3E}">
        <p14:creationId xmlns:p14="http://schemas.microsoft.com/office/powerpoint/2010/main" val="19447345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BI PPT">
  <a:themeElements>
    <a:clrScheme name="SBI New Colors">
      <a:dk1>
        <a:srgbClr val="071E31"/>
      </a:dk1>
      <a:lt1>
        <a:srgbClr val="FFFFFF"/>
      </a:lt1>
      <a:dk2>
        <a:srgbClr val="071E31"/>
      </a:dk2>
      <a:lt2>
        <a:srgbClr val="E7E6E6"/>
      </a:lt2>
      <a:accent1>
        <a:srgbClr val="071E31"/>
      </a:accent1>
      <a:accent2>
        <a:srgbClr val="03327C"/>
      </a:accent2>
      <a:accent3>
        <a:srgbClr val="2391CF"/>
      </a:accent3>
      <a:accent4>
        <a:srgbClr val="7AC3F8"/>
      </a:accent4>
      <a:accent5>
        <a:srgbClr val="880E4F"/>
      </a:accent5>
      <a:accent6>
        <a:srgbClr val="F8B737"/>
      </a:accent6>
      <a:hlink>
        <a:srgbClr val="0563C1"/>
      </a:hlink>
      <a:folHlink>
        <a:srgbClr val="880E4F"/>
      </a:folHlink>
    </a:clrScheme>
    <a:fontScheme name="SBI Fon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400" dirty="0"/>
        </a:defPPr>
      </a:lstStyle>
    </a:txDef>
  </a:objectDefaults>
  <a:extraClrSchemeLst/>
  <a:extLst>
    <a:ext uri="{05A4C25C-085E-4340-85A3-A5531E510DB2}">
      <thm15:themeFamily xmlns:thm15="http://schemas.microsoft.com/office/thememl/2012/main" name="SBI PPT" id="{8519F7B8-F9D6-413C-90EE-17578C13959F}" vid="{8D5C7C41-2EB4-4D67-A566-A6192B30E9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45970336D75C4CAB2ECCCE65268DD7" ma:contentTypeVersion="14" ma:contentTypeDescription="Create a new document." ma:contentTypeScope="" ma:versionID="3d557a90f4d64ddfe2d3d576b0cd8d36">
  <xsd:schema xmlns:xsd="http://www.w3.org/2001/XMLSchema" xmlns:xs="http://www.w3.org/2001/XMLSchema" xmlns:p="http://schemas.microsoft.com/office/2006/metadata/properties" xmlns:ns2="a3b0eac3-55b5-4ee4-ade7-be65d09c5d6e" xmlns:ns3="b71745fe-8e84-41ad-935b-7c5d8babdf9e" targetNamespace="http://schemas.microsoft.com/office/2006/metadata/properties" ma:root="true" ma:fieldsID="14763c1e418e199e061edc34360a609c" ns2:_="" ns3:_="">
    <xsd:import namespace="a3b0eac3-55b5-4ee4-ade7-be65d09c5d6e"/>
    <xsd:import namespace="b71745fe-8e84-41ad-935b-7c5d8babdf9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element ref="ns3:SharedWithUsers" minOccurs="0"/>
                <xsd:element ref="ns3:SharedWithDetails"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eac3-55b5-4ee4-ade7-be65d09c5d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1b09f5f-bb09-4671-a415-1b43de82a032"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71745fe-8e84-41ad-935b-7c5d8babdf9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ac26ba9-e713-4591-b7b4-aedaf132b945}" ma:internalName="TaxCatchAll" ma:showField="CatchAllData" ma:web="b71745fe-8e84-41ad-935b-7c5d8babdf9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71745fe-8e84-41ad-935b-7c5d8babdf9e" xsi:nil="true"/>
    <lcf76f155ced4ddcb4097134ff3c332f xmlns="a3b0eac3-55b5-4ee4-ade7-be65d09c5d6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061EB66-57A0-44A5-8746-F081C36949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b0eac3-55b5-4ee4-ade7-be65d09c5d6e"/>
    <ds:schemaRef ds:uri="b71745fe-8e84-41ad-935b-7c5d8babdf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AFFD68-255E-420A-ADE0-A349EE078720}">
  <ds:schemaRefs>
    <ds:schemaRef ds:uri="http://schemas.microsoft.com/sharepoint/v3/contenttype/forms"/>
  </ds:schemaRefs>
</ds:datastoreItem>
</file>

<file path=customXml/itemProps3.xml><?xml version="1.0" encoding="utf-8"?>
<ds:datastoreItem xmlns:ds="http://schemas.openxmlformats.org/officeDocument/2006/customXml" ds:itemID="{49128FD6-8858-425E-832B-5DB847F75EB9}">
  <ds:schemaRefs>
    <ds:schemaRef ds:uri="http://schemas.microsoft.com/office/2006/metadata/properties"/>
    <ds:schemaRef ds:uri="http://schemas.microsoft.com/office/infopath/2007/PartnerControls"/>
    <ds:schemaRef ds:uri="b71745fe-8e84-41ad-935b-7c5d8babdf9e"/>
    <ds:schemaRef ds:uri="a3b0eac3-55b5-4ee4-ade7-be65d09c5d6e"/>
  </ds:schemaRefs>
</ds:datastoreItem>
</file>

<file path=docProps/app.xml><?xml version="1.0" encoding="utf-8"?>
<Properties xmlns="http://schemas.openxmlformats.org/officeDocument/2006/extended-properties" xmlns:vt="http://schemas.openxmlformats.org/officeDocument/2006/docPropsVTypes">
  <Template>Default Theme</Template>
  <TotalTime>2388</TotalTime>
  <Words>3165</Words>
  <Application>Microsoft Macintosh PowerPoint</Application>
  <PresentationFormat>Widescreen</PresentationFormat>
  <Paragraphs>536</Paragraphs>
  <Slides>17</Slides>
  <Notes>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7" baseType="lpstr">
      <vt:lpstr>Aptos</vt:lpstr>
      <vt:lpstr>Arial</vt:lpstr>
      <vt:lpstr>Avenir Next LT Pro</vt:lpstr>
      <vt:lpstr>Calibri</vt:lpstr>
      <vt:lpstr>Courier New</vt:lpstr>
      <vt:lpstr>Gotham Book</vt:lpstr>
      <vt:lpstr>Times New Roman</vt:lpstr>
      <vt:lpstr>Wingdings</vt:lpstr>
      <vt:lpstr>SBI PPT</vt:lpstr>
      <vt:lpstr>think-cell Slide</vt:lpstr>
      <vt:lpstr>Sales Compensation  Design Methodology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SBI PPT Template</dc:title>
  <dc:creator>Aaron Bean</dc:creator>
  <cp:lastModifiedBy>Ivana Drazic</cp:lastModifiedBy>
  <cp:revision>4</cp:revision>
  <dcterms:created xsi:type="dcterms:W3CDTF">2022-12-02T21:37:18Z</dcterms:created>
  <dcterms:modified xsi:type="dcterms:W3CDTF">2024-05-05T14:01:24Z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0x0101002745970336D75C4CAB2ECCCE65268DD7</vt:lpwstr>
  </property>
</Properties>
</file>