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112" d="100"/>
          <a:sy n="112" d="100"/>
        </p:scale>
        <p:origin x="440"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2024</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2219CD-4D74-D8B0-09BE-5538C8EB6BF4}"/>
              </a:ext>
            </a:extLst>
          </p:cNvPr>
          <p:cNvSpPr>
            <a:spLocks noGrp="1"/>
          </p:cNvSpPr>
          <p:nvPr>
            <p:ph type="ctrTitle"/>
          </p:nvPr>
        </p:nvSpPr>
        <p:spPr/>
        <p:txBody>
          <a:bodyPr/>
          <a:lstStyle/>
          <a:p>
            <a:r>
              <a:rPr lang="en-US" dirty="0"/>
              <a:t> Value-Based Messaging Framework</a:t>
            </a:r>
          </a:p>
        </p:txBody>
      </p:sp>
    </p:spTree>
    <p:extLst>
      <p:ext uri="{BB962C8B-B14F-4D97-AF65-F5344CB8AC3E}">
        <p14:creationId xmlns:p14="http://schemas.microsoft.com/office/powerpoint/2010/main" val="301930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3B3EA3-B82B-50B3-CABF-BBF9AF6ADB7B}"/>
              </a:ext>
            </a:extLst>
          </p:cNvPr>
          <p:cNvSpPr>
            <a:spLocks noGrp="1"/>
          </p:cNvSpPr>
          <p:nvPr>
            <p:ph type="title"/>
          </p:nvPr>
        </p:nvSpPr>
        <p:spPr/>
        <p:txBody>
          <a:bodyPr/>
          <a:lstStyle/>
          <a:p>
            <a:r>
              <a:rPr lang="en-US" dirty="0"/>
              <a:t>A framework for delivering value-based messages</a:t>
            </a:r>
          </a:p>
        </p:txBody>
      </p:sp>
      <p:sp>
        <p:nvSpPr>
          <p:cNvPr id="6" name="Google Shape;169;p5">
            <a:extLst>
              <a:ext uri="{FF2B5EF4-FFF2-40B4-BE49-F238E27FC236}">
                <a16:creationId xmlns:a16="http://schemas.microsoft.com/office/drawing/2014/main" id="{A1D962C4-C25E-C1D7-A24C-8ECAB396F736}"/>
              </a:ext>
            </a:extLst>
          </p:cNvPr>
          <p:cNvSpPr/>
          <p:nvPr/>
        </p:nvSpPr>
        <p:spPr>
          <a:xfrm>
            <a:off x="824630" y="1621107"/>
            <a:ext cx="4771033" cy="857197"/>
          </a:xfrm>
          <a:prstGeom prst="rect">
            <a:avLst/>
          </a:prstGeom>
          <a:noFill/>
          <a:ln>
            <a:noFill/>
          </a:ln>
        </p:spPr>
        <p:txBody>
          <a:bodyPr spcFirstLastPara="1" wrap="square" lIns="88715" tIns="88715" rIns="88715" bIns="174680" anchor="t" anchorCtr="0">
            <a:noAutofit/>
          </a:bodyPr>
          <a:lstStyle/>
          <a:p>
            <a:pPr algn="just">
              <a:spcAft>
                <a:spcPts val="600"/>
              </a:spcAft>
            </a:pPr>
            <a:r>
              <a:rPr lang="en-US" sz="1200" dirty="0">
                <a:latin typeface="+mn-lt"/>
              </a:rPr>
              <a:t>Focused value messages show buyers that you understand and can solve their problems – building trust. Value messaging should be crafted to meet the unique features of the audience at hand. </a:t>
            </a:r>
          </a:p>
        </p:txBody>
      </p:sp>
      <p:grpSp>
        <p:nvGrpSpPr>
          <p:cNvPr id="40" name="Group 39">
            <a:extLst>
              <a:ext uri="{FF2B5EF4-FFF2-40B4-BE49-F238E27FC236}">
                <a16:creationId xmlns:a16="http://schemas.microsoft.com/office/drawing/2014/main" id="{F2B2CC32-A547-E578-AF29-A6861B065E88}"/>
              </a:ext>
            </a:extLst>
          </p:cNvPr>
          <p:cNvGrpSpPr/>
          <p:nvPr/>
        </p:nvGrpSpPr>
        <p:grpSpPr>
          <a:xfrm>
            <a:off x="6750570" y="2373105"/>
            <a:ext cx="1924673" cy="1083639"/>
            <a:chOff x="4317121" y="2340471"/>
            <a:chExt cx="2607028" cy="1467822"/>
          </a:xfrm>
        </p:grpSpPr>
        <p:sp>
          <p:nvSpPr>
            <p:cNvPr id="41" name="Freeform 30">
              <a:extLst>
                <a:ext uri="{FF2B5EF4-FFF2-40B4-BE49-F238E27FC236}">
                  <a16:creationId xmlns:a16="http://schemas.microsoft.com/office/drawing/2014/main" id="{5F55A4AA-EDBA-A2C3-61B1-7CFA2DAE807A}"/>
                </a:ext>
              </a:extLst>
            </p:cNvPr>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rgbClr val="B6A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2" name="Freeform 31">
              <a:extLst>
                <a:ext uri="{FF2B5EF4-FFF2-40B4-BE49-F238E27FC236}">
                  <a16:creationId xmlns:a16="http://schemas.microsoft.com/office/drawing/2014/main" id="{05068854-7448-EB24-0D19-B622E344D97B}"/>
                </a:ext>
              </a:extLst>
            </p:cNvPr>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Rectangle 42">
              <a:extLst>
                <a:ext uri="{FF2B5EF4-FFF2-40B4-BE49-F238E27FC236}">
                  <a16:creationId xmlns:a16="http://schemas.microsoft.com/office/drawing/2014/main" id="{A6F02E03-34DB-9AEB-B7C7-1C4936F1CA3C}"/>
                </a:ext>
              </a:extLst>
            </p:cNvPr>
            <p:cNvSpPr/>
            <p:nvPr/>
          </p:nvSpPr>
          <p:spPr>
            <a:xfrm rot="2677252">
              <a:off x="5252518" y="2652618"/>
              <a:ext cx="1584176" cy="541961"/>
            </a:xfrm>
            <a:prstGeom prst="rect">
              <a:avLst/>
            </a:prstGeom>
          </p:spPr>
          <p:txBody>
            <a:bodyPr wrap="square">
              <a:spAutoFit/>
            </a:bodyPr>
            <a:lstStyle/>
            <a:p>
              <a:pPr algn="r"/>
              <a:r>
                <a:rPr lang="en-GB" sz="1000" b="1" i="1">
                  <a:solidFill>
                    <a:schemeClr val="bg1"/>
                  </a:solidFill>
                  <a:latin typeface="+mn-lt"/>
                </a:rPr>
                <a:t>Core Desired Outcome</a:t>
              </a:r>
              <a:endParaRPr lang="en-GB" sz="1000">
                <a:solidFill>
                  <a:schemeClr val="bg1"/>
                </a:solidFill>
                <a:latin typeface="+mn-lt"/>
              </a:endParaRPr>
            </a:p>
          </p:txBody>
        </p:sp>
      </p:grpSp>
      <p:grpSp>
        <p:nvGrpSpPr>
          <p:cNvPr id="44" name="Group 43">
            <a:extLst>
              <a:ext uri="{FF2B5EF4-FFF2-40B4-BE49-F238E27FC236}">
                <a16:creationId xmlns:a16="http://schemas.microsoft.com/office/drawing/2014/main" id="{D9FA157C-FC7A-9C52-24DA-75D95274565A}"/>
              </a:ext>
            </a:extLst>
          </p:cNvPr>
          <p:cNvGrpSpPr/>
          <p:nvPr/>
        </p:nvGrpSpPr>
        <p:grpSpPr>
          <a:xfrm>
            <a:off x="8721039" y="4093109"/>
            <a:ext cx="1913889" cy="1083639"/>
            <a:chOff x="3832716" y="5103287"/>
            <a:chExt cx="2592421" cy="1467822"/>
          </a:xfrm>
        </p:grpSpPr>
        <p:sp>
          <p:nvSpPr>
            <p:cNvPr id="45" name="Freeform 32">
              <a:extLst>
                <a:ext uri="{FF2B5EF4-FFF2-40B4-BE49-F238E27FC236}">
                  <a16:creationId xmlns:a16="http://schemas.microsoft.com/office/drawing/2014/main" id="{EAE63427-70AD-E9A9-A273-F0BAF0A69E00}"/>
                </a:ext>
              </a:extLst>
            </p:cNvPr>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rgbClr val="B6A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6" name="Freeform 35">
              <a:extLst>
                <a:ext uri="{FF2B5EF4-FFF2-40B4-BE49-F238E27FC236}">
                  <a16:creationId xmlns:a16="http://schemas.microsoft.com/office/drawing/2014/main" id="{98544136-0F6B-B169-3048-22DBBD9A0B2A}"/>
                </a:ext>
              </a:extLst>
            </p:cNvPr>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Rectangle 46">
              <a:extLst>
                <a:ext uri="{FF2B5EF4-FFF2-40B4-BE49-F238E27FC236}">
                  <a16:creationId xmlns:a16="http://schemas.microsoft.com/office/drawing/2014/main" id="{ECA392E1-896E-DDE6-16D6-3A8999EC06AB}"/>
                </a:ext>
              </a:extLst>
            </p:cNvPr>
            <p:cNvSpPr/>
            <p:nvPr/>
          </p:nvSpPr>
          <p:spPr>
            <a:xfrm rot="2623787">
              <a:off x="3934781" y="5839860"/>
              <a:ext cx="1584176" cy="333514"/>
            </a:xfrm>
            <a:prstGeom prst="rect">
              <a:avLst/>
            </a:prstGeom>
          </p:spPr>
          <p:txBody>
            <a:bodyPr wrap="square">
              <a:spAutoFit/>
            </a:bodyPr>
            <a:lstStyle/>
            <a:p>
              <a:r>
                <a:rPr lang="en-GB" sz="1000" b="1" i="1">
                  <a:solidFill>
                    <a:schemeClr val="bg1"/>
                  </a:solidFill>
                  <a:latin typeface="+mn-lt"/>
                </a:rPr>
                <a:t>Proof-points</a:t>
              </a:r>
              <a:endParaRPr lang="en-GB" sz="1000">
                <a:solidFill>
                  <a:schemeClr val="bg1"/>
                </a:solidFill>
                <a:latin typeface="+mn-lt"/>
              </a:endParaRPr>
            </a:p>
          </p:txBody>
        </p:sp>
      </p:grpSp>
      <p:grpSp>
        <p:nvGrpSpPr>
          <p:cNvPr id="48" name="Group 47">
            <a:extLst>
              <a:ext uri="{FF2B5EF4-FFF2-40B4-BE49-F238E27FC236}">
                <a16:creationId xmlns:a16="http://schemas.microsoft.com/office/drawing/2014/main" id="{52AB772F-6245-3761-06E8-D75DC3FAEEE3}"/>
              </a:ext>
            </a:extLst>
          </p:cNvPr>
          <p:cNvGrpSpPr/>
          <p:nvPr/>
        </p:nvGrpSpPr>
        <p:grpSpPr>
          <a:xfrm flipH="1">
            <a:off x="8728404" y="2374548"/>
            <a:ext cx="1924673" cy="1083639"/>
            <a:chOff x="4317121" y="2340471"/>
            <a:chExt cx="2607028" cy="1467822"/>
          </a:xfrm>
        </p:grpSpPr>
        <p:sp>
          <p:nvSpPr>
            <p:cNvPr id="49" name="Freeform 45">
              <a:extLst>
                <a:ext uri="{FF2B5EF4-FFF2-40B4-BE49-F238E27FC236}">
                  <a16:creationId xmlns:a16="http://schemas.microsoft.com/office/drawing/2014/main" id="{85DF22D4-490B-F81B-5DB0-40146CD88666}"/>
                </a:ext>
              </a:extLst>
            </p:cNvPr>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rgbClr val="B6A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0" name="Freeform 31">
              <a:extLst>
                <a:ext uri="{FF2B5EF4-FFF2-40B4-BE49-F238E27FC236}">
                  <a16:creationId xmlns:a16="http://schemas.microsoft.com/office/drawing/2014/main" id="{C46FACCB-9ED9-6B9A-64B7-E262FFA66D7E}"/>
                </a:ext>
              </a:extLst>
            </p:cNvPr>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1" name="Rectangle 50">
              <a:extLst>
                <a:ext uri="{FF2B5EF4-FFF2-40B4-BE49-F238E27FC236}">
                  <a16:creationId xmlns:a16="http://schemas.microsoft.com/office/drawing/2014/main" id="{E0811C0B-39C4-965C-D664-A205E60B11BE}"/>
                </a:ext>
              </a:extLst>
            </p:cNvPr>
            <p:cNvSpPr/>
            <p:nvPr/>
          </p:nvSpPr>
          <p:spPr>
            <a:xfrm rot="2677252">
              <a:off x="5252518" y="2652618"/>
              <a:ext cx="1584176" cy="541961"/>
            </a:xfrm>
            <a:prstGeom prst="rect">
              <a:avLst/>
            </a:prstGeom>
          </p:spPr>
          <p:txBody>
            <a:bodyPr wrap="square">
              <a:spAutoFit/>
            </a:bodyPr>
            <a:lstStyle/>
            <a:p>
              <a:r>
                <a:rPr lang="en-GB" sz="1000" b="1" i="1" dirty="0">
                  <a:solidFill>
                    <a:schemeClr val="bg1"/>
                  </a:solidFill>
                  <a:latin typeface="+mn-lt"/>
                </a:rPr>
                <a:t>Competitor Differentiation</a:t>
              </a:r>
              <a:endParaRPr lang="en-GB" sz="1000" dirty="0">
                <a:solidFill>
                  <a:schemeClr val="bg1"/>
                </a:solidFill>
                <a:latin typeface="+mn-lt"/>
              </a:endParaRPr>
            </a:p>
          </p:txBody>
        </p:sp>
      </p:grpSp>
      <p:grpSp>
        <p:nvGrpSpPr>
          <p:cNvPr id="52" name="Group 51">
            <a:extLst>
              <a:ext uri="{FF2B5EF4-FFF2-40B4-BE49-F238E27FC236}">
                <a16:creationId xmlns:a16="http://schemas.microsoft.com/office/drawing/2014/main" id="{B0105079-3ACC-38AA-B60A-74C70DEA6A58}"/>
              </a:ext>
            </a:extLst>
          </p:cNvPr>
          <p:cNvGrpSpPr/>
          <p:nvPr/>
        </p:nvGrpSpPr>
        <p:grpSpPr>
          <a:xfrm flipH="1">
            <a:off x="6753989" y="4093109"/>
            <a:ext cx="1913889" cy="1083639"/>
            <a:chOff x="3832716" y="5103287"/>
            <a:chExt cx="2592421" cy="1467822"/>
          </a:xfrm>
        </p:grpSpPr>
        <p:sp>
          <p:nvSpPr>
            <p:cNvPr id="53" name="Freeform 32">
              <a:extLst>
                <a:ext uri="{FF2B5EF4-FFF2-40B4-BE49-F238E27FC236}">
                  <a16:creationId xmlns:a16="http://schemas.microsoft.com/office/drawing/2014/main" id="{5EC2A0A0-3CC2-F7CA-9982-865F6B48D3E7}"/>
                </a:ext>
              </a:extLst>
            </p:cNvPr>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rgbClr val="B6A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4" name="Freeform 35">
              <a:extLst>
                <a:ext uri="{FF2B5EF4-FFF2-40B4-BE49-F238E27FC236}">
                  <a16:creationId xmlns:a16="http://schemas.microsoft.com/office/drawing/2014/main" id="{92D7FFB3-F68A-C77F-CA01-0B484F26ADDE}"/>
                </a:ext>
              </a:extLst>
            </p:cNvPr>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latin typeface="+mj-lt"/>
              </a:endParaRPr>
            </a:p>
          </p:txBody>
        </p:sp>
        <p:sp>
          <p:nvSpPr>
            <p:cNvPr id="55" name="Rectangle 54">
              <a:extLst>
                <a:ext uri="{FF2B5EF4-FFF2-40B4-BE49-F238E27FC236}">
                  <a16:creationId xmlns:a16="http://schemas.microsoft.com/office/drawing/2014/main" id="{13ABDC46-E28F-AF4A-1A99-55D450F73085}"/>
                </a:ext>
              </a:extLst>
            </p:cNvPr>
            <p:cNvSpPr/>
            <p:nvPr/>
          </p:nvSpPr>
          <p:spPr>
            <a:xfrm rot="2623787">
              <a:off x="3934781" y="5839860"/>
              <a:ext cx="1584176" cy="333514"/>
            </a:xfrm>
            <a:prstGeom prst="rect">
              <a:avLst/>
            </a:prstGeom>
          </p:spPr>
          <p:txBody>
            <a:bodyPr wrap="square">
              <a:spAutoFit/>
            </a:bodyPr>
            <a:lstStyle/>
            <a:p>
              <a:pPr algn="r"/>
              <a:r>
                <a:rPr lang="en-GB" sz="1000" b="1" i="1" dirty="0">
                  <a:solidFill>
                    <a:schemeClr val="bg1"/>
                  </a:solidFill>
                  <a:latin typeface="+mn-lt"/>
                </a:rPr>
                <a:t>Buyer Pain-points</a:t>
              </a:r>
              <a:endParaRPr lang="en-GB" sz="1000" dirty="0">
                <a:solidFill>
                  <a:schemeClr val="bg1"/>
                </a:solidFill>
                <a:latin typeface="+mn-lt"/>
              </a:endParaRPr>
            </a:p>
          </p:txBody>
        </p:sp>
      </p:grpSp>
      <p:sp>
        <p:nvSpPr>
          <p:cNvPr id="56" name="TextBox 55">
            <a:extLst>
              <a:ext uri="{FF2B5EF4-FFF2-40B4-BE49-F238E27FC236}">
                <a16:creationId xmlns:a16="http://schemas.microsoft.com/office/drawing/2014/main" id="{0E2C1B7C-5133-2DE2-6EAE-EED0FB807E53}"/>
              </a:ext>
            </a:extLst>
          </p:cNvPr>
          <p:cNvSpPr txBox="1"/>
          <p:nvPr/>
        </p:nvSpPr>
        <p:spPr>
          <a:xfrm>
            <a:off x="8817054" y="1296292"/>
            <a:ext cx="464301" cy="420645"/>
          </a:xfrm>
          <a:prstGeom prst="rect">
            <a:avLst/>
          </a:prstGeom>
          <a:noFill/>
        </p:spPr>
        <p:txBody>
          <a:bodyPr wrap="none" lIns="0" tIns="0" rIns="0" bIns="0" rtlCol="0">
            <a:noAutofit/>
          </a:bodyPr>
          <a:lstStyle/>
          <a:p>
            <a:pPr>
              <a:spcAft>
                <a:spcPts val="900"/>
              </a:spcAft>
            </a:pPr>
            <a:r>
              <a:rPr lang="en-GB" sz="2800" b="1" dirty="0">
                <a:solidFill>
                  <a:schemeClr val="accent2"/>
                </a:solidFill>
                <a:latin typeface="+mj-lt"/>
              </a:rPr>
              <a:t>02</a:t>
            </a:r>
          </a:p>
        </p:txBody>
      </p:sp>
      <p:sp>
        <p:nvSpPr>
          <p:cNvPr id="58" name="Rectangle 10">
            <a:extLst>
              <a:ext uri="{FF2B5EF4-FFF2-40B4-BE49-F238E27FC236}">
                <a16:creationId xmlns:a16="http://schemas.microsoft.com/office/drawing/2014/main" id="{8144CB11-33D4-8110-5D44-C9C05EBF6AB4}"/>
              </a:ext>
            </a:extLst>
          </p:cNvPr>
          <p:cNvSpPr>
            <a:spLocks noChangeArrowheads="1"/>
          </p:cNvSpPr>
          <p:nvPr/>
        </p:nvSpPr>
        <p:spPr bwMode="auto">
          <a:xfrm>
            <a:off x="8817054" y="1709587"/>
            <a:ext cx="169399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GB" sz="1000" b="1" i="1" kern="0" dirty="0">
                <a:solidFill>
                  <a:schemeClr val="accent2"/>
                </a:solidFill>
                <a:latin typeface="+mj-lt"/>
                <a:cs typeface="Arial" charset="0"/>
              </a:rPr>
              <a:t>Competitor Differentiation</a:t>
            </a:r>
            <a:endParaRPr lang="en-GB" sz="1000" kern="0" dirty="0">
              <a:solidFill>
                <a:schemeClr val="accent2"/>
              </a:solidFill>
              <a:latin typeface="+mj-lt"/>
              <a:cs typeface="Arial" charset="0"/>
            </a:endParaRPr>
          </a:p>
        </p:txBody>
      </p:sp>
      <p:sp>
        <p:nvSpPr>
          <p:cNvPr id="59" name="Rectangle 58">
            <a:extLst>
              <a:ext uri="{FF2B5EF4-FFF2-40B4-BE49-F238E27FC236}">
                <a16:creationId xmlns:a16="http://schemas.microsoft.com/office/drawing/2014/main" id="{1F5EA382-B182-EF97-B7A5-84991E4B62BD}"/>
              </a:ext>
            </a:extLst>
          </p:cNvPr>
          <p:cNvSpPr/>
          <p:nvPr/>
        </p:nvSpPr>
        <p:spPr>
          <a:xfrm>
            <a:off x="8817054" y="1895818"/>
            <a:ext cx="2237217" cy="307777"/>
          </a:xfrm>
          <a:prstGeom prst="rect">
            <a:avLst/>
          </a:prstGeom>
        </p:spPr>
        <p:txBody>
          <a:bodyPr wrap="square" lIns="0" tIns="0" rIns="0" bIns="0">
            <a:spAutoFit/>
          </a:bodyPr>
          <a:lstStyle/>
          <a:p>
            <a:r>
              <a:rPr lang="en-US" sz="1000" dirty="0">
                <a:solidFill>
                  <a:srgbClr val="000000"/>
                </a:solidFill>
                <a:latin typeface="+mn-lt"/>
              </a:rPr>
              <a:t>Consider the next best alternative – traditional competitor – or status quo</a:t>
            </a:r>
            <a:endParaRPr lang="en-GB" sz="1000" dirty="0">
              <a:solidFill>
                <a:srgbClr val="000000"/>
              </a:solidFill>
              <a:latin typeface="+mn-lt"/>
            </a:endParaRPr>
          </a:p>
        </p:txBody>
      </p:sp>
      <p:sp>
        <p:nvSpPr>
          <p:cNvPr id="60" name="TextBox 59">
            <a:extLst>
              <a:ext uri="{FF2B5EF4-FFF2-40B4-BE49-F238E27FC236}">
                <a16:creationId xmlns:a16="http://schemas.microsoft.com/office/drawing/2014/main" id="{4A269C1B-C532-A010-9193-426F9D586317}"/>
              </a:ext>
            </a:extLst>
          </p:cNvPr>
          <p:cNvSpPr txBox="1"/>
          <p:nvPr/>
        </p:nvSpPr>
        <p:spPr>
          <a:xfrm>
            <a:off x="8817054" y="5350456"/>
            <a:ext cx="464301" cy="420645"/>
          </a:xfrm>
          <a:prstGeom prst="rect">
            <a:avLst/>
          </a:prstGeom>
          <a:noFill/>
        </p:spPr>
        <p:txBody>
          <a:bodyPr wrap="none" lIns="0" tIns="0" rIns="0" bIns="0" rtlCol="0">
            <a:noAutofit/>
          </a:bodyPr>
          <a:lstStyle/>
          <a:p>
            <a:pPr>
              <a:spcAft>
                <a:spcPts val="900"/>
              </a:spcAft>
            </a:pPr>
            <a:r>
              <a:rPr lang="en-GB" sz="2800" b="1" dirty="0">
                <a:solidFill>
                  <a:schemeClr val="accent6"/>
                </a:solidFill>
                <a:latin typeface="+mj-lt"/>
              </a:rPr>
              <a:t>04</a:t>
            </a:r>
          </a:p>
        </p:txBody>
      </p:sp>
      <p:sp>
        <p:nvSpPr>
          <p:cNvPr id="62" name="Rectangle 10">
            <a:extLst>
              <a:ext uri="{FF2B5EF4-FFF2-40B4-BE49-F238E27FC236}">
                <a16:creationId xmlns:a16="http://schemas.microsoft.com/office/drawing/2014/main" id="{5DBF2F13-0424-3719-2343-C8567C99F4B8}"/>
              </a:ext>
            </a:extLst>
          </p:cNvPr>
          <p:cNvSpPr>
            <a:spLocks noChangeArrowheads="1"/>
          </p:cNvSpPr>
          <p:nvPr/>
        </p:nvSpPr>
        <p:spPr bwMode="auto">
          <a:xfrm>
            <a:off x="8817054" y="5755489"/>
            <a:ext cx="822850"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GB" sz="1000" b="1" i="1" kern="0" dirty="0">
                <a:solidFill>
                  <a:schemeClr val="accent6"/>
                </a:solidFill>
                <a:latin typeface="+mj-lt"/>
                <a:cs typeface="Arial" charset="0"/>
              </a:rPr>
              <a:t>Proof-points</a:t>
            </a:r>
            <a:endParaRPr lang="en-GB" sz="1000" kern="0" dirty="0">
              <a:solidFill>
                <a:schemeClr val="accent6"/>
              </a:solidFill>
              <a:latin typeface="+mj-lt"/>
              <a:cs typeface="Arial" charset="0"/>
            </a:endParaRPr>
          </a:p>
        </p:txBody>
      </p:sp>
      <p:sp>
        <p:nvSpPr>
          <p:cNvPr id="63" name="Rectangle 62">
            <a:extLst>
              <a:ext uri="{FF2B5EF4-FFF2-40B4-BE49-F238E27FC236}">
                <a16:creationId xmlns:a16="http://schemas.microsoft.com/office/drawing/2014/main" id="{F0815138-7633-7F44-8C70-A9235F84D7C9}"/>
              </a:ext>
            </a:extLst>
          </p:cNvPr>
          <p:cNvSpPr/>
          <p:nvPr/>
        </p:nvSpPr>
        <p:spPr>
          <a:xfrm>
            <a:off x="8817054" y="5969260"/>
            <a:ext cx="2094396" cy="461665"/>
          </a:xfrm>
          <a:prstGeom prst="rect">
            <a:avLst/>
          </a:prstGeom>
        </p:spPr>
        <p:txBody>
          <a:bodyPr wrap="square" lIns="0" tIns="0" rIns="0" bIns="0">
            <a:spAutoFit/>
          </a:bodyPr>
          <a:lstStyle/>
          <a:p>
            <a:r>
              <a:rPr lang="en-GB" sz="1000" dirty="0">
                <a:solidFill>
                  <a:srgbClr val="000000"/>
                </a:solidFill>
                <a:latin typeface="+mn-lt"/>
              </a:rPr>
              <a:t>Display evidence of expected success based on projected or historical impact</a:t>
            </a:r>
          </a:p>
        </p:txBody>
      </p:sp>
      <p:sp>
        <p:nvSpPr>
          <p:cNvPr id="64" name="Rectangle 10">
            <a:extLst>
              <a:ext uri="{FF2B5EF4-FFF2-40B4-BE49-F238E27FC236}">
                <a16:creationId xmlns:a16="http://schemas.microsoft.com/office/drawing/2014/main" id="{248D8CD4-5D75-E21C-8710-60D2C0D6C1C4}"/>
              </a:ext>
            </a:extLst>
          </p:cNvPr>
          <p:cNvSpPr>
            <a:spLocks noChangeArrowheads="1"/>
          </p:cNvSpPr>
          <p:nvPr/>
        </p:nvSpPr>
        <p:spPr bwMode="auto">
          <a:xfrm>
            <a:off x="7906113" y="3469926"/>
            <a:ext cx="148850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98513" eaLnBrk="0" hangingPunct="0">
              <a:spcAft>
                <a:spcPts val="200"/>
              </a:spcAft>
              <a:defRPr/>
            </a:pPr>
            <a:r>
              <a:rPr lang="en-GB" sz="1800" b="1" i="1" kern="0" dirty="0">
                <a:solidFill>
                  <a:schemeClr val="tx1"/>
                </a:solidFill>
                <a:latin typeface="+mj-lt"/>
                <a:cs typeface="Arial" charset="0"/>
              </a:rPr>
              <a:t>Value Message</a:t>
            </a:r>
            <a:endParaRPr lang="en-GB" sz="1800" kern="0" dirty="0">
              <a:solidFill>
                <a:schemeClr val="tx1"/>
              </a:solidFill>
              <a:latin typeface="+mj-lt"/>
              <a:cs typeface="Arial" charset="0"/>
            </a:endParaRPr>
          </a:p>
        </p:txBody>
      </p:sp>
      <p:sp>
        <p:nvSpPr>
          <p:cNvPr id="66" name="Rectangle 10">
            <a:extLst>
              <a:ext uri="{FF2B5EF4-FFF2-40B4-BE49-F238E27FC236}">
                <a16:creationId xmlns:a16="http://schemas.microsoft.com/office/drawing/2014/main" id="{8547BEA8-4281-B3C5-B98F-726CF286EFF5}"/>
              </a:ext>
            </a:extLst>
          </p:cNvPr>
          <p:cNvSpPr>
            <a:spLocks noChangeArrowheads="1"/>
          </p:cNvSpPr>
          <p:nvPr/>
        </p:nvSpPr>
        <p:spPr bwMode="auto">
          <a:xfrm>
            <a:off x="6980951" y="1709587"/>
            <a:ext cx="1601701"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98513" eaLnBrk="0" hangingPunct="0">
              <a:spcAft>
                <a:spcPts val="200"/>
              </a:spcAft>
              <a:defRPr/>
            </a:pPr>
            <a:r>
              <a:rPr lang="en-GB" sz="1000" b="1" i="1" kern="0" dirty="0">
                <a:solidFill>
                  <a:schemeClr val="accent4"/>
                </a:solidFill>
                <a:latin typeface="+mj-lt"/>
                <a:cs typeface="Arial" charset="0"/>
              </a:rPr>
              <a:t>Core Desired Outcome</a:t>
            </a:r>
            <a:endParaRPr lang="en-GB" sz="1000" kern="0" dirty="0">
              <a:solidFill>
                <a:schemeClr val="accent4"/>
              </a:solidFill>
              <a:latin typeface="+mj-lt"/>
              <a:cs typeface="Arial" charset="0"/>
            </a:endParaRPr>
          </a:p>
        </p:txBody>
      </p:sp>
      <p:sp>
        <p:nvSpPr>
          <p:cNvPr id="67" name="Rectangle 66">
            <a:extLst>
              <a:ext uri="{FF2B5EF4-FFF2-40B4-BE49-F238E27FC236}">
                <a16:creationId xmlns:a16="http://schemas.microsoft.com/office/drawing/2014/main" id="{7C1B6513-1A06-B8B6-3AC6-A4A5C388FF7D}"/>
              </a:ext>
            </a:extLst>
          </p:cNvPr>
          <p:cNvSpPr/>
          <p:nvPr/>
        </p:nvSpPr>
        <p:spPr>
          <a:xfrm>
            <a:off x="6589341" y="1895818"/>
            <a:ext cx="1993311" cy="307777"/>
          </a:xfrm>
          <a:prstGeom prst="rect">
            <a:avLst/>
          </a:prstGeom>
        </p:spPr>
        <p:txBody>
          <a:bodyPr wrap="square" lIns="0" tIns="0" rIns="0" bIns="0">
            <a:spAutoFit/>
          </a:bodyPr>
          <a:lstStyle/>
          <a:p>
            <a:pPr algn="r"/>
            <a:r>
              <a:rPr lang="en-US" sz="1000" dirty="0">
                <a:latin typeface="+mn-lt"/>
              </a:rPr>
              <a:t>F</a:t>
            </a:r>
            <a:r>
              <a:rPr lang="en-US" sz="1000" dirty="0">
                <a:solidFill>
                  <a:srgbClr val="000000"/>
                </a:solidFill>
                <a:latin typeface="+mn-lt"/>
              </a:rPr>
              <a:t>ocus on the reasons </a:t>
            </a:r>
            <a:r>
              <a:rPr lang="en-US" sz="1000" dirty="0">
                <a:solidFill>
                  <a:srgbClr val="000000"/>
                </a:solidFill>
              </a:rPr>
              <a:t>you</a:t>
            </a:r>
            <a:r>
              <a:rPr lang="en-US" sz="1000" dirty="0">
                <a:solidFill>
                  <a:srgbClr val="000000"/>
                </a:solidFill>
                <a:latin typeface="+mn-lt"/>
              </a:rPr>
              <a:t> can help the buyer</a:t>
            </a:r>
          </a:p>
        </p:txBody>
      </p:sp>
      <p:sp>
        <p:nvSpPr>
          <p:cNvPr id="68" name="TextBox 67">
            <a:extLst>
              <a:ext uri="{FF2B5EF4-FFF2-40B4-BE49-F238E27FC236}">
                <a16:creationId xmlns:a16="http://schemas.microsoft.com/office/drawing/2014/main" id="{17C96DC1-0625-EE14-97B0-E502E24796EA}"/>
              </a:ext>
            </a:extLst>
          </p:cNvPr>
          <p:cNvSpPr txBox="1"/>
          <p:nvPr/>
        </p:nvSpPr>
        <p:spPr>
          <a:xfrm>
            <a:off x="8118351" y="5350456"/>
            <a:ext cx="464301" cy="420645"/>
          </a:xfrm>
          <a:prstGeom prst="rect">
            <a:avLst/>
          </a:prstGeom>
          <a:noFill/>
        </p:spPr>
        <p:txBody>
          <a:bodyPr wrap="none" lIns="0" tIns="0" rIns="0" bIns="0" rtlCol="0">
            <a:noAutofit/>
          </a:bodyPr>
          <a:lstStyle/>
          <a:p>
            <a:pPr algn="r">
              <a:spcAft>
                <a:spcPts val="900"/>
              </a:spcAft>
            </a:pPr>
            <a:r>
              <a:rPr lang="en-GB" sz="2800" b="1" dirty="0">
                <a:solidFill>
                  <a:schemeClr val="accent5"/>
                </a:solidFill>
                <a:latin typeface="+mj-lt"/>
              </a:rPr>
              <a:t>03</a:t>
            </a:r>
          </a:p>
        </p:txBody>
      </p:sp>
      <p:sp>
        <p:nvSpPr>
          <p:cNvPr id="70" name="Rectangle 10">
            <a:extLst>
              <a:ext uri="{FF2B5EF4-FFF2-40B4-BE49-F238E27FC236}">
                <a16:creationId xmlns:a16="http://schemas.microsoft.com/office/drawing/2014/main" id="{0BBB0D31-0C9E-BF3A-5F06-9C6EDE87B9BC}"/>
              </a:ext>
            </a:extLst>
          </p:cNvPr>
          <p:cNvSpPr>
            <a:spLocks noChangeArrowheads="1"/>
          </p:cNvSpPr>
          <p:nvPr/>
        </p:nvSpPr>
        <p:spPr bwMode="auto">
          <a:xfrm>
            <a:off x="7270196" y="5755489"/>
            <a:ext cx="131245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98513" eaLnBrk="0" hangingPunct="0">
              <a:spcAft>
                <a:spcPts val="200"/>
              </a:spcAft>
              <a:defRPr/>
            </a:pPr>
            <a:r>
              <a:rPr lang="en-GB" sz="1000" b="1" i="1" kern="0" dirty="0">
                <a:solidFill>
                  <a:schemeClr val="accent5"/>
                </a:solidFill>
                <a:latin typeface="+mj-lt"/>
                <a:cs typeface="Arial" charset="0"/>
              </a:rPr>
              <a:t>Buyer Pain-points</a:t>
            </a:r>
            <a:endParaRPr lang="en-GB" sz="1000" kern="0" dirty="0">
              <a:solidFill>
                <a:schemeClr val="accent5"/>
              </a:solidFill>
              <a:latin typeface="+mj-lt"/>
              <a:cs typeface="Arial" charset="0"/>
            </a:endParaRPr>
          </a:p>
        </p:txBody>
      </p:sp>
      <p:sp>
        <p:nvSpPr>
          <p:cNvPr id="71" name="Rectangle 70">
            <a:extLst>
              <a:ext uri="{FF2B5EF4-FFF2-40B4-BE49-F238E27FC236}">
                <a16:creationId xmlns:a16="http://schemas.microsoft.com/office/drawing/2014/main" id="{6F50799D-7A3C-095D-A919-4B33667BBD84}"/>
              </a:ext>
            </a:extLst>
          </p:cNvPr>
          <p:cNvSpPr/>
          <p:nvPr/>
        </p:nvSpPr>
        <p:spPr>
          <a:xfrm>
            <a:off x="6368379" y="5969259"/>
            <a:ext cx="2214273" cy="461665"/>
          </a:xfrm>
          <a:prstGeom prst="rect">
            <a:avLst/>
          </a:prstGeom>
        </p:spPr>
        <p:txBody>
          <a:bodyPr wrap="square" lIns="0" tIns="0" rIns="0" bIns="0">
            <a:spAutoFit/>
          </a:bodyPr>
          <a:lstStyle/>
          <a:p>
            <a:pPr algn="r"/>
            <a:r>
              <a:rPr lang="en-GB" sz="1000" dirty="0">
                <a:solidFill>
                  <a:srgbClr val="000000"/>
                </a:solidFill>
                <a:latin typeface="+mn-lt"/>
              </a:rPr>
              <a:t>Relate value to business pain, forgone opportunities, and consequences to existing challenges</a:t>
            </a:r>
          </a:p>
        </p:txBody>
      </p:sp>
      <p:sp>
        <p:nvSpPr>
          <p:cNvPr id="72" name="TextBox 71">
            <a:extLst>
              <a:ext uri="{FF2B5EF4-FFF2-40B4-BE49-F238E27FC236}">
                <a16:creationId xmlns:a16="http://schemas.microsoft.com/office/drawing/2014/main" id="{21F6D840-E5CB-CA4C-9B9E-FBB95772B660}"/>
              </a:ext>
            </a:extLst>
          </p:cNvPr>
          <p:cNvSpPr txBox="1"/>
          <p:nvPr/>
        </p:nvSpPr>
        <p:spPr>
          <a:xfrm>
            <a:off x="8118351" y="1296292"/>
            <a:ext cx="464301" cy="420645"/>
          </a:xfrm>
          <a:prstGeom prst="rect">
            <a:avLst/>
          </a:prstGeom>
          <a:noFill/>
        </p:spPr>
        <p:txBody>
          <a:bodyPr wrap="none" lIns="0" tIns="0" rIns="0" bIns="0" rtlCol="0">
            <a:noAutofit/>
          </a:bodyPr>
          <a:lstStyle/>
          <a:p>
            <a:pPr algn="r">
              <a:spcAft>
                <a:spcPts val="900"/>
              </a:spcAft>
            </a:pPr>
            <a:r>
              <a:rPr lang="en-GB" sz="2800" b="1" dirty="0">
                <a:solidFill>
                  <a:schemeClr val="accent4"/>
                </a:solidFill>
                <a:latin typeface="+mj-lt"/>
              </a:rPr>
              <a:t>01</a:t>
            </a:r>
          </a:p>
        </p:txBody>
      </p:sp>
      <p:sp>
        <p:nvSpPr>
          <p:cNvPr id="74" name="TextBox 73">
            <a:extLst>
              <a:ext uri="{FF2B5EF4-FFF2-40B4-BE49-F238E27FC236}">
                <a16:creationId xmlns:a16="http://schemas.microsoft.com/office/drawing/2014/main" id="{6A090316-55C6-64F3-A51A-12F0B7A2DF51}"/>
              </a:ext>
            </a:extLst>
          </p:cNvPr>
          <p:cNvSpPr txBox="1"/>
          <p:nvPr/>
        </p:nvSpPr>
        <p:spPr>
          <a:xfrm>
            <a:off x="812817" y="1058242"/>
            <a:ext cx="4630872" cy="584775"/>
          </a:xfrm>
          <a:prstGeom prst="rect">
            <a:avLst/>
          </a:prstGeom>
          <a:noFill/>
        </p:spPr>
        <p:txBody>
          <a:bodyPr wrap="square">
            <a:spAutoFit/>
          </a:bodyPr>
          <a:lstStyle/>
          <a:p>
            <a:pPr algn="just">
              <a:spcAft>
                <a:spcPts val="600"/>
              </a:spcAft>
            </a:pPr>
            <a:r>
              <a:rPr lang="en-US" sz="1600" b="1" dirty="0">
                <a:solidFill>
                  <a:schemeClr val="accent2"/>
                </a:solidFill>
              </a:rPr>
              <a:t>C</a:t>
            </a:r>
            <a:r>
              <a:rPr lang="en-US" sz="1600" b="1" dirty="0">
                <a:solidFill>
                  <a:schemeClr val="accent2"/>
                </a:solidFill>
                <a:latin typeface="+mn-lt"/>
              </a:rPr>
              <a:t>raft an effective value message by focusing on 4 key components</a:t>
            </a:r>
          </a:p>
        </p:txBody>
      </p:sp>
      <p:sp>
        <p:nvSpPr>
          <p:cNvPr id="75" name="TextBox 74">
            <a:extLst>
              <a:ext uri="{FF2B5EF4-FFF2-40B4-BE49-F238E27FC236}">
                <a16:creationId xmlns:a16="http://schemas.microsoft.com/office/drawing/2014/main" id="{7C75D14C-F9E6-B3E7-5109-425168334FF2}"/>
              </a:ext>
            </a:extLst>
          </p:cNvPr>
          <p:cNvSpPr txBox="1"/>
          <p:nvPr/>
        </p:nvSpPr>
        <p:spPr>
          <a:xfrm>
            <a:off x="812817" y="2583716"/>
            <a:ext cx="4828412" cy="3616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spcAft>
                <a:spcPts val="600"/>
              </a:spcAft>
            </a:pPr>
            <a:r>
              <a:rPr lang="en-US" sz="1200" b="1" dirty="0">
                <a:solidFill>
                  <a:schemeClr val="accent4"/>
                </a:solidFill>
              </a:rPr>
              <a:t>01 | Core Desired Outcome</a:t>
            </a:r>
          </a:p>
          <a:p>
            <a:pPr algn="just">
              <a:spcAft>
                <a:spcPts val="600"/>
              </a:spcAft>
            </a:pPr>
            <a:r>
              <a:rPr lang="en-US" sz="1100" dirty="0">
                <a:solidFill>
                  <a:schemeClr val="tx1"/>
                </a:solidFill>
              </a:rPr>
              <a:t>Customers do not purchase your products based on the features that they have – which is why a datasheet is not going to do the job of articulating value. Buyers need to know that your business understands what is important to their organization and that it will provide them with optimized outcomes.</a:t>
            </a:r>
          </a:p>
          <a:p>
            <a:pPr>
              <a:spcAft>
                <a:spcPts val="600"/>
              </a:spcAft>
            </a:pPr>
            <a:r>
              <a:rPr lang="en-US" sz="1200" b="1" dirty="0">
                <a:solidFill>
                  <a:schemeClr val="accent2"/>
                </a:solidFill>
              </a:rPr>
              <a:t>02 | Competitor Differentiation</a:t>
            </a:r>
          </a:p>
          <a:p>
            <a:pPr algn="just">
              <a:spcAft>
                <a:spcPts val="600"/>
              </a:spcAft>
            </a:pPr>
            <a:r>
              <a:rPr lang="en-US" sz="1100" dirty="0">
                <a:solidFill>
                  <a:schemeClr val="tx1"/>
                </a:solidFill>
              </a:rPr>
              <a:t>Buyers will be evaluating different options for addressing the situation that they are facing – whether that is to go with a competing vendor or to stay with the status quo.</a:t>
            </a:r>
          </a:p>
          <a:p>
            <a:pPr>
              <a:spcAft>
                <a:spcPts val="600"/>
              </a:spcAft>
            </a:pPr>
            <a:r>
              <a:rPr lang="en-US" sz="1200" b="1" dirty="0">
                <a:solidFill>
                  <a:schemeClr val="accent5"/>
                </a:solidFill>
              </a:rPr>
              <a:t>03 | Buyer Pain-points</a:t>
            </a:r>
            <a:endParaRPr lang="en-US" sz="1200" dirty="0">
              <a:solidFill>
                <a:schemeClr val="accent5"/>
              </a:solidFill>
            </a:endParaRPr>
          </a:p>
          <a:p>
            <a:pPr algn="just">
              <a:spcAft>
                <a:spcPts val="600"/>
              </a:spcAft>
            </a:pPr>
            <a:r>
              <a:rPr lang="en-US" sz="1100" dirty="0">
                <a:solidFill>
                  <a:schemeClr val="tx1"/>
                </a:solidFill>
              </a:rPr>
              <a:t>Linking desired outcomes to specific pain points allow value messages to invoke an emotional response to solutions. </a:t>
            </a:r>
          </a:p>
          <a:p>
            <a:pPr>
              <a:spcAft>
                <a:spcPts val="600"/>
              </a:spcAft>
            </a:pPr>
            <a:r>
              <a:rPr lang="en-US" sz="1200" b="1" dirty="0">
                <a:solidFill>
                  <a:schemeClr val="accent6"/>
                </a:solidFill>
              </a:rPr>
              <a:t>04 | Proof-points</a:t>
            </a:r>
          </a:p>
          <a:p>
            <a:pPr algn="just">
              <a:spcAft>
                <a:spcPts val="600"/>
              </a:spcAft>
            </a:pPr>
            <a:r>
              <a:rPr lang="en-US" sz="1100" dirty="0">
                <a:solidFill>
                  <a:schemeClr val="tx1"/>
                </a:solidFill>
                <a:latin typeface="+mn-lt"/>
              </a:rPr>
              <a:t>Illustrating how your business has been successful in achieving its promises through irrefutable metrics drives trust and confidence in a proposed partnership.</a:t>
            </a:r>
          </a:p>
        </p:txBody>
      </p:sp>
    </p:spTree>
    <p:extLst>
      <p:ext uri="{BB962C8B-B14F-4D97-AF65-F5344CB8AC3E}">
        <p14:creationId xmlns:p14="http://schemas.microsoft.com/office/powerpoint/2010/main" val="80392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F833-3018-018C-5E2D-5876B8F6D2F4}"/>
              </a:ext>
            </a:extLst>
          </p:cNvPr>
          <p:cNvSpPr>
            <a:spLocks noGrp="1"/>
          </p:cNvSpPr>
          <p:nvPr>
            <p:ph type="title"/>
          </p:nvPr>
        </p:nvSpPr>
        <p:spPr>
          <a:xfrm>
            <a:off x="620110" y="300178"/>
            <a:ext cx="10962290" cy="767853"/>
          </a:xfrm>
        </p:spPr>
        <p:txBody>
          <a:bodyPr/>
          <a:lstStyle/>
          <a:p>
            <a:r>
              <a:rPr lang="en-US" dirty="0"/>
              <a:t>How to craft the ideal value-based messages for your buyers</a:t>
            </a:r>
          </a:p>
        </p:txBody>
      </p:sp>
      <p:sp>
        <p:nvSpPr>
          <p:cNvPr id="3" name="Freeform 31">
            <a:extLst>
              <a:ext uri="{FF2B5EF4-FFF2-40B4-BE49-F238E27FC236}">
                <a16:creationId xmlns:a16="http://schemas.microsoft.com/office/drawing/2014/main" id="{12255F8F-EA48-A581-E8B0-D955D5890BA8}"/>
              </a:ext>
            </a:extLst>
          </p:cNvPr>
          <p:cNvSpPr>
            <a:spLocks/>
          </p:cNvSpPr>
          <p:nvPr/>
        </p:nvSpPr>
        <p:spPr bwMode="auto">
          <a:xfrm>
            <a:off x="609600" y="5310323"/>
            <a:ext cx="344251" cy="266638"/>
          </a:xfrm>
          <a:custGeom>
            <a:avLst/>
            <a:gdLst>
              <a:gd name="T0" fmla="*/ 135 w 1414"/>
              <a:gd name="T1" fmla="*/ 110 h 1162"/>
              <a:gd name="T2" fmla="*/ 199 w 1414"/>
              <a:gd name="T3" fmla="*/ 97 h 1162"/>
              <a:gd name="T4" fmla="*/ 259 w 1414"/>
              <a:gd name="T5" fmla="*/ 88 h 1162"/>
              <a:gd name="T6" fmla="*/ 370 w 1414"/>
              <a:gd name="T7" fmla="*/ 79 h 1162"/>
              <a:gd name="T8" fmla="*/ 556 w 1414"/>
              <a:gd name="T9" fmla="*/ 94 h 1162"/>
              <a:gd name="T10" fmla="*/ 667 w 1414"/>
              <a:gd name="T11" fmla="*/ 147 h 1162"/>
              <a:gd name="T12" fmla="*/ 712 w 1414"/>
              <a:gd name="T13" fmla="*/ 229 h 1162"/>
              <a:gd name="T14" fmla="*/ 710 w 1414"/>
              <a:gd name="T15" fmla="*/ 327 h 1162"/>
              <a:gd name="T16" fmla="*/ 683 w 1414"/>
              <a:gd name="T17" fmla="*/ 430 h 1162"/>
              <a:gd name="T18" fmla="*/ 667 w 1414"/>
              <a:gd name="T19" fmla="*/ 541 h 1162"/>
              <a:gd name="T20" fmla="*/ 726 w 1414"/>
              <a:gd name="T21" fmla="*/ 633 h 1162"/>
              <a:gd name="T22" fmla="*/ 838 w 1414"/>
              <a:gd name="T23" fmla="*/ 688 h 1162"/>
              <a:gd name="T24" fmla="*/ 973 w 1414"/>
              <a:gd name="T25" fmla="*/ 692 h 1162"/>
              <a:gd name="T26" fmla="*/ 1103 w 1414"/>
              <a:gd name="T27" fmla="*/ 644 h 1162"/>
              <a:gd name="T28" fmla="*/ 1194 w 1414"/>
              <a:gd name="T29" fmla="*/ 545 h 1162"/>
              <a:gd name="T30" fmla="*/ 1201 w 1414"/>
              <a:gd name="T31" fmla="*/ 449 h 1162"/>
              <a:gd name="T32" fmla="*/ 1169 w 1414"/>
              <a:gd name="T33" fmla="*/ 355 h 1162"/>
              <a:gd name="T34" fmla="*/ 1121 w 1414"/>
              <a:gd name="T35" fmla="*/ 266 h 1162"/>
              <a:gd name="T36" fmla="*/ 1088 w 1414"/>
              <a:gd name="T37" fmla="*/ 189 h 1162"/>
              <a:gd name="T38" fmla="*/ 1097 w 1414"/>
              <a:gd name="T39" fmla="*/ 127 h 1162"/>
              <a:gd name="T40" fmla="*/ 1169 w 1414"/>
              <a:gd name="T41" fmla="*/ 74 h 1162"/>
              <a:gd name="T42" fmla="*/ 1266 w 1414"/>
              <a:gd name="T43" fmla="*/ 37 h 1162"/>
              <a:gd name="T44" fmla="*/ 1377 w 1414"/>
              <a:gd name="T45" fmla="*/ 14 h 1162"/>
              <a:gd name="T46" fmla="*/ 1490 w 1414"/>
              <a:gd name="T47" fmla="*/ 2 h 1162"/>
              <a:gd name="T48" fmla="*/ 1596 w 1414"/>
              <a:gd name="T49" fmla="*/ 0 h 1162"/>
              <a:gd name="T50" fmla="*/ 1643 w 1414"/>
              <a:gd name="T51" fmla="*/ 379 h 1162"/>
              <a:gd name="T52" fmla="*/ 1643 w 1414"/>
              <a:gd name="T53" fmla="*/ 470 h 1162"/>
              <a:gd name="T54" fmla="*/ 1649 w 1414"/>
              <a:gd name="T55" fmla="*/ 507 h 1162"/>
              <a:gd name="T56" fmla="*/ 1658 w 1414"/>
              <a:gd name="T57" fmla="*/ 534 h 1162"/>
              <a:gd name="T58" fmla="*/ 1696 w 1414"/>
              <a:gd name="T59" fmla="*/ 603 h 1162"/>
              <a:gd name="T60" fmla="*/ 1738 w 1414"/>
              <a:gd name="T61" fmla="*/ 614 h 1162"/>
              <a:gd name="T62" fmla="*/ 1773 w 1414"/>
              <a:gd name="T63" fmla="*/ 613 h 1162"/>
              <a:gd name="T64" fmla="*/ 1807 w 1414"/>
              <a:gd name="T65" fmla="*/ 602 h 1162"/>
              <a:gd name="T66" fmla="*/ 1865 w 1414"/>
              <a:gd name="T67" fmla="*/ 574 h 1162"/>
              <a:gd name="T68" fmla="*/ 1914 w 1414"/>
              <a:gd name="T69" fmla="*/ 559 h 1162"/>
              <a:gd name="T70" fmla="*/ 1953 w 1414"/>
              <a:gd name="T71" fmla="*/ 549 h 1162"/>
              <a:gd name="T72" fmla="*/ 1997 w 1414"/>
              <a:gd name="T73" fmla="*/ 545 h 1162"/>
              <a:gd name="T74" fmla="*/ 2038 w 1414"/>
              <a:gd name="T75" fmla="*/ 542 h 1162"/>
              <a:gd name="T76" fmla="*/ 2079 w 1414"/>
              <a:gd name="T77" fmla="*/ 547 h 1162"/>
              <a:gd name="T78" fmla="*/ 2129 w 1414"/>
              <a:gd name="T79" fmla="*/ 564 h 1162"/>
              <a:gd name="T80" fmla="*/ 2194 w 1414"/>
              <a:gd name="T81" fmla="*/ 610 h 1162"/>
              <a:gd name="T82" fmla="*/ 2242 w 1414"/>
              <a:gd name="T83" fmla="*/ 675 h 1162"/>
              <a:gd name="T84" fmla="*/ 2263 w 1414"/>
              <a:gd name="T85" fmla="*/ 757 h 1162"/>
              <a:gd name="T86" fmla="*/ 2246 w 1414"/>
              <a:gd name="T87" fmla="*/ 854 h 1162"/>
              <a:gd name="T88" fmla="*/ 2179 w 1414"/>
              <a:gd name="T89" fmla="*/ 966 h 1162"/>
              <a:gd name="T90" fmla="*/ 2121 w 1414"/>
              <a:gd name="T91" fmla="*/ 993 h 1162"/>
              <a:gd name="T92" fmla="*/ 2058 w 1414"/>
              <a:gd name="T93" fmla="*/ 997 h 1162"/>
              <a:gd name="T94" fmla="*/ 1998 w 1414"/>
              <a:gd name="T95" fmla="*/ 984 h 1162"/>
              <a:gd name="T96" fmla="*/ 1936 w 1414"/>
              <a:gd name="T97" fmla="*/ 964 h 1162"/>
              <a:gd name="T98" fmla="*/ 1845 w 1414"/>
              <a:gd name="T99" fmla="*/ 925 h 1162"/>
              <a:gd name="T100" fmla="*/ 1790 w 1414"/>
              <a:gd name="T101" fmla="*/ 915 h 1162"/>
              <a:gd name="T102" fmla="*/ 1739 w 1414"/>
              <a:gd name="T103" fmla="*/ 925 h 1162"/>
              <a:gd name="T104" fmla="*/ 1698 w 1414"/>
              <a:gd name="T105" fmla="*/ 954 h 1162"/>
              <a:gd name="T106" fmla="*/ 1662 w 1414"/>
              <a:gd name="T107" fmla="*/ 1005 h 1162"/>
              <a:gd name="T108" fmla="*/ 1639 w 1414"/>
              <a:gd name="T109" fmla="*/ 1078 h 1162"/>
              <a:gd name="T110" fmla="*/ 1720 w 1414"/>
              <a:gd name="T111" fmla="*/ 1352 h 1162"/>
              <a:gd name="T112" fmla="*/ 1769 w 1414"/>
              <a:gd name="T113" fmla="*/ 1517 h 1162"/>
              <a:gd name="T114" fmla="*/ 1 w 1414"/>
              <a:gd name="T115" fmla="*/ 1554 h 1162"/>
              <a:gd name="T116" fmla="*/ 7 w 1414"/>
              <a:gd name="T117" fmla="*/ 1546 h 1162"/>
              <a:gd name="T118" fmla="*/ 8 w 1414"/>
              <a:gd name="T119" fmla="*/ 1441 h 1162"/>
              <a:gd name="T120" fmla="*/ 6 w 1414"/>
              <a:gd name="T121" fmla="*/ 797 h 1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4"/>
              <a:gd name="T184" fmla="*/ 0 h 1162"/>
              <a:gd name="T185" fmla="*/ 1414 w 1414"/>
              <a:gd name="T186" fmla="*/ 1162 h 1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4" h="1162">
                <a:moveTo>
                  <a:pt x="3" y="112"/>
                </a:moveTo>
                <a:lnTo>
                  <a:pt x="24" y="104"/>
                </a:lnTo>
                <a:lnTo>
                  <a:pt x="44" y="97"/>
                </a:lnTo>
                <a:lnTo>
                  <a:pt x="61" y="91"/>
                </a:lnTo>
                <a:lnTo>
                  <a:pt x="77" y="86"/>
                </a:lnTo>
                <a:lnTo>
                  <a:pt x="84" y="83"/>
                </a:lnTo>
                <a:lnTo>
                  <a:pt x="91" y="81"/>
                </a:lnTo>
                <a:lnTo>
                  <a:pt x="98" y="79"/>
                </a:lnTo>
                <a:lnTo>
                  <a:pt x="105" y="77"/>
                </a:lnTo>
                <a:lnTo>
                  <a:pt x="111" y="76"/>
                </a:lnTo>
                <a:lnTo>
                  <a:pt x="118" y="74"/>
                </a:lnTo>
                <a:lnTo>
                  <a:pt x="124" y="73"/>
                </a:lnTo>
                <a:lnTo>
                  <a:pt x="130" y="71"/>
                </a:lnTo>
                <a:lnTo>
                  <a:pt x="137" y="70"/>
                </a:lnTo>
                <a:lnTo>
                  <a:pt x="143" y="69"/>
                </a:lnTo>
                <a:lnTo>
                  <a:pt x="149" y="68"/>
                </a:lnTo>
                <a:lnTo>
                  <a:pt x="156" y="67"/>
                </a:lnTo>
                <a:lnTo>
                  <a:pt x="162" y="66"/>
                </a:lnTo>
                <a:lnTo>
                  <a:pt x="169" y="65"/>
                </a:lnTo>
                <a:lnTo>
                  <a:pt x="175" y="64"/>
                </a:lnTo>
                <a:lnTo>
                  <a:pt x="182" y="63"/>
                </a:lnTo>
                <a:lnTo>
                  <a:pt x="197" y="62"/>
                </a:lnTo>
                <a:lnTo>
                  <a:pt x="213" y="61"/>
                </a:lnTo>
                <a:lnTo>
                  <a:pt x="231" y="59"/>
                </a:lnTo>
                <a:lnTo>
                  <a:pt x="251" y="58"/>
                </a:lnTo>
                <a:lnTo>
                  <a:pt x="273" y="58"/>
                </a:lnTo>
                <a:lnTo>
                  <a:pt x="294" y="60"/>
                </a:lnTo>
                <a:lnTo>
                  <a:pt x="313" y="63"/>
                </a:lnTo>
                <a:lnTo>
                  <a:pt x="331" y="66"/>
                </a:lnTo>
                <a:lnTo>
                  <a:pt x="347" y="70"/>
                </a:lnTo>
                <a:lnTo>
                  <a:pt x="362" y="75"/>
                </a:lnTo>
                <a:lnTo>
                  <a:pt x="375" y="81"/>
                </a:lnTo>
                <a:lnTo>
                  <a:pt x="388" y="87"/>
                </a:lnTo>
                <a:lnTo>
                  <a:pt x="398" y="94"/>
                </a:lnTo>
                <a:lnTo>
                  <a:pt x="408" y="102"/>
                </a:lnTo>
                <a:lnTo>
                  <a:pt x="416" y="110"/>
                </a:lnTo>
                <a:lnTo>
                  <a:pt x="423" y="119"/>
                </a:lnTo>
                <a:lnTo>
                  <a:pt x="430" y="129"/>
                </a:lnTo>
                <a:lnTo>
                  <a:pt x="435" y="138"/>
                </a:lnTo>
                <a:lnTo>
                  <a:pt x="439" y="149"/>
                </a:lnTo>
                <a:lnTo>
                  <a:pt x="442" y="160"/>
                </a:lnTo>
                <a:lnTo>
                  <a:pt x="445" y="171"/>
                </a:lnTo>
                <a:lnTo>
                  <a:pt x="446" y="182"/>
                </a:lnTo>
                <a:lnTo>
                  <a:pt x="447" y="194"/>
                </a:lnTo>
                <a:lnTo>
                  <a:pt x="447" y="206"/>
                </a:lnTo>
                <a:lnTo>
                  <a:pt x="447" y="218"/>
                </a:lnTo>
                <a:lnTo>
                  <a:pt x="446" y="231"/>
                </a:lnTo>
                <a:lnTo>
                  <a:pt x="444" y="244"/>
                </a:lnTo>
                <a:lnTo>
                  <a:pt x="442" y="256"/>
                </a:lnTo>
                <a:lnTo>
                  <a:pt x="440" y="269"/>
                </a:lnTo>
                <a:lnTo>
                  <a:pt x="437" y="282"/>
                </a:lnTo>
                <a:lnTo>
                  <a:pt x="434" y="295"/>
                </a:lnTo>
                <a:lnTo>
                  <a:pt x="430" y="308"/>
                </a:lnTo>
                <a:lnTo>
                  <a:pt x="427" y="321"/>
                </a:lnTo>
                <a:lnTo>
                  <a:pt x="423" y="334"/>
                </a:lnTo>
                <a:lnTo>
                  <a:pt x="419" y="347"/>
                </a:lnTo>
                <a:lnTo>
                  <a:pt x="415" y="359"/>
                </a:lnTo>
                <a:lnTo>
                  <a:pt x="414" y="375"/>
                </a:lnTo>
                <a:lnTo>
                  <a:pt x="414" y="390"/>
                </a:lnTo>
                <a:lnTo>
                  <a:pt x="416" y="404"/>
                </a:lnTo>
                <a:lnTo>
                  <a:pt x="419" y="417"/>
                </a:lnTo>
                <a:lnTo>
                  <a:pt x="424" y="430"/>
                </a:lnTo>
                <a:lnTo>
                  <a:pt x="430" y="442"/>
                </a:lnTo>
                <a:lnTo>
                  <a:pt x="437" y="453"/>
                </a:lnTo>
                <a:lnTo>
                  <a:pt x="445" y="464"/>
                </a:lnTo>
                <a:lnTo>
                  <a:pt x="454" y="473"/>
                </a:lnTo>
                <a:lnTo>
                  <a:pt x="463" y="482"/>
                </a:lnTo>
                <a:lnTo>
                  <a:pt x="474" y="490"/>
                </a:lnTo>
                <a:lnTo>
                  <a:pt x="486" y="497"/>
                </a:lnTo>
                <a:lnTo>
                  <a:pt x="498" y="503"/>
                </a:lnTo>
                <a:lnTo>
                  <a:pt x="510" y="508"/>
                </a:lnTo>
                <a:lnTo>
                  <a:pt x="523" y="513"/>
                </a:lnTo>
                <a:lnTo>
                  <a:pt x="537" y="516"/>
                </a:lnTo>
                <a:lnTo>
                  <a:pt x="551" y="518"/>
                </a:lnTo>
                <a:lnTo>
                  <a:pt x="565" y="520"/>
                </a:lnTo>
                <a:lnTo>
                  <a:pt x="579" y="520"/>
                </a:lnTo>
                <a:lnTo>
                  <a:pt x="594" y="519"/>
                </a:lnTo>
                <a:lnTo>
                  <a:pt x="608" y="517"/>
                </a:lnTo>
                <a:lnTo>
                  <a:pt x="622" y="514"/>
                </a:lnTo>
                <a:lnTo>
                  <a:pt x="636" y="510"/>
                </a:lnTo>
                <a:lnTo>
                  <a:pt x="650" y="504"/>
                </a:lnTo>
                <a:lnTo>
                  <a:pt x="663" y="498"/>
                </a:lnTo>
                <a:lnTo>
                  <a:pt x="676" y="490"/>
                </a:lnTo>
                <a:lnTo>
                  <a:pt x="689" y="481"/>
                </a:lnTo>
                <a:lnTo>
                  <a:pt x="701" y="471"/>
                </a:lnTo>
                <a:lnTo>
                  <a:pt x="712" y="459"/>
                </a:lnTo>
                <a:lnTo>
                  <a:pt x="723" y="447"/>
                </a:lnTo>
                <a:lnTo>
                  <a:pt x="732" y="433"/>
                </a:lnTo>
                <a:lnTo>
                  <a:pt x="741" y="417"/>
                </a:lnTo>
                <a:lnTo>
                  <a:pt x="746" y="406"/>
                </a:lnTo>
                <a:lnTo>
                  <a:pt x="749" y="394"/>
                </a:lnTo>
                <a:lnTo>
                  <a:pt x="751" y="382"/>
                </a:lnTo>
                <a:lnTo>
                  <a:pt x="753" y="370"/>
                </a:lnTo>
                <a:lnTo>
                  <a:pt x="753" y="358"/>
                </a:lnTo>
                <a:lnTo>
                  <a:pt x="753" y="347"/>
                </a:lnTo>
                <a:lnTo>
                  <a:pt x="751" y="335"/>
                </a:lnTo>
                <a:lnTo>
                  <a:pt x="749" y="323"/>
                </a:lnTo>
                <a:lnTo>
                  <a:pt x="746" y="311"/>
                </a:lnTo>
                <a:lnTo>
                  <a:pt x="743" y="299"/>
                </a:lnTo>
                <a:lnTo>
                  <a:pt x="739" y="288"/>
                </a:lnTo>
                <a:lnTo>
                  <a:pt x="735" y="276"/>
                </a:lnTo>
                <a:lnTo>
                  <a:pt x="730" y="265"/>
                </a:lnTo>
                <a:lnTo>
                  <a:pt x="725" y="253"/>
                </a:lnTo>
                <a:lnTo>
                  <a:pt x="720" y="242"/>
                </a:lnTo>
                <a:lnTo>
                  <a:pt x="715" y="231"/>
                </a:lnTo>
                <a:lnTo>
                  <a:pt x="710" y="220"/>
                </a:lnTo>
                <a:lnTo>
                  <a:pt x="705" y="210"/>
                </a:lnTo>
                <a:lnTo>
                  <a:pt x="700" y="199"/>
                </a:lnTo>
                <a:lnTo>
                  <a:pt x="696" y="189"/>
                </a:lnTo>
                <a:lnTo>
                  <a:pt x="692" y="179"/>
                </a:lnTo>
                <a:lnTo>
                  <a:pt x="688" y="169"/>
                </a:lnTo>
                <a:lnTo>
                  <a:pt x="684" y="159"/>
                </a:lnTo>
                <a:lnTo>
                  <a:pt x="682" y="150"/>
                </a:lnTo>
                <a:lnTo>
                  <a:pt x="680" y="141"/>
                </a:lnTo>
                <a:lnTo>
                  <a:pt x="678" y="132"/>
                </a:lnTo>
                <a:lnTo>
                  <a:pt x="678" y="124"/>
                </a:lnTo>
                <a:lnTo>
                  <a:pt x="679" y="116"/>
                </a:lnTo>
                <a:lnTo>
                  <a:pt x="680" y="108"/>
                </a:lnTo>
                <a:lnTo>
                  <a:pt x="683" y="101"/>
                </a:lnTo>
                <a:lnTo>
                  <a:pt x="686" y="94"/>
                </a:lnTo>
                <a:lnTo>
                  <a:pt x="691" y="88"/>
                </a:lnTo>
                <a:lnTo>
                  <a:pt x="698" y="80"/>
                </a:lnTo>
                <a:lnTo>
                  <a:pt x="705" y="73"/>
                </a:lnTo>
                <a:lnTo>
                  <a:pt x="713" y="67"/>
                </a:lnTo>
                <a:lnTo>
                  <a:pt x="721" y="61"/>
                </a:lnTo>
                <a:lnTo>
                  <a:pt x="730" y="55"/>
                </a:lnTo>
                <a:lnTo>
                  <a:pt x="739" y="50"/>
                </a:lnTo>
                <a:lnTo>
                  <a:pt x="749" y="45"/>
                </a:lnTo>
                <a:lnTo>
                  <a:pt x="759" y="40"/>
                </a:lnTo>
                <a:lnTo>
                  <a:pt x="769" y="36"/>
                </a:lnTo>
                <a:lnTo>
                  <a:pt x="780" y="31"/>
                </a:lnTo>
                <a:lnTo>
                  <a:pt x="791" y="28"/>
                </a:lnTo>
                <a:lnTo>
                  <a:pt x="802" y="24"/>
                </a:lnTo>
                <a:lnTo>
                  <a:pt x="813" y="21"/>
                </a:lnTo>
                <a:lnTo>
                  <a:pt x="825" y="18"/>
                </a:lnTo>
                <a:lnTo>
                  <a:pt x="836" y="15"/>
                </a:lnTo>
                <a:lnTo>
                  <a:pt x="848" y="13"/>
                </a:lnTo>
                <a:lnTo>
                  <a:pt x="860" y="11"/>
                </a:lnTo>
                <a:lnTo>
                  <a:pt x="872" y="9"/>
                </a:lnTo>
                <a:lnTo>
                  <a:pt x="884" y="7"/>
                </a:lnTo>
                <a:lnTo>
                  <a:pt x="896" y="6"/>
                </a:lnTo>
                <a:lnTo>
                  <a:pt x="907" y="4"/>
                </a:lnTo>
                <a:lnTo>
                  <a:pt x="919" y="3"/>
                </a:lnTo>
                <a:lnTo>
                  <a:pt x="931" y="2"/>
                </a:lnTo>
                <a:lnTo>
                  <a:pt x="943" y="1"/>
                </a:lnTo>
                <a:lnTo>
                  <a:pt x="954" y="1"/>
                </a:lnTo>
                <a:lnTo>
                  <a:pt x="965" y="0"/>
                </a:lnTo>
                <a:lnTo>
                  <a:pt x="976" y="0"/>
                </a:lnTo>
                <a:lnTo>
                  <a:pt x="987" y="0"/>
                </a:lnTo>
                <a:lnTo>
                  <a:pt x="997" y="0"/>
                </a:lnTo>
                <a:lnTo>
                  <a:pt x="1008" y="0"/>
                </a:lnTo>
                <a:lnTo>
                  <a:pt x="1017" y="0"/>
                </a:lnTo>
                <a:lnTo>
                  <a:pt x="1027" y="1"/>
                </a:lnTo>
                <a:lnTo>
                  <a:pt x="1027" y="2"/>
                </a:lnTo>
                <a:lnTo>
                  <a:pt x="1026" y="8"/>
                </a:lnTo>
                <a:lnTo>
                  <a:pt x="1027" y="283"/>
                </a:lnTo>
                <a:lnTo>
                  <a:pt x="1026" y="304"/>
                </a:lnTo>
                <a:lnTo>
                  <a:pt x="1026" y="321"/>
                </a:lnTo>
                <a:lnTo>
                  <a:pt x="1026" y="329"/>
                </a:lnTo>
                <a:lnTo>
                  <a:pt x="1026" y="337"/>
                </a:lnTo>
                <a:lnTo>
                  <a:pt x="1027" y="344"/>
                </a:lnTo>
                <a:lnTo>
                  <a:pt x="1027" y="350"/>
                </a:lnTo>
                <a:lnTo>
                  <a:pt x="1027" y="355"/>
                </a:lnTo>
                <a:lnTo>
                  <a:pt x="1028" y="361"/>
                </a:lnTo>
                <a:lnTo>
                  <a:pt x="1028" y="366"/>
                </a:lnTo>
                <a:lnTo>
                  <a:pt x="1028" y="370"/>
                </a:lnTo>
                <a:lnTo>
                  <a:pt x="1029" y="374"/>
                </a:lnTo>
                <a:lnTo>
                  <a:pt x="1030" y="378"/>
                </a:lnTo>
                <a:lnTo>
                  <a:pt x="1030" y="382"/>
                </a:lnTo>
                <a:lnTo>
                  <a:pt x="1031" y="385"/>
                </a:lnTo>
                <a:lnTo>
                  <a:pt x="1032" y="388"/>
                </a:lnTo>
                <a:lnTo>
                  <a:pt x="1033" y="391"/>
                </a:lnTo>
                <a:lnTo>
                  <a:pt x="1034" y="395"/>
                </a:lnTo>
                <a:lnTo>
                  <a:pt x="1035" y="398"/>
                </a:lnTo>
                <a:lnTo>
                  <a:pt x="1038" y="404"/>
                </a:lnTo>
                <a:lnTo>
                  <a:pt x="1042" y="411"/>
                </a:lnTo>
                <a:lnTo>
                  <a:pt x="1045" y="419"/>
                </a:lnTo>
                <a:lnTo>
                  <a:pt x="1050" y="427"/>
                </a:lnTo>
                <a:lnTo>
                  <a:pt x="1054" y="438"/>
                </a:lnTo>
                <a:lnTo>
                  <a:pt x="1060" y="450"/>
                </a:lnTo>
                <a:lnTo>
                  <a:pt x="1064" y="452"/>
                </a:lnTo>
                <a:lnTo>
                  <a:pt x="1069" y="454"/>
                </a:lnTo>
                <a:lnTo>
                  <a:pt x="1073" y="455"/>
                </a:lnTo>
                <a:lnTo>
                  <a:pt x="1077" y="457"/>
                </a:lnTo>
                <a:lnTo>
                  <a:pt x="1081" y="458"/>
                </a:lnTo>
                <a:lnTo>
                  <a:pt x="1086" y="458"/>
                </a:lnTo>
                <a:lnTo>
                  <a:pt x="1089" y="458"/>
                </a:lnTo>
                <a:lnTo>
                  <a:pt x="1093" y="459"/>
                </a:lnTo>
                <a:lnTo>
                  <a:pt x="1097" y="458"/>
                </a:lnTo>
                <a:lnTo>
                  <a:pt x="1101" y="458"/>
                </a:lnTo>
                <a:lnTo>
                  <a:pt x="1105" y="457"/>
                </a:lnTo>
                <a:lnTo>
                  <a:pt x="1108" y="457"/>
                </a:lnTo>
                <a:lnTo>
                  <a:pt x="1112" y="456"/>
                </a:lnTo>
                <a:lnTo>
                  <a:pt x="1115" y="455"/>
                </a:lnTo>
                <a:lnTo>
                  <a:pt x="1119" y="453"/>
                </a:lnTo>
                <a:lnTo>
                  <a:pt x="1122" y="452"/>
                </a:lnTo>
                <a:lnTo>
                  <a:pt x="1126" y="450"/>
                </a:lnTo>
                <a:lnTo>
                  <a:pt x="1129" y="449"/>
                </a:lnTo>
                <a:lnTo>
                  <a:pt x="1133" y="447"/>
                </a:lnTo>
                <a:lnTo>
                  <a:pt x="1136" y="445"/>
                </a:lnTo>
                <a:lnTo>
                  <a:pt x="1143" y="441"/>
                </a:lnTo>
                <a:lnTo>
                  <a:pt x="1150" y="437"/>
                </a:lnTo>
                <a:lnTo>
                  <a:pt x="1157" y="433"/>
                </a:lnTo>
                <a:lnTo>
                  <a:pt x="1165" y="429"/>
                </a:lnTo>
                <a:lnTo>
                  <a:pt x="1169" y="428"/>
                </a:lnTo>
                <a:lnTo>
                  <a:pt x="1172" y="426"/>
                </a:lnTo>
                <a:lnTo>
                  <a:pt x="1176" y="424"/>
                </a:lnTo>
                <a:lnTo>
                  <a:pt x="1180" y="422"/>
                </a:lnTo>
                <a:lnTo>
                  <a:pt x="1188" y="419"/>
                </a:lnTo>
                <a:lnTo>
                  <a:pt x="1196" y="417"/>
                </a:lnTo>
                <a:lnTo>
                  <a:pt x="1200" y="415"/>
                </a:lnTo>
                <a:lnTo>
                  <a:pt x="1204" y="414"/>
                </a:lnTo>
                <a:lnTo>
                  <a:pt x="1209" y="413"/>
                </a:lnTo>
                <a:lnTo>
                  <a:pt x="1213" y="412"/>
                </a:lnTo>
                <a:lnTo>
                  <a:pt x="1217" y="411"/>
                </a:lnTo>
                <a:lnTo>
                  <a:pt x="1221" y="410"/>
                </a:lnTo>
                <a:lnTo>
                  <a:pt x="1226" y="409"/>
                </a:lnTo>
                <a:lnTo>
                  <a:pt x="1230" y="408"/>
                </a:lnTo>
                <a:lnTo>
                  <a:pt x="1234" y="407"/>
                </a:lnTo>
                <a:lnTo>
                  <a:pt x="1239" y="407"/>
                </a:lnTo>
                <a:lnTo>
                  <a:pt x="1243" y="406"/>
                </a:lnTo>
                <a:lnTo>
                  <a:pt x="1247" y="406"/>
                </a:lnTo>
                <a:lnTo>
                  <a:pt x="1252" y="405"/>
                </a:lnTo>
                <a:lnTo>
                  <a:pt x="1256" y="405"/>
                </a:lnTo>
                <a:lnTo>
                  <a:pt x="1260" y="405"/>
                </a:lnTo>
                <a:lnTo>
                  <a:pt x="1265" y="405"/>
                </a:lnTo>
                <a:lnTo>
                  <a:pt x="1269" y="405"/>
                </a:lnTo>
                <a:lnTo>
                  <a:pt x="1273" y="405"/>
                </a:lnTo>
                <a:lnTo>
                  <a:pt x="1278" y="405"/>
                </a:lnTo>
                <a:lnTo>
                  <a:pt x="1282" y="406"/>
                </a:lnTo>
                <a:lnTo>
                  <a:pt x="1286" y="406"/>
                </a:lnTo>
                <a:lnTo>
                  <a:pt x="1291" y="407"/>
                </a:lnTo>
                <a:lnTo>
                  <a:pt x="1295" y="407"/>
                </a:lnTo>
                <a:lnTo>
                  <a:pt x="1299" y="408"/>
                </a:lnTo>
                <a:lnTo>
                  <a:pt x="1303" y="409"/>
                </a:lnTo>
                <a:lnTo>
                  <a:pt x="1307" y="411"/>
                </a:lnTo>
                <a:lnTo>
                  <a:pt x="1311" y="412"/>
                </a:lnTo>
                <a:lnTo>
                  <a:pt x="1315" y="413"/>
                </a:lnTo>
                <a:lnTo>
                  <a:pt x="1323" y="417"/>
                </a:lnTo>
                <a:lnTo>
                  <a:pt x="1330" y="421"/>
                </a:lnTo>
                <a:lnTo>
                  <a:pt x="1337" y="426"/>
                </a:lnTo>
                <a:lnTo>
                  <a:pt x="1344" y="431"/>
                </a:lnTo>
                <a:lnTo>
                  <a:pt x="1351" y="436"/>
                </a:lnTo>
                <a:lnTo>
                  <a:pt x="1358" y="442"/>
                </a:lnTo>
                <a:lnTo>
                  <a:pt x="1365" y="448"/>
                </a:lnTo>
                <a:lnTo>
                  <a:pt x="1371" y="455"/>
                </a:lnTo>
                <a:lnTo>
                  <a:pt x="1377" y="462"/>
                </a:lnTo>
                <a:lnTo>
                  <a:pt x="1382" y="470"/>
                </a:lnTo>
                <a:lnTo>
                  <a:pt x="1388" y="478"/>
                </a:lnTo>
                <a:lnTo>
                  <a:pt x="1393" y="486"/>
                </a:lnTo>
                <a:lnTo>
                  <a:pt x="1397" y="494"/>
                </a:lnTo>
                <a:lnTo>
                  <a:pt x="1401" y="503"/>
                </a:lnTo>
                <a:lnTo>
                  <a:pt x="1405" y="513"/>
                </a:lnTo>
                <a:lnTo>
                  <a:pt x="1408" y="523"/>
                </a:lnTo>
                <a:lnTo>
                  <a:pt x="1410" y="533"/>
                </a:lnTo>
                <a:lnTo>
                  <a:pt x="1412" y="543"/>
                </a:lnTo>
                <a:lnTo>
                  <a:pt x="1413" y="554"/>
                </a:lnTo>
                <a:lnTo>
                  <a:pt x="1414" y="565"/>
                </a:lnTo>
                <a:lnTo>
                  <a:pt x="1414" y="576"/>
                </a:lnTo>
                <a:lnTo>
                  <a:pt x="1413" y="588"/>
                </a:lnTo>
                <a:lnTo>
                  <a:pt x="1412" y="600"/>
                </a:lnTo>
                <a:lnTo>
                  <a:pt x="1410" y="612"/>
                </a:lnTo>
                <a:lnTo>
                  <a:pt x="1407" y="625"/>
                </a:lnTo>
                <a:lnTo>
                  <a:pt x="1403" y="638"/>
                </a:lnTo>
                <a:lnTo>
                  <a:pt x="1399" y="651"/>
                </a:lnTo>
                <a:lnTo>
                  <a:pt x="1393" y="664"/>
                </a:lnTo>
                <a:lnTo>
                  <a:pt x="1387" y="678"/>
                </a:lnTo>
                <a:lnTo>
                  <a:pt x="1380" y="692"/>
                </a:lnTo>
                <a:lnTo>
                  <a:pt x="1372" y="707"/>
                </a:lnTo>
                <a:lnTo>
                  <a:pt x="1362" y="721"/>
                </a:lnTo>
                <a:lnTo>
                  <a:pt x="1356" y="726"/>
                </a:lnTo>
                <a:lnTo>
                  <a:pt x="1350" y="730"/>
                </a:lnTo>
                <a:lnTo>
                  <a:pt x="1344" y="733"/>
                </a:lnTo>
                <a:lnTo>
                  <a:pt x="1338" y="736"/>
                </a:lnTo>
                <a:lnTo>
                  <a:pt x="1331" y="739"/>
                </a:lnTo>
                <a:lnTo>
                  <a:pt x="1325" y="741"/>
                </a:lnTo>
                <a:lnTo>
                  <a:pt x="1319" y="742"/>
                </a:lnTo>
                <a:lnTo>
                  <a:pt x="1312" y="743"/>
                </a:lnTo>
                <a:lnTo>
                  <a:pt x="1306" y="744"/>
                </a:lnTo>
                <a:lnTo>
                  <a:pt x="1299" y="744"/>
                </a:lnTo>
                <a:lnTo>
                  <a:pt x="1293" y="744"/>
                </a:lnTo>
                <a:lnTo>
                  <a:pt x="1286" y="744"/>
                </a:lnTo>
                <a:lnTo>
                  <a:pt x="1280" y="743"/>
                </a:lnTo>
                <a:lnTo>
                  <a:pt x="1273" y="742"/>
                </a:lnTo>
                <a:lnTo>
                  <a:pt x="1267" y="740"/>
                </a:lnTo>
                <a:lnTo>
                  <a:pt x="1261" y="739"/>
                </a:lnTo>
                <a:lnTo>
                  <a:pt x="1254" y="737"/>
                </a:lnTo>
                <a:lnTo>
                  <a:pt x="1248" y="735"/>
                </a:lnTo>
                <a:lnTo>
                  <a:pt x="1242" y="733"/>
                </a:lnTo>
                <a:lnTo>
                  <a:pt x="1235" y="730"/>
                </a:lnTo>
                <a:lnTo>
                  <a:pt x="1229" y="728"/>
                </a:lnTo>
                <a:lnTo>
                  <a:pt x="1223" y="725"/>
                </a:lnTo>
                <a:lnTo>
                  <a:pt x="1216" y="722"/>
                </a:lnTo>
                <a:lnTo>
                  <a:pt x="1210" y="719"/>
                </a:lnTo>
                <a:lnTo>
                  <a:pt x="1198" y="713"/>
                </a:lnTo>
                <a:lnTo>
                  <a:pt x="1187" y="707"/>
                </a:lnTo>
                <a:lnTo>
                  <a:pt x="1175" y="701"/>
                </a:lnTo>
                <a:lnTo>
                  <a:pt x="1164" y="696"/>
                </a:lnTo>
                <a:lnTo>
                  <a:pt x="1158" y="693"/>
                </a:lnTo>
                <a:lnTo>
                  <a:pt x="1152" y="690"/>
                </a:lnTo>
                <a:lnTo>
                  <a:pt x="1146" y="688"/>
                </a:lnTo>
                <a:lnTo>
                  <a:pt x="1141" y="686"/>
                </a:lnTo>
                <a:lnTo>
                  <a:pt x="1135" y="685"/>
                </a:lnTo>
                <a:lnTo>
                  <a:pt x="1129" y="684"/>
                </a:lnTo>
                <a:lnTo>
                  <a:pt x="1124" y="683"/>
                </a:lnTo>
                <a:lnTo>
                  <a:pt x="1118" y="683"/>
                </a:lnTo>
                <a:lnTo>
                  <a:pt x="1113" y="683"/>
                </a:lnTo>
                <a:lnTo>
                  <a:pt x="1107" y="684"/>
                </a:lnTo>
                <a:lnTo>
                  <a:pt x="1102" y="685"/>
                </a:lnTo>
                <a:lnTo>
                  <a:pt x="1097" y="686"/>
                </a:lnTo>
                <a:lnTo>
                  <a:pt x="1092" y="688"/>
                </a:lnTo>
                <a:lnTo>
                  <a:pt x="1087" y="690"/>
                </a:lnTo>
                <a:lnTo>
                  <a:pt x="1082" y="693"/>
                </a:lnTo>
                <a:lnTo>
                  <a:pt x="1078" y="696"/>
                </a:lnTo>
                <a:lnTo>
                  <a:pt x="1073" y="699"/>
                </a:lnTo>
                <a:lnTo>
                  <a:pt x="1069" y="703"/>
                </a:lnTo>
                <a:lnTo>
                  <a:pt x="1065" y="707"/>
                </a:lnTo>
                <a:lnTo>
                  <a:pt x="1061" y="712"/>
                </a:lnTo>
                <a:lnTo>
                  <a:pt x="1057" y="717"/>
                </a:lnTo>
                <a:lnTo>
                  <a:pt x="1053" y="723"/>
                </a:lnTo>
                <a:lnTo>
                  <a:pt x="1049" y="729"/>
                </a:lnTo>
                <a:lnTo>
                  <a:pt x="1046" y="735"/>
                </a:lnTo>
                <a:lnTo>
                  <a:pt x="1043" y="743"/>
                </a:lnTo>
                <a:lnTo>
                  <a:pt x="1039" y="750"/>
                </a:lnTo>
                <a:lnTo>
                  <a:pt x="1036" y="758"/>
                </a:lnTo>
                <a:lnTo>
                  <a:pt x="1034" y="766"/>
                </a:lnTo>
                <a:lnTo>
                  <a:pt x="1031" y="775"/>
                </a:lnTo>
                <a:lnTo>
                  <a:pt x="1028" y="785"/>
                </a:lnTo>
                <a:lnTo>
                  <a:pt x="1026" y="795"/>
                </a:lnTo>
                <a:lnTo>
                  <a:pt x="1024" y="805"/>
                </a:lnTo>
                <a:lnTo>
                  <a:pt x="1030" y="829"/>
                </a:lnTo>
                <a:lnTo>
                  <a:pt x="1036" y="855"/>
                </a:lnTo>
                <a:lnTo>
                  <a:pt x="1042" y="880"/>
                </a:lnTo>
                <a:lnTo>
                  <a:pt x="1049" y="906"/>
                </a:lnTo>
                <a:lnTo>
                  <a:pt x="1062" y="958"/>
                </a:lnTo>
                <a:lnTo>
                  <a:pt x="1075" y="1009"/>
                </a:lnTo>
                <a:lnTo>
                  <a:pt x="1081" y="1033"/>
                </a:lnTo>
                <a:lnTo>
                  <a:pt x="1087" y="1056"/>
                </a:lnTo>
                <a:lnTo>
                  <a:pt x="1092" y="1077"/>
                </a:lnTo>
                <a:lnTo>
                  <a:pt x="1097" y="1098"/>
                </a:lnTo>
                <a:lnTo>
                  <a:pt x="1101" y="1116"/>
                </a:lnTo>
                <a:lnTo>
                  <a:pt x="1105" y="1132"/>
                </a:lnTo>
                <a:lnTo>
                  <a:pt x="1106" y="1140"/>
                </a:lnTo>
                <a:lnTo>
                  <a:pt x="1108" y="1147"/>
                </a:lnTo>
                <a:lnTo>
                  <a:pt x="1109" y="1153"/>
                </a:lnTo>
                <a:lnTo>
                  <a:pt x="1110" y="1158"/>
                </a:lnTo>
                <a:lnTo>
                  <a:pt x="0" y="1158"/>
                </a:lnTo>
                <a:lnTo>
                  <a:pt x="1" y="1160"/>
                </a:lnTo>
                <a:lnTo>
                  <a:pt x="2" y="1161"/>
                </a:lnTo>
                <a:lnTo>
                  <a:pt x="2" y="1162"/>
                </a:lnTo>
                <a:lnTo>
                  <a:pt x="3" y="1162"/>
                </a:lnTo>
                <a:lnTo>
                  <a:pt x="3" y="1161"/>
                </a:lnTo>
                <a:lnTo>
                  <a:pt x="4" y="1158"/>
                </a:lnTo>
                <a:lnTo>
                  <a:pt x="4" y="1154"/>
                </a:lnTo>
                <a:lnTo>
                  <a:pt x="4" y="1149"/>
                </a:lnTo>
                <a:lnTo>
                  <a:pt x="5" y="1142"/>
                </a:lnTo>
                <a:lnTo>
                  <a:pt x="5" y="1134"/>
                </a:lnTo>
                <a:lnTo>
                  <a:pt x="5" y="1123"/>
                </a:lnTo>
                <a:lnTo>
                  <a:pt x="5" y="1110"/>
                </a:lnTo>
                <a:lnTo>
                  <a:pt x="5" y="1076"/>
                </a:lnTo>
                <a:lnTo>
                  <a:pt x="4" y="1032"/>
                </a:lnTo>
                <a:lnTo>
                  <a:pt x="4" y="975"/>
                </a:lnTo>
                <a:lnTo>
                  <a:pt x="4" y="904"/>
                </a:lnTo>
                <a:lnTo>
                  <a:pt x="3" y="818"/>
                </a:lnTo>
                <a:lnTo>
                  <a:pt x="3" y="716"/>
                </a:lnTo>
                <a:lnTo>
                  <a:pt x="3" y="595"/>
                </a:lnTo>
                <a:lnTo>
                  <a:pt x="3" y="455"/>
                </a:lnTo>
                <a:lnTo>
                  <a:pt x="3" y="295"/>
                </a:lnTo>
                <a:lnTo>
                  <a:pt x="3" y="112"/>
                </a:lnTo>
                <a:close/>
              </a:path>
            </a:pathLst>
          </a:custGeom>
          <a:solidFill>
            <a:schemeClr val="accent6"/>
          </a:solidFill>
          <a:ln w="19050" cmpd="sng">
            <a:noFill/>
            <a:round/>
            <a:headEnd/>
            <a:tailEnd/>
          </a:ln>
        </p:spPr>
        <p:txBody>
          <a:bodyPr/>
          <a:lstStyle/>
          <a:p>
            <a:endParaRPr lang="en-GB"/>
          </a:p>
        </p:txBody>
      </p:sp>
      <p:sp>
        <p:nvSpPr>
          <p:cNvPr id="4" name="Freeform 32">
            <a:extLst>
              <a:ext uri="{FF2B5EF4-FFF2-40B4-BE49-F238E27FC236}">
                <a16:creationId xmlns:a16="http://schemas.microsoft.com/office/drawing/2014/main" id="{61CC5BEF-B8B4-6BB1-9E73-9933E2A14FE8}"/>
              </a:ext>
            </a:extLst>
          </p:cNvPr>
          <p:cNvSpPr>
            <a:spLocks/>
          </p:cNvSpPr>
          <p:nvPr/>
        </p:nvSpPr>
        <p:spPr bwMode="auto">
          <a:xfrm>
            <a:off x="609599" y="1869074"/>
            <a:ext cx="273231" cy="352649"/>
          </a:xfrm>
          <a:custGeom>
            <a:avLst/>
            <a:gdLst>
              <a:gd name="T0" fmla="*/ 1622 w 1033"/>
              <a:gd name="T1" fmla="*/ 4 h 1414"/>
              <a:gd name="T2" fmla="*/ 1624 w 1033"/>
              <a:gd name="T3" fmla="*/ 149 h 1414"/>
              <a:gd name="T4" fmla="*/ 1588 w 1033"/>
              <a:gd name="T5" fmla="*/ 316 h 1414"/>
              <a:gd name="T6" fmla="*/ 1580 w 1033"/>
              <a:gd name="T7" fmla="*/ 363 h 1414"/>
              <a:gd name="T8" fmla="*/ 1575 w 1033"/>
              <a:gd name="T9" fmla="*/ 420 h 1414"/>
              <a:gd name="T10" fmla="*/ 1558 w 1033"/>
              <a:gd name="T11" fmla="*/ 458 h 1414"/>
              <a:gd name="T12" fmla="*/ 1517 w 1033"/>
              <a:gd name="T13" fmla="*/ 475 h 1414"/>
              <a:gd name="T14" fmla="*/ 1469 w 1033"/>
              <a:gd name="T15" fmla="*/ 473 h 1414"/>
              <a:gd name="T16" fmla="*/ 1438 w 1033"/>
              <a:gd name="T17" fmla="*/ 465 h 1414"/>
              <a:gd name="T18" fmla="*/ 1413 w 1033"/>
              <a:gd name="T19" fmla="*/ 453 h 1414"/>
              <a:gd name="T20" fmla="*/ 1361 w 1033"/>
              <a:gd name="T21" fmla="*/ 419 h 1414"/>
              <a:gd name="T22" fmla="*/ 1258 w 1033"/>
              <a:gd name="T23" fmla="*/ 357 h 1414"/>
              <a:gd name="T24" fmla="*/ 1160 w 1033"/>
              <a:gd name="T25" fmla="*/ 343 h 1414"/>
              <a:gd name="T26" fmla="*/ 1074 w 1033"/>
              <a:gd name="T27" fmla="*/ 377 h 1414"/>
              <a:gd name="T28" fmla="*/ 1001 w 1033"/>
              <a:gd name="T29" fmla="*/ 453 h 1414"/>
              <a:gd name="T30" fmla="*/ 954 w 1033"/>
              <a:gd name="T31" fmla="*/ 548 h 1414"/>
              <a:gd name="T32" fmla="*/ 945 w 1033"/>
              <a:gd name="T33" fmla="*/ 617 h 1414"/>
              <a:gd name="T34" fmla="*/ 955 w 1033"/>
              <a:gd name="T35" fmla="*/ 687 h 1414"/>
              <a:gd name="T36" fmla="*/ 993 w 1033"/>
              <a:gd name="T37" fmla="*/ 749 h 1414"/>
              <a:gd name="T38" fmla="*/ 1055 w 1033"/>
              <a:gd name="T39" fmla="*/ 795 h 1414"/>
              <a:gd name="T40" fmla="*/ 1124 w 1033"/>
              <a:gd name="T41" fmla="*/ 820 h 1414"/>
              <a:gd name="T42" fmla="*/ 1162 w 1033"/>
              <a:gd name="T43" fmla="*/ 827 h 1414"/>
              <a:gd name="T44" fmla="*/ 1200 w 1033"/>
              <a:gd name="T45" fmla="*/ 827 h 1414"/>
              <a:gd name="T46" fmla="*/ 1241 w 1033"/>
              <a:gd name="T47" fmla="*/ 821 h 1414"/>
              <a:gd name="T48" fmla="*/ 1332 w 1033"/>
              <a:gd name="T49" fmla="*/ 807 h 1414"/>
              <a:gd name="T50" fmla="*/ 1396 w 1033"/>
              <a:gd name="T51" fmla="*/ 814 h 1414"/>
              <a:gd name="T52" fmla="*/ 1443 w 1033"/>
              <a:gd name="T53" fmla="*/ 852 h 1414"/>
              <a:gd name="T54" fmla="*/ 1463 w 1033"/>
              <a:gd name="T55" fmla="*/ 934 h 1414"/>
              <a:gd name="T56" fmla="*/ 1459 w 1033"/>
              <a:gd name="T57" fmla="*/ 1017 h 1414"/>
              <a:gd name="T58" fmla="*/ 1435 w 1033"/>
              <a:gd name="T59" fmla="*/ 1176 h 1414"/>
              <a:gd name="T60" fmla="*/ 1431 w 1033"/>
              <a:gd name="T61" fmla="*/ 1206 h 1414"/>
              <a:gd name="T62" fmla="*/ 1380 w 1033"/>
              <a:gd name="T63" fmla="*/ 1213 h 1414"/>
              <a:gd name="T64" fmla="*/ 1299 w 1033"/>
              <a:gd name="T65" fmla="*/ 1228 h 1414"/>
              <a:gd name="T66" fmla="*/ 1208 w 1033"/>
              <a:gd name="T67" fmla="*/ 1256 h 1414"/>
              <a:gd name="T68" fmla="*/ 1127 w 1033"/>
              <a:gd name="T69" fmla="*/ 1305 h 1414"/>
              <a:gd name="T70" fmla="*/ 1095 w 1033"/>
              <a:gd name="T71" fmla="*/ 1359 h 1414"/>
              <a:gd name="T72" fmla="*/ 1100 w 1033"/>
              <a:gd name="T73" fmla="*/ 1415 h 1414"/>
              <a:gd name="T74" fmla="*/ 1131 w 1033"/>
              <a:gd name="T75" fmla="*/ 1480 h 1414"/>
              <a:gd name="T76" fmla="*/ 1180 w 1033"/>
              <a:gd name="T77" fmla="*/ 1581 h 1414"/>
              <a:gd name="T78" fmla="*/ 1204 w 1033"/>
              <a:gd name="T79" fmla="*/ 1662 h 1414"/>
              <a:gd name="T80" fmla="*/ 1200 w 1033"/>
              <a:gd name="T81" fmla="*/ 1727 h 1414"/>
              <a:gd name="T82" fmla="*/ 1172 w 1033"/>
              <a:gd name="T83" fmla="*/ 1782 h 1414"/>
              <a:gd name="T84" fmla="*/ 1125 w 1033"/>
              <a:gd name="T85" fmla="*/ 1832 h 1414"/>
              <a:gd name="T86" fmla="*/ 1064 w 1033"/>
              <a:gd name="T87" fmla="*/ 1872 h 1414"/>
              <a:gd name="T88" fmla="*/ 978 w 1033"/>
              <a:gd name="T89" fmla="*/ 1894 h 1414"/>
              <a:gd name="T90" fmla="*/ 870 w 1033"/>
              <a:gd name="T91" fmla="*/ 1890 h 1414"/>
              <a:gd name="T92" fmla="*/ 766 w 1033"/>
              <a:gd name="T93" fmla="*/ 1861 h 1414"/>
              <a:gd name="T94" fmla="*/ 689 w 1033"/>
              <a:gd name="T95" fmla="*/ 1815 h 1414"/>
              <a:gd name="T96" fmla="*/ 661 w 1033"/>
              <a:gd name="T97" fmla="*/ 1750 h 1414"/>
              <a:gd name="T98" fmla="*/ 661 w 1033"/>
              <a:gd name="T99" fmla="*/ 1688 h 1414"/>
              <a:gd name="T100" fmla="*/ 677 w 1033"/>
              <a:gd name="T101" fmla="*/ 1632 h 1414"/>
              <a:gd name="T102" fmla="*/ 699 w 1033"/>
              <a:gd name="T103" fmla="*/ 1569 h 1414"/>
              <a:gd name="T104" fmla="*/ 707 w 1033"/>
              <a:gd name="T105" fmla="*/ 1475 h 1414"/>
              <a:gd name="T106" fmla="*/ 607 w 1033"/>
              <a:gd name="T107" fmla="*/ 1315 h 1414"/>
              <a:gd name="T108" fmla="*/ 399 w 1033"/>
              <a:gd name="T109" fmla="*/ 1276 h 1414"/>
              <a:gd name="T110" fmla="*/ 174 w 1033"/>
              <a:gd name="T111" fmla="*/ 1302 h 1414"/>
              <a:gd name="T112" fmla="*/ 1597 w 1033"/>
              <a:gd name="T113" fmla="*/ 0 h 14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3"/>
              <a:gd name="T172" fmla="*/ 0 h 1414"/>
              <a:gd name="T173" fmla="*/ 1033 w 1033"/>
              <a:gd name="T174" fmla="*/ 1414 h 14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3" h="1414">
                <a:moveTo>
                  <a:pt x="999" y="0"/>
                </a:moveTo>
                <a:lnTo>
                  <a:pt x="1002" y="1"/>
                </a:lnTo>
                <a:lnTo>
                  <a:pt x="1006" y="2"/>
                </a:lnTo>
                <a:lnTo>
                  <a:pt x="1008" y="2"/>
                </a:lnTo>
                <a:lnTo>
                  <a:pt x="1011" y="3"/>
                </a:lnTo>
                <a:lnTo>
                  <a:pt x="1012" y="4"/>
                </a:lnTo>
                <a:lnTo>
                  <a:pt x="1014" y="4"/>
                </a:lnTo>
                <a:lnTo>
                  <a:pt x="1015" y="4"/>
                </a:lnTo>
                <a:lnTo>
                  <a:pt x="1033" y="11"/>
                </a:lnTo>
                <a:lnTo>
                  <a:pt x="1032" y="19"/>
                </a:lnTo>
                <a:lnTo>
                  <a:pt x="1028" y="41"/>
                </a:lnTo>
                <a:lnTo>
                  <a:pt x="1023" y="73"/>
                </a:lnTo>
                <a:lnTo>
                  <a:pt x="1016" y="111"/>
                </a:lnTo>
                <a:lnTo>
                  <a:pt x="1010" y="150"/>
                </a:lnTo>
                <a:lnTo>
                  <a:pt x="1003" y="188"/>
                </a:lnTo>
                <a:lnTo>
                  <a:pt x="1000" y="204"/>
                </a:lnTo>
                <a:lnTo>
                  <a:pt x="997" y="219"/>
                </a:lnTo>
                <a:lnTo>
                  <a:pt x="996" y="226"/>
                </a:lnTo>
                <a:lnTo>
                  <a:pt x="994" y="231"/>
                </a:lnTo>
                <a:lnTo>
                  <a:pt x="993" y="236"/>
                </a:lnTo>
                <a:lnTo>
                  <a:pt x="992" y="241"/>
                </a:lnTo>
                <a:lnTo>
                  <a:pt x="991" y="245"/>
                </a:lnTo>
                <a:lnTo>
                  <a:pt x="990" y="250"/>
                </a:lnTo>
                <a:lnTo>
                  <a:pt x="989" y="255"/>
                </a:lnTo>
                <a:lnTo>
                  <a:pt x="989" y="260"/>
                </a:lnTo>
                <a:lnTo>
                  <a:pt x="988" y="265"/>
                </a:lnTo>
                <a:lnTo>
                  <a:pt x="988" y="270"/>
                </a:lnTo>
                <a:lnTo>
                  <a:pt x="988" y="275"/>
                </a:lnTo>
                <a:lnTo>
                  <a:pt x="987" y="280"/>
                </a:lnTo>
                <a:lnTo>
                  <a:pt x="987" y="290"/>
                </a:lnTo>
                <a:lnTo>
                  <a:pt x="986" y="300"/>
                </a:lnTo>
                <a:lnTo>
                  <a:pt x="986" y="304"/>
                </a:lnTo>
                <a:lnTo>
                  <a:pt x="985" y="309"/>
                </a:lnTo>
                <a:lnTo>
                  <a:pt x="985" y="314"/>
                </a:lnTo>
                <a:lnTo>
                  <a:pt x="984" y="318"/>
                </a:lnTo>
                <a:lnTo>
                  <a:pt x="983" y="323"/>
                </a:lnTo>
                <a:lnTo>
                  <a:pt x="982" y="327"/>
                </a:lnTo>
                <a:lnTo>
                  <a:pt x="980" y="331"/>
                </a:lnTo>
                <a:lnTo>
                  <a:pt x="978" y="334"/>
                </a:lnTo>
                <a:lnTo>
                  <a:pt x="977" y="338"/>
                </a:lnTo>
                <a:lnTo>
                  <a:pt x="974" y="341"/>
                </a:lnTo>
                <a:lnTo>
                  <a:pt x="972" y="344"/>
                </a:lnTo>
                <a:lnTo>
                  <a:pt x="969" y="347"/>
                </a:lnTo>
                <a:lnTo>
                  <a:pt x="966" y="349"/>
                </a:lnTo>
                <a:lnTo>
                  <a:pt x="962" y="351"/>
                </a:lnTo>
                <a:lnTo>
                  <a:pt x="958" y="353"/>
                </a:lnTo>
                <a:lnTo>
                  <a:pt x="953" y="354"/>
                </a:lnTo>
                <a:lnTo>
                  <a:pt x="948" y="355"/>
                </a:lnTo>
                <a:lnTo>
                  <a:pt x="943" y="355"/>
                </a:lnTo>
                <a:lnTo>
                  <a:pt x="937" y="355"/>
                </a:lnTo>
                <a:lnTo>
                  <a:pt x="930" y="355"/>
                </a:lnTo>
                <a:lnTo>
                  <a:pt x="927" y="354"/>
                </a:lnTo>
                <a:lnTo>
                  <a:pt x="924" y="354"/>
                </a:lnTo>
                <a:lnTo>
                  <a:pt x="921" y="353"/>
                </a:lnTo>
                <a:lnTo>
                  <a:pt x="918" y="353"/>
                </a:lnTo>
                <a:lnTo>
                  <a:pt x="916" y="352"/>
                </a:lnTo>
                <a:lnTo>
                  <a:pt x="913" y="352"/>
                </a:lnTo>
                <a:lnTo>
                  <a:pt x="910" y="351"/>
                </a:lnTo>
                <a:lnTo>
                  <a:pt x="907" y="350"/>
                </a:lnTo>
                <a:lnTo>
                  <a:pt x="905" y="349"/>
                </a:lnTo>
                <a:lnTo>
                  <a:pt x="902" y="348"/>
                </a:lnTo>
                <a:lnTo>
                  <a:pt x="900" y="347"/>
                </a:lnTo>
                <a:lnTo>
                  <a:pt x="897" y="346"/>
                </a:lnTo>
                <a:lnTo>
                  <a:pt x="895" y="345"/>
                </a:lnTo>
                <a:lnTo>
                  <a:pt x="892" y="344"/>
                </a:lnTo>
                <a:lnTo>
                  <a:pt x="890" y="342"/>
                </a:lnTo>
                <a:lnTo>
                  <a:pt x="888" y="341"/>
                </a:lnTo>
                <a:lnTo>
                  <a:pt x="885" y="340"/>
                </a:lnTo>
                <a:lnTo>
                  <a:pt x="883" y="338"/>
                </a:lnTo>
                <a:lnTo>
                  <a:pt x="880" y="336"/>
                </a:lnTo>
                <a:lnTo>
                  <a:pt x="878" y="335"/>
                </a:lnTo>
                <a:lnTo>
                  <a:pt x="873" y="331"/>
                </a:lnTo>
                <a:lnTo>
                  <a:pt x="868" y="327"/>
                </a:lnTo>
                <a:lnTo>
                  <a:pt x="862" y="323"/>
                </a:lnTo>
                <a:lnTo>
                  <a:pt x="857" y="318"/>
                </a:lnTo>
                <a:lnTo>
                  <a:pt x="851" y="313"/>
                </a:lnTo>
                <a:lnTo>
                  <a:pt x="845" y="307"/>
                </a:lnTo>
                <a:lnTo>
                  <a:pt x="835" y="298"/>
                </a:lnTo>
                <a:lnTo>
                  <a:pt x="826" y="290"/>
                </a:lnTo>
                <a:lnTo>
                  <a:pt x="816" y="283"/>
                </a:lnTo>
                <a:lnTo>
                  <a:pt x="806" y="277"/>
                </a:lnTo>
                <a:lnTo>
                  <a:pt x="797" y="271"/>
                </a:lnTo>
                <a:lnTo>
                  <a:pt x="787" y="267"/>
                </a:lnTo>
                <a:lnTo>
                  <a:pt x="778" y="263"/>
                </a:lnTo>
                <a:lnTo>
                  <a:pt x="769" y="260"/>
                </a:lnTo>
                <a:lnTo>
                  <a:pt x="760" y="258"/>
                </a:lnTo>
                <a:lnTo>
                  <a:pt x="751" y="256"/>
                </a:lnTo>
                <a:lnTo>
                  <a:pt x="742" y="255"/>
                </a:lnTo>
                <a:lnTo>
                  <a:pt x="734" y="255"/>
                </a:lnTo>
                <a:lnTo>
                  <a:pt x="725" y="256"/>
                </a:lnTo>
                <a:lnTo>
                  <a:pt x="717" y="258"/>
                </a:lnTo>
                <a:lnTo>
                  <a:pt x="709" y="260"/>
                </a:lnTo>
                <a:lnTo>
                  <a:pt x="701" y="263"/>
                </a:lnTo>
                <a:lnTo>
                  <a:pt x="693" y="266"/>
                </a:lnTo>
                <a:lnTo>
                  <a:pt x="686" y="271"/>
                </a:lnTo>
                <a:lnTo>
                  <a:pt x="678" y="276"/>
                </a:lnTo>
                <a:lnTo>
                  <a:pt x="671" y="281"/>
                </a:lnTo>
                <a:lnTo>
                  <a:pt x="664" y="288"/>
                </a:lnTo>
                <a:lnTo>
                  <a:pt x="657" y="294"/>
                </a:lnTo>
                <a:lnTo>
                  <a:pt x="651" y="302"/>
                </a:lnTo>
                <a:lnTo>
                  <a:pt x="644" y="310"/>
                </a:lnTo>
                <a:lnTo>
                  <a:pt x="638" y="319"/>
                </a:lnTo>
                <a:lnTo>
                  <a:pt x="632" y="328"/>
                </a:lnTo>
                <a:lnTo>
                  <a:pt x="626" y="338"/>
                </a:lnTo>
                <a:lnTo>
                  <a:pt x="621" y="348"/>
                </a:lnTo>
                <a:lnTo>
                  <a:pt x="616" y="359"/>
                </a:lnTo>
                <a:lnTo>
                  <a:pt x="611" y="370"/>
                </a:lnTo>
                <a:lnTo>
                  <a:pt x="606" y="382"/>
                </a:lnTo>
                <a:lnTo>
                  <a:pt x="601" y="395"/>
                </a:lnTo>
                <a:lnTo>
                  <a:pt x="599" y="402"/>
                </a:lnTo>
                <a:lnTo>
                  <a:pt x="597" y="409"/>
                </a:lnTo>
                <a:lnTo>
                  <a:pt x="595" y="416"/>
                </a:lnTo>
                <a:lnTo>
                  <a:pt x="594" y="423"/>
                </a:lnTo>
                <a:lnTo>
                  <a:pt x="593" y="431"/>
                </a:lnTo>
                <a:lnTo>
                  <a:pt x="592" y="438"/>
                </a:lnTo>
                <a:lnTo>
                  <a:pt x="591" y="446"/>
                </a:lnTo>
                <a:lnTo>
                  <a:pt x="591" y="453"/>
                </a:lnTo>
                <a:lnTo>
                  <a:pt x="591" y="461"/>
                </a:lnTo>
                <a:lnTo>
                  <a:pt x="591" y="468"/>
                </a:lnTo>
                <a:lnTo>
                  <a:pt x="591" y="476"/>
                </a:lnTo>
                <a:lnTo>
                  <a:pt x="592" y="483"/>
                </a:lnTo>
                <a:lnTo>
                  <a:pt x="593" y="491"/>
                </a:lnTo>
                <a:lnTo>
                  <a:pt x="595" y="498"/>
                </a:lnTo>
                <a:lnTo>
                  <a:pt x="596" y="505"/>
                </a:lnTo>
                <a:lnTo>
                  <a:pt x="598" y="512"/>
                </a:lnTo>
                <a:lnTo>
                  <a:pt x="601" y="520"/>
                </a:lnTo>
                <a:lnTo>
                  <a:pt x="603" y="527"/>
                </a:lnTo>
                <a:lnTo>
                  <a:pt x="606" y="533"/>
                </a:lnTo>
                <a:lnTo>
                  <a:pt x="610" y="540"/>
                </a:lnTo>
                <a:lnTo>
                  <a:pt x="613" y="546"/>
                </a:lnTo>
                <a:lnTo>
                  <a:pt x="617" y="553"/>
                </a:lnTo>
                <a:lnTo>
                  <a:pt x="621" y="559"/>
                </a:lnTo>
                <a:lnTo>
                  <a:pt x="626" y="564"/>
                </a:lnTo>
                <a:lnTo>
                  <a:pt x="630" y="570"/>
                </a:lnTo>
                <a:lnTo>
                  <a:pt x="635" y="575"/>
                </a:lnTo>
                <a:lnTo>
                  <a:pt x="641" y="580"/>
                </a:lnTo>
                <a:lnTo>
                  <a:pt x="647" y="585"/>
                </a:lnTo>
                <a:lnTo>
                  <a:pt x="653" y="589"/>
                </a:lnTo>
                <a:lnTo>
                  <a:pt x="659" y="593"/>
                </a:lnTo>
                <a:lnTo>
                  <a:pt x="666" y="597"/>
                </a:lnTo>
                <a:lnTo>
                  <a:pt x="673" y="600"/>
                </a:lnTo>
                <a:lnTo>
                  <a:pt x="679" y="603"/>
                </a:lnTo>
                <a:lnTo>
                  <a:pt x="685" y="605"/>
                </a:lnTo>
                <a:lnTo>
                  <a:pt x="691" y="608"/>
                </a:lnTo>
                <a:lnTo>
                  <a:pt x="697" y="610"/>
                </a:lnTo>
                <a:lnTo>
                  <a:pt x="703" y="612"/>
                </a:lnTo>
                <a:lnTo>
                  <a:pt x="709" y="613"/>
                </a:lnTo>
                <a:lnTo>
                  <a:pt x="712" y="614"/>
                </a:lnTo>
                <a:lnTo>
                  <a:pt x="715" y="615"/>
                </a:lnTo>
                <a:lnTo>
                  <a:pt x="718" y="615"/>
                </a:lnTo>
                <a:lnTo>
                  <a:pt x="721" y="616"/>
                </a:lnTo>
                <a:lnTo>
                  <a:pt x="724" y="616"/>
                </a:lnTo>
                <a:lnTo>
                  <a:pt x="727" y="617"/>
                </a:lnTo>
                <a:lnTo>
                  <a:pt x="730" y="617"/>
                </a:lnTo>
                <a:lnTo>
                  <a:pt x="733" y="617"/>
                </a:lnTo>
                <a:lnTo>
                  <a:pt x="736" y="618"/>
                </a:lnTo>
                <a:lnTo>
                  <a:pt x="740" y="618"/>
                </a:lnTo>
                <a:lnTo>
                  <a:pt x="743" y="618"/>
                </a:lnTo>
                <a:lnTo>
                  <a:pt x="746" y="618"/>
                </a:lnTo>
                <a:lnTo>
                  <a:pt x="750" y="617"/>
                </a:lnTo>
                <a:lnTo>
                  <a:pt x="753" y="617"/>
                </a:lnTo>
                <a:lnTo>
                  <a:pt x="757" y="617"/>
                </a:lnTo>
                <a:lnTo>
                  <a:pt x="760" y="616"/>
                </a:lnTo>
                <a:lnTo>
                  <a:pt x="764" y="616"/>
                </a:lnTo>
                <a:lnTo>
                  <a:pt x="768" y="615"/>
                </a:lnTo>
                <a:lnTo>
                  <a:pt x="772" y="614"/>
                </a:lnTo>
                <a:lnTo>
                  <a:pt x="776" y="613"/>
                </a:lnTo>
                <a:lnTo>
                  <a:pt x="788" y="610"/>
                </a:lnTo>
                <a:lnTo>
                  <a:pt x="801" y="607"/>
                </a:lnTo>
                <a:lnTo>
                  <a:pt x="807" y="606"/>
                </a:lnTo>
                <a:lnTo>
                  <a:pt x="814" y="605"/>
                </a:lnTo>
                <a:lnTo>
                  <a:pt x="820" y="604"/>
                </a:lnTo>
                <a:lnTo>
                  <a:pt x="827" y="603"/>
                </a:lnTo>
                <a:lnTo>
                  <a:pt x="833" y="602"/>
                </a:lnTo>
                <a:lnTo>
                  <a:pt x="839" y="602"/>
                </a:lnTo>
                <a:lnTo>
                  <a:pt x="845" y="602"/>
                </a:lnTo>
                <a:lnTo>
                  <a:pt x="851" y="602"/>
                </a:lnTo>
                <a:lnTo>
                  <a:pt x="856" y="603"/>
                </a:lnTo>
                <a:lnTo>
                  <a:pt x="862" y="604"/>
                </a:lnTo>
                <a:lnTo>
                  <a:pt x="867" y="605"/>
                </a:lnTo>
                <a:lnTo>
                  <a:pt x="873" y="607"/>
                </a:lnTo>
                <a:lnTo>
                  <a:pt x="878" y="610"/>
                </a:lnTo>
                <a:lnTo>
                  <a:pt x="882" y="613"/>
                </a:lnTo>
                <a:lnTo>
                  <a:pt x="887" y="616"/>
                </a:lnTo>
                <a:lnTo>
                  <a:pt x="891" y="620"/>
                </a:lnTo>
                <a:lnTo>
                  <a:pt x="895" y="624"/>
                </a:lnTo>
                <a:lnTo>
                  <a:pt x="899" y="630"/>
                </a:lnTo>
                <a:lnTo>
                  <a:pt x="902" y="636"/>
                </a:lnTo>
                <a:lnTo>
                  <a:pt x="905" y="642"/>
                </a:lnTo>
                <a:lnTo>
                  <a:pt x="908" y="649"/>
                </a:lnTo>
                <a:lnTo>
                  <a:pt x="910" y="657"/>
                </a:lnTo>
                <a:lnTo>
                  <a:pt x="912" y="666"/>
                </a:lnTo>
                <a:lnTo>
                  <a:pt x="913" y="676"/>
                </a:lnTo>
                <a:lnTo>
                  <a:pt x="914" y="686"/>
                </a:lnTo>
                <a:lnTo>
                  <a:pt x="915" y="697"/>
                </a:lnTo>
                <a:lnTo>
                  <a:pt x="915" y="710"/>
                </a:lnTo>
                <a:lnTo>
                  <a:pt x="915" y="723"/>
                </a:lnTo>
                <a:lnTo>
                  <a:pt x="915" y="728"/>
                </a:lnTo>
                <a:lnTo>
                  <a:pt x="915" y="733"/>
                </a:lnTo>
                <a:lnTo>
                  <a:pt x="914" y="739"/>
                </a:lnTo>
                <a:lnTo>
                  <a:pt x="914" y="745"/>
                </a:lnTo>
                <a:lnTo>
                  <a:pt x="912" y="758"/>
                </a:lnTo>
                <a:lnTo>
                  <a:pt x="911" y="772"/>
                </a:lnTo>
                <a:lnTo>
                  <a:pt x="909" y="786"/>
                </a:lnTo>
                <a:lnTo>
                  <a:pt x="907" y="801"/>
                </a:lnTo>
                <a:lnTo>
                  <a:pt x="906" y="815"/>
                </a:lnTo>
                <a:lnTo>
                  <a:pt x="904" y="829"/>
                </a:lnTo>
                <a:lnTo>
                  <a:pt x="900" y="856"/>
                </a:lnTo>
                <a:lnTo>
                  <a:pt x="897" y="878"/>
                </a:lnTo>
                <a:lnTo>
                  <a:pt x="896" y="887"/>
                </a:lnTo>
                <a:lnTo>
                  <a:pt x="896" y="893"/>
                </a:lnTo>
                <a:lnTo>
                  <a:pt x="896" y="896"/>
                </a:lnTo>
                <a:lnTo>
                  <a:pt x="895" y="898"/>
                </a:lnTo>
                <a:lnTo>
                  <a:pt x="895" y="899"/>
                </a:lnTo>
                <a:lnTo>
                  <a:pt x="896" y="899"/>
                </a:lnTo>
                <a:lnTo>
                  <a:pt x="895" y="900"/>
                </a:lnTo>
                <a:lnTo>
                  <a:pt x="893" y="900"/>
                </a:lnTo>
                <a:lnTo>
                  <a:pt x="890" y="901"/>
                </a:lnTo>
                <a:lnTo>
                  <a:pt x="883" y="902"/>
                </a:lnTo>
                <a:lnTo>
                  <a:pt x="874" y="903"/>
                </a:lnTo>
                <a:lnTo>
                  <a:pt x="869" y="904"/>
                </a:lnTo>
                <a:lnTo>
                  <a:pt x="863" y="905"/>
                </a:lnTo>
                <a:lnTo>
                  <a:pt x="857" y="906"/>
                </a:lnTo>
                <a:lnTo>
                  <a:pt x="850" y="907"/>
                </a:lnTo>
                <a:lnTo>
                  <a:pt x="843" y="908"/>
                </a:lnTo>
                <a:lnTo>
                  <a:pt x="836" y="910"/>
                </a:lnTo>
                <a:lnTo>
                  <a:pt x="828" y="912"/>
                </a:lnTo>
                <a:lnTo>
                  <a:pt x="820" y="913"/>
                </a:lnTo>
                <a:lnTo>
                  <a:pt x="812" y="916"/>
                </a:lnTo>
                <a:lnTo>
                  <a:pt x="804" y="918"/>
                </a:lnTo>
                <a:lnTo>
                  <a:pt x="796" y="921"/>
                </a:lnTo>
                <a:lnTo>
                  <a:pt x="788" y="923"/>
                </a:lnTo>
                <a:lnTo>
                  <a:pt x="779" y="927"/>
                </a:lnTo>
                <a:lnTo>
                  <a:pt x="771" y="930"/>
                </a:lnTo>
                <a:lnTo>
                  <a:pt x="763" y="934"/>
                </a:lnTo>
                <a:lnTo>
                  <a:pt x="755" y="937"/>
                </a:lnTo>
                <a:lnTo>
                  <a:pt x="747" y="942"/>
                </a:lnTo>
                <a:lnTo>
                  <a:pt x="739" y="946"/>
                </a:lnTo>
                <a:lnTo>
                  <a:pt x="732" y="951"/>
                </a:lnTo>
                <a:lnTo>
                  <a:pt x="725" y="956"/>
                </a:lnTo>
                <a:lnTo>
                  <a:pt x="718" y="962"/>
                </a:lnTo>
                <a:lnTo>
                  <a:pt x="711" y="968"/>
                </a:lnTo>
                <a:lnTo>
                  <a:pt x="705" y="974"/>
                </a:lnTo>
                <a:lnTo>
                  <a:pt x="699" y="981"/>
                </a:lnTo>
                <a:lnTo>
                  <a:pt x="695" y="987"/>
                </a:lnTo>
                <a:lnTo>
                  <a:pt x="692" y="992"/>
                </a:lnTo>
                <a:lnTo>
                  <a:pt x="689" y="998"/>
                </a:lnTo>
                <a:lnTo>
                  <a:pt x="687" y="1003"/>
                </a:lnTo>
                <a:lnTo>
                  <a:pt x="685" y="1009"/>
                </a:lnTo>
                <a:lnTo>
                  <a:pt x="684" y="1014"/>
                </a:lnTo>
                <a:lnTo>
                  <a:pt x="683" y="1020"/>
                </a:lnTo>
                <a:lnTo>
                  <a:pt x="683" y="1026"/>
                </a:lnTo>
                <a:lnTo>
                  <a:pt x="683" y="1031"/>
                </a:lnTo>
                <a:lnTo>
                  <a:pt x="684" y="1037"/>
                </a:lnTo>
                <a:lnTo>
                  <a:pt x="685" y="1043"/>
                </a:lnTo>
                <a:lnTo>
                  <a:pt x="686" y="1050"/>
                </a:lnTo>
                <a:lnTo>
                  <a:pt x="688" y="1056"/>
                </a:lnTo>
                <a:lnTo>
                  <a:pt x="690" y="1062"/>
                </a:lnTo>
                <a:lnTo>
                  <a:pt x="692" y="1069"/>
                </a:lnTo>
                <a:lnTo>
                  <a:pt x="695" y="1075"/>
                </a:lnTo>
                <a:lnTo>
                  <a:pt x="697" y="1082"/>
                </a:lnTo>
                <a:lnTo>
                  <a:pt x="700" y="1089"/>
                </a:lnTo>
                <a:lnTo>
                  <a:pt x="703" y="1097"/>
                </a:lnTo>
                <a:lnTo>
                  <a:pt x="707" y="1104"/>
                </a:lnTo>
                <a:lnTo>
                  <a:pt x="714" y="1119"/>
                </a:lnTo>
                <a:lnTo>
                  <a:pt x="721" y="1135"/>
                </a:lnTo>
                <a:lnTo>
                  <a:pt x="724" y="1144"/>
                </a:lnTo>
                <a:lnTo>
                  <a:pt x="728" y="1152"/>
                </a:lnTo>
                <a:lnTo>
                  <a:pt x="731" y="1161"/>
                </a:lnTo>
                <a:lnTo>
                  <a:pt x="735" y="1171"/>
                </a:lnTo>
                <a:lnTo>
                  <a:pt x="738" y="1180"/>
                </a:lnTo>
                <a:lnTo>
                  <a:pt x="742" y="1190"/>
                </a:lnTo>
                <a:lnTo>
                  <a:pt x="745" y="1200"/>
                </a:lnTo>
                <a:lnTo>
                  <a:pt x="748" y="1210"/>
                </a:lnTo>
                <a:lnTo>
                  <a:pt x="750" y="1218"/>
                </a:lnTo>
                <a:lnTo>
                  <a:pt x="751" y="1225"/>
                </a:lnTo>
                <a:lnTo>
                  <a:pt x="752" y="1233"/>
                </a:lnTo>
                <a:lnTo>
                  <a:pt x="753" y="1240"/>
                </a:lnTo>
                <a:lnTo>
                  <a:pt x="754" y="1247"/>
                </a:lnTo>
                <a:lnTo>
                  <a:pt x="754" y="1254"/>
                </a:lnTo>
                <a:lnTo>
                  <a:pt x="754" y="1261"/>
                </a:lnTo>
                <a:lnTo>
                  <a:pt x="753" y="1268"/>
                </a:lnTo>
                <a:lnTo>
                  <a:pt x="753" y="1275"/>
                </a:lnTo>
                <a:lnTo>
                  <a:pt x="751" y="1282"/>
                </a:lnTo>
                <a:lnTo>
                  <a:pt x="750" y="1288"/>
                </a:lnTo>
                <a:lnTo>
                  <a:pt x="748" y="1294"/>
                </a:lnTo>
                <a:lnTo>
                  <a:pt x="746" y="1301"/>
                </a:lnTo>
                <a:lnTo>
                  <a:pt x="744" y="1307"/>
                </a:lnTo>
                <a:lnTo>
                  <a:pt x="742" y="1313"/>
                </a:lnTo>
                <a:lnTo>
                  <a:pt x="739" y="1319"/>
                </a:lnTo>
                <a:lnTo>
                  <a:pt x="736" y="1325"/>
                </a:lnTo>
                <a:lnTo>
                  <a:pt x="733" y="1330"/>
                </a:lnTo>
                <a:lnTo>
                  <a:pt x="729" y="1336"/>
                </a:lnTo>
                <a:lnTo>
                  <a:pt x="725" y="1341"/>
                </a:lnTo>
                <a:lnTo>
                  <a:pt x="722" y="1347"/>
                </a:lnTo>
                <a:lnTo>
                  <a:pt x="717" y="1352"/>
                </a:lnTo>
                <a:lnTo>
                  <a:pt x="713" y="1357"/>
                </a:lnTo>
                <a:lnTo>
                  <a:pt x="708" y="1362"/>
                </a:lnTo>
                <a:lnTo>
                  <a:pt x="704" y="1367"/>
                </a:lnTo>
                <a:lnTo>
                  <a:pt x="699" y="1371"/>
                </a:lnTo>
                <a:lnTo>
                  <a:pt x="693" y="1376"/>
                </a:lnTo>
                <a:lnTo>
                  <a:pt x="688" y="1380"/>
                </a:lnTo>
                <a:lnTo>
                  <a:pt x="683" y="1385"/>
                </a:lnTo>
                <a:lnTo>
                  <a:pt x="677" y="1389"/>
                </a:lnTo>
                <a:lnTo>
                  <a:pt x="671" y="1393"/>
                </a:lnTo>
                <a:lnTo>
                  <a:pt x="665" y="1397"/>
                </a:lnTo>
                <a:lnTo>
                  <a:pt x="659" y="1400"/>
                </a:lnTo>
                <a:lnTo>
                  <a:pt x="652" y="1403"/>
                </a:lnTo>
                <a:lnTo>
                  <a:pt x="645" y="1406"/>
                </a:lnTo>
                <a:lnTo>
                  <a:pt x="637" y="1409"/>
                </a:lnTo>
                <a:lnTo>
                  <a:pt x="629" y="1411"/>
                </a:lnTo>
                <a:lnTo>
                  <a:pt x="620" y="1412"/>
                </a:lnTo>
                <a:lnTo>
                  <a:pt x="611" y="1413"/>
                </a:lnTo>
                <a:lnTo>
                  <a:pt x="602" y="1414"/>
                </a:lnTo>
                <a:lnTo>
                  <a:pt x="593" y="1414"/>
                </a:lnTo>
                <a:lnTo>
                  <a:pt x="583" y="1414"/>
                </a:lnTo>
                <a:lnTo>
                  <a:pt x="574" y="1413"/>
                </a:lnTo>
                <a:lnTo>
                  <a:pt x="564" y="1413"/>
                </a:lnTo>
                <a:lnTo>
                  <a:pt x="554" y="1411"/>
                </a:lnTo>
                <a:lnTo>
                  <a:pt x="544" y="1410"/>
                </a:lnTo>
                <a:lnTo>
                  <a:pt x="534" y="1408"/>
                </a:lnTo>
                <a:lnTo>
                  <a:pt x="525" y="1406"/>
                </a:lnTo>
                <a:lnTo>
                  <a:pt x="515" y="1403"/>
                </a:lnTo>
                <a:lnTo>
                  <a:pt x="506" y="1400"/>
                </a:lnTo>
                <a:lnTo>
                  <a:pt x="496" y="1397"/>
                </a:lnTo>
                <a:lnTo>
                  <a:pt x="487" y="1393"/>
                </a:lnTo>
                <a:lnTo>
                  <a:pt x="479" y="1389"/>
                </a:lnTo>
                <a:lnTo>
                  <a:pt x="471" y="1385"/>
                </a:lnTo>
                <a:lnTo>
                  <a:pt x="463" y="1381"/>
                </a:lnTo>
                <a:lnTo>
                  <a:pt x="455" y="1376"/>
                </a:lnTo>
                <a:lnTo>
                  <a:pt x="448" y="1371"/>
                </a:lnTo>
                <a:lnTo>
                  <a:pt x="442" y="1365"/>
                </a:lnTo>
                <a:lnTo>
                  <a:pt x="436" y="1360"/>
                </a:lnTo>
                <a:lnTo>
                  <a:pt x="431" y="1354"/>
                </a:lnTo>
                <a:lnTo>
                  <a:pt x="427" y="1348"/>
                </a:lnTo>
                <a:lnTo>
                  <a:pt x="423" y="1341"/>
                </a:lnTo>
                <a:lnTo>
                  <a:pt x="420" y="1335"/>
                </a:lnTo>
                <a:lnTo>
                  <a:pt x="418" y="1328"/>
                </a:lnTo>
                <a:lnTo>
                  <a:pt x="416" y="1320"/>
                </a:lnTo>
                <a:lnTo>
                  <a:pt x="414" y="1312"/>
                </a:lnTo>
                <a:lnTo>
                  <a:pt x="413" y="1305"/>
                </a:lnTo>
                <a:lnTo>
                  <a:pt x="412" y="1298"/>
                </a:lnTo>
                <a:lnTo>
                  <a:pt x="412" y="1291"/>
                </a:lnTo>
                <a:lnTo>
                  <a:pt x="412" y="1284"/>
                </a:lnTo>
                <a:lnTo>
                  <a:pt x="411" y="1278"/>
                </a:lnTo>
                <a:lnTo>
                  <a:pt x="412" y="1272"/>
                </a:lnTo>
                <a:lnTo>
                  <a:pt x="412" y="1266"/>
                </a:lnTo>
                <a:lnTo>
                  <a:pt x="413" y="1260"/>
                </a:lnTo>
                <a:lnTo>
                  <a:pt x="414" y="1255"/>
                </a:lnTo>
                <a:lnTo>
                  <a:pt x="415" y="1249"/>
                </a:lnTo>
                <a:lnTo>
                  <a:pt x="416" y="1244"/>
                </a:lnTo>
                <a:lnTo>
                  <a:pt x="417" y="1238"/>
                </a:lnTo>
                <a:lnTo>
                  <a:pt x="419" y="1233"/>
                </a:lnTo>
                <a:lnTo>
                  <a:pt x="420" y="1228"/>
                </a:lnTo>
                <a:lnTo>
                  <a:pt x="423" y="1217"/>
                </a:lnTo>
                <a:lnTo>
                  <a:pt x="427" y="1207"/>
                </a:lnTo>
                <a:lnTo>
                  <a:pt x="429" y="1201"/>
                </a:lnTo>
                <a:lnTo>
                  <a:pt x="430" y="1195"/>
                </a:lnTo>
                <a:lnTo>
                  <a:pt x="432" y="1190"/>
                </a:lnTo>
                <a:lnTo>
                  <a:pt x="433" y="1184"/>
                </a:lnTo>
                <a:lnTo>
                  <a:pt x="435" y="1178"/>
                </a:lnTo>
                <a:lnTo>
                  <a:pt x="437" y="1171"/>
                </a:lnTo>
                <a:lnTo>
                  <a:pt x="438" y="1165"/>
                </a:lnTo>
                <a:lnTo>
                  <a:pt x="439" y="1158"/>
                </a:lnTo>
                <a:lnTo>
                  <a:pt x="440" y="1151"/>
                </a:lnTo>
                <a:lnTo>
                  <a:pt x="441" y="1143"/>
                </a:lnTo>
                <a:lnTo>
                  <a:pt x="442" y="1136"/>
                </a:lnTo>
                <a:lnTo>
                  <a:pt x="442" y="1128"/>
                </a:lnTo>
                <a:lnTo>
                  <a:pt x="442" y="1101"/>
                </a:lnTo>
                <a:lnTo>
                  <a:pt x="440" y="1076"/>
                </a:lnTo>
                <a:lnTo>
                  <a:pt x="435" y="1055"/>
                </a:lnTo>
                <a:lnTo>
                  <a:pt x="428" y="1035"/>
                </a:lnTo>
                <a:lnTo>
                  <a:pt x="418" y="1019"/>
                </a:lnTo>
                <a:lnTo>
                  <a:pt x="407" y="1004"/>
                </a:lnTo>
                <a:lnTo>
                  <a:pt x="394" y="991"/>
                </a:lnTo>
                <a:lnTo>
                  <a:pt x="380" y="981"/>
                </a:lnTo>
                <a:lnTo>
                  <a:pt x="364" y="972"/>
                </a:lnTo>
                <a:lnTo>
                  <a:pt x="347" y="965"/>
                </a:lnTo>
                <a:lnTo>
                  <a:pt x="329" y="959"/>
                </a:lnTo>
                <a:lnTo>
                  <a:pt x="310" y="955"/>
                </a:lnTo>
                <a:lnTo>
                  <a:pt x="291" y="953"/>
                </a:lnTo>
                <a:lnTo>
                  <a:pt x="270" y="952"/>
                </a:lnTo>
                <a:lnTo>
                  <a:pt x="250" y="951"/>
                </a:lnTo>
                <a:lnTo>
                  <a:pt x="229" y="952"/>
                </a:lnTo>
                <a:lnTo>
                  <a:pt x="208" y="954"/>
                </a:lnTo>
                <a:lnTo>
                  <a:pt x="188" y="956"/>
                </a:lnTo>
                <a:lnTo>
                  <a:pt x="167" y="959"/>
                </a:lnTo>
                <a:lnTo>
                  <a:pt x="147" y="963"/>
                </a:lnTo>
                <a:lnTo>
                  <a:pt x="128" y="967"/>
                </a:lnTo>
                <a:lnTo>
                  <a:pt x="109" y="971"/>
                </a:lnTo>
                <a:lnTo>
                  <a:pt x="92" y="975"/>
                </a:lnTo>
                <a:lnTo>
                  <a:pt x="75" y="980"/>
                </a:lnTo>
                <a:lnTo>
                  <a:pt x="24" y="995"/>
                </a:lnTo>
                <a:lnTo>
                  <a:pt x="4" y="1001"/>
                </a:lnTo>
                <a:lnTo>
                  <a:pt x="0" y="989"/>
                </a:lnTo>
                <a:lnTo>
                  <a:pt x="0" y="0"/>
                </a:lnTo>
                <a:lnTo>
                  <a:pt x="999" y="0"/>
                </a:lnTo>
                <a:close/>
              </a:path>
            </a:pathLst>
          </a:custGeom>
          <a:solidFill>
            <a:schemeClr val="accent4"/>
          </a:solidFill>
          <a:ln w="19050" cmpd="sng">
            <a:noFill/>
            <a:round/>
            <a:headEnd/>
            <a:tailEnd/>
          </a:ln>
        </p:spPr>
        <p:txBody>
          <a:bodyPr/>
          <a:lstStyle/>
          <a:p>
            <a:endParaRPr lang="en-GB" dirty="0"/>
          </a:p>
        </p:txBody>
      </p:sp>
      <p:sp>
        <p:nvSpPr>
          <p:cNvPr id="5" name="Freeform 33">
            <a:extLst>
              <a:ext uri="{FF2B5EF4-FFF2-40B4-BE49-F238E27FC236}">
                <a16:creationId xmlns:a16="http://schemas.microsoft.com/office/drawing/2014/main" id="{26B8B947-93D3-9B72-FF50-D5F5C76DCD4B}"/>
              </a:ext>
            </a:extLst>
          </p:cNvPr>
          <p:cNvSpPr>
            <a:spLocks/>
          </p:cNvSpPr>
          <p:nvPr/>
        </p:nvSpPr>
        <p:spPr bwMode="auto">
          <a:xfrm>
            <a:off x="609599" y="2855356"/>
            <a:ext cx="344251" cy="238586"/>
          </a:xfrm>
          <a:custGeom>
            <a:avLst/>
            <a:gdLst>
              <a:gd name="T0" fmla="*/ 725 w 1396"/>
              <a:gd name="T1" fmla="*/ 0 h 970"/>
              <a:gd name="T2" fmla="*/ 2160 w 1396"/>
              <a:gd name="T3" fmla="*/ 1287 h 970"/>
              <a:gd name="T4" fmla="*/ 2028 w 1396"/>
              <a:gd name="T5" fmla="*/ 1263 h 970"/>
              <a:gd name="T6" fmla="*/ 1918 w 1396"/>
              <a:gd name="T7" fmla="*/ 1251 h 970"/>
              <a:gd name="T8" fmla="*/ 1737 w 1396"/>
              <a:gd name="T9" fmla="*/ 1244 h 970"/>
              <a:gd name="T10" fmla="*/ 1689 w 1396"/>
              <a:gd name="T11" fmla="*/ 1240 h 970"/>
              <a:gd name="T12" fmla="*/ 1638 w 1396"/>
              <a:gd name="T13" fmla="*/ 1169 h 970"/>
              <a:gd name="T14" fmla="*/ 1617 w 1396"/>
              <a:gd name="T15" fmla="*/ 1059 h 970"/>
              <a:gd name="T16" fmla="*/ 1643 w 1396"/>
              <a:gd name="T17" fmla="*/ 960 h 970"/>
              <a:gd name="T18" fmla="*/ 1673 w 1396"/>
              <a:gd name="T19" fmla="*/ 869 h 970"/>
              <a:gd name="T20" fmla="*/ 1667 w 1396"/>
              <a:gd name="T21" fmla="*/ 781 h 970"/>
              <a:gd name="T22" fmla="*/ 1578 w 1396"/>
              <a:gd name="T23" fmla="*/ 662 h 970"/>
              <a:gd name="T24" fmla="*/ 1448 w 1396"/>
              <a:gd name="T25" fmla="*/ 607 h 970"/>
              <a:gd name="T26" fmla="*/ 1312 w 1396"/>
              <a:gd name="T27" fmla="*/ 612 h 970"/>
              <a:gd name="T28" fmla="*/ 1194 w 1396"/>
              <a:gd name="T29" fmla="*/ 676 h 970"/>
              <a:gd name="T30" fmla="*/ 1141 w 1396"/>
              <a:gd name="T31" fmla="*/ 758 h 970"/>
              <a:gd name="T32" fmla="*/ 1137 w 1396"/>
              <a:gd name="T33" fmla="*/ 807 h 970"/>
              <a:gd name="T34" fmla="*/ 1146 w 1396"/>
              <a:gd name="T35" fmla="*/ 863 h 970"/>
              <a:gd name="T36" fmla="*/ 1163 w 1396"/>
              <a:gd name="T37" fmla="*/ 917 h 970"/>
              <a:gd name="T38" fmla="*/ 1203 w 1396"/>
              <a:gd name="T39" fmla="*/ 1004 h 970"/>
              <a:gd name="T40" fmla="*/ 1238 w 1396"/>
              <a:gd name="T41" fmla="*/ 1070 h 970"/>
              <a:gd name="T42" fmla="*/ 1254 w 1396"/>
              <a:gd name="T43" fmla="*/ 1119 h 970"/>
              <a:gd name="T44" fmla="*/ 1251 w 1396"/>
              <a:gd name="T45" fmla="*/ 1164 h 970"/>
              <a:gd name="T46" fmla="*/ 1220 w 1396"/>
              <a:gd name="T47" fmla="*/ 1207 h 970"/>
              <a:gd name="T48" fmla="*/ 1189 w 1396"/>
              <a:gd name="T49" fmla="*/ 1234 h 970"/>
              <a:gd name="T50" fmla="*/ 1164 w 1396"/>
              <a:gd name="T51" fmla="*/ 1246 h 970"/>
              <a:gd name="T52" fmla="*/ 1105 w 1396"/>
              <a:gd name="T53" fmla="*/ 1251 h 970"/>
              <a:gd name="T54" fmla="*/ 983 w 1396"/>
              <a:gd name="T55" fmla="*/ 1250 h 970"/>
              <a:gd name="T56" fmla="*/ 890 w 1396"/>
              <a:gd name="T57" fmla="*/ 1237 h 970"/>
              <a:gd name="T58" fmla="*/ 779 w 1396"/>
              <a:gd name="T59" fmla="*/ 1215 h 970"/>
              <a:gd name="T60" fmla="*/ 671 w 1396"/>
              <a:gd name="T61" fmla="*/ 1206 h 970"/>
              <a:gd name="T62" fmla="*/ 514 w 1396"/>
              <a:gd name="T63" fmla="*/ 1202 h 970"/>
              <a:gd name="T64" fmla="*/ 495 w 1396"/>
              <a:gd name="T65" fmla="*/ 1123 h 970"/>
              <a:gd name="T66" fmla="*/ 518 w 1396"/>
              <a:gd name="T67" fmla="*/ 1020 h 970"/>
              <a:gd name="T68" fmla="*/ 524 w 1396"/>
              <a:gd name="T69" fmla="*/ 946 h 970"/>
              <a:gd name="T70" fmla="*/ 498 w 1396"/>
              <a:gd name="T71" fmla="*/ 870 h 970"/>
              <a:gd name="T72" fmla="*/ 451 w 1396"/>
              <a:gd name="T73" fmla="*/ 818 h 970"/>
              <a:gd name="T74" fmla="*/ 406 w 1396"/>
              <a:gd name="T75" fmla="*/ 810 h 970"/>
              <a:gd name="T76" fmla="*/ 351 w 1396"/>
              <a:gd name="T77" fmla="*/ 816 h 970"/>
              <a:gd name="T78" fmla="*/ 277 w 1396"/>
              <a:gd name="T79" fmla="*/ 833 h 970"/>
              <a:gd name="T80" fmla="*/ 227 w 1396"/>
              <a:gd name="T81" fmla="*/ 838 h 970"/>
              <a:gd name="T82" fmla="*/ 179 w 1396"/>
              <a:gd name="T83" fmla="*/ 830 h 970"/>
              <a:gd name="T84" fmla="*/ 126 w 1396"/>
              <a:gd name="T85" fmla="*/ 811 h 970"/>
              <a:gd name="T86" fmla="*/ 79 w 1396"/>
              <a:gd name="T87" fmla="*/ 784 h 970"/>
              <a:gd name="T88" fmla="*/ 46 w 1396"/>
              <a:gd name="T89" fmla="*/ 758 h 970"/>
              <a:gd name="T90" fmla="*/ 7 w 1396"/>
              <a:gd name="T91" fmla="*/ 680 h 970"/>
              <a:gd name="T92" fmla="*/ 7 w 1396"/>
              <a:gd name="T93" fmla="*/ 565 h 970"/>
              <a:gd name="T94" fmla="*/ 54 w 1396"/>
              <a:gd name="T95" fmla="*/ 457 h 970"/>
              <a:gd name="T96" fmla="*/ 134 w 1396"/>
              <a:gd name="T97" fmla="*/ 375 h 970"/>
              <a:gd name="T98" fmla="*/ 236 w 1396"/>
              <a:gd name="T99" fmla="*/ 341 h 970"/>
              <a:gd name="T100" fmla="*/ 304 w 1396"/>
              <a:gd name="T101" fmla="*/ 342 h 970"/>
              <a:gd name="T102" fmla="*/ 357 w 1396"/>
              <a:gd name="T103" fmla="*/ 362 h 970"/>
              <a:gd name="T104" fmla="*/ 428 w 1396"/>
              <a:gd name="T105" fmla="*/ 406 h 970"/>
              <a:gd name="T106" fmla="*/ 523 w 1396"/>
              <a:gd name="T107" fmla="*/ 468 h 970"/>
              <a:gd name="T108" fmla="*/ 542 w 1396"/>
              <a:gd name="T109" fmla="*/ 474 h 970"/>
              <a:gd name="T110" fmla="*/ 566 w 1396"/>
              <a:gd name="T111" fmla="*/ 479 h 970"/>
              <a:gd name="T112" fmla="*/ 585 w 1396"/>
              <a:gd name="T113" fmla="*/ 474 h 970"/>
              <a:gd name="T114" fmla="*/ 601 w 1396"/>
              <a:gd name="T115" fmla="*/ 466 h 970"/>
              <a:gd name="T116" fmla="*/ 616 w 1396"/>
              <a:gd name="T117" fmla="*/ 430 h 970"/>
              <a:gd name="T118" fmla="*/ 634 w 1396"/>
              <a:gd name="T119" fmla="*/ 365 h 970"/>
              <a:gd name="T120" fmla="*/ 655 w 1396"/>
              <a:gd name="T121" fmla="*/ 282 h 970"/>
              <a:gd name="T122" fmla="*/ 684 w 1396"/>
              <a:gd name="T123" fmla="*/ 103 h 970"/>
              <a:gd name="T124" fmla="*/ 700 w 1396"/>
              <a:gd name="T125" fmla="*/ 31 h 9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6"/>
              <a:gd name="T190" fmla="*/ 0 h 970"/>
              <a:gd name="T191" fmla="*/ 1396 w 1396"/>
              <a:gd name="T192" fmla="*/ 970 h 9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6" h="970">
                <a:moveTo>
                  <a:pt x="449" y="0"/>
                </a:moveTo>
                <a:lnTo>
                  <a:pt x="449" y="0"/>
                </a:lnTo>
                <a:lnTo>
                  <a:pt x="450" y="0"/>
                </a:lnTo>
                <a:lnTo>
                  <a:pt x="451" y="0"/>
                </a:lnTo>
                <a:lnTo>
                  <a:pt x="452" y="0"/>
                </a:lnTo>
                <a:lnTo>
                  <a:pt x="453" y="0"/>
                </a:lnTo>
                <a:lnTo>
                  <a:pt x="454" y="0"/>
                </a:lnTo>
                <a:lnTo>
                  <a:pt x="1396" y="0"/>
                </a:lnTo>
                <a:lnTo>
                  <a:pt x="1396" y="970"/>
                </a:lnTo>
                <a:lnTo>
                  <a:pt x="1381" y="966"/>
                </a:lnTo>
                <a:lnTo>
                  <a:pt x="1362" y="961"/>
                </a:lnTo>
                <a:lnTo>
                  <a:pt x="1352" y="959"/>
                </a:lnTo>
                <a:lnTo>
                  <a:pt x="1341" y="956"/>
                </a:lnTo>
                <a:lnTo>
                  <a:pt x="1330" y="954"/>
                </a:lnTo>
                <a:lnTo>
                  <a:pt x="1319" y="951"/>
                </a:lnTo>
                <a:lnTo>
                  <a:pt x="1306" y="948"/>
                </a:lnTo>
                <a:lnTo>
                  <a:pt x="1294" y="946"/>
                </a:lnTo>
                <a:lnTo>
                  <a:pt x="1282" y="943"/>
                </a:lnTo>
                <a:lnTo>
                  <a:pt x="1269" y="941"/>
                </a:lnTo>
                <a:lnTo>
                  <a:pt x="1256" y="939"/>
                </a:lnTo>
                <a:lnTo>
                  <a:pt x="1243" y="937"/>
                </a:lnTo>
                <a:lnTo>
                  <a:pt x="1236" y="936"/>
                </a:lnTo>
                <a:lnTo>
                  <a:pt x="1229" y="935"/>
                </a:lnTo>
                <a:lnTo>
                  <a:pt x="1223" y="934"/>
                </a:lnTo>
                <a:lnTo>
                  <a:pt x="1216" y="933"/>
                </a:lnTo>
                <a:lnTo>
                  <a:pt x="1201" y="932"/>
                </a:lnTo>
                <a:lnTo>
                  <a:pt x="1187" y="931"/>
                </a:lnTo>
                <a:lnTo>
                  <a:pt x="1172" y="930"/>
                </a:lnTo>
                <a:lnTo>
                  <a:pt x="1158" y="930"/>
                </a:lnTo>
                <a:lnTo>
                  <a:pt x="1131" y="929"/>
                </a:lnTo>
                <a:lnTo>
                  <a:pt x="1107" y="928"/>
                </a:lnTo>
                <a:lnTo>
                  <a:pt x="1097" y="928"/>
                </a:lnTo>
                <a:lnTo>
                  <a:pt x="1087" y="927"/>
                </a:lnTo>
                <a:lnTo>
                  <a:pt x="1078" y="927"/>
                </a:lnTo>
                <a:lnTo>
                  <a:pt x="1070" y="926"/>
                </a:lnTo>
                <a:lnTo>
                  <a:pt x="1067" y="926"/>
                </a:lnTo>
                <a:lnTo>
                  <a:pt x="1064" y="926"/>
                </a:lnTo>
                <a:lnTo>
                  <a:pt x="1061" y="925"/>
                </a:lnTo>
                <a:lnTo>
                  <a:pt x="1059" y="925"/>
                </a:lnTo>
                <a:lnTo>
                  <a:pt x="1057" y="924"/>
                </a:lnTo>
                <a:lnTo>
                  <a:pt x="1055" y="923"/>
                </a:lnTo>
                <a:lnTo>
                  <a:pt x="1054" y="923"/>
                </a:lnTo>
                <a:lnTo>
                  <a:pt x="1053" y="922"/>
                </a:lnTo>
                <a:lnTo>
                  <a:pt x="1044" y="909"/>
                </a:lnTo>
                <a:lnTo>
                  <a:pt x="1036" y="896"/>
                </a:lnTo>
                <a:lnTo>
                  <a:pt x="1030" y="883"/>
                </a:lnTo>
                <a:lnTo>
                  <a:pt x="1025" y="871"/>
                </a:lnTo>
                <a:lnTo>
                  <a:pt x="1020" y="858"/>
                </a:lnTo>
                <a:lnTo>
                  <a:pt x="1017" y="846"/>
                </a:lnTo>
                <a:lnTo>
                  <a:pt x="1014" y="834"/>
                </a:lnTo>
                <a:lnTo>
                  <a:pt x="1013" y="823"/>
                </a:lnTo>
                <a:lnTo>
                  <a:pt x="1012" y="811"/>
                </a:lnTo>
                <a:lnTo>
                  <a:pt x="1012" y="800"/>
                </a:lnTo>
                <a:lnTo>
                  <a:pt x="1012" y="789"/>
                </a:lnTo>
                <a:lnTo>
                  <a:pt x="1014" y="778"/>
                </a:lnTo>
                <a:lnTo>
                  <a:pt x="1015" y="767"/>
                </a:lnTo>
                <a:lnTo>
                  <a:pt x="1017" y="757"/>
                </a:lnTo>
                <a:lnTo>
                  <a:pt x="1020" y="746"/>
                </a:lnTo>
                <a:lnTo>
                  <a:pt x="1022" y="736"/>
                </a:lnTo>
                <a:lnTo>
                  <a:pt x="1025" y="726"/>
                </a:lnTo>
                <a:lnTo>
                  <a:pt x="1028" y="715"/>
                </a:lnTo>
                <a:lnTo>
                  <a:pt x="1031" y="705"/>
                </a:lnTo>
                <a:lnTo>
                  <a:pt x="1034" y="695"/>
                </a:lnTo>
                <a:lnTo>
                  <a:pt x="1037" y="686"/>
                </a:lnTo>
                <a:lnTo>
                  <a:pt x="1040" y="676"/>
                </a:lnTo>
                <a:lnTo>
                  <a:pt x="1043" y="666"/>
                </a:lnTo>
                <a:lnTo>
                  <a:pt x="1045" y="657"/>
                </a:lnTo>
                <a:lnTo>
                  <a:pt x="1047" y="647"/>
                </a:lnTo>
                <a:lnTo>
                  <a:pt x="1048" y="638"/>
                </a:lnTo>
                <a:lnTo>
                  <a:pt x="1049" y="629"/>
                </a:lnTo>
                <a:lnTo>
                  <a:pt x="1050" y="619"/>
                </a:lnTo>
                <a:lnTo>
                  <a:pt x="1050" y="610"/>
                </a:lnTo>
                <a:lnTo>
                  <a:pt x="1049" y="601"/>
                </a:lnTo>
                <a:lnTo>
                  <a:pt x="1047" y="591"/>
                </a:lnTo>
                <a:lnTo>
                  <a:pt x="1044" y="582"/>
                </a:lnTo>
                <a:lnTo>
                  <a:pt x="1039" y="567"/>
                </a:lnTo>
                <a:lnTo>
                  <a:pt x="1032" y="552"/>
                </a:lnTo>
                <a:lnTo>
                  <a:pt x="1024" y="538"/>
                </a:lnTo>
                <a:lnTo>
                  <a:pt x="1016" y="525"/>
                </a:lnTo>
                <a:lnTo>
                  <a:pt x="1007" y="514"/>
                </a:lnTo>
                <a:lnTo>
                  <a:pt x="998" y="503"/>
                </a:lnTo>
                <a:lnTo>
                  <a:pt x="988" y="493"/>
                </a:lnTo>
                <a:lnTo>
                  <a:pt x="978" y="484"/>
                </a:lnTo>
                <a:lnTo>
                  <a:pt x="967" y="477"/>
                </a:lnTo>
                <a:lnTo>
                  <a:pt x="955" y="470"/>
                </a:lnTo>
                <a:lnTo>
                  <a:pt x="944" y="464"/>
                </a:lnTo>
                <a:lnTo>
                  <a:pt x="932" y="459"/>
                </a:lnTo>
                <a:lnTo>
                  <a:pt x="920" y="455"/>
                </a:lnTo>
                <a:lnTo>
                  <a:pt x="907" y="452"/>
                </a:lnTo>
                <a:lnTo>
                  <a:pt x="895" y="450"/>
                </a:lnTo>
                <a:lnTo>
                  <a:pt x="882" y="449"/>
                </a:lnTo>
                <a:lnTo>
                  <a:pt x="870" y="448"/>
                </a:lnTo>
                <a:lnTo>
                  <a:pt x="857" y="449"/>
                </a:lnTo>
                <a:lnTo>
                  <a:pt x="845" y="451"/>
                </a:lnTo>
                <a:lnTo>
                  <a:pt x="833" y="453"/>
                </a:lnTo>
                <a:lnTo>
                  <a:pt x="821" y="456"/>
                </a:lnTo>
                <a:lnTo>
                  <a:pt x="809" y="461"/>
                </a:lnTo>
                <a:lnTo>
                  <a:pt x="798" y="466"/>
                </a:lnTo>
                <a:lnTo>
                  <a:pt x="787" y="472"/>
                </a:lnTo>
                <a:lnTo>
                  <a:pt x="776" y="479"/>
                </a:lnTo>
                <a:lnTo>
                  <a:pt x="766" y="486"/>
                </a:lnTo>
                <a:lnTo>
                  <a:pt x="756" y="495"/>
                </a:lnTo>
                <a:lnTo>
                  <a:pt x="747" y="504"/>
                </a:lnTo>
                <a:lnTo>
                  <a:pt x="739" y="514"/>
                </a:lnTo>
                <a:lnTo>
                  <a:pt x="731" y="526"/>
                </a:lnTo>
                <a:lnTo>
                  <a:pt x="724" y="538"/>
                </a:lnTo>
                <a:lnTo>
                  <a:pt x="718" y="550"/>
                </a:lnTo>
                <a:lnTo>
                  <a:pt x="716" y="555"/>
                </a:lnTo>
                <a:lnTo>
                  <a:pt x="715" y="560"/>
                </a:lnTo>
                <a:lnTo>
                  <a:pt x="714" y="565"/>
                </a:lnTo>
                <a:lnTo>
                  <a:pt x="713" y="570"/>
                </a:lnTo>
                <a:lnTo>
                  <a:pt x="712" y="575"/>
                </a:lnTo>
                <a:lnTo>
                  <a:pt x="712" y="580"/>
                </a:lnTo>
                <a:lnTo>
                  <a:pt x="711" y="585"/>
                </a:lnTo>
                <a:lnTo>
                  <a:pt x="711" y="591"/>
                </a:lnTo>
                <a:lnTo>
                  <a:pt x="711" y="596"/>
                </a:lnTo>
                <a:lnTo>
                  <a:pt x="712" y="602"/>
                </a:lnTo>
                <a:lnTo>
                  <a:pt x="712" y="608"/>
                </a:lnTo>
                <a:lnTo>
                  <a:pt x="713" y="613"/>
                </a:lnTo>
                <a:lnTo>
                  <a:pt x="713" y="619"/>
                </a:lnTo>
                <a:lnTo>
                  <a:pt x="714" y="625"/>
                </a:lnTo>
                <a:lnTo>
                  <a:pt x="715" y="631"/>
                </a:lnTo>
                <a:lnTo>
                  <a:pt x="716" y="637"/>
                </a:lnTo>
                <a:lnTo>
                  <a:pt x="717" y="643"/>
                </a:lnTo>
                <a:lnTo>
                  <a:pt x="718" y="648"/>
                </a:lnTo>
                <a:lnTo>
                  <a:pt x="720" y="654"/>
                </a:lnTo>
                <a:lnTo>
                  <a:pt x="721" y="660"/>
                </a:lnTo>
                <a:lnTo>
                  <a:pt x="723" y="666"/>
                </a:lnTo>
                <a:lnTo>
                  <a:pt x="724" y="671"/>
                </a:lnTo>
                <a:lnTo>
                  <a:pt x="726" y="677"/>
                </a:lnTo>
                <a:lnTo>
                  <a:pt x="728" y="683"/>
                </a:lnTo>
                <a:lnTo>
                  <a:pt x="731" y="693"/>
                </a:lnTo>
                <a:lnTo>
                  <a:pt x="735" y="704"/>
                </a:lnTo>
                <a:lnTo>
                  <a:pt x="738" y="714"/>
                </a:lnTo>
                <a:lnTo>
                  <a:pt x="742" y="723"/>
                </a:lnTo>
                <a:lnTo>
                  <a:pt x="745" y="731"/>
                </a:lnTo>
                <a:lnTo>
                  <a:pt x="749" y="739"/>
                </a:lnTo>
                <a:lnTo>
                  <a:pt x="753" y="748"/>
                </a:lnTo>
                <a:lnTo>
                  <a:pt x="757" y="757"/>
                </a:lnTo>
                <a:lnTo>
                  <a:pt x="762" y="767"/>
                </a:lnTo>
                <a:lnTo>
                  <a:pt x="767" y="777"/>
                </a:lnTo>
                <a:lnTo>
                  <a:pt x="769" y="782"/>
                </a:lnTo>
                <a:lnTo>
                  <a:pt x="771" y="787"/>
                </a:lnTo>
                <a:lnTo>
                  <a:pt x="773" y="792"/>
                </a:lnTo>
                <a:lnTo>
                  <a:pt x="775" y="797"/>
                </a:lnTo>
                <a:lnTo>
                  <a:pt x="777" y="803"/>
                </a:lnTo>
                <a:lnTo>
                  <a:pt x="779" y="808"/>
                </a:lnTo>
                <a:lnTo>
                  <a:pt x="780" y="813"/>
                </a:lnTo>
                <a:lnTo>
                  <a:pt x="781" y="818"/>
                </a:lnTo>
                <a:lnTo>
                  <a:pt x="783" y="823"/>
                </a:lnTo>
                <a:lnTo>
                  <a:pt x="784" y="828"/>
                </a:lnTo>
                <a:lnTo>
                  <a:pt x="785" y="833"/>
                </a:lnTo>
                <a:lnTo>
                  <a:pt x="785" y="838"/>
                </a:lnTo>
                <a:lnTo>
                  <a:pt x="786" y="843"/>
                </a:lnTo>
                <a:lnTo>
                  <a:pt x="786" y="848"/>
                </a:lnTo>
                <a:lnTo>
                  <a:pt x="785" y="853"/>
                </a:lnTo>
                <a:lnTo>
                  <a:pt x="785" y="858"/>
                </a:lnTo>
                <a:lnTo>
                  <a:pt x="784" y="862"/>
                </a:lnTo>
                <a:lnTo>
                  <a:pt x="783" y="867"/>
                </a:lnTo>
                <a:lnTo>
                  <a:pt x="782" y="871"/>
                </a:lnTo>
                <a:lnTo>
                  <a:pt x="780" y="875"/>
                </a:lnTo>
                <a:lnTo>
                  <a:pt x="777" y="880"/>
                </a:lnTo>
                <a:lnTo>
                  <a:pt x="774" y="885"/>
                </a:lnTo>
                <a:lnTo>
                  <a:pt x="771" y="889"/>
                </a:lnTo>
                <a:lnTo>
                  <a:pt x="768" y="894"/>
                </a:lnTo>
                <a:lnTo>
                  <a:pt x="764" y="899"/>
                </a:lnTo>
                <a:lnTo>
                  <a:pt x="760" y="903"/>
                </a:lnTo>
                <a:lnTo>
                  <a:pt x="757" y="907"/>
                </a:lnTo>
                <a:lnTo>
                  <a:pt x="753" y="911"/>
                </a:lnTo>
                <a:lnTo>
                  <a:pt x="751" y="913"/>
                </a:lnTo>
                <a:lnTo>
                  <a:pt x="748" y="915"/>
                </a:lnTo>
                <a:lnTo>
                  <a:pt x="746" y="917"/>
                </a:lnTo>
                <a:lnTo>
                  <a:pt x="744" y="919"/>
                </a:lnTo>
                <a:lnTo>
                  <a:pt x="742" y="920"/>
                </a:lnTo>
                <a:lnTo>
                  <a:pt x="740" y="922"/>
                </a:lnTo>
                <a:lnTo>
                  <a:pt x="738" y="923"/>
                </a:lnTo>
                <a:lnTo>
                  <a:pt x="736" y="924"/>
                </a:lnTo>
                <a:lnTo>
                  <a:pt x="733" y="926"/>
                </a:lnTo>
                <a:lnTo>
                  <a:pt x="731" y="927"/>
                </a:lnTo>
                <a:lnTo>
                  <a:pt x="729" y="928"/>
                </a:lnTo>
                <a:lnTo>
                  <a:pt x="727" y="928"/>
                </a:lnTo>
                <a:lnTo>
                  <a:pt x="724" y="929"/>
                </a:lnTo>
                <a:lnTo>
                  <a:pt x="722" y="930"/>
                </a:lnTo>
                <a:lnTo>
                  <a:pt x="720" y="930"/>
                </a:lnTo>
                <a:lnTo>
                  <a:pt x="718" y="930"/>
                </a:lnTo>
                <a:lnTo>
                  <a:pt x="704" y="932"/>
                </a:lnTo>
                <a:lnTo>
                  <a:pt x="691" y="932"/>
                </a:lnTo>
                <a:lnTo>
                  <a:pt x="678" y="933"/>
                </a:lnTo>
                <a:lnTo>
                  <a:pt x="666" y="933"/>
                </a:lnTo>
                <a:lnTo>
                  <a:pt x="655" y="933"/>
                </a:lnTo>
                <a:lnTo>
                  <a:pt x="644" y="933"/>
                </a:lnTo>
                <a:lnTo>
                  <a:pt x="634" y="932"/>
                </a:lnTo>
                <a:lnTo>
                  <a:pt x="624" y="931"/>
                </a:lnTo>
                <a:lnTo>
                  <a:pt x="615" y="931"/>
                </a:lnTo>
                <a:lnTo>
                  <a:pt x="606" y="929"/>
                </a:lnTo>
                <a:lnTo>
                  <a:pt x="597" y="928"/>
                </a:lnTo>
                <a:lnTo>
                  <a:pt x="589" y="927"/>
                </a:lnTo>
                <a:lnTo>
                  <a:pt x="581" y="926"/>
                </a:lnTo>
                <a:lnTo>
                  <a:pt x="573" y="924"/>
                </a:lnTo>
                <a:lnTo>
                  <a:pt x="565" y="922"/>
                </a:lnTo>
                <a:lnTo>
                  <a:pt x="557" y="921"/>
                </a:lnTo>
                <a:lnTo>
                  <a:pt x="543" y="917"/>
                </a:lnTo>
                <a:lnTo>
                  <a:pt x="528" y="914"/>
                </a:lnTo>
                <a:lnTo>
                  <a:pt x="520" y="912"/>
                </a:lnTo>
                <a:lnTo>
                  <a:pt x="513" y="910"/>
                </a:lnTo>
                <a:lnTo>
                  <a:pt x="505" y="908"/>
                </a:lnTo>
                <a:lnTo>
                  <a:pt x="497" y="907"/>
                </a:lnTo>
                <a:lnTo>
                  <a:pt x="488" y="905"/>
                </a:lnTo>
                <a:lnTo>
                  <a:pt x="480" y="904"/>
                </a:lnTo>
                <a:lnTo>
                  <a:pt x="471" y="902"/>
                </a:lnTo>
                <a:lnTo>
                  <a:pt x="462" y="901"/>
                </a:lnTo>
                <a:lnTo>
                  <a:pt x="452" y="900"/>
                </a:lnTo>
                <a:lnTo>
                  <a:pt x="442" y="899"/>
                </a:lnTo>
                <a:lnTo>
                  <a:pt x="431" y="898"/>
                </a:lnTo>
                <a:lnTo>
                  <a:pt x="420" y="898"/>
                </a:lnTo>
                <a:lnTo>
                  <a:pt x="404" y="897"/>
                </a:lnTo>
                <a:lnTo>
                  <a:pt x="389" y="897"/>
                </a:lnTo>
                <a:lnTo>
                  <a:pt x="375" y="896"/>
                </a:lnTo>
                <a:lnTo>
                  <a:pt x="362" y="896"/>
                </a:lnTo>
                <a:lnTo>
                  <a:pt x="349" y="896"/>
                </a:lnTo>
                <a:lnTo>
                  <a:pt x="336" y="896"/>
                </a:lnTo>
                <a:lnTo>
                  <a:pt x="322" y="896"/>
                </a:lnTo>
                <a:lnTo>
                  <a:pt x="307" y="896"/>
                </a:lnTo>
                <a:lnTo>
                  <a:pt x="306" y="886"/>
                </a:lnTo>
                <a:lnTo>
                  <a:pt x="306" y="876"/>
                </a:lnTo>
                <a:lnTo>
                  <a:pt x="307" y="866"/>
                </a:lnTo>
                <a:lnTo>
                  <a:pt x="308" y="856"/>
                </a:lnTo>
                <a:lnTo>
                  <a:pt x="309" y="847"/>
                </a:lnTo>
                <a:lnTo>
                  <a:pt x="310" y="837"/>
                </a:lnTo>
                <a:lnTo>
                  <a:pt x="311" y="828"/>
                </a:lnTo>
                <a:lnTo>
                  <a:pt x="313" y="820"/>
                </a:lnTo>
                <a:lnTo>
                  <a:pt x="316" y="802"/>
                </a:lnTo>
                <a:lnTo>
                  <a:pt x="319" y="785"/>
                </a:lnTo>
                <a:lnTo>
                  <a:pt x="321" y="777"/>
                </a:lnTo>
                <a:lnTo>
                  <a:pt x="323" y="769"/>
                </a:lnTo>
                <a:lnTo>
                  <a:pt x="324" y="761"/>
                </a:lnTo>
                <a:lnTo>
                  <a:pt x="325" y="752"/>
                </a:lnTo>
                <a:lnTo>
                  <a:pt x="327" y="745"/>
                </a:lnTo>
                <a:lnTo>
                  <a:pt x="327" y="737"/>
                </a:lnTo>
                <a:lnTo>
                  <a:pt x="328" y="729"/>
                </a:lnTo>
                <a:lnTo>
                  <a:pt x="328" y="721"/>
                </a:lnTo>
                <a:lnTo>
                  <a:pt x="328" y="713"/>
                </a:lnTo>
                <a:lnTo>
                  <a:pt x="328" y="705"/>
                </a:lnTo>
                <a:lnTo>
                  <a:pt x="327" y="697"/>
                </a:lnTo>
                <a:lnTo>
                  <a:pt x="326" y="689"/>
                </a:lnTo>
                <a:lnTo>
                  <a:pt x="324" y="681"/>
                </a:lnTo>
                <a:lnTo>
                  <a:pt x="322" y="673"/>
                </a:lnTo>
                <a:lnTo>
                  <a:pt x="319" y="665"/>
                </a:lnTo>
                <a:lnTo>
                  <a:pt x="315" y="656"/>
                </a:lnTo>
                <a:lnTo>
                  <a:pt x="311" y="648"/>
                </a:lnTo>
                <a:lnTo>
                  <a:pt x="307" y="639"/>
                </a:lnTo>
                <a:lnTo>
                  <a:pt x="301" y="631"/>
                </a:lnTo>
                <a:lnTo>
                  <a:pt x="295" y="622"/>
                </a:lnTo>
                <a:lnTo>
                  <a:pt x="292" y="619"/>
                </a:lnTo>
                <a:lnTo>
                  <a:pt x="289" y="615"/>
                </a:lnTo>
                <a:lnTo>
                  <a:pt x="286" y="612"/>
                </a:lnTo>
                <a:lnTo>
                  <a:pt x="282" y="610"/>
                </a:lnTo>
                <a:lnTo>
                  <a:pt x="278" y="608"/>
                </a:lnTo>
                <a:lnTo>
                  <a:pt x="275" y="606"/>
                </a:lnTo>
                <a:lnTo>
                  <a:pt x="271" y="605"/>
                </a:lnTo>
                <a:lnTo>
                  <a:pt x="267" y="604"/>
                </a:lnTo>
                <a:lnTo>
                  <a:pt x="263" y="603"/>
                </a:lnTo>
                <a:lnTo>
                  <a:pt x="258" y="603"/>
                </a:lnTo>
                <a:lnTo>
                  <a:pt x="254" y="603"/>
                </a:lnTo>
                <a:lnTo>
                  <a:pt x="249" y="603"/>
                </a:lnTo>
                <a:lnTo>
                  <a:pt x="245" y="603"/>
                </a:lnTo>
                <a:lnTo>
                  <a:pt x="240" y="604"/>
                </a:lnTo>
                <a:lnTo>
                  <a:pt x="235" y="605"/>
                </a:lnTo>
                <a:lnTo>
                  <a:pt x="230" y="605"/>
                </a:lnTo>
                <a:lnTo>
                  <a:pt x="225" y="607"/>
                </a:lnTo>
                <a:lnTo>
                  <a:pt x="220" y="608"/>
                </a:lnTo>
                <a:lnTo>
                  <a:pt x="215" y="609"/>
                </a:lnTo>
                <a:lnTo>
                  <a:pt x="210" y="610"/>
                </a:lnTo>
                <a:lnTo>
                  <a:pt x="200" y="613"/>
                </a:lnTo>
                <a:lnTo>
                  <a:pt x="190" y="616"/>
                </a:lnTo>
                <a:lnTo>
                  <a:pt x="184" y="618"/>
                </a:lnTo>
                <a:lnTo>
                  <a:pt x="179" y="619"/>
                </a:lnTo>
                <a:lnTo>
                  <a:pt x="174" y="620"/>
                </a:lnTo>
                <a:lnTo>
                  <a:pt x="169" y="621"/>
                </a:lnTo>
                <a:lnTo>
                  <a:pt x="164" y="622"/>
                </a:lnTo>
                <a:lnTo>
                  <a:pt x="159" y="623"/>
                </a:lnTo>
                <a:lnTo>
                  <a:pt x="154" y="624"/>
                </a:lnTo>
                <a:lnTo>
                  <a:pt x="149" y="625"/>
                </a:lnTo>
                <a:lnTo>
                  <a:pt x="145" y="625"/>
                </a:lnTo>
                <a:lnTo>
                  <a:pt x="142" y="625"/>
                </a:lnTo>
                <a:lnTo>
                  <a:pt x="138" y="624"/>
                </a:lnTo>
                <a:lnTo>
                  <a:pt x="134" y="624"/>
                </a:lnTo>
                <a:lnTo>
                  <a:pt x="130" y="623"/>
                </a:lnTo>
                <a:lnTo>
                  <a:pt x="125" y="622"/>
                </a:lnTo>
                <a:lnTo>
                  <a:pt x="121" y="621"/>
                </a:lnTo>
                <a:lnTo>
                  <a:pt x="117" y="620"/>
                </a:lnTo>
                <a:lnTo>
                  <a:pt x="112" y="618"/>
                </a:lnTo>
                <a:lnTo>
                  <a:pt x="107" y="617"/>
                </a:lnTo>
                <a:lnTo>
                  <a:pt x="103" y="615"/>
                </a:lnTo>
                <a:lnTo>
                  <a:pt x="98" y="613"/>
                </a:lnTo>
                <a:lnTo>
                  <a:pt x="93" y="611"/>
                </a:lnTo>
                <a:lnTo>
                  <a:pt x="89" y="609"/>
                </a:lnTo>
                <a:lnTo>
                  <a:pt x="84" y="606"/>
                </a:lnTo>
                <a:lnTo>
                  <a:pt x="79" y="604"/>
                </a:lnTo>
                <a:lnTo>
                  <a:pt x="75" y="601"/>
                </a:lnTo>
                <a:lnTo>
                  <a:pt x="70" y="599"/>
                </a:lnTo>
                <a:lnTo>
                  <a:pt x="66" y="596"/>
                </a:lnTo>
                <a:lnTo>
                  <a:pt x="62" y="593"/>
                </a:lnTo>
                <a:lnTo>
                  <a:pt x="57" y="591"/>
                </a:lnTo>
                <a:lnTo>
                  <a:pt x="53" y="588"/>
                </a:lnTo>
                <a:lnTo>
                  <a:pt x="50" y="585"/>
                </a:lnTo>
                <a:lnTo>
                  <a:pt x="46" y="582"/>
                </a:lnTo>
                <a:lnTo>
                  <a:pt x="42" y="579"/>
                </a:lnTo>
                <a:lnTo>
                  <a:pt x="39" y="576"/>
                </a:lnTo>
                <a:lnTo>
                  <a:pt x="36" y="574"/>
                </a:lnTo>
                <a:lnTo>
                  <a:pt x="33" y="571"/>
                </a:lnTo>
                <a:lnTo>
                  <a:pt x="30" y="568"/>
                </a:lnTo>
                <a:lnTo>
                  <a:pt x="28" y="565"/>
                </a:lnTo>
                <a:lnTo>
                  <a:pt x="26" y="563"/>
                </a:lnTo>
                <a:lnTo>
                  <a:pt x="24" y="560"/>
                </a:lnTo>
                <a:lnTo>
                  <a:pt x="19" y="550"/>
                </a:lnTo>
                <a:lnTo>
                  <a:pt x="14" y="539"/>
                </a:lnTo>
                <a:lnTo>
                  <a:pt x="10" y="529"/>
                </a:lnTo>
                <a:lnTo>
                  <a:pt x="6" y="517"/>
                </a:lnTo>
                <a:lnTo>
                  <a:pt x="4" y="506"/>
                </a:lnTo>
                <a:lnTo>
                  <a:pt x="2" y="494"/>
                </a:lnTo>
                <a:lnTo>
                  <a:pt x="1" y="482"/>
                </a:lnTo>
                <a:lnTo>
                  <a:pt x="0" y="470"/>
                </a:lnTo>
                <a:lnTo>
                  <a:pt x="0" y="458"/>
                </a:lnTo>
                <a:lnTo>
                  <a:pt x="1" y="446"/>
                </a:lnTo>
                <a:lnTo>
                  <a:pt x="2" y="433"/>
                </a:lnTo>
                <a:lnTo>
                  <a:pt x="4" y="421"/>
                </a:lnTo>
                <a:lnTo>
                  <a:pt x="6" y="409"/>
                </a:lnTo>
                <a:lnTo>
                  <a:pt x="9" y="397"/>
                </a:lnTo>
                <a:lnTo>
                  <a:pt x="13" y="385"/>
                </a:lnTo>
                <a:lnTo>
                  <a:pt x="17" y="374"/>
                </a:lnTo>
                <a:lnTo>
                  <a:pt x="22" y="362"/>
                </a:lnTo>
                <a:lnTo>
                  <a:pt x="27" y="351"/>
                </a:lnTo>
                <a:lnTo>
                  <a:pt x="33" y="340"/>
                </a:lnTo>
                <a:lnTo>
                  <a:pt x="39" y="330"/>
                </a:lnTo>
                <a:lnTo>
                  <a:pt x="45" y="320"/>
                </a:lnTo>
                <a:lnTo>
                  <a:pt x="52" y="311"/>
                </a:lnTo>
                <a:lnTo>
                  <a:pt x="59" y="302"/>
                </a:lnTo>
                <a:lnTo>
                  <a:pt x="67" y="294"/>
                </a:lnTo>
                <a:lnTo>
                  <a:pt x="75" y="286"/>
                </a:lnTo>
                <a:lnTo>
                  <a:pt x="84" y="279"/>
                </a:lnTo>
                <a:lnTo>
                  <a:pt x="92" y="273"/>
                </a:lnTo>
                <a:lnTo>
                  <a:pt x="102" y="268"/>
                </a:lnTo>
                <a:lnTo>
                  <a:pt x="111" y="263"/>
                </a:lnTo>
                <a:lnTo>
                  <a:pt x="121" y="259"/>
                </a:lnTo>
                <a:lnTo>
                  <a:pt x="131" y="256"/>
                </a:lnTo>
                <a:lnTo>
                  <a:pt x="141" y="255"/>
                </a:lnTo>
                <a:lnTo>
                  <a:pt x="148" y="254"/>
                </a:lnTo>
                <a:lnTo>
                  <a:pt x="155" y="253"/>
                </a:lnTo>
                <a:lnTo>
                  <a:pt x="162" y="253"/>
                </a:lnTo>
                <a:lnTo>
                  <a:pt x="168" y="253"/>
                </a:lnTo>
                <a:lnTo>
                  <a:pt x="174" y="253"/>
                </a:lnTo>
                <a:lnTo>
                  <a:pt x="180" y="253"/>
                </a:lnTo>
                <a:lnTo>
                  <a:pt x="185" y="254"/>
                </a:lnTo>
                <a:lnTo>
                  <a:pt x="190" y="255"/>
                </a:lnTo>
                <a:lnTo>
                  <a:pt x="195" y="256"/>
                </a:lnTo>
                <a:lnTo>
                  <a:pt x="200" y="258"/>
                </a:lnTo>
                <a:lnTo>
                  <a:pt x="205" y="260"/>
                </a:lnTo>
                <a:lnTo>
                  <a:pt x="209" y="261"/>
                </a:lnTo>
                <a:lnTo>
                  <a:pt x="214" y="264"/>
                </a:lnTo>
                <a:lnTo>
                  <a:pt x="218" y="266"/>
                </a:lnTo>
                <a:lnTo>
                  <a:pt x="223" y="269"/>
                </a:lnTo>
                <a:lnTo>
                  <a:pt x="227" y="272"/>
                </a:lnTo>
                <a:lnTo>
                  <a:pt x="232" y="275"/>
                </a:lnTo>
                <a:lnTo>
                  <a:pt x="237" y="278"/>
                </a:lnTo>
                <a:lnTo>
                  <a:pt x="241" y="282"/>
                </a:lnTo>
                <a:lnTo>
                  <a:pt x="246" y="286"/>
                </a:lnTo>
                <a:lnTo>
                  <a:pt x="256" y="294"/>
                </a:lnTo>
                <a:lnTo>
                  <a:pt x="268" y="303"/>
                </a:lnTo>
                <a:lnTo>
                  <a:pt x="280" y="313"/>
                </a:lnTo>
                <a:lnTo>
                  <a:pt x="294" y="324"/>
                </a:lnTo>
                <a:lnTo>
                  <a:pt x="301" y="329"/>
                </a:lnTo>
                <a:lnTo>
                  <a:pt x="309" y="335"/>
                </a:lnTo>
                <a:lnTo>
                  <a:pt x="317" y="341"/>
                </a:lnTo>
                <a:lnTo>
                  <a:pt x="326" y="347"/>
                </a:lnTo>
                <a:lnTo>
                  <a:pt x="327" y="348"/>
                </a:lnTo>
                <a:lnTo>
                  <a:pt x="329" y="349"/>
                </a:lnTo>
                <a:lnTo>
                  <a:pt x="331" y="350"/>
                </a:lnTo>
                <a:lnTo>
                  <a:pt x="333" y="351"/>
                </a:lnTo>
                <a:lnTo>
                  <a:pt x="334" y="352"/>
                </a:lnTo>
                <a:lnTo>
                  <a:pt x="336" y="353"/>
                </a:lnTo>
                <a:lnTo>
                  <a:pt x="338" y="353"/>
                </a:lnTo>
                <a:lnTo>
                  <a:pt x="340" y="354"/>
                </a:lnTo>
                <a:lnTo>
                  <a:pt x="342" y="355"/>
                </a:lnTo>
                <a:lnTo>
                  <a:pt x="344" y="355"/>
                </a:lnTo>
                <a:lnTo>
                  <a:pt x="346" y="356"/>
                </a:lnTo>
                <a:lnTo>
                  <a:pt x="348" y="356"/>
                </a:lnTo>
                <a:lnTo>
                  <a:pt x="350" y="356"/>
                </a:lnTo>
                <a:lnTo>
                  <a:pt x="352" y="356"/>
                </a:lnTo>
                <a:lnTo>
                  <a:pt x="354" y="356"/>
                </a:lnTo>
                <a:lnTo>
                  <a:pt x="356" y="356"/>
                </a:lnTo>
                <a:lnTo>
                  <a:pt x="357" y="356"/>
                </a:lnTo>
                <a:lnTo>
                  <a:pt x="359" y="356"/>
                </a:lnTo>
                <a:lnTo>
                  <a:pt x="361" y="356"/>
                </a:lnTo>
                <a:lnTo>
                  <a:pt x="363" y="355"/>
                </a:lnTo>
                <a:lnTo>
                  <a:pt x="365" y="355"/>
                </a:lnTo>
                <a:lnTo>
                  <a:pt x="366" y="354"/>
                </a:lnTo>
                <a:lnTo>
                  <a:pt x="368" y="354"/>
                </a:lnTo>
                <a:lnTo>
                  <a:pt x="369" y="353"/>
                </a:lnTo>
                <a:lnTo>
                  <a:pt x="371" y="352"/>
                </a:lnTo>
                <a:lnTo>
                  <a:pt x="372" y="351"/>
                </a:lnTo>
                <a:lnTo>
                  <a:pt x="373" y="349"/>
                </a:lnTo>
                <a:lnTo>
                  <a:pt x="375" y="348"/>
                </a:lnTo>
                <a:lnTo>
                  <a:pt x="376" y="347"/>
                </a:lnTo>
                <a:lnTo>
                  <a:pt x="377" y="345"/>
                </a:lnTo>
                <a:lnTo>
                  <a:pt x="378" y="343"/>
                </a:lnTo>
                <a:lnTo>
                  <a:pt x="379" y="342"/>
                </a:lnTo>
                <a:lnTo>
                  <a:pt x="381" y="336"/>
                </a:lnTo>
                <a:lnTo>
                  <a:pt x="383" y="330"/>
                </a:lnTo>
                <a:lnTo>
                  <a:pt x="384" y="325"/>
                </a:lnTo>
                <a:lnTo>
                  <a:pt x="386" y="321"/>
                </a:lnTo>
                <a:lnTo>
                  <a:pt x="387" y="316"/>
                </a:lnTo>
                <a:lnTo>
                  <a:pt x="388" y="312"/>
                </a:lnTo>
                <a:lnTo>
                  <a:pt x="389" y="307"/>
                </a:lnTo>
                <a:lnTo>
                  <a:pt x="390" y="303"/>
                </a:lnTo>
                <a:lnTo>
                  <a:pt x="392" y="294"/>
                </a:lnTo>
                <a:lnTo>
                  <a:pt x="394" y="284"/>
                </a:lnTo>
                <a:lnTo>
                  <a:pt x="397" y="272"/>
                </a:lnTo>
                <a:lnTo>
                  <a:pt x="400" y="258"/>
                </a:lnTo>
                <a:lnTo>
                  <a:pt x="402" y="250"/>
                </a:lnTo>
                <a:lnTo>
                  <a:pt x="404" y="243"/>
                </a:lnTo>
                <a:lnTo>
                  <a:pt x="405" y="235"/>
                </a:lnTo>
                <a:lnTo>
                  <a:pt x="407" y="227"/>
                </a:lnTo>
                <a:lnTo>
                  <a:pt x="408" y="219"/>
                </a:lnTo>
                <a:lnTo>
                  <a:pt x="410" y="210"/>
                </a:lnTo>
                <a:lnTo>
                  <a:pt x="411" y="201"/>
                </a:lnTo>
                <a:lnTo>
                  <a:pt x="412" y="193"/>
                </a:lnTo>
                <a:lnTo>
                  <a:pt x="417" y="157"/>
                </a:lnTo>
                <a:lnTo>
                  <a:pt x="422" y="120"/>
                </a:lnTo>
                <a:lnTo>
                  <a:pt x="424" y="102"/>
                </a:lnTo>
                <a:lnTo>
                  <a:pt x="427" y="85"/>
                </a:lnTo>
                <a:lnTo>
                  <a:pt x="428" y="76"/>
                </a:lnTo>
                <a:lnTo>
                  <a:pt x="429" y="68"/>
                </a:lnTo>
                <a:lnTo>
                  <a:pt x="430" y="60"/>
                </a:lnTo>
                <a:lnTo>
                  <a:pt x="432" y="52"/>
                </a:lnTo>
                <a:lnTo>
                  <a:pt x="433" y="44"/>
                </a:lnTo>
                <a:lnTo>
                  <a:pt x="435" y="37"/>
                </a:lnTo>
                <a:lnTo>
                  <a:pt x="437" y="30"/>
                </a:lnTo>
                <a:lnTo>
                  <a:pt x="438" y="23"/>
                </a:lnTo>
                <a:lnTo>
                  <a:pt x="440" y="17"/>
                </a:lnTo>
                <a:lnTo>
                  <a:pt x="442" y="11"/>
                </a:lnTo>
                <a:lnTo>
                  <a:pt x="444" y="5"/>
                </a:lnTo>
                <a:lnTo>
                  <a:pt x="446" y="0"/>
                </a:lnTo>
                <a:lnTo>
                  <a:pt x="449" y="0"/>
                </a:lnTo>
                <a:close/>
              </a:path>
            </a:pathLst>
          </a:custGeom>
          <a:solidFill>
            <a:schemeClr val="accent2"/>
          </a:solidFill>
          <a:ln w="19050" cmpd="sng">
            <a:noFill/>
            <a:round/>
            <a:headEnd/>
            <a:tailEnd/>
          </a:ln>
        </p:spPr>
        <p:txBody>
          <a:bodyPr/>
          <a:lstStyle/>
          <a:p>
            <a:endParaRPr lang="en-GB"/>
          </a:p>
        </p:txBody>
      </p:sp>
      <p:sp>
        <p:nvSpPr>
          <p:cNvPr id="6" name="Freeform 34">
            <a:extLst>
              <a:ext uri="{FF2B5EF4-FFF2-40B4-BE49-F238E27FC236}">
                <a16:creationId xmlns:a16="http://schemas.microsoft.com/office/drawing/2014/main" id="{039C0C8B-6E8E-4EF9-4670-69CCF8F36228}"/>
              </a:ext>
            </a:extLst>
          </p:cNvPr>
          <p:cNvSpPr>
            <a:spLocks/>
          </p:cNvSpPr>
          <p:nvPr/>
        </p:nvSpPr>
        <p:spPr bwMode="auto">
          <a:xfrm>
            <a:off x="609600" y="4080224"/>
            <a:ext cx="230365" cy="364087"/>
          </a:xfrm>
          <a:custGeom>
            <a:avLst/>
            <a:gdLst>
              <a:gd name="T0" fmla="*/ 987 w 957"/>
              <a:gd name="T1" fmla="*/ 291 h 1605"/>
              <a:gd name="T2" fmla="*/ 988 w 957"/>
              <a:gd name="T3" fmla="*/ 221 h 1605"/>
              <a:gd name="T4" fmla="*/ 962 w 957"/>
              <a:gd name="T5" fmla="*/ 144 h 1605"/>
              <a:gd name="T6" fmla="*/ 914 w 957"/>
              <a:gd name="T7" fmla="*/ 78 h 1605"/>
              <a:gd name="T8" fmla="*/ 806 w 957"/>
              <a:gd name="T9" fmla="*/ 13 h 1605"/>
              <a:gd name="T10" fmla="*/ 674 w 957"/>
              <a:gd name="T11" fmla="*/ 1 h 1605"/>
              <a:gd name="T12" fmla="*/ 549 w 957"/>
              <a:gd name="T13" fmla="*/ 35 h 1605"/>
              <a:gd name="T14" fmla="*/ 469 w 957"/>
              <a:gd name="T15" fmla="*/ 98 h 1605"/>
              <a:gd name="T16" fmla="*/ 434 w 957"/>
              <a:gd name="T17" fmla="*/ 178 h 1605"/>
              <a:gd name="T18" fmla="*/ 432 w 957"/>
              <a:gd name="T19" fmla="*/ 259 h 1605"/>
              <a:gd name="T20" fmla="*/ 465 w 957"/>
              <a:gd name="T21" fmla="*/ 355 h 1605"/>
              <a:gd name="T22" fmla="*/ 540 w 957"/>
              <a:gd name="T23" fmla="*/ 478 h 1605"/>
              <a:gd name="T24" fmla="*/ 562 w 957"/>
              <a:gd name="T25" fmla="*/ 522 h 1605"/>
              <a:gd name="T26" fmla="*/ 556 w 957"/>
              <a:gd name="T27" fmla="*/ 553 h 1605"/>
              <a:gd name="T28" fmla="*/ 540 w 957"/>
              <a:gd name="T29" fmla="*/ 582 h 1605"/>
              <a:gd name="T30" fmla="*/ 517 w 957"/>
              <a:gd name="T31" fmla="*/ 605 h 1605"/>
              <a:gd name="T32" fmla="*/ 421 w 957"/>
              <a:gd name="T33" fmla="*/ 644 h 1605"/>
              <a:gd name="T34" fmla="*/ 284 w 957"/>
              <a:gd name="T35" fmla="*/ 642 h 1605"/>
              <a:gd name="T36" fmla="*/ 106 w 957"/>
              <a:gd name="T37" fmla="*/ 614 h 1605"/>
              <a:gd name="T38" fmla="*/ 1 w 957"/>
              <a:gd name="T39" fmla="*/ 624 h 1605"/>
              <a:gd name="T40" fmla="*/ 0 w 957"/>
              <a:gd name="T41" fmla="*/ 1022 h 1605"/>
              <a:gd name="T42" fmla="*/ 6 w 957"/>
              <a:gd name="T43" fmla="*/ 1109 h 1605"/>
              <a:gd name="T44" fmla="*/ 25 w 957"/>
              <a:gd name="T45" fmla="*/ 1174 h 1605"/>
              <a:gd name="T46" fmla="*/ 69 w 957"/>
              <a:gd name="T47" fmla="*/ 1215 h 1605"/>
              <a:gd name="T48" fmla="*/ 126 w 957"/>
              <a:gd name="T49" fmla="*/ 1217 h 1605"/>
              <a:gd name="T50" fmla="*/ 170 w 957"/>
              <a:gd name="T51" fmla="*/ 1200 h 1605"/>
              <a:gd name="T52" fmla="*/ 225 w 957"/>
              <a:gd name="T53" fmla="*/ 1174 h 1605"/>
              <a:gd name="T54" fmla="*/ 284 w 957"/>
              <a:gd name="T55" fmla="*/ 1159 h 1605"/>
              <a:gd name="T56" fmla="*/ 384 w 957"/>
              <a:gd name="T57" fmla="*/ 1147 h 1605"/>
              <a:gd name="T58" fmla="*/ 474 w 957"/>
              <a:gd name="T59" fmla="*/ 1158 h 1605"/>
              <a:gd name="T60" fmla="*/ 552 w 957"/>
              <a:gd name="T61" fmla="*/ 1209 h 1605"/>
              <a:gd name="T62" fmla="*/ 598 w 957"/>
              <a:gd name="T63" fmla="*/ 1291 h 1605"/>
              <a:gd name="T64" fmla="*/ 613 w 957"/>
              <a:gd name="T65" fmla="*/ 1358 h 1605"/>
              <a:gd name="T66" fmla="*/ 612 w 957"/>
              <a:gd name="T67" fmla="*/ 1425 h 1605"/>
              <a:gd name="T68" fmla="*/ 593 w 957"/>
              <a:gd name="T69" fmla="*/ 1491 h 1605"/>
              <a:gd name="T70" fmla="*/ 545 w 957"/>
              <a:gd name="T71" fmla="*/ 1554 h 1605"/>
              <a:gd name="T72" fmla="*/ 468 w 957"/>
              <a:gd name="T73" fmla="*/ 1588 h 1605"/>
              <a:gd name="T74" fmla="*/ 379 w 957"/>
              <a:gd name="T75" fmla="*/ 1586 h 1605"/>
              <a:gd name="T76" fmla="*/ 290 w 957"/>
              <a:gd name="T77" fmla="*/ 1560 h 1605"/>
              <a:gd name="T78" fmla="*/ 228 w 957"/>
              <a:gd name="T79" fmla="*/ 1531 h 1605"/>
              <a:gd name="T80" fmla="*/ 198 w 957"/>
              <a:gd name="T81" fmla="*/ 1513 h 1605"/>
              <a:gd name="T82" fmla="*/ 123 w 957"/>
              <a:gd name="T83" fmla="*/ 1505 h 1605"/>
              <a:gd name="T84" fmla="*/ 59 w 957"/>
              <a:gd name="T85" fmla="*/ 1538 h 1605"/>
              <a:gd name="T86" fmla="*/ 18 w 957"/>
              <a:gd name="T87" fmla="*/ 1601 h 1605"/>
              <a:gd name="T88" fmla="*/ 2 w 957"/>
              <a:gd name="T89" fmla="*/ 1687 h 1605"/>
              <a:gd name="T90" fmla="*/ 25 w 957"/>
              <a:gd name="T91" fmla="*/ 1796 h 1605"/>
              <a:gd name="T92" fmla="*/ 1534 w 957"/>
              <a:gd name="T93" fmla="*/ 2153 h 1605"/>
              <a:gd name="T94" fmla="*/ 1375 w 957"/>
              <a:gd name="T95" fmla="*/ 669 h 1605"/>
              <a:gd name="T96" fmla="*/ 1236 w 957"/>
              <a:gd name="T97" fmla="*/ 651 h 1605"/>
              <a:gd name="T98" fmla="*/ 1113 w 957"/>
              <a:gd name="T99" fmla="*/ 647 h 1605"/>
              <a:gd name="T100" fmla="*/ 1045 w 957"/>
              <a:gd name="T101" fmla="*/ 643 h 1605"/>
              <a:gd name="T102" fmla="*/ 998 w 957"/>
              <a:gd name="T103" fmla="*/ 626 h 1605"/>
              <a:gd name="T104" fmla="*/ 962 w 957"/>
              <a:gd name="T105" fmla="*/ 584 h 1605"/>
              <a:gd name="T106" fmla="*/ 940 w 957"/>
              <a:gd name="T107" fmla="*/ 540 h 1605"/>
              <a:gd name="T108" fmla="*/ 932 w 957"/>
              <a:gd name="T109" fmla="*/ 485 h 1605"/>
              <a:gd name="T110" fmla="*/ 933 w 957"/>
              <a:gd name="T111" fmla="*/ 422 h 1605"/>
              <a:gd name="T112" fmla="*/ 948 w 957"/>
              <a:gd name="T113" fmla="*/ 376 h 16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605"/>
              <a:gd name="T173" fmla="*/ 957 w 957"/>
              <a:gd name="T174" fmla="*/ 1605 h 16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605">
                <a:moveTo>
                  <a:pt x="601" y="256"/>
                </a:moveTo>
                <a:lnTo>
                  <a:pt x="604" y="251"/>
                </a:lnTo>
                <a:lnTo>
                  <a:pt x="607" y="246"/>
                </a:lnTo>
                <a:lnTo>
                  <a:pt x="609" y="240"/>
                </a:lnTo>
                <a:lnTo>
                  <a:pt x="611" y="235"/>
                </a:lnTo>
                <a:lnTo>
                  <a:pt x="613" y="229"/>
                </a:lnTo>
                <a:lnTo>
                  <a:pt x="614" y="223"/>
                </a:lnTo>
                <a:lnTo>
                  <a:pt x="615" y="217"/>
                </a:lnTo>
                <a:lnTo>
                  <a:pt x="617" y="211"/>
                </a:lnTo>
                <a:lnTo>
                  <a:pt x="617" y="204"/>
                </a:lnTo>
                <a:lnTo>
                  <a:pt x="618" y="198"/>
                </a:lnTo>
                <a:lnTo>
                  <a:pt x="618" y="191"/>
                </a:lnTo>
                <a:lnTo>
                  <a:pt x="618" y="185"/>
                </a:lnTo>
                <a:lnTo>
                  <a:pt x="617" y="178"/>
                </a:lnTo>
                <a:lnTo>
                  <a:pt x="617" y="171"/>
                </a:lnTo>
                <a:lnTo>
                  <a:pt x="616" y="164"/>
                </a:lnTo>
                <a:lnTo>
                  <a:pt x="615" y="157"/>
                </a:lnTo>
                <a:lnTo>
                  <a:pt x="613" y="150"/>
                </a:lnTo>
                <a:lnTo>
                  <a:pt x="612" y="143"/>
                </a:lnTo>
                <a:lnTo>
                  <a:pt x="610" y="136"/>
                </a:lnTo>
                <a:lnTo>
                  <a:pt x="608" y="129"/>
                </a:lnTo>
                <a:lnTo>
                  <a:pt x="605" y="122"/>
                </a:lnTo>
                <a:lnTo>
                  <a:pt x="603" y="115"/>
                </a:lnTo>
                <a:lnTo>
                  <a:pt x="600" y="108"/>
                </a:lnTo>
                <a:lnTo>
                  <a:pt x="597" y="102"/>
                </a:lnTo>
                <a:lnTo>
                  <a:pt x="594" y="95"/>
                </a:lnTo>
                <a:lnTo>
                  <a:pt x="591" y="88"/>
                </a:lnTo>
                <a:lnTo>
                  <a:pt x="587" y="82"/>
                </a:lnTo>
                <a:lnTo>
                  <a:pt x="583" y="76"/>
                </a:lnTo>
                <a:lnTo>
                  <a:pt x="579" y="69"/>
                </a:lnTo>
                <a:lnTo>
                  <a:pt x="575" y="64"/>
                </a:lnTo>
                <a:lnTo>
                  <a:pt x="570" y="58"/>
                </a:lnTo>
                <a:lnTo>
                  <a:pt x="566" y="52"/>
                </a:lnTo>
                <a:lnTo>
                  <a:pt x="558" y="44"/>
                </a:lnTo>
                <a:lnTo>
                  <a:pt x="550" y="36"/>
                </a:lnTo>
                <a:lnTo>
                  <a:pt x="541" y="29"/>
                </a:lnTo>
                <a:lnTo>
                  <a:pt x="532" y="23"/>
                </a:lnTo>
                <a:lnTo>
                  <a:pt x="522" y="18"/>
                </a:lnTo>
                <a:lnTo>
                  <a:pt x="513" y="13"/>
                </a:lnTo>
                <a:lnTo>
                  <a:pt x="503" y="10"/>
                </a:lnTo>
                <a:lnTo>
                  <a:pt x="493" y="6"/>
                </a:lnTo>
                <a:lnTo>
                  <a:pt x="483" y="4"/>
                </a:lnTo>
                <a:lnTo>
                  <a:pt x="472" y="2"/>
                </a:lnTo>
                <a:lnTo>
                  <a:pt x="462" y="1"/>
                </a:lnTo>
                <a:lnTo>
                  <a:pt x="451" y="0"/>
                </a:lnTo>
                <a:lnTo>
                  <a:pt x="441" y="0"/>
                </a:lnTo>
                <a:lnTo>
                  <a:pt x="430" y="0"/>
                </a:lnTo>
                <a:lnTo>
                  <a:pt x="420" y="1"/>
                </a:lnTo>
                <a:lnTo>
                  <a:pt x="410" y="3"/>
                </a:lnTo>
                <a:lnTo>
                  <a:pt x="399" y="5"/>
                </a:lnTo>
                <a:lnTo>
                  <a:pt x="389" y="7"/>
                </a:lnTo>
                <a:lnTo>
                  <a:pt x="380" y="10"/>
                </a:lnTo>
                <a:lnTo>
                  <a:pt x="370" y="14"/>
                </a:lnTo>
                <a:lnTo>
                  <a:pt x="361" y="17"/>
                </a:lnTo>
                <a:lnTo>
                  <a:pt x="352" y="21"/>
                </a:lnTo>
                <a:lnTo>
                  <a:pt x="343" y="26"/>
                </a:lnTo>
                <a:lnTo>
                  <a:pt x="335" y="31"/>
                </a:lnTo>
                <a:lnTo>
                  <a:pt x="328" y="36"/>
                </a:lnTo>
                <a:lnTo>
                  <a:pt x="320" y="42"/>
                </a:lnTo>
                <a:lnTo>
                  <a:pt x="314" y="47"/>
                </a:lnTo>
                <a:lnTo>
                  <a:pt x="308" y="53"/>
                </a:lnTo>
                <a:lnTo>
                  <a:pt x="302" y="59"/>
                </a:lnTo>
                <a:lnTo>
                  <a:pt x="297" y="66"/>
                </a:lnTo>
                <a:lnTo>
                  <a:pt x="293" y="73"/>
                </a:lnTo>
                <a:lnTo>
                  <a:pt x="289" y="80"/>
                </a:lnTo>
                <a:lnTo>
                  <a:pt x="286" y="87"/>
                </a:lnTo>
                <a:lnTo>
                  <a:pt x="283" y="95"/>
                </a:lnTo>
                <a:lnTo>
                  <a:pt x="280" y="102"/>
                </a:lnTo>
                <a:lnTo>
                  <a:pt x="277" y="110"/>
                </a:lnTo>
                <a:lnTo>
                  <a:pt x="275" y="117"/>
                </a:lnTo>
                <a:lnTo>
                  <a:pt x="273" y="125"/>
                </a:lnTo>
                <a:lnTo>
                  <a:pt x="271" y="132"/>
                </a:lnTo>
                <a:lnTo>
                  <a:pt x="270" y="140"/>
                </a:lnTo>
                <a:lnTo>
                  <a:pt x="269" y="147"/>
                </a:lnTo>
                <a:lnTo>
                  <a:pt x="268" y="154"/>
                </a:lnTo>
                <a:lnTo>
                  <a:pt x="268" y="162"/>
                </a:lnTo>
                <a:lnTo>
                  <a:pt x="267" y="170"/>
                </a:lnTo>
                <a:lnTo>
                  <a:pt x="268" y="177"/>
                </a:lnTo>
                <a:lnTo>
                  <a:pt x="268" y="185"/>
                </a:lnTo>
                <a:lnTo>
                  <a:pt x="269" y="193"/>
                </a:lnTo>
                <a:lnTo>
                  <a:pt x="271" y="202"/>
                </a:lnTo>
                <a:lnTo>
                  <a:pt x="272" y="210"/>
                </a:lnTo>
                <a:lnTo>
                  <a:pt x="274" y="219"/>
                </a:lnTo>
                <a:lnTo>
                  <a:pt x="277" y="227"/>
                </a:lnTo>
                <a:lnTo>
                  <a:pt x="280" y="236"/>
                </a:lnTo>
                <a:lnTo>
                  <a:pt x="283" y="245"/>
                </a:lnTo>
                <a:lnTo>
                  <a:pt x="286" y="255"/>
                </a:lnTo>
                <a:lnTo>
                  <a:pt x="290" y="265"/>
                </a:lnTo>
                <a:lnTo>
                  <a:pt x="295" y="275"/>
                </a:lnTo>
                <a:lnTo>
                  <a:pt x="299" y="285"/>
                </a:lnTo>
                <a:lnTo>
                  <a:pt x="305" y="296"/>
                </a:lnTo>
                <a:lnTo>
                  <a:pt x="310" y="307"/>
                </a:lnTo>
                <a:lnTo>
                  <a:pt x="316" y="319"/>
                </a:lnTo>
                <a:lnTo>
                  <a:pt x="323" y="331"/>
                </a:lnTo>
                <a:lnTo>
                  <a:pt x="330" y="343"/>
                </a:lnTo>
                <a:lnTo>
                  <a:pt x="337" y="356"/>
                </a:lnTo>
                <a:lnTo>
                  <a:pt x="345" y="369"/>
                </a:lnTo>
                <a:lnTo>
                  <a:pt x="346" y="372"/>
                </a:lnTo>
                <a:lnTo>
                  <a:pt x="347" y="374"/>
                </a:lnTo>
                <a:lnTo>
                  <a:pt x="348" y="377"/>
                </a:lnTo>
                <a:lnTo>
                  <a:pt x="349" y="380"/>
                </a:lnTo>
                <a:lnTo>
                  <a:pt x="350" y="383"/>
                </a:lnTo>
                <a:lnTo>
                  <a:pt x="350" y="386"/>
                </a:lnTo>
                <a:lnTo>
                  <a:pt x="350" y="389"/>
                </a:lnTo>
                <a:lnTo>
                  <a:pt x="351" y="391"/>
                </a:lnTo>
                <a:lnTo>
                  <a:pt x="350" y="394"/>
                </a:lnTo>
                <a:lnTo>
                  <a:pt x="350" y="397"/>
                </a:lnTo>
                <a:lnTo>
                  <a:pt x="350" y="400"/>
                </a:lnTo>
                <a:lnTo>
                  <a:pt x="349" y="403"/>
                </a:lnTo>
                <a:lnTo>
                  <a:pt x="349" y="406"/>
                </a:lnTo>
                <a:lnTo>
                  <a:pt x="348" y="409"/>
                </a:lnTo>
                <a:lnTo>
                  <a:pt x="347" y="412"/>
                </a:lnTo>
                <a:lnTo>
                  <a:pt x="346" y="415"/>
                </a:lnTo>
                <a:lnTo>
                  <a:pt x="345" y="418"/>
                </a:lnTo>
                <a:lnTo>
                  <a:pt x="344" y="421"/>
                </a:lnTo>
                <a:lnTo>
                  <a:pt x="342" y="424"/>
                </a:lnTo>
                <a:lnTo>
                  <a:pt x="341" y="426"/>
                </a:lnTo>
                <a:lnTo>
                  <a:pt x="340" y="429"/>
                </a:lnTo>
                <a:lnTo>
                  <a:pt x="338" y="432"/>
                </a:lnTo>
                <a:lnTo>
                  <a:pt x="337" y="434"/>
                </a:lnTo>
                <a:lnTo>
                  <a:pt x="335" y="437"/>
                </a:lnTo>
                <a:lnTo>
                  <a:pt x="333" y="439"/>
                </a:lnTo>
                <a:lnTo>
                  <a:pt x="332" y="442"/>
                </a:lnTo>
                <a:lnTo>
                  <a:pt x="330" y="444"/>
                </a:lnTo>
                <a:lnTo>
                  <a:pt x="328" y="446"/>
                </a:lnTo>
                <a:lnTo>
                  <a:pt x="326" y="448"/>
                </a:lnTo>
                <a:lnTo>
                  <a:pt x="325" y="450"/>
                </a:lnTo>
                <a:lnTo>
                  <a:pt x="323" y="452"/>
                </a:lnTo>
                <a:lnTo>
                  <a:pt x="321" y="454"/>
                </a:lnTo>
                <a:lnTo>
                  <a:pt x="314" y="460"/>
                </a:lnTo>
                <a:lnTo>
                  <a:pt x="307" y="465"/>
                </a:lnTo>
                <a:lnTo>
                  <a:pt x="299" y="470"/>
                </a:lnTo>
                <a:lnTo>
                  <a:pt x="290" y="474"/>
                </a:lnTo>
                <a:lnTo>
                  <a:pt x="282" y="477"/>
                </a:lnTo>
                <a:lnTo>
                  <a:pt x="272" y="479"/>
                </a:lnTo>
                <a:lnTo>
                  <a:pt x="263" y="481"/>
                </a:lnTo>
                <a:lnTo>
                  <a:pt x="253" y="482"/>
                </a:lnTo>
                <a:lnTo>
                  <a:pt x="243" y="483"/>
                </a:lnTo>
                <a:lnTo>
                  <a:pt x="233" y="483"/>
                </a:lnTo>
                <a:lnTo>
                  <a:pt x="222" y="483"/>
                </a:lnTo>
                <a:lnTo>
                  <a:pt x="211" y="482"/>
                </a:lnTo>
                <a:lnTo>
                  <a:pt x="200" y="482"/>
                </a:lnTo>
                <a:lnTo>
                  <a:pt x="189" y="480"/>
                </a:lnTo>
                <a:lnTo>
                  <a:pt x="178" y="479"/>
                </a:lnTo>
                <a:lnTo>
                  <a:pt x="166" y="477"/>
                </a:lnTo>
                <a:lnTo>
                  <a:pt x="155" y="475"/>
                </a:lnTo>
                <a:lnTo>
                  <a:pt x="144" y="473"/>
                </a:lnTo>
                <a:lnTo>
                  <a:pt x="132" y="471"/>
                </a:lnTo>
                <a:lnTo>
                  <a:pt x="121" y="469"/>
                </a:lnTo>
                <a:lnTo>
                  <a:pt x="99" y="464"/>
                </a:lnTo>
                <a:lnTo>
                  <a:pt x="77" y="460"/>
                </a:lnTo>
                <a:lnTo>
                  <a:pt x="67" y="458"/>
                </a:lnTo>
                <a:lnTo>
                  <a:pt x="56" y="457"/>
                </a:lnTo>
                <a:lnTo>
                  <a:pt x="46" y="456"/>
                </a:lnTo>
                <a:lnTo>
                  <a:pt x="36" y="454"/>
                </a:lnTo>
                <a:lnTo>
                  <a:pt x="27" y="454"/>
                </a:lnTo>
                <a:lnTo>
                  <a:pt x="18" y="453"/>
                </a:lnTo>
                <a:lnTo>
                  <a:pt x="9" y="453"/>
                </a:lnTo>
                <a:lnTo>
                  <a:pt x="1" y="454"/>
                </a:lnTo>
                <a:lnTo>
                  <a:pt x="1" y="465"/>
                </a:lnTo>
                <a:lnTo>
                  <a:pt x="1" y="495"/>
                </a:lnTo>
                <a:lnTo>
                  <a:pt x="1" y="537"/>
                </a:lnTo>
                <a:lnTo>
                  <a:pt x="1" y="586"/>
                </a:lnTo>
                <a:lnTo>
                  <a:pt x="0" y="638"/>
                </a:lnTo>
                <a:lnTo>
                  <a:pt x="0" y="686"/>
                </a:lnTo>
                <a:lnTo>
                  <a:pt x="0" y="725"/>
                </a:lnTo>
                <a:lnTo>
                  <a:pt x="0" y="749"/>
                </a:lnTo>
                <a:lnTo>
                  <a:pt x="0" y="763"/>
                </a:lnTo>
                <a:lnTo>
                  <a:pt x="0" y="777"/>
                </a:lnTo>
                <a:lnTo>
                  <a:pt x="0" y="784"/>
                </a:lnTo>
                <a:lnTo>
                  <a:pt x="1" y="791"/>
                </a:lnTo>
                <a:lnTo>
                  <a:pt x="1" y="799"/>
                </a:lnTo>
                <a:lnTo>
                  <a:pt x="1" y="806"/>
                </a:lnTo>
                <a:lnTo>
                  <a:pt x="2" y="813"/>
                </a:lnTo>
                <a:lnTo>
                  <a:pt x="2" y="820"/>
                </a:lnTo>
                <a:lnTo>
                  <a:pt x="3" y="827"/>
                </a:lnTo>
                <a:lnTo>
                  <a:pt x="4" y="834"/>
                </a:lnTo>
                <a:lnTo>
                  <a:pt x="5" y="840"/>
                </a:lnTo>
                <a:lnTo>
                  <a:pt x="6" y="847"/>
                </a:lnTo>
                <a:lnTo>
                  <a:pt x="7" y="853"/>
                </a:lnTo>
                <a:lnTo>
                  <a:pt x="9" y="859"/>
                </a:lnTo>
                <a:lnTo>
                  <a:pt x="11" y="865"/>
                </a:lnTo>
                <a:lnTo>
                  <a:pt x="13" y="871"/>
                </a:lnTo>
                <a:lnTo>
                  <a:pt x="15" y="876"/>
                </a:lnTo>
                <a:lnTo>
                  <a:pt x="17" y="881"/>
                </a:lnTo>
                <a:lnTo>
                  <a:pt x="20" y="886"/>
                </a:lnTo>
                <a:lnTo>
                  <a:pt x="23" y="890"/>
                </a:lnTo>
                <a:lnTo>
                  <a:pt x="26" y="894"/>
                </a:lnTo>
                <a:lnTo>
                  <a:pt x="30" y="898"/>
                </a:lnTo>
                <a:lnTo>
                  <a:pt x="34" y="901"/>
                </a:lnTo>
                <a:lnTo>
                  <a:pt x="38" y="903"/>
                </a:lnTo>
                <a:lnTo>
                  <a:pt x="43" y="906"/>
                </a:lnTo>
                <a:lnTo>
                  <a:pt x="48" y="907"/>
                </a:lnTo>
                <a:lnTo>
                  <a:pt x="53" y="909"/>
                </a:lnTo>
                <a:lnTo>
                  <a:pt x="59" y="909"/>
                </a:lnTo>
                <a:lnTo>
                  <a:pt x="65" y="909"/>
                </a:lnTo>
                <a:lnTo>
                  <a:pt x="71" y="909"/>
                </a:lnTo>
                <a:lnTo>
                  <a:pt x="74" y="909"/>
                </a:lnTo>
                <a:lnTo>
                  <a:pt x="76" y="908"/>
                </a:lnTo>
                <a:lnTo>
                  <a:pt x="79" y="908"/>
                </a:lnTo>
                <a:lnTo>
                  <a:pt x="81" y="907"/>
                </a:lnTo>
                <a:lnTo>
                  <a:pt x="84" y="906"/>
                </a:lnTo>
                <a:lnTo>
                  <a:pt x="86" y="905"/>
                </a:lnTo>
                <a:lnTo>
                  <a:pt x="89" y="904"/>
                </a:lnTo>
                <a:lnTo>
                  <a:pt x="91" y="903"/>
                </a:lnTo>
                <a:lnTo>
                  <a:pt x="96" y="901"/>
                </a:lnTo>
                <a:lnTo>
                  <a:pt x="101" y="898"/>
                </a:lnTo>
                <a:lnTo>
                  <a:pt x="106" y="895"/>
                </a:lnTo>
                <a:lnTo>
                  <a:pt x="111" y="893"/>
                </a:lnTo>
                <a:lnTo>
                  <a:pt x="116" y="890"/>
                </a:lnTo>
                <a:lnTo>
                  <a:pt x="121" y="886"/>
                </a:lnTo>
                <a:lnTo>
                  <a:pt x="126" y="883"/>
                </a:lnTo>
                <a:lnTo>
                  <a:pt x="132" y="881"/>
                </a:lnTo>
                <a:lnTo>
                  <a:pt x="135" y="879"/>
                </a:lnTo>
                <a:lnTo>
                  <a:pt x="138" y="878"/>
                </a:lnTo>
                <a:lnTo>
                  <a:pt x="140" y="876"/>
                </a:lnTo>
                <a:lnTo>
                  <a:pt x="144" y="875"/>
                </a:lnTo>
                <a:lnTo>
                  <a:pt x="147" y="874"/>
                </a:lnTo>
                <a:lnTo>
                  <a:pt x="150" y="873"/>
                </a:lnTo>
                <a:lnTo>
                  <a:pt x="153" y="872"/>
                </a:lnTo>
                <a:lnTo>
                  <a:pt x="156" y="871"/>
                </a:lnTo>
                <a:lnTo>
                  <a:pt x="164" y="868"/>
                </a:lnTo>
                <a:lnTo>
                  <a:pt x="171" y="866"/>
                </a:lnTo>
                <a:lnTo>
                  <a:pt x="178" y="864"/>
                </a:lnTo>
                <a:lnTo>
                  <a:pt x="186" y="863"/>
                </a:lnTo>
                <a:lnTo>
                  <a:pt x="193" y="861"/>
                </a:lnTo>
                <a:lnTo>
                  <a:pt x="201" y="859"/>
                </a:lnTo>
                <a:lnTo>
                  <a:pt x="209" y="858"/>
                </a:lnTo>
                <a:lnTo>
                  <a:pt x="216" y="857"/>
                </a:lnTo>
                <a:lnTo>
                  <a:pt x="224" y="856"/>
                </a:lnTo>
                <a:lnTo>
                  <a:pt x="231" y="855"/>
                </a:lnTo>
                <a:lnTo>
                  <a:pt x="239" y="855"/>
                </a:lnTo>
                <a:lnTo>
                  <a:pt x="246" y="854"/>
                </a:lnTo>
                <a:lnTo>
                  <a:pt x="253" y="855"/>
                </a:lnTo>
                <a:lnTo>
                  <a:pt x="261" y="855"/>
                </a:lnTo>
                <a:lnTo>
                  <a:pt x="268" y="856"/>
                </a:lnTo>
                <a:lnTo>
                  <a:pt x="275" y="857"/>
                </a:lnTo>
                <a:lnTo>
                  <a:pt x="282" y="858"/>
                </a:lnTo>
                <a:lnTo>
                  <a:pt x="289" y="861"/>
                </a:lnTo>
                <a:lnTo>
                  <a:pt x="296" y="863"/>
                </a:lnTo>
                <a:lnTo>
                  <a:pt x="303" y="866"/>
                </a:lnTo>
                <a:lnTo>
                  <a:pt x="309" y="869"/>
                </a:lnTo>
                <a:lnTo>
                  <a:pt x="315" y="873"/>
                </a:lnTo>
                <a:lnTo>
                  <a:pt x="322" y="878"/>
                </a:lnTo>
                <a:lnTo>
                  <a:pt x="328" y="883"/>
                </a:lnTo>
                <a:lnTo>
                  <a:pt x="333" y="888"/>
                </a:lnTo>
                <a:lnTo>
                  <a:pt x="339" y="894"/>
                </a:lnTo>
                <a:lnTo>
                  <a:pt x="344" y="901"/>
                </a:lnTo>
                <a:lnTo>
                  <a:pt x="349" y="909"/>
                </a:lnTo>
                <a:lnTo>
                  <a:pt x="354" y="917"/>
                </a:lnTo>
                <a:lnTo>
                  <a:pt x="359" y="926"/>
                </a:lnTo>
                <a:lnTo>
                  <a:pt x="363" y="935"/>
                </a:lnTo>
                <a:lnTo>
                  <a:pt x="367" y="945"/>
                </a:lnTo>
                <a:lnTo>
                  <a:pt x="369" y="951"/>
                </a:lnTo>
                <a:lnTo>
                  <a:pt x="371" y="957"/>
                </a:lnTo>
                <a:lnTo>
                  <a:pt x="373" y="963"/>
                </a:lnTo>
                <a:lnTo>
                  <a:pt x="375" y="969"/>
                </a:lnTo>
                <a:lnTo>
                  <a:pt x="376" y="975"/>
                </a:lnTo>
                <a:lnTo>
                  <a:pt x="378" y="981"/>
                </a:lnTo>
                <a:lnTo>
                  <a:pt x="379" y="987"/>
                </a:lnTo>
                <a:lnTo>
                  <a:pt x="380" y="994"/>
                </a:lnTo>
                <a:lnTo>
                  <a:pt x="381" y="1000"/>
                </a:lnTo>
                <a:lnTo>
                  <a:pt x="382" y="1006"/>
                </a:lnTo>
                <a:lnTo>
                  <a:pt x="383" y="1012"/>
                </a:lnTo>
                <a:lnTo>
                  <a:pt x="383" y="1019"/>
                </a:lnTo>
                <a:lnTo>
                  <a:pt x="384" y="1025"/>
                </a:lnTo>
                <a:lnTo>
                  <a:pt x="384" y="1031"/>
                </a:lnTo>
                <a:lnTo>
                  <a:pt x="384" y="1038"/>
                </a:lnTo>
                <a:lnTo>
                  <a:pt x="384" y="1044"/>
                </a:lnTo>
                <a:lnTo>
                  <a:pt x="384" y="1050"/>
                </a:lnTo>
                <a:lnTo>
                  <a:pt x="383" y="1057"/>
                </a:lnTo>
                <a:lnTo>
                  <a:pt x="382" y="1063"/>
                </a:lnTo>
                <a:lnTo>
                  <a:pt x="382" y="1069"/>
                </a:lnTo>
                <a:lnTo>
                  <a:pt x="381" y="1075"/>
                </a:lnTo>
                <a:lnTo>
                  <a:pt x="379" y="1082"/>
                </a:lnTo>
                <a:lnTo>
                  <a:pt x="378" y="1088"/>
                </a:lnTo>
                <a:lnTo>
                  <a:pt x="376" y="1094"/>
                </a:lnTo>
                <a:lnTo>
                  <a:pt x="374" y="1100"/>
                </a:lnTo>
                <a:lnTo>
                  <a:pt x="372" y="1106"/>
                </a:lnTo>
                <a:lnTo>
                  <a:pt x="370" y="1112"/>
                </a:lnTo>
                <a:lnTo>
                  <a:pt x="367" y="1118"/>
                </a:lnTo>
                <a:lnTo>
                  <a:pt x="365" y="1124"/>
                </a:lnTo>
                <a:lnTo>
                  <a:pt x="361" y="1130"/>
                </a:lnTo>
                <a:lnTo>
                  <a:pt x="358" y="1135"/>
                </a:lnTo>
                <a:lnTo>
                  <a:pt x="355" y="1141"/>
                </a:lnTo>
                <a:lnTo>
                  <a:pt x="350" y="1148"/>
                </a:lnTo>
                <a:lnTo>
                  <a:pt x="345" y="1154"/>
                </a:lnTo>
                <a:lnTo>
                  <a:pt x="340" y="1159"/>
                </a:lnTo>
                <a:lnTo>
                  <a:pt x="334" y="1164"/>
                </a:lnTo>
                <a:lnTo>
                  <a:pt x="329" y="1169"/>
                </a:lnTo>
                <a:lnTo>
                  <a:pt x="323" y="1172"/>
                </a:lnTo>
                <a:lnTo>
                  <a:pt x="317" y="1176"/>
                </a:lnTo>
                <a:lnTo>
                  <a:pt x="311" y="1179"/>
                </a:lnTo>
                <a:lnTo>
                  <a:pt x="305" y="1181"/>
                </a:lnTo>
                <a:lnTo>
                  <a:pt x="298" y="1183"/>
                </a:lnTo>
                <a:lnTo>
                  <a:pt x="292" y="1184"/>
                </a:lnTo>
                <a:lnTo>
                  <a:pt x="285" y="1185"/>
                </a:lnTo>
                <a:lnTo>
                  <a:pt x="279" y="1186"/>
                </a:lnTo>
                <a:lnTo>
                  <a:pt x="272" y="1186"/>
                </a:lnTo>
                <a:lnTo>
                  <a:pt x="265" y="1186"/>
                </a:lnTo>
                <a:lnTo>
                  <a:pt x="258" y="1186"/>
                </a:lnTo>
                <a:lnTo>
                  <a:pt x="251" y="1185"/>
                </a:lnTo>
                <a:lnTo>
                  <a:pt x="244" y="1184"/>
                </a:lnTo>
                <a:lnTo>
                  <a:pt x="237" y="1182"/>
                </a:lnTo>
                <a:lnTo>
                  <a:pt x="230" y="1181"/>
                </a:lnTo>
                <a:lnTo>
                  <a:pt x="223" y="1179"/>
                </a:lnTo>
                <a:lnTo>
                  <a:pt x="216" y="1176"/>
                </a:lnTo>
                <a:lnTo>
                  <a:pt x="209" y="1174"/>
                </a:lnTo>
                <a:lnTo>
                  <a:pt x="202" y="1171"/>
                </a:lnTo>
                <a:lnTo>
                  <a:pt x="195" y="1169"/>
                </a:lnTo>
                <a:lnTo>
                  <a:pt x="188" y="1166"/>
                </a:lnTo>
                <a:lnTo>
                  <a:pt x="181" y="1163"/>
                </a:lnTo>
                <a:lnTo>
                  <a:pt x="174" y="1159"/>
                </a:lnTo>
                <a:lnTo>
                  <a:pt x="168" y="1156"/>
                </a:lnTo>
                <a:lnTo>
                  <a:pt x="161" y="1153"/>
                </a:lnTo>
                <a:lnTo>
                  <a:pt x="155" y="1149"/>
                </a:lnTo>
                <a:lnTo>
                  <a:pt x="148" y="1146"/>
                </a:lnTo>
                <a:lnTo>
                  <a:pt x="146" y="1145"/>
                </a:lnTo>
                <a:lnTo>
                  <a:pt x="144" y="1143"/>
                </a:lnTo>
                <a:lnTo>
                  <a:pt x="143" y="1142"/>
                </a:lnTo>
                <a:lnTo>
                  <a:pt x="141" y="1141"/>
                </a:lnTo>
                <a:lnTo>
                  <a:pt x="137" y="1138"/>
                </a:lnTo>
                <a:lnTo>
                  <a:pt x="134" y="1136"/>
                </a:lnTo>
                <a:lnTo>
                  <a:pt x="131" y="1133"/>
                </a:lnTo>
                <a:lnTo>
                  <a:pt x="128" y="1131"/>
                </a:lnTo>
                <a:lnTo>
                  <a:pt x="126" y="1130"/>
                </a:lnTo>
                <a:lnTo>
                  <a:pt x="124" y="1129"/>
                </a:lnTo>
                <a:lnTo>
                  <a:pt x="123" y="1128"/>
                </a:lnTo>
                <a:lnTo>
                  <a:pt x="121" y="1127"/>
                </a:lnTo>
                <a:lnTo>
                  <a:pt x="114" y="1125"/>
                </a:lnTo>
                <a:lnTo>
                  <a:pt x="107" y="1123"/>
                </a:lnTo>
                <a:lnTo>
                  <a:pt x="101" y="1122"/>
                </a:lnTo>
                <a:lnTo>
                  <a:pt x="95" y="1122"/>
                </a:lnTo>
                <a:lnTo>
                  <a:pt x="89" y="1122"/>
                </a:lnTo>
                <a:lnTo>
                  <a:pt x="83" y="1122"/>
                </a:lnTo>
                <a:lnTo>
                  <a:pt x="77" y="1123"/>
                </a:lnTo>
                <a:lnTo>
                  <a:pt x="71" y="1124"/>
                </a:lnTo>
                <a:lnTo>
                  <a:pt x="66" y="1126"/>
                </a:lnTo>
                <a:lnTo>
                  <a:pt x="61" y="1128"/>
                </a:lnTo>
                <a:lnTo>
                  <a:pt x="55" y="1131"/>
                </a:lnTo>
                <a:lnTo>
                  <a:pt x="51" y="1134"/>
                </a:lnTo>
                <a:lnTo>
                  <a:pt x="46" y="1138"/>
                </a:lnTo>
                <a:lnTo>
                  <a:pt x="41" y="1142"/>
                </a:lnTo>
                <a:lnTo>
                  <a:pt x="37" y="1147"/>
                </a:lnTo>
                <a:lnTo>
                  <a:pt x="33" y="1151"/>
                </a:lnTo>
                <a:lnTo>
                  <a:pt x="29" y="1156"/>
                </a:lnTo>
                <a:lnTo>
                  <a:pt x="25" y="1162"/>
                </a:lnTo>
                <a:lnTo>
                  <a:pt x="22" y="1168"/>
                </a:lnTo>
                <a:lnTo>
                  <a:pt x="19" y="1174"/>
                </a:lnTo>
                <a:lnTo>
                  <a:pt x="16" y="1180"/>
                </a:lnTo>
                <a:lnTo>
                  <a:pt x="13" y="1187"/>
                </a:lnTo>
                <a:lnTo>
                  <a:pt x="11" y="1194"/>
                </a:lnTo>
                <a:lnTo>
                  <a:pt x="9" y="1201"/>
                </a:lnTo>
                <a:lnTo>
                  <a:pt x="7" y="1209"/>
                </a:lnTo>
                <a:lnTo>
                  <a:pt x="5" y="1216"/>
                </a:lnTo>
                <a:lnTo>
                  <a:pt x="4" y="1224"/>
                </a:lnTo>
                <a:lnTo>
                  <a:pt x="3" y="1232"/>
                </a:lnTo>
                <a:lnTo>
                  <a:pt x="2" y="1241"/>
                </a:lnTo>
                <a:lnTo>
                  <a:pt x="2" y="1249"/>
                </a:lnTo>
                <a:lnTo>
                  <a:pt x="2" y="1258"/>
                </a:lnTo>
                <a:lnTo>
                  <a:pt x="2" y="1267"/>
                </a:lnTo>
                <a:lnTo>
                  <a:pt x="2" y="1270"/>
                </a:lnTo>
                <a:lnTo>
                  <a:pt x="3" y="1275"/>
                </a:lnTo>
                <a:lnTo>
                  <a:pt x="4" y="1280"/>
                </a:lnTo>
                <a:lnTo>
                  <a:pt x="5" y="1287"/>
                </a:lnTo>
                <a:lnTo>
                  <a:pt x="8" y="1301"/>
                </a:lnTo>
                <a:lnTo>
                  <a:pt x="11" y="1319"/>
                </a:lnTo>
                <a:lnTo>
                  <a:pt x="15" y="1339"/>
                </a:lnTo>
                <a:lnTo>
                  <a:pt x="20" y="1361"/>
                </a:lnTo>
                <a:lnTo>
                  <a:pt x="26" y="1385"/>
                </a:lnTo>
                <a:lnTo>
                  <a:pt x="31" y="1410"/>
                </a:lnTo>
                <a:lnTo>
                  <a:pt x="44" y="1462"/>
                </a:lnTo>
                <a:lnTo>
                  <a:pt x="56" y="1514"/>
                </a:lnTo>
                <a:lnTo>
                  <a:pt x="68" y="1562"/>
                </a:lnTo>
                <a:lnTo>
                  <a:pt x="79" y="1605"/>
                </a:lnTo>
                <a:lnTo>
                  <a:pt x="957" y="1605"/>
                </a:lnTo>
                <a:lnTo>
                  <a:pt x="957" y="522"/>
                </a:lnTo>
                <a:lnTo>
                  <a:pt x="942" y="518"/>
                </a:lnTo>
                <a:lnTo>
                  <a:pt x="928" y="515"/>
                </a:lnTo>
                <a:lnTo>
                  <a:pt x="913" y="511"/>
                </a:lnTo>
                <a:lnTo>
                  <a:pt x="899" y="508"/>
                </a:lnTo>
                <a:lnTo>
                  <a:pt x="885" y="505"/>
                </a:lnTo>
                <a:lnTo>
                  <a:pt x="871" y="502"/>
                </a:lnTo>
                <a:lnTo>
                  <a:pt x="858" y="499"/>
                </a:lnTo>
                <a:lnTo>
                  <a:pt x="845" y="497"/>
                </a:lnTo>
                <a:lnTo>
                  <a:pt x="832" y="494"/>
                </a:lnTo>
                <a:lnTo>
                  <a:pt x="820" y="492"/>
                </a:lnTo>
                <a:lnTo>
                  <a:pt x="809" y="490"/>
                </a:lnTo>
                <a:lnTo>
                  <a:pt x="799" y="488"/>
                </a:lnTo>
                <a:lnTo>
                  <a:pt x="789" y="487"/>
                </a:lnTo>
                <a:lnTo>
                  <a:pt x="780" y="486"/>
                </a:lnTo>
                <a:lnTo>
                  <a:pt x="771" y="485"/>
                </a:lnTo>
                <a:lnTo>
                  <a:pt x="764" y="484"/>
                </a:lnTo>
                <a:lnTo>
                  <a:pt x="756" y="483"/>
                </a:lnTo>
                <a:lnTo>
                  <a:pt x="748" y="483"/>
                </a:lnTo>
                <a:lnTo>
                  <a:pt x="741" y="482"/>
                </a:lnTo>
                <a:lnTo>
                  <a:pt x="733" y="482"/>
                </a:lnTo>
                <a:lnTo>
                  <a:pt x="720" y="482"/>
                </a:lnTo>
                <a:lnTo>
                  <a:pt x="707" y="482"/>
                </a:lnTo>
                <a:lnTo>
                  <a:pt x="695" y="482"/>
                </a:lnTo>
                <a:lnTo>
                  <a:pt x="684" y="482"/>
                </a:lnTo>
                <a:lnTo>
                  <a:pt x="679" y="482"/>
                </a:lnTo>
                <a:lnTo>
                  <a:pt x="674" y="482"/>
                </a:lnTo>
                <a:lnTo>
                  <a:pt x="669" y="482"/>
                </a:lnTo>
                <a:lnTo>
                  <a:pt x="665" y="482"/>
                </a:lnTo>
                <a:lnTo>
                  <a:pt x="660" y="481"/>
                </a:lnTo>
                <a:lnTo>
                  <a:pt x="656" y="481"/>
                </a:lnTo>
                <a:lnTo>
                  <a:pt x="652" y="480"/>
                </a:lnTo>
                <a:lnTo>
                  <a:pt x="648" y="480"/>
                </a:lnTo>
                <a:lnTo>
                  <a:pt x="644" y="478"/>
                </a:lnTo>
                <a:lnTo>
                  <a:pt x="640" y="477"/>
                </a:lnTo>
                <a:lnTo>
                  <a:pt x="636" y="476"/>
                </a:lnTo>
                <a:lnTo>
                  <a:pt x="633" y="474"/>
                </a:lnTo>
                <a:lnTo>
                  <a:pt x="629" y="472"/>
                </a:lnTo>
                <a:lnTo>
                  <a:pt x="626" y="470"/>
                </a:lnTo>
                <a:lnTo>
                  <a:pt x="623" y="467"/>
                </a:lnTo>
                <a:lnTo>
                  <a:pt x="620" y="465"/>
                </a:lnTo>
                <a:lnTo>
                  <a:pt x="617" y="461"/>
                </a:lnTo>
                <a:lnTo>
                  <a:pt x="614" y="458"/>
                </a:lnTo>
                <a:lnTo>
                  <a:pt x="611" y="454"/>
                </a:lnTo>
                <a:lnTo>
                  <a:pt x="608" y="450"/>
                </a:lnTo>
                <a:lnTo>
                  <a:pt x="605" y="445"/>
                </a:lnTo>
                <a:lnTo>
                  <a:pt x="603" y="441"/>
                </a:lnTo>
                <a:lnTo>
                  <a:pt x="600" y="436"/>
                </a:lnTo>
                <a:lnTo>
                  <a:pt x="598" y="432"/>
                </a:lnTo>
                <a:lnTo>
                  <a:pt x="596" y="428"/>
                </a:lnTo>
                <a:lnTo>
                  <a:pt x="594" y="423"/>
                </a:lnTo>
                <a:lnTo>
                  <a:pt x="592" y="419"/>
                </a:lnTo>
                <a:lnTo>
                  <a:pt x="590" y="415"/>
                </a:lnTo>
                <a:lnTo>
                  <a:pt x="589" y="411"/>
                </a:lnTo>
                <a:lnTo>
                  <a:pt x="588" y="407"/>
                </a:lnTo>
                <a:lnTo>
                  <a:pt x="586" y="403"/>
                </a:lnTo>
                <a:lnTo>
                  <a:pt x="586" y="399"/>
                </a:lnTo>
                <a:lnTo>
                  <a:pt x="585" y="395"/>
                </a:lnTo>
                <a:lnTo>
                  <a:pt x="584" y="391"/>
                </a:lnTo>
                <a:lnTo>
                  <a:pt x="584" y="387"/>
                </a:lnTo>
                <a:lnTo>
                  <a:pt x="584" y="383"/>
                </a:lnTo>
                <a:lnTo>
                  <a:pt x="583" y="376"/>
                </a:lnTo>
                <a:lnTo>
                  <a:pt x="582" y="369"/>
                </a:lnTo>
                <a:lnTo>
                  <a:pt x="581" y="362"/>
                </a:lnTo>
                <a:lnTo>
                  <a:pt x="580" y="356"/>
                </a:lnTo>
                <a:lnTo>
                  <a:pt x="580" y="349"/>
                </a:lnTo>
                <a:lnTo>
                  <a:pt x="580" y="343"/>
                </a:lnTo>
                <a:lnTo>
                  <a:pt x="580" y="337"/>
                </a:lnTo>
                <a:lnTo>
                  <a:pt x="580" y="331"/>
                </a:lnTo>
                <a:lnTo>
                  <a:pt x="581" y="326"/>
                </a:lnTo>
                <a:lnTo>
                  <a:pt x="581" y="320"/>
                </a:lnTo>
                <a:lnTo>
                  <a:pt x="582" y="315"/>
                </a:lnTo>
                <a:lnTo>
                  <a:pt x="583" y="310"/>
                </a:lnTo>
                <a:lnTo>
                  <a:pt x="584" y="305"/>
                </a:lnTo>
                <a:lnTo>
                  <a:pt x="585" y="300"/>
                </a:lnTo>
                <a:lnTo>
                  <a:pt x="586" y="295"/>
                </a:lnTo>
                <a:lnTo>
                  <a:pt x="587" y="291"/>
                </a:lnTo>
                <a:lnTo>
                  <a:pt x="588" y="287"/>
                </a:lnTo>
                <a:lnTo>
                  <a:pt x="589" y="283"/>
                </a:lnTo>
                <a:lnTo>
                  <a:pt x="591" y="280"/>
                </a:lnTo>
                <a:lnTo>
                  <a:pt x="592" y="276"/>
                </a:lnTo>
                <a:lnTo>
                  <a:pt x="594" y="270"/>
                </a:lnTo>
                <a:lnTo>
                  <a:pt x="596" y="265"/>
                </a:lnTo>
                <a:lnTo>
                  <a:pt x="600" y="258"/>
                </a:lnTo>
                <a:lnTo>
                  <a:pt x="601" y="256"/>
                </a:lnTo>
                <a:close/>
              </a:path>
            </a:pathLst>
          </a:custGeom>
          <a:solidFill>
            <a:schemeClr val="accent5"/>
          </a:solidFill>
          <a:ln w="19050" cmpd="sng">
            <a:noFill/>
            <a:round/>
            <a:headEnd/>
            <a:tailEnd/>
          </a:ln>
        </p:spPr>
        <p:txBody>
          <a:bodyPr/>
          <a:lstStyle/>
          <a:p>
            <a:endParaRPr lang="en-GB"/>
          </a:p>
        </p:txBody>
      </p:sp>
      <p:sp>
        <p:nvSpPr>
          <p:cNvPr id="7" name="Google Shape;169;p5">
            <a:extLst>
              <a:ext uri="{FF2B5EF4-FFF2-40B4-BE49-F238E27FC236}">
                <a16:creationId xmlns:a16="http://schemas.microsoft.com/office/drawing/2014/main" id="{947275C2-7A18-72EF-7AD7-75AB49F50E85}"/>
              </a:ext>
            </a:extLst>
          </p:cNvPr>
          <p:cNvSpPr/>
          <p:nvPr/>
        </p:nvSpPr>
        <p:spPr>
          <a:xfrm>
            <a:off x="609600" y="1016985"/>
            <a:ext cx="6851422" cy="619760"/>
          </a:xfrm>
          <a:prstGeom prst="rect">
            <a:avLst/>
          </a:prstGeom>
          <a:noFill/>
          <a:ln>
            <a:noFill/>
          </a:ln>
        </p:spPr>
        <p:txBody>
          <a:bodyPr spcFirstLastPara="1" wrap="square" lIns="88715" tIns="88715" rIns="88715" bIns="174680" anchor="t" anchorCtr="0">
            <a:noAutofit/>
          </a:bodyPr>
          <a:lstStyle/>
          <a:p>
            <a:pPr algn="just">
              <a:spcAft>
                <a:spcPts val="600"/>
              </a:spcAft>
            </a:pPr>
            <a:r>
              <a:rPr lang="en-US" sz="1600" b="1" dirty="0">
                <a:solidFill>
                  <a:schemeClr val="accent2"/>
                </a:solidFill>
                <a:latin typeface="+mn-lt"/>
              </a:rPr>
              <a:t>Answer the questions below to craft a value message that resonates with your audience</a:t>
            </a:r>
          </a:p>
        </p:txBody>
      </p:sp>
      <p:sp>
        <p:nvSpPr>
          <p:cNvPr id="8" name="TextBox 7">
            <a:extLst>
              <a:ext uri="{FF2B5EF4-FFF2-40B4-BE49-F238E27FC236}">
                <a16:creationId xmlns:a16="http://schemas.microsoft.com/office/drawing/2014/main" id="{B29E42D7-8BB6-8669-BA4C-EB5CF23E0762}"/>
              </a:ext>
            </a:extLst>
          </p:cNvPr>
          <p:cNvSpPr txBox="1"/>
          <p:nvPr/>
        </p:nvSpPr>
        <p:spPr>
          <a:xfrm>
            <a:off x="986404" y="1804694"/>
            <a:ext cx="6474617" cy="9848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spcAft>
                <a:spcPts val="600"/>
              </a:spcAft>
            </a:pPr>
            <a:r>
              <a:rPr lang="en-US" sz="1200" b="1" dirty="0">
                <a:solidFill>
                  <a:schemeClr val="accent4"/>
                </a:solidFill>
              </a:rPr>
              <a:t>01 | Core Desired Outcome</a:t>
            </a:r>
          </a:p>
          <a:p>
            <a:pPr algn="just">
              <a:spcAft>
                <a:spcPts val="600"/>
              </a:spcAft>
            </a:pPr>
            <a:r>
              <a:rPr lang="en-US" sz="1200" b="1" dirty="0">
                <a:solidFill>
                  <a:schemeClr val="tx1"/>
                </a:solidFill>
              </a:rPr>
              <a:t>Example: </a:t>
            </a:r>
            <a:r>
              <a:rPr lang="en-US" sz="1200" dirty="0">
                <a:solidFill>
                  <a:schemeClr val="tx1"/>
                </a:solidFill>
              </a:rPr>
              <a:t>The CFO of a nonprofit wants “better reporting capabilities”  for its organization</a:t>
            </a:r>
          </a:p>
          <a:p>
            <a:pPr algn="just">
              <a:spcAft>
                <a:spcPts val="600"/>
              </a:spcAft>
            </a:pPr>
            <a:r>
              <a:rPr lang="en-US" sz="1200" b="1" dirty="0">
                <a:solidFill>
                  <a:schemeClr val="tx1"/>
                </a:solidFill>
              </a:rPr>
              <a:t>Question to answer</a:t>
            </a:r>
            <a:r>
              <a:rPr lang="en-US" sz="1200" dirty="0">
                <a:solidFill>
                  <a:schemeClr val="tx1"/>
                </a:solidFill>
              </a:rPr>
              <a:t>: How can your business help the buyer’s organization achieve its desired outcome?</a:t>
            </a:r>
          </a:p>
        </p:txBody>
      </p:sp>
      <p:sp>
        <p:nvSpPr>
          <p:cNvPr id="9" name="TextBox 8">
            <a:extLst>
              <a:ext uri="{FF2B5EF4-FFF2-40B4-BE49-F238E27FC236}">
                <a16:creationId xmlns:a16="http://schemas.microsoft.com/office/drawing/2014/main" id="{F32DA0FF-554C-9DEE-9829-29AF2D08E7B5}"/>
              </a:ext>
            </a:extLst>
          </p:cNvPr>
          <p:cNvSpPr txBox="1"/>
          <p:nvPr/>
        </p:nvSpPr>
        <p:spPr>
          <a:xfrm>
            <a:off x="986406" y="2850126"/>
            <a:ext cx="6328794" cy="11695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spcAft>
                <a:spcPts val="600"/>
              </a:spcAft>
            </a:pPr>
            <a:r>
              <a:rPr lang="en-US" sz="1200" b="1" dirty="0">
                <a:solidFill>
                  <a:schemeClr val="accent2"/>
                </a:solidFill>
              </a:rPr>
              <a:t>02 | Competitor Differentiation</a:t>
            </a:r>
            <a:endParaRPr lang="en-US" sz="1200" b="1" dirty="0">
              <a:solidFill>
                <a:schemeClr val="tx1"/>
              </a:solidFill>
            </a:endParaRPr>
          </a:p>
          <a:p>
            <a:pPr algn="just">
              <a:spcAft>
                <a:spcPts val="600"/>
              </a:spcAft>
            </a:pPr>
            <a:r>
              <a:rPr lang="en-US" sz="1200" b="1" dirty="0">
                <a:solidFill>
                  <a:schemeClr val="tx1"/>
                </a:solidFill>
              </a:rPr>
              <a:t>Example:</a:t>
            </a:r>
            <a:r>
              <a:rPr lang="en-US" sz="1200" dirty="0">
                <a:solidFill>
                  <a:schemeClr val="tx1"/>
                </a:solidFill>
              </a:rPr>
              <a:t> The buyer currently regularly sends data requests to IT and manipulates data on external spreadsheets</a:t>
            </a:r>
          </a:p>
          <a:p>
            <a:pPr algn="just">
              <a:spcAft>
                <a:spcPts val="600"/>
              </a:spcAft>
            </a:pPr>
            <a:r>
              <a:rPr lang="en-US" sz="1200" b="1" dirty="0">
                <a:solidFill>
                  <a:schemeClr val="tx1"/>
                </a:solidFill>
              </a:rPr>
              <a:t>Question to answer: </a:t>
            </a:r>
            <a:r>
              <a:rPr lang="en-US" sz="1200" dirty="0">
                <a:solidFill>
                  <a:schemeClr val="tx1"/>
                </a:solidFill>
              </a:rPr>
              <a:t>How will your business provide a better experience in comparison to alternatives?</a:t>
            </a:r>
          </a:p>
        </p:txBody>
      </p:sp>
      <p:sp>
        <p:nvSpPr>
          <p:cNvPr id="10" name="TextBox 9">
            <a:extLst>
              <a:ext uri="{FF2B5EF4-FFF2-40B4-BE49-F238E27FC236}">
                <a16:creationId xmlns:a16="http://schemas.microsoft.com/office/drawing/2014/main" id="{46FA962C-DB3F-87F3-E083-DA8DD3AAFB72}"/>
              </a:ext>
            </a:extLst>
          </p:cNvPr>
          <p:cNvSpPr txBox="1"/>
          <p:nvPr/>
        </p:nvSpPr>
        <p:spPr>
          <a:xfrm>
            <a:off x="986405" y="4080224"/>
            <a:ext cx="6328794" cy="11695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spcAft>
                <a:spcPts val="600"/>
              </a:spcAft>
            </a:pPr>
            <a:r>
              <a:rPr lang="en-US" sz="1200" b="1" dirty="0">
                <a:solidFill>
                  <a:schemeClr val="accent5"/>
                </a:solidFill>
              </a:rPr>
              <a:t>03 | Buyer Pain-points</a:t>
            </a:r>
            <a:endParaRPr lang="en-US" sz="1200" dirty="0">
              <a:solidFill>
                <a:schemeClr val="accent5"/>
              </a:solidFill>
            </a:endParaRPr>
          </a:p>
          <a:p>
            <a:pPr algn="just">
              <a:spcAft>
                <a:spcPts val="600"/>
              </a:spcAft>
            </a:pPr>
            <a:r>
              <a:rPr lang="en-US" sz="1200" b="1" dirty="0">
                <a:solidFill>
                  <a:schemeClr val="tx1"/>
                </a:solidFill>
              </a:rPr>
              <a:t>Example: </a:t>
            </a:r>
            <a:r>
              <a:rPr lang="en-US" sz="1200" dirty="0">
                <a:solidFill>
                  <a:schemeClr val="tx1"/>
                </a:solidFill>
              </a:rPr>
              <a:t>The buyer often has challenges with errors which is driving limited confidence for decision-making </a:t>
            </a:r>
          </a:p>
          <a:p>
            <a:pPr algn="just">
              <a:spcAft>
                <a:spcPts val="600"/>
              </a:spcAft>
            </a:pPr>
            <a:r>
              <a:rPr lang="en-US" sz="1200" b="1" dirty="0">
                <a:solidFill>
                  <a:schemeClr val="tx1"/>
                </a:solidFill>
              </a:rPr>
              <a:t>Question to answer: </a:t>
            </a:r>
            <a:r>
              <a:rPr lang="en-US" sz="1200" dirty="0">
                <a:solidFill>
                  <a:schemeClr val="tx1"/>
                </a:solidFill>
              </a:rPr>
              <a:t>What challenge will this solve, or what opportunity will the buyer miss out on without your solution?</a:t>
            </a:r>
          </a:p>
        </p:txBody>
      </p:sp>
      <p:sp>
        <p:nvSpPr>
          <p:cNvPr id="11" name="TextBox 10">
            <a:extLst>
              <a:ext uri="{FF2B5EF4-FFF2-40B4-BE49-F238E27FC236}">
                <a16:creationId xmlns:a16="http://schemas.microsoft.com/office/drawing/2014/main" id="{73903993-1297-F113-DF8B-C75871592882}"/>
              </a:ext>
            </a:extLst>
          </p:cNvPr>
          <p:cNvSpPr txBox="1"/>
          <p:nvPr/>
        </p:nvSpPr>
        <p:spPr>
          <a:xfrm>
            <a:off x="986405" y="5310323"/>
            <a:ext cx="6328794" cy="9848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spcAft>
                <a:spcPts val="600"/>
              </a:spcAft>
            </a:pPr>
            <a:r>
              <a:rPr lang="en-US" sz="1200" b="1" dirty="0">
                <a:solidFill>
                  <a:schemeClr val="accent6"/>
                </a:solidFill>
              </a:rPr>
              <a:t>04 | Proof-points</a:t>
            </a:r>
          </a:p>
          <a:p>
            <a:pPr algn="just">
              <a:spcAft>
                <a:spcPts val="600"/>
              </a:spcAft>
            </a:pPr>
            <a:r>
              <a:rPr lang="en-US" sz="1200" b="1" dirty="0">
                <a:solidFill>
                  <a:schemeClr val="tx1"/>
                </a:solidFill>
              </a:rPr>
              <a:t>Example:</a:t>
            </a:r>
            <a:r>
              <a:rPr lang="en-US" sz="1200" dirty="0">
                <a:solidFill>
                  <a:schemeClr val="tx1"/>
                </a:solidFill>
              </a:rPr>
              <a:t> Customers adopting Alchemy Cloud have experienced efficiency gains of up to 14 staff work hours a month and 40% reductions in external accounting fees a year</a:t>
            </a:r>
            <a:endParaRPr lang="en-US" sz="1200" b="1" dirty="0">
              <a:solidFill>
                <a:schemeClr val="tx1"/>
              </a:solidFill>
            </a:endParaRPr>
          </a:p>
          <a:p>
            <a:pPr algn="just">
              <a:spcAft>
                <a:spcPts val="600"/>
              </a:spcAft>
            </a:pPr>
            <a:r>
              <a:rPr lang="en-US" sz="1200" b="1" dirty="0">
                <a:solidFill>
                  <a:schemeClr val="tx1"/>
                </a:solidFill>
              </a:rPr>
              <a:t>Question to answer:</a:t>
            </a:r>
            <a:r>
              <a:rPr lang="en-US" sz="1200" dirty="0">
                <a:solidFill>
                  <a:schemeClr val="tx1"/>
                </a:solidFill>
              </a:rPr>
              <a:t> How much impact has been achieved in similar situations?</a:t>
            </a:r>
          </a:p>
        </p:txBody>
      </p:sp>
      <p:sp>
        <p:nvSpPr>
          <p:cNvPr id="18" name="TextBox 17">
            <a:extLst>
              <a:ext uri="{FF2B5EF4-FFF2-40B4-BE49-F238E27FC236}">
                <a16:creationId xmlns:a16="http://schemas.microsoft.com/office/drawing/2014/main" id="{028CFF7E-55DC-B3EA-D872-4A69EA47C96F}"/>
              </a:ext>
            </a:extLst>
          </p:cNvPr>
          <p:cNvSpPr txBox="1"/>
          <p:nvPr/>
        </p:nvSpPr>
        <p:spPr>
          <a:xfrm>
            <a:off x="7898130" y="1965960"/>
            <a:ext cx="3577590" cy="4026680"/>
          </a:xfrm>
          <a:prstGeom prst="rect">
            <a:avLst/>
          </a:prstGeom>
          <a:solidFill>
            <a:srgbClr val="E7E6E6">
              <a:alpha val="28235"/>
            </a:srgbClr>
          </a:solidFill>
          <a:ln w="6350">
            <a:solidFill>
              <a:schemeClr val="accent2"/>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gn="ctr">
              <a:spcAft>
                <a:spcPts val="600"/>
              </a:spcAft>
            </a:pPr>
            <a:endParaRPr lang="en-US" sz="1200" b="1" dirty="0">
              <a:solidFill>
                <a:schemeClr val="tx1"/>
              </a:solidFill>
            </a:endParaRPr>
          </a:p>
          <a:p>
            <a:pPr algn="ctr">
              <a:spcAft>
                <a:spcPts val="600"/>
              </a:spcAft>
            </a:pPr>
            <a:endParaRPr lang="en-US" sz="1200" b="1" dirty="0">
              <a:solidFill>
                <a:schemeClr val="tx1"/>
              </a:solidFill>
            </a:endParaRPr>
          </a:p>
          <a:p>
            <a:pPr algn="ctr">
              <a:spcAft>
                <a:spcPts val="600"/>
              </a:spcAft>
            </a:pPr>
            <a:r>
              <a:rPr lang="en-US" sz="1200" b="1" dirty="0">
                <a:solidFill>
                  <a:schemeClr val="tx1"/>
                </a:solidFill>
              </a:rPr>
              <a:t>     Example Value Message:</a:t>
            </a:r>
            <a:r>
              <a:rPr lang="en-US" sz="1200" dirty="0">
                <a:solidFill>
                  <a:schemeClr val="tx1"/>
                </a:solidFill>
              </a:rPr>
              <a:t> </a:t>
            </a:r>
          </a:p>
          <a:p>
            <a:pPr algn="ctr">
              <a:spcAft>
                <a:spcPts val="600"/>
              </a:spcAft>
            </a:pPr>
            <a:endParaRPr lang="en-US" sz="1200" dirty="0">
              <a:solidFill>
                <a:schemeClr val="tx1"/>
              </a:solidFill>
            </a:endParaRPr>
          </a:p>
          <a:p>
            <a:pPr algn="ctr">
              <a:lnSpc>
                <a:spcPct val="150000"/>
              </a:lnSpc>
              <a:spcAft>
                <a:spcPts val="600"/>
              </a:spcAft>
            </a:pPr>
            <a:r>
              <a:rPr lang="en-US" sz="1200" dirty="0">
                <a:solidFill>
                  <a:schemeClr val="tx1"/>
                </a:solidFill>
              </a:rPr>
              <a:t>Alchemy Cloud </a:t>
            </a:r>
            <a:r>
              <a:rPr lang="en-US" sz="1200" b="1" dirty="0">
                <a:solidFill>
                  <a:schemeClr val="accent4"/>
                </a:solidFill>
              </a:rPr>
              <a:t>enables organizations like yours to quickly build reports within the system </a:t>
            </a:r>
            <a:r>
              <a:rPr lang="en-US" sz="1200" dirty="0">
                <a:solidFill>
                  <a:schemeClr val="tx1"/>
                </a:solidFill>
              </a:rPr>
              <a:t>rather than </a:t>
            </a:r>
            <a:r>
              <a:rPr lang="en-US" sz="1200" b="1" dirty="0">
                <a:solidFill>
                  <a:schemeClr val="accent2"/>
                </a:solidFill>
              </a:rPr>
              <a:t>manipulating data on external spreadsheets and burdening IT staff with data requests</a:t>
            </a:r>
            <a:r>
              <a:rPr lang="en-US" sz="1200" b="1" dirty="0">
                <a:solidFill>
                  <a:schemeClr val="tx1"/>
                </a:solidFill>
              </a:rPr>
              <a:t>. </a:t>
            </a:r>
            <a:r>
              <a:rPr lang="en-US" sz="1200" dirty="0">
                <a:solidFill>
                  <a:schemeClr val="tx1"/>
                </a:solidFill>
              </a:rPr>
              <a:t>What this means is </a:t>
            </a:r>
            <a:r>
              <a:rPr lang="en-US" sz="1200" b="1" dirty="0">
                <a:solidFill>
                  <a:schemeClr val="accent5"/>
                </a:solidFill>
              </a:rPr>
              <a:t>no more data entry errors or inaccurate and duplicative information</a:t>
            </a:r>
            <a:r>
              <a:rPr lang="en-US" sz="1200" b="1" dirty="0">
                <a:solidFill>
                  <a:schemeClr val="tx1"/>
                </a:solidFill>
              </a:rPr>
              <a:t>. </a:t>
            </a:r>
            <a:r>
              <a:rPr lang="en-US" sz="1200" dirty="0">
                <a:solidFill>
                  <a:schemeClr val="tx1"/>
                </a:solidFill>
              </a:rPr>
              <a:t>Based on our other customers, you can expect to </a:t>
            </a:r>
            <a:r>
              <a:rPr lang="en-US" sz="1200" b="1" dirty="0">
                <a:solidFill>
                  <a:schemeClr val="accent6"/>
                </a:solidFill>
              </a:rPr>
              <a:t>efficiency gains of up to 14 staff work hours a month and 40% reductions in external accounting fees a year</a:t>
            </a:r>
            <a:endParaRPr lang="en-US" sz="1200" b="1" dirty="0">
              <a:solidFill>
                <a:schemeClr val="tx1"/>
              </a:solidFill>
            </a:endParaRPr>
          </a:p>
          <a:p>
            <a:pPr>
              <a:lnSpc>
                <a:spcPct val="150000"/>
              </a:lnSpc>
              <a:spcAft>
                <a:spcPts val="600"/>
              </a:spcAft>
            </a:pPr>
            <a:endParaRPr lang="en-US" sz="200" i="1" dirty="0">
              <a:solidFill>
                <a:schemeClr val="tx1"/>
              </a:solidFill>
            </a:endParaRPr>
          </a:p>
        </p:txBody>
      </p:sp>
      <p:grpSp>
        <p:nvGrpSpPr>
          <p:cNvPr id="13" name="Group 30">
            <a:extLst>
              <a:ext uri="{FF2B5EF4-FFF2-40B4-BE49-F238E27FC236}">
                <a16:creationId xmlns:a16="http://schemas.microsoft.com/office/drawing/2014/main" id="{885CF389-A3C7-762B-444F-0228CE0235C7}"/>
              </a:ext>
            </a:extLst>
          </p:cNvPr>
          <p:cNvGrpSpPr>
            <a:grpSpLocks/>
          </p:cNvGrpSpPr>
          <p:nvPr/>
        </p:nvGrpSpPr>
        <p:grpSpPr bwMode="auto">
          <a:xfrm>
            <a:off x="7959439" y="2021726"/>
            <a:ext cx="802940" cy="767853"/>
            <a:chOff x="3819" y="1272"/>
            <a:chExt cx="2319" cy="2265"/>
          </a:xfrm>
        </p:grpSpPr>
        <p:sp>
          <p:nvSpPr>
            <p:cNvPr id="14" name="Freeform 31">
              <a:extLst>
                <a:ext uri="{FF2B5EF4-FFF2-40B4-BE49-F238E27FC236}">
                  <a16:creationId xmlns:a16="http://schemas.microsoft.com/office/drawing/2014/main" id="{ACEFDD91-B39F-C48A-8B8B-70859E95A7E8}"/>
                </a:ext>
              </a:extLst>
            </p:cNvPr>
            <p:cNvSpPr>
              <a:spLocks/>
            </p:cNvSpPr>
            <p:nvPr/>
          </p:nvSpPr>
          <p:spPr bwMode="auto">
            <a:xfrm>
              <a:off x="3819" y="2256"/>
              <a:ext cx="1654" cy="1281"/>
            </a:xfrm>
            <a:custGeom>
              <a:avLst/>
              <a:gdLst>
                <a:gd name="T0" fmla="*/ 135 w 1414"/>
                <a:gd name="T1" fmla="*/ 110 h 1162"/>
                <a:gd name="T2" fmla="*/ 199 w 1414"/>
                <a:gd name="T3" fmla="*/ 97 h 1162"/>
                <a:gd name="T4" fmla="*/ 259 w 1414"/>
                <a:gd name="T5" fmla="*/ 88 h 1162"/>
                <a:gd name="T6" fmla="*/ 370 w 1414"/>
                <a:gd name="T7" fmla="*/ 79 h 1162"/>
                <a:gd name="T8" fmla="*/ 556 w 1414"/>
                <a:gd name="T9" fmla="*/ 94 h 1162"/>
                <a:gd name="T10" fmla="*/ 667 w 1414"/>
                <a:gd name="T11" fmla="*/ 147 h 1162"/>
                <a:gd name="T12" fmla="*/ 712 w 1414"/>
                <a:gd name="T13" fmla="*/ 229 h 1162"/>
                <a:gd name="T14" fmla="*/ 710 w 1414"/>
                <a:gd name="T15" fmla="*/ 327 h 1162"/>
                <a:gd name="T16" fmla="*/ 683 w 1414"/>
                <a:gd name="T17" fmla="*/ 430 h 1162"/>
                <a:gd name="T18" fmla="*/ 667 w 1414"/>
                <a:gd name="T19" fmla="*/ 541 h 1162"/>
                <a:gd name="T20" fmla="*/ 726 w 1414"/>
                <a:gd name="T21" fmla="*/ 633 h 1162"/>
                <a:gd name="T22" fmla="*/ 838 w 1414"/>
                <a:gd name="T23" fmla="*/ 688 h 1162"/>
                <a:gd name="T24" fmla="*/ 973 w 1414"/>
                <a:gd name="T25" fmla="*/ 692 h 1162"/>
                <a:gd name="T26" fmla="*/ 1103 w 1414"/>
                <a:gd name="T27" fmla="*/ 644 h 1162"/>
                <a:gd name="T28" fmla="*/ 1194 w 1414"/>
                <a:gd name="T29" fmla="*/ 545 h 1162"/>
                <a:gd name="T30" fmla="*/ 1201 w 1414"/>
                <a:gd name="T31" fmla="*/ 449 h 1162"/>
                <a:gd name="T32" fmla="*/ 1169 w 1414"/>
                <a:gd name="T33" fmla="*/ 355 h 1162"/>
                <a:gd name="T34" fmla="*/ 1121 w 1414"/>
                <a:gd name="T35" fmla="*/ 266 h 1162"/>
                <a:gd name="T36" fmla="*/ 1088 w 1414"/>
                <a:gd name="T37" fmla="*/ 189 h 1162"/>
                <a:gd name="T38" fmla="*/ 1097 w 1414"/>
                <a:gd name="T39" fmla="*/ 127 h 1162"/>
                <a:gd name="T40" fmla="*/ 1169 w 1414"/>
                <a:gd name="T41" fmla="*/ 74 h 1162"/>
                <a:gd name="T42" fmla="*/ 1266 w 1414"/>
                <a:gd name="T43" fmla="*/ 37 h 1162"/>
                <a:gd name="T44" fmla="*/ 1377 w 1414"/>
                <a:gd name="T45" fmla="*/ 14 h 1162"/>
                <a:gd name="T46" fmla="*/ 1490 w 1414"/>
                <a:gd name="T47" fmla="*/ 2 h 1162"/>
                <a:gd name="T48" fmla="*/ 1596 w 1414"/>
                <a:gd name="T49" fmla="*/ 0 h 1162"/>
                <a:gd name="T50" fmla="*/ 1643 w 1414"/>
                <a:gd name="T51" fmla="*/ 379 h 1162"/>
                <a:gd name="T52" fmla="*/ 1643 w 1414"/>
                <a:gd name="T53" fmla="*/ 470 h 1162"/>
                <a:gd name="T54" fmla="*/ 1649 w 1414"/>
                <a:gd name="T55" fmla="*/ 507 h 1162"/>
                <a:gd name="T56" fmla="*/ 1658 w 1414"/>
                <a:gd name="T57" fmla="*/ 534 h 1162"/>
                <a:gd name="T58" fmla="*/ 1696 w 1414"/>
                <a:gd name="T59" fmla="*/ 603 h 1162"/>
                <a:gd name="T60" fmla="*/ 1738 w 1414"/>
                <a:gd name="T61" fmla="*/ 614 h 1162"/>
                <a:gd name="T62" fmla="*/ 1773 w 1414"/>
                <a:gd name="T63" fmla="*/ 613 h 1162"/>
                <a:gd name="T64" fmla="*/ 1807 w 1414"/>
                <a:gd name="T65" fmla="*/ 602 h 1162"/>
                <a:gd name="T66" fmla="*/ 1865 w 1414"/>
                <a:gd name="T67" fmla="*/ 574 h 1162"/>
                <a:gd name="T68" fmla="*/ 1914 w 1414"/>
                <a:gd name="T69" fmla="*/ 559 h 1162"/>
                <a:gd name="T70" fmla="*/ 1953 w 1414"/>
                <a:gd name="T71" fmla="*/ 549 h 1162"/>
                <a:gd name="T72" fmla="*/ 1997 w 1414"/>
                <a:gd name="T73" fmla="*/ 545 h 1162"/>
                <a:gd name="T74" fmla="*/ 2038 w 1414"/>
                <a:gd name="T75" fmla="*/ 542 h 1162"/>
                <a:gd name="T76" fmla="*/ 2079 w 1414"/>
                <a:gd name="T77" fmla="*/ 547 h 1162"/>
                <a:gd name="T78" fmla="*/ 2129 w 1414"/>
                <a:gd name="T79" fmla="*/ 564 h 1162"/>
                <a:gd name="T80" fmla="*/ 2194 w 1414"/>
                <a:gd name="T81" fmla="*/ 610 h 1162"/>
                <a:gd name="T82" fmla="*/ 2242 w 1414"/>
                <a:gd name="T83" fmla="*/ 675 h 1162"/>
                <a:gd name="T84" fmla="*/ 2263 w 1414"/>
                <a:gd name="T85" fmla="*/ 757 h 1162"/>
                <a:gd name="T86" fmla="*/ 2246 w 1414"/>
                <a:gd name="T87" fmla="*/ 854 h 1162"/>
                <a:gd name="T88" fmla="*/ 2179 w 1414"/>
                <a:gd name="T89" fmla="*/ 966 h 1162"/>
                <a:gd name="T90" fmla="*/ 2121 w 1414"/>
                <a:gd name="T91" fmla="*/ 993 h 1162"/>
                <a:gd name="T92" fmla="*/ 2058 w 1414"/>
                <a:gd name="T93" fmla="*/ 997 h 1162"/>
                <a:gd name="T94" fmla="*/ 1998 w 1414"/>
                <a:gd name="T95" fmla="*/ 984 h 1162"/>
                <a:gd name="T96" fmla="*/ 1936 w 1414"/>
                <a:gd name="T97" fmla="*/ 964 h 1162"/>
                <a:gd name="T98" fmla="*/ 1845 w 1414"/>
                <a:gd name="T99" fmla="*/ 925 h 1162"/>
                <a:gd name="T100" fmla="*/ 1790 w 1414"/>
                <a:gd name="T101" fmla="*/ 915 h 1162"/>
                <a:gd name="T102" fmla="*/ 1739 w 1414"/>
                <a:gd name="T103" fmla="*/ 925 h 1162"/>
                <a:gd name="T104" fmla="*/ 1698 w 1414"/>
                <a:gd name="T105" fmla="*/ 954 h 1162"/>
                <a:gd name="T106" fmla="*/ 1662 w 1414"/>
                <a:gd name="T107" fmla="*/ 1005 h 1162"/>
                <a:gd name="T108" fmla="*/ 1639 w 1414"/>
                <a:gd name="T109" fmla="*/ 1078 h 1162"/>
                <a:gd name="T110" fmla="*/ 1720 w 1414"/>
                <a:gd name="T111" fmla="*/ 1352 h 1162"/>
                <a:gd name="T112" fmla="*/ 1769 w 1414"/>
                <a:gd name="T113" fmla="*/ 1517 h 1162"/>
                <a:gd name="T114" fmla="*/ 1 w 1414"/>
                <a:gd name="T115" fmla="*/ 1554 h 1162"/>
                <a:gd name="T116" fmla="*/ 7 w 1414"/>
                <a:gd name="T117" fmla="*/ 1546 h 1162"/>
                <a:gd name="T118" fmla="*/ 8 w 1414"/>
                <a:gd name="T119" fmla="*/ 1441 h 1162"/>
                <a:gd name="T120" fmla="*/ 6 w 1414"/>
                <a:gd name="T121" fmla="*/ 797 h 1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4"/>
                <a:gd name="T184" fmla="*/ 0 h 1162"/>
                <a:gd name="T185" fmla="*/ 1414 w 1414"/>
                <a:gd name="T186" fmla="*/ 1162 h 1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4" h="1162">
                  <a:moveTo>
                    <a:pt x="3" y="112"/>
                  </a:moveTo>
                  <a:lnTo>
                    <a:pt x="24" y="104"/>
                  </a:lnTo>
                  <a:lnTo>
                    <a:pt x="44" y="97"/>
                  </a:lnTo>
                  <a:lnTo>
                    <a:pt x="61" y="91"/>
                  </a:lnTo>
                  <a:lnTo>
                    <a:pt x="77" y="86"/>
                  </a:lnTo>
                  <a:lnTo>
                    <a:pt x="84" y="83"/>
                  </a:lnTo>
                  <a:lnTo>
                    <a:pt x="91" y="81"/>
                  </a:lnTo>
                  <a:lnTo>
                    <a:pt x="98" y="79"/>
                  </a:lnTo>
                  <a:lnTo>
                    <a:pt x="105" y="77"/>
                  </a:lnTo>
                  <a:lnTo>
                    <a:pt x="111" y="76"/>
                  </a:lnTo>
                  <a:lnTo>
                    <a:pt x="118" y="74"/>
                  </a:lnTo>
                  <a:lnTo>
                    <a:pt x="124" y="73"/>
                  </a:lnTo>
                  <a:lnTo>
                    <a:pt x="130" y="71"/>
                  </a:lnTo>
                  <a:lnTo>
                    <a:pt x="137" y="70"/>
                  </a:lnTo>
                  <a:lnTo>
                    <a:pt x="143" y="69"/>
                  </a:lnTo>
                  <a:lnTo>
                    <a:pt x="149" y="68"/>
                  </a:lnTo>
                  <a:lnTo>
                    <a:pt x="156" y="67"/>
                  </a:lnTo>
                  <a:lnTo>
                    <a:pt x="162" y="66"/>
                  </a:lnTo>
                  <a:lnTo>
                    <a:pt x="169" y="65"/>
                  </a:lnTo>
                  <a:lnTo>
                    <a:pt x="175" y="64"/>
                  </a:lnTo>
                  <a:lnTo>
                    <a:pt x="182" y="63"/>
                  </a:lnTo>
                  <a:lnTo>
                    <a:pt x="197" y="62"/>
                  </a:lnTo>
                  <a:lnTo>
                    <a:pt x="213" y="61"/>
                  </a:lnTo>
                  <a:lnTo>
                    <a:pt x="231" y="59"/>
                  </a:lnTo>
                  <a:lnTo>
                    <a:pt x="251" y="58"/>
                  </a:lnTo>
                  <a:lnTo>
                    <a:pt x="273" y="58"/>
                  </a:lnTo>
                  <a:lnTo>
                    <a:pt x="294" y="60"/>
                  </a:lnTo>
                  <a:lnTo>
                    <a:pt x="313" y="63"/>
                  </a:lnTo>
                  <a:lnTo>
                    <a:pt x="331" y="66"/>
                  </a:lnTo>
                  <a:lnTo>
                    <a:pt x="347" y="70"/>
                  </a:lnTo>
                  <a:lnTo>
                    <a:pt x="362" y="75"/>
                  </a:lnTo>
                  <a:lnTo>
                    <a:pt x="375" y="81"/>
                  </a:lnTo>
                  <a:lnTo>
                    <a:pt x="388" y="87"/>
                  </a:lnTo>
                  <a:lnTo>
                    <a:pt x="398" y="94"/>
                  </a:lnTo>
                  <a:lnTo>
                    <a:pt x="408" y="102"/>
                  </a:lnTo>
                  <a:lnTo>
                    <a:pt x="416" y="110"/>
                  </a:lnTo>
                  <a:lnTo>
                    <a:pt x="423" y="119"/>
                  </a:lnTo>
                  <a:lnTo>
                    <a:pt x="430" y="129"/>
                  </a:lnTo>
                  <a:lnTo>
                    <a:pt x="435" y="138"/>
                  </a:lnTo>
                  <a:lnTo>
                    <a:pt x="439" y="149"/>
                  </a:lnTo>
                  <a:lnTo>
                    <a:pt x="442" y="160"/>
                  </a:lnTo>
                  <a:lnTo>
                    <a:pt x="445" y="171"/>
                  </a:lnTo>
                  <a:lnTo>
                    <a:pt x="446" y="182"/>
                  </a:lnTo>
                  <a:lnTo>
                    <a:pt x="447" y="194"/>
                  </a:lnTo>
                  <a:lnTo>
                    <a:pt x="447" y="206"/>
                  </a:lnTo>
                  <a:lnTo>
                    <a:pt x="447" y="218"/>
                  </a:lnTo>
                  <a:lnTo>
                    <a:pt x="446" y="231"/>
                  </a:lnTo>
                  <a:lnTo>
                    <a:pt x="444" y="244"/>
                  </a:lnTo>
                  <a:lnTo>
                    <a:pt x="442" y="256"/>
                  </a:lnTo>
                  <a:lnTo>
                    <a:pt x="440" y="269"/>
                  </a:lnTo>
                  <a:lnTo>
                    <a:pt x="437" y="282"/>
                  </a:lnTo>
                  <a:lnTo>
                    <a:pt x="434" y="295"/>
                  </a:lnTo>
                  <a:lnTo>
                    <a:pt x="430" y="308"/>
                  </a:lnTo>
                  <a:lnTo>
                    <a:pt x="427" y="321"/>
                  </a:lnTo>
                  <a:lnTo>
                    <a:pt x="423" y="334"/>
                  </a:lnTo>
                  <a:lnTo>
                    <a:pt x="419" y="347"/>
                  </a:lnTo>
                  <a:lnTo>
                    <a:pt x="415" y="359"/>
                  </a:lnTo>
                  <a:lnTo>
                    <a:pt x="414" y="375"/>
                  </a:lnTo>
                  <a:lnTo>
                    <a:pt x="414" y="390"/>
                  </a:lnTo>
                  <a:lnTo>
                    <a:pt x="416" y="404"/>
                  </a:lnTo>
                  <a:lnTo>
                    <a:pt x="419" y="417"/>
                  </a:lnTo>
                  <a:lnTo>
                    <a:pt x="424" y="430"/>
                  </a:lnTo>
                  <a:lnTo>
                    <a:pt x="430" y="442"/>
                  </a:lnTo>
                  <a:lnTo>
                    <a:pt x="437" y="453"/>
                  </a:lnTo>
                  <a:lnTo>
                    <a:pt x="445" y="464"/>
                  </a:lnTo>
                  <a:lnTo>
                    <a:pt x="454" y="473"/>
                  </a:lnTo>
                  <a:lnTo>
                    <a:pt x="463" y="482"/>
                  </a:lnTo>
                  <a:lnTo>
                    <a:pt x="474" y="490"/>
                  </a:lnTo>
                  <a:lnTo>
                    <a:pt x="486" y="497"/>
                  </a:lnTo>
                  <a:lnTo>
                    <a:pt x="498" y="503"/>
                  </a:lnTo>
                  <a:lnTo>
                    <a:pt x="510" y="508"/>
                  </a:lnTo>
                  <a:lnTo>
                    <a:pt x="523" y="513"/>
                  </a:lnTo>
                  <a:lnTo>
                    <a:pt x="537" y="516"/>
                  </a:lnTo>
                  <a:lnTo>
                    <a:pt x="551" y="518"/>
                  </a:lnTo>
                  <a:lnTo>
                    <a:pt x="565" y="520"/>
                  </a:lnTo>
                  <a:lnTo>
                    <a:pt x="579" y="520"/>
                  </a:lnTo>
                  <a:lnTo>
                    <a:pt x="594" y="519"/>
                  </a:lnTo>
                  <a:lnTo>
                    <a:pt x="608" y="517"/>
                  </a:lnTo>
                  <a:lnTo>
                    <a:pt x="622" y="514"/>
                  </a:lnTo>
                  <a:lnTo>
                    <a:pt x="636" y="510"/>
                  </a:lnTo>
                  <a:lnTo>
                    <a:pt x="650" y="504"/>
                  </a:lnTo>
                  <a:lnTo>
                    <a:pt x="663" y="498"/>
                  </a:lnTo>
                  <a:lnTo>
                    <a:pt x="676" y="490"/>
                  </a:lnTo>
                  <a:lnTo>
                    <a:pt x="689" y="481"/>
                  </a:lnTo>
                  <a:lnTo>
                    <a:pt x="701" y="471"/>
                  </a:lnTo>
                  <a:lnTo>
                    <a:pt x="712" y="459"/>
                  </a:lnTo>
                  <a:lnTo>
                    <a:pt x="723" y="447"/>
                  </a:lnTo>
                  <a:lnTo>
                    <a:pt x="732" y="433"/>
                  </a:lnTo>
                  <a:lnTo>
                    <a:pt x="741" y="417"/>
                  </a:lnTo>
                  <a:lnTo>
                    <a:pt x="746" y="406"/>
                  </a:lnTo>
                  <a:lnTo>
                    <a:pt x="749" y="394"/>
                  </a:lnTo>
                  <a:lnTo>
                    <a:pt x="751" y="382"/>
                  </a:lnTo>
                  <a:lnTo>
                    <a:pt x="753" y="370"/>
                  </a:lnTo>
                  <a:lnTo>
                    <a:pt x="753" y="358"/>
                  </a:lnTo>
                  <a:lnTo>
                    <a:pt x="753" y="347"/>
                  </a:lnTo>
                  <a:lnTo>
                    <a:pt x="751" y="335"/>
                  </a:lnTo>
                  <a:lnTo>
                    <a:pt x="749" y="323"/>
                  </a:lnTo>
                  <a:lnTo>
                    <a:pt x="746" y="311"/>
                  </a:lnTo>
                  <a:lnTo>
                    <a:pt x="743" y="299"/>
                  </a:lnTo>
                  <a:lnTo>
                    <a:pt x="739" y="288"/>
                  </a:lnTo>
                  <a:lnTo>
                    <a:pt x="735" y="276"/>
                  </a:lnTo>
                  <a:lnTo>
                    <a:pt x="730" y="265"/>
                  </a:lnTo>
                  <a:lnTo>
                    <a:pt x="725" y="253"/>
                  </a:lnTo>
                  <a:lnTo>
                    <a:pt x="720" y="242"/>
                  </a:lnTo>
                  <a:lnTo>
                    <a:pt x="715" y="231"/>
                  </a:lnTo>
                  <a:lnTo>
                    <a:pt x="710" y="220"/>
                  </a:lnTo>
                  <a:lnTo>
                    <a:pt x="705" y="210"/>
                  </a:lnTo>
                  <a:lnTo>
                    <a:pt x="700" y="199"/>
                  </a:lnTo>
                  <a:lnTo>
                    <a:pt x="696" y="189"/>
                  </a:lnTo>
                  <a:lnTo>
                    <a:pt x="692" y="179"/>
                  </a:lnTo>
                  <a:lnTo>
                    <a:pt x="688" y="169"/>
                  </a:lnTo>
                  <a:lnTo>
                    <a:pt x="684" y="159"/>
                  </a:lnTo>
                  <a:lnTo>
                    <a:pt x="682" y="150"/>
                  </a:lnTo>
                  <a:lnTo>
                    <a:pt x="680" y="141"/>
                  </a:lnTo>
                  <a:lnTo>
                    <a:pt x="678" y="132"/>
                  </a:lnTo>
                  <a:lnTo>
                    <a:pt x="678" y="124"/>
                  </a:lnTo>
                  <a:lnTo>
                    <a:pt x="679" y="116"/>
                  </a:lnTo>
                  <a:lnTo>
                    <a:pt x="680" y="108"/>
                  </a:lnTo>
                  <a:lnTo>
                    <a:pt x="683" y="101"/>
                  </a:lnTo>
                  <a:lnTo>
                    <a:pt x="686" y="94"/>
                  </a:lnTo>
                  <a:lnTo>
                    <a:pt x="691" y="88"/>
                  </a:lnTo>
                  <a:lnTo>
                    <a:pt x="698" y="80"/>
                  </a:lnTo>
                  <a:lnTo>
                    <a:pt x="705" y="73"/>
                  </a:lnTo>
                  <a:lnTo>
                    <a:pt x="713" y="67"/>
                  </a:lnTo>
                  <a:lnTo>
                    <a:pt x="721" y="61"/>
                  </a:lnTo>
                  <a:lnTo>
                    <a:pt x="730" y="55"/>
                  </a:lnTo>
                  <a:lnTo>
                    <a:pt x="739" y="50"/>
                  </a:lnTo>
                  <a:lnTo>
                    <a:pt x="749" y="45"/>
                  </a:lnTo>
                  <a:lnTo>
                    <a:pt x="759" y="40"/>
                  </a:lnTo>
                  <a:lnTo>
                    <a:pt x="769" y="36"/>
                  </a:lnTo>
                  <a:lnTo>
                    <a:pt x="780" y="31"/>
                  </a:lnTo>
                  <a:lnTo>
                    <a:pt x="791" y="28"/>
                  </a:lnTo>
                  <a:lnTo>
                    <a:pt x="802" y="24"/>
                  </a:lnTo>
                  <a:lnTo>
                    <a:pt x="813" y="21"/>
                  </a:lnTo>
                  <a:lnTo>
                    <a:pt x="825" y="18"/>
                  </a:lnTo>
                  <a:lnTo>
                    <a:pt x="836" y="15"/>
                  </a:lnTo>
                  <a:lnTo>
                    <a:pt x="848" y="13"/>
                  </a:lnTo>
                  <a:lnTo>
                    <a:pt x="860" y="11"/>
                  </a:lnTo>
                  <a:lnTo>
                    <a:pt x="872" y="9"/>
                  </a:lnTo>
                  <a:lnTo>
                    <a:pt x="884" y="7"/>
                  </a:lnTo>
                  <a:lnTo>
                    <a:pt x="896" y="6"/>
                  </a:lnTo>
                  <a:lnTo>
                    <a:pt x="907" y="4"/>
                  </a:lnTo>
                  <a:lnTo>
                    <a:pt x="919" y="3"/>
                  </a:lnTo>
                  <a:lnTo>
                    <a:pt x="931" y="2"/>
                  </a:lnTo>
                  <a:lnTo>
                    <a:pt x="943" y="1"/>
                  </a:lnTo>
                  <a:lnTo>
                    <a:pt x="954" y="1"/>
                  </a:lnTo>
                  <a:lnTo>
                    <a:pt x="965" y="0"/>
                  </a:lnTo>
                  <a:lnTo>
                    <a:pt x="976" y="0"/>
                  </a:lnTo>
                  <a:lnTo>
                    <a:pt x="987" y="0"/>
                  </a:lnTo>
                  <a:lnTo>
                    <a:pt x="997" y="0"/>
                  </a:lnTo>
                  <a:lnTo>
                    <a:pt x="1008" y="0"/>
                  </a:lnTo>
                  <a:lnTo>
                    <a:pt x="1017" y="0"/>
                  </a:lnTo>
                  <a:lnTo>
                    <a:pt x="1027" y="1"/>
                  </a:lnTo>
                  <a:lnTo>
                    <a:pt x="1027" y="2"/>
                  </a:lnTo>
                  <a:lnTo>
                    <a:pt x="1026" y="8"/>
                  </a:lnTo>
                  <a:lnTo>
                    <a:pt x="1027" y="283"/>
                  </a:lnTo>
                  <a:lnTo>
                    <a:pt x="1026" y="304"/>
                  </a:lnTo>
                  <a:lnTo>
                    <a:pt x="1026" y="321"/>
                  </a:lnTo>
                  <a:lnTo>
                    <a:pt x="1026" y="329"/>
                  </a:lnTo>
                  <a:lnTo>
                    <a:pt x="1026" y="337"/>
                  </a:lnTo>
                  <a:lnTo>
                    <a:pt x="1027" y="344"/>
                  </a:lnTo>
                  <a:lnTo>
                    <a:pt x="1027" y="350"/>
                  </a:lnTo>
                  <a:lnTo>
                    <a:pt x="1027" y="355"/>
                  </a:lnTo>
                  <a:lnTo>
                    <a:pt x="1028" y="361"/>
                  </a:lnTo>
                  <a:lnTo>
                    <a:pt x="1028" y="366"/>
                  </a:lnTo>
                  <a:lnTo>
                    <a:pt x="1028" y="370"/>
                  </a:lnTo>
                  <a:lnTo>
                    <a:pt x="1029" y="374"/>
                  </a:lnTo>
                  <a:lnTo>
                    <a:pt x="1030" y="378"/>
                  </a:lnTo>
                  <a:lnTo>
                    <a:pt x="1030" y="382"/>
                  </a:lnTo>
                  <a:lnTo>
                    <a:pt x="1031" y="385"/>
                  </a:lnTo>
                  <a:lnTo>
                    <a:pt x="1032" y="388"/>
                  </a:lnTo>
                  <a:lnTo>
                    <a:pt x="1033" y="391"/>
                  </a:lnTo>
                  <a:lnTo>
                    <a:pt x="1034" y="395"/>
                  </a:lnTo>
                  <a:lnTo>
                    <a:pt x="1035" y="398"/>
                  </a:lnTo>
                  <a:lnTo>
                    <a:pt x="1038" y="404"/>
                  </a:lnTo>
                  <a:lnTo>
                    <a:pt x="1042" y="411"/>
                  </a:lnTo>
                  <a:lnTo>
                    <a:pt x="1045" y="419"/>
                  </a:lnTo>
                  <a:lnTo>
                    <a:pt x="1050" y="427"/>
                  </a:lnTo>
                  <a:lnTo>
                    <a:pt x="1054" y="438"/>
                  </a:lnTo>
                  <a:lnTo>
                    <a:pt x="1060" y="450"/>
                  </a:lnTo>
                  <a:lnTo>
                    <a:pt x="1064" y="452"/>
                  </a:lnTo>
                  <a:lnTo>
                    <a:pt x="1069" y="454"/>
                  </a:lnTo>
                  <a:lnTo>
                    <a:pt x="1073" y="455"/>
                  </a:lnTo>
                  <a:lnTo>
                    <a:pt x="1077" y="457"/>
                  </a:lnTo>
                  <a:lnTo>
                    <a:pt x="1081" y="458"/>
                  </a:lnTo>
                  <a:lnTo>
                    <a:pt x="1086" y="458"/>
                  </a:lnTo>
                  <a:lnTo>
                    <a:pt x="1089" y="458"/>
                  </a:lnTo>
                  <a:lnTo>
                    <a:pt x="1093" y="459"/>
                  </a:lnTo>
                  <a:lnTo>
                    <a:pt x="1097" y="458"/>
                  </a:lnTo>
                  <a:lnTo>
                    <a:pt x="1101" y="458"/>
                  </a:lnTo>
                  <a:lnTo>
                    <a:pt x="1105" y="457"/>
                  </a:lnTo>
                  <a:lnTo>
                    <a:pt x="1108" y="457"/>
                  </a:lnTo>
                  <a:lnTo>
                    <a:pt x="1112" y="456"/>
                  </a:lnTo>
                  <a:lnTo>
                    <a:pt x="1115" y="455"/>
                  </a:lnTo>
                  <a:lnTo>
                    <a:pt x="1119" y="453"/>
                  </a:lnTo>
                  <a:lnTo>
                    <a:pt x="1122" y="452"/>
                  </a:lnTo>
                  <a:lnTo>
                    <a:pt x="1126" y="450"/>
                  </a:lnTo>
                  <a:lnTo>
                    <a:pt x="1129" y="449"/>
                  </a:lnTo>
                  <a:lnTo>
                    <a:pt x="1133" y="447"/>
                  </a:lnTo>
                  <a:lnTo>
                    <a:pt x="1136" y="445"/>
                  </a:lnTo>
                  <a:lnTo>
                    <a:pt x="1143" y="441"/>
                  </a:lnTo>
                  <a:lnTo>
                    <a:pt x="1150" y="437"/>
                  </a:lnTo>
                  <a:lnTo>
                    <a:pt x="1157" y="433"/>
                  </a:lnTo>
                  <a:lnTo>
                    <a:pt x="1165" y="429"/>
                  </a:lnTo>
                  <a:lnTo>
                    <a:pt x="1169" y="428"/>
                  </a:lnTo>
                  <a:lnTo>
                    <a:pt x="1172" y="426"/>
                  </a:lnTo>
                  <a:lnTo>
                    <a:pt x="1176" y="424"/>
                  </a:lnTo>
                  <a:lnTo>
                    <a:pt x="1180" y="422"/>
                  </a:lnTo>
                  <a:lnTo>
                    <a:pt x="1188" y="419"/>
                  </a:lnTo>
                  <a:lnTo>
                    <a:pt x="1196" y="417"/>
                  </a:lnTo>
                  <a:lnTo>
                    <a:pt x="1200" y="415"/>
                  </a:lnTo>
                  <a:lnTo>
                    <a:pt x="1204" y="414"/>
                  </a:lnTo>
                  <a:lnTo>
                    <a:pt x="1209" y="413"/>
                  </a:lnTo>
                  <a:lnTo>
                    <a:pt x="1213" y="412"/>
                  </a:lnTo>
                  <a:lnTo>
                    <a:pt x="1217" y="411"/>
                  </a:lnTo>
                  <a:lnTo>
                    <a:pt x="1221" y="410"/>
                  </a:lnTo>
                  <a:lnTo>
                    <a:pt x="1226" y="409"/>
                  </a:lnTo>
                  <a:lnTo>
                    <a:pt x="1230" y="408"/>
                  </a:lnTo>
                  <a:lnTo>
                    <a:pt x="1234" y="407"/>
                  </a:lnTo>
                  <a:lnTo>
                    <a:pt x="1239" y="407"/>
                  </a:lnTo>
                  <a:lnTo>
                    <a:pt x="1243" y="406"/>
                  </a:lnTo>
                  <a:lnTo>
                    <a:pt x="1247" y="406"/>
                  </a:lnTo>
                  <a:lnTo>
                    <a:pt x="1252" y="405"/>
                  </a:lnTo>
                  <a:lnTo>
                    <a:pt x="1256" y="405"/>
                  </a:lnTo>
                  <a:lnTo>
                    <a:pt x="1260" y="405"/>
                  </a:lnTo>
                  <a:lnTo>
                    <a:pt x="1265" y="405"/>
                  </a:lnTo>
                  <a:lnTo>
                    <a:pt x="1269" y="405"/>
                  </a:lnTo>
                  <a:lnTo>
                    <a:pt x="1273" y="405"/>
                  </a:lnTo>
                  <a:lnTo>
                    <a:pt x="1278" y="405"/>
                  </a:lnTo>
                  <a:lnTo>
                    <a:pt x="1282" y="406"/>
                  </a:lnTo>
                  <a:lnTo>
                    <a:pt x="1286" y="406"/>
                  </a:lnTo>
                  <a:lnTo>
                    <a:pt x="1291" y="407"/>
                  </a:lnTo>
                  <a:lnTo>
                    <a:pt x="1295" y="407"/>
                  </a:lnTo>
                  <a:lnTo>
                    <a:pt x="1299" y="408"/>
                  </a:lnTo>
                  <a:lnTo>
                    <a:pt x="1303" y="409"/>
                  </a:lnTo>
                  <a:lnTo>
                    <a:pt x="1307" y="411"/>
                  </a:lnTo>
                  <a:lnTo>
                    <a:pt x="1311" y="412"/>
                  </a:lnTo>
                  <a:lnTo>
                    <a:pt x="1315" y="413"/>
                  </a:lnTo>
                  <a:lnTo>
                    <a:pt x="1323" y="417"/>
                  </a:lnTo>
                  <a:lnTo>
                    <a:pt x="1330" y="421"/>
                  </a:lnTo>
                  <a:lnTo>
                    <a:pt x="1337" y="426"/>
                  </a:lnTo>
                  <a:lnTo>
                    <a:pt x="1344" y="431"/>
                  </a:lnTo>
                  <a:lnTo>
                    <a:pt x="1351" y="436"/>
                  </a:lnTo>
                  <a:lnTo>
                    <a:pt x="1358" y="442"/>
                  </a:lnTo>
                  <a:lnTo>
                    <a:pt x="1365" y="448"/>
                  </a:lnTo>
                  <a:lnTo>
                    <a:pt x="1371" y="455"/>
                  </a:lnTo>
                  <a:lnTo>
                    <a:pt x="1377" y="462"/>
                  </a:lnTo>
                  <a:lnTo>
                    <a:pt x="1382" y="470"/>
                  </a:lnTo>
                  <a:lnTo>
                    <a:pt x="1388" y="478"/>
                  </a:lnTo>
                  <a:lnTo>
                    <a:pt x="1393" y="486"/>
                  </a:lnTo>
                  <a:lnTo>
                    <a:pt x="1397" y="494"/>
                  </a:lnTo>
                  <a:lnTo>
                    <a:pt x="1401" y="503"/>
                  </a:lnTo>
                  <a:lnTo>
                    <a:pt x="1405" y="513"/>
                  </a:lnTo>
                  <a:lnTo>
                    <a:pt x="1408" y="523"/>
                  </a:lnTo>
                  <a:lnTo>
                    <a:pt x="1410" y="533"/>
                  </a:lnTo>
                  <a:lnTo>
                    <a:pt x="1412" y="543"/>
                  </a:lnTo>
                  <a:lnTo>
                    <a:pt x="1413" y="554"/>
                  </a:lnTo>
                  <a:lnTo>
                    <a:pt x="1414" y="565"/>
                  </a:lnTo>
                  <a:lnTo>
                    <a:pt x="1414" y="576"/>
                  </a:lnTo>
                  <a:lnTo>
                    <a:pt x="1413" y="588"/>
                  </a:lnTo>
                  <a:lnTo>
                    <a:pt x="1412" y="600"/>
                  </a:lnTo>
                  <a:lnTo>
                    <a:pt x="1410" y="612"/>
                  </a:lnTo>
                  <a:lnTo>
                    <a:pt x="1407" y="625"/>
                  </a:lnTo>
                  <a:lnTo>
                    <a:pt x="1403" y="638"/>
                  </a:lnTo>
                  <a:lnTo>
                    <a:pt x="1399" y="651"/>
                  </a:lnTo>
                  <a:lnTo>
                    <a:pt x="1393" y="664"/>
                  </a:lnTo>
                  <a:lnTo>
                    <a:pt x="1387" y="678"/>
                  </a:lnTo>
                  <a:lnTo>
                    <a:pt x="1380" y="692"/>
                  </a:lnTo>
                  <a:lnTo>
                    <a:pt x="1372" y="707"/>
                  </a:lnTo>
                  <a:lnTo>
                    <a:pt x="1362" y="721"/>
                  </a:lnTo>
                  <a:lnTo>
                    <a:pt x="1356" y="726"/>
                  </a:lnTo>
                  <a:lnTo>
                    <a:pt x="1350" y="730"/>
                  </a:lnTo>
                  <a:lnTo>
                    <a:pt x="1344" y="733"/>
                  </a:lnTo>
                  <a:lnTo>
                    <a:pt x="1338" y="736"/>
                  </a:lnTo>
                  <a:lnTo>
                    <a:pt x="1331" y="739"/>
                  </a:lnTo>
                  <a:lnTo>
                    <a:pt x="1325" y="741"/>
                  </a:lnTo>
                  <a:lnTo>
                    <a:pt x="1319" y="742"/>
                  </a:lnTo>
                  <a:lnTo>
                    <a:pt x="1312" y="743"/>
                  </a:lnTo>
                  <a:lnTo>
                    <a:pt x="1306" y="744"/>
                  </a:lnTo>
                  <a:lnTo>
                    <a:pt x="1299" y="744"/>
                  </a:lnTo>
                  <a:lnTo>
                    <a:pt x="1293" y="744"/>
                  </a:lnTo>
                  <a:lnTo>
                    <a:pt x="1286" y="744"/>
                  </a:lnTo>
                  <a:lnTo>
                    <a:pt x="1280" y="743"/>
                  </a:lnTo>
                  <a:lnTo>
                    <a:pt x="1273" y="742"/>
                  </a:lnTo>
                  <a:lnTo>
                    <a:pt x="1267" y="740"/>
                  </a:lnTo>
                  <a:lnTo>
                    <a:pt x="1261" y="739"/>
                  </a:lnTo>
                  <a:lnTo>
                    <a:pt x="1254" y="737"/>
                  </a:lnTo>
                  <a:lnTo>
                    <a:pt x="1248" y="735"/>
                  </a:lnTo>
                  <a:lnTo>
                    <a:pt x="1242" y="733"/>
                  </a:lnTo>
                  <a:lnTo>
                    <a:pt x="1235" y="730"/>
                  </a:lnTo>
                  <a:lnTo>
                    <a:pt x="1229" y="728"/>
                  </a:lnTo>
                  <a:lnTo>
                    <a:pt x="1223" y="725"/>
                  </a:lnTo>
                  <a:lnTo>
                    <a:pt x="1216" y="722"/>
                  </a:lnTo>
                  <a:lnTo>
                    <a:pt x="1210" y="719"/>
                  </a:lnTo>
                  <a:lnTo>
                    <a:pt x="1198" y="713"/>
                  </a:lnTo>
                  <a:lnTo>
                    <a:pt x="1187" y="707"/>
                  </a:lnTo>
                  <a:lnTo>
                    <a:pt x="1175" y="701"/>
                  </a:lnTo>
                  <a:lnTo>
                    <a:pt x="1164" y="696"/>
                  </a:lnTo>
                  <a:lnTo>
                    <a:pt x="1158" y="693"/>
                  </a:lnTo>
                  <a:lnTo>
                    <a:pt x="1152" y="690"/>
                  </a:lnTo>
                  <a:lnTo>
                    <a:pt x="1146" y="688"/>
                  </a:lnTo>
                  <a:lnTo>
                    <a:pt x="1141" y="686"/>
                  </a:lnTo>
                  <a:lnTo>
                    <a:pt x="1135" y="685"/>
                  </a:lnTo>
                  <a:lnTo>
                    <a:pt x="1129" y="684"/>
                  </a:lnTo>
                  <a:lnTo>
                    <a:pt x="1124" y="683"/>
                  </a:lnTo>
                  <a:lnTo>
                    <a:pt x="1118" y="683"/>
                  </a:lnTo>
                  <a:lnTo>
                    <a:pt x="1113" y="683"/>
                  </a:lnTo>
                  <a:lnTo>
                    <a:pt x="1107" y="684"/>
                  </a:lnTo>
                  <a:lnTo>
                    <a:pt x="1102" y="685"/>
                  </a:lnTo>
                  <a:lnTo>
                    <a:pt x="1097" y="686"/>
                  </a:lnTo>
                  <a:lnTo>
                    <a:pt x="1092" y="688"/>
                  </a:lnTo>
                  <a:lnTo>
                    <a:pt x="1087" y="690"/>
                  </a:lnTo>
                  <a:lnTo>
                    <a:pt x="1082" y="693"/>
                  </a:lnTo>
                  <a:lnTo>
                    <a:pt x="1078" y="696"/>
                  </a:lnTo>
                  <a:lnTo>
                    <a:pt x="1073" y="699"/>
                  </a:lnTo>
                  <a:lnTo>
                    <a:pt x="1069" y="703"/>
                  </a:lnTo>
                  <a:lnTo>
                    <a:pt x="1065" y="707"/>
                  </a:lnTo>
                  <a:lnTo>
                    <a:pt x="1061" y="712"/>
                  </a:lnTo>
                  <a:lnTo>
                    <a:pt x="1057" y="717"/>
                  </a:lnTo>
                  <a:lnTo>
                    <a:pt x="1053" y="723"/>
                  </a:lnTo>
                  <a:lnTo>
                    <a:pt x="1049" y="729"/>
                  </a:lnTo>
                  <a:lnTo>
                    <a:pt x="1046" y="735"/>
                  </a:lnTo>
                  <a:lnTo>
                    <a:pt x="1043" y="743"/>
                  </a:lnTo>
                  <a:lnTo>
                    <a:pt x="1039" y="750"/>
                  </a:lnTo>
                  <a:lnTo>
                    <a:pt x="1036" y="758"/>
                  </a:lnTo>
                  <a:lnTo>
                    <a:pt x="1034" y="766"/>
                  </a:lnTo>
                  <a:lnTo>
                    <a:pt x="1031" y="775"/>
                  </a:lnTo>
                  <a:lnTo>
                    <a:pt x="1028" y="785"/>
                  </a:lnTo>
                  <a:lnTo>
                    <a:pt x="1026" y="795"/>
                  </a:lnTo>
                  <a:lnTo>
                    <a:pt x="1024" y="805"/>
                  </a:lnTo>
                  <a:lnTo>
                    <a:pt x="1030" y="829"/>
                  </a:lnTo>
                  <a:lnTo>
                    <a:pt x="1036" y="855"/>
                  </a:lnTo>
                  <a:lnTo>
                    <a:pt x="1042" y="880"/>
                  </a:lnTo>
                  <a:lnTo>
                    <a:pt x="1049" y="906"/>
                  </a:lnTo>
                  <a:lnTo>
                    <a:pt x="1062" y="958"/>
                  </a:lnTo>
                  <a:lnTo>
                    <a:pt x="1075" y="1009"/>
                  </a:lnTo>
                  <a:lnTo>
                    <a:pt x="1081" y="1033"/>
                  </a:lnTo>
                  <a:lnTo>
                    <a:pt x="1087" y="1056"/>
                  </a:lnTo>
                  <a:lnTo>
                    <a:pt x="1092" y="1077"/>
                  </a:lnTo>
                  <a:lnTo>
                    <a:pt x="1097" y="1098"/>
                  </a:lnTo>
                  <a:lnTo>
                    <a:pt x="1101" y="1116"/>
                  </a:lnTo>
                  <a:lnTo>
                    <a:pt x="1105" y="1132"/>
                  </a:lnTo>
                  <a:lnTo>
                    <a:pt x="1106" y="1140"/>
                  </a:lnTo>
                  <a:lnTo>
                    <a:pt x="1108" y="1147"/>
                  </a:lnTo>
                  <a:lnTo>
                    <a:pt x="1109" y="1153"/>
                  </a:lnTo>
                  <a:lnTo>
                    <a:pt x="1110" y="1158"/>
                  </a:lnTo>
                  <a:lnTo>
                    <a:pt x="0" y="1158"/>
                  </a:lnTo>
                  <a:lnTo>
                    <a:pt x="1" y="1160"/>
                  </a:lnTo>
                  <a:lnTo>
                    <a:pt x="2" y="1161"/>
                  </a:lnTo>
                  <a:lnTo>
                    <a:pt x="2" y="1162"/>
                  </a:lnTo>
                  <a:lnTo>
                    <a:pt x="3" y="1162"/>
                  </a:lnTo>
                  <a:lnTo>
                    <a:pt x="3" y="1161"/>
                  </a:lnTo>
                  <a:lnTo>
                    <a:pt x="4" y="1158"/>
                  </a:lnTo>
                  <a:lnTo>
                    <a:pt x="4" y="1154"/>
                  </a:lnTo>
                  <a:lnTo>
                    <a:pt x="4" y="1149"/>
                  </a:lnTo>
                  <a:lnTo>
                    <a:pt x="5" y="1142"/>
                  </a:lnTo>
                  <a:lnTo>
                    <a:pt x="5" y="1134"/>
                  </a:lnTo>
                  <a:lnTo>
                    <a:pt x="5" y="1123"/>
                  </a:lnTo>
                  <a:lnTo>
                    <a:pt x="5" y="1110"/>
                  </a:lnTo>
                  <a:lnTo>
                    <a:pt x="5" y="1076"/>
                  </a:lnTo>
                  <a:lnTo>
                    <a:pt x="4" y="1032"/>
                  </a:lnTo>
                  <a:lnTo>
                    <a:pt x="4" y="975"/>
                  </a:lnTo>
                  <a:lnTo>
                    <a:pt x="4" y="904"/>
                  </a:lnTo>
                  <a:lnTo>
                    <a:pt x="3" y="818"/>
                  </a:lnTo>
                  <a:lnTo>
                    <a:pt x="3" y="716"/>
                  </a:lnTo>
                  <a:lnTo>
                    <a:pt x="3" y="595"/>
                  </a:lnTo>
                  <a:lnTo>
                    <a:pt x="3" y="455"/>
                  </a:lnTo>
                  <a:lnTo>
                    <a:pt x="3" y="295"/>
                  </a:lnTo>
                  <a:lnTo>
                    <a:pt x="3" y="112"/>
                  </a:lnTo>
                  <a:close/>
                </a:path>
              </a:pathLst>
            </a:custGeom>
            <a:solidFill>
              <a:schemeClr val="accent6"/>
            </a:solidFill>
            <a:ln w="19050" cmpd="sng">
              <a:solidFill>
                <a:srgbClr val="FFFFFF"/>
              </a:solidFill>
              <a:round/>
              <a:headEnd/>
              <a:tailEnd/>
            </a:ln>
          </p:spPr>
          <p:txBody>
            <a:bodyPr/>
            <a:lstStyle/>
            <a:p>
              <a:endParaRPr lang="en-GB"/>
            </a:p>
          </p:txBody>
        </p:sp>
        <p:sp>
          <p:nvSpPr>
            <p:cNvPr id="15" name="Freeform 32">
              <a:extLst>
                <a:ext uri="{FF2B5EF4-FFF2-40B4-BE49-F238E27FC236}">
                  <a16:creationId xmlns:a16="http://schemas.microsoft.com/office/drawing/2014/main" id="{5684A7BE-D7D2-B3D5-B0FF-25F158886765}"/>
                </a:ext>
              </a:extLst>
            </p:cNvPr>
            <p:cNvSpPr>
              <a:spLocks/>
            </p:cNvSpPr>
            <p:nvPr/>
          </p:nvSpPr>
          <p:spPr bwMode="auto">
            <a:xfrm>
              <a:off x="3819" y="1272"/>
              <a:ext cx="1208" cy="1559"/>
            </a:xfrm>
            <a:custGeom>
              <a:avLst/>
              <a:gdLst>
                <a:gd name="T0" fmla="*/ 1622 w 1033"/>
                <a:gd name="T1" fmla="*/ 4 h 1414"/>
                <a:gd name="T2" fmla="*/ 1624 w 1033"/>
                <a:gd name="T3" fmla="*/ 149 h 1414"/>
                <a:gd name="T4" fmla="*/ 1588 w 1033"/>
                <a:gd name="T5" fmla="*/ 316 h 1414"/>
                <a:gd name="T6" fmla="*/ 1580 w 1033"/>
                <a:gd name="T7" fmla="*/ 363 h 1414"/>
                <a:gd name="T8" fmla="*/ 1575 w 1033"/>
                <a:gd name="T9" fmla="*/ 420 h 1414"/>
                <a:gd name="T10" fmla="*/ 1558 w 1033"/>
                <a:gd name="T11" fmla="*/ 458 h 1414"/>
                <a:gd name="T12" fmla="*/ 1517 w 1033"/>
                <a:gd name="T13" fmla="*/ 475 h 1414"/>
                <a:gd name="T14" fmla="*/ 1469 w 1033"/>
                <a:gd name="T15" fmla="*/ 473 h 1414"/>
                <a:gd name="T16" fmla="*/ 1438 w 1033"/>
                <a:gd name="T17" fmla="*/ 465 h 1414"/>
                <a:gd name="T18" fmla="*/ 1413 w 1033"/>
                <a:gd name="T19" fmla="*/ 453 h 1414"/>
                <a:gd name="T20" fmla="*/ 1361 w 1033"/>
                <a:gd name="T21" fmla="*/ 419 h 1414"/>
                <a:gd name="T22" fmla="*/ 1258 w 1033"/>
                <a:gd name="T23" fmla="*/ 357 h 1414"/>
                <a:gd name="T24" fmla="*/ 1160 w 1033"/>
                <a:gd name="T25" fmla="*/ 343 h 1414"/>
                <a:gd name="T26" fmla="*/ 1074 w 1033"/>
                <a:gd name="T27" fmla="*/ 377 h 1414"/>
                <a:gd name="T28" fmla="*/ 1001 w 1033"/>
                <a:gd name="T29" fmla="*/ 453 h 1414"/>
                <a:gd name="T30" fmla="*/ 954 w 1033"/>
                <a:gd name="T31" fmla="*/ 548 h 1414"/>
                <a:gd name="T32" fmla="*/ 945 w 1033"/>
                <a:gd name="T33" fmla="*/ 617 h 1414"/>
                <a:gd name="T34" fmla="*/ 955 w 1033"/>
                <a:gd name="T35" fmla="*/ 687 h 1414"/>
                <a:gd name="T36" fmla="*/ 993 w 1033"/>
                <a:gd name="T37" fmla="*/ 749 h 1414"/>
                <a:gd name="T38" fmla="*/ 1055 w 1033"/>
                <a:gd name="T39" fmla="*/ 795 h 1414"/>
                <a:gd name="T40" fmla="*/ 1124 w 1033"/>
                <a:gd name="T41" fmla="*/ 820 h 1414"/>
                <a:gd name="T42" fmla="*/ 1162 w 1033"/>
                <a:gd name="T43" fmla="*/ 827 h 1414"/>
                <a:gd name="T44" fmla="*/ 1200 w 1033"/>
                <a:gd name="T45" fmla="*/ 827 h 1414"/>
                <a:gd name="T46" fmla="*/ 1241 w 1033"/>
                <a:gd name="T47" fmla="*/ 821 h 1414"/>
                <a:gd name="T48" fmla="*/ 1332 w 1033"/>
                <a:gd name="T49" fmla="*/ 807 h 1414"/>
                <a:gd name="T50" fmla="*/ 1396 w 1033"/>
                <a:gd name="T51" fmla="*/ 814 h 1414"/>
                <a:gd name="T52" fmla="*/ 1443 w 1033"/>
                <a:gd name="T53" fmla="*/ 852 h 1414"/>
                <a:gd name="T54" fmla="*/ 1463 w 1033"/>
                <a:gd name="T55" fmla="*/ 934 h 1414"/>
                <a:gd name="T56" fmla="*/ 1459 w 1033"/>
                <a:gd name="T57" fmla="*/ 1017 h 1414"/>
                <a:gd name="T58" fmla="*/ 1435 w 1033"/>
                <a:gd name="T59" fmla="*/ 1176 h 1414"/>
                <a:gd name="T60" fmla="*/ 1431 w 1033"/>
                <a:gd name="T61" fmla="*/ 1206 h 1414"/>
                <a:gd name="T62" fmla="*/ 1380 w 1033"/>
                <a:gd name="T63" fmla="*/ 1213 h 1414"/>
                <a:gd name="T64" fmla="*/ 1299 w 1033"/>
                <a:gd name="T65" fmla="*/ 1228 h 1414"/>
                <a:gd name="T66" fmla="*/ 1208 w 1033"/>
                <a:gd name="T67" fmla="*/ 1256 h 1414"/>
                <a:gd name="T68" fmla="*/ 1127 w 1033"/>
                <a:gd name="T69" fmla="*/ 1305 h 1414"/>
                <a:gd name="T70" fmla="*/ 1095 w 1033"/>
                <a:gd name="T71" fmla="*/ 1359 h 1414"/>
                <a:gd name="T72" fmla="*/ 1100 w 1033"/>
                <a:gd name="T73" fmla="*/ 1415 h 1414"/>
                <a:gd name="T74" fmla="*/ 1131 w 1033"/>
                <a:gd name="T75" fmla="*/ 1480 h 1414"/>
                <a:gd name="T76" fmla="*/ 1180 w 1033"/>
                <a:gd name="T77" fmla="*/ 1581 h 1414"/>
                <a:gd name="T78" fmla="*/ 1204 w 1033"/>
                <a:gd name="T79" fmla="*/ 1662 h 1414"/>
                <a:gd name="T80" fmla="*/ 1200 w 1033"/>
                <a:gd name="T81" fmla="*/ 1727 h 1414"/>
                <a:gd name="T82" fmla="*/ 1172 w 1033"/>
                <a:gd name="T83" fmla="*/ 1782 h 1414"/>
                <a:gd name="T84" fmla="*/ 1125 w 1033"/>
                <a:gd name="T85" fmla="*/ 1832 h 1414"/>
                <a:gd name="T86" fmla="*/ 1064 w 1033"/>
                <a:gd name="T87" fmla="*/ 1872 h 1414"/>
                <a:gd name="T88" fmla="*/ 978 w 1033"/>
                <a:gd name="T89" fmla="*/ 1894 h 1414"/>
                <a:gd name="T90" fmla="*/ 870 w 1033"/>
                <a:gd name="T91" fmla="*/ 1890 h 1414"/>
                <a:gd name="T92" fmla="*/ 766 w 1033"/>
                <a:gd name="T93" fmla="*/ 1861 h 1414"/>
                <a:gd name="T94" fmla="*/ 689 w 1033"/>
                <a:gd name="T95" fmla="*/ 1815 h 1414"/>
                <a:gd name="T96" fmla="*/ 661 w 1033"/>
                <a:gd name="T97" fmla="*/ 1750 h 1414"/>
                <a:gd name="T98" fmla="*/ 661 w 1033"/>
                <a:gd name="T99" fmla="*/ 1688 h 1414"/>
                <a:gd name="T100" fmla="*/ 677 w 1033"/>
                <a:gd name="T101" fmla="*/ 1632 h 1414"/>
                <a:gd name="T102" fmla="*/ 699 w 1033"/>
                <a:gd name="T103" fmla="*/ 1569 h 1414"/>
                <a:gd name="T104" fmla="*/ 707 w 1033"/>
                <a:gd name="T105" fmla="*/ 1475 h 1414"/>
                <a:gd name="T106" fmla="*/ 607 w 1033"/>
                <a:gd name="T107" fmla="*/ 1315 h 1414"/>
                <a:gd name="T108" fmla="*/ 399 w 1033"/>
                <a:gd name="T109" fmla="*/ 1276 h 1414"/>
                <a:gd name="T110" fmla="*/ 174 w 1033"/>
                <a:gd name="T111" fmla="*/ 1302 h 1414"/>
                <a:gd name="T112" fmla="*/ 1597 w 1033"/>
                <a:gd name="T113" fmla="*/ 0 h 14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3"/>
                <a:gd name="T172" fmla="*/ 0 h 1414"/>
                <a:gd name="T173" fmla="*/ 1033 w 1033"/>
                <a:gd name="T174" fmla="*/ 1414 h 14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3" h="1414">
                  <a:moveTo>
                    <a:pt x="999" y="0"/>
                  </a:moveTo>
                  <a:lnTo>
                    <a:pt x="1002" y="1"/>
                  </a:lnTo>
                  <a:lnTo>
                    <a:pt x="1006" y="2"/>
                  </a:lnTo>
                  <a:lnTo>
                    <a:pt x="1008" y="2"/>
                  </a:lnTo>
                  <a:lnTo>
                    <a:pt x="1011" y="3"/>
                  </a:lnTo>
                  <a:lnTo>
                    <a:pt x="1012" y="4"/>
                  </a:lnTo>
                  <a:lnTo>
                    <a:pt x="1014" y="4"/>
                  </a:lnTo>
                  <a:lnTo>
                    <a:pt x="1015" y="4"/>
                  </a:lnTo>
                  <a:lnTo>
                    <a:pt x="1033" y="11"/>
                  </a:lnTo>
                  <a:lnTo>
                    <a:pt x="1032" y="19"/>
                  </a:lnTo>
                  <a:lnTo>
                    <a:pt x="1028" y="41"/>
                  </a:lnTo>
                  <a:lnTo>
                    <a:pt x="1023" y="73"/>
                  </a:lnTo>
                  <a:lnTo>
                    <a:pt x="1016" y="111"/>
                  </a:lnTo>
                  <a:lnTo>
                    <a:pt x="1010" y="150"/>
                  </a:lnTo>
                  <a:lnTo>
                    <a:pt x="1003" y="188"/>
                  </a:lnTo>
                  <a:lnTo>
                    <a:pt x="1000" y="204"/>
                  </a:lnTo>
                  <a:lnTo>
                    <a:pt x="997" y="219"/>
                  </a:lnTo>
                  <a:lnTo>
                    <a:pt x="996" y="226"/>
                  </a:lnTo>
                  <a:lnTo>
                    <a:pt x="994" y="231"/>
                  </a:lnTo>
                  <a:lnTo>
                    <a:pt x="993" y="236"/>
                  </a:lnTo>
                  <a:lnTo>
                    <a:pt x="992" y="241"/>
                  </a:lnTo>
                  <a:lnTo>
                    <a:pt x="991" y="245"/>
                  </a:lnTo>
                  <a:lnTo>
                    <a:pt x="990" y="250"/>
                  </a:lnTo>
                  <a:lnTo>
                    <a:pt x="989" y="255"/>
                  </a:lnTo>
                  <a:lnTo>
                    <a:pt x="989" y="260"/>
                  </a:lnTo>
                  <a:lnTo>
                    <a:pt x="988" y="265"/>
                  </a:lnTo>
                  <a:lnTo>
                    <a:pt x="988" y="270"/>
                  </a:lnTo>
                  <a:lnTo>
                    <a:pt x="988" y="275"/>
                  </a:lnTo>
                  <a:lnTo>
                    <a:pt x="987" y="280"/>
                  </a:lnTo>
                  <a:lnTo>
                    <a:pt x="987" y="290"/>
                  </a:lnTo>
                  <a:lnTo>
                    <a:pt x="986" y="300"/>
                  </a:lnTo>
                  <a:lnTo>
                    <a:pt x="986" y="304"/>
                  </a:lnTo>
                  <a:lnTo>
                    <a:pt x="985" y="309"/>
                  </a:lnTo>
                  <a:lnTo>
                    <a:pt x="985" y="314"/>
                  </a:lnTo>
                  <a:lnTo>
                    <a:pt x="984" y="318"/>
                  </a:lnTo>
                  <a:lnTo>
                    <a:pt x="983" y="323"/>
                  </a:lnTo>
                  <a:lnTo>
                    <a:pt x="982" y="327"/>
                  </a:lnTo>
                  <a:lnTo>
                    <a:pt x="980" y="331"/>
                  </a:lnTo>
                  <a:lnTo>
                    <a:pt x="978" y="334"/>
                  </a:lnTo>
                  <a:lnTo>
                    <a:pt x="977" y="338"/>
                  </a:lnTo>
                  <a:lnTo>
                    <a:pt x="974" y="341"/>
                  </a:lnTo>
                  <a:lnTo>
                    <a:pt x="972" y="344"/>
                  </a:lnTo>
                  <a:lnTo>
                    <a:pt x="969" y="347"/>
                  </a:lnTo>
                  <a:lnTo>
                    <a:pt x="966" y="349"/>
                  </a:lnTo>
                  <a:lnTo>
                    <a:pt x="962" y="351"/>
                  </a:lnTo>
                  <a:lnTo>
                    <a:pt x="958" y="353"/>
                  </a:lnTo>
                  <a:lnTo>
                    <a:pt x="953" y="354"/>
                  </a:lnTo>
                  <a:lnTo>
                    <a:pt x="948" y="355"/>
                  </a:lnTo>
                  <a:lnTo>
                    <a:pt x="943" y="355"/>
                  </a:lnTo>
                  <a:lnTo>
                    <a:pt x="937" y="355"/>
                  </a:lnTo>
                  <a:lnTo>
                    <a:pt x="930" y="355"/>
                  </a:lnTo>
                  <a:lnTo>
                    <a:pt x="927" y="354"/>
                  </a:lnTo>
                  <a:lnTo>
                    <a:pt x="924" y="354"/>
                  </a:lnTo>
                  <a:lnTo>
                    <a:pt x="921" y="353"/>
                  </a:lnTo>
                  <a:lnTo>
                    <a:pt x="918" y="353"/>
                  </a:lnTo>
                  <a:lnTo>
                    <a:pt x="916" y="352"/>
                  </a:lnTo>
                  <a:lnTo>
                    <a:pt x="913" y="352"/>
                  </a:lnTo>
                  <a:lnTo>
                    <a:pt x="910" y="351"/>
                  </a:lnTo>
                  <a:lnTo>
                    <a:pt x="907" y="350"/>
                  </a:lnTo>
                  <a:lnTo>
                    <a:pt x="905" y="349"/>
                  </a:lnTo>
                  <a:lnTo>
                    <a:pt x="902" y="348"/>
                  </a:lnTo>
                  <a:lnTo>
                    <a:pt x="900" y="347"/>
                  </a:lnTo>
                  <a:lnTo>
                    <a:pt x="897" y="346"/>
                  </a:lnTo>
                  <a:lnTo>
                    <a:pt x="895" y="345"/>
                  </a:lnTo>
                  <a:lnTo>
                    <a:pt x="892" y="344"/>
                  </a:lnTo>
                  <a:lnTo>
                    <a:pt x="890" y="342"/>
                  </a:lnTo>
                  <a:lnTo>
                    <a:pt x="888" y="341"/>
                  </a:lnTo>
                  <a:lnTo>
                    <a:pt x="885" y="340"/>
                  </a:lnTo>
                  <a:lnTo>
                    <a:pt x="883" y="338"/>
                  </a:lnTo>
                  <a:lnTo>
                    <a:pt x="880" y="336"/>
                  </a:lnTo>
                  <a:lnTo>
                    <a:pt x="878" y="335"/>
                  </a:lnTo>
                  <a:lnTo>
                    <a:pt x="873" y="331"/>
                  </a:lnTo>
                  <a:lnTo>
                    <a:pt x="868" y="327"/>
                  </a:lnTo>
                  <a:lnTo>
                    <a:pt x="862" y="323"/>
                  </a:lnTo>
                  <a:lnTo>
                    <a:pt x="857" y="318"/>
                  </a:lnTo>
                  <a:lnTo>
                    <a:pt x="851" y="313"/>
                  </a:lnTo>
                  <a:lnTo>
                    <a:pt x="845" y="307"/>
                  </a:lnTo>
                  <a:lnTo>
                    <a:pt x="835" y="298"/>
                  </a:lnTo>
                  <a:lnTo>
                    <a:pt x="826" y="290"/>
                  </a:lnTo>
                  <a:lnTo>
                    <a:pt x="816" y="283"/>
                  </a:lnTo>
                  <a:lnTo>
                    <a:pt x="806" y="277"/>
                  </a:lnTo>
                  <a:lnTo>
                    <a:pt x="797" y="271"/>
                  </a:lnTo>
                  <a:lnTo>
                    <a:pt x="787" y="267"/>
                  </a:lnTo>
                  <a:lnTo>
                    <a:pt x="778" y="263"/>
                  </a:lnTo>
                  <a:lnTo>
                    <a:pt x="769" y="260"/>
                  </a:lnTo>
                  <a:lnTo>
                    <a:pt x="760" y="258"/>
                  </a:lnTo>
                  <a:lnTo>
                    <a:pt x="751" y="256"/>
                  </a:lnTo>
                  <a:lnTo>
                    <a:pt x="742" y="255"/>
                  </a:lnTo>
                  <a:lnTo>
                    <a:pt x="734" y="255"/>
                  </a:lnTo>
                  <a:lnTo>
                    <a:pt x="725" y="256"/>
                  </a:lnTo>
                  <a:lnTo>
                    <a:pt x="717" y="258"/>
                  </a:lnTo>
                  <a:lnTo>
                    <a:pt x="709" y="260"/>
                  </a:lnTo>
                  <a:lnTo>
                    <a:pt x="701" y="263"/>
                  </a:lnTo>
                  <a:lnTo>
                    <a:pt x="693" y="266"/>
                  </a:lnTo>
                  <a:lnTo>
                    <a:pt x="686" y="271"/>
                  </a:lnTo>
                  <a:lnTo>
                    <a:pt x="678" y="276"/>
                  </a:lnTo>
                  <a:lnTo>
                    <a:pt x="671" y="281"/>
                  </a:lnTo>
                  <a:lnTo>
                    <a:pt x="664" y="288"/>
                  </a:lnTo>
                  <a:lnTo>
                    <a:pt x="657" y="294"/>
                  </a:lnTo>
                  <a:lnTo>
                    <a:pt x="651" y="302"/>
                  </a:lnTo>
                  <a:lnTo>
                    <a:pt x="644" y="310"/>
                  </a:lnTo>
                  <a:lnTo>
                    <a:pt x="638" y="319"/>
                  </a:lnTo>
                  <a:lnTo>
                    <a:pt x="632" y="328"/>
                  </a:lnTo>
                  <a:lnTo>
                    <a:pt x="626" y="338"/>
                  </a:lnTo>
                  <a:lnTo>
                    <a:pt x="621" y="348"/>
                  </a:lnTo>
                  <a:lnTo>
                    <a:pt x="616" y="359"/>
                  </a:lnTo>
                  <a:lnTo>
                    <a:pt x="611" y="370"/>
                  </a:lnTo>
                  <a:lnTo>
                    <a:pt x="606" y="382"/>
                  </a:lnTo>
                  <a:lnTo>
                    <a:pt x="601" y="395"/>
                  </a:lnTo>
                  <a:lnTo>
                    <a:pt x="599" y="402"/>
                  </a:lnTo>
                  <a:lnTo>
                    <a:pt x="597" y="409"/>
                  </a:lnTo>
                  <a:lnTo>
                    <a:pt x="595" y="416"/>
                  </a:lnTo>
                  <a:lnTo>
                    <a:pt x="594" y="423"/>
                  </a:lnTo>
                  <a:lnTo>
                    <a:pt x="593" y="431"/>
                  </a:lnTo>
                  <a:lnTo>
                    <a:pt x="592" y="438"/>
                  </a:lnTo>
                  <a:lnTo>
                    <a:pt x="591" y="446"/>
                  </a:lnTo>
                  <a:lnTo>
                    <a:pt x="591" y="453"/>
                  </a:lnTo>
                  <a:lnTo>
                    <a:pt x="591" y="461"/>
                  </a:lnTo>
                  <a:lnTo>
                    <a:pt x="591" y="468"/>
                  </a:lnTo>
                  <a:lnTo>
                    <a:pt x="591" y="476"/>
                  </a:lnTo>
                  <a:lnTo>
                    <a:pt x="592" y="483"/>
                  </a:lnTo>
                  <a:lnTo>
                    <a:pt x="593" y="491"/>
                  </a:lnTo>
                  <a:lnTo>
                    <a:pt x="595" y="498"/>
                  </a:lnTo>
                  <a:lnTo>
                    <a:pt x="596" y="505"/>
                  </a:lnTo>
                  <a:lnTo>
                    <a:pt x="598" y="512"/>
                  </a:lnTo>
                  <a:lnTo>
                    <a:pt x="601" y="520"/>
                  </a:lnTo>
                  <a:lnTo>
                    <a:pt x="603" y="527"/>
                  </a:lnTo>
                  <a:lnTo>
                    <a:pt x="606" y="533"/>
                  </a:lnTo>
                  <a:lnTo>
                    <a:pt x="610" y="540"/>
                  </a:lnTo>
                  <a:lnTo>
                    <a:pt x="613" y="546"/>
                  </a:lnTo>
                  <a:lnTo>
                    <a:pt x="617" y="553"/>
                  </a:lnTo>
                  <a:lnTo>
                    <a:pt x="621" y="559"/>
                  </a:lnTo>
                  <a:lnTo>
                    <a:pt x="626" y="564"/>
                  </a:lnTo>
                  <a:lnTo>
                    <a:pt x="630" y="570"/>
                  </a:lnTo>
                  <a:lnTo>
                    <a:pt x="635" y="575"/>
                  </a:lnTo>
                  <a:lnTo>
                    <a:pt x="641" y="580"/>
                  </a:lnTo>
                  <a:lnTo>
                    <a:pt x="647" y="585"/>
                  </a:lnTo>
                  <a:lnTo>
                    <a:pt x="653" y="589"/>
                  </a:lnTo>
                  <a:lnTo>
                    <a:pt x="659" y="593"/>
                  </a:lnTo>
                  <a:lnTo>
                    <a:pt x="666" y="597"/>
                  </a:lnTo>
                  <a:lnTo>
                    <a:pt x="673" y="600"/>
                  </a:lnTo>
                  <a:lnTo>
                    <a:pt x="679" y="603"/>
                  </a:lnTo>
                  <a:lnTo>
                    <a:pt x="685" y="605"/>
                  </a:lnTo>
                  <a:lnTo>
                    <a:pt x="691" y="608"/>
                  </a:lnTo>
                  <a:lnTo>
                    <a:pt x="697" y="610"/>
                  </a:lnTo>
                  <a:lnTo>
                    <a:pt x="703" y="612"/>
                  </a:lnTo>
                  <a:lnTo>
                    <a:pt x="709" y="613"/>
                  </a:lnTo>
                  <a:lnTo>
                    <a:pt x="712" y="614"/>
                  </a:lnTo>
                  <a:lnTo>
                    <a:pt x="715" y="615"/>
                  </a:lnTo>
                  <a:lnTo>
                    <a:pt x="718" y="615"/>
                  </a:lnTo>
                  <a:lnTo>
                    <a:pt x="721" y="616"/>
                  </a:lnTo>
                  <a:lnTo>
                    <a:pt x="724" y="616"/>
                  </a:lnTo>
                  <a:lnTo>
                    <a:pt x="727" y="617"/>
                  </a:lnTo>
                  <a:lnTo>
                    <a:pt x="730" y="617"/>
                  </a:lnTo>
                  <a:lnTo>
                    <a:pt x="733" y="617"/>
                  </a:lnTo>
                  <a:lnTo>
                    <a:pt x="736" y="618"/>
                  </a:lnTo>
                  <a:lnTo>
                    <a:pt x="740" y="618"/>
                  </a:lnTo>
                  <a:lnTo>
                    <a:pt x="743" y="618"/>
                  </a:lnTo>
                  <a:lnTo>
                    <a:pt x="746" y="618"/>
                  </a:lnTo>
                  <a:lnTo>
                    <a:pt x="750" y="617"/>
                  </a:lnTo>
                  <a:lnTo>
                    <a:pt x="753" y="617"/>
                  </a:lnTo>
                  <a:lnTo>
                    <a:pt x="757" y="617"/>
                  </a:lnTo>
                  <a:lnTo>
                    <a:pt x="760" y="616"/>
                  </a:lnTo>
                  <a:lnTo>
                    <a:pt x="764" y="616"/>
                  </a:lnTo>
                  <a:lnTo>
                    <a:pt x="768" y="615"/>
                  </a:lnTo>
                  <a:lnTo>
                    <a:pt x="772" y="614"/>
                  </a:lnTo>
                  <a:lnTo>
                    <a:pt x="776" y="613"/>
                  </a:lnTo>
                  <a:lnTo>
                    <a:pt x="788" y="610"/>
                  </a:lnTo>
                  <a:lnTo>
                    <a:pt x="801" y="607"/>
                  </a:lnTo>
                  <a:lnTo>
                    <a:pt x="807" y="606"/>
                  </a:lnTo>
                  <a:lnTo>
                    <a:pt x="814" y="605"/>
                  </a:lnTo>
                  <a:lnTo>
                    <a:pt x="820" y="604"/>
                  </a:lnTo>
                  <a:lnTo>
                    <a:pt x="827" y="603"/>
                  </a:lnTo>
                  <a:lnTo>
                    <a:pt x="833" y="602"/>
                  </a:lnTo>
                  <a:lnTo>
                    <a:pt x="839" y="602"/>
                  </a:lnTo>
                  <a:lnTo>
                    <a:pt x="845" y="602"/>
                  </a:lnTo>
                  <a:lnTo>
                    <a:pt x="851" y="602"/>
                  </a:lnTo>
                  <a:lnTo>
                    <a:pt x="856" y="603"/>
                  </a:lnTo>
                  <a:lnTo>
                    <a:pt x="862" y="604"/>
                  </a:lnTo>
                  <a:lnTo>
                    <a:pt x="867" y="605"/>
                  </a:lnTo>
                  <a:lnTo>
                    <a:pt x="873" y="607"/>
                  </a:lnTo>
                  <a:lnTo>
                    <a:pt x="878" y="610"/>
                  </a:lnTo>
                  <a:lnTo>
                    <a:pt x="882" y="613"/>
                  </a:lnTo>
                  <a:lnTo>
                    <a:pt x="887" y="616"/>
                  </a:lnTo>
                  <a:lnTo>
                    <a:pt x="891" y="620"/>
                  </a:lnTo>
                  <a:lnTo>
                    <a:pt x="895" y="624"/>
                  </a:lnTo>
                  <a:lnTo>
                    <a:pt x="899" y="630"/>
                  </a:lnTo>
                  <a:lnTo>
                    <a:pt x="902" y="636"/>
                  </a:lnTo>
                  <a:lnTo>
                    <a:pt x="905" y="642"/>
                  </a:lnTo>
                  <a:lnTo>
                    <a:pt x="908" y="649"/>
                  </a:lnTo>
                  <a:lnTo>
                    <a:pt x="910" y="657"/>
                  </a:lnTo>
                  <a:lnTo>
                    <a:pt x="912" y="666"/>
                  </a:lnTo>
                  <a:lnTo>
                    <a:pt x="913" y="676"/>
                  </a:lnTo>
                  <a:lnTo>
                    <a:pt x="914" y="686"/>
                  </a:lnTo>
                  <a:lnTo>
                    <a:pt x="915" y="697"/>
                  </a:lnTo>
                  <a:lnTo>
                    <a:pt x="915" y="710"/>
                  </a:lnTo>
                  <a:lnTo>
                    <a:pt x="915" y="723"/>
                  </a:lnTo>
                  <a:lnTo>
                    <a:pt x="915" y="728"/>
                  </a:lnTo>
                  <a:lnTo>
                    <a:pt x="915" y="733"/>
                  </a:lnTo>
                  <a:lnTo>
                    <a:pt x="914" y="739"/>
                  </a:lnTo>
                  <a:lnTo>
                    <a:pt x="914" y="745"/>
                  </a:lnTo>
                  <a:lnTo>
                    <a:pt x="912" y="758"/>
                  </a:lnTo>
                  <a:lnTo>
                    <a:pt x="911" y="772"/>
                  </a:lnTo>
                  <a:lnTo>
                    <a:pt x="909" y="786"/>
                  </a:lnTo>
                  <a:lnTo>
                    <a:pt x="907" y="801"/>
                  </a:lnTo>
                  <a:lnTo>
                    <a:pt x="906" y="815"/>
                  </a:lnTo>
                  <a:lnTo>
                    <a:pt x="904" y="829"/>
                  </a:lnTo>
                  <a:lnTo>
                    <a:pt x="900" y="856"/>
                  </a:lnTo>
                  <a:lnTo>
                    <a:pt x="897" y="878"/>
                  </a:lnTo>
                  <a:lnTo>
                    <a:pt x="896" y="887"/>
                  </a:lnTo>
                  <a:lnTo>
                    <a:pt x="896" y="893"/>
                  </a:lnTo>
                  <a:lnTo>
                    <a:pt x="896" y="896"/>
                  </a:lnTo>
                  <a:lnTo>
                    <a:pt x="895" y="898"/>
                  </a:lnTo>
                  <a:lnTo>
                    <a:pt x="895" y="899"/>
                  </a:lnTo>
                  <a:lnTo>
                    <a:pt x="896" y="899"/>
                  </a:lnTo>
                  <a:lnTo>
                    <a:pt x="895" y="900"/>
                  </a:lnTo>
                  <a:lnTo>
                    <a:pt x="893" y="900"/>
                  </a:lnTo>
                  <a:lnTo>
                    <a:pt x="890" y="901"/>
                  </a:lnTo>
                  <a:lnTo>
                    <a:pt x="883" y="902"/>
                  </a:lnTo>
                  <a:lnTo>
                    <a:pt x="874" y="903"/>
                  </a:lnTo>
                  <a:lnTo>
                    <a:pt x="869" y="904"/>
                  </a:lnTo>
                  <a:lnTo>
                    <a:pt x="863" y="905"/>
                  </a:lnTo>
                  <a:lnTo>
                    <a:pt x="857" y="906"/>
                  </a:lnTo>
                  <a:lnTo>
                    <a:pt x="850" y="907"/>
                  </a:lnTo>
                  <a:lnTo>
                    <a:pt x="843" y="908"/>
                  </a:lnTo>
                  <a:lnTo>
                    <a:pt x="836" y="910"/>
                  </a:lnTo>
                  <a:lnTo>
                    <a:pt x="828" y="912"/>
                  </a:lnTo>
                  <a:lnTo>
                    <a:pt x="820" y="913"/>
                  </a:lnTo>
                  <a:lnTo>
                    <a:pt x="812" y="916"/>
                  </a:lnTo>
                  <a:lnTo>
                    <a:pt x="804" y="918"/>
                  </a:lnTo>
                  <a:lnTo>
                    <a:pt x="796" y="921"/>
                  </a:lnTo>
                  <a:lnTo>
                    <a:pt x="788" y="923"/>
                  </a:lnTo>
                  <a:lnTo>
                    <a:pt x="779" y="927"/>
                  </a:lnTo>
                  <a:lnTo>
                    <a:pt x="771" y="930"/>
                  </a:lnTo>
                  <a:lnTo>
                    <a:pt x="763" y="934"/>
                  </a:lnTo>
                  <a:lnTo>
                    <a:pt x="755" y="937"/>
                  </a:lnTo>
                  <a:lnTo>
                    <a:pt x="747" y="942"/>
                  </a:lnTo>
                  <a:lnTo>
                    <a:pt x="739" y="946"/>
                  </a:lnTo>
                  <a:lnTo>
                    <a:pt x="732" y="951"/>
                  </a:lnTo>
                  <a:lnTo>
                    <a:pt x="725" y="956"/>
                  </a:lnTo>
                  <a:lnTo>
                    <a:pt x="718" y="962"/>
                  </a:lnTo>
                  <a:lnTo>
                    <a:pt x="711" y="968"/>
                  </a:lnTo>
                  <a:lnTo>
                    <a:pt x="705" y="974"/>
                  </a:lnTo>
                  <a:lnTo>
                    <a:pt x="699" y="981"/>
                  </a:lnTo>
                  <a:lnTo>
                    <a:pt x="695" y="987"/>
                  </a:lnTo>
                  <a:lnTo>
                    <a:pt x="692" y="992"/>
                  </a:lnTo>
                  <a:lnTo>
                    <a:pt x="689" y="998"/>
                  </a:lnTo>
                  <a:lnTo>
                    <a:pt x="687" y="1003"/>
                  </a:lnTo>
                  <a:lnTo>
                    <a:pt x="685" y="1009"/>
                  </a:lnTo>
                  <a:lnTo>
                    <a:pt x="684" y="1014"/>
                  </a:lnTo>
                  <a:lnTo>
                    <a:pt x="683" y="1020"/>
                  </a:lnTo>
                  <a:lnTo>
                    <a:pt x="683" y="1026"/>
                  </a:lnTo>
                  <a:lnTo>
                    <a:pt x="683" y="1031"/>
                  </a:lnTo>
                  <a:lnTo>
                    <a:pt x="684" y="1037"/>
                  </a:lnTo>
                  <a:lnTo>
                    <a:pt x="685" y="1043"/>
                  </a:lnTo>
                  <a:lnTo>
                    <a:pt x="686" y="1050"/>
                  </a:lnTo>
                  <a:lnTo>
                    <a:pt x="688" y="1056"/>
                  </a:lnTo>
                  <a:lnTo>
                    <a:pt x="690" y="1062"/>
                  </a:lnTo>
                  <a:lnTo>
                    <a:pt x="692" y="1069"/>
                  </a:lnTo>
                  <a:lnTo>
                    <a:pt x="695" y="1075"/>
                  </a:lnTo>
                  <a:lnTo>
                    <a:pt x="697" y="1082"/>
                  </a:lnTo>
                  <a:lnTo>
                    <a:pt x="700" y="1089"/>
                  </a:lnTo>
                  <a:lnTo>
                    <a:pt x="703" y="1097"/>
                  </a:lnTo>
                  <a:lnTo>
                    <a:pt x="707" y="1104"/>
                  </a:lnTo>
                  <a:lnTo>
                    <a:pt x="714" y="1119"/>
                  </a:lnTo>
                  <a:lnTo>
                    <a:pt x="721" y="1135"/>
                  </a:lnTo>
                  <a:lnTo>
                    <a:pt x="724" y="1144"/>
                  </a:lnTo>
                  <a:lnTo>
                    <a:pt x="728" y="1152"/>
                  </a:lnTo>
                  <a:lnTo>
                    <a:pt x="731" y="1161"/>
                  </a:lnTo>
                  <a:lnTo>
                    <a:pt x="735" y="1171"/>
                  </a:lnTo>
                  <a:lnTo>
                    <a:pt x="738" y="1180"/>
                  </a:lnTo>
                  <a:lnTo>
                    <a:pt x="742" y="1190"/>
                  </a:lnTo>
                  <a:lnTo>
                    <a:pt x="745" y="1200"/>
                  </a:lnTo>
                  <a:lnTo>
                    <a:pt x="748" y="1210"/>
                  </a:lnTo>
                  <a:lnTo>
                    <a:pt x="750" y="1218"/>
                  </a:lnTo>
                  <a:lnTo>
                    <a:pt x="751" y="1225"/>
                  </a:lnTo>
                  <a:lnTo>
                    <a:pt x="752" y="1233"/>
                  </a:lnTo>
                  <a:lnTo>
                    <a:pt x="753" y="1240"/>
                  </a:lnTo>
                  <a:lnTo>
                    <a:pt x="754" y="1247"/>
                  </a:lnTo>
                  <a:lnTo>
                    <a:pt x="754" y="1254"/>
                  </a:lnTo>
                  <a:lnTo>
                    <a:pt x="754" y="1261"/>
                  </a:lnTo>
                  <a:lnTo>
                    <a:pt x="753" y="1268"/>
                  </a:lnTo>
                  <a:lnTo>
                    <a:pt x="753" y="1275"/>
                  </a:lnTo>
                  <a:lnTo>
                    <a:pt x="751" y="1282"/>
                  </a:lnTo>
                  <a:lnTo>
                    <a:pt x="750" y="1288"/>
                  </a:lnTo>
                  <a:lnTo>
                    <a:pt x="748" y="1294"/>
                  </a:lnTo>
                  <a:lnTo>
                    <a:pt x="746" y="1301"/>
                  </a:lnTo>
                  <a:lnTo>
                    <a:pt x="744" y="1307"/>
                  </a:lnTo>
                  <a:lnTo>
                    <a:pt x="742" y="1313"/>
                  </a:lnTo>
                  <a:lnTo>
                    <a:pt x="739" y="1319"/>
                  </a:lnTo>
                  <a:lnTo>
                    <a:pt x="736" y="1325"/>
                  </a:lnTo>
                  <a:lnTo>
                    <a:pt x="733" y="1330"/>
                  </a:lnTo>
                  <a:lnTo>
                    <a:pt x="729" y="1336"/>
                  </a:lnTo>
                  <a:lnTo>
                    <a:pt x="725" y="1341"/>
                  </a:lnTo>
                  <a:lnTo>
                    <a:pt x="722" y="1347"/>
                  </a:lnTo>
                  <a:lnTo>
                    <a:pt x="717" y="1352"/>
                  </a:lnTo>
                  <a:lnTo>
                    <a:pt x="713" y="1357"/>
                  </a:lnTo>
                  <a:lnTo>
                    <a:pt x="708" y="1362"/>
                  </a:lnTo>
                  <a:lnTo>
                    <a:pt x="704" y="1367"/>
                  </a:lnTo>
                  <a:lnTo>
                    <a:pt x="699" y="1371"/>
                  </a:lnTo>
                  <a:lnTo>
                    <a:pt x="693" y="1376"/>
                  </a:lnTo>
                  <a:lnTo>
                    <a:pt x="688" y="1380"/>
                  </a:lnTo>
                  <a:lnTo>
                    <a:pt x="683" y="1385"/>
                  </a:lnTo>
                  <a:lnTo>
                    <a:pt x="677" y="1389"/>
                  </a:lnTo>
                  <a:lnTo>
                    <a:pt x="671" y="1393"/>
                  </a:lnTo>
                  <a:lnTo>
                    <a:pt x="665" y="1397"/>
                  </a:lnTo>
                  <a:lnTo>
                    <a:pt x="659" y="1400"/>
                  </a:lnTo>
                  <a:lnTo>
                    <a:pt x="652" y="1403"/>
                  </a:lnTo>
                  <a:lnTo>
                    <a:pt x="645" y="1406"/>
                  </a:lnTo>
                  <a:lnTo>
                    <a:pt x="637" y="1409"/>
                  </a:lnTo>
                  <a:lnTo>
                    <a:pt x="629" y="1411"/>
                  </a:lnTo>
                  <a:lnTo>
                    <a:pt x="620" y="1412"/>
                  </a:lnTo>
                  <a:lnTo>
                    <a:pt x="611" y="1413"/>
                  </a:lnTo>
                  <a:lnTo>
                    <a:pt x="602" y="1414"/>
                  </a:lnTo>
                  <a:lnTo>
                    <a:pt x="593" y="1414"/>
                  </a:lnTo>
                  <a:lnTo>
                    <a:pt x="583" y="1414"/>
                  </a:lnTo>
                  <a:lnTo>
                    <a:pt x="574" y="1413"/>
                  </a:lnTo>
                  <a:lnTo>
                    <a:pt x="564" y="1413"/>
                  </a:lnTo>
                  <a:lnTo>
                    <a:pt x="554" y="1411"/>
                  </a:lnTo>
                  <a:lnTo>
                    <a:pt x="544" y="1410"/>
                  </a:lnTo>
                  <a:lnTo>
                    <a:pt x="534" y="1408"/>
                  </a:lnTo>
                  <a:lnTo>
                    <a:pt x="525" y="1406"/>
                  </a:lnTo>
                  <a:lnTo>
                    <a:pt x="515" y="1403"/>
                  </a:lnTo>
                  <a:lnTo>
                    <a:pt x="506" y="1400"/>
                  </a:lnTo>
                  <a:lnTo>
                    <a:pt x="496" y="1397"/>
                  </a:lnTo>
                  <a:lnTo>
                    <a:pt x="487" y="1393"/>
                  </a:lnTo>
                  <a:lnTo>
                    <a:pt x="479" y="1389"/>
                  </a:lnTo>
                  <a:lnTo>
                    <a:pt x="471" y="1385"/>
                  </a:lnTo>
                  <a:lnTo>
                    <a:pt x="463" y="1381"/>
                  </a:lnTo>
                  <a:lnTo>
                    <a:pt x="455" y="1376"/>
                  </a:lnTo>
                  <a:lnTo>
                    <a:pt x="448" y="1371"/>
                  </a:lnTo>
                  <a:lnTo>
                    <a:pt x="442" y="1365"/>
                  </a:lnTo>
                  <a:lnTo>
                    <a:pt x="436" y="1360"/>
                  </a:lnTo>
                  <a:lnTo>
                    <a:pt x="431" y="1354"/>
                  </a:lnTo>
                  <a:lnTo>
                    <a:pt x="427" y="1348"/>
                  </a:lnTo>
                  <a:lnTo>
                    <a:pt x="423" y="1341"/>
                  </a:lnTo>
                  <a:lnTo>
                    <a:pt x="420" y="1335"/>
                  </a:lnTo>
                  <a:lnTo>
                    <a:pt x="418" y="1328"/>
                  </a:lnTo>
                  <a:lnTo>
                    <a:pt x="416" y="1320"/>
                  </a:lnTo>
                  <a:lnTo>
                    <a:pt x="414" y="1312"/>
                  </a:lnTo>
                  <a:lnTo>
                    <a:pt x="413" y="1305"/>
                  </a:lnTo>
                  <a:lnTo>
                    <a:pt x="412" y="1298"/>
                  </a:lnTo>
                  <a:lnTo>
                    <a:pt x="412" y="1291"/>
                  </a:lnTo>
                  <a:lnTo>
                    <a:pt x="412" y="1284"/>
                  </a:lnTo>
                  <a:lnTo>
                    <a:pt x="411" y="1278"/>
                  </a:lnTo>
                  <a:lnTo>
                    <a:pt x="412" y="1272"/>
                  </a:lnTo>
                  <a:lnTo>
                    <a:pt x="412" y="1266"/>
                  </a:lnTo>
                  <a:lnTo>
                    <a:pt x="413" y="1260"/>
                  </a:lnTo>
                  <a:lnTo>
                    <a:pt x="414" y="1255"/>
                  </a:lnTo>
                  <a:lnTo>
                    <a:pt x="415" y="1249"/>
                  </a:lnTo>
                  <a:lnTo>
                    <a:pt x="416" y="1244"/>
                  </a:lnTo>
                  <a:lnTo>
                    <a:pt x="417" y="1238"/>
                  </a:lnTo>
                  <a:lnTo>
                    <a:pt x="419" y="1233"/>
                  </a:lnTo>
                  <a:lnTo>
                    <a:pt x="420" y="1228"/>
                  </a:lnTo>
                  <a:lnTo>
                    <a:pt x="423" y="1217"/>
                  </a:lnTo>
                  <a:lnTo>
                    <a:pt x="427" y="1207"/>
                  </a:lnTo>
                  <a:lnTo>
                    <a:pt x="429" y="1201"/>
                  </a:lnTo>
                  <a:lnTo>
                    <a:pt x="430" y="1195"/>
                  </a:lnTo>
                  <a:lnTo>
                    <a:pt x="432" y="1190"/>
                  </a:lnTo>
                  <a:lnTo>
                    <a:pt x="433" y="1184"/>
                  </a:lnTo>
                  <a:lnTo>
                    <a:pt x="435" y="1178"/>
                  </a:lnTo>
                  <a:lnTo>
                    <a:pt x="437" y="1171"/>
                  </a:lnTo>
                  <a:lnTo>
                    <a:pt x="438" y="1165"/>
                  </a:lnTo>
                  <a:lnTo>
                    <a:pt x="439" y="1158"/>
                  </a:lnTo>
                  <a:lnTo>
                    <a:pt x="440" y="1151"/>
                  </a:lnTo>
                  <a:lnTo>
                    <a:pt x="441" y="1143"/>
                  </a:lnTo>
                  <a:lnTo>
                    <a:pt x="442" y="1136"/>
                  </a:lnTo>
                  <a:lnTo>
                    <a:pt x="442" y="1128"/>
                  </a:lnTo>
                  <a:lnTo>
                    <a:pt x="442" y="1101"/>
                  </a:lnTo>
                  <a:lnTo>
                    <a:pt x="440" y="1076"/>
                  </a:lnTo>
                  <a:lnTo>
                    <a:pt x="435" y="1055"/>
                  </a:lnTo>
                  <a:lnTo>
                    <a:pt x="428" y="1035"/>
                  </a:lnTo>
                  <a:lnTo>
                    <a:pt x="418" y="1019"/>
                  </a:lnTo>
                  <a:lnTo>
                    <a:pt x="407" y="1004"/>
                  </a:lnTo>
                  <a:lnTo>
                    <a:pt x="394" y="991"/>
                  </a:lnTo>
                  <a:lnTo>
                    <a:pt x="380" y="981"/>
                  </a:lnTo>
                  <a:lnTo>
                    <a:pt x="364" y="972"/>
                  </a:lnTo>
                  <a:lnTo>
                    <a:pt x="347" y="965"/>
                  </a:lnTo>
                  <a:lnTo>
                    <a:pt x="329" y="959"/>
                  </a:lnTo>
                  <a:lnTo>
                    <a:pt x="310" y="955"/>
                  </a:lnTo>
                  <a:lnTo>
                    <a:pt x="291" y="953"/>
                  </a:lnTo>
                  <a:lnTo>
                    <a:pt x="270" y="952"/>
                  </a:lnTo>
                  <a:lnTo>
                    <a:pt x="250" y="951"/>
                  </a:lnTo>
                  <a:lnTo>
                    <a:pt x="229" y="952"/>
                  </a:lnTo>
                  <a:lnTo>
                    <a:pt x="208" y="954"/>
                  </a:lnTo>
                  <a:lnTo>
                    <a:pt x="188" y="956"/>
                  </a:lnTo>
                  <a:lnTo>
                    <a:pt x="167" y="959"/>
                  </a:lnTo>
                  <a:lnTo>
                    <a:pt x="147" y="963"/>
                  </a:lnTo>
                  <a:lnTo>
                    <a:pt x="128" y="967"/>
                  </a:lnTo>
                  <a:lnTo>
                    <a:pt x="109" y="971"/>
                  </a:lnTo>
                  <a:lnTo>
                    <a:pt x="92" y="975"/>
                  </a:lnTo>
                  <a:lnTo>
                    <a:pt x="75" y="980"/>
                  </a:lnTo>
                  <a:lnTo>
                    <a:pt x="24" y="995"/>
                  </a:lnTo>
                  <a:lnTo>
                    <a:pt x="4" y="1001"/>
                  </a:lnTo>
                  <a:lnTo>
                    <a:pt x="0" y="989"/>
                  </a:lnTo>
                  <a:lnTo>
                    <a:pt x="0" y="0"/>
                  </a:lnTo>
                  <a:lnTo>
                    <a:pt x="999" y="0"/>
                  </a:lnTo>
                  <a:close/>
                </a:path>
              </a:pathLst>
            </a:custGeom>
            <a:solidFill>
              <a:schemeClr val="accent4"/>
            </a:solidFill>
            <a:ln w="19050" cmpd="sng">
              <a:solidFill>
                <a:srgbClr val="FFFFFF"/>
              </a:solidFill>
              <a:round/>
              <a:headEnd/>
              <a:tailEnd/>
            </a:ln>
          </p:spPr>
          <p:txBody>
            <a:bodyPr/>
            <a:lstStyle/>
            <a:p>
              <a:endParaRPr lang="en-GB"/>
            </a:p>
          </p:txBody>
        </p:sp>
        <p:sp>
          <p:nvSpPr>
            <p:cNvPr id="16" name="Freeform 33">
              <a:extLst>
                <a:ext uri="{FF2B5EF4-FFF2-40B4-BE49-F238E27FC236}">
                  <a16:creationId xmlns:a16="http://schemas.microsoft.com/office/drawing/2014/main" id="{5FDBDE02-568D-6A25-1600-2C41E7433765}"/>
                </a:ext>
              </a:extLst>
            </p:cNvPr>
            <p:cNvSpPr>
              <a:spLocks/>
            </p:cNvSpPr>
            <p:nvPr/>
          </p:nvSpPr>
          <p:spPr bwMode="auto">
            <a:xfrm>
              <a:off x="4506" y="1272"/>
              <a:ext cx="1632" cy="1070"/>
            </a:xfrm>
            <a:custGeom>
              <a:avLst/>
              <a:gdLst>
                <a:gd name="T0" fmla="*/ 725 w 1396"/>
                <a:gd name="T1" fmla="*/ 0 h 970"/>
                <a:gd name="T2" fmla="*/ 2160 w 1396"/>
                <a:gd name="T3" fmla="*/ 1287 h 970"/>
                <a:gd name="T4" fmla="*/ 2028 w 1396"/>
                <a:gd name="T5" fmla="*/ 1263 h 970"/>
                <a:gd name="T6" fmla="*/ 1918 w 1396"/>
                <a:gd name="T7" fmla="*/ 1251 h 970"/>
                <a:gd name="T8" fmla="*/ 1737 w 1396"/>
                <a:gd name="T9" fmla="*/ 1244 h 970"/>
                <a:gd name="T10" fmla="*/ 1689 w 1396"/>
                <a:gd name="T11" fmla="*/ 1240 h 970"/>
                <a:gd name="T12" fmla="*/ 1638 w 1396"/>
                <a:gd name="T13" fmla="*/ 1169 h 970"/>
                <a:gd name="T14" fmla="*/ 1617 w 1396"/>
                <a:gd name="T15" fmla="*/ 1059 h 970"/>
                <a:gd name="T16" fmla="*/ 1643 w 1396"/>
                <a:gd name="T17" fmla="*/ 960 h 970"/>
                <a:gd name="T18" fmla="*/ 1673 w 1396"/>
                <a:gd name="T19" fmla="*/ 869 h 970"/>
                <a:gd name="T20" fmla="*/ 1667 w 1396"/>
                <a:gd name="T21" fmla="*/ 781 h 970"/>
                <a:gd name="T22" fmla="*/ 1578 w 1396"/>
                <a:gd name="T23" fmla="*/ 662 h 970"/>
                <a:gd name="T24" fmla="*/ 1448 w 1396"/>
                <a:gd name="T25" fmla="*/ 607 h 970"/>
                <a:gd name="T26" fmla="*/ 1312 w 1396"/>
                <a:gd name="T27" fmla="*/ 612 h 970"/>
                <a:gd name="T28" fmla="*/ 1194 w 1396"/>
                <a:gd name="T29" fmla="*/ 676 h 970"/>
                <a:gd name="T30" fmla="*/ 1141 w 1396"/>
                <a:gd name="T31" fmla="*/ 758 h 970"/>
                <a:gd name="T32" fmla="*/ 1137 w 1396"/>
                <a:gd name="T33" fmla="*/ 807 h 970"/>
                <a:gd name="T34" fmla="*/ 1146 w 1396"/>
                <a:gd name="T35" fmla="*/ 863 h 970"/>
                <a:gd name="T36" fmla="*/ 1163 w 1396"/>
                <a:gd name="T37" fmla="*/ 917 h 970"/>
                <a:gd name="T38" fmla="*/ 1203 w 1396"/>
                <a:gd name="T39" fmla="*/ 1004 h 970"/>
                <a:gd name="T40" fmla="*/ 1238 w 1396"/>
                <a:gd name="T41" fmla="*/ 1070 h 970"/>
                <a:gd name="T42" fmla="*/ 1254 w 1396"/>
                <a:gd name="T43" fmla="*/ 1119 h 970"/>
                <a:gd name="T44" fmla="*/ 1251 w 1396"/>
                <a:gd name="T45" fmla="*/ 1164 h 970"/>
                <a:gd name="T46" fmla="*/ 1220 w 1396"/>
                <a:gd name="T47" fmla="*/ 1207 h 970"/>
                <a:gd name="T48" fmla="*/ 1189 w 1396"/>
                <a:gd name="T49" fmla="*/ 1234 h 970"/>
                <a:gd name="T50" fmla="*/ 1164 w 1396"/>
                <a:gd name="T51" fmla="*/ 1246 h 970"/>
                <a:gd name="T52" fmla="*/ 1105 w 1396"/>
                <a:gd name="T53" fmla="*/ 1251 h 970"/>
                <a:gd name="T54" fmla="*/ 983 w 1396"/>
                <a:gd name="T55" fmla="*/ 1250 h 970"/>
                <a:gd name="T56" fmla="*/ 890 w 1396"/>
                <a:gd name="T57" fmla="*/ 1237 h 970"/>
                <a:gd name="T58" fmla="*/ 779 w 1396"/>
                <a:gd name="T59" fmla="*/ 1215 h 970"/>
                <a:gd name="T60" fmla="*/ 671 w 1396"/>
                <a:gd name="T61" fmla="*/ 1206 h 970"/>
                <a:gd name="T62" fmla="*/ 514 w 1396"/>
                <a:gd name="T63" fmla="*/ 1202 h 970"/>
                <a:gd name="T64" fmla="*/ 495 w 1396"/>
                <a:gd name="T65" fmla="*/ 1123 h 970"/>
                <a:gd name="T66" fmla="*/ 518 w 1396"/>
                <a:gd name="T67" fmla="*/ 1020 h 970"/>
                <a:gd name="T68" fmla="*/ 524 w 1396"/>
                <a:gd name="T69" fmla="*/ 946 h 970"/>
                <a:gd name="T70" fmla="*/ 498 w 1396"/>
                <a:gd name="T71" fmla="*/ 870 h 970"/>
                <a:gd name="T72" fmla="*/ 451 w 1396"/>
                <a:gd name="T73" fmla="*/ 818 h 970"/>
                <a:gd name="T74" fmla="*/ 406 w 1396"/>
                <a:gd name="T75" fmla="*/ 810 h 970"/>
                <a:gd name="T76" fmla="*/ 351 w 1396"/>
                <a:gd name="T77" fmla="*/ 816 h 970"/>
                <a:gd name="T78" fmla="*/ 277 w 1396"/>
                <a:gd name="T79" fmla="*/ 833 h 970"/>
                <a:gd name="T80" fmla="*/ 227 w 1396"/>
                <a:gd name="T81" fmla="*/ 838 h 970"/>
                <a:gd name="T82" fmla="*/ 179 w 1396"/>
                <a:gd name="T83" fmla="*/ 830 h 970"/>
                <a:gd name="T84" fmla="*/ 126 w 1396"/>
                <a:gd name="T85" fmla="*/ 811 h 970"/>
                <a:gd name="T86" fmla="*/ 79 w 1396"/>
                <a:gd name="T87" fmla="*/ 784 h 970"/>
                <a:gd name="T88" fmla="*/ 46 w 1396"/>
                <a:gd name="T89" fmla="*/ 758 h 970"/>
                <a:gd name="T90" fmla="*/ 7 w 1396"/>
                <a:gd name="T91" fmla="*/ 680 h 970"/>
                <a:gd name="T92" fmla="*/ 7 w 1396"/>
                <a:gd name="T93" fmla="*/ 565 h 970"/>
                <a:gd name="T94" fmla="*/ 54 w 1396"/>
                <a:gd name="T95" fmla="*/ 457 h 970"/>
                <a:gd name="T96" fmla="*/ 134 w 1396"/>
                <a:gd name="T97" fmla="*/ 375 h 970"/>
                <a:gd name="T98" fmla="*/ 236 w 1396"/>
                <a:gd name="T99" fmla="*/ 341 h 970"/>
                <a:gd name="T100" fmla="*/ 304 w 1396"/>
                <a:gd name="T101" fmla="*/ 342 h 970"/>
                <a:gd name="T102" fmla="*/ 357 w 1396"/>
                <a:gd name="T103" fmla="*/ 362 h 970"/>
                <a:gd name="T104" fmla="*/ 428 w 1396"/>
                <a:gd name="T105" fmla="*/ 406 h 970"/>
                <a:gd name="T106" fmla="*/ 523 w 1396"/>
                <a:gd name="T107" fmla="*/ 468 h 970"/>
                <a:gd name="T108" fmla="*/ 542 w 1396"/>
                <a:gd name="T109" fmla="*/ 474 h 970"/>
                <a:gd name="T110" fmla="*/ 566 w 1396"/>
                <a:gd name="T111" fmla="*/ 479 h 970"/>
                <a:gd name="T112" fmla="*/ 585 w 1396"/>
                <a:gd name="T113" fmla="*/ 474 h 970"/>
                <a:gd name="T114" fmla="*/ 601 w 1396"/>
                <a:gd name="T115" fmla="*/ 466 h 970"/>
                <a:gd name="T116" fmla="*/ 616 w 1396"/>
                <a:gd name="T117" fmla="*/ 430 h 970"/>
                <a:gd name="T118" fmla="*/ 634 w 1396"/>
                <a:gd name="T119" fmla="*/ 365 h 970"/>
                <a:gd name="T120" fmla="*/ 655 w 1396"/>
                <a:gd name="T121" fmla="*/ 282 h 970"/>
                <a:gd name="T122" fmla="*/ 684 w 1396"/>
                <a:gd name="T123" fmla="*/ 103 h 970"/>
                <a:gd name="T124" fmla="*/ 700 w 1396"/>
                <a:gd name="T125" fmla="*/ 31 h 9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6"/>
                <a:gd name="T190" fmla="*/ 0 h 970"/>
                <a:gd name="T191" fmla="*/ 1396 w 1396"/>
                <a:gd name="T192" fmla="*/ 970 h 9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6" h="970">
                  <a:moveTo>
                    <a:pt x="449" y="0"/>
                  </a:moveTo>
                  <a:lnTo>
                    <a:pt x="449" y="0"/>
                  </a:lnTo>
                  <a:lnTo>
                    <a:pt x="450" y="0"/>
                  </a:lnTo>
                  <a:lnTo>
                    <a:pt x="451" y="0"/>
                  </a:lnTo>
                  <a:lnTo>
                    <a:pt x="452" y="0"/>
                  </a:lnTo>
                  <a:lnTo>
                    <a:pt x="453" y="0"/>
                  </a:lnTo>
                  <a:lnTo>
                    <a:pt x="454" y="0"/>
                  </a:lnTo>
                  <a:lnTo>
                    <a:pt x="1396" y="0"/>
                  </a:lnTo>
                  <a:lnTo>
                    <a:pt x="1396" y="970"/>
                  </a:lnTo>
                  <a:lnTo>
                    <a:pt x="1381" y="966"/>
                  </a:lnTo>
                  <a:lnTo>
                    <a:pt x="1362" y="961"/>
                  </a:lnTo>
                  <a:lnTo>
                    <a:pt x="1352" y="959"/>
                  </a:lnTo>
                  <a:lnTo>
                    <a:pt x="1341" y="956"/>
                  </a:lnTo>
                  <a:lnTo>
                    <a:pt x="1330" y="954"/>
                  </a:lnTo>
                  <a:lnTo>
                    <a:pt x="1319" y="951"/>
                  </a:lnTo>
                  <a:lnTo>
                    <a:pt x="1306" y="948"/>
                  </a:lnTo>
                  <a:lnTo>
                    <a:pt x="1294" y="946"/>
                  </a:lnTo>
                  <a:lnTo>
                    <a:pt x="1282" y="943"/>
                  </a:lnTo>
                  <a:lnTo>
                    <a:pt x="1269" y="941"/>
                  </a:lnTo>
                  <a:lnTo>
                    <a:pt x="1256" y="939"/>
                  </a:lnTo>
                  <a:lnTo>
                    <a:pt x="1243" y="937"/>
                  </a:lnTo>
                  <a:lnTo>
                    <a:pt x="1236" y="936"/>
                  </a:lnTo>
                  <a:lnTo>
                    <a:pt x="1229" y="935"/>
                  </a:lnTo>
                  <a:lnTo>
                    <a:pt x="1223" y="934"/>
                  </a:lnTo>
                  <a:lnTo>
                    <a:pt x="1216" y="933"/>
                  </a:lnTo>
                  <a:lnTo>
                    <a:pt x="1201" y="932"/>
                  </a:lnTo>
                  <a:lnTo>
                    <a:pt x="1187" y="931"/>
                  </a:lnTo>
                  <a:lnTo>
                    <a:pt x="1172" y="930"/>
                  </a:lnTo>
                  <a:lnTo>
                    <a:pt x="1158" y="930"/>
                  </a:lnTo>
                  <a:lnTo>
                    <a:pt x="1131" y="929"/>
                  </a:lnTo>
                  <a:lnTo>
                    <a:pt x="1107" y="928"/>
                  </a:lnTo>
                  <a:lnTo>
                    <a:pt x="1097" y="928"/>
                  </a:lnTo>
                  <a:lnTo>
                    <a:pt x="1087" y="927"/>
                  </a:lnTo>
                  <a:lnTo>
                    <a:pt x="1078" y="927"/>
                  </a:lnTo>
                  <a:lnTo>
                    <a:pt x="1070" y="926"/>
                  </a:lnTo>
                  <a:lnTo>
                    <a:pt x="1067" y="926"/>
                  </a:lnTo>
                  <a:lnTo>
                    <a:pt x="1064" y="926"/>
                  </a:lnTo>
                  <a:lnTo>
                    <a:pt x="1061" y="925"/>
                  </a:lnTo>
                  <a:lnTo>
                    <a:pt x="1059" y="925"/>
                  </a:lnTo>
                  <a:lnTo>
                    <a:pt x="1057" y="924"/>
                  </a:lnTo>
                  <a:lnTo>
                    <a:pt x="1055" y="923"/>
                  </a:lnTo>
                  <a:lnTo>
                    <a:pt x="1054" y="923"/>
                  </a:lnTo>
                  <a:lnTo>
                    <a:pt x="1053" y="922"/>
                  </a:lnTo>
                  <a:lnTo>
                    <a:pt x="1044" y="909"/>
                  </a:lnTo>
                  <a:lnTo>
                    <a:pt x="1036" y="896"/>
                  </a:lnTo>
                  <a:lnTo>
                    <a:pt x="1030" y="883"/>
                  </a:lnTo>
                  <a:lnTo>
                    <a:pt x="1025" y="871"/>
                  </a:lnTo>
                  <a:lnTo>
                    <a:pt x="1020" y="858"/>
                  </a:lnTo>
                  <a:lnTo>
                    <a:pt x="1017" y="846"/>
                  </a:lnTo>
                  <a:lnTo>
                    <a:pt x="1014" y="834"/>
                  </a:lnTo>
                  <a:lnTo>
                    <a:pt x="1013" y="823"/>
                  </a:lnTo>
                  <a:lnTo>
                    <a:pt x="1012" y="811"/>
                  </a:lnTo>
                  <a:lnTo>
                    <a:pt x="1012" y="800"/>
                  </a:lnTo>
                  <a:lnTo>
                    <a:pt x="1012" y="789"/>
                  </a:lnTo>
                  <a:lnTo>
                    <a:pt x="1014" y="778"/>
                  </a:lnTo>
                  <a:lnTo>
                    <a:pt x="1015" y="767"/>
                  </a:lnTo>
                  <a:lnTo>
                    <a:pt x="1017" y="757"/>
                  </a:lnTo>
                  <a:lnTo>
                    <a:pt x="1020" y="746"/>
                  </a:lnTo>
                  <a:lnTo>
                    <a:pt x="1022" y="736"/>
                  </a:lnTo>
                  <a:lnTo>
                    <a:pt x="1025" y="726"/>
                  </a:lnTo>
                  <a:lnTo>
                    <a:pt x="1028" y="715"/>
                  </a:lnTo>
                  <a:lnTo>
                    <a:pt x="1031" y="705"/>
                  </a:lnTo>
                  <a:lnTo>
                    <a:pt x="1034" y="695"/>
                  </a:lnTo>
                  <a:lnTo>
                    <a:pt x="1037" y="686"/>
                  </a:lnTo>
                  <a:lnTo>
                    <a:pt x="1040" y="676"/>
                  </a:lnTo>
                  <a:lnTo>
                    <a:pt x="1043" y="666"/>
                  </a:lnTo>
                  <a:lnTo>
                    <a:pt x="1045" y="657"/>
                  </a:lnTo>
                  <a:lnTo>
                    <a:pt x="1047" y="647"/>
                  </a:lnTo>
                  <a:lnTo>
                    <a:pt x="1048" y="638"/>
                  </a:lnTo>
                  <a:lnTo>
                    <a:pt x="1049" y="629"/>
                  </a:lnTo>
                  <a:lnTo>
                    <a:pt x="1050" y="619"/>
                  </a:lnTo>
                  <a:lnTo>
                    <a:pt x="1050" y="610"/>
                  </a:lnTo>
                  <a:lnTo>
                    <a:pt x="1049" y="601"/>
                  </a:lnTo>
                  <a:lnTo>
                    <a:pt x="1047" y="591"/>
                  </a:lnTo>
                  <a:lnTo>
                    <a:pt x="1044" y="582"/>
                  </a:lnTo>
                  <a:lnTo>
                    <a:pt x="1039" y="567"/>
                  </a:lnTo>
                  <a:lnTo>
                    <a:pt x="1032" y="552"/>
                  </a:lnTo>
                  <a:lnTo>
                    <a:pt x="1024" y="538"/>
                  </a:lnTo>
                  <a:lnTo>
                    <a:pt x="1016" y="525"/>
                  </a:lnTo>
                  <a:lnTo>
                    <a:pt x="1007" y="514"/>
                  </a:lnTo>
                  <a:lnTo>
                    <a:pt x="998" y="503"/>
                  </a:lnTo>
                  <a:lnTo>
                    <a:pt x="988" y="493"/>
                  </a:lnTo>
                  <a:lnTo>
                    <a:pt x="978" y="484"/>
                  </a:lnTo>
                  <a:lnTo>
                    <a:pt x="967" y="477"/>
                  </a:lnTo>
                  <a:lnTo>
                    <a:pt x="955" y="470"/>
                  </a:lnTo>
                  <a:lnTo>
                    <a:pt x="944" y="464"/>
                  </a:lnTo>
                  <a:lnTo>
                    <a:pt x="932" y="459"/>
                  </a:lnTo>
                  <a:lnTo>
                    <a:pt x="920" y="455"/>
                  </a:lnTo>
                  <a:lnTo>
                    <a:pt x="907" y="452"/>
                  </a:lnTo>
                  <a:lnTo>
                    <a:pt x="895" y="450"/>
                  </a:lnTo>
                  <a:lnTo>
                    <a:pt x="882" y="449"/>
                  </a:lnTo>
                  <a:lnTo>
                    <a:pt x="870" y="448"/>
                  </a:lnTo>
                  <a:lnTo>
                    <a:pt x="857" y="449"/>
                  </a:lnTo>
                  <a:lnTo>
                    <a:pt x="845" y="451"/>
                  </a:lnTo>
                  <a:lnTo>
                    <a:pt x="833" y="453"/>
                  </a:lnTo>
                  <a:lnTo>
                    <a:pt x="821" y="456"/>
                  </a:lnTo>
                  <a:lnTo>
                    <a:pt x="809" y="461"/>
                  </a:lnTo>
                  <a:lnTo>
                    <a:pt x="798" y="466"/>
                  </a:lnTo>
                  <a:lnTo>
                    <a:pt x="787" y="472"/>
                  </a:lnTo>
                  <a:lnTo>
                    <a:pt x="776" y="479"/>
                  </a:lnTo>
                  <a:lnTo>
                    <a:pt x="766" y="486"/>
                  </a:lnTo>
                  <a:lnTo>
                    <a:pt x="756" y="495"/>
                  </a:lnTo>
                  <a:lnTo>
                    <a:pt x="747" y="504"/>
                  </a:lnTo>
                  <a:lnTo>
                    <a:pt x="739" y="514"/>
                  </a:lnTo>
                  <a:lnTo>
                    <a:pt x="731" y="526"/>
                  </a:lnTo>
                  <a:lnTo>
                    <a:pt x="724" y="538"/>
                  </a:lnTo>
                  <a:lnTo>
                    <a:pt x="718" y="550"/>
                  </a:lnTo>
                  <a:lnTo>
                    <a:pt x="716" y="555"/>
                  </a:lnTo>
                  <a:lnTo>
                    <a:pt x="715" y="560"/>
                  </a:lnTo>
                  <a:lnTo>
                    <a:pt x="714" y="565"/>
                  </a:lnTo>
                  <a:lnTo>
                    <a:pt x="713" y="570"/>
                  </a:lnTo>
                  <a:lnTo>
                    <a:pt x="712" y="575"/>
                  </a:lnTo>
                  <a:lnTo>
                    <a:pt x="712" y="580"/>
                  </a:lnTo>
                  <a:lnTo>
                    <a:pt x="711" y="585"/>
                  </a:lnTo>
                  <a:lnTo>
                    <a:pt x="711" y="591"/>
                  </a:lnTo>
                  <a:lnTo>
                    <a:pt x="711" y="596"/>
                  </a:lnTo>
                  <a:lnTo>
                    <a:pt x="712" y="602"/>
                  </a:lnTo>
                  <a:lnTo>
                    <a:pt x="712" y="608"/>
                  </a:lnTo>
                  <a:lnTo>
                    <a:pt x="713" y="613"/>
                  </a:lnTo>
                  <a:lnTo>
                    <a:pt x="713" y="619"/>
                  </a:lnTo>
                  <a:lnTo>
                    <a:pt x="714" y="625"/>
                  </a:lnTo>
                  <a:lnTo>
                    <a:pt x="715" y="631"/>
                  </a:lnTo>
                  <a:lnTo>
                    <a:pt x="716" y="637"/>
                  </a:lnTo>
                  <a:lnTo>
                    <a:pt x="717" y="643"/>
                  </a:lnTo>
                  <a:lnTo>
                    <a:pt x="718" y="648"/>
                  </a:lnTo>
                  <a:lnTo>
                    <a:pt x="720" y="654"/>
                  </a:lnTo>
                  <a:lnTo>
                    <a:pt x="721" y="660"/>
                  </a:lnTo>
                  <a:lnTo>
                    <a:pt x="723" y="666"/>
                  </a:lnTo>
                  <a:lnTo>
                    <a:pt x="724" y="671"/>
                  </a:lnTo>
                  <a:lnTo>
                    <a:pt x="726" y="677"/>
                  </a:lnTo>
                  <a:lnTo>
                    <a:pt x="728" y="683"/>
                  </a:lnTo>
                  <a:lnTo>
                    <a:pt x="731" y="693"/>
                  </a:lnTo>
                  <a:lnTo>
                    <a:pt x="735" y="704"/>
                  </a:lnTo>
                  <a:lnTo>
                    <a:pt x="738" y="714"/>
                  </a:lnTo>
                  <a:lnTo>
                    <a:pt x="742" y="723"/>
                  </a:lnTo>
                  <a:lnTo>
                    <a:pt x="745" y="731"/>
                  </a:lnTo>
                  <a:lnTo>
                    <a:pt x="749" y="739"/>
                  </a:lnTo>
                  <a:lnTo>
                    <a:pt x="753" y="748"/>
                  </a:lnTo>
                  <a:lnTo>
                    <a:pt x="757" y="757"/>
                  </a:lnTo>
                  <a:lnTo>
                    <a:pt x="762" y="767"/>
                  </a:lnTo>
                  <a:lnTo>
                    <a:pt x="767" y="777"/>
                  </a:lnTo>
                  <a:lnTo>
                    <a:pt x="769" y="782"/>
                  </a:lnTo>
                  <a:lnTo>
                    <a:pt x="771" y="787"/>
                  </a:lnTo>
                  <a:lnTo>
                    <a:pt x="773" y="792"/>
                  </a:lnTo>
                  <a:lnTo>
                    <a:pt x="775" y="797"/>
                  </a:lnTo>
                  <a:lnTo>
                    <a:pt x="777" y="803"/>
                  </a:lnTo>
                  <a:lnTo>
                    <a:pt x="779" y="808"/>
                  </a:lnTo>
                  <a:lnTo>
                    <a:pt x="780" y="813"/>
                  </a:lnTo>
                  <a:lnTo>
                    <a:pt x="781" y="818"/>
                  </a:lnTo>
                  <a:lnTo>
                    <a:pt x="783" y="823"/>
                  </a:lnTo>
                  <a:lnTo>
                    <a:pt x="784" y="828"/>
                  </a:lnTo>
                  <a:lnTo>
                    <a:pt x="785" y="833"/>
                  </a:lnTo>
                  <a:lnTo>
                    <a:pt x="785" y="838"/>
                  </a:lnTo>
                  <a:lnTo>
                    <a:pt x="786" y="843"/>
                  </a:lnTo>
                  <a:lnTo>
                    <a:pt x="786" y="848"/>
                  </a:lnTo>
                  <a:lnTo>
                    <a:pt x="785" y="853"/>
                  </a:lnTo>
                  <a:lnTo>
                    <a:pt x="785" y="858"/>
                  </a:lnTo>
                  <a:lnTo>
                    <a:pt x="784" y="862"/>
                  </a:lnTo>
                  <a:lnTo>
                    <a:pt x="783" y="867"/>
                  </a:lnTo>
                  <a:lnTo>
                    <a:pt x="782" y="871"/>
                  </a:lnTo>
                  <a:lnTo>
                    <a:pt x="780" y="875"/>
                  </a:lnTo>
                  <a:lnTo>
                    <a:pt x="777" y="880"/>
                  </a:lnTo>
                  <a:lnTo>
                    <a:pt x="774" y="885"/>
                  </a:lnTo>
                  <a:lnTo>
                    <a:pt x="771" y="889"/>
                  </a:lnTo>
                  <a:lnTo>
                    <a:pt x="768" y="894"/>
                  </a:lnTo>
                  <a:lnTo>
                    <a:pt x="764" y="899"/>
                  </a:lnTo>
                  <a:lnTo>
                    <a:pt x="760" y="903"/>
                  </a:lnTo>
                  <a:lnTo>
                    <a:pt x="757" y="907"/>
                  </a:lnTo>
                  <a:lnTo>
                    <a:pt x="753" y="911"/>
                  </a:lnTo>
                  <a:lnTo>
                    <a:pt x="751" y="913"/>
                  </a:lnTo>
                  <a:lnTo>
                    <a:pt x="748" y="915"/>
                  </a:lnTo>
                  <a:lnTo>
                    <a:pt x="746" y="917"/>
                  </a:lnTo>
                  <a:lnTo>
                    <a:pt x="744" y="919"/>
                  </a:lnTo>
                  <a:lnTo>
                    <a:pt x="742" y="920"/>
                  </a:lnTo>
                  <a:lnTo>
                    <a:pt x="740" y="922"/>
                  </a:lnTo>
                  <a:lnTo>
                    <a:pt x="738" y="923"/>
                  </a:lnTo>
                  <a:lnTo>
                    <a:pt x="736" y="924"/>
                  </a:lnTo>
                  <a:lnTo>
                    <a:pt x="733" y="926"/>
                  </a:lnTo>
                  <a:lnTo>
                    <a:pt x="731" y="927"/>
                  </a:lnTo>
                  <a:lnTo>
                    <a:pt x="729" y="928"/>
                  </a:lnTo>
                  <a:lnTo>
                    <a:pt x="727" y="928"/>
                  </a:lnTo>
                  <a:lnTo>
                    <a:pt x="724" y="929"/>
                  </a:lnTo>
                  <a:lnTo>
                    <a:pt x="722" y="930"/>
                  </a:lnTo>
                  <a:lnTo>
                    <a:pt x="720" y="930"/>
                  </a:lnTo>
                  <a:lnTo>
                    <a:pt x="718" y="930"/>
                  </a:lnTo>
                  <a:lnTo>
                    <a:pt x="704" y="932"/>
                  </a:lnTo>
                  <a:lnTo>
                    <a:pt x="691" y="932"/>
                  </a:lnTo>
                  <a:lnTo>
                    <a:pt x="678" y="933"/>
                  </a:lnTo>
                  <a:lnTo>
                    <a:pt x="666" y="933"/>
                  </a:lnTo>
                  <a:lnTo>
                    <a:pt x="655" y="933"/>
                  </a:lnTo>
                  <a:lnTo>
                    <a:pt x="644" y="933"/>
                  </a:lnTo>
                  <a:lnTo>
                    <a:pt x="634" y="932"/>
                  </a:lnTo>
                  <a:lnTo>
                    <a:pt x="624" y="931"/>
                  </a:lnTo>
                  <a:lnTo>
                    <a:pt x="615" y="931"/>
                  </a:lnTo>
                  <a:lnTo>
                    <a:pt x="606" y="929"/>
                  </a:lnTo>
                  <a:lnTo>
                    <a:pt x="597" y="928"/>
                  </a:lnTo>
                  <a:lnTo>
                    <a:pt x="589" y="927"/>
                  </a:lnTo>
                  <a:lnTo>
                    <a:pt x="581" y="926"/>
                  </a:lnTo>
                  <a:lnTo>
                    <a:pt x="573" y="924"/>
                  </a:lnTo>
                  <a:lnTo>
                    <a:pt x="565" y="922"/>
                  </a:lnTo>
                  <a:lnTo>
                    <a:pt x="557" y="921"/>
                  </a:lnTo>
                  <a:lnTo>
                    <a:pt x="543" y="917"/>
                  </a:lnTo>
                  <a:lnTo>
                    <a:pt x="528" y="914"/>
                  </a:lnTo>
                  <a:lnTo>
                    <a:pt x="520" y="912"/>
                  </a:lnTo>
                  <a:lnTo>
                    <a:pt x="513" y="910"/>
                  </a:lnTo>
                  <a:lnTo>
                    <a:pt x="505" y="908"/>
                  </a:lnTo>
                  <a:lnTo>
                    <a:pt x="497" y="907"/>
                  </a:lnTo>
                  <a:lnTo>
                    <a:pt x="488" y="905"/>
                  </a:lnTo>
                  <a:lnTo>
                    <a:pt x="480" y="904"/>
                  </a:lnTo>
                  <a:lnTo>
                    <a:pt x="471" y="902"/>
                  </a:lnTo>
                  <a:lnTo>
                    <a:pt x="462" y="901"/>
                  </a:lnTo>
                  <a:lnTo>
                    <a:pt x="452" y="900"/>
                  </a:lnTo>
                  <a:lnTo>
                    <a:pt x="442" y="899"/>
                  </a:lnTo>
                  <a:lnTo>
                    <a:pt x="431" y="898"/>
                  </a:lnTo>
                  <a:lnTo>
                    <a:pt x="420" y="898"/>
                  </a:lnTo>
                  <a:lnTo>
                    <a:pt x="404" y="897"/>
                  </a:lnTo>
                  <a:lnTo>
                    <a:pt x="389" y="897"/>
                  </a:lnTo>
                  <a:lnTo>
                    <a:pt x="375" y="896"/>
                  </a:lnTo>
                  <a:lnTo>
                    <a:pt x="362" y="896"/>
                  </a:lnTo>
                  <a:lnTo>
                    <a:pt x="349" y="896"/>
                  </a:lnTo>
                  <a:lnTo>
                    <a:pt x="336" y="896"/>
                  </a:lnTo>
                  <a:lnTo>
                    <a:pt x="322" y="896"/>
                  </a:lnTo>
                  <a:lnTo>
                    <a:pt x="307" y="896"/>
                  </a:lnTo>
                  <a:lnTo>
                    <a:pt x="306" y="886"/>
                  </a:lnTo>
                  <a:lnTo>
                    <a:pt x="306" y="876"/>
                  </a:lnTo>
                  <a:lnTo>
                    <a:pt x="307" y="866"/>
                  </a:lnTo>
                  <a:lnTo>
                    <a:pt x="308" y="856"/>
                  </a:lnTo>
                  <a:lnTo>
                    <a:pt x="309" y="847"/>
                  </a:lnTo>
                  <a:lnTo>
                    <a:pt x="310" y="837"/>
                  </a:lnTo>
                  <a:lnTo>
                    <a:pt x="311" y="828"/>
                  </a:lnTo>
                  <a:lnTo>
                    <a:pt x="313" y="820"/>
                  </a:lnTo>
                  <a:lnTo>
                    <a:pt x="316" y="802"/>
                  </a:lnTo>
                  <a:lnTo>
                    <a:pt x="319" y="785"/>
                  </a:lnTo>
                  <a:lnTo>
                    <a:pt x="321" y="777"/>
                  </a:lnTo>
                  <a:lnTo>
                    <a:pt x="323" y="769"/>
                  </a:lnTo>
                  <a:lnTo>
                    <a:pt x="324" y="761"/>
                  </a:lnTo>
                  <a:lnTo>
                    <a:pt x="325" y="752"/>
                  </a:lnTo>
                  <a:lnTo>
                    <a:pt x="327" y="745"/>
                  </a:lnTo>
                  <a:lnTo>
                    <a:pt x="327" y="737"/>
                  </a:lnTo>
                  <a:lnTo>
                    <a:pt x="328" y="729"/>
                  </a:lnTo>
                  <a:lnTo>
                    <a:pt x="328" y="721"/>
                  </a:lnTo>
                  <a:lnTo>
                    <a:pt x="328" y="713"/>
                  </a:lnTo>
                  <a:lnTo>
                    <a:pt x="328" y="705"/>
                  </a:lnTo>
                  <a:lnTo>
                    <a:pt x="327" y="697"/>
                  </a:lnTo>
                  <a:lnTo>
                    <a:pt x="326" y="689"/>
                  </a:lnTo>
                  <a:lnTo>
                    <a:pt x="324" y="681"/>
                  </a:lnTo>
                  <a:lnTo>
                    <a:pt x="322" y="673"/>
                  </a:lnTo>
                  <a:lnTo>
                    <a:pt x="319" y="665"/>
                  </a:lnTo>
                  <a:lnTo>
                    <a:pt x="315" y="656"/>
                  </a:lnTo>
                  <a:lnTo>
                    <a:pt x="311" y="648"/>
                  </a:lnTo>
                  <a:lnTo>
                    <a:pt x="307" y="639"/>
                  </a:lnTo>
                  <a:lnTo>
                    <a:pt x="301" y="631"/>
                  </a:lnTo>
                  <a:lnTo>
                    <a:pt x="295" y="622"/>
                  </a:lnTo>
                  <a:lnTo>
                    <a:pt x="292" y="619"/>
                  </a:lnTo>
                  <a:lnTo>
                    <a:pt x="289" y="615"/>
                  </a:lnTo>
                  <a:lnTo>
                    <a:pt x="286" y="612"/>
                  </a:lnTo>
                  <a:lnTo>
                    <a:pt x="282" y="610"/>
                  </a:lnTo>
                  <a:lnTo>
                    <a:pt x="278" y="608"/>
                  </a:lnTo>
                  <a:lnTo>
                    <a:pt x="275" y="606"/>
                  </a:lnTo>
                  <a:lnTo>
                    <a:pt x="271" y="605"/>
                  </a:lnTo>
                  <a:lnTo>
                    <a:pt x="267" y="604"/>
                  </a:lnTo>
                  <a:lnTo>
                    <a:pt x="263" y="603"/>
                  </a:lnTo>
                  <a:lnTo>
                    <a:pt x="258" y="603"/>
                  </a:lnTo>
                  <a:lnTo>
                    <a:pt x="254" y="603"/>
                  </a:lnTo>
                  <a:lnTo>
                    <a:pt x="249" y="603"/>
                  </a:lnTo>
                  <a:lnTo>
                    <a:pt x="245" y="603"/>
                  </a:lnTo>
                  <a:lnTo>
                    <a:pt x="240" y="604"/>
                  </a:lnTo>
                  <a:lnTo>
                    <a:pt x="235" y="605"/>
                  </a:lnTo>
                  <a:lnTo>
                    <a:pt x="230" y="605"/>
                  </a:lnTo>
                  <a:lnTo>
                    <a:pt x="225" y="607"/>
                  </a:lnTo>
                  <a:lnTo>
                    <a:pt x="220" y="608"/>
                  </a:lnTo>
                  <a:lnTo>
                    <a:pt x="215" y="609"/>
                  </a:lnTo>
                  <a:lnTo>
                    <a:pt x="210" y="610"/>
                  </a:lnTo>
                  <a:lnTo>
                    <a:pt x="200" y="613"/>
                  </a:lnTo>
                  <a:lnTo>
                    <a:pt x="190" y="616"/>
                  </a:lnTo>
                  <a:lnTo>
                    <a:pt x="184" y="618"/>
                  </a:lnTo>
                  <a:lnTo>
                    <a:pt x="179" y="619"/>
                  </a:lnTo>
                  <a:lnTo>
                    <a:pt x="174" y="620"/>
                  </a:lnTo>
                  <a:lnTo>
                    <a:pt x="169" y="621"/>
                  </a:lnTo>
                  <a:lnTo>
                    <a:pt x="164" y="622"/>
                  </a:lnTo>
                  <a:lnTo>
                    <a:pt x="159" y="623"/>
                  </a:lnTo>
                  <a:lnTo>
                    <a:pt x="154" y="624"/>
                  </a:lnTo>
                  <a:lnTo>
                    <a:pt x="149" y="625"/>
                  </a:lnTo>
                  <a:lnTo>
                    <a:pt x="145" y="625"/>
                  </a:lnTo>
                  <a:lnTo>
                    <a:pt x="142" y="625"/>
                  </a:lnTo>
                  <a:lnTo>
                    <a:pt x="138" y="624"/>
                  </a:lnTo>
                  <a:lnTo>
                    <a:pt x="134" y="624"/>
                  </a:lnTo>
                  <a:lnTo>
                    <a:pt x="130" y="623"/>
                  </a:lnTo>
                  <a:lnTo>
                    <a:pt x="125" y="622"/>
                  </a:lnTo>
                  <a:lnTo>
                    <a:pt x="121" y="621"/>
                  </a:lnTo>
                  <a:lnTo>
                    <a:pt x="117" y="620"/>
                  </a:lnTo>
                  <a:lnTo>
                    <a:pt x="112" y="618"/>
                  </a:lnTo>
                  <a:lnTo>
                    <a:pt x="107" y="617"/>
                  </a:lnTo>
                  <a:lnTo>
                    <a:pt x="103" y="615"/>
                  </a:lnTo>
                  <a:lnTo>
                    <a:pt x="98" y="613"/>
                  </a:lnTo>
                  <a:lnTo>
                    <a:pt x="93" y="611"/>
                  </a:lnTo>
                  <a:lnTo>
                    <a:pt x="89" y="609"/>
                  </a:lnTo>
                  <a:lnTo>
                    <a:pt x="84" y="606"/>
                  </a:lnTo>
                  <a:lnTo>
                    <a:pt x="79" y="604"/>
                  </a:lnTo>
                  <a:lnTo>
                    <a:pt x="75" y="601"/>
                  </a:lnTo>
                  <a:lnTo>
                    <a:pt x="70" y="599"/>
                  </a:lnTo>
                  <a:lnTo>
                    <a:pt x="66" y="596"/>
                  </a:lnTo>
                  <a:lnTo>
                    <a:pt x="62" y="593"/>
                  </a:lnTo>
                  <a:lnTo>
                    <a:pt x="57" y="591"/>
                  </a:lnTo>
                  <a:lnTo>
                    <a:pt x="53" y="588"/>
                  </a:lnTo>
                  <a:lnTo>
                    <a:pt x="50" y="585"/>
                  </a:lnTo>
                  <a:lnTo>
                    <a:pt x="46" y="582"/>
                  </a:lnTo>
                  <a:lnTo>
                    <a:pt x="42" y="579"/>
                  </a:lnTo>
                  <a:lnTo>
                    <a:pt x="39" y="576"/>
                  </a:lnTo>
                  <a:lnTo>
                    <a:pt x="36" y="574"/>
                  </a:lnTo>
                  <a:lnTo>
                    <a:pt x="33" y="571"/>
                  </a:lnTo>
                  <a:lnTo>
                    <a:pt x="30" y="568"/>
                  </a:lnTo>
                  <a:lnTo>
                    <a:pt x="28" y="565"/>
                  </a:lnTo>
                  <a:lnTo>
                    <a:pt x="26" y="563"/>
                  </a:lnTo>
                  <a:lnTo>
                    <a:pt x="24" y="560"/>
                  </a:lnTo>
                  <a:lnTo>
                    <a:pt x="19" y="550"/>
                  </a:lnTo>
                  <a:lnTo>
                    <a:pt x="14" y="539"/>
                  </a:lnTo>
                  <a:lnTo>
                    <a:pt x="10" y="529"/>
                  </a:lnTo>
                  <a:lnTo>
                    <a:pt x="6" y="517"/>
                  </a:lnTo>
                  <a:lnTo>
                    <a:pt x="4" y="506"/>
                  </a:lnTo>
                  <a:lnTo>
                    <a:pt x="2" y="494"/>
                  </a:lnTo>
                  <a:lnTo>
                    <a:pt x="1" y="482"/>
                  </a:lnTo>
                  <a:lnTo>
                    <a:pt x="0" y="470"/>
                  </a:lnTo>
                  <a:lnTo>
                    <a:pt x="0" y="458"/>
                  </a:lnTo>
                  <a:lnTo>
                    <a:pt x="1" y="446"/>
                  </a:lnTo>
                  <a:lnTo>
                    <a:pt x="2" y="433"/>
                  </a:lnTo>
                  <a:lnTo>
                    <a:pt x="4" y="421"/>
                  </a:lnTo>
                  <a:lnTo>
                    <a:pt x="6" y="409"/>
                  </a:lnTo>
                  <a:lnTo>
                    <a:pt x="9" y="397"/>
                  </a:lnTo>
                  <a:lnTo>
                    <a:pt x="13" y="385"/>
                  </a:lnTo>
                  <a:lnTo>
                    <a:pt x="17" y="374"/>
                  </a:lnTo>
                  <a:lnTo>
                    <a:pt x="22" y="362"/>
                  </a:lnTo>
                  <a:lnTo>
                    <a:pt x="27" y="351"/>
                  </a:lnTo>
                  <a:lnTo>
                    <a:pt x="33" y="340"/>
                  </a:lnTo>
                  <a:lnTo>
                    <a:pt x="39" y="330"/>
                  </a:lnTo>
                  <a:lnTo>
                    <a:pt x="45" y="320"/>
                  </a:lnTo>
                  <a:lnTo>
                    <a:pt x="52" y="311"/>
                  </a:lnTo>
                  <a:lnTo>
                    <a:pt x="59" y="302"/>
                  </a:lnTo>
                  <a:lnTo>
                    <a:pt x="67" y="294"/>
                  </a:lnTo>
                  <a:lnTo>
                    <a:pt x="75" y="286"/>
                  </a:lnTo>
                  <a:lnTo>
                    <a:pt x="84" y="279"/>
                  </a:lnTo>
                  <a:lnTo>
                    <a:pt x="92" y="273"/>
                  </a:lnTo>
                  <a:lnTo>
                    <a:pt x="102" y="268"/>
                  </a:lnTo>
                  <a:lnTo>
                    <a:pt x="111" y="263"/>
                  </a:lnTo>
                  <a:lnTo>
                    <a:pt x="121" y="259"/>
                  </a:lnTo>
                  <a:lnTo>
                    <a:pt x="131" y="256"/>
                  </a:lnTo>
                  <a:lnTo>
                    <a:pt x="141" y="255"/>
                  </a:lnTo>
                  <a:lnTo>
                    <a:pt x="148" y="254"/>
                  </a:lnTo>
                  <a:lnTo>
                    <a:pt x="155" y="253"/>
                  </a:lnTo>
                  <a:lnTo>
                    <a:pt x="162" y="253"/>
                  </a:lnTo>
                  <a:lnTo>
                    <a:pt x="168" y="253"/>
                  </a:lnTo>
                  <a:lnTo>
                    <a:pt x="174" y="253"/>
                  </a:lnTo>
                  <a:lnTo>
                    <a:pt x="180" y="253"/>
                  </a:lnTo>
                  <a:lnTo>
                    <a:pt x="185" y="254"/>
                  </a:lnTo>
                  <a:lnTo>
                    <a:pt x="190" y="255"/>
                  </a:lnTo>
                  <a:lnTo>
                    <a:pt x="195" y="256"/>
                  </a:lnTo>
                  <a:lnTo>
                    <a:pt x="200" y="258"/>
                  </a:lnTo>
                  <a:lnTo>
                    <a:pt x="205" y="260"/>
                  </a:lnTo>
                  <a:lnTo>
                    <a:pt x="209" y="261"/>
                  </a:lnTo>
                  <a:lnTo>
                    <a:pt x="214" y="264"/>
                  </a:lnTo>
                  <a:lnTo>
                    <a:pt x="218" y="266"/>
                  </a:lnTo>
                  <a:lnTo>
                    <a:pt x="223" y="269"/>
                  </a:lnTo>
                  <a:lnTo>
                    <a:pt x="227" y="272"/>
                  </a:lnTo>
                  <a:lnTo>
                    <a:pt x="232" y="275"/>
                  </a:lnTo>
                  <a:lnTo>
                    <a:pt x="237" y="278"/>
                  </a:lnTo>
                  <a:lnTo>
                    <a:pt x="241" y="282"/>
                  </a:lnTo>
                  <a:lnTo>
                    <a:pt x="246" y="286"/>
                  </a:lnTo>
                  <a:lnTo>
                    <a:pt x="256" y="294"/>
                  </a:lnTo>
                  <a:lnTo>
                    <a:pt x="268" y="303"/>
                  </a:lnTo>
                  <a:lnTo>
                    <a:pt x="280" y="313"/>
                  </a:lnTo>
                  <a:lnTo>
                    <a:pt x="294" y="324"/>
                  </a:lnTo>
                  <a:lnTo>
                    <a:pt x="301" y="329"/>
                  </a:lnTo>
                  <a:lnTo>
                    <a:pt x="309" y="335"/>
                  </a:lnTo>
                  <a:lnTo>
                    <a:pt x="317" y="341"/>
                  </a:lnTo>
                  <a:lnTo>
                    <a:pt x="326" y="347"/>
                  </a:lnTo>
                  <a:lnTo>
                    <a:pt x="327" y="348"/>
                  </a:lnTo>
                  <a:lnTo>
                    <a:pt x="329" y="349"/>
                  </a:lnTo>
                  <a:lnTo>
                    <a:pt x="331" y="350"/>
                  </a:lnTo>
                  <a:lnTo>
                    <a:pt x="333" y="351"/>
                  </a:lnTo>
                  <a:lnTo>
                    <a:pt x="334" y="352"/>
                  </a:lnTo>
                  <a:lnTo>
                    <a:pt x="336" y="353"/>
                  </a:lnTo>
                  <a:lnTo>
                    <a:pt x="338" y="353"/>
                  </a:lnTo>
                  <a:lnTo>
                    <a:pt x="340" y="354"/>
                  </a:lnTo>
                  <a:lnTo>
                    <a:pt x="342" y="355"/>
                  </a:lnTo>
                  <a:lnTo>
                    <a:pt x="344" y="355"/>
                  </a:lnTo>
                  <a:lnTo>
                    <a:pt x="346" y="356"/>
                  </a:lnTo>
                  <a:lnTo>
                    <a:pt x="348" y="356"/>
                  </a:lnTo>
                  <a:lnTo>
                    <a:pt x="350" y="356"/>
                  </a:lnTo>
                  <a:lnTo>
                    <a:pt x="352" y="356"/>
                  </a:lnTo>
                  <a:lnTo>
                    <a:pt x="354" y="356"/>
                  </a:lnTo>
                  <a:lnTo>
                    <a:pt x="356" y="356"/>
                  </a:lnTo>
                  <a:lnTo>
                    <a:pt x="357" y="356"/>
                  </a:lnTo>
                  <a:lnTo>
                    <a:pt x="359" y="356"/>
                  </a:lnTo>
                  <a:lnTo>
                    <a:pt x="361" y="356"/>
                  </a:lnTo>
                  <a:lnTo>
                    <a:pt x="363" y="355"/>
                  </a:lnTo>
                  <a:lnTo>
                    <a:pt x="365" y="355"/>
                  </a:lnTo>
                  <a:lnTo>
                    <a:pt x="366" y="354"/>
                  </a:lnTo>
                  <a:lnTo>
                    <a:pt x="368" y="354"/>
                  </a:lnTo>
                  <a:lnTo>
                    <a:pt x="369" y="353"/>
                  </a:lnTo>
                  <a:lnTo>
                    <a:pt x="371" y="352"/>
                  </a:lnTo>
                  <a:lnTo>
                    <a:pt x="372" y="351"/>
                  </a:lnTo>
                  <a:lnTo>
                    <a:pt x="373" y="349"/>
                  </a:lnTo>
                  <a:lnTo>
                    <a:pt x="375" y="348"/>
                  </a:lnTo>
                  <a:lnTo>
                    <a:pt x="376" y="347"/>
                  </a:lnTo>
                  <a:lnTo>
                    <a:pt x="377" y="345"/>
                  </a:lnTo>
                  <a:lnTo>
                    <a:pt x="378" y="343"/>
                  </a:lnTo>
                  <a:lnTo>
                    <a:pt x="379" y="342"/>
                  </a:lnTo>
                  <a:lnTo>
                    <a:pt x="381" y="336"/>
                  </a:lnTo>
                  <a:lnTo>
                    <a:pt x="383" y="330"/>
                  </a:lnTo>
                  <a:lnTo>
                    <a:pt x="384" y="325"/>
                  </a:lnTo>
                  <a:lnTo>
                    <a:pt x="386" y="321"/>
                  </a:lnTo>
                  <a:lnTo>
                    <a:pt x="387" y="316"/>
                  </a:lnTo>
                  <a:lnTo>
                    <a:pt x="388" y="312"/>
                  </a:lnTo>
                  <a:lnTo>
                    <a:pt x="389" y="307"/>
                  </a:lnTo>
                  <a:lnTo>
                    <a:pt x="390" y="303"/>
                  </a:lnTo>
                  <a:lnTo>
                    <a:pt x="392" y="294"/>
                  </a:lnTo>
                  <a:lnTo>
                    <a:pt x="394" y="284"/>
                  </a:lnTo>
                  <a:lnTo>
                    <a:pt x="397" y="272"/>
                  </a:lnTo>
                  <a:lnTo>
                    <a:pt x="400" y="258"/>
                  </a:lnTo>
                  <a:lnTo>
                    <a:pt x="402" y="250"/>
                  </a:lnTo>
                  <a:lnTo>
                    <a:pt x="404" y="243"/>
                  </a:lnTo>
                  <a:lnTo>
                    <a:pt x="405" y="235"/>
                  </a:lnTo>
                  <a:lnTo>
                    <a:pt x="407" y="227"/>
                  </a:lnTo>
                  <a:lnTo>
                    <a:pt x="408" y="219"/>
                  </a:lnTo>
                  <a:lnTo>
                    <a:pt x="410" y="210"/>
                  </a:lnTo>
                  <a:lnTo>
                    <a:pt x="411" y="201"/>
                  </a:lnTo>
                  <a:lnTo>
                    <a:pt x="412" y="193"/>
                  </a:lnTo>
                  <a:lnTo>
                    <a:pt x="417" y="157"/>
                  </a:lnTo>
                  <a:lnTo>
                    <a:pt x="422" y="120"/>
                  </a:lnTo>
                  <a:lnTo>
                    <a:pt x="424" y="102"/>
                  </a:lnTo>
                  <a:lnTo>
                    <a:pt x="427" y="85"/>
                  </a:lnTo>
                  <a:lnTo>
                    <a:pt x="428" y="76"/>
                  </a:lnTo>
                  <a:lnTo>
                    <a:pt x="429" y="68"/>
                  </a:lnTo>
                  <a:lnTo>
                    <a:pt x="430" y="60"/>
                  </a:lnTo>
                  <a:lnTo>
                    <a:pt x="432" y="52"/>
                  </a:lnTo>
                  <a:lnTo>
                    <a:pt x="433" y="44"/>
                  </a:lnTo>
                  <a:lnTo>
                    <a:pt x="435" y="37"/>
                  </a:lnTo>
                  <a:lnTo>
                    <a:pt x="437" y="30"/>
                  </a:lnTo>
                  <a:lnTo>
                    <a:pt x="438" y="23"/>
                  </a:lnTo>
                  <a:lnTo>
                    <a:pt x="440" y="17"/>
                  </a:lnTo>
                  <a:lnTo>
                    <a:pt x="442" y="11"/>
                  </a:lnTo>
                  <a:lnTo>
                    <a:pt x="444" y="5"/>
                  </a:lnTo>
                  <a:lnTo>
                    <a:pt x="446" y="0"/>
                  </a:lnTo>
                  <a:lnTo>
                    <a:pt x="449" y="0"/>
                  </a:lnTo>
                  <a:close/>
                </a:path>
              </a:pathLst>
            </a:custGeom>
            <a:solidFill>
              <a:schemeClr val="accent2"/>
            </a:solidFill>
            <a:ln w="19050" cmpd="sng">
              <a:solidFill>
                <a:srgbClr val="FFFFFF"/>
              </a:solidFill>
              <a:round/>
              <a:headEnd/>
              <a:tailEnd/>
            </a:ln>
          </p:spPr>
          <p:txBody>
            <a:bodyPr/>
            <a:lstStyle/>
            <a:p>
              <a:endParaRPr lang="en-GB"/>
            </a:p>
          </p:txBody>
        </p:sp>
        <p:sp>
          <p:nvSpPr>
            <p:cNvPr id="17" name="Freeform 34">
              <a:extLst>
                <a:ext uri="{FF2B5EF4-FFF2-40B4-BE49-F238E27FC236}">
                  <a16:creationId xmlns:a16="http://schemas.microsoft.com/office/drawing/2014/main" id="{BEF89BD5-91BB-8DDD-CADA-44730808B65D}"/>
                </a:ext>
              </a:extLst>
            </p:cNvPr>
            <p:cNvSpPr>
              <a:spLocks/>
            </p:cNvSpPr>
            <p:nvPr/>
          </p:nvSpPr>
          <p:spPr bwMode="auto">
            <a:xfrm>
              <a:off x="5015" y="1764"/>
              <a:ext cx="1120" cy="1770"/>
            </a:xfrm>
            <a:custGeom>
              <a:avLst/>
              <a:gdLst>
                <a:gd name="T0" fmla="*/ 987 w 957"/>
                <a:gd name="T1" fmla="*/ 291 h 1605"/>
                <a:gd name="T2" fmla="*/ 988 w 957"/>
                <a:gd name="T3" fmla="*/ 221 h 1605"/>
                <a:gd name="T4" fmla="*/ 962 w 957"/>
                <a:gd name="T5" fmla="*/ 144 h 1605"/>
                <a:gd name="T6" fmla="*/ 914 w 957"/>
                <a:gd name="T7" fmla="*/ 78 h 1605"/>
                <a:gd name="T8" fmla="*/ 806 w 957"/>
                <a:gd name="T9" fmla="*/ 13 h 1605"/>
                <a:gd name="T10" fmla="*/ 674 w 957"/>
                <a:gd name="T11" fmla="*/ 1 h 1605"/>
                <a:gd name="T12" fmla="*/ 549 w 957"/>
                <a:gd name="T13" fmla="*/ 35 h 1605"/>
                <a:gd name="T14" fmla="*/ 469 w 957"/>
                <a:gd name="T15" fmla="*/ 98 h 1605"/>
                <a:gd name="T16" fmla="*/ 434 w 957"/>
                <a:gd name="T17" fmla="*/ 178 h 1605"/>
                <a:gd name="T18" fmla="*/ 432 w 957"/>
                <a:gd name="T19" fmla="*/ 259 h 1605"/>
                <a:gd name="T20" fmla="*/ 465 w 957"/>
                <a:gd name="T21" fmla="*/ 355 h 1605"/>
                <a:gd name="T22" fmla="*/ 540 w 957"/>
                <a:gd name="T23" fmla="*/ 478 h 1605"/>
                <a:gd name="T24" fmla="*/ 562 w 957"/>
                <a:gd name="T25" fmla="*/ 522 h 1605"/>
                <a:gd name="T26" fmla="*/ 556 w 957"/>
                <a:gd name="T27" fmla="*/ 553 h 1605"/>
                <a:gd name="T28" fmla="*/ 540 w 957"/>
                <a:gd name="T29" fmla="*/ 582 h 1605"/>
                <a:gd name="T30" fmla="*/ 517 w 957"/>
                <a:gd name="T31" fmla="*/ 605 h 1605"/>
                <a:gd name="T32" fmla="*/ 421 w 957"/>
                <a:gd name="T33" fmla="*/ 644 h 1605"/>
                <a:gd name="T34" fmla="*/ 284 w 957"/>
                <a:gd name="T35" fmla="*/ 642 h 1605"/>
                <a:gd name="T36" fmla="*/ 106 w 957"/>
                <a:gd name="T37" fmla="*/ 614 h 1605"/>
                <a:gd name="T38" fmla="*/ 1 w 957"/>
                <a:gd name="T39" fmla="*/ 624 h 1605"/>
                <a:gd name="T40" fmla="*/ 0 w 957"/>
                <a:gd name="T41" fmla="*/ 1022 h 1605"/>
                <a:gd name="T42" fmla="*/ 6 w 957"/>
                <a:gd name="T43" fmla="*/ 1109 h 1605"/>
                <a:gd name="T44" fmla="*/ 25 w 957"/>
                <a:gd name="T45" fmla="*/ 1174 h 1605"/>
                <a:gd name="T46" fmla="*/ 69 w 957"/>
                <a:gd name="T47" fmla="*/ 1215 h 1605"/>
                <a:gd name="T48" fmla="*/ 126 w 957"/>
                <a:gd name="T49" fmla="*/ 1217 h 1605"/>
                <a:gd name="T50" fmla="*/ 170 w 957"/>
                <a:gd name="T51" fmla="*/ 1200 h 1605"/>
                <a:gd name="T52" fmla="*/ 225 w 957"/>
                <a:gd name="T53" fmla="*/ 1174 h 1605"/>
                <a:gd name="T54" fmla="*/ 284 w 957"/>
                <a:gd name="T55" fmla="*/ 1159 h 1605"/>
                <a:gd name="T56" fmla="*/ 384 w 957"/>
                <a:gd name="T57" fmla="*/ 1147 h 1605"/>
                <a:gd name="T58" fmla="*/ 474 w 957"/>
                <a:gd name="T59" fmla="*/ 1158 h 1605"/>
                <a:gd name="T60" fmla="*/ 552 w 957"/>
                <a:gd name="T61" fmla="*/ 1209 h 1605"/>
                <a:gd name="T62" fmla="*/ 598 w 957"/>
                <a:gd name="T63" fmla="*/ 1291 h 1605"/>
                <a:gd name="T64" fmla="*/ 613 w 957"/>
                <a:gd name="T65" fmla="*/ 1358 h 1605"/>
                <a:gd name="T66" fmla="*/ 612 w 957"/>
                <a:gd name="T67" fmla="*/ 1425 h 1605"/>
                <a:gd name="T68" fmla="*/ 593 w 957"/>
                <a:gd name="T69" fmla="*/ 1491 h 1605"/>
                <a:gd name="T70" fmla="*/ 545 w 957"/>
                <a:gd name="T71" fmla="*/ 1554 h 1605"/>
                <a:gd name="T72" fmla="*/ 468 w 957"/>
                <a:gd name="T73" fmla="*/ 1588 h 1605"/>
                <a:gd name="T74" fmla="*/ 379 w 957"/>
                <a:gd name="T75" fmla="*/ 1586 h 1605"/>
                <a:gd name="T76" fmla="*/ 290 w 957"/>
                <a:gd name="T77" fmla="*/ 1560 h 1605"/>
                <a:gd name="T78" fmla="*/ 228 w 957"/>
                <a:gd name="T79" fmla="*/ 1531 h 1605"/>
                <a:gd name="T80" fmla="*/ 198 w 957"/>
                <a:gd name="T81" fmla="*/ 1513 h 1605"/>
                <a:gd name="T82" fmla="*/ 123 w 957"/>
                <a:gd name="T83" fmla="*/ 1505 h 1605"/>
                <a:gd name="T84" fmla="*/ 59 w 957"/>
                <a:gd name="T85" fmla="*/ 1538 h 1605"/>
                <a:gd name="T86" fmla="*/ 18 w 957"/>
                <a:gd name="T87" fmla="*/ 1601 h 1605"/>
                <a:gd name="T88" fmla="*/ 2 w 957"/>
                <a:gd name="T89" fmla="*/ 1687 h 1605"/>
                <a:gd name="T90" fmla="*/ 25 w 957"/>
                <a:gd name="T91" fmla="*/ 1796 h 1605"/>
                <a:gd name="T92" fmla="*/ 1534 w 957"/>
                <a:gd name="T93" fmla="*/ 2153 h 1605"/>
                <a:gd name="T94" fmla="*/ 1375 w 957"/>
                <a:gd name="T95" fmla="*/ 669 h 1605"/>
                <a:gd name="T96" fmla="*/ 1236 w 957"/>
                <a:gd name="T97" fmla="*/ 651 h 1605"/>
                <a:gd name="T98" fmla="*/ 1113 w 957"/>
                <a:gd name="T99" fmla="*/ 647 h 1605"/>
                <a:gd name="T100" fmla="*/ 1045 w 957"/>
                <a:gd name="T101" fmla="*/ 643 h 1605"/>
                <a:gd name="T102" fmla="*/ 998 w 957"/>
                <a:gd name="T103" fmla="*/ 626 h 1605"/>
                <a:gd name="T104" fmla="*/ 962 w 957"/>
                <a:gd name="T105" fmla="*/ 584 h 1605"/>
                <a:gd name="T106" fmla="*/ 940 w 957"/>
                <a:gd name="T107" fmla="*/ 540 h 1605"/>
                <a:gd name="T108" fmla="*/ 932 w 957"/>
                <a:gd name="T109" fmla="*/ 485 h 1605"/>
                <a:gd name="T110" fmla="*/ 933 w 957"/>
                <a:gd name="T111" fmla="*/ 422 h 1605"/>
                <a:gd name="T112" fmla="*/ 948 w 957"/>
                <a:gd name="T113" fmla="*/ 376 h 16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605"/>
                <a:gd name="T173" fmla="*/ 957 w 957"/>
                <a:gd name="T174" fmla="*/ 1605 h 16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605">
                  <a:moveTo>
                    <a:pt x="601" y="256"/>
                  </a:moveTo>
                  <a:lnTo>
                    <a:pt x="604" y="251"/>
                  </a:lnTo>
                  <a:lnTo>
                    <a:pt x="607" y="246"/>
                  </a:lnTo>
                  <a:lnTo>
                    <a:pt x="609" y="240"/>
                  </a:lnTo>
                  <a:lnTo>
                    <a:pt x="611" y="235"/>
                  </a:lnTo>
                  <a:lnTo>
                    <a:pt x="613" y="229"/>
                  </a:lnTo>
                  <a:lnTo>
                    <a:pt x="614" y="223"/>
                  </a:lnTo>
                  <a:lnTo>
                    <a:pt x="615" y="217"/>
                  </a:lnTo>
                  <a:lnTo>
                    <a:pt x="617" y="211"/>
                  </a:lnTo>
                  <a:lnTo>
                    <a:pt x="617" y="204"/>
                  </a:lnTo>
                  <a:lnTo>
                    <a:pt x="618" y="198"/>
                  </a:lnTo>
                  <a:lnTo>
                    <a:pt x="618" y="191"/>
                  </a:lnTo>
                  <a:lnTo>
                    <a:pt x="618" y="185"/>
                  </a:lnTo>
                  <a:lnTo>
                    <a:pt x="617" y="178"/>
                  </a:lnTo>
                  <a:lnTo>
                    <a:pt x="617" y="171"/>
                  </a:lnTo>
                  <a:lnTo>
                    <a:pt x="616" y="164"/>
                  </a:lnTo>
                  <a:lnTo>
                    <a:pt x="615" y="157"/>
                  </a:lnTo>
                  <a:lnTo>
                    <a:pt x="613" y="150"/>
                  </a:lnTo>
                  <a:lnTo>
                    <a:pt x="612" y="143"/>
                  </a:lnTo>
                  <a:lnTo>
                    <a:pt x="610" y="136"/>
                  </a:lnTo>
                  <a:lnTo>
                    <a:pt x="608" y="129"/>
                  </a:lnTo>
                  <a:lnTo>
                    <a:pt x="605" y="122"/>
                  </a:lnTo>
                  <a:lnTo>
                    <a:pt x="603" y="115"/>
                  </a:lnTo>
                  <a:lnTo>
                    <a:pt x="600" y="108"/>
                  </a:lnTo>
                  <a:lnTo>
                    <a:pt x="597" y="102"/>
                  </a:lnTo>
                  <a:lnTo>
                    <a:pt x="594" y="95"/>
                  </a:lnTo>
                  <a:lnTo>
                    <a:pt x="591" y="88"/>
                  </a:lnTo>
                  <a:lnTo>
                    <a:pt x="587" y="82"/>
                  </a:lnTo>
                  <a:lnTo>
                    <a:pt x="583" y="76"/>
                  </a:lnTo>
                  <a:lnTo>
                    <a:pt x="579" y="69"/>
                  </a:lnTo>
                  <a:lnTo>
                    <a:pt x="575" y="64"/>
                  </a:lnTo>
                  <a:lnTo>
                    <a:pt x="570" y="58"/>
                  </a:lnTo>
                  <a:lnTo>
                    <a:pt x="566" y="52"/>
                  </a:lnTo>
                  <a:lnTo>
                    <a:pt x="558" y="44"/>
                  </a:lnTo>
                  <a:lnTo>
                    <a:pt x="550" y="36"/>
                  </a:lnTo>
                  <a:lnTo>
                    <a:pt x="541" y="29"/>
                  </a:lnTo>
                  <a:lnTo>
                    <a:pt x="532" y="23"/>
                  </a:lnTo>
                  <a:lnTo>
                    <a:pt x="522" y="18"/>
                  </a:lnTo>
                  <a:lnTo>
                    <a:pt x="513" y="13"/>
                  </a:lnTo>
                  <a:lnTo>
                    <a:pt x="503" y="10"/>
                  </a:lnTo>
                  <a:lnTo>
                    <a:pt x="493" y="6"/>
                  </a:lnTo>
                  <a:lnTo>
                    <a:pt x="483" y="4"/>
                  </a:lnTo>
                  <a:lnTo>
                    <a:pt x="472" y="2"/>
                  </a:lnTo>
                  <a:lnTo>
                    <a:pt x="462" y="1"/>
                  </a:lnTo>
                  <a:lnTo>
                    <a:pt x="451" y="0"/>
                  </a:lnTo>
                  <a:lnTo>
                    <a:pt x="441" y="0"/>
                  </a:lnTo>
                  <a:lnTo>
                    <a:pt x="430" y="0"/>
                  </a:lnTo>
                  <a:lnTo>
                    <a:pt x="420" y="1"/>
                  </a:lnTo>
                  <a:lnTo>
                    <a:pt x="410" y="3"/>
                  </a:lnTo>
                  <a:lnTo>
                    <a:pt x="399" y="5"/>
                  </a:lnTo>
                  <a:lnTo>
                    <a:pt x="389" y="7"/>
                  </a:lnTo>
                  <a:lnTo>
                    <a:pt x="380" y="10"/>
                  </a:lnTo>
                  <a:lnTo>
                    <a:pt x="370" y="14"/>
                  </a:lnTo>
                  <a:lnTo>
                    <a:pt x="361" y="17"/>
                  </a:lnTo>
                  <a:lnTo>
                    <a:pt x="352" y="21"/>
                  </a:lnTo>
                  <a:lnTo>
                    <a:pt x="343" y="26"/>
                  </a:lnTo>
                  <a:lnTo>
                    <a:pt x="335" y="31"/>
                  </a:lnTo>
                  <a:lnTo>
                    <a:pt x="328" y="36"/>
                  </a:lnTo>
                  <a:lnTo>
                    <a:pt x="320" y="42"/>
                  </a:lnTo>
                  <a:lnTo>
                    <a:pt x="314" y="47"/>
                  </a:lnTo>
                  <a:lnTo>
                    <a:pt x="308" y="53"/>
                  </a:lnTo>
                  <a:lnTo>
                    <a:pt x="302" y="59"/>
                  </a:lnTo>
                  <a:lnTo>
                    <a:pt x="297" y="66"/>
                  </a:lnTo>
                  <a:lnTo>
                    <a:pt x="293" y="73"/>
                  </a:lnTo>
                  <a:lnTo>
                    <a:pt x="289" y="80"/>
                  </a:lnTo>
                  <a:lnTo>
                    <a:pt x="286" y="87"/>
                  </a:lnTo>
                  <a:lnTo>
                    <a:pt x="283" y="95"/>
                  </a:lnTo>
                  <a:lnTo>
                    <a:pt x="280" y="102"/>
                  </a:lnTo>
                  <a:lnTo>
                    <a:pt x="277" y="110"/>
                  </a:lnTo>
                  <a:lnTo>
                    <a:pt x="275" y="117"/>
                  </a:lnTo>
                  <a:lnTo>
                    <a:pt x="273" y="125"/>
                  </a:lnTo>
                  <a:lnTo>
                    <a:pt x="271" y="132"/>
                  </a:lnTo>
                  <a:lnTo>
                    <a:pt x="270" y="140"/>
                  </a:lnTo>
                  <a:lnTo>
                    <a:pt x="269" y="147"/>
                  </a:lnTo>
                  <a:lnTo>
                    <a:pt x="268" y="154"/>
                  </a:lnTo>
                  <a:lnTo>
                    <a:pt x="268" y="162"/>
                  </a:lnTo>
                  <a:lnTo>
                    <a:pt x="267" y="170"/>
                  </a:lnTo>
                  <a:lnTo>
                    <a:pt x="268" y="177"/>
                  </a:lnTo>
                  <a:lnTo>
                    <a:pt x="268" y="185"/>
                  </a:lnTo>
                  <a:lnTo>
                    <a:pt x="269" y="193"/>
                  </a:lnTo>
                  <a:lnTo>
                    <a:pt x="271" y="202"/>
                  </a:lnTo>
                  <a:lnTo>
                    <a:pt x="272" y="210"/>
                  </a:lnTo>
                  <a:lnTo>
                    <a:pt x="274" y="219"/>
                  </a:lnTo>
                  <a:lnTo>
                    <a:pt x="277" y="227"/>
                  </a:lnTo>
                  <a:lnTo>
                    <a:pt x="280" y="236"/>
                  </a:lnTo>
                  <a:lnTo>
                    <a:pt x="283" y="245"/>
                  </a:lnTo>
                  <a:lnTo>
                    <a:pt x="286" y="255"/>
                  </a:lnTo>
                  <a:lnTo>
                    <a:pt x="290" y="265"/>
                  </a:lnTo>
                  <a:lnTo>
                    <a:pt x="295" y="275"/>
                  </a:lnTo>
                  <a:lnTo>
                    <a:pt x="299" y="285"/>
                  </a:lnTo>
                  <a:lnTo>
                    <a:pt x="305" y="296"/>
                  </a:lnTo>
                  <a:lnTo>
                    <a:pt x="310" y="307"/>
                  </a:lnTo>
                  <a:lnTo>
                    <a:pt x="316" y="319"/>
                  </a:lnTo>
                  <a:lnTo>
                    <a:pt x="323" y="331"/>
                  </a:lnTo>
                  <a:lnTo>
                    <a:pt x="330" y="343"/>
                  </a:lnTo>
                  <a:lnTo>
                    <a:pt x="337" y="356"/>
                  </a:lnTo>
                  <a:lnTo>
                    <a:pt x="345" y="369"/>
                  </a:lnTo>
                  <a:lnTo>
                    <a:pt x="346" y="372"/>
                  </a:lnTo>
                  <a:lnTo>
                    <a:pt x="347" y="374"/>
                  </a:lnTo>
                  <a:lnTo>
                    <a:pt x="348" y="377"/>
                  </a:lnTo>
                  <a:lnTo>
                    <a:pt x="349" y="380"/>
                  </a:lnTo>
                  <a:lnTo>
                    <a:pt x="350" y="383"/>
                  </a:lnTo>
                  <a:lnTo>
                    <a:pt x="350" y="386"/>
                  </a:lnTo>
                  <a:lnTo>
                    <a:pt x="350" y="389"/>
                  </a:lnTo>
                  <a:lnTo>
                    <a:pt x="351" y="391"/>
                  </a:lnTo>
                  <a:lnTo>
                    <a:pt x="350" y="394"/>
                  </a:lnTo>
                  <a:lnTo>
                    <a:pt x="350" y="397"/>
                  </a:lnTo>
                  <a:lnTo>
                    <a:pt x="350" y="400"/>
                  </a:lnTo>
                  <a:lnTo>
                    <a:pt x="349" y="403"/>
                  </a:lnTo>
                  <a:lnTo>
                    <a:pt x="349" y="406"/>
                  </a:lnTo>
                  <a:lnTo>
                    <a:pt x="348" y="409"/>
                  </a:lnTo>
                  <a:lnTo>
                    <a:pt x="347" y="412"/>
                  </a:lnTo>
                  <a:lnTo>
                    <a:pt x="346" y="415"/>
                  </a:lnTo>
                  <a:lnTo>
                    <a:pt x="345" y="418"/>
                  </a:lnTo>
                  <a:lnTo>
                    <a:pt x="344" y="421"/>
                  </a:lnTo>
                  <a:lnTo>
                    <a:pt x="342" y="424"/>
                  </a:lnTo>
                  <a:lnTo>
                    <a:pt x="341" y="426"/>
                  </a:lnTo>
                  <a:lnTo>
                    <a:pt x="340" y="429"/>
                  </a:lnTo>
                  <a:lnTo>
                    <a:pt x="338" y="432"/>
                  </a:lnTo>
                  <a:lnTo>
                    <a:pt x="337" y="434"/>
                  </a:lnTo>
                  <a:lnTo>
                    <a:pt x="335" y="437"/>
                  </a:lnTo>
                  <a:lnTo>
                    <a:pt x="333" y="439"/>
                  </a:lnTo>
                  <a:lnTo>
                    <a:pt x="332" y="442"/>
                  </a:lnTo>
                  <a:lnTo>
                    <a:pt x="330" y="444"/>
                  </a:lnTo>
                  <a:lnTo>
                    <a:pt x="328" y="446"/>
                  </a:lnTo>
                  <a:lnTo>
                    <a:pt x="326" y="448"/>
                  </a:lnTo>
                  <a:lnTo>
                    <a:pt x="325" y="450"/>
                  </a:lnTo>
                  <a:lnTo>
                    <a:pt x="323" y="452"/>
                  </a:lnTo>
                  <a:lnTo>
                    <a:pt x="321" y="454"/>
                  </a:lnTo>
                  <a:lnTo>
                    <a:pt x="314" y="460"/>
                  </a:lnTo>
                  <a:lnTo>
                    <a:pt x="307" y="465"/>
                  </a:lnTo>
                  <a:lnTo>
                    <a:pt x="299" y="470"/>
                  </a:lnTo>
                  <a:lnTo>
                    <a:pt x="290" y="474"/>
                  </a:lnTo>
                  <a:lnTo>
                    <a:pt x="282" y="477"/>
                  </a:lnTo>
                  <a:lnTo>
                    <a:pt x="272" y="479"/>
                  </a:lnTo>
                  <a:lnTo>
                    <a:pt x="263" y="481"/>
                  </a:lnTo>
                  <a:lnTo>
                    <a:pt x="253" y="482"/>
                  </a:lnTo>
                  <a:lnTo>
                    <a:pt x="243" y="483"/>
                  </a:lnTo>
                  <a:lnTo>
                    <a:pt x="233" y="483"/>
                  </a:lnTo>
                  <a:lnTo>
                    <a:pt x="222" y="483"/>
                  </a:lnTo>
                  <a:lnTo>
                    <a:pt x="211" y="482"/>
                  </a:lnTo>
                  <a:lnTo>
                    <a:pt x="200" y="482"/>
                  </a:lnTo>
                  <a:lnTo>
                    <a:pt x="189" y="480"/>
                  </a:lnTo>
                  <a:lnTo>
                    <a:pt x="178" y="479"/>
                  </a:lnTo>
                  <a:lnTo>
                    <a:pt x="166" y="477"/>
                  </a:lnTo>
                  <a:lnTo>
                    <a:pt x="155" y="475"/>
                  </a:lnTo>
                  <a:lnTo>
                    <a:pt x="144" y="473"/>
                  </a:lnTo>
                  <a:lnTo>
                    <a:pt x="132" y="471"/>
                  </a:lnTo>
                  <a:lnTo>
                    <a:pt x="121" y="469"/>
                  </a:lnTo>
                  <a:lnTo>
                    <a:pt x="99" y="464"/>
                  </a:lnTo>
                  <a:lnTo>
                    <a:pt x="77" y="460"/>
                  </a:lnTo>
                  <a:lnTo>
                    <a:pt x="67" y="458"/>
                  </a:lnTo>
                  <a:lnTo>
                    <a:pt x="56" y="457"/>
                  </a:lnTo>
                  <a:lnTo>
                    <a:pt x="46" y="456"/>
                  </a:lnTo>
                  <a:lnTo>
                    <a:pt x="36" y="454"/>
                  </a:lnTo>
                  <a:lnTo>
                    <a:pt x="27" y="454"/>
                  </a:lnTo>
                  <a:lnTo>
                    <a:pt x="18" y="453"/>
                  </a:lnTo>
                  <a:lnTo>
                    <a:pt x="9" y="453"/>
                  </a:lnTo>
                  <a:lnTo>
                    <a:pt x="1" y="454"/>
                  </a:lnTo>
                  <a:lnTo>
                    <a:pt x="1" y="465"/>
                  </a:lnTo>
                  <a:lnTo>
                    <a:pt x="1" y="495"/>
                  </a:lnTo>
                  <a:lnTo>
                    <a:pt x="1" y="537"/>
                  </a:lnTo>
                  <a:lnTo>
                    <a:pt x="1" y="586"/>
                  </a:lnTo>
                  <a:lnTo>
                    <a:pt x="0" y="638"/>
                  </a:lnTo>
                  <a:lnTo>
                    <a:pt x="0" y="686"/>
                  </a:lnTo>
                  <a:lnTo>
                    <a:pt x="0" y="725"/>
                  </a:lnTo>
                  <a:lnTo>
                    <a:pt x="0" y="749"/>
                  </a:lnTo>
                  <a:lnTo>
                    <a:pt x="0" y="763"/>
                  </a:lnTo>
                  <a:lnTo>
                    <a:pt x="0" y="777"/>
                  </a:lnTo>
                  <a:lnTo>
                    <a:pt x="0" y="784"/>
                  </a:lnTo>
                  <a:lnTo>
                    <a:pt x="1" y="791"/>
                  </a:lnTo>
                  <a:lnTo>
                    <a:pt x="1" y="799"/>
                  </a:lnTo>
                  <a:lnTo>
                    <a:pt x="1" y="806"/>
                  </a:lnTo>
                  <a:lnTo>
                    <a:pt x="2" y="813"/>
                  </a:lnTo>
                  <a:lnTo>
                    <a:pt x="2" y="820"/>
                  </a:lnTo>
                  <a:lnTo>
                    <a:pt x="3" y="827"/>
                  </a:lnTo>
                  <a:lnTo>
                    <a:pt x="4" y="834"/>
                  </a:lnTo>
                  <a:lnTo>
                    <a:pt x="5" y="840"/>
                  </a:lnTo>
                  <a:lnTo>
                    <a:pt x="6" y="847"/>
                  </a:lnTo>
                  <a:lnTo>
                    <a:pt x="7" y="853"/>
                  </a:lnTo>
                  <a:lnTo>
                    <a:pt x="9" y="859"/>
                  </a:lnTo>
                  <a:lnTo>
                    <a:pt x="11" y="865"/>
                  </a:lnTo>
                  <a:lnTo>
                    <a:pt x="13" y="871"/>
                  </a:lnTo>
                  <a:lnTo>
                    <a:pt x="15" y="876"/>
                  </a:lnTo>
                  <a:lnTo>
                    <a:pt x="17" y="881"/>
                  </a:lnTo>
                  <a:lnTo>
                    <a:pt x="20" y="886"/>
                  </a:lnTo>
                  <a:lnTo>
                    <a:pt x="23" y="890"/>
                  </a:lnTo>
                  <a:lnTo>
                    <a:pt x="26" y="894"/>
                  </a:lnTo>
                  <a:lnTo>
                    <a:pt x="30" y="898"/>
                  </a:lnTo>
                  <a:lnTo>
                    <a:pt x="34" y="901"/>
                  </a:lnTo>
                  <a:lnTo>
                    <a:pt x="38" y="903"/>
                  </a:lnTo>
                  <a:lnTo>
                    <a:pt x="43" y="906"/>
                  </a:lnTo>
                  <a:lnTo>
                    <a:pt x="48" y="907"/>
                  </a:lnTo>
                  <a:lnTo>
                    <a:pt x="53" y="909"/>
                  </a:lnTo>
                  <a:lnTo>
                    <a:pt x="59" y="909"/>
                  </a:lnTo>
                  <a:lnTo>
                    <a:pt x="65" y="909"/>
                  </a:lnTo>
                  <a:lnTo>
                    <a:pt x="71" y="909"/>
                  </a:lnTo>
                  <a:lnTo>
                    <a:pt x="74" y="909"/>
                  </a:lnTo>
                  <a:lnTo>
                    <a:pt x="76" y="908"/>
                  </a:lnTo>
                  <a:lnTo>
                    <a:pt x="79" y="908"/>
                  </a:lnTo>
                  <a:lnTo>
                    <a:pt x="81" y="907"/>
                  </a:lnTo>
                  <a:lnTo>
                    <a:pt x="84" y="906"/>
                  </a:lnTo>
                  <a:lnTo>
                    <a:pt x="86" y="905"/>
                  </a:lnTo>
                  <a:lnTo>
                    <a:pt x="89" y="904"/>
                  </a:lnTo>
                  <a:lnTo>
                    <a:pt x="91" y="903"/>
                  </a:lnTo>
                  <a:lnTo>
                    <a:pt x="96" y="901"/>
                  </a:lnTo>
                  <a:lnTo>
                    <a:pt x="101" y="898"/>
                  </a:lnTo>
                  <a:lnTo>
                    <a:pt x="106" y="895"/>
                  </a:lnTo>
                  <a:lnTo>
                    <a:pt x="111" y="893"/>
                  </a:lnTo>
                  <a:lnTo>
                    <a:pt x="116" y="890"/>
                  </a:lnTo>
                  <a:lnTo>
                    <a:pt x="121" y="886"/>
                  </a:lnTo>
                  <a:lnTo>
                    <a:pt x="126" y="883"/>
                  </a:lnTo>
                  <a:lnTo>
                    <a:pt x="132" y="881"/>
                  </a:lnTo>
                  <a:lnTo>
                    <a:pt x="135" y="879"/>
                  </a:lnTo>
                  <a:lnTo>
                    <a:pt x="138" y="878"/>
                  </a:lnTo>
                  <a:lnTo>
                    <a:pt x="140" y="876"/>
                  </a:lnTo>
                  <a:lnTo>
                    <a:pt x="144" y="875"/>
                  </a:lnTo>
                  <a:lnTo>
                    <a:pt x="147" y="874"/>
                  </a:lnTo>
                  <a:lnTo>
                    <a:pt x="150" y="873"/>
                  </a:lnTo>
                  <a:lnTo>
                    <a:pt x="153" y="872"/>
                  </a:lnTo>
                  <a:lnTo>
                    <a:pt x="156" y="871"/>
                  </a:lnTo>
                  <a:lnTo>
                    <a:pt x="164" y="868"/>
                  </a:lnTo>
                  <a:lnTo>
                    <a:pt x="171" y="866"/>
                  </a:lnTo>
                  <a:lnTo>
                    <a:pt x="178" y="864"/>
                  </a:lnTo>
                  <a:lnTo>
                    <a:pt x="186" y="863"/>
                  </a:lnTo>
                  <a:lnTo>
                    <a:pt x="193" y="861"/>
                  </a:lnTo>
                  <a:lnTo>
                    <a:pt x="201" y="859"/>
                  </a:lnTo>
                  <a:lnTo>
                    <a:pt x="209" y="858"/>
                  </a:lnTo>
                  <a:lnTo>
                    <a:pt x="216" y="857"/>
                  </a:lnTo>
                  <a:lnTo>
                    <a:pt x="224" y="856"/>
                  </a:lnTo>
                  <a:lnTo>
                    <a:pt x="231" y="855"/>
                  </a:lnTo>
                  <a:lnTo>
                    <a:pt x="239" y="855"/>
                  </a:lnTo>
                  <a:lnTo>
                    <a:pt x="246" y="854"/>
                  </a:lnTo>
                  <a:lnTo>
                    <a:pt x="253" y="855"/>
                  </a:lnTo>
                  <a:lnTo>
                    <a:pt x="261" y="855"/>
                  </a:lnTo>
                  <a:lnTo>
                    <a:pt x="268" y="856"/>
                  </a:lnTo>
                  <a:lnTo>
                    <a:pt x="275" y="857"/>
                  </a:lnTo>
                  <a:lnTo>
                    <a:pt x="282" y="858"/>
                  </a:lnTo>
                  <a:lnTo>
                    <a:pt x="289" y="861"/>
                  </a:lnTo>
                  <a:lnTo>
                    <a:pt x="296" y="863"/>
                  </a:lnTo>
                  <a:lnTo>
                    <a:pt x="303" y="866"/>
                  </a:lnTo>
                  <a:lnTo>
                    <a:pt x="309" y="869"/>
                  </a:lnTo>
                  <a:lnTo>
                    <a:pt x="315" y="873"/>
                  </a:lnTo>
                  <a:lnTo>
                    <a:pt x="322" y="878"/>
                  </a:lnTo>
                  <a:lnTo>
                    <a:pt x="328" y="883"/>
                  </a:lnTo>
                  <a:lnTo>
                    <a:pt x="333" y="888"/>
                  </a:lnTo>
                  <a:lnTo>
                    <a:pt x="339" y="894"/>
                  </a:lnTo>
                  <a:lnTo>
                    <a:pt x="344" y="901"/>
                  </a:lnTo>
                  <a:lnTo>
                    <a:pt x="349" y="909"/>
                  </a:lnTo>
                  <a:lnTo>
                    <a:pt x="354" y="917"/>
                  </a:lnTo>
                  <a:lnTo>
                    <a:pt x="359" y="926"/>
                  </a:lnTo>
                  <a:lnTo>
                    <a:pt x="363" y="935"/>
                  </a:lnTo>
                  <a:lnTo>
                    <a:pt x="367" y="945"/>
                  </a:lnTo>
                  <a:lnTo>
                    <a:pt x="369" y="951"/>
                  </a:lnTo>
                  <a:lnTo>
                    <a:pt x="371" y="957"/>
                  </a:lnTo>
                  <a:lnTo>
                    <a:pt x="373" y="963"/>
                  </a:lnTo>
                  <a:lnTo>
                    <a:pt x="375" y="969"/>
                  </a:lnTo>
                  <a:lnTo>
                    <a:pt x="376" y="975"/>
                  </a:lnTo>
                  <a:lnTo>
                    <a:pt x="378" y="981"/>
                  </a:lnTo>
                  <a:lnTo>
                    <a:pt x="379" y="987"/>
                  </a:lnTo>
                  <a:lnTo>
                    <a:pt x="380" y="994"/>
                  </a:lnTo>
                  <a:lnTo>
                    <a:pt x="381" y="1000"/>
                  </a:lnTo>
                  <a:lnTo>
                    <a:pt x="382" y="1006"/>
                  </a:lnTo>
                  <a:lnTo>
                    <a:pt x="383" y="1012"/>
                  </a:lnTo>
                  <a:lnTo>
                    <a:pt x="383" y="1019"/>
                  </a:lnTo>
                  <a:lnTo>
                    <a:pt x="384" y="1025"/>
                  </a:lnTo>
                  <a:lnTo>
                    <a:pt x="384" y="1031"/>
                  </a:lnTo>
                  <a:lnTo>
                    <a:pt x="384" y="1038"/>
                  </a:lnTo>
                  <a:lnTo>
                    <a:pt x="384" y="1044"/>
                  </a:lnTo>
                  <a:lnTo>
                    <a:pt x="384" y="1050"/>
                  </a:lnTo>
                  <a:lnTo>
                    <a:pt x="383" y="1057"/>
                  </a:lnTo>
                  <a:lnTo>
                    <a:pt x="382" y="1063"/>
                  </a:lnTo>
                  <a:lnTo>
                    <a:pt x="382" y="1069"/>
                  </a:lnTo>
                  <a:lnTo>
                    <a:pt x="381" y="1075"/>
                  </a:lnTo>
                  <a:lnTo>
                    <a:pt x="379" y="1082"/>
                  </a:lnTo>
                  <a:lnTo>
                    <a:pt x="378" y="1088"/>
                  </a:lnTo>
                  <a:lnTo>
                    <a:pt x="376" y="1094"/>
                  </a:lnTo>
                  <a:lnTo>
                    <a:pt x="374" y="1100"/>
                  </a:lnTo>
                  <a:lnTo>
                    <a:pt x="372" y="1106"/>
                  </a:lnTo>
                  <a:lnTo>
                    <a:pt x="370" y="1112"/>
                  </a:lnTo>
                  <a:lnTo>
                    <a:pt x="367" y="1118"/>
                  </a:lnTo>
                  <a:lnTo>
                    <a:pt x="365" y="1124"/>
                  </a:lnTo>
                  <a:lnTo>
                    <a:pt x="361" y="1130"/>
                  </a:lnTo>
                  <a:lnTo>
                    <a:pt x="358" y="1135"/>
                  </a:lnTo>
                  <a:lnTo>
                    <a:pt x="355" y="1141"/>
                  </a:lnTo>
                  <a:lnTo>
                    <a:pt x="350" y="1148"/>
                  </a:lnTo>
                  <a:lnTo>
                    <a:pt x="345" y="1154"/>
                  </a:lnTo>
                  <a:lnTo>
                    <a:pt x="340" y="1159"/>
                  </a:lnTo>
                  <a:lnTo>
                    <a:pt x="334" y="1164"/>
                  </a:lnTo>
                  <a:lnTo>
                    <a:pt x="329" y="1169"/>
                  </a:lnTo>
                  <a:lnTo>
                    <a:pt x="323" y="1172"/>
                  </a:lnTo>
                  <a:lnTo>
                    <a:pt x="317" y="1176"/>
                  </a:lnTo>
                  <a:lnTo>
                    <a:pt x="311" y="1179"/>
                  </a:lnTo>
                  <a:lnTo>
                    <a:pt x="305" y="1181"/>
                  </a:lnTo>
                  <a:lnTo>
                    <a:pt x="298" y="1183"/>
                  </a:lnTo>
                  <a:lnTo>
                    <a:pt x="292" y="1184"/>
                  </a:lnTo>
                  <a:lnTo>
                    <a:pt x="285" y="1185"/>
                  </a:lnTo>
                  <a:lnTo>
                    <a:pt x="279" y="1186"/>
                  </a:lnTo>
                  <a:lnTo>
                    <a:pt x="272" y="1186"/>
                  </a:lnTo>
                  <a:lnTo>
                    <a:pt x="265" y="1186"/>
                  </a:lnTo>
                  <a:lnTo>
                    <a:pt x="258" y="1186"/>
                  </a:lnTo>
                  <a:lnTo>
                    <a:pt x="251" y="1185"/>
                  </a:lnTo>
                  <a:lnTo>
                    <a:pt x="244" y="1184"/>
                  </a:lnTo>
                  <a:lnTo>
                    <a:pt x="237" y="1182"/>
                  </a:lnTo>
                  <a:lnTo>
                    <a:pt x="230" y="1181"/>
                  </a:lnTo>
                  <a:lnTo>
                    <a:pt x="223" y="1179"/>
                  </a:lnTo>
                  <a:lnTo>
                    <a:pt x="216" y="1176"/>
                  </a:lnTo>
                  <a:lnTo>
                    <a:pt x="209" y="1174"/>
                  </a:lnTo>
                  <a:lnTo>
                    <a:pt x="202" y="1171"/>
                  </a:lnTo>
                  <a:lnTo>
                    <a:pt x="195" y="1169"/>
                  </a:lnTo>
                  <a:lnTo>
                    <a:pt x="188" y="1166"/>
                  </a:lnTo>
                  <a:lnTo>
                    <a:pt x="181" y="1163"/>
                  </a:lnTo>
                  <a:lnTo>
                    <a:pt x="174" y="1159"/>
                  </a:lnTo>
                  <a:lnTo>
                    <a:pt x="168" y="1156"/>
                  </a:lnTo>
                  <a:lnTo>
                    <a:pt x="161" y="1153"/>
                  </a:lnTo>
                  <a:lnTo>
                    <a:pt x="155" y="1149"/>
                  </a:lnTo>
                  <a:lnTo>
                    <a:pt x="148" y="1146"/>
                  </a:lnTo>
                  <a:lnTo>
                    <a:pt x="146" y="1145"/>
                  </a:lnTo>
                  <a:lnTo>
                    <a:pt x="144" y="1143"/>
                  </a:lnTo>
                  <a:lnTo>
                    <a:pt x="143" y="1142"/>
                  </a:lnTo>
                  <a:lnTo>
                    <a:pt x="141" y="1141"/>
                  </a:lnTo>
                  <a:lnTo>
                    <a:pt x="137" y="1138"/>
                  </a:lnTo>
                  <a:lnTo>
                    <a:pt x="134" y="1136"/>
                  </a:lnTo>
                  <a:lnTo>
                    <a:pt x="131" y="1133"/>
                  </a:lnTo>
                  <a:lnTo>
                    <a:pt x="128" y="1131"/>
                  </a:lnTo>
                  <a:lnTo>
                    <a:pt x="126" y="1130"/>
                  </a:lnTo>
                  <a:lnTo>
                    <a:pt x="124" y="1129"/>
                  </a:lnTo>
                  <a:lnTo>
                    <a:pt x="123" y="1128"/>
                  </a:lnTo>
                  <a:lnTo>
                    <a:pt x="121" y="1127"/>
                  </a:lnTo>
                  <a:lnTo>
                    <a:pt x="114" y="1125"/>
                  </a:lnTo>
                  <a:lnTo>
                    <a:pt x="107" y="1123"/>
                  </a:lnTo>
                  <a:lnTo>
                    <a:pt x="101" y="1122"/>
                  </a:lnTo>
                  <a:lnTo>
                    <a:pt x="95" y="1122"/>
                  </a:lnTo>
                  <a:lnTo>
                    <a:pt x="89" y="1122"/>
                  </a:lnTo>
                  <a:lnTo>
                    <a:pt x="83" y="1122"/>
                  </a:lnTo>
                  <a:lnTo>
                    <a:pt x="77" y="1123"/>
                  </a:lnTo>
                  <a:lnTo>
                    <a:pt x="71" y="1124"/>
                  </a:lnTo>
                  <a:lnTo>
                    <a:pt x="66" y="1126"/>
                  </a:lnTo>
                  <a:lnTo>
                    <a:pt x="61" y="1128"/>
                  </a:lnTo>
                  <a:lnTo>
                    <a:pt x="55" y="1131"/>
                  </a:lnTo>
                  <a:lnTo>
                    <a:pt x="51" y="1134"/>
                  </a:lnTo>
                  <a:lnTo>
                    <a:pt x="46" y="1138"/>
                  </a:lnTo>
                  <a:lnTo>
                    <a:pt x="41" y="1142"/>
                  </a:lnTo>
                  <a:lnTo>
                    <a:pt x="37" y="1147"/>
                  </a:lnTo>
                  <a:lnTo>
                    <a:pt x="33" y="1151"/>
                  </a:lnTo>
                  <a:lnTo>
                    <a:pt x="29" y="1156"/>
                  </a:lnTo>
                  <a:lnTo>
                    <a:pt x="25" y="1162"/>
                  </a:lnTo>
                  <a:lnTo>
                    <a:pt x="22" y="1168"/>
                  </a:lnTo>
                  <a:lnTo>
                    <a:pt x="19" y="1174"/>
                  </a:lnTo>
                  <a:lnTo>
                    <a:pt x="16" y="1180"/>
                  </a:lnTo>
                  <a:lnTo>
                    <a:pt x="13" y="1187"/>
                  </a:lnTo>
                  <a:lnTo>
                    <a:pt x="11" y="1194"/>
                  </a:lnTo>
                  <a:lnTo>
                    <a:pt x="9" y="1201"/>
                  </a:lnTo>
                  <a:lnTo>
                    <a:pt x="7" y="1209"/>
                  </a:lnTo>
                  <a:lnTo>
                    <a:pt x="5" y="1216"/>
                  </a:lnTo>
                  <a:lnTo>
                    <a:pt x="4" y="1224"/>
                  </a:lnTo>
                  <a:lnTo>
                    <a:pt x="3" y="1232"/>
                  </a:lnTo>
                  <a:lnTo>
                    <a:pt x="2" y="1241"/>
                  </a:lnTo>
                  <a:lnTo>
                    <a:pt x="2" y="1249"/>
                  </a:lnTo>
                  <a:lnTo>
                    <a:pt x="2" y="1258"/>
                  </a:lnTo>
                  <a:lnTo>
                    <a:pt x="2" y="1267"/>
                  </a:lnTo>
                  <a:lnTo>
                    <a:pt x="2" y="1270"/>
                  </a:lnTo>
                  <a:lnTo>
                    <a:pt x="3" y="1275"/>
                  </a:lnTo>
                  <a:lnTo>
                    <a:pt x="4" y="1280"/>
                  </a:lnTo>
                  <a:lnTo>
                    <a:pt x="5" y="1287"/>
                  </a:lnTo>
                  <a:lnTo>
                    <a:pt x="8" y="1301"/>
                  </a:lnTo>
                  <a:lnTo>
                    <a:pt x="11" y="1319"/>
                  </a:lnTo>
                  <a:lnTo>
                    <a:pt x="15" y="1339"/>
                  </a:lnTo>
                  <a:lnTo>
                    <a:pt x="20" y="1361"/>
                  </a:lnTo>
                  <a:lnTo>
                    <a:pt x="26" y="1385"/>
                  </a:lnTo>
                  <a:lnTo>
                    <a:pt x="31" y="1410"/>
                  </a:lnTo>
                  <a:lnTo>
                    <a:pt x="44" y="1462"/>
                  </a:lnTo>
                  <a:lnTo>
                    <a:pt x="56" y="1514"/>
                  </a:lnTo>
                  <a:lnTo>
                    <a:pt x="68" y="1562"/>
                  </a:lnTo>
                  <a:lnTo>
                    <a:pt x="79" y="1605"/>
                  </a:lnTo>
                  <a:lnTo>
                    <a:pt x="957" y="1605"/>
                  </a:lnTo>
                  <a:lnTo>
                    <a:pt x="957" y="522"/>
                  </a:lnTo>
                  <a:lnTo>
                    <a:pt x="942" y="518"/>
                  </a:lnTo>
                  <a:lnTo>
                    <a:pt x="928" y="515"/>
                  </a:lnTo>
                  <a:lnTo>
                    <a:pt x="913" y="511"/>
                  </a:lnTo>
                  <a:lnTo>
                    <a:pt x="899" y="508"/>
                  </a:lnTo>
                  <a:lnTo>
                    <a:pt x="885" y="505"/>
                  </a:lnTo>
                  <a:lnTo>
                    <a:pt x="871" y="502"/>
                  </a:lnTo>
                  <a:lnTo>
                    <a:pt x="858" y="499"/>
                  </a:lnTo>
                  <a:lnTo>
                    <a:pt x="845" y="497"/>
                  </a:lnTo>
                  <a:lnTo>
                    <a:pt x="832" y="494"/>
                  </a:lnTo>
                  <a:lnTo>
                    <a:pt x="820" y="492"/>
                  </a:lnTo>
                  <a:lnTo>
                    <a:pt x="809" y="490"/>
                  </a:lnTo>
                  <a:lnTo>
                    <a:pt x="799" y="488"/>
                  </a:lnTo>
                  <a:lnTo>
                    <a:pt x="789" y="487"/>
                  </a:lnTo>
                  <a:lnTo>
                    <a:pt x="780" y="486"/>
                  </a:lnTo>
                  <a:lnTo>
                    <a:pt x="771" y="485"/>
                  </a:lnTo>
                  <a:lnTo>
                    <a:pt x="764" y="484"/>
                  </a:lnTo>
                  <a:lnTo>
                    <a:pt x="756" y="483"/>
                  </a:lnTo>
                  <a:lnTo>
                    <a:pt x="748" y="483"/>
                  </a:lnTo>
                  <a:lnTo>
                    <a:pt x="741" y="482"/>
                  </a:lnTo>
                  <a:lnTo>
                    <a:pt x="733" y="482"/>
                  </a:lnTo>
                  <a:lnTo>
                    <a:pt x="720" y="482"/>
                  </a:lnTo>
                  <a:lnTo>
                    <a:pt x="707" y="482"/>
                  </a:lnTo>
                  <a:lnTo>
                    <a:pt x="695" y="482"/>
                  </a:lnTo>
                  <a:lnTo>
                    <a:pt x="684" y="482"/>
                  </a:lnTo>
                  <a:lnTo>
                    <a:pt x="679" y="482"/>
                  </a:lnTo>
                  <a:lnTo>
                    <a:pt x="674" y="482"/>
                  </a:lnTo>
                  <a:lnTo>
                    <a:pt x="669" y="482"/>
                  </a:lnTo>
                  <a:lnTo>
                    <a:pt x="665" y="482"/>
                  </a:lnTo>
                  <a:lnTo>
                    <a:pt x="660" y="481"/>
                  </a:lnTo>
                  <a:lnTo>
                    <a:pt x="656" y="481"/>
                  </a:lnTo>
                  <a:lnTo>
                    <a:pt x="652" y="480"/>
                  </a:lnTo>
                  <a:lnTo>
                    <a:pt x="648" y="480"/>
                  </a:lnTo>
                  <a:lnTo>
                    <a:pt x="644" y="478"/>
                  </a:lnTo>
                  <a:lnTo>
                    <a:pt x="640" y="477"/>
                  </a:lnTo>
                  <a:lnTo>
                    <a:pt x="636" y="476"/>
                  </a:lnTo>
                  <a:lnTo>
                    <a:pt x="633" y="474"/>
                  </a:lnTo>
                  <a:lnTo>
                    <a:pt x="629" y="472"/>
                  </a:lnTo>
                  <a:lnTo>
                    <a:pt x="626" y="470"/>
                  </a:lnTo>
                  <a:lnTo>
                    <a:pt x="623" y="467"/>
                  </a:lnTo>
                  <a:lnTo>
                    <a:pt x="620" y="465"/>
                  </a:lnTo>
                  <a:lnTo>
                    <a:pt x="617" y="461"/>
                  </a:lnTo>
                  <a:lnTo>
                    <a:pt x="614" y="458"/>
                  </a:lnTo>
                  <a:lnTo>
                    <a:pt x="611" y="454"/>
                  </a:lnTo>
                  <a:lnTo>
                    <a:pt x="608" y="450"/>
                  </a:lnTo>
                  <a:lnTo>
                    <a:pt x="605" y="445"/>
                  </a:lnTo>
                  <a:lnTo>
                    <a:pt x="603" y="441"/>
                  </a:lnTo>
                  <a:lnTo>
                    <a:pt x="600" y="436"/>
                  </a:lnTo>
                  <a:lnTo>
                    <a:pt x="598" y="432"/>
                  </a:lnTo>
                  <a:lnTo>
                    <a:pt x="596" y="428"/>
                  </a:lnTo>
                  <a:lnTo>
                    <a:pt x="594" y="423"/>
                  </a:lnTo>
                  <a:lnTo>
                    <a:pt x="592" y="419"/>
                  </a:lnTo>
                  <a:lnTo>
                    <a:pt x="590" y="415"/>
                  </a:lnTo>
                  <a:lnTo>
                    <a:pt x="589" y="411"/>
                  </a:lnTo>
                  <a:lnTo>
                    <a:pt x="588" y="407"/>
                  </a:lnTo>
                  <a:lnTo>
                    <a:pt x="586" y="403"/>
                  </a:lnTo>
                  <a:lnTo>
                    <a:pt x="586" y="399"/>
                  </a:lnTo>
                  <a:lnTo>
                    <a:pt x="585" y="395"/>
                  </a:lnTo>
                  <a:lnTo>
                    <a:pt x="584" y="391"/>
                  </a:lnTo>
                  <a:lnTo>
                    <a:pt x="584" y="387"/>
                  </a:lnTo>
                  <a:lnTo>
                    <a:pt x="584" y="383"/>
                  </a:lnTo>
                  <a:lnTo>
                    <a:pt x="583" y="376"/>
                  </a:lnTo>
                  <a:lnTo>
                    <a:pt x="582" y="369"/>
                  </a:lnTo>
                  <a:lnTo>
                    <a:pt x="581" y="362"/>
                  </a:lnTo>
                  <a:lnTo>
                    <a:pt x="580" y="356"/>
                  </a:lnTo>
                  <a:lnTo>
                    <a:pt x="580" y="349"/>
                  </a:lnTo>
                  <a:lnTo>
                    <a:pt x="580" y="343"/>
                  </a:lnTo>
                  <a:lnTo>
                    <a:pt x="580" y="337"/>
                  </a:lnTo>
                  <a:lnTo>
                    <a:pt x="580" y="331"/>
                  </a:lnTo>
                  <a:lnTo>
                    <a:pt x="581" y="326"/>
                  </a:lnTo>
                  <a:lnTo>
                    <a:pt x="581" y="320"/>
                  </a:lnTo>
                  <a:lnTo>
                    <a:pt x="582" y="315"/>
                  </a:lnTo>
                  <a:lnTo>
                    <a:pt x="583" y="310"/>
                  </a:lnTo>
                  <a:lnTo>
                    <a:pt x="584" y="305"/>
                  </a:lnTo>
                  <a:lnTo>
                    <a:pt x="585" y="300"/>
                  </a:lnTo>
                  <a:lnTo>
                    <a:pt x="586" y="295"/>
                  </a:lnTo>
                  <a:lnTo>
                    <a:pt x="587" y="291"/>
                  </a:lnTo>
                  <a:lnTo>
                    <a:pt x="588" y="287"/>
                  </a:lnTo>
                  <a:lnTo>
                    <a:pt x="589" y="283"/>
                  </a:lnTo>
                  <a:lnTo>
                    <a:pt x="591" y="280"/>
                  </a:lnTo>
                  <a:lnTo>
                    <a:pt x="592" y="276"/>
                  </a:lnTo>
                  <a:lnTo>
                    <a:pt x="594" y="270"/>
                  </a:lnTo>
                  <a:lnTo>
                    <a:pt x="596" y="265"/>
                  </a:lnTo>
                  <a:lnTo>
                    <a:pt x="600" y="258"/>
                  </a:lnTo>
                  <a:lnTo>
                    <a:pt x="601" y="256"/>
                  </a:lnTo>
                  <a:close/>
                </a:path>
              </a:pathLst>
            </a:custGeom>
            <a:solidFill>
              <a:schemeClr val="accent5"/>
            </a:solidFill>
            <a:ln w="19050" cmpd="sng">
              <a:solidFill>
                <a:srgbClr val="FFFFFF"/>
              </a:solidFill>
              <a:round/>
              <a:headEnd/>
              <a:tailEnd/>
            </a:ln>
          </p:spPr>
          <p:txBody>
            <a:bodyPr/>
            <a:lstStyle/>
            <a:p>
              <a:endParaRPr lang="en-GB"/>
            </a:p>
          </p:txBody>
        </p:sp>
      </p:grpSp>
    </p:spTree>
    <p:extLst>
      <p:ext uri="{BB962C8B-B14F-4D97-AF65-F5344CB8AC3E}">
        <p14:creationId xmlns:p14="http://schemas.microsoft.com/office/powerpoint/2010/main" val="106439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a:lstStyle/>
          <a:p>
            <a:r>
              <a:rPr lang="en-US" dirty="0"/>
              <a:t>For more resources like this, contact your advisor or visit SBI Pro.</a:t>
            </a:r>
          </a:p>
        </p:txBody>
      </p:sp>
    </p:spTree>
    <p:extLst>
      <p:ext uri="{BB962C8B-B14F-4D97-AF65-F5344CB8AC3E}">
        <p14:creationId xmlns:p14="http://schemas.microsoft.com/office/powerpoint/2010/main" val="2785168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docProps/app.xml><?xml version="1.0" encoding="utf-8"?>
<Properties xmlns="http://schemas.openxmlformats.org/officeDocument/2006/extended-properties" xmlns:vt="http://schemas.openxmlformats.org/officeDocument/2006/docPropsVTypes">
  <Template>Default Theme</Template>
  <TotalTime>1147</TotalTime>
  <Words>602</Words>
  <Application>Microsoft Macintosh PowerPoint</Application>
  <PresentationFormat>Widescreen</PresentationFormat>
  <Paragraphs>55</Paragraphs>
  <Slides>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Avenir Next LT Pro</vt:lpstr>
      <vt:lpstr>Courier New</vt:lpstr>
      <vt:lpstr>SBI PPT</vt:lpstr>
      <vt:lpstr>think-cell Slide</vt:lpstr>
      <vt:lpstr> Value-Based Messaging Framework</vt:lpstr>
      <vt:lpstr>A framework for delivering value-based messages</vt:lpstr>
      <vt:lpstr>How to craft the ideal value-based messages for your buyers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Value Messages to Reduce the Need for Discounting</dc:title>
  <dc:creator>Aaron Bean</dc:creator>
  <cp:lastModifiedBy>Ivana Drazic</cp:lastModifiedBy>
  <cp:revision>11</cp:revision>
  <dcterms:created xsi:type="dcterms:W3CDTF">2022-11-29T22:23:44Z</dcterms:created>
  <dcterms:modified xsi:type="dcterms:W3CDTF">2024-04-07T13:20:15Z</dcterms:modified>
</cp:coreProperties>
</file>