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3.xml" ContentType="application/vnd.openxmlformats-officedocument.theme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notesSlides/notesSlide5.xml" ContentType="application/vnd.openxmlformats-officedocument.presentationml.notesSlide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2.xml" ContentType="application/vnd.openxmlformats-officedocument.presentationml.tags+xml"/>
  <Override PartName="/ppt/notesSlides/notesSlide8.xml" ContentType="application/vnd.openxmlformats-officedocument.presentationml.notesSlide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44.xml" ContentType="application/vnd.openxmlformats-officedocument.presentationml.tags+xml"/>
  <Override PartName="/ppt/notesSlides/notesSlide10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ags/tag51.xml" ContentType="application/vnd.openxmlformats-officedocument.presentationml.tags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Override PartName="/ppt/notesSlides/notesSlide13.xml" ContentType="application/vnd.openxmlformats-officedocument.presentationml.notesSlide+xml"/>
  <Override PartName="/ppt/tags/tag53.xml" ContentType="application/vnd.openxmlformats-officedocument.presentationml.tags+xml"/>
  <Override PartName="/ppt/notesSlides/notesSlide14.xml" ContentType="application/vnd.openxmlformats-officedocument.presentationml.notesSlide+xml"/>
  <Override PartName="/ppt/tags/tag54.xml" ContentType="application/vnd.openxmlformats-officedocument.presentationml.tags+xml"/>
  <Override PartName="/ppt/notesSlides/notesSlide15.xml" ContentType="application/vnd.openxmlformats-officedocument.presentationml.notesSlide+xml"/>
  <Override PartName="/ppt/tags/tag55.xml" ContentType="application/vnd.openxmlformats-officedocument.presentationml.tags+xml"/>
  <Override PartName="/ppt/notesSlides/notesSlide16.xml" ContentType="application/vnd.openxmlformats-officedocument.presentationml.notesSlide+xml"/>
  <Override PartName="/ppt/tags/tag56.xml" ContentType="application/vnd.openxmlformats-officedocument.presentationml.tags+xml"/>
  <Override PartName="/ppt/notesSlides/notesSlide17.xml" ContentType="application/vnd.openxmlformats-officedocument.presentationml.notesSlide+xml"/>
  <Override PartName="/ppt/tags/tag5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6" r:id="rId2"/>
  </p:sldMasterIdLst>
  <p:notesMasterIdLst>
    <p:notesMasterId r:id="rId22"/>
  </p:notesMasterIdLst>
  <p:sldIdLst>
    <p:sldId id="2147472359" r:id="rId3"/>
    <p:sldId id="2147472364" r:id="rId4"/>
    <p:sldId id="2113417896" r:id="rId5"/>
    <p:sldId id="2113417776" r:id="rId6"/>
    <p:sldId id="2113417892" r:id="rId7"/>
    <p:sldId id="2113417840" r:id="rId8"/>
    <p:sldId id="2147472374" r:id="rId9"/>
    <p:sldId id="2147472351" r:id="rId10"/>
    <p:sldId id="2147472377" r:id="rId11"/>
    <p:sldId id="2147472371" r:id="rId12"/>
    <p:sldId id="2147472375" r:id="rId13"/>
    <p:sldId id="2147472369" r:id="rId14"/>
    <p:sldId id="2147472372" r:id="rId15"/>
    <p:sldId id="2147472376" r:id="rId16"/>
    <p:sldId id="2147472378" r:id="rId17"/>
    <p:sldId id="2147472373" r:id="rId18"/>
    <p:sldId id="2113417842" r:id="rId19"/>
    <p:sldId id="2147472381" r:id="rId20"/>
    <p:sldId id="279" r:id="rId21"/>
  </p:sldIdLst>
  <p:sldSz cx="12192000" cy="6858000"/>
  <p:notesSz cx="6858000" cy="9144000"/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3D237F5C-7C54-428B-8237-08AA699133D8}">
          <p14:sldIdLst>
            <p14:sldId id="2147472359"/>
            <p14:sldId id="2147472364"/>
            <p14:sldId id="2113417896"/>
            <p14:sldId id="2113417776"/>
            <p14:sldId id="2113417892"/>
            <p14:sldId id="2113417840"/>
            <p14:sldId id="2147472374"/>
            <p14:sldId id="2147472351"/>
            <p14:sldId id="2147472377"/>
            <p14:sldId id="2147472371"/>
            <p14:sldId id="2147472375"/>
            <p14:sldId id="2147472369"/>
            <p14:sldId id="2147472372"/>
            <p14:sldId id="2147472376"/>
            <p14:sldId id="2147472378"/>
            <p14:sldId id="2147472373"/>
            <p14:sldId id="2113417842"/>
            <p14:sldId id="2147472381"/>
            <p14:sldId id="279"/>
          </p14:sldIdLst>
        </p14:section>
        <p14:section name="Appendix" id="{E5020D49-62CB-4D74-8FCF-15BA696B828E}">
          <p14:sldIdLst/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39" roundtripDataSignature="AMtx7mhxd/pYb4l69fPFwZTo+YzW7T4zr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D89831-09C9-49A0-E9BA-D20593A7C29D}" name="Rick Karlton" initials="RK" userId="S::rick.karlton@sbigrowth.com::22a732b5-f03e-4c23-ae75-4f6d2f96d52f" providerId="AD"/>
  <p188:author id="{664C6A73-C72E-9F53-4CFF-78B8D9549590}" name="Craig Riley" initials="CR" userId="S::craig.riley@sbigrowth.com::0dbce5a2-7c63-4d31-af62-8df186005ae6" providerId="AD"/>
  <p188:author id="{966EBC89-DCEF-2829-D59A-0469F6BC40EC}" name="Bryan Kurey" initials="BK" userId="S::bryan.kurey@sbigrowth.com::69602309-4ead-41c8-945b-2cfaeffdc6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4"/>
    <a:srgbClr val="292A2B"/>
    <a:srgbClr val="898D8F"/>
    <a:srgbClr val="F3F9FD"/>
    <a:srgbClr val="7AC3F8"/>
    <a:srgbClr val="071E31"/>
    <a:srgbClr val="033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4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173035637612714E-2"/>
          <c:y val="0.12687155240346729"/>
          <c:w val="0.81322455989695153"/>
          <c:h val="0.7462568951930653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65E5-344C-9E32-7B6E8BD528D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5E5-344C-9E32-7B6E8BD528DD}"/>
              </c:ext>
            </c:extLst>
          </c:dPt>
          <c:dLbls>
            <c:dLbl>
              <c:idx val="0"/>
              <c:layout>
                <c:manualLayout>
                  <c:x val="1.24516960068699E-2"/>
                  <c:y val="6.698187549251379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b="1" kern="1200">
                      <a:solidFill>
                        <a:schemeClr val="bg1"/>
                      </a:solidFill>
                      <a:latin typeface="Avenir Next LT Pro"/>
                      <a:ea typeface="Avenir Next LT Pro"/>
                      <a:cs typeface="Avenir Next LT Pro"/>
                      <a:sym typeface="Avenir Next LT Pro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5E5-344C-9E32-7B6E8BD528DD}"/>
                </c:ext>
              </c:extLst>
            </c:dLbl>
            <c:dLbl>
              <c:idx val="1"/>
              <c:layout>
                <c:manualLayout>
                  <c:x val="-1.24516960068699E-2"/>
                  <c:y val="-9.8502758077226166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b="1" kern="1200">
                      <a:solidFill>
                        <a:schemeClr val="tx1"/>
                      </a:solidFill>
                      <a:latin typeface="Avenir Next LT Pro"/>
                      <a:ea typeface="Avenir Next LT Pro"/>
                      <a:cs typeface="Avenir Next LT Pro"/>
                      <a:sym typeface="Avenir Next LT Pro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5E5-344C-9E32-7B6E8BD528D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E5-344C-9E32-7B6E8BD52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026191498497208E-2"/>
          <c:y val="0.12632404864652805"/>
          <c:w val="0.81794761700300556"/>
          <c:h val="0.74735190270694385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D39C-FB42-9BB8-5085059211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39C-FB42-9BB8-508505921121}"/>
              </c:ext>
            </c:extLst>
          </c:dPt>
          <c:dLbls>
            <c:dLbl>
              <c:idx val="0"/>
              <c:layout>
                <c:manualLayout>
                  <c:x val="1.3310433662516101E-2"/>
                  <c:y val="4.315417810906237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b="1" kern="1200">
                      <a:solidFill>
                        <a:schemeClr val="bg1"/>
                      </a:solidFill>
                      <a:latin typeface="Avenir Next LT Pro"/>
                      <a:ea typeface="Avenir Next LT Pro"/>
                      <a:cs typeface="Avenir Next LT Pro"/>
                      <a:sym typeface="Avenir Next LT Pro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39C-FB42-9BB8-508505921121}"/>
                </c:ext>
              </c:extLst>
            </c:dLbl>
            <c:dLbl>
              <c:idx val="1"/>
              <c:layout>
                <c:manualLayout>
                  <c:x val="-1.3739802490339202E-2"/>
                  <c:y val="-7.453903491565320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b="1" kern="1200">
                      <a:solidFill>
                        <a:schemeClr val="tx1"/>
                      </a:solidFill>
                      <a:latin typeface="Avenir Next LT Pro"/>
                      <a:ea typeface="Avenir Next LT Pro"/>
                      <a:cs typeface="Avenir Next LT Pro"/>
                      <a:sym typeface="Avenir Next LT Pro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39C-FB42-9BB8-5085059211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9C-FB42-9BB8-508505921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015396458814474E-2"/>
          <c:y val="0.10261312938177183"/>
          <c:w val="0.9599692070823711"/>
          <c:h val="0.79477374123645639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4"/>
              </a:solidFill>
              <a:ln w="3175" cmpd="sng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6C9B-4908-8753-FFDCCE72E35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C9B-4908-8753-FFDCCE72E351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175" cmpd="sng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6C9B-4908-8753-FFDCCE72E351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3175" cmpd="sng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6C9B-4908-8753-FFDCCE72E351}"/>
              </c:ext>
            </c:extLst>
          </c:dPt>
          <c:dLbls>
            <c:dLbl>
              <c:idx val="0"/>
              <c:layout>
                <c:manualLayout>
                  <c:x val="3.1947652040030791E-2"/>
                  <c:y val="-3.5054174633524539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b="1" kern="1200">
                      <a:solidFill>
                        <a:schemeClr val="tx1"/>
                      </a:solidFill>
                      <a:latin typeface="Avenir Next LT Pro" panose="020B0504020202020204" pitchFamily="34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C9B-4908-8753-FFDCCE72E351}"/>
                </c:ext>
              </c:extLst>
            </c:dLbl>
            <c:dLbl>
              <c:idx val="1"/>
              <c:layout>
                <c:manualLayout>
                  <c:x val="4.6189376443418015E-2"/>
                  <c:y val="9.878903760356916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b="1" kern="1200">
                      <a:solidFill>
                        <a:schemeClr val="tx1"/>
                      </a:solidFill>
                      <a:latin typeface="Avenir Next LT Pro" panose="020B0504020202020204" pitchFamily="34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C9B-4908-8753-FFDCCE72E351}"/>
                </c:ext>
              </c:extLst>
            </c:dLbl>
            <c:dLbl>
              <c:idx val="2"/>
              <c:layout>
                <c:manualLayout>
                  <c:x val="6.9284064665127024E-3"/>
                  <c:y val="5.959209687699171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b="1" kern="1200">
                      <a:solidFill>
                        <a:schemeClr val="bg1"/>
                      </a:solidFill>
                      <a:latin typeface="Avenir Next LT Pro" panose="020B0504020202020204" pitchFamily="34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C9B-4908-8753-FFDCCE72E351}"/>
                </c:ext>
              </c:extLst>
            </c:dLbl>
            <c:dLbl>
              <c:idx val="3"/>
              <c:layout>
                <c:manualLayout>
                  <c:x val="-3.8253281473639156E-3"/>
                  <c:y val="-1.5304007200393984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b="1" kern="1200">
                      <a:solidFill>
                        <a:schemeClr val="bg1"/>
                      </a:solidFill>
                      <a:latin typeface="Avenir Next LT Pro" panose="020B0504020202020204" pitchFamily="34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C9B-4908-8753-FFDCCE72E3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Sheet1!$A$1:$A$4</c:f>
              <c:numCache>
                <c:formatCode>General</c:formatCode>
                <c:ptCount val="4"/>
                <c:pt idx="0">
                  <c:v>21</c:v>
                </c:pt>
                <c:pt idx="1">
                  <c:v>17</c:v>
                </c:pt>
                <c:pt idx="2">
                  <c:v>21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9B-4908-8753-FFDCCE72E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281F4-6B56-4D16-B956-31091E06D050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23D3A-CE62-4FFB-8E10-C9AB220EF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8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87B-EF80-4CE5-AB7E-85141D5F04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33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449E2-85A6-482E-BB7B-0507E6B365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09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23D3A-CE62-4FFB-8E10-C9AB220EF3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72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23D3A-CE62-4FFB-8E10-C9AB220EF3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55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449E2-85A6-482E-BB7B-0507E6B365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30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898D0-5EA0-C115-D766-EAA92A5B5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4061D0-A490-ADFA-09D3-5B4A695D13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734378-D8E6-49F5-D9C6-DF6D53493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79A6D-F5A4-19C8-4CFB-712C28DF30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449E2-85A6-482E-BB7B-0507E6B365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6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EC03D-9DA2-4F09-CF09-5970337A0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DB895F-09E5-0C5D-6E6C-D9B8F1F0AE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82225D-352B-98B0-1C9A-A43A10A44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458AE-65F9-2886-1327-FFCAC982A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23D3A-CE62-4FFB-8E10-C9AB220EF3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01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449E2-85A6-482E-BB7B-0507E6B365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8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449E2-85A6-482E-BB7B-0507E6B365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2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D96E1-C87F-9AF2-2FA8-DB6D04EC5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1D783D-9772-9BF7-E0A1-11DF23E56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8DDC6D-EF58-B398-8C06-7E3810821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246D9-F5F7-65C4-994C-9CEF6EDE0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23D3A-CE62-4FFB-8E10-C9AB220EF3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13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2756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23D3A-CE62-4FFB-8E10-C9AB220EF3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41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95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119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3578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23D3A-CE62-4FFB-8E10-C9AB220EF3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72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987B-EF80-4CE5-AB7E-85141D5F04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00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23D3A-CE62-4FFB-8E10-C9AB220EF3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7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10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4" Type="http://schemas.openxmlformats.org/officeDocument/2006/relationships/image" Target="../media/image10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4" Type="http://schemas.openxmlformats.org/officeDocument/2006/relationships/image" Target="../media/image10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4" Type="http://schemas.openxmlformats.org/officeDocument/2006/relationships/image" Target="../media/image10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10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10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10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10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5" Type="http://schemas.openxmlformats.org/officeDocument/2006/relationships/image" Target="../media/image13.jpeg"/><Relationship Id="rId4" Type="http://schemas.openxmlformats.org/officeDocument/2006/relationships/image" Target="../media/image10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5" Type="http://schemas.openxmlformats.org/officeDocument/2006/relationships/image" Target="../media/image4.jpeg"/><Relationship Id="rId4" Type="http://schemas.openxmlformats.org/officeDocument/2006/relationships/image" Target="../media/image10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5" Type="http://schemas.openxmlformats.org/officeDocument/2006/relationships/image" Target="../media/image5.jpeg"/><Relationship Id="rId4" Type="http://schemas.openxmlformats.org/officeDocument/2006/relationships/image" Target="../media/image10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5" Type="http://schemas.openxmlformats.org/officeDocument/2006/relationships/image" Target="../media/image6.jpeg"/><Relationship Id="rId4" Type="http://schemas.openxmlformats.org/officeDocument/2006/relationships/image" Target="../media/image10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10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5" Type="http://schemas.openxmlformats.org/officeDocument/2006/relationships/image" Target="../media/image8.jpeg"/><Relationship Id="rId4" Type="http://schemas.openxmlformats.org/officeDocument/2006/relationships/image" Target="../media/image10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4" Type="http://schemas.openxmlformats.org/officeDocument/2006/relationships/image" Target="../media/image10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4" Type="http://schemas.openxmlformats.org/officeDocument/2006/relationships/image" Target="../media/image10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4" Type="http://schemas.openxmlformats.org/officeDocument/2006/relationships/image" Target="../media/image10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4" Type="http://schemas.openxmlformats.org/officeDocument/2006/relationships/image" Target="../media/image10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5" Type="http://schemas.openxmlformats.org/officeDocument/2006/relationships/image" Target="../media/image14.png"/><Relationship Id="rId4" Type="http://schemas.openxmlformats.org/officeDocument/2006/relationships/image" Target="../media/image10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5" Type="http://schemas.openxmlformats.org/officeDocument/2006/relationships/image" Target="../media/image14.png"/><Relationship Id="rId4" Type="http://schemas.openxmlformats.org/officeDocument/2006/relationships/image" Target="../media/image10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ftr" idx="11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blue dots bkdg">
  <p:cSld name="Title Slide blue dots bkdg">
    <p:bg>
      <p:bgPr>
        <a:solidFill>
          <a:schemeClr val="accen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4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0" name="Google Shape;140;p44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1" name="Google Shape;141;p44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42" name="Google Shape;142;p44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43" name="Google Shape;143;p44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4" name="Google Shape;144;p44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5" name="Google Shape;145;p44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6" name="Google Shape;146;p44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7" name="Google Shape;147;p44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8" name="Google Shape;148;p44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9" name="Google Shape;149;p44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" name="Google Shape;150;p44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" name="Google Shape;151;p44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" name="Google Shape;152;p44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" name="Google Shape;153;p44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" name="Google Shape;154;p44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5" name="Google Shape;155;p44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6" name="Google Shape;156;p44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" name="Google Shape;157;p44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" name="Google Shape;158;p44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" name="Google Shape;159;p44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" name="Google Shape;160;p44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" name="Google Shape;161;p44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2" name="Google Shape;162;p44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3" name="Google Shape;163;p44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4" name="Google Shape;164;p44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" name="Google Shape;165;p44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6" name="Google Shape;166;p44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7" name="Google Shape;167;p44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8" name="Google Shape;168;p44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9" name="Google Shape;169;p44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0" name="Google Shape;170;p44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" name="Google Shape;171;p44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" name="Google Shape;172;p44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" name="Google Shape;173;p44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4" name="Google Shape;174;p44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" name="Google Shape;175;p44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" name="Google Shape;176;p44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" name="Google Shape;177;p44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8" name="Google Shape;178;p44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9" name="Google Shape;179;p44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0" name="Google Shape;180;p44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1" name="Google Shape;181;p44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2" name="Google Shape;182;p44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3" name="Google Shape;183;p44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4" name="Google Shape;184;p44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5" name="Google Shape;185;p44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6" name="Google Shape;186;p44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7" name="Google Shape;187;p44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" name="Google Shape;188;p44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" name="Google Shape;189;p44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" name="Google Shape;190;p44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1" name="Google Shape;191;p44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2" name="Google Shape;192;p44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3" name="Google Shape;193;p44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4" name="Google Shape;194;p44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5" name="Google Shape;195;p44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6" name="Google Shape;196;p44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7" name="Google Shape;197;p44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" name="Google Shape;198;p44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9" name="Google Shape;199;p44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0" name="Google Shape;200;p44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1" name="Google Shape;201;p44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2" name="Google Shape;202;p44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3" name="Google Shape;203;p44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4" name="Google Shape;204;p44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5" name="Google Shape;205;p44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6" name="Google Shape;206;p44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207" name="Google Shape;207;p44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2022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dark blue bckgd">
  <p:cSld name="Title Slide dark blue bckgd">
    <p:bg>
      <p:bgPr>
        <a:solidFill>
          <a:schemeClr val="accent2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5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0" name="Google Shape;210;p45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Google Shape;211;p45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12" name="Google Shape;212;p45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213" name="Google Shape;213;p45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4" name="Google Shape;214;p45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5" name="Google Shape;215;p45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6" name="Google Shape;216;p45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7" name="Google Shape;217;p45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8" name="Google Shape;218;p45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9" name="Google Shape;219;p45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0" name="Google Shape;220;p45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1" name="Google Shape;221;p45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2" name="Google Shape;222;p45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3" name="Google Shape;223;p45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4" name="Google Shape;224;p45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5" name="Google Shape;225;p45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6" name="Google Shape;226;p45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7" name="Google Shape;227;p45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8" name="Google Shape;228;p45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9" name="Google Shape;229;p45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0" name="Google Shape;230;p45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1" name="Google Shape;231;p45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2" name="Google Shape;232;p45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3" name="Google Shape;233;p45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4" name="Google Shape;234;p45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5" name="Google Shape;235;p45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6" name="Google Shape;236;p45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7" name="Google Shape;237;p45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8" name="Google Shape;238;p45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9" name="Google Shape;239;p45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0" name="Google Shape;240;p45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1" name="Google Shape;241;p45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2" name="Google Shape;242;p45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3" name="Google Shape;243;p45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4" name="Google Shape;244;p45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5" name="Google Shape;245;p45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6" name="Google Shape;246;p45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7" name="Google Shape;247;p45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8" name="Google Shape;248;p45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9" name="Google Shape;249;p45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0" name="Google Shape;250;p45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1" name="Google Shape;251;p45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2" name="Google Shape;252;p45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3" name="Google Shape;253;p45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4" name="Google Shape;254;p45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5" name="Google Shape;255;p45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6" name="Google Shape;256;p45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7" name="Google Shape;257;p45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8" name="Google Shape;258;p45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9" name="Google Shape;259;p45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0" name="Google Shape;260;p45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1" name="Google Shape;261;p45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2" name="Google Shape;262;p45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3" name="Google Shape;263;p45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4" name="Google Shape;264;p45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5" name="Google Shape;265;p45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6" name="Google Shape;266;p45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7" name="Google Shape;267;p45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8" name="Google Shape;268;p45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9" name="Google Shape;269;p45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0" name="Google Shape;270;p45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1" name="Google Shape;271;p45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2" name="Google Shape;272;p45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3" name="Google Shape;273;p45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4" name="Google Shape;274;p45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5" name="Google Shape;275;p45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6" name="Google Shape;276;p45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277" name="Google Shape;277;p45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2022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Title Slide blue dots bkdg">
  <p:cSld name="6_Title Slide blue dots bkdg">
    <p:bg>
      <p:bgPr>
        <a:solidFill>
          <a:schemeClr val="accent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6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6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1" name="Google Shape;281;p46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2" name="Google Shape;282;p46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83" name="Google Shape;283;p46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284" name="Google Shape;284;p46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5" name="Google Shape;285;p46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6" name="Google Shape;286;p46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7" name="Google Shape;287;p46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8" name="Google Shape;288;p46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9" name="Google Shape;289;p46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0" name="Google Shape;290;p46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1" name="Google Shape;291;p46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2" name="Google Shape;292;p46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3" name="Google Shape;293;p46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4" name="Google Shape;294;p46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5" name="Google Shape;295;p46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6" name="Google Shape;296;p46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7" name="Google Shape;297;p46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8" name="Google Shape;298;p46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9" name="Google Shape;299;p46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0" name="Google Shape;300;p46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1" name="Google Shape;301;p46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2" name="Google Shape;302;p46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3" name="Google Shape;303;p46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4" name="Google Shape;304;p46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5" name="Google Shape;305;p46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6" name="Google Shape;306;p46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7" name="Google Shape;307;p46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8" name="Google Shape;308;p46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9" name="Google Shape;309;p46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0" name="Google Shape;310;p46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1" name="Google Shape;311;p46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2" name="Google Shape;312;p46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3" name="Google Shape;313;p46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4" name="Google Shape;314;p46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5" name="Google Shape;315;p46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6" name="Google Shape;316;p46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7" name="Google Shape;317;p46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8" name="Google Shape;318;p46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9" name="Google Shape;319;p46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0" name="Google Shape;320;p46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1" name="Google Shape;321;p46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2" name="Google Shape;322;p46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3" name="Google Shape;323;p46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4" name="Google Shape;324;p46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5" name="Google Shape;325;p46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6" name="Google Shape;326;p46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7" name="Google Shape;327;p46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8" name="Google Shape;328;p46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9" name="Google Shape;329;p46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0" name="Google Shape;330;p46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1" name="Google Shape;331;p46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2" name="Google Shape;332;p46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3" name="Google Shape;333;p46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4" name="Google Shape;334;p46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5" name="Google Shape;335;p46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6" name="Google Shape;336;p46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7" name="Google Shape;337;p46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8" name="Google Shape;338;p46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9" name="Google Shape;339;p46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0" name="Google Shape;340;p46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1" name="Google Shape;341;p46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2" name="Google Shape;342;p46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3" name="Google Shape;343;p46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4" name="Google Shape;344;p46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5" name="Google Shape;345;p46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6" name="Google Shape;346;p46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7" name="Google Shape;347;p46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348" name="Google Shape;348;p46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2022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 blue dots bkdg">
  <p:cSld name="3_Title Slide blue dots bkdg">
    <p:bg>
      <p:bgPr>
        <a:solidFill>
          <a:schemeClr val="accent1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48" descr="A picture containing text, night, dark, li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8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3" name="Google Shape;423;p48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4" name="Google Shape;424;p48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425" name="Google Shape;425;p48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426" name="Google Shape;426;p48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7" name="Google Shape;427;p48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8" name="Google Shape;428;p48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9" name="Google Shape;429;p48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0" name="Google Shape;430;p48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1" name="Google Shape;431;p48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2" name="Google Shape;432;p48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3" name="Google Shape;433;p48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4" name="Google Shape;434;p48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5" name="Google Shape;435;p48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6" name="Google Shape;436;p48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7" name="Google Shape;437;p48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8" name="Google Shape;438;p48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9" name="Google Shape;439;p48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0" name="Google Shape;440;p48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1" name="Google Shape;441;p48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2" name="Google Shape;442;p48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3" name="Google Shape;443;p48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4" name="Google Shape;444;p48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5" name="Google Shape;445;p48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6" name="Google Shape;446;p48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7" name="Google Shape;447;p48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8" name="Google Shape;448;p48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9" name="Google Shape;449;p48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0" name="Google Shape;450;p48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1" name="Google Shape;451;p48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2" name="Google Shape;452;p48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3" name="Google Shape;453;p48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4" name="Google Shape;454;p48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5" name="Google Shape;455;p48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6" name="Google Shape;456;p48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7" name="Google Shape;457;p48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8" name="Google Shape;458;p48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9" name="Google Shape;459;p48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0" name="Google Shape;460;p48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1" name="Google Shape;461;p48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2" name="Google Shape;462;p48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3" name="Google Shape;463;p48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4" name="Google Shape;464;p48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5" name="Google Shape;465;p48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6" name="Google Shape;466;p48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7" name="Google Shape;467;p48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8" name="Google Shape;468;p48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9" name="Google Shape;469;p48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0" name="Google Shape;470;p48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1" name="Google Shape;471;p48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2" name="Google Shape;472;p48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3" name="Google Shape;473;p48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4" name="Google Shape;474;p48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5" name="Google Shape;475;p48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6" name="Google Shape;476;p48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7" name="Google Shape;477;p48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8" name="Google Shape;478;p48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9" name="Google Shape;479;p48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0" name="Google Shape;480;p48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1" name="Google Shape;481;p48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2" name="Google Shape;482;p48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3" name="Google Shape;483;p48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4" name="Google Shape;484;p48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5" name="Google Shape;485;p48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6" name="Google Shape;486;p48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7" name="Google Shape;487;p48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8" name="Google Shape;488;p48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9" name="Google Shape;489;p48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490" name="Google Shape;490;p48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2022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 Slide blue dots bkdg">
  <p:cSld name="4_Title Slide blue dots bkdg">
    <p:bg>
      <p:bgPr>
        <a:solidFill>
          <a:schemeClr val="accent1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49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49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4" name="Google Shape;494;p49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5" name="Google Shape;495;p49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496" name="Google Shape;496;p49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497" name="Google Shape;497;p49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8" name="Google Shape;498;p49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9" name="Google Shape;499;p49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0" name="Google Shape;500;p49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1" name="Google Shape;501;p49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2" name="Google Shape;502;p49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3" name="Google Shape;503;p49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4" name="Google Shape;504;p49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5" name="Google Shape;505;p49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6" name="Google Shape;506;p49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7" name="Google Shape;507;p49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8" name="Google Shape;508;p49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9" name="Google Shape;509;p49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0" name="Google Shape;510;p49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1" name="Google Shape;511;p49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2" name="Google Shape;512;p49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3" name="Google Shape;513;p49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4" name="Google Shape;514;p49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5" name="Google Shape;515;p49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6" name="Google Shape;516;p49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7" name="Google Shape;517;p49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8" name="Google Shape;518;p49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9" name="Google Shape;519;p49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0" name="Google Shape;520;p49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1" name="Google Shape;521;p49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2" name="Google Shape;522;p49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3" name="Google Shape;523;p49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4" name="Google Shape;524;p49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5" name="Google Shape;525;p49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6" name="Google Shape;526;p49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7" name="Google Shape;527;p49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8" name="Google Shape;528;p49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9" name="Google Shape;529;p49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0" name="Google Shape;530;p49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1" name="Google Shape;531;p49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2" name="Google Shape;532;p49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3" name="Google Shape;533;p49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4" name="Google Shape;534;p49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5" name="Google Shape;535;p49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6" name="Google Shape;536;p49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7" name="Google Shape;537;p49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8" name="Google Shape;538;p49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9" name="Google Shape;539;p49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0" name="Google Shape;540;p49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1" name="Google Shape;541;p49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2" name="Google Shape;542;p49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3" name="Google Shape;543;p49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4" name="Google Shape;544;p49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5" name="Google Shape;545;p49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6" name="Google Shape;546;p49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7" name="Google Shape;547;p49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8" name="Google Shape;548;p49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9" name="Google Shape;549;p49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0" name="Google Shape;550;p49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1" name="Google Shape;551;p49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2" name="Google Shape;552;p49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3" name="Google Shape;553;p49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4" name="Google Shape;554;p49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5" name="Google Shape;555;p49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6" name="Google Shape;556;p49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7" name="Google Shape;557;p49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8" name="Google Shape;558;p49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9" name="Google Shape;559;p49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0" name="Google Shape;560;p49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561" name="Google Shape;561;p49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2022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Slide blue dots bkdg">
  <p:cSld name="5_Title Slide blue dots bkdg">
    <p:bg>
      <p:bgPr>
        <a:solidFill>
          <a:schemeClr val="accent1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50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5" name="Google Shape;565;p50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6" name="Google Shape;566;p50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67" name="Google Shape;567;p50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568" name="Google Shape;568;p50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9" name="Google Shape;569;p50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0" name="Google Shape;570;p50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1" name="Google Shape;571;p50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2" name="Google Shape;572;p50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3" name="Google Shape;573;p50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4" name="Google Shape;574;p50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5" name="Google Shape;575;p50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6" name="Google Shape;576;p50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7" name="Google Shape;577;p50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8" name="Google Shape;578;p50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9" name="Google Shape;579;p50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0" name="Google Shape;580;p50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1" name="Google Shape;581;p50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2" name="Google Shape;582;p50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3" name="Google Shape;583;p50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4" name="Google Shape;584;p50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5" name="Google Shape;585;p50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6" name="Google Shape;586;p50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7" name="Google Shape;587;p50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8" name="Google Shape;588;p50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9" name="Google Shape;589;p50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0" name="Google Shape;590;p50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1" name="Google Shape;591;p50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2" name="Google Shape;592;p50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3" name="Google Shape;593;p50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4" name="Google Shape;594;p50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5" name="Google Shape;595;p50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6" name="Google Shape;596;p50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7" name="Google Shape;597;p50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8" name="Google Shape;598;p50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9" name="Google Shape;599;p50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0" name="Google Shape;600;p50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1" name="Google Shape;601;p50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2" name="Google Shape;602;p50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3" name="Google Shape;603;p50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4" name="Google Shape;604;p50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5" name="Google Shape;605;p50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6" name="Google Shape;606;p50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7" name="Google Shape;607;p50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8" name="Google Shape;608;p50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9" name="Google Shape;609;p50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0" name="Google Shape;610;p50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1" name="Google Shape;611;p50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2" name="Google Shape;612;p50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3" name="Google Shape;613;p50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4" name="Google Shape;614;p50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5" name="Google Shape;615;p50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6" name="Google Shape;616;p50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7" name="Google Shape;617;p50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8" name="Google Shape;618;p50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9" name="Google Shape;619;p50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0" name="Google Shape;620;p50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1" name="Google Shape;621;p50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2" name="Google Shape;622;p50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3" name="Google Shape;623;p50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4" name="Google Shape;624;p50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5" name="Google Shape;625;p50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6" name="Google Shape;626;p50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7" name="Google Shape;627;p50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8" name="Google Shape;628;p50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9" name="Google Shape;629;p50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0" name="Google Shape;630;p50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1" name="Google Shape;631;p50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632" name="Google Shape;632;p50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2022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blue dots bkdg">
  <p:cSld name="1_Title Slide blue dots bkdg">
    <p:bg>
      <p:bgPr>
        <a:solidFill>
          <a:schemeClr val="accent1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51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6" name="Google Shape;636;p51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7" name="Google Shape;637;p51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638" name="Google Shape;638;p51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639" name="Google Shape;639;p51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0" name="Google Shape;640;p51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1" name="Google Shape;641;p51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2" name="Google Shape;642;p51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3" name="Google Shape;643;p51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4" name="Google Shape;644;p51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5" name="Google Shape;645;p51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6" name="Google Shape;646;p51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7" name="Google Shape;647;p51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8" name="Google Shape;648;p51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9" name="Google Shape;649;p51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0" name="Google Shape;650;p51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1" name="Google Shape;651;p51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2" name="Google Shape;652;p51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3" name="Google Shape;653;p51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4" name="Google Shape;654;p51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5" name="Google Shape;655;p51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6" name="Google Shape;656;p51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7" name="Google Shape;657;p51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8" name="Google Shape;658;p51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9" name="Google Shape;659;p51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0" name="Google Shape;660;p51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1" name="Google Shape;661;p51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2" name="Google Shape;662;p51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3" name="Google Shape;663;p51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4" name="Google Shape;664;p51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5" name="Google Shape;665;p51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6" name="Google Shape;666;p51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7" name="Google Shape;667;p51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8" name="Google Shape;668;p51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9" name="Google Shape;669;p51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0" name="Google Shape;670;p51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1" name="Google Shape;671;p51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2" name="Google Shape;672;p51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3" name="Google Shape;673;p51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4" name="Google Shape;674;p51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5" name="Google Shape;675;p51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6" name="Google Shape;676;p51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7" name="Google Shape;677;p51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8" name="Google Shape;678;p51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9" name="Google Shape;679;p51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0" name="Google Shape;680;p51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1" name="Google Shape;681;p51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2" name="Google Shape;682;p51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3" name="Google Shape;683;p51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4" name="Google Shape;684;p51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5" name="Google Shape;685;p51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6" name="Google Shape;686;p51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7" name="Google Shape;687;p51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8" name="Google Shape;688;p51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9" name="Google Shape;689;p51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0" name="Google Shape;690;p51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1" name="Google Shape;691;p51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2" name="Google Shape;692;p51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3" name="Google Shape;693;p51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4" name="Google Shape;694;p51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5" name="Google Shape;695;p51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6" name="Google Shape;696;p51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7" name="Google Shape;697;p51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8" name="Google Shape;698;p51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9" name="Google Shape;699;p51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0" name="Google Shape;700;p51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1" name="Google Shape;701;p51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2" name="Google Shape;702;p51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703" name="Google Shape;703;p51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2022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 blue dots bkdg">
  <p:cSld name="2_Title Slide blue dots bkdg">
    <p:bg>
      <p:bgPr>
        <a:solidFill>
          <a:schemeClr val="accent1"/>
        </a:solidFill>
        <a:effectLst/>
      </p:bgPr>
    </p:bg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52" descr="A picture containing text, night, road, dar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52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7" name="Google Shape;707;p52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8" name="Google Shape;708;p52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709" name="Google Shape;709;p52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710" name="Google Shape;710;p52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1" name="Google Shape;711;p52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2" name="Google Shape;712;p52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3" name="Google Shape;713;p52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4" name="Google Shape;714;p52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5" name="Google Shape;715;p52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6" name="Google Shape;716;p52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7" name="Google Shape;717;p52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8" name="Google Shape;718;p52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9" name="Google Shape;719;p52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0" name="Google Shape;720;p52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1" name="Google Shape;721;p52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2" name="Google Shape;722;p52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3" name="Google Shape;723;p52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4" name="Google Shape;724;p52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5" name="Google Shape;725;p52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6" name="Google Shape;726;p52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7" name="Google Shape;727;p52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8" name="Google Shape;728;p52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9" name="Google Shape;729;p52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0" name="Google Shape;730;p52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1" name="Google Shape;731;p52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2" name="Google Shape;732;p52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3" name="Google Shape;733;p52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4" name="Google Shape;734;p52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5" name="Google Shape;735;p52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6" name="Google Shape;736;p52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7" name="Google Shape;737;p52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8" name="Google Shape;738;p52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9" name="Google Shape;739;p52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0" name="Google Shape;740;p52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1" name="Google Shape;741;p52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2" name="Google Shape;742;p52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3" name="Google Shape;743;p52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4" name="Google Shape;744;p52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5" name="Google Shape;745;p52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6" name="Google Shape;746;p52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7" name="Google Shape;747;p52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8" name="Google Shape;748;p52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9" name="Google Shape;749;p52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0" name="Google Shape;750;p52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1" name="Google Shape;751;p52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2" name="Google Shape;752;p52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3" name="Google Shape;753;p52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4" name="Google Shape;754;p52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5" name="Google Shape;755;p52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6" name="Google Shape;756;p52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7" name="Google Shape;757;p52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8" name="Google Shape;758;p52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9" name="Google Shape;759;p52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0" name="Google Shape;760;p52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1" name="Google Shape;761;p52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2" name="Google Shape;762;p52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3" name="Google Shape;763;p52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4" name="Google Shape;764;p52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5" name="Google Shape;765;p52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6" name="Google Shape;766;p52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7" name="Google Shape;767;p52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8" name="Google Shape;768;p52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9" name="Google Shape;769;p52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70" name="Google Shape;770;p52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71" name="Google Shape;771;p52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72" name="Google Shape;772;p52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73" name="Google Shape;773;p52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774" name="Google Shape;774;p52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2022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genda">
  <p:cSld name="1_Agenda"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53"/>
          <p:cNvSpPr txBox="1">
            <a:spLocks noGrp="1"/>
          </p:cNvSpPr>
          <p:nvPr>
            <p:ph type="body" idx="1"/>
          </p:nvPr>
        </p:nvSpPr>
        <p:spPr>
          <a:xfrm>
            <a:off x="1802541" y="2186099"/>
            <a:ext cx="1354138" cy="2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B0B"/>
              </a:buClr>
              <a:buSzPts val="5400"/>
              <a:buFont typeface="Arial"/>
              <a:buNone/>
              <a:defRPr sz="5400" b="1">
                <a:solidFill>
                  <a:srgbClr val="000B0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7" name="Google Shape;777;p53"/>
          <p:cNvSpPr txBox="1">
            <a:spLocks noGrp="1"/>
          </p:cNvSpPr>
          <p:nvPr>
            <p:ph type="body" idx="2"/>
          </p:nvPr>
        </p:nvSpPr>
        <p:spPr>
          <a:xfrm>
            <a:off x="3209681" y="2331426"/>
            <a:ext cx="6866305" cy="56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8" name="Google Shape;778;p53"/>
          <p:cNvSpPr txBox="1">
            <a:spLocks noGrp="1"/>
          </p:cNvSpPr>
          <p:nvPr>
            <p:ph type="body" idx="3"/>
          </p:nvPr>
        </p:nvSpPr>
        <p:spPr>
          <a:xfrm>
            <a:off x="3209681" y="3209931"/>
            <a:ext cx="6866305" cy="56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9" name="Google Shape;779;p53"/>
          <p:cNvSpPr txBox="1">
            <a:spLocks noGrp="1"/>
          </p:cNvSpPr>
          <p:nvPr>
            <p:ph type="body" idx="4"/>
          </p:nvPr>
        </p:nvSpPr>
        <p:spPr>
          <a:xfrm>
            <a:off x="3209681" y="4094298"/>
            <a:ext cx="6866305" cy="56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0" name="Google Shape;780;p53"/>
          <p:cNvSpPr txBox="1">
            <a:spLocks noGrp="1"/>
          </p:cNvSpPr>
          <p:nvPr>
            <p:ph type="body" idx="5"/>
          </p:nvPr>
        </p:nvSpPr>
        <p:spPr>
          <a:xfrm>
            <a:off x="1811587" y="1493698"/>
            <a:ext cx="10971942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dark blue bkgd">
  <p:cSld name="Divider dark blue bkgd">
    <p:bg>
      <p:bgPr>
        <a:solidFill>
          <a:srgbClr val="071E31"/>
        </a:solidFill>
        <a:effectLst/>
      </p:bgPr>
    </p:bg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54"/>
          <p:cNvSpPr txBox="1">
            <a:spLocks noGrp="1"/>
          </p:cNvSpPr>
          <p:nvPr>
            <p:ph type="body" idx="1"/>
          </p:nvPr>
        </p:nvSpPr>
        <p:spPr>
          <a:xfrm>
            <a:off x="2455817" y="2533650"/>
            <a:ext cx="7310483" cy="87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3" name="Google Shape;783;p54"/>
          <p:cNvSpPr txBox="1">
            <a:spLocks noGrp="1"/>
          </p:cNvSpPr>
          <p:nvPr>
            <p:ph type="body" idx="2"/>
          </p:nvPr>
        </p:nvSpPr>
        <p:spPr>
          <a:xfrm>
            <a:off x="609601" y="2533650"/>
            <a:ext cx="870858" cy="87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4400"/>
              <a:buNone/>
              <a:defRPr sz="4400" b="1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blue bkgd">
  <p:cSld name="Divider blue bkgd">
    <p:bg>
      <p:bgPr>
        <a:solidFill>
          <a:schemeClr val="accent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6"/>
          <p:cNvSpPr txBox="1">
            <a:spLocks noGrp="1"/>
          </p:cNvSpPr>
          <p:nvPr>
            <p:ph type="body" idx="1"/>
          </p:nvPr>
        </p:nvSpPr>
        <p:spPr>
          <a:xfrm>
            <a:off x="2455817" y="2533650"/>
            <a:ext cx="7310483" cy="87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22;p36"/>
          <p:cNvSpPr txBox="1">
            <a:spLocks noGrp="1"/>
          </p:cNvSpPr>
          <p:nvPr>
            <p:ph type="body" idx="2"/>
          </p:nvPr>
        </p:nvSpPr>
        <p:spPr>
          <a:xfrm>
            <a:off x="609601" y="2533650"/>
            <a:ext cx="870858" cy="87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4400"/>
              <a:buNone/>
              <a:defRPr sz="4400" b="1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light blue bkgd">
  <p:cSld name="Divider light blue bkgd">
    <p:bg>
      <p:bgPr>
        <a:solidFill>
          <a:schemeClr val="accent3"/>
        </a:solidFill>
        <a:effectLst/>
      </p:bgPr>
    </p:bg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55"/>
          <p:cNvSpPr txBox="1">
            <a:spLocks noGrp="1"/>
          </p:cNvSpPr>
          <p:nvPr>
            <p:ph type="body" idx="1"/>
          </p:nvPr>
        </p:nvSpPr>
        <p:spPr>
          <a:xfrm>
            <a:off x="2455817" y="2533650"/>
            <a:ext cx="7310483" cy="87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6" name="Google Shape;786;p55"/>
          <p:cNvSpPr txBox="1">
            <a:spLocks noGrp="1"/>
          </p:cNvSpPr>
          <p:nvPr>
            <p:ph type="body" idx="2"/>
          </p:nvPr>
        </p:nvSpPr>
        <p:spPr>
          <a:xfrm>
            <a:off x="609601" y="2533650"/>
            <a:ext cx="870858" cy="87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4400"/>
              <a:buNone/>
              <a:defRPr sz="4400" b="1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Stmnt right dark blue bkgd">
  <p:cSld name="Big Stmnt right dark blue bkgd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56"/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89" name="Google Shape;789;p56"/>
          <p:cNvSpPr txBox="1">
            <a:spLocks noGrp="1"/>
          </p:cNvSpPr>
          <p:nvPr>
            <p:ph type="body" idx="1"/>
          </p:nvPr>
        </p:nvSpPr>
        <p:spPr>
          <a:xfrm>
            <a:off x="8424742" y="1608083"/>
            <a:ext cx="3226676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o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−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0" name="Google Shape;790;p56"/>
          <p:cNvSpPr txBox="1">
            <a:spLocks noGrp="1"/>
          </p:cNvSpPr>
          <p:nvPr>
            <p:ph type="body" idx="2"/>
          </p:nvPr>
        </p:nvSpPr>
        <p:spPr>
          <a:xfrm>
            <a:off x="609599" y="1608083"/>
            <a:ext cx="6380481" cy="328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o"/>
              <a:defRPr b="1"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−"/>
              <a:defRPr b="1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1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91" name="Google Shape;791;p56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0110" y="6400942"/>
            <a:ext cx="620111" cy="262514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56"/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sz="11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93" name="Google Shape;793;p56"/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A0A0A0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2022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Stmnt left dark blue bkgd">
  <p:cSld name="Big Stmnt left dark blue bkgd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58"/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03" name="Google Shape;803;p58"/>
          <p:cNvSpPr txBox="1">
            <a:spLocks noGrp="1"/>
          </p:cNvSpPr>
          <p:nvPr>
            <p:ph type="body" idx="1"/>
          </p:nvPr>
        </p:nvSpPr>
        <p:spPr>
          <a:xfrm>
            <a:off x="7935310" y="1608083"/>
            <a:ext cx="3647091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o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−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4" name="Google Shape;804;p58"/>
          <p:cNvSpPr txBox="1">
            <a:spLocks noGrp="1"/>
          </p:cNvSpPr>
          <p:nvPr>
            <p:ph type="body" idx="2"/>
          </p:nvPr>
        </p:nvSpPr>
        <p:spPr>
          <a:xfrm>
            <a:off x="609599" y="1608083"/>
            <a:ext cx="5729057" cy="328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o"/>
              <a:defRPr b="1"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−"/>
              <a:defRPr b="1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1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5" name="Google Shape;805;p58"/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sz="1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06" name="Google Shape;806;p58" descr="A black and white logo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 b="23462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58"/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A0A0A0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2022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Stmnt left light blue bkgd">
  <p:cSld name="Big Stmnt left light blue bkgd"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59"/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10" name="Google Shape;810;p59"/>
          <p:cNvSpPr txBox="1">
            <a:spLocks noGrp="1"/>
          </p:cNvSpPr>
          <p:nvPr>
            <p:ph type="body" idx="1"/>
          </p:nvPr>
        </p:nvSpPr>
        <p:spPr>
          <a:xfrm>
            <a:off x="7935310" y="1608083"/>
            <a:ext cx="3647091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o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−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1" name="Google Shape;811;p59"/>
          <p:cNvSpPr txBox="1">
            <a:spLocks noGrp="1"/>
          </p:cNvSpPr>
          <p:nvPr>
            <p:ph type="body" idx="2"/>
          </p:nvPr>
        </p:nvSpPr>
        <p:spPr>
          <a:xfrm>
            <a:off x="609599" y="1608083"/>
            <a:ext cx="5729057" cy="328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o"/>
              <a:defRPr b="1"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−"/>
              <a:defRPr b="1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1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12" name="Google Shape;812;p59" descr="A black and white logo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 b="23462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59"/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sz="1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14" name="Google Shape;814;p59"/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A0A0A0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2022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8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3081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97D4CC6-32AD-BCA7-E5DC-806815585B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 userDrawn="1"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4174808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069DB7-BD92-42FC-963A-F010D7F4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8083"/>
            <a:ext cx="10962290" cy="4564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494493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C27F384-8713-5B88-DFA2-E374F47A59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6" name="Google Shape;806;p79">
            <a:extLst>
              <a:ext uri="{FF2B5EF4-FFF2-40B4-BE49-F238E27FC236}">
                <a16:creationId xmlns:a16="http://schemas.microsoft.com/office/drawing/2014/main" id="{C7383E85-64EA-B75B-7EAA-77163A0031E5}"/>
              </a:ext>
            </a:extLst>
          </p:cNvPr>
          <p:cNvSpPr txBox="1">
            <a:spLocks/>
          </p:cNvSpPr>
          <p:nvPr userDrawn="1"/>
        </p:nvSpPr>
        <p:spPr>
          <a:xfrm>
            <a:off x="8610600" y="63636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339;p6">
            <a:extLst>
              <a:ext uri="{FF2B5EF4-FFF2-40B4-BE49-F238E27FC236}">
                <a16:creationId xmlns:a16="http://schemas.microsoft.com/office/drawing/2014/main" id="{A87DAE10-C021-748F-5579-ECD76C8CB9C1}"/>
              </a:ext>
            </a:extLst>
          </p:cNvPr>
          <p:cNvSpPr/>
          <p:nvPr userDrawn="1"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5357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7315199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586528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48D1AD9-A85C-CC9C-2379-A294B91BF4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2157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48D1AD9-A85C-CC9C-2379-A294B91BF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518212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F7D59-AB3D-3F5F-F8BE-608E38AC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27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4B5B5-E169-82B3-4823-63269CF0A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27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3985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D2EAEA-4A1A-4BD0-AAA4-E823F3352FA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455562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A95F98-B444-45B3-B26F-E3A566F5AD2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55562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695122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se Study">
  <p:cSld name="Case Stu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7"/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" name="Google Shape;25;p37"/>
          <p:cNvSpPr txBox="1">
            <a:spLocks noGrp="1"/>
          </p:cNvSpPr>
          <p:nvPr>
            <p:ph type="body" idx="1"/>
          </p:nvPr>
        </p:nvSpPr>
        <p:spPr>
          <a:xfrm>
            <a:off x="9343697" y="1608083"/>
            <a:ext cx="2238704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o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−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Google Shape;26;p37"/>
          <p:cNvSpPr txBox="1">
            <a:spLocks noGrp="1"/>
          </p:cNvSpPr>
          <p:nvPr>
            <p:ph type="body" idx="2"/>
          </p:nvPr>
        </p:nvSpPr>
        <p:spPr>
          <a:xfrm>
            <a:off x="609599" y="1608083"/>
            <a:ext cx="7304691" cy="328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o"/>
              <a:defRPr b="1"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−"/>
              <a:defRPr b="1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1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Google Shape;27;p3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0110" y="6396759"/>
            <a:ext cx="620111" cy="26251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7"/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sz="11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" name="Google Shape;29;p37"/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A0A0A0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2022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anel small tex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045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10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10" y="2510632"/>
            <a:ext cx="2564585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78CED2-08EF-4CF6-A179-4392DD3514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386316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B1AC188-4440-4EA7-A8C4-FD8FE5FF5D0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8631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1EBFA0-4A27-4371-8AF1-C2D421D126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007306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8971224-A4C3-4B38-8487-E75903A9B75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0730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F7C2B96-4B20-46A3-A648-DB8B6AEDC02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35423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E5215DC-8B13-45E7-AC26-B09A437B5B6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41099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8704354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029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99B2FAE0-6F28-0B07-ABC2-21001016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1" name="Text Placeholder 81">
            <a:extLst>
              <a:ext uri="{FF2B5EF4-FFF2-40B4-BE49-F238E27FC236}">
                <a16:creationId xmlns:a16="http://schemas.microsoft.com/office/drawing/2014/main" id="{AABBBD46-2D94-9A1E-1B0B-4EA66A5B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AE1C7A48-0D13-1059-2A8B-9267721F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FA29A0-C03A-3277-5EF6-1E67883CD46A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848955287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5204295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ark blue bc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DAAB41-4F5B-0002-62E7-0314002034DE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4273412955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924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97D4CC6-32AD-BCA7-E5DC-806815585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299984151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8604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11536B-E5C4-A106-C81D-293D994FF1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558117315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3402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dark, lit&#10;&#10;Description automatically generated">
            <a:extLst>
              <a:ext uri="{FF2B5EF4-FFF2-40B4-BE49-F238E27FC236}">
                <a16:creationId xmlns:a16="http://schemas.microsoft.com/office/drawing/2014/main" id="{94B80643-DB53-93CF-0CC8-F5B0CC74C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09352129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5248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1F8DC0-76D0-8840-4794-40095E1485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334408889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251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320BF0-2CB7-7307-F4DF-D200AD3CD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437218264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084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591F0AA-87FF-62FE-5D42-09693E23D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5510354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anel no bkgd">
  <p:cSld name="One panel no bkgd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8"/>
          <p:cNvSpPr txBox="1"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ftr" idx="11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8"/>
          <p:cNvSpPr txBox="1"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o"/>
              <a:defRPr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−"/>
              <a:defRPr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6650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road, dark&#10;&#10;Description automatically generated">
            <a:extLst>
              <a:ext uri="{FF2B5EF4-FFF2-40B4-BE49-F238E27FC236}">
                <a16:creationId xmlns:a16="http://schemas.microsoft.com/office/drawing/2014/main" id="{8D58678D-5B64-3781-4493-30D95C9ED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869961466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092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268DF-0D1B-2D93-A94B-382F22D1D1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2541" y="2186099"/>
            <a:ext cx="1354138" cy="2730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5400" b="1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  <a:p>
            <a:pPr marL="0" indent="0">
              <a:buNone/>
            </a:pPr>
            <a:r>
              <a:rPr lang="en-US" sz="5400" b="1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  <a:p>
            <a:pPr marL="0" indent="0">
              <a:buNone/>
            </a:pPr>
            <a:r>
              <a:rPr lang="en-US" sz="5400" b="1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endParaRPr lang="en-US" sz="1600" b="1">
              <a:solidFill>
                <a:srgbClr val="000B0B"/>
              </a:solidFill>
              <a:latin typeface="Avenir Next LT Pro" panose="020B0504020202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591AD-199E-A70A-9360-68820C39D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681" y="2331426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/>
              <a:t>Objectives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endParaRPr lang="en-US"/>
          </a:p>
          <a:p>
            <a:pPr lvl="0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F9CE85-3705-01D7-81C8-A9AD36741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9681" y="3209931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/>
              <a:t>Objectives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2B5B75-0F34-37CE-E770-B421C085D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681" y="4094298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/>
              <a:t>Objectives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6ED341-6B69-D776-D498-64B4BD4F4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587" y="1493698"/>
            <a:ext cx="10971942" cy="552450"/>
          </a:xfrm>
        </p:spPr>
        <p:txBody>
          <a:bodyPr>
            <a:noAutofit/>
          </a:bodyPr>
          <a:lstStyle>
            <a:lvl1pPr>
              <a:defRPr sz="2200" b="1"/>
            </a:lvl1pPr>
            <a:lvl5pPr marL="682625" indent="0">
              <a:buNone/>
              <a:defRPr/>
            </a:lvl5pPr>
          </a:lstStyle>
          <a:p>
            <a:pPr lvl="0"/>
            <a:r>
              <a:rPr lang="en-US"/>
              <a:t>For Our Discussion Today</a:t>
            </a:r>
          </a:p>
        </p:txBody>
      </p:sp>
    </p:spTree>
    <p:extLst>
      <p:ext uri="{BB962C8B-B14F-4D97-AF65-F5344CB8AC3E}">
        <p14:creationId xmlns:p14="http://schemas.microsoft.com/office/powerpoint/2010/main" val="2123257198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dark blue bkgd">
    <p:bg>
      <p:bgPr>
        <a:solidFill>
          <a:srgbClr val="071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4284867658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 b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843701864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light blue bkg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086778805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4929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45A60-5D16-E41D-32DF-B6C18EDF4E3C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523420730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396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2A3CD-9F27-5AE1-225C-3361E5B5BB61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026317119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299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>
              <a:solidFill>
                <a:schemeClr val="tx1"/>
              </a:solidFill>
            </a:endParaRP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46FC3E1-FCFE-4BFC-896E-BE93A86F0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F1FFD-372D-1C59-527C-57A4B18E07F8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346647699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22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E76424F-251D-91B3-502B-FFA88D29D5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5A66D-ACCA-FCA5-BB7A-6090A9490304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822321780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018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3697" y="1608083"/>
            <a:ext cx="2238704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730469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Case Study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396759"/>
            <a:ext cx="620111" cy="262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AC9E-9340-B35E-11EE-6AB60D024A56}"/>
              </a:ext>
            </a:extLst>
          </p:cNvPr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6CF8F-5A50-7E72-6C38-E2CAFD8EE8C3}"/>
              </a:ext>
            </a:extLst>
          </p:cNvPr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12551025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Callout">
  <p:cSld name="Content &amp; Call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9"/>
          <p:cNvSpPr txBox="1"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39"/>
          <p:cNvSpPr txBox="1">
            <a:spLocks noGrp="1"/>
          </p:cNvSpPr>
          <p:nvPr>
            <p:ph type="body" idx="2"/>
          </p:nvPr>
        </p:nvSpPr>
        <p:spPr>
          <a:xfrm>
            <a:off x="609599" y="2505075"/>
            <a:ext cx="7315199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o"/>
              <a:defRPr sz="1050"/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body" idx="3"/>
          </p:nvPr>
        </p:nvSpPr>
        <p:spPr>
          <a:xfrm>
            <a:off x="8301525" y="1681163"/>
            <a:ext cx="32808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39"/>
          <p:cNvSpPr txBox="1">
            <a:spLocks noGrp="1"/>
          </p:cNvSpPr>
          <p:nvPr>
            <p:ph type="body" idx="4"/>
          </p:nvPr>
        </p:nvSpPr>
        <p:spPr>
          <a:xfrm>
            <a:off x="8301525" y="2505075"/>
            <a:ext cx="3280875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o"/>
              <a:defRPr sz="1050"/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9" name="Google Shape;20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36160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1_Title Only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33D1B77-D9AD-70F7-E0E3-8CD5B4BE0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3" name="Google Shape;806;p79">
            <a:extLst>
              <a:ext uri="{FF2B5EF4-FFF2-40B4-BE49-F238E27FC236}">
                <a16:creationId xmlns:a16="http://schemas.microsoft.com/office/drawing/2014/main" id="{02FD5FEF-6747-DA50-2363-8370B07EDF79}"/>
              </a:ext>
            </a:extLst>
          </p:cNvPr>
          <p:cNvSpPr txBox="1">
            <a:spLocks/>
          </p:cNvSpPr>
          <p:nvPr userDrawn="1"/>
        </p:nvSpPr>
        <p:spPr>
          <a:xfrm>
            <a:off x="8610600" y="63636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Google Shape;339;p6">
            <a:extLst>
              <a:ext uri="{FF2B5EF4-FFF2-40B4-BE49-F238E27FC236}">
                <a16:creationId xmlns:a16="http://schemas.microsoft.com/office/drawing/2014/main" id="{34DEF5E5-41DB-99B5-34BA-C4FF82F6F698}"/>
              </a:ext>
            </a:extLst>
          </p:cNvPr>
          <p:cNvSpPr/>
          <p:nvPr userDrawn="1"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53660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Blue no bkgd">
  <p:cSld name="Section Header Blue no bkgd">
    <p:bg>
      <p:bgPr>
        <a:solidFill>
          <a:schemeClr val="dk2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5"/>
          <p:cNvSpPr txBox="1">
            <a:spLocks noGrp="1"/>
          </p:cNvSpPr>
          <p:nvPr>
            <p:ph type="ctrTitle"/>
          </p:nvPr>
        </p:nvSpPr>
        <p:spPr>
          <a:xfrm>
            <a:off x="1246474" y="2768602"/>
            <a:ext cx="6691421" cy="166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" name="Google Shape;458;p13" descr="Graphical user interface&#10;&#10;Description automatically generated">
            <a:extLst>
              <a:ext uri="{FF2B5EF4-FFF2-40B4-BE49-F238E27FC236}">
                <a16:creationId xmlns:a16="http://schemas.microsoft.com/office/drawing/2014/main" id="{2F1C7F64-CE10-5ABF-CB00-3E81CCF72D3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88759" y="6321434"/>
            <a:ext cx="621782" cy="249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13;p84">
            <a:extLst>
              <a:ext uri="{FF2B5EF4-FFF2-40B4-BE49-F238E27FC236}">
                <a16:creationId xmlns:a16="http://schemas.microsoft.com/office/drawing/2014/main" id="{A2F790BB-9AB9-1A0C-6878-58AD363F612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" name="Google Shape;806;p79">
            <a:extLst>
              <a:ext uri="{FF2B5EF4-FFF2-40B4-BE49-F238E27FC236}">
                <a16:creationId xmlns:a16="http://schemas.microsoft.com/office/drawing/2014/main" id="{EC237007-489F-361D-428C-1D6ABA2AE14B}"/>
              </a:ext>
            </a:extLst>
          </p:cNvPr>
          <p:cNvSpPr txBox="1">
            <a:spLocks/>
          </p:cNvSpPr>
          <p:nvPr userDrawn="1"/>
        </p:nvSpPr>
        <p:spPr>
          <a:xfrm>
            <a:off x="8610600" y="63636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7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anel no bkgd">
  <p:cSld name="Two panel no bkg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0"/>
          <p:cNvSpPr txBox="1"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2"/>
          </p:nvPr>
        </p:nvSpPr>
        <p:spPr>
          <a:xfrm>
            <a:off x="609599" y="2505075"/>
            <a:ext cx="5182129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3"/>
          </p:nvPr>
        </p:nvSpPr>
        <p:spPr>
          <a:xfrm>
            <a:off x="640027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40"/>
          <p:cNvSpPr txBox="1">
            <a:spLocks noGrp="1"/>
          </p:cNvSpPr>
          <p:nvPr>
            <p:ph type="body" idx="4"/>
          </p:nvPr>
        </p:nvSpPr>
        <p:spPr>
          <a:xfrm>
            <a:off x="640027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anel no bkgd">
  <p:cSld name="Three panel no bkgd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1"/>
          <p:cNvSpPr txBox="1"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41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328087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o"/>
              <a:defRPr sz="1050"/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body" idx="3"/>
          </p:nvPr>
        </p:nvSpPr>
        <p:spPr>
          <a:xfrm>
            <a:off x="8301525" y="1681163"/>
            <a:ext cx="32808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Google Shape;54;p41"/>
          <p:cNvSpPr txBox="1">
            <a:spLocks noGrp="1"/>
          </p:cNvSpPr>
          <p:nvPr>
            <p:ph type="body" idx="4"/>
          </p:nvPr>
        </p:nvSpPr>
        <p:spPr>
          <a:xfrm>
            <a:off x="8301525" y="2505075"/>
            <a:ext cx="3280875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o"/>
              <a:defRPr sz="1050"/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Google Shape;55;p41"/>
          <p:cNvSpPr txBox="1">
            <a:spLocks noGrp="1"/>
          </p:cNvSpPr>
          <p:nvPr>
            <p:ph type="body" idx="5"/>
          </p:nvPr>
        </p:nvSpPr>
        <p:spPr>
          <a:xfrm>
            <a:off x="4455562" y="1681163"/>
            <a:ext cx="328087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Google Shape;56;p41"/>
          <p:cNvSpPr txBox="1">
            <a:spLocks noGrp="1"/>
          </p:cNvSpPr>
          <p:nvPr>
            <p:ph type="body" idx="6"/>
          </p:nvPr>
        </p:nvSpPr>
        <p:spPr>
          <a:xfrm>
            <a:off x="4455562" y="2505075"/>
            <a:ext cx="328087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o"/>
              <a:defRPr sz="1050"/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panel small text bkgd">
  <p:cSld name="Four panel small text bkgd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2"/>
          <p:cNvSpPr txBox="1"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body" idx="1"/>
          </p:nvPr>
        </p:nvSpPr>
        <p:spPr>
          <a:xfrm>
            <a:off x="620110" y="1618987"/>
            <a:ext cx="256458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2"/>
          </p:nvPr>
        </p:nvSpPr>
        <p:spPr>
          <a:xfrm>
            <a:off x="620110" y="2510632"/>
            <a:ext cx="2564585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o"/>
              <a:defRPr sz="1100"/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−"/>
              <a:defRPr sz="1050"/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Google Shape;61;p42"/>
          <p:cNvSpPr txBox="1">
            <a:spLocks noGrp="1"/>
          </p:cNvSpPr>
          <p:nvPr>
            <p:ph type="ftr" idx="11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body" idx="3"/>
          </p:nvPr>
        </p:nvSpPr>
        <p:spPr>
          <a:xfrm>
            <a:off x="3386316" y="1618987"/>
            <a:ext cx="256458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42"/>
          <p:cNvSpPr txBox="1">
            <a:spLocks noGrp="1"/>
          </p:cNvSpPr>
          <p:nvPr>
            <p:ph type="body" idx="4"/>
          </p:nvPr>
        </p:nvSpPr>
        <p:spPr>
          <a:xfrm>
            <a:off x="3386316" y="2510632"/>
            <a:ext cx="256458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o"/>
              <a:defRPr sz="1100"/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−"/>
              <a:defRPr sz="1050"/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Google Shape;64;p42"/>
          <p:cNvSpPr txBox="1">
            <a:spLocks noGrp="1"/>
          </p:cNvSpPr>
          <p:nvPr>
            <p:ph type="body" idx="5"/>
          </p:nvPr>
        </p:nvSpPr>
        <p:spPr>
          <a:xfrm>
            <a:off x="9007306" y="1613430"/>
            <a:ext cx="256458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Google Shape;65;p42"/>
          <p:cNvSpPr txBox="1">
            <a:spLocks noGrp="1"/>
          </p:cNvSpPr>
          <p:nvPr>
            <p:ph type="body" idx="6"/>
          </p:nvPr>
        </p:nvSpPr>
        <p:spPr>
          <a:xfrm>
            <a:off x="9007306" y="2510632"/>
            <a:ext cx="256458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o"/>
              <a:defRPr sz="1100"/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−"/>
              <a:defRPr sz="1050"/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Google Shape;66;p42"/>
          <p:cNvSpPr txBox="1">
            <a:spLocks noGrp="1"/>
          </p:cNvSpPr>
          <p:nvPr>
            <p:ph type="body" idx="7"/>
          </p:nvPr>
        </p:nvSpPr>
        <p:spPr>
          <a:xfrm>
            <a:off x="6235423" y="1613430"/>
            <a:ext cx="256458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Google Shape;67;p42"/>
          <p:cNvSpPr txBox="1">
            <a:spLocks noGrp="1"/>
          </p:cNvSpPr>
          <p:nvPr>
            <p:ph type="body" idx="8"/>
          </p:nvPr>
        </p:nvSpPr>
        <p:spPr>
          <a:xfrm>
            <a:off x="6241099" y="2510632"/>
            <a:ext cx="256458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o"/>
              <a:defRPr sz="1100"/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−"/>
              <a:defRPr sz="1050"/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no bkgd">
  <p:cSld name="Title Slide no bkgd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43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70" name="Google Shape;70;p43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" name="Google Shape;71;p43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" name="Google Shape;72;p43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" name="Google Shape;73;p43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" name="Google Shape;74;p43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" name="Google Shape;75;p43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" name="Google Shape;76;p43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7" name="Google Shape;77;p43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8" name="Google Shape;78;p43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9" name="Google Shape;79;p43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0" name="Google Shape;80;p43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1" name="Google Shape;81;p43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2" name="Google Shape;82;p43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3" name="Google Shape;83;p43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4" name="Google Shape;84;p43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5" name="Google Shape;85;p43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6" name="Google Shape;86;p43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7" name="Google Shape;87;p43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8" name="Google Shape;88;p43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9" name="Google Shape;89;p43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0" name="Google Shape;90;p43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1" name="Google Shape;91;p43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2" name="Google Shape;92;p43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3" name="Google Shape;93;p43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4" name="Google Shape;94;p43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5" name="Google Shape;95;p43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6" name="Google Shape;96;p43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7" name="Google Shape;97;p43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8" name="Google Shape;98;p43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9" name="Google Shape;99;p43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0" name="Google Shape;100;p43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1" name="Google Shape;101;p43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2" name="Google Shape;102;p43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3" name="Google Shape;103;p43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4" name="Google Shape;104;p43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5" name="Google Shape;105;p43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6" name="Google Shape;106;p43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7" name="Google Shape;107;p43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8" name="Google Shape;108;p43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9" name="Google Shape;109;p43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0" name="Google Shape;110;p43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1" name="Google Shape;111;p43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2" name="Google Shape;112;p43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3" name="Google Shape;113;p43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4" name="Google Shape;114;p43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5" name="Google Shape;115;p43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6" name="Google Shape;116;p43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7" name="Google Shape;117;p43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8" name="Google Shape;118;p43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9" name="Google Shape;119;p43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0" name="Google Shape;120;p43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1" name="Google Shape;121;p43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2" name="Google Shape;122;p43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3" name="Google Shape;123;p43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4" name="Google Shape;124;p43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5" name="Google Shape;125;p43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6" name="Google Shape;126;p43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7" name="Google Shape;127;p43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8" name="Google Shape;128;p43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9" name="Google Shape;129;p43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0" name="Google Shape;130;p43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1" name="Google Shape;131;p43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2" name="Google Shape;132;p43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3" name="Google Shape;133;p43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134" name="Google Shape;134;p43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nir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5" name="Google Shape;135;p43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Google Shape;136;p43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7" name="Google Shape;137;p43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image" Target="../media/image11.pn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image" Target="../media/image10.emf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oleObject" Target="../embeddings/oleObject3.bin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image" Target="../media/image12.emf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tags" Target="../tags/tag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tags" Target="../tags/tag4.xml"/><Relationship Id="rId35" Type="http://schemas.openxmlformats.org/officeDocument/2006/relationships/oleObject" Target="../embeddings/oleObject4.bin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D14A5A56-63AA-DB65-3CBE-08F50263B6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7765433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360" imgH="360" progId="TCLayout.ActiveDocument.1">
                  <p:embed/>
                </p:oleObj>
              </mc:Choice>
              <mc:Fallback>
                <p:oleObj name="think-cell Slide" r:id="rId27" imgW="360" imgH="36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14A5A56-63AA-DB65-3CBE-08F50263B6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  <a:defRPr sz="24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"/>
              <a:buChar char="−"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cxnSp>
        <p:nvCxnSpPr>
          <p:cNvPr id="12" name="Google Shape;12;p34"/>
          <p:cNvCxnSpPr/>
          <p:nvPr/>
        </p:nvCxnSpPr>
        <p:spPr>
          <a:xfrm>
            <a:off x="576393" y="-1905"/>
            <a:ext cx="0" cy="846841"/>
          </a:xfrm>
          <a:prstGeom prst="straightConnector1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Google Shape;13;p34"/>
          <p:cNvSpPr txBox="1"/>
          <p:nvPr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" name="Google Shape;14;p34" descr="Logo&#10;&#10;Description automatically generated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620110" y="6400942"/>
            <a:ext cx="620111" cy="2625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4"/>
          <p:cNvSpPr txBox="1">
            <a:spLocks noGrp="1"/>
          </p:cNvSpPr>
          <p:nvPr>
            <p:ph type="ftr" idx="11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1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6" name="Google Shape;16;p34"/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>
                <a:solidFill>
                  <a:srgbClr val="A0A0A0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2024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2" r:id="rId22"/>
    <p:sldLayoutId id="2147483673" r:id="rId23"/>
    <p:sldLayoutId id="2147483675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38E2F1A-B34E-D69C-A57E-330971B04075}"/>
              </a:ext>
            </a:extLst>
          </p:cNvPr>
          <p:cNvGraphicFramePr>
            <a:graphicFrameLocks noChangeAspect="1"/>
          </p:cNvGraphicFramePr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183109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410" imgH="409" progId="TCLayout.ActiveDocument.1">
                  <p:embed/>
                </p:oleObj>
              </mc:Choice>
              <mc:Fallback>
                <p:oleObj name="think-cell Slide" r:id="rId32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38E2F1A-B34E-D69C-A57E-330971B04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C0743-AA73-0840-B62D-0DD11356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3CF6-2309-4345-AA1D-B104C260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AB39C8-5319-0E6E-2410-4700706DC186}"/>
              </a:ext>
            </a:extLst>
          </p:cNvPr>
          <p:cNvSpPr txBox="1"/>
          <p:nvPr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>
              <a:solidFill>
                <a:schemeClr val="tx1"/>
              </a:solidFill>
            </a:endParaRP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13FB830-EF07-2827-2E9A-C62AEEB66DF9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893C4-3B90-E1F1-32DC-B0057DB39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644A6-12F2-3B17-6083-EE09484EBFF5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AC53BA5-9FBA-3250-846B-52B4E5E17B6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1258473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5" imgW="290" imgH="290" progId="TCLayout.ActiveDocument.1">
                  <p:embed/>
                </p:oleObj>
              </mc:Choice>
              <mc:Fallback>
                <p:oleObj name="think-cell Slide" r:id="rId35" imgW="290" imgH="29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AC53BA5-9FBA-3250-846B-52B4E5E17B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339;p6">
            <a:extLst>
              <a:ext uri="{FF2B5EF4-FFF2-40B4-BE49-F238E27FC236}">
                <a16:creationId xmlns:a16="http://schemas.microsoft.com/office/drawing/2014/main" id="{8F4B0215-D874-B1F6-B15F-183A98D09AA1}"/>
              </a:ext>
            </a:extLst>
          </p:cNvPr>
          <p:cNvSpPr/>
          <p:nvPr userDrawn="1"/>
        </p:nvSpPr>
        <p:spPr>
          <a:xfrm>
            <a:off x="0" y="0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92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301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20663" algn="l" defTabSz="914400" rtl="0" eaLnBrk="1" latinLnBrk="0" hangingPunct="1">
        <a:lnSpc>
          <a:spcPct val="90000"/>
        </a:lnSpc>
        <a:spcBef>
          <a:spcPts val="500"/>
        </a:spcBef>
        <a:buFont typeface="Avenir Next LT Pro" panose="020B0504020202020204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6201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1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0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Relationship Id="rId6" Type="http://schemas.openxmlformats.org/officeDocument/2006/relationships/image" Target="../media/image2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chart" Target="../charts/chart3.xml"/><Relationship Id="rId5" Type="http://schemas.openxmlformats.org/officeDocument/2006/relationships/tags" Target="../tags/tag49.xml"/><Relationship Id="rId10" Type="http://schemas.openxmlformats.org/officeDocument/2006/relationships/image" Target="../media/image30.emf"/><Relationship Id="rId4" Type="http://schemas.openxmlformats.org/officeDocument/2006/relationships/tags" Target="../tags/tag48.xml"/><Relationship Id="rId9" Type="http://schemas.openxmlformats.org/officeDocument/2006/relationships/oleObject" Target="../embeddings/oleObject3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1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1.emf"/><Relationship Id="rId10" Type="http://schemas.microsoft.com/office/2007/relationships/hdphoto" Target="../media/hdphoto3.wdp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Relationship Id="rId6" Type="http://schemas.openxmlformats.org/officeDocument/2006/relationships/image" Target="../media/image3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1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1.emf"/><Relationship Id="rId10" Type="http://schemas.microsoft.com/office/2007/relationships/hdphoto" Target="../media/hdphoto3.wdp"/><Relationship Id="rId4" Type="http://schemas.openxmlformats.org/officeDocument/2006/relationships/oleObject" Target="../embeddings/oleObject43.bin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Relationship Id="rId6" Type="http://schemas.openxmlformats.org/officeDocument/2006/relationships/image" Target="../media/image3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7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Relationship Id="rId6" Type="http://schemas.openxmlformats.org/officeDocument/2006/relationships/image" Target="../media/image3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chart" Target="../charts/chart2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chart" Target="../charts/chart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17.emf"/><Relationship Id="rId5" Type="http://schemas.openxmlformats.org/officeDocument/2006/relationships/tags" Target="../tags/tag36.xml"/><Relationship Id="rId10" Type="http://schemas.openxmlformats.org/officeDocument/2006/relationships/oleObject" Target="../embeddings/oleObject31.bin"/><Relationship Id="rId4" Type="http://schemas.openxmlformats.org/officeDocument/2006/relationships/tags" Target="../tags/tag35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bigrowth.zoom.us/webinar/register/WN_u980m2s7QbCihn5ebLUR1w#/registra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9.xml"/><Relationship Id="rId6" Type="http://schemas.openxmlformats.org/officeDocument/2006/relationships/image" Target="../media/image19.emf"/><Relationship Id="rId11" Type="http://schemas.openxmlformats.org/officeDocument/2006/relationships/image" Target="../media/image24.png"/><Relationship Id="rId5" Type="http://schemas.openxmlformats.org/officeDocument/2006/relationships/image" Target="../media/image18.emf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32.bin"/><Relationship Id="rId9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6" Type="http://schemas.openxmlformats.org/officeDocument/2006/relationships/image" Target="../media/image24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3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bigrowth.zoom.us/webinar/register/WN_u980m2s7QbCihn5ebLUR1w#/registra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3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D778A0F1-3FA9-0CE3-B3F2-A2289A9DA41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87104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778A0F1-3FA9-0CE3-B3F2-A2289A9DA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6EEC0ED-8100-2DFE-F051-6F563A3CF9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>
                <a:latin typeface="Avenir Next LT Pro" panose="020B0504020202020204" pitchFamily="34" charset="0"/>
              </a:rPr>
              <a:t>Unlock the Secrets to Amplifying Seller Productivity: Building Environments for Success</a:t>
            </a:r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46932BA-5716-0256-6D72-2DAF7698A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0878" y="3567446"/>
            <a:ext cx="9139234" cy="297969"/>
          </a:xfrm>
        </p:spPr>
        <p:txBody>
          <a:bodyPr/>
          <a:lstStyle/>
          <a:p>
            <a:r>
              <a:rPr lang="en-US" sz="180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548625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9F051CD-DEC1-A51A-ADD1-97673172FE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2221477"/>
              </p:ext>
            </p:extLst>
          </p:nvPr>
        </p:nvGraphicFramePr>
        <p:xfrm>
          <a:off x="2439353" y="1372553"/>
          <a:ext cx="953" cy="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9F051CD-DEC1-A51A-ADD1-97673172FE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9353" y="1372553"/>
                        <a:ext cx="953" cy="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itle 3">
            <a:extLst>
              <a:ext uri="{FF2B5EF4-FFF2-40B4-BE49-F238E27FC236}">
                <a16:creationId xmlns:a16="http://schemas.microsoft.com/office/drawing/2014/main" id="{3E5EE5F0-B852-667F-5CBB-6132B5EE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</p:spPr>
        <p:txBody>
          <a:bodyPr vert="horz"/>
          <a:lstStyle/>
          <a:p>
            <a:r>
              <a:rPr lang="en-US">
                <a:latin typeface="Avenir Next LT Pro"/>
              </a:rPr>
              <a:t>The ”Micro” level, Coaching and Support, is not moving the needle much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85471B-F792-4636-6723-18AC7F560FA6}"/>
              </a:ext>
            </a:extLst>
          </p:cNvPr>
          <p:cNvGrpSpPr/>
          <p:nvPr/>
        </p:nvGrpSpPr>
        <p:grpSpPr>
          <a:xfrm>
            <a:off x="323448" y="4046739"/>
            <a:ext cx="4192644" cy="1622070"/>
            <a:chOff x="134517" y="1820031"/>
            <a:chExt cx="4192644" cy="162207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D68FDB-A931-0100-633B-B37E4E09B573}"/>
                </a:ext>
              </a:extLst>
            </p:cNvPr>
            <p:cNvSpPr txBox="1"/>
            <p:nvPr/>
          </p:nvSpPr>
          <p:spPr>
            <a:xfrm>
              <a:off x="134517" y="2221557"/>
              <a:ext cx="167341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latin typeface="Avenir Next LT Pro" panose="020B0504020202020204" pitchFamily="34" charset="0"/>
                  <a:sym typeface="Slate Pro" panose="02000506040000020004" pitchFamily="2" charset="0"/>
                </a:rPr>
                <a:t>Lower-Productivity Approaches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33C807-1E09-591C-4683-574ECC1A0827}"/>
                </a:ext>
              </a:extLst>
            </p:cNvPr>
            <p:cNvSpPr/>
            <p:nvPr/>
          </p:nvSpPr>
          <p:spPr>
            <a:xfrm>
              <a:off x="1766994" y="1820031"/>
              <a:ext cx="2560167" cy="767853"/>
            </a:xfrm>
            <a:prstGeom prst="rect">
              <a:avLst/>
            </a:prstGeom>
            <a:solidFill>
              <a:srgbClr val="002036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74320" tIns="91440" rIns="27432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Narrowing</a:t>
              </a:r>
              <a:endParaRPr lang="en-US" sz="2400" kern="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5D6BFBE-1A80-3E28-0904-507DA195188E}"/>
                </a:ext>
              </a:extLst>
            </p:cNvPr>
            <p:cNvSpPr/>
            <p:nvPr/>
          </p:nvSpPr>
          <p:spPr>
            <a:xfrm>
              <a:off x="1766994" y="2674248"/>
              <a:ext cx="2560167" cy="767853"/>
            </a:xfrm>
            <a:prstGeom prst="rect">
              <a:avLst/>
            </a:prstGeom>
            <a:solidFill>
              <a:srgbClr val="BED0E5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74320" tIns="91440" rIns="27432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</a:rPr>
                <a:t>Provoking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558A81-54E7-0367-7D10-B2A4AB8E8338}"/>
              </a:ext>
            </a:extLst>
          </p:cNvPr>
          <p:cNvGrpSpPr/>
          <p:nvPr/>
        </p:nvGrpSpPr>
        <p:grpSpPr>
          <a:xfrm>
            <a:off x="288840" y="2137242"/>
            <a:ext cx="4195442" cy="1653548"/>
            <a:chOff x="81636" y="3655264"/>
            <a:chExt cx="4195442" cy="165354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61CDD1-52A7-45B0-6802-C5EA53579367}"/>
                </a:ext>
              </a:extLst>
            </p:cNvPr>
            <p:cNvSpPr txBox="1"/>
            <p:nvPr/>
          </p:nvSpPr>
          <p:spPr>
            <a:xfrm>
              <a:off x="81636" y="4079293"/>
              <a:ext cx="160774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latin typeface="Avenir Next LT Pro" panose="020B0504020202020204" pitchFamily="34" charset="0"/>
                  <a:sym typeface="Slate Pro" panose="02000506040000020004" pitchFamily="2" charset="0"/>
                </a:rPr>
                <a:t>Higher-Productivity Approaches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9211239-8CAD-78C9-0D56-28786203CE98}"/>
                </a:ext>
              </a:extLst>
            </p:cNvPr>
            <p:cNvSpPr/>
            <p:nvPr/>
          </p:nvSpPr>
          <p:spPr>
            <a:xfrm>
              <a:off x="1716758" y="3655264"/>
              <a:ext cx="2560320" cy="767854"/>
            </a:xfrm>
            <a:prstGeom prst="rect">
              <a:avLst/>
            </a:prstGeom>
            <a:solidFill>
              <a:srgbClr val="0F2AF2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74320" tIns="91440" rIns="27432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Translating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E67A1E8-527D-012A-806A-B99DF5D2455E}"/>
                </a:ext>
              </a:extLst>
            </p:cNvPr>
            <p:cNvSpPr/>
            <p:nvPr/>
          </p:nvSpPr>
          <p:spPr>
            <a:xfrm>
              <a:off x="1716758" y="4540958"/>
              <a:ext cx="2560320" cy="767854"/>
            </a:xfrm>
            <a:prstGeom prst="rect">
              <a:avLst/>
            </a:prstGeom>
            <a:solidFill>
              <a:srgbClr val="77BCF4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74320" tIns="91440" rIns="27432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>
                  <a:latin typeface="Avenir Next LT Pro" panose="020B0504020202020204" pitchFamily="34" charset="0"/>
                </a:rPr>
                <a:t>Anticipating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E6B8701-EBD2-CF78-62B8-36F54F52E7AB}"/>
              </a:ext>
            </a:extLst>
          </p:cNvPr>
          <p:cNvCxnSpPr>
            <a:cxnSpLocks/>
          </p:cNvCxnSpPr>
          <p:nvPr/>
        </p:nvCxnSpPr>
        <p:spPr>
          <a:xfrm>
            <a:off x="433137" y="3936598"/>
            <a:ext cx="60414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C46DE7A-07F5-90C3-4861-AC35C9C0DB84}"/>
              </a:ext>
            </a:extLst>
          </p:cNvPr>
          <p:cNvSpPr txBox="1"/>
          <p:nvPr/>
        </p:nvSpPr>
        <p:spPr>
          <a:xfrm>
            <a:off x="746284" y="5883411"/>
            <a:ext cx="2599220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buClr>
                <a:srgbClr val="000000"/>
              </a:buClr>
              <a:defRPr/>
            </a:pPr>
            <a:r>
              <a:rPr lang="en-US" sz="1000" kern="0">
                <a:solidFill>
                  <a:srgbClr val="000000"/>
                </a:solidFill>
                <a:latin typeface="Avenir Next LT Pro" panose="020B0504020202020204" pitchFamily="34" charset="77"/>
                <a:sym typeface="Slate Pro" panose="02000506040000020004" pitchFamily="2" charset="0"/>
              </a:rPr>
              <a:t>N = 325</a:t>
            </a:r>
          </a:p>
          <a:p>
            <a:pPr defTabSz="914400">
              <a:buClr>
                <a:srgbClr val="000000"/>
              </a:buClr>
              <a:defRPr/>
            </a:pPr>
            <a:r>
              <a:rPr lang="en-US" sz="1000" kern="0">
                <a:solidFill>
                  <a:srgbClr val="000000"/>
                </a:solidFill>
                <a:latin typeface="Avenir Next LT Pro" panose="020B0504020202020204" pitchFamily="34" charset="77"/>
                <a:sym typeface="Slate Pro" panose="02000506040000020004" pitchFamily="2" charset="0"/>
              </a:rPr>
              <a:t>Source: SBI 2023 Seller Skills Survey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DAB780-3DAF-39C2-F1A6-D29E6816CE36}"/>
              </a:ext>
            </a:extLst>
          </p:cNvPr>
          <p:cNvSpPr txBox="1"/>
          <p:nvPr/>
        </p:nvSpPr>
        <p:spPr>
          <a:xfrm>
            <a:off x="4484283" y="1524500"/>
            <a:ext cx="2193244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  <a:latin typeface="Avenir Next LT Pro"/>
                <a:sym typeface="Slate Pro" panose="02000506040000020004" pitchFamily="2" charset="0"/>
              </a:rPr>
              <a:t>Coaching &amp; Support </a:t>
            </a:r>
            <a:r>
              <a:rPr lang="en-US" b="1" i="1">
                <a:solidFill>
                  <a:schemeClr val="accent1"/>
                </a:solidFill>
                <a:latin typeface="Avenir Next LT Pro"/>
                <a:sym typeface="Slate Pro" panose="02000506040000020004" pitchFamily="2" charset="0"/>
              </a:rPr>
              <a:t>(“Micro”)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7FF36B-6B85-9DB1-084D-1B9DF94F7287}"/>
              </a:ext>
            </a:extLst>
          </p:cNvPr>
          <p:cNvSpPr txBox="1"/>
          <p:nvPr/>
        </p:nvSpPr>
        <p:spPr>
          <a:xfrm>
            <a:off x="647279" y="1016840"/>
            <a:ext cx="75656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buClr>
                <a:srgbClr val="000000"/>
              </a:buClr>
              <a:defRPr/>
            </a:pPr>
            <a:r>
              <a:rPr lang="en-US" sz="1600" b="1" kern="0">
                <a:solidFill>
                  <a:srgbClr val="000000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Change in Likelihood of Showing Strong Sales Approach Performance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1BD479-98F7-70DE-B086-AF706AC4B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906" y="2078498"/>
            <a:ext cx="1296071" cy="827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995C45-46F6-D27D-4601-83E3BA9A11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8331" y="4900956"/>
            <a:ext cx="1285145" cy="8043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767EB4-89B7-9393-8018-FEDD07CCF2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8330" y="2984460"/>
            <a:ext cx="1285145" cy="8043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34E7D5-6D0B-6757-CC37-8996EEEEE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906" y="4046739"/>
            <a:ext cx="1296071" cy="82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37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DC95A60-D74E-9E66-14F8-ADE547EBC7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1815100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7772400" imgH="10058400" progId="TCLayout.ActiveDocument.1">
                  <p:embed/>
                </p:oleObj>
              </mc:Choice>
              <mc:Fallback>
                <p:oleObj name="think-cell Slide" r:id="rId9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DC95A60-D74E-9E66-14F8-ADE547EBC7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9F41545-9833-D929-E24E-BE3F0E47C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>
                <a:latin typeface="Avenir Next LT Pro" panose="020B0504020202020204" pitchFamily="34" charset="77"/>
              </a:rPr>
              <a:t>Managers overwhelmingly coach to the less productive approaches</a:t>
            </a:r>
          </a:p>
        </p:txBody>
      </p: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A20426B8-5B71-8D31-1754-E285707B9E83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9509852"/>
              </p:ext>
            </p:extLst>
          </p:nvPr>
        </p:nvGraphicFramePr>
        <p:xfrm>
          <a:off x="2196371" y="1690489"/>
          <a:ext cx="3897182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5" name="Google Shape;11;p4">
            <a:extLst>
              <a:ext uri="{FF2B5EF4-FFF2-40B4-BE49-F238E27FC236}">
                <a16:creationId xmlns:a16="http://schemas.microsoft.com/office/drawing/2014/main" id="{78C48E62-212A-D310-E2A9-9903FCFDFE59}"/>
              </a:ext>
            </a:extLst>
          </p:cNvPr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5341445" y="2213188"/>
            <a:ext cx="1498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numCol="1" spc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4FBE2FE-A3FB-4631-9024-F16DB84595AB}" type="datetime'''''''T''''r''''''''a''''''''ns''''''''la''''ti''ng'">
              <a:rPr lang="en-US" altLang="en-US" sz="2000" kern="1200" smtClean="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rPr>
              <a:pPr>
                <a:spcBef>
                  <a:spcPct val="0"/>
                </a:spcBef>
                <a:spcAft>
                  <a:spcPct val="0"/>
                </a:spcAft>
              </a:pPr>
              <a:t>Translating</a:t>
            </a:fld>
            <a:endParaRPr lang="en-US" sz="2000" kern="1200">
              <a:solidFill>
                <a:schemeClr val="tx1"/>
              </a:solidFill>
              <a:latin typeface="Avenir Next LT Pro" panose="020B0504020202020204" pitchFamily="34" charset="77"/>
              <a:ea typeface="+mn-ea"/>
              <a:cs typeface="+mn-cs"/>
              <a:sym typeface="Avenir Next LT Pro" panose="020B0504020202020204" pitchFamily="34" charset="0"/>
            </a:endParaRPr>
          </a:p>
        </p:txBody>
      </p:sp>
      <p:sp>
        <p:nvSpPr>
          <p:cNvPr id="12" name="Google Shape;11;p4">
            <a:extLst>
              <a:ext uri="{FF2B5EF4-FFF2-40B4-BE49-F238E27FC236}">
                <a16:creationId xmlns:a16="http://schemas.microsoft.com/office/drawing/2014/main" id="{76F79310-4125-8249-8986-6BD781948834}"/>
              </a:ext>
            </a:extLst>
          </p:cNvPr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5978526" y="3898701"/>
            <a:ext cx="1577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numCol="1" spc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BB4565D-DFB1-4151-B022-C7ED6E432B4B}" type="datetime'''''An''''''t''''''''i''c''i''''''p''''''''''''at''''ing'''''">
              <a:rPr lang="en-US" altLang="en-US" sz="2000" kern="1200" smtClean="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rPr>
              <a:pPr>
                <a:spcBef>
                  <a:spcPct val="0"/>
                </a:spcBef>
                <a:spcAft>
                  <a:spcPct val="0"/>
                </a:spcAft>
              </a:pPr>
              <a:t>Anticipating</a:t>
            </a:fld>
            <a:endParaRPr lang="en-US" sz="2000" kern="1200">
              <a:solidFill>
                <a:schemeClr val="tx1"/>
              </a:solidFill>
              <a:latin typeface="Avenir Next LT Pro" panose="020B0504020202020204" pitchFamily="34" charset="77"/>
              <a:ea typeface="+mn-ea"/>
              <a:cs typeface="+mn-cs"/>
              <a:sym typeface="Avenir Next LT Pro" panose="020B0504020202020204" pitchFamily="34" charset="0"/>
            </a:endParaRPr>
          </a:p>
        </p:txBody>
      </p:sp>
      <p:sp>
        <p:nvSpPr>
          <p:cNvPr id="14" name="Google Shape;11;p4">
            <a:extLst>
              <a:ext uri="{FF2B5EF4-FFF2-40B4-BE49-F238E27FC236}">
                <a16:creationId xmlns:a16="http://schemas.microsoft.com/office/drawing/2014/main" id="{2C9B0465-8D84-3CD5-C589-F43F4DDD3BDD}"/>
              </a:ext>
            </a:extLst>
          </p:cNvPr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193924" y="5567621"/>
            <a:ext cx="13573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numCol="1" spc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DF290B9-926C-49B6-B411-32408726BB46}" type="datetime'''P''''''''''ro''''''''v''''''''o''''''''''''''''k''ing'''">
              <a:rPr lang="en-US" altLang="en-US" sz="2000" kern="1200" smtClean="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rPr>
              <a:pPr>
                <a:spcBef>
                  <a:spcPct val="0"/>
                </a:spcBef>
                <a:spcAft>
                  <a:spcPct val="0"/>
                </a:spcAft>
              </a:pPr>
              <a:t>Provoking</a:t>
            </a:fld>
            <a:endParaRPr lang="en-US" sz="2000" kern="1200">
              <a:solidFill>
                <a:schemeClr val="tx1"/>
              </a:solidFill>
              <a:latin typeface="Avenir Next LT Pro" panose="020B0504020202020204" pitchFamily="34" charset="77"/>
              <a:ea typeface="+mn-ea"/>
              <a:cs typeface="+mn-cs"/>
              <a:sym typeface="Avenir Next LT Pro" panose="020B0504020202020204" pitchFamily="34" charset="0"/>
            </a:endParaRPr>
          </a:p>
        </p:txBody>
      </p:sp>
      <p:sp>
        <p:nvSpPr>
          <p:cNvPr id="13" name="Google Shape;11;p4">
            <a:extLst>
              <a:ext uri="{FF2B5EF4-FFF2-40B4-BE49-F238E27FC236}">
                <a16:creationId xmlns:a16="http://schemas.microsoft.com/office/drawing/2014/main" id="{47CC064D-BB3C-A7FB-2935-2A4E227257E1}"/>
              </a:ext>
            </a:extLst>
          </p:cNvPr>
          <p:cNvSpPr txBox="1"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754062" y="3076056"/>
            <a:ext cx="13922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numCol="1" spc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8EDC4BE5-E641-4F03-B654-C51669A0156C}" type="datetime'N''a''r''''''''r''''o''''''wi''''''''n''''''g'">
              <a:rPr lang="en-US" altLang="en-US" sz="2000" kern="1200" smtClean="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Narrowing</a:t>
            </a:fld>
            <a:endParaRPr lang="en-US" sz="2000" kern="1200">
              <a:solidFill>
                <a:schemeClr val="tx1"/>
              </a:solidFill>
              <a:latin typeface="Avenir Next LT Pro" panose="020B0504020202020204" pitchFamily="34" charset="77"/>
              <a:ea typeface="+mn-ea"/>
              <a:cs typeface="+mn-cs"/>
              <a:sym typeface="Avenir Next LT Pro" panose="020B05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676D3A-60BE-7B7D-A8C7-2E686310821F}"/>
              </a:ext>
            </a:extLst>
          </p:cNvPr>
          <p:cNvSpPr txBox="1"/>
          <p:nvPr/>
        </p:nvSpPr>
        <p:spPr>
          <a:xfrm>
            <a:off x="609600" y="1290379"/>
            <a:ext cx="6389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>
                <a:latin typeface="Avenir Next LT Pro" panose="020B0504020202020204" pitchFamily="34" charset="77"/>
              </a:rPr>
              <a:t>Portion of Managers Prioritizing Each Approach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7F8751-EE7E-8725-FF50-18EC37BF3AAC}"/>
              </a:ext>
            </a:extLst>
          </p:cNvPr>
          <p:cNvSpPr txBox="1"/>
          <p:nvPr/>
        </p:nvSpPr>
        <p:spPr>
          <a:xfrm>
            <a:off x="1547813" y="6252643"/>
            <a:ext cx="4430713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latin typeface="Avenir Next LT Pro" panose="020B0504020202020204" pitchFamily="34" charset="77"/>
              </a:rPr>
              <a:t>N = 325</a:t>
            </a:r>
          </a:p>
          <a:p>
            <a:r>
              <a:rPr lang="en-US" sz="1000">
                <a:latin typeface="Avenir Next LT Pro" panose="020B0504020202020204" pitchFamily="34" charset="77"/>
              </a:rPr>
              <a:t>Source: SBI 2023 Seller Skills Survey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A5C3E86-69D3-63AE-C1AE-89921E31D582}"/>
              </a:ext>
            </a:extLst>
          </p:cNvPr>
          <p:cNvSpPr/>
          <p:nvPr/>
        </p:nvSpPr>
        <p:spPr>
          <a:xfrm>
            <a:off x="7556501" y="2534029"/>
            <a:ext cx="453570" cy="320571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677858C-24CD-820A-FB8D-B6A287DA7EF5}"/>
              </a:ext>
            </a:extLst>
          </p:cNvPr>
          <p:cNvSpPr/>
          <p:nvPr/>
        </p:nvSpPr>
        <p:spPr>
          <a:xfrm>
            <a:off x="7556501" y="2023532"/>
            <a:ext cx="453570" cy="320571"/>
          </a:xfrm>
          <a:prstGeom prst="rect">
            <a:avLst/>
          </a:prstGeom>
          <a:solidFill>
            <a:srgbClr val="7AC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4895E9D-5800-741F-2D63-DC2081B0FF4F}"/>
              </a:ext>
            </a:extLst>
          </p:cNvPr>
          <p:cNvSpPr txBox="1"/>
          <p:nvPr/>
        </p:nvSpPr>
        <p:spPr>
          <a:xfrm>
            <a:off x="7951529" y="1983887"/>
            <a:ext cx="1607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latin typeface="Avenir Next LT Pro" panose="020B0504020202020204" pitchFamily="34" charset="0"/>
                <a:sym typeface="Slate Pro" panose="02000506040000020004" pitchFamily="2" charset="0"/>
              </a:rPr>
              <a:t>Higher-Productivity Approaches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A396DF9-1F60-738E-C7C6-1A61CA146DF6}"/>
              </a:ext>
            </a:extLst>
          </p:cNvPr>
          <p:cNvSpPr txBox="1"/>
          <p:nvPr/>
        </p:nvSpPr>
        <p:spPr>
          <a:xfrm>
            <a:off x="7951529" y="2497634"/>
            <a:ext cx="1607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latin typeface="Avenir Next LT Pro" panose="020B0504020202020204" pitchFamily="34" charset="0"/>
                <a:sym typeface="Slate Pro" panose="02000506040000020004" pitchFamily="2" charset="0"/>
              </a:rPr>
              <a:t>Lower-Productivity Approaches</a:t>
            </a:r>
          </a:p>
        </p:txBody>
      </p:sp>
    </p:spTree>
    <p:extLst>
      <p:ext uri="{BB962C8B-B14F-4D97-AF65-F5344CB8AC3E}">
        <p14:creationId xmlns:p14="http://schemas.microsoft.com/office/powerpoint/2010/main" val="799968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BB9F7D12-56ED-B2FB-41A8-C2C6DD81F13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5864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9F7D12-56ED-B2FB-41A8-C2C6DD81F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F22C371-208B-4254-5731-B73F8126A05A}"/>
              </a:ext>
            </a:extLst>
          </p:cNvPr>
          <p:cNvSpPr/>
          <p:nvPr/>
        </p:nvSpPr>
        <p:spPr>
          <a:xfrm>
            <a:off x="733425" y="1590956"/>
            <a:ext cx="4804409" cy="4497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 Next LT Pro" panose="020B0504020202020204" pitchFamily="34" charset="0"/>
                <a:sym typeface="Avenir Next LT Pro" panose="020B0504020202020204" pitchFamily="34" charset="0"/>
              </a:rPr>
              <a:t>A blueprint for success.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 Next LT Pro" panose="020B0504020202020204" pitchFamily="34" charset="0"/>
                <a:sym typeface="Avenir Next LT Pro" panose="020B0504020202020204" pitchFamily="34" charset="0"/>
              </a:rPr>
              <a:t>Leaders translate goals into specific seller actions, telling them what they should and shouldn’t do.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 Next LT Pro" panose="020B0504020202020204" pitchFamily="34" charset="0"/>
                <a:sym typeface="Avenir Next LT Pro" panose="020B0504020202020204" pitchFamily="34" charset="0"/>
              </a:rPr>
              <a:t>Scalable tools to help focus.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 Next LT Pro" panose="020B0504020202020204" pitchFamily="34" charset="0"/>
                <a:sym typeface="Avenir Next LT Pro" panose="020B0504020202020204" pitchFamily="34" charset="0"/>
              </a:rPr>
              <a:t>Leaders supply support and tools to help sellers prioritize and execute prescribed activities.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 Next LT Pro" panose="020B0504020202020204" pitchFamily="34" charset="0"/>
                <a:sym typeface="Avenir Next LT Pro" panose="020B0504020202020204" pitchFamily="34" charset="0"/>
              </a:rPr>
              <a:t>Rewards for sellers who succeed.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 Next LT Pro" panose="020B0504020202020204" pitchFamily="34" charset="0"/>
                <a:sym typeface="Avenir Next LT Pro" panose="020B0504020202020204" pitchFamily="34" charset="0"/>
              </a:rPr>
              <a:t>Leaders regularly update compensation plans to reward sellers who succeed following the blueprint.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22A01E-A38F-0E03-B237-685D6494BF39}"/>
              </a:ext>
            </a:extLst>
          </p:cNvPr>
          <p:cNvSpPr/>
          <p:nvPr/>
        </p:nvSpPr>
        <p:spPr>
          <a:xfrm>
            <a:off x="733424" y="1007484"/>
            <a:ext cx="4804409" cy="51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sym typeface="Avenir Next LT Pro" panose="020B0504020202020204" pitchFamily="34" charset="0"/>
              </a:rPr>
              <a:t>Structured Environments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FCC98A-9DA3-6790-2C50-79870A6AFDB3}"/>
              </a:ext>
            </a:extLst>
          </p:cNvPr>
          <p:cNvSpPr/>
          <p:nvPr/>
        </p:nvSpPr>
        <p:spPr>
          <a:xfrm>
            <a:off x="6791820" y="1007484"/>
            <a:ext cx="4666755" cy="51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sym typeface="Avenir Next LT Pro" panose="020B0504020202020204" pitchFamily="34" charset="0"/>
              </a:rPr>
              <a:t>Discretionary Environments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4EE7289-D19F-744A-092D-BB4C8696E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</p:spPr>
        <p:txBody>
          <a:bodyPr vert="horz"/>
          <a:lstStyle/>
          <a:p>
            <a:r>
              <a:rPr lang="en-US">
                <a:latin typeface="Avenir Next LT Pro"/>
              </a:rPr>
              <a:t>Our analysis revealed two “Macro”, leadership-driven sales environments</a:t>
            </a:r>
          </a:p>
        </p:txBody>
      </p:sp>
    </p:spTree>
    <p:extLst>
      <p:ext uri="{BB962C8B-B14F-4D97-AF65-F5344CB8AC3E}">
        <p14:creationId xmlns:p14="http://schemas.microsoft.com/office/powerpoint/2010/main" val="292134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9F051CD-DEC1-A51A-ADD1-97673172FE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1551404"/>
              </p:ext>
            </p:extLst>
          </p:nvPr>
        </p:nvGraphicFramePr>
        <p:xfrm>
          <a:off x="2439353" y="1372553"/>
          <a:ext cx="953" cy="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9F051CD-DEC1-A51A-ADD1-97673172FE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9353" y="1372553"/>
                        <a:ext cx="953" cy="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itle 3">
            <a:extLst>
              <a:ext uri="{FF2B5EF4-FFF2-40B4-BE49-F238E27FC236}">
                <a16:creationId xmlns:a16="http://schemas.microsoft.com/office/drawing/2014/main" id="{3E5EE5F0-B852-667F-5CBB-6132B5EE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</p:spPr>
        <p:txBody>
          <a:bodyPr vert="horz"/>
          <a:lstStyle/>
          <a:p>
            <a:r>
              <a:rPr lang="en-US">
                <a:latin typeface="Avenir Next LT Pro" panose="020B0504020202020204" pitchFamily="34" charset="77"/>
              </a:rPr>
              <a:t>Structured environments boost narrowing and provoking approaches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F18A31-CD92-7BA6-4E81-98B6C8C3CA72}"/>
              </a:ext>
            </a:extLst>
          </p:cNvPr>
          <p:cNvGrpSpPr/>
          <p:nvPr/>
        </p:nvGrpSpPr>
        <p:grpSpPr>
          <a:xfrm>
            <a:off x="323448" y="3995248"/>
            <a:ext cx="8236886" cy="1678480"/>
            <a:chOff x="134517" y="1768540"/>
            <a:chExt cx="8236886" cy="167848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ABD740-C47E-82AF-A87E-40B863BFC2D0}"/>
                </a:ext>
              </a:extLst>
            </p:cNvPr>
            <p:cNvSpPr txBox="1"/>
            <p:nvPr/>
          </p:nvSpPr>
          <p:spPr>
            <a:xfrm>
              <a:off x="134517" y="2221557"/>
              <a:ext cx="167341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latin typeface="Avenir Next LT Pro" panose="020B0504020202020204" pitchFamily="34" charset="0"/>
                  <a:sym typeface="Slate Pro" panose="02000506040000020004" pitchFamily="2" charset="0"/>
                </a:rPr>
                <a:t>Lower-Productivity Approaches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AEABBA3-6CC8-3751-96A6-39D767852199}"/>
                </a:ext>
              </a:extLst>
            </p:cNvPr>
            <p:cNvSpPr/>
            <p:nvPr/>
          </p:nvSpPr>
          <p:spPr>
            <a:xfrm>
              <a:off x="1766994" y="1820031"/>
              <a:ext cx="2560167" cy="767853"/>
            </a:xfrm>
            <a:prstGeom prst="rect">
              <a:avLst/>
            </a:prstGeom>
            <a:solidFill>
              <a:srgbClr val="002036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74320" tIns="91440" rIns="27432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Narrowing</a:t>
              </a:r>
              <a:endParaRPr lang="en-US" sz="2400" kern="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8A3F61-D3EC-5A1A-E160-EA40CF7C4FAF}"/>
                </a:ext>
              </a:extLst>
            </p:cNvPr>
            <p:cNvSpPr/>
            <p:nvPr/>
          </p:nvSpPr>
          <p:spPr>
            <a:xfrm>
              <a:off x="1766994" y="2674248"/>
              <a:ext cx="2560167" cy="767853"/>
            </a:xfrm>
            <a:prstGeom prst="rect">
              <a:avLst/>
            </a:prstGeom>
            <a:solidFill>
              <a:srgbClr val="BED0E5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74320" tIns="91440" rIns="27432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</a:rPr>
                <a:t>Provoking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5F95D5-4217-5D11-9457-F98DCDC3F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75332" y="2619064"/>
              <a:ext cx="1296071" cy="82795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9F96D44-93AB-EB54-CF82-2BBCB4171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67903" y="1768540"/>
              <a:ext cx="1279135" cy="827956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3F5306F-5543-7DEB-8097-A33C582428D5}"/>
              </a:ext>
            </a:extLst>
          </p:cNvPr>
          <p:cNvGrpSpPr/>
          <p:nvPr/>
        </p:nvGrpSpPr>
        <p:grpSpPr>
          <a:xfrm>
            <a:off x="288840" y="2111767"/>
            <a:ext cx="8265795" cy="1687441"/>
            <a:chOff x="81636" y="3629789"/>
            <a:chExt cx="8265795" cy="168744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C378378-1744-0D55-2BE0-108C09F4EDB7}"/>
                </a:ext>
              </a:extLst>
            </p:cNvPr>
            <p:cNvSpPr txBox="1"/>
            <p:nvPr/>
          </p:nvSpPr>
          <p:spPr>
            <a:xfrm>
              <a:off x="81636" y="4079293"/>
              <a:ext cx="160774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latin typeface="Avenir Next LT Pro" panose="020B0504020202020204" pitchFamily="34" charset="0"/>
                  <a:sym typeface="Slate Pro" panose="02000506040000020004" pitchFamily="2" charset="0"/>
                </a:rPr>
                <a:t>Higher-Productivity Approaches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945618F-C4ED-FC1A-520F-1789EFEC42C3}"/>
                </a:ext>
              </a:extLst>
            </p:cNvPr>
            <p:cNvSpPr/>
            <p:nvPr/>
          </p:nvSpPr>
          <p:spPr>
            <a:xfrm>
              <a:off x="1716758" y="3655264"/>
              <a:ext cx="2560320" cy="767854"/>
            </a:xfrm>
            <a:prstGeom prst="rect">
              <a:avLst/>
            </a:prstGeom>
            <a:solidFill>
              <a:srgbClr val="0F2AF2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74320" tIns="91440" rIns="27432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Translating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C338A9D-861C-A2A4-4CC9-9755F9EE69AF}"/>
                </a:ext>
              </a:extLst>
            </p:cNvPr>
            <p:cNvSpPr/>
            <p:nvPr/>
          </p:nvSpPr>
          <p:spPr>
            <a:xfrm>
              <a:off x="1716758" y="4540958"/>
              <a:ext cx="2560320" cy="767854"/>
            </a:xfrm>
            <a:prstGeom prst="rect">
              <a:avLst/>
            </a:prstGeom>
            <a:solidFill>
              <a:srgbClr val="77BCF4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74320" tIns="91440" rIns="27432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>
                  <a:latin typeface="Avenir Next LT Pro" panose="020B0504020202020204" pitchFamily="34" charset="0"/>
                </a:rPr>
                <a:t>Anticipating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A963DC9-2CD3-3CDB-B350-3A5E479E5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30966" y="3629789"/>
              <a:ext cx="1316465" cy="82397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900648A-5B14-5441-E3A7-E7B995D70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62207" y="4512859"/>
              <a:ext cx="1285145" cy="804371"/>
            </a:xfrm>
            <a:prstGeom prst="rect">
              <a:avLst/>
            </a:prstGeom>
          </p:spPr>
        </p:pic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AC8A604-886B-1D40-809E-A8C22B816130}"/>
              </a:ext>
            </a:extLst>
          </p:cNvPr>
          <p:cNvCxnSpPr>
            <a:cxnSpLocks/>
          </p:cNvCxnSpPr>
          <p:nvPr/>
        </p:nvCxnSpPr>
        <p:spPr>
          <a:xfrm>
            <a:off x="433137" y="3936598"/>
            <a:ext cx="89025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5EACB56-C4E4-AF3F-1A1E-DFCF73A9638C}"/>
              </a:ext>
            </a:extLst>
          </p:cNvPr>
          <p:cNvSpPr txBox="1"/>
          <p:nvPr/>
        </p:nvSpPr>
        <p:spPr>
          <a:xfrm>
            <a:off x="746284" y="5883411"/>
            <a:ext cx="2599220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buClr>
                <a:srgbClr val="000000"/>
              </a:buClr>
              <a:defRPr/>
            </a:pPr>
            <a:r>
              <a:rPr lang="en-US" sz="1000" kern="0">
                <a:solidFill>
                  <a:srgbClr val="000000"/>
                </a:solidFill>
                <a:latin typeface="Avenir Next LT Pro" panose="020B0504020202020204" pitchFamily="34" charset="77"/>
                <a:sym typeface="Slate Pro" panose="02000506040000020004" pitchFamily="2" charset="0"/>
              </a:rPr>
              <a:t>N = 325</a:t>
            </a:r>
          </a:p>
          <a:p>
            <a:pPr defTabSz="914400">
              <a:buClr>
                <a:srgbClr val="000000"/>
              </a:buClr>
              <a:defRPr/>
            </a:pPr>
            <a:r>
              <a:rPr lang="en-US" sz="1000" kern="0">
                <a:solidFill>
                  <a:srgbClr val="000000"/>
                </a:solidFill>
                <a:latin typeface="Avenir Next LT Pro" panose="020B0504020202020204" pitchFamily="34" charset="77"/>
                <a:sym typeface="Slate Pro" panose="02000506040000020004" pitchFamily="2" charset="0"/>
              </a:rPr>
              <a:t>Source: SBI 2023 Seller Skills Survey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FB4D872-976A-8765-F64B-42E779D26C3C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0614" y="3993691"/>
            <a:ext cx="1296071" cy="82795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329F30D-45E2-EEA4-061F-2F0C242D985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2869" y="2994837"/>
            <a:ext cx="1296071" cy="76785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84853F2-B7A8-3AB7-DBC6-C8301E380631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9907" y="2081796"/>
            <a:ext cx="1296071" cy="82795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03C4FEA-5E1F-D946-A33B-D1F5800F1207}"/>
              </a:ext>
            </a:extLst>
          </p:cNvPr>
          <p:cNvSpPr txBox="1"/>
          <p:nvPr/>
        </p:nvSpPr>
        <p:spPr>
          <a:xfrm>
            <a:off x="4484283" y="1524500"/>
            <a:ext cx="21932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Coaching &amp; Support </a:t>
            </a:r>
            <a:br>
              <a:rPr lang="en-US" sz="1600" b="1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</a:br>
            <a:r>
              <a:rPr lang="en-US" b="1" i="1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(“Micro”)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6347CE4-E9A3-F8A8-99C2-BCA8909A734E}"/>
              </a:ext>
            </a:extLst>
          </p:cNvPr>
          <p:cNvSpPr txBox="1"/>
          <p:nvPr/>
        </p:nvSpPr>
        <p:spPr>
          <a:xfrm>
            <a:off x="6677527" y="1525790"/>
            <a:ext cx="24377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latin typeface="Avenir Next LT Pro" panose="020B0504020202020204" pitchFamily="34" charset="0"/>
                <a:sym typeface="Slate Pro" panose="02000506040000020004" pitchFamily="2" charset="0"/>
              </a:rPr>
              <a:t>Structured Environment </a:t>
            </a:r>
            <a:r>
              <a:rPr lang="en-US" b="1" i="1">
                <a:latin typeface="Avenir Next LT Pro" panose="020B0504020202020204" pitchFamily="34" charset="0"/>
                <a:sym typeface="Slate Pro" panose="02000506040000020004" pitchFamily="2" charset="0"/>
              </a:rPr>
              <a:t>(“Macro”)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15E67D5-4D47-421F-55DC-74BD848A9AC7}"/>
              </a:ext>
            </a:extLst>
          </p:cNvPr>
          <p:cNvSpPr txBox="1"/>
          <p:nvPr/>
        </p:nvSpPr>
        <p:spPr>
          <a:xfrm>
            <a:off x="647279" y="1016840"/>
            <a:ext cx="75656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buClr>
                <a:srgbClr val="000000"/>
              </a:buClr>
              <a:defRPr/>
            </a:pPr>
            <a:r>
              <a:rPr lang="en-US" sz="1600" b="1" kern="0">
                <a:solidFill>
                  <a:srgbClr val="000000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Change in Likelihood of Showing Strong Sales Approach Performance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830EF49-36DE-249D-43A2-2CB957D4FA5F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4841" y="4900418"/>
            <a:ext cx="1296071" cy="76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05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4E515-2C67-47AA-751E-7F35FC7CD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9FF41A73-43F2-0B41-17FB-0B07454DF76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068110" y="601385"/>
          <a:ext cx="1310" cy="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FF41A73-43F2-0B41-17FB-0B07454DF7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8110" y="601385"/>
                        <a:ext cx="1310" cy="1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67E395A-37DD-2B3E-4207-680519F911C7}"/>
              </a:ext>
            </a:extLst>
          </p:cNvPr>
          <p:cNvSpPr/>
          <p:nvPr/>
        </p:nvSpPr>
        <p:spPr>
          <a:xfrm>
            <a:off x="733425" y="1672601"/>
            <a:ext cx="4804409" cy="4576520"/>
          </a:xfrm>
          <a:prstGeom prst="rect">
            <a:avLst/>
          </a:prstGeom>
          <a:solidFill>
            <a:srgbClr val="F8F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DDD875-8ADD-88A3-D4B6-EAF12098D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5" y="85789"/>
            <a:ext cx="10962290" cy="767853"/>
          </a:xfrm>
        </p:spPr>
        <p:txBody>
          <a:bodyPr vert="horz"/>
          <a:lstStyle/>
          <a:p>
            <a:r>
              <a:rPr lang="en-US">
                <a:latin typeface="Avenir Next LT Pro"/>
                <a:sym typeface="Slate Pro" panose="02000506040000020004" pitchFamily="2" charset="0"/>
              </a:rPr>
              <a:t>The environment we create shapes how our sellers think</a:t>
            </a:r>
            <a:endParaRPr lang="en-US">
              <a:latin typeface="Avenir Next LT Pro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BFCE101-995E-7DC6-0E05-18F831BEF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423" y="2738121"/>
            <a:ext cx="4804409" cy="35110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78251ED-ABBC-3E7F-9954-699575FA766F}"/>
              </a:ext>
            </a:extLst>
          </p:cNvPr>
          <p:cNvSpPr txBox="1"/>
          <p:nvPr/>
        </p:nvSpPr>
        <p:spPr>
          <a:xfrm>
            <a:off x="733423" y="1738106"/>
            <a:ext cx="48044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buClr>
                <a:srgbClr val="000000"/>
              </a:buClr>
              <a:defRPr/>
            </a:pPr>
            <a:r>
              <a:rPr lang="en-US" sz="2200" b="1" kern="0">
                <a:solidFill>
                  <a:srgbClr val="071E31"/>
                </a:solidFill>
                <a:latin typeface="Avenir Next LT Pro Demi" panose="020B0704020202020204" pitchFamily="34" charset="0"/>
                <a:cs typeface="Arial"/>
                <a:sym typeface="Arial"/>
              </a:rPr>
              <a:t>Sellers feel their success comes from the direction they’re given</a:t>
            </a:r>
            <a:endParaRPr lang="en-US" sz="2200" b="1" kern="0">
              <a:solidFill>
                <a:srgbClr val="000000"/>
              </a:solidFill>
              <a:latin typeface="Avenir Next LT Pro Demi" panose="020B0704020202020204" pitchFamily="34" charset="0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A0085E-003E-C3C4-AD08-1C3B7A5E149C}"/>
              </a:ext>
            </a:extLst>
          </p:cNvPr>
          <p:cNvSpPr/>
          <p:nvPr/>
        </p:nvSpPr>
        <p:spPr>
          <a:xfrm>
            <a:off x="733424" y="1089129"/>
            <a:ext cx="4804409" cy="51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sym typeface="Avenir Next LT Pro" panose="020B0504020202020204" pitchFamily="34" charset="0"/>
              </a:rPr>
              <a:t>Structured Environments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9693F7-68D2-D9A6-CEFC-5423FDF03E79}"/>
              </a:ext>
            </a:extLst>
          </p:cNvPr>
          <p:cNvGrpSpPr/>
          <p:nvPr/>
        </p:nvGrpSpPr>
        <p:grpSpPr>
          <a:xfrm>
            <a:off x="3718250" y="2875002"/>
            <a:ext cx="1819581" cy="3261043"/>
            <a:chOff x="3718250" y="2875002"/>
            <a:chExt cx="1819581" cy="32610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2B32E4-3206-292F-E235-860C1C4A123A}"/>
                </a:ext>
              </a:extLst>
            </p:cNvPr>
            <p:cNvSpPr txBox="1"/>
            <p:nvPr/>
          </p:nvSpPr>
          <p:spPr>
            <a:xfrm>
              <a:off x="3793432" y="2875002"/>
              <a:ext cx="1744399" cy="830997"/>
            </a:xfrm>
            <a:prstGeom prst="rect">
              <a:avLst/>
            </a:prstGeom>
            <a:solidFill>
              <a:srgbClr val="F8F8F4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292A2B"/>
                  </a:solidFill>
                  <a:latin typeface="Avenir Next LT Pro" panose="020B0504020202020204" pitchFamily="34" charset="0"/>
                </a:rPr>
                <a:t>“My tools make it easier to be productive and make me successful.”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316A69-AB3C-1114-20C9-A1AF8FC24B77}"/>
                </a:ext>
              </a:extLst>
            </p:cNvPr>
            <p:cNvSpPr txBox="1"/>
            <p:nvPr/>
          </p:nvSpPr>
          <p:spPr>
            <a:xfrm>
              <a:off x="3718250" y="4162924"/>
              <a:ext cx="1819581" cy="830997"/>
            </a:xfrm>
            <a:prstGeom prst="rect">
              <a:avLst/>
            </a:prstGeom>
            <a:solidFill>
              <a:srgbClr val="F8F8F4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292A2B"/>
                  </a:solidFill>
                  <a:latin typeface="Avenir Next LT Pro" panose="020B0504020202020204" pitchFamily="34" charset="0"/>
                </a:rPr>
                <a:t>“My company told me where to spend my time, I just needed to follow their directions.”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C2A8B0-12A4-8543-DCED-D485ABEB03FF}"/>
                </a:ext>
              </a:extLst>
            </p:cNvPr>
            <p:cNvSpPr txBox="1"/>
            <p:nvPr/>
          </p:nvSpPr>
          <p:spPr>
            <a:xfrm>
              <a:off x="3718250" y="5489714"/>
              <a:ext cx="1675243" cy="646331"/>
            </a:xfrm>
            <a:prstGeom prst="rect">
              <a:avLst/>
            </a:prstGeom>
            <a:solidFill>
              <a:srgbClr val="F8F8F4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292A2B"/>
                  </a:solidFill>
                  <a:latin typeface="Avenir Next LT Pro" panose="020B0504020202020204" pitchFamily="34" charset="0"/>
                </a:rPr>
                <a:t>“My plan tells me what I should do.”</a:t>
              </a:r>
            </a:p>
            <a:p>
              <a:endParaRPr lang="en-US" sz="1200">
                <a:solidFill>
                  <a:srgbClr val="292A2B"/>
                </a:solidFill>
                <a:latin typeface="Avenir Next LT Pro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7340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E05BA-E656-2C56-92F1-9CC3D1E54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3836BACD-73F6-92C6-D3DB-26606A46884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9800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836BACD-73F6-92C6-D3DB-26606A4688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BFA1A34A-55DE-3F21-2B15-D3DB9C70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>
                <a:latin typeface="Avenir Next LT Pro"/>
              </a:rPr>
              <a:t>Our analysis revealed two “Macro”, leadership-driven sales environments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7AB443-2FAF-099A-28B0-2FAD16228CC2}"/>
              </a:ext>
            </a:extLst>
          </p:cNvPr>
          <p:cNvSpPr/>
          <p:nvPr/>
        </p:nvSpPr>
        <p:spPr>
          <a:xfrm>
            <a:off x="733425" y="1590956"/>
            <a:ext cx="4804409" cy="4497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 Next LT Pro" panose="020B0504020202020204" pitchFamily="34" charset="0"/>
                <a:sym typeface="Avenir Next LT Pro" panose="020B0504020202020204" pitchFamily="34" charset="0"/>
              </a:rPr>
              <a:t>A blueprint for success.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 Next LT Pro" panose="020B0504020202020204" pitchFamily="34" charset="0"/>
                <a:sym typeface="Avenir Next LT Pro" panose="020B0504020202020204" pitchFamily="34" charset="0"/>
              </a:rPr>
              <a:t>Leaders translate goals into specific seller actions, telling them what they should and shouldn’t do.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 Next LT Pro" panose="020B0504020202020204" pitchFamily="34" charset="0"/>
                <a:sym typeface="Avenir Next LT Pro" panose="020B0504020202020204" pitchFamily="34" charset="0"/>
              </a:rPr>
              <a:t>Scalable tools to help focus.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 Next LT Pro" panose="020B0504020202020204" pitchFamily="34" charset="0"/>
                <a:sym typeface="Avenir Next LT Pro" panose="020B0504020202020204" pitchFamily="34" charset="0"/>
              </a:rPr>
              <a:t>Leaders supply support and tools to help sellers prioritize and execute prescribed activities.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 Next LT Pro" panose="020B0504020202020204" pitchFamily="34" charset="0"/>
                <a:sym typeface="Avenir Next LT Pro" panose="020B0504020202020204" pitchFamily="34" charset="0"/>
              </a:rPr>
              <a:t>Rewards for sellers who succeed.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 Next LT Pro" panose="020B0504020202020204" pitchFamily="34" charset="0"/>
                <a:sym typeface="Avenir Next LT Pro" panose="020B0504020202020204" pitchFamily="34" charset="0"/>
              </a:rPr>
              <a:t>Leaders regularly update compensation plans to reward sellers who succeed following the blueprint.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5BC3D6-01E0-25EC-6B96-80BC4B9F8E25}"/>
              </a:ext>
            </a:extLst>
          </p:cNvPr>
          <p:cNvSpPr/>
          <p:nvPr/>
        </p:nvSpPr>
        <p:spPr>
          <a:xfrm>
            <a:off x="6791820" y="1590955"/>
            <a:ext cx="4666755" cy="44976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342900" indent="-342900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sym typeface="Avenir Next LT Pro" panose="020B0504020202020204" pitchFamily="34" charset="0"/>
              </a:rPr>
              <a:t>A personal connection. </a:t>
            </a:r>
            <a:r>
              <a:rPr lang="en-US" sz="1800" kern="1200">
                <a:solidFill>
                  <a:schemeClr val="bg1"/>
                </a:solidFill>
                <a:latin typeface="Avenir Next LT Pro"/>
                <a:sym typeface="Avenir Next LT Pro" panose="020B0504020202020204" pitchFamily="34" charset="0"/>
              </a:rPr>
              <a:t>Leaders help s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sym typeface="Avenir Next LT Pro" panose="020B0504020202020204" pitchFamily="34" charset="0"/>
              </a:rPr>
              <a:t>ellers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sym typeface="Avenir Next LT Pro" panose="020B0504020202020204" pitchFamily="34" charset="0"/>
              </a:rPr>
              <a:t> feel connected to their company, colleagues, and customers</a:t>
            </a:r>
            <a:r>
              <a:rPr lang="en-US" sz="1800" kern="1200">
                <a:solidFill>
                  <a:schemeClr val="bg1"/>
                </a:solidFill>
                <a:latin typeface="Avenir Next LT Pro"/>
                <a:sym typeface="Avenir Next LT Pro" panose="020B0504020202020204" pitchFamily="34" charset="0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  <a:p>
            <a:pPr marL="342900" indent="-342900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sym typeface="Avenir Next LT Pro" panose="020B0504020202020204" pitchFamily="34" charset="0"/>
              </a:rPr>
              <a:t>Consistent and reasonable expectations. </a:t>
            </a:r>
            <a:r>
              <a:rPr lang="en-US" sz="1800" kern="1200">
                <a:solidFill>
                  <a:schemeClr val="bg1"/>
                </a:solidFill>
                <a:latin typeface="Avenir Next LT Pro"/>
                <a:sym typeface="Avenir Next LT Pro" panose="020B0504020202020204" pitchFamily="34" charset="0"/>
              </a:rPr>
              <a:t>Leaders make expectations clear to sellers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sym typeface="Avenir Next LT Pro" panose="020B0504020202020204" pitchFamily="34" charset="0"/>
              </a:rPr>
              <a:t>. Sellers feel trusted to use their </a:t>
            </a:r>
            <a:r>
              <a:rPr lang="en-US" sz="1800" kern="1200">
                <a:solidFill>
                  <a:schemeClr val="bg1"/>
                </a:solidFill>
                <a:latin typeface="Avenir Next LT Pro"/>
                <a:sym typeface="Avenir Next LT Pro" panose="020B0504020202020204" pitchFamily="34" charset="0"/>
              </a:rPr>
              <a:t>judgment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sym typeface="Avenir Next LT Pro" panose="020B0504020202020204" pitchFamily="34" charset="0"/>
              </a:rPr>
              <a:t>, and they believe their goals are achievable.</a:t>
            </a:r>
            <a:r>
              <a:rPr lang="en-US" sz="1800" kern="1200">
                <a:solidFill>
                  <a:schemeClr val="bg1"/>
                </a:solidFill>
                <a:latin typeface="Avenir Next LT Pro"/>
                <a:sym typeface="Avenir Next LT Pro" panose="020B0504020202020204" pitchFamily="34" charset="0"/>
              </a:rPr>
              <a:t>  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sym typeface="Avenir Next LT Pro" panose="020B0504020202020204" pitchFamily="34" charset="0"/>
              </a:rPr>
              <a:t>Holistic support. </a:t>
            </a:r>
            <a:r>
              <a:rPr lang="en-US" sz="1800" kern="1200" noProof="0">
                <a:solidFill>
                  <a:schemeClr val="bg1"/>
                </a:solidFill>
                <a:latin typeface="Avenir Next LT Pro"/>
                <a:sym typeface="Avenir Next LT Pro" panose="020B0504020202020204" pitchFamily="34" charset="0"/>
              </a:rPr>
              <a:t>Leaders provide 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sym typeface="Avenir Next LT Pro" panose="020B0504020202020204" pitchFamily="34" charset="0"/>
              </a:rPr>
              <a:t> support structure that considers sellers’ well-being,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sym typeface="Avenir Next LT Pro" panose="020B05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sym typeface="Avenir Next LT Pro" panose="020B0504020202020204" pitchFamily="34" charset="0"/>
              </a:rPr>
              <a:t>nurturing both their professional and personal growth.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A60FAD-4990-7A90-1D4D-586DAE89005F}"/>
              </a:ext>
            </a:extLst>
          </p:cNvPr>
          <p:cNvSpPr/>
          <p:nvPr/>
        </p:nvSpPr>
        <p:spPr>
          <a:xfrm>
            <a:off x="733424" y="1007484"/>
            <a:ext cx="4804409" cy="51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sym typeface="Avenir Next LT Pro" panose="020B0504020202020204" pitchFamily="34" charset="0"/>
              </a:rPr>
              <a:t>Structured Environments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D8CAF7-1EEC-0928-EC5A-F802A26698B6}"/>
              </a:ext>
            </a:extLst>
          </p:cNvPr>
          <p:cNvSpPr/>
          <p:nvPr/>
        </p:nvSpPr>
        <p:spPr>
          <a:xfrm>
            <a:off x="6791820" y="1007484"/>
            <a:ext cx="4666755" cy="51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sym typeface="Avenir Next LT Pro" panose="020B0504020202020204" pitchFamily="34" charset="0"/>
              </a:rPr>
              <a:t>Discretionary Environments</a:t>
            </a:r>
          </a:p>
        </p:txBody>
      </p:sp>
    </p:spTree>
    <p:extLst>
      <p:ext uri="{BB962C8B-B14F-4D97-AF65-F5344CB8AC3E}">
        <p14:creationId xmlns:p14="http://schemas.microsoft.com/office/powerpoint/2010/main" val="913683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9F051CD-DEC1-A51A-ADD1-97673172FE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35124262"/>
              </p:ext>
            </p:extLst>
          </p:nvPr>
        </p:nvGraphicFramePr>
        <p:xfrm>
          <a:off x="2439353" y="1372553"/>
          <a:ext cx="953" cy="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9F051CD-DEC1-A51A-ADD1-97673172FE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9353" y="1372553"/>
                        <a:ext cx="953" cy="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itle 3">
            <a:extLst>
              <a:ext uri="{FF2B5EF4-FFF2-40B4-BE49-F238E27FC236}">
                <a16:creationId xmlns:a16="http://schemas.microsoft.com/office/drawing/2014/main" id="{3E5EE5F0-B852-667F-5CBB-6132B5EE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</p:spPr>
        <p:txBody>
          <a:bodyPr vert="horz"/>
          <a:lstStyle/>
          <a:p>
            <a:r>
              <a:rPr lang="en-US">
                <a:latin typeface="Avenir Next LT Pro" panose="020B0504020202020204" pitchFamily="34" charset="77"/>
              </a:rPr>
              <a:t>Discretionary environments boost higher productivity approaches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4A57D6-75A3-73F7-9227-185E431FE0AD}"/>
              </a:ext>
            </a:extLst>
          </p:cNvPr>
          <p:cNvSpPr txBox="1"/>
          <p:nvPr/>
        </p:nvSpPr>
        <p:spPr>
          <a:xfrm>
            <a:off x="9115279" y="1523821"/>
            <a:ext cx="28941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latin typeface="Avenir Next LT Pro" panose="020B0504020202020204" pitchFamily="34" charset="0"/>
                <a:sym typeface="Slate Pro" panose="02000506040000020004" pitchFamily="2" charset="0"/>
              </a:rPr>
              <a:t>Discretionary Environment</a:t>
            </a:r>
          </a:p>
          <a:p>
            <a:pPr algn="ctr"/>
            <a:r>
              <a:rPr lang="en-US" b="1" i="1">
                <a:latin typeface="Avenir Next LT Pro" panose="020B0504020202020204" pitchFamily="34" charset="0"/>
                <a:sym typeface="Slate Pro" panose="02000506040000020004" pitchFamily="2" charset="0"/>
              </a:rPr>
              <a:t>(“Macro”)</a:t>
            </a:r>
            <a:endParaRPr lang="en-US" b="1">
              <a:latin typeface="Avenir Next LT Pro" panose="020B0504020202020204" pitchFamily="34" charset="0"/>
              <a:sym typeface="Slate Pro" panose="02000506040000020004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E0A98D-FCF4-645E-8EF6-35DB2A1EDBE2}"/>
              </a:ext>
            </a:extLst>
          </p:cNvPr>
          <p:cNvGrpSpPr/>
          <p:nvPr/>
        </p:nvGrpSpPr>
        <p:grpSpPr>
          <a:xfrm>
            <a:off x="323448" y="3995248"/>
            <a:ext cx="10918243" cy="1678480"/>
            <a:chOff x="134517" y="1768540"/>
            <a:chExt cx="10918243" cy="167848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B94CB3-F207-C253-3DEE-6C82A73FCCF1}"/>
                </a:ext>
              </a:extLst>
            </p:cNvPr>
            <p:cNvSpPr txBox="1"/>
            <p:nvPr/>
          </p:nvSpPr>
          <p:spPr>
            <a:xfrm>
              <a:off x="134517" y="2221557"/>
              <a:ext cx="167341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latin typeface="Avenir Next LT Pro" panose="020B0504020202020204" pitchFamily="34" charset="0"/>
                  <a:sym typeface="Slate Pro" panose="02000506040000020004" pitchFamily="2" charset="0"/>
                </a:rPr>
                <a:t>Lower-Productivity Approaches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8B976AD-CBA0-3492-BFB5-2E9FBB23F080}"/>
                </a:ext>
              </a:extLst>
            </p:cNvPr>
            <p:cNvSpPr/>
            <p:nvPr/>
          </p:nvSpPr>
          <p:spPr>
            <a:xfrm>
              <a:off x="1766994" y="1820031"/>
              <a:ext cx="2560167" cy="767853"/>
            </a:xfrm>
            <a:prstGeom prst="rect">
              <a:avLst/>
            </a:prstGeom>
            <a:solidFill>
              <a:srgbClr val="002036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74320" tIns="91440" rIns="27432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Narrowing</a:t>
              </a:r>
              <a:endParaRPr lang="en-US" sz="2400" kern="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C162F30-BB0F-B701-A4BC-ED9E60582F0C}"/>
                </a:ext>
              </a:extLst>
            </p:cNvPr>
            <p:cNvSpPr/>
            <p:nvPr/>
          </p:nvSpPr>
          <p:spPr>
            <a:xfrm>
              <a:off x="1766994" y="2674248"/>
              <a:ext cx="2560167" cy="767853"/>
            </a:xfrm>
            <a:prstGeom prst="rect">
              <a:avLst/>
            </a:prstGeom>
            <a:solidFill>
              <a:srgbClr val="BED0E5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74320" tIns="91440" rIns="27432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</a:rPr>
                <a:t>Provoking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B01D2C-D066-45B9-A6FF-B90FB20E0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75332" y="2619064"/>
              <a:ext cx="1296071" cy="82795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16A6F5-E655-F4D8-9C85-A0B9F210E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67903" y="1768540"/>
              <a:ext cx="1279135" cy="82795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5DD615B-7A0C-2C84-73C1-A065F7F34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36295" y="2621055"/>
              <a:ext cx="1316465" cy="82397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270ABE4-762B-0ADE-4B46-469FCD4D8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36295" y="1790568"/>
              <a:ext cx="1285145" cy="80437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7B1EF1C-7AF5-9694-789C-FDBA61417117}"/>
              </a:ext>
            </a:extLst>
          </p:cNvPr>
          <p:cNvGrpSpPr/>
          <p:nvPr/>
        </p:nvGrpSpPr>
        <p:grpSpPr>
          <a:xfrm>
            <a:off x="288840" y="2081796"/>
            <a:ext cx="10921531" cy="1726797"/>
            <a:chOff x="81636" y="3599818"/>
            <a:chExt cx="10921531" cy="172679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FF2707-71F1-D687-72B5-914194D40910}"/>
                </a:ext>
              </a:extLst>
            </p:cNvPr>
            <p:cNvSpPr txBox="1"/>
            <p:nvPr/>
          </p:nvSpPr>
          <p:spPr>
            <a:xfrm>
              <a:off x="81636" y="4079293"/>
              <a:ext cx="160774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latin typeface="Avenir Next LT Pro" panose="020B0504020202020204" pitchFamily="34" charset="0"/>
                  <a:sym typeface="Slate Pro" panose="02000506040000020004" pitchFamily="2" charset="0"/>
                </a:rPr>
                <a:t>Higher-Productivity Approaches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073337F-59D1-834D-EDE1-07AC9D19989B}"/>
                </a:ext>
              </a:extLst>
            </p:cNvPr>
            <p:cNvSpPr/>
            <p:nvPr/>
          </p:nvSpPr>
          <p:spPr>
            <a:xfrm>
              <a:off x="1716758" y="3655264"/>
              <a:ext cx="2560320" cy="767854"/>
            </a:xfrm>
            <a:prstGeom prst="rect">
              <a:avLst/>
            </a:prstGeom>
            <a:solidFill>
              <a:srgbClr val="0F2AF2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74320" tIns="91440" rIns="27432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Translating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10EB293-0B4F-91E3-9F5F-E3A92B05AC3A}"/>
                </a:ext>
              </a:extLst>
            </p:cNvPr>
            <p:cNvSpPr/>
            <p:nvPr/>
          </p:nvSpPr>
          <p:spPr>
            <a:xfrm>
              <a:off x="1716758" y="4540958"/>
              <a:ext cx="2560320" cy="767854"/>
            </a:xfrm>
            <a:prstGeom prst="rect">
              <a:avLst/>
            </a:prstGeom>
            <a:solidFill>
              <a:srgbClr val="77BCF4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74320" tIns="91440" rIns="27432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>
                  <a:latin typeface="Avenir Next LT Pro" panose="020B0504020202020204" pitchFamily="34" charset="0"/>
                </a:rPr>
                <a:t>Anticipating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DFFACC2-FDF5-6FA3-A66F-4352A837F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30966" y="3629789"/>
              <a:ext cx="1316465" cy="82397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D72EB1-8A99-852C-0FEE-67D38881A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62207" y="4512859"/>
              <a:ext cx="1285145" cy="80437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13FE9C5-C456-D982-B9A6-EDA8B0471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07096" y="3599818"/>
              <a:ext cx="1296071" cy="82795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4642EC6-2125-D7B8-24B1-D78501F3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07096" y="4498659"/>
              <a:ext cx="1279135" cy="827956"/>
            </a:xfrm>
            <a:prstGeom prst="rect">
              <a:avLst/>
            </a:prstGeom>
          </p:spPr>
        </p:pic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F50B5F3-D1D9-591D-8071-EF140A40A8E9}"/>
              </a:ext>
            </a:extLst>
          </p:cNvPr>
          <p:cNvCxnSpPr>
            <a:cxnSpLocks/>
          </p:cNvCxnSpPr>
          <p:nvPr/>
        </p:nvCxnSpPr>
        <p:spPr>
          <a:xfrm>
            <a:off x="433137" y="3936598"/>
            <a:ext cx="112457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4111AB6-7599-B8C3-8FC5-5288FF2E121C}"/>
              </a:ext>
            </a:extLst>
          </p:cNvPr>
          <p:cNvSpPr txBox="1"/>
          <p:nvPr/>
        </p:nvSpPr>
        <p:spPr>
          <a:xfrm>
            <a:off x="746284" y="5883411"/>
            <a:ext cx="2599220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buClr>
                <a:srgbClr val="000000"/>
              </a:buClr>
              <a:defRPr/>
            </a:pPr>
            <a:r>
              <a:rPr lang="en-US" sz="1000" kern="0">
                <a:solidFill>
                  <a:srgbClr val="000000"/>
                </a:solidFill>
                <a:latin typeface="Avenir Next LT Pro" panose="020B0504020202020204" pitchFamily="34" charset="77"/>
                <a:sym typeface="Slate Pro" panose="02000506040000020004" pitchFamily="2" charset="0"/>
              </a:rPr>
              <a:t>N = 325</a:t>
            </a:r>
          </a:p>
          <a:p>
            <a:pPr defTabSz="914400">
              <a:buClr>
                <a:srgbClr val="000000"/>
              </a:buClr>
              <a:defRPr/>
            </a:pPr>
            <a:r>
              <a:rPr lang="en-US" sz="1000" kern="0">
                <a:solidFill>
                  <a:srgbClr val="000000"/>
                </a:solidFill>
                <a:latin typeface="Avenir Next LT Pro" panose="020B0504020202020204" pitchFamily="34" charset="77"/>
                <a:sym typeface="Slate Pro" panose="02000506040000020004" pitchFamily="2" charset="0"/>
              </a:rPr>
              <a:t>Source: SBI 2023 Seller Skills Survey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F982FFF-7706-9210-CE5B-A3725E0ACB7E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0614" y="3993691"/>
            <a:ext cx="1296071" cy="82795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A0489AB-90EA-1E55-FA95-15CB45C6C94C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2869" y="2994837"/>
            <a:ext cx="1296071" cy="76785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679F729-F1EF-EE9B-0B67-C348E99CD2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9907" y="2081796"/>
            <a:ext cx="1296071" cy="827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B76683-BF17-C728-D5EB-96EA70854501}"/>
              </a:ext>
            </a:extLst>
          </p:cNvPr>
          <p:cNvSpPr txBox="1"/>
          <p:nvPr/>
        </p:nvSpPr>
        <p:spPr>
          <a:xfrm>
            <a:off x="4484283" y="1524500"/>
            <a:ext cx="21932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Coaching &amp; Support </a:t>
            </a:r>
            <a:br>
              <a:rPr lang="en-US" sz="1600" b="1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</a:br>
            <a:r>
              <a:rPr lang="en-US" b="1" i="1">
                <a:solidFill>
                  <a:schemeClr val="bg1">
                    <a:lumMod val="85000"/>
                  </a:schemeClr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(“Micro”)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11BF34-1F1D-2865-191F-09AFA385964A}"/>
              </a:ext>
            </a:extLst>
          </p:cNvPr>
          <p:cNvSpPr txBox="1"/>
          <p:nvPr/>
        </p:nvSpPr>
        <p:spPr>
          <a:xfrm>
            <a:off x="6677527" y="1525790"/>
            <a:ext cx="24377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latin typeface="Avenir Next LT Pro" panose="020B0504020202020204" pitchFamily="34" charset="0"/>
                <a:sym typeface="Slate Pro" panose="02000506040000020004" pitchFamily="2" charset="0"/>
              </a:rPr>
              <a:t>Structured Environment </a:t>
            </a:r>
            <a:r>
              <a:rPr lang="en-US" b="1" i="1">
                <a:latin typeface="Avenir Next LT Pro" panose="020B0504020202020204" pitchFamily="34" charset="0"/>
                <a:sym typeface="Slate Pro" panose="02000506040000020004" pitchFamily="2" charset="0"/>
              </a:rPr>
              <a:t>(“Macro”)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0C7B19-8BC3-0B73-6FC8-1909F4644942}"/>
              </a:ext>
            </a:extLst>
          </p:cNvPr>
          <p:cNvSpPr txBox="1"/>
          <p:nvPr/>
        </p:nvSpPr>
        <p:spPr>
          <a:xfrm>
            <a:off x="647279" y="1016840"/>
            <a:ext cx="75656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buClr>
                <a:srgbClr val="000000"/>
              </a:buClr>
              <a:defRPr/>
            </a:pPr>
            <a:r>
              <a:rPr lang="en-US" sz="1600" b="1" kern="0">
                <a:solidFill>
                  <a:srgbClr val="000000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Change in Likelihood of Showing Strong Sales Approach Performance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7A169B-DDD6-2902-C365-50BDE3870563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4841" y="4900418"/>
            <a:ext cx="1296071" cy="7678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8E33FD-9595-5199-EFB0-F4467C203D7C}"/>
              </a:ext>
            </a:extLst>
          </p:cNvPr>
          <p:cNvSpPr/>
          <p:nvPr/>
        </p:nvSpPr>
        <p:spPr>
          <a:xfrm>
            <a:off x="9638486" y="2072705"/>
            <a:ext cx="1861135" cy="3804913"/>
          </a:xfrm>
          <a:prstGeom prst="rect">
            <a:avLst/>
          </a:prstGeom>
          <a:noFill/>
          <a:ln w="2857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28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ADE4D9DD-7F81-18F0-93C4-D97A65E330D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5607798"/>
              </p:ext>
            </p:extLst>
          </p:nvPr>
        </p:nvGraphicFramePr>
        <p:xfrm>
          <a:off x="1068110" y="601385"/>
          <a:ext cx="1310" cy="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DE4D9DD-7F81-18F0-93C4-D97A65E330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8110" y="601385"/>
                        <a:ext cx="1310" cy="1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49A06B8-8BE8-DD5F-F244-BFB300B5B12A}"/>
              </a:ext>
            </a:extLst>
          </p:cNvPr>
          <p:cNvSpPr/>
          <p:nvPr/>
        </p:nvSpPr>
        <p:spPr>
          <a:xfrm>
            <a:off x="6791820" y="1672600"/>
            <a:ext cx="4666755" cy="4576521"/>
          </a:xfrm>
          <a:prstGeom prst="rect">
            <a:avLst/>
          </a:prstGeom>
          <a:solidFill>
            <a:srgbClr val="F3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95BB5E-D8AB-A0F1-DBD6-77C4876B32E8}"/>
              </a:ext>
            </a:extLst>
          </p:cNvPr>
          <p:cNvSpPr/>
          <p:nvPr/>
        </p:nvSpPr>
        <p:spPr>
          <a:xfrm>
            <a:off x="733425" y="1672601"/>
            <a:ext cx="4804409" cy="4576520"/>
          </a:xfrm>
          <a:prstGeom prst="rect">
            <a:avLst/>
          </a:prstGeom>
          <a:solidFill>
            <a:srgbClr val="F8F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0F799DA-1ACB-EF34-61EB-8894EDA91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5" y="85789"/>
            <a:ext cx="10962290" cy="767853"/>
          </a:xfrm>
        </p:spPr>
        <p:txBody>
          <a:bodyPr vert="horz"/>
          <a:lstStyle/>
          <a:p>
            <a:r>
              <a:rPr lang="en-US">
                <a:latin typeface="Avenir Next LT Pro"/>
                <a:sym typeface="Slate Pro" panose="02000506040000020004" pitchFamily="2" charset="0"/>
              </a:rPr>
              <a:t>The environment we create shapes how our sellers think</a:t>
            </a:r>
            <a:endParaRPr lang="en-US">
              <a:latin typeface="Avenir Next LT Pro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AF8EC2-A837-BA4D-9714-0765016179B0}"/>
              </a:ext>
            </a:extLst>
          </p:cNvPr>
          <p:cNvSpPr txBox="1"/>
          <p:nvPr/>
        </p:nvSpPr>
        <p:spPr>
          <a:xfrm>
            <a:off x="733423" y="1738106"/>
            <a:ext cx="48044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buClr>
                <a:srgbClr val="000000"/>
              </a:buClr>
              <a:defRPr/>
            </a:pPr>
            <a:r>
              <a:rPr lang="en-US" sz="2200" b="1" kern="0">
                <a:solidFill>
                  <a:srgbClr val="071E31"/>
                </a:solidFill>
                <a:latin typeface="Avenir Next LT Pro Demi" panose="020B0704020202020204" pitchFamily="34" charset="0"/>
                <a:cs typeface="Arial"/>
                <a:sym typeface="Arial"/>
              </a:rPr>
              <a:t>Sellers feel their success comes from the direction they’re given</a:t>
            </a:r>
            <a:endParaRPr lang="en-US" sz="2200" b="1" kern="0">
              <a:solidFill>
                <a:srgbClr val="000000"/>
              </a:solidFill>
              <a:latin typeface="Avenir Next LT Pro Demi" panose="020B0704020202020204" pitchFamily="34" charset="0"/>
              <a:cs typeface="Arial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46C3B6F-5CDD-C622-06C7-79E12BB52669}"/>
              </a:ext>
            </a:extLst>
          </p:cNvPr>
          <p:cNvSpPr txBox="1"/>
          <p:nvPr/>
        </p:nvSpPr>
        <p:spPr>
          <a:xfrm>
            <a:off x="6791818" y="1738106"/>
            <a:ext cx="4570418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914400">
              <a:buClr>
                <a:srgbClr val="000000"/>
              </a:buClr>
              <a:defRPr/>
            </a:pPr>
            <a:r>
              <a:rPr lang="en-US" sz="2200" b="1" kern="0">
                <a:solidFill>
                  <a:schemeClr val="tx1"/>
                </a:solidFill>
                <a:latin typeface="Avenir Next LT Pro Demi"/>
                <a:cs typeface="Arial"/>
                <a:sym typeface="Arial"/>
              </a:rPr>
              <a:t>Sellers feel their success comes from using their own </a:t>
            </a:r>
            <a:r>
              <a:rPr lang="en-US" sz="2200" b="1">
                <a:solidFill>
                  <a:schemeClr val="tx1"/>
                </a:solidFill>
                <a:latin typeface="Avenir Next LT Pro Demi"/>
              </a:rPr>
              <a:t>judgment</a:t>
            </a:r>
            <a:endParaRPr lang="en-US" sz="2200" b="1" kern="0">
              <a:solidFill>
                <a:schemeClr val="tx1"/>
              </a:solidFill>
              <a:latin typeface="Avenir Next LT Pro Demi" panose="020B0704020202020204" pitchFamily="34" charset="0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449B73-D026-E766-CF45-288C91EA508C}"/>
              </a:ext>
            </a:extLst>
          </p:cNvPr>
          <p:cNvSpPr/>
          <p:nvPr/>
        </p:nvSpPr>
        <p:spPr>
          <a:xfrm>
            <a:off x="733424" y="1089129"/>
            <a:ext cx="4804409" cy="51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sym typeface="Avenir Next LT Pro" panose="020B0504020202020204" pitchFamily="34" charset="0"/>
              </a:rPr>
              <a:t>Structured Environments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ECC61D-A01B-76AB-1457-8A8512BA65C5}"/>
              </a:ext>
            </a:extLst>
          </p:cNvPr>
          <p:cNvSpPr/>
          <p:nvPr/>
        </p:nvSpPr>
        <p:spPr>
          <a:xfrm>
            <a:off x="6791820" y="1089129"/>
            <a:ext cx="4666755" cy="51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sym typeface="Avenir Next LT Pro" panose="020B0504020202020204" pitchFamily="34" charset="0"/>
              </a:rPr>
              <a:t>Discretionary Environments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8ADB69-9DF9-63CB-AE23-ADA4D4F10139}"/>
              </a:ext>
            </a:extLst>
          </p:cNvPr>
          <p:cNvGrpSpPr/>
          <p:nvPr/>
        </p:nvGrpSpPr>
        <p:grpSpPr>
          <a:xfrm>
            <a:off x="6791820" y="2646340"/>
            <a:ext cx="4666755" cy="3602781"/>
            <a:chOff x="6791820" y="2646340"/>
            <a:chExt cx="4666755" cy="360278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9074A45E-8E7C-04FE-5616-2A11A297D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91820" y="2646340"/>
              <a:ext cx="4666755" cy="3602781"/>
            </a:xfrm>
            <a:prstGeom prst="rect">
              <a:avLst/>
            </a:prstGeom>
            <a:noFill/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913F0C7-4D5F-8440-5B13-96F8E808C7F1}"/>
                </a:ext>
              </a:extLst>
            </p:cNvPr>
            <p:cNvGrpSpPr/>
            <p:nvPr/>
          </p:nvGrpSpPr>
          <p:grpSpPr>
            <a:xfrm>
              <a:off x="9450162" y="2961596"/>
              <a:ext cx="1912074" cy="3133188"/>
              <a:chOff x="9450162" y="2961596"/>
              <a:chExt cx="1912074" cy="3133188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8639D8-D4C2-0BBD-F7D7-2F522546B6D0}"/>
                  </a:ext>
                </a:extLst>
              </p:cNvPr>
              <p:cNvSpPr txBox="1"/>
              <p:nvPr/>
            </p:nvSpPr>
            <p:spPr>
              <a:xfrm>
                <a:off x="9450162" y="2961596"/>
                <a:ext cx="1912074" cy="830997"/>
              </a:xfrm>
              <a:prstGeom prst="rect">
                <a:avLst/>
              </a:prstGeom>
              <a:solidFill>
                <a:srgbClr val="F3F9F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solidFill>
                      <a:srgbClr val="292A2B"/>
                    </a:solidFill>
                    <a:latin typeface="Avenir Next LT Pro" panose="020B0504020202020204" pitchFamily="34" charset="0"/>
                  </a:rPr>
                  <a:t>“I know what leaders want, and they trust me to use my judgment to succeed.” 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D6BCD-A812-27F6-EEFE-6CDCA3A986D5}"/>
                  </a:ext>
                </a:extLst>
              </p:cNvPr>
              <p:cNvSpPr txBox="1"/>
              <p:nvPr/>
            </p:nvSpPr>
            <p:spPr>
              <a:xfrm>
                <a:off x="9450162" y="3981763"/>
                <a:ext cx="1912074" cy="830997"/>
              </a:xfrm>
              <a:prstGeom prst="rect">
                <a:avLst/>
              </a:prstGeom>
              <a:solidFill>
                <a:srgbClr val="F3F9F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solidFill>
                      <a:srgbClr val="292A2B"/>
                    </a:solidFill>
                    <a:latin typeface="Avenir Next LT Pro" panose="020B0504020202020204" pitchFamily="34" charset="0"/>
                  </a:rPr>
                  <a:t>“I really care about these customers; I wonder if I can find a different way to solve their problems.”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075173-782B-BAB2-C1B0-1E967F6AF295}"/>
                  </a:ext>
                </a:extLst>
              </p:cNvPr>
              <p:cNvSpPr txBox="1"/>
              <p:nvPr/>
            </p:nvSpPr>
            <p:spPr>
              <a:xfrm>
                <a:off x="9450162" y="5079121"/>
                <a:ext cx="1912074" cy="1015663"/>
              </a:xfrm>
              <a:prstGeom prst="rect">
                <a:avLst/>
              </a:prstGeom>
              <a:solidFill>
                <a:srgbClr val="F3F9F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solidFill>
                      <a:srgbClr val="292A2B"/>
                    </a:solidFill>
                    <a:latin typeface="Avenir Next LT Pro" panose="020B0504020202020204" pitchFamily="34" charset="0"/>
                  </a:rPr>
                  <a:t>“My manager helps me connect my work and personal goals. I can’t imagine a better place to work.”</a:t>
                </a:r>
              </a:p>
            </p:txBody>
          </p:sp>
        </p:grp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7DDFB98E-1C2B-0325-26A6-50042E17AC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423" y="2738121"/>
            <a:ext cx="4804409" cy="3511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0FCB0ED-36FA-CD89-340F-1F41FC064A14}"/>
              </a:ext>
            </a:extLst>
          </p:cNvPr>
          <p:cNvGrpSpPr/>
          <p:nvPr/>
        </p:nvGrpSpPr>
        <p:grpSpPr>
          <a:xfrm>
            <a:off x="3718250" y="2875002"/>
            <a:ext cx="1819581" cy="3261043"/>
            <a:chOff x="3718250" y="2875002"/>
            <a:chExt cx="1819581" cy="32610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9CF6584-6FC3-A048-B75A-24F678140B30}"/>
                </a:ext>
              </a:extLst>
            </p:cNvPr>
            <p:cNvSpPr txBox="1"/>
            <p:nvPr/>
          </p:nvSpPr>
          <p:spPr>
            <a:xfrm>
              <a:off x="3793432" y="2875002"/>
              <a:ext cx="1744399" cy="830997"/>
            </a:xfrm>
            <a:prstGeom prst="rect">
              <a:avLst/>
            </a:prstGeom>
            <a:solidFill>
              <a:srgbClr val="F8F8F4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292A2B"/>
                  </a:solidFill>
                  <a:latin typeface="Avenir Next LT Pro" panose="020B0504020202020204" pitchFamily="34" charset="0"/>
                </a:rPr>
                <a:t>“My tools make it easier to be productive and make me successful.”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1AA1E7-E9CC-BDCF-400B-BDBC994F9F55}"/>
                </a:ext>
              </a:extLst>
            </p:cNvPr>
            <p:cNvSpPr txBox="1"/>
            <p:nvPr/>
          </p:nvSpPr>
          <p:spPr>
            <a:xfrm>
              <a:off x="3718250" y="4162924"/>
              <a:ext cx="1819581" cy="830997"/>
            </a:xfrm>
            <a:prstGeom prst="rect">
              <a:avLst/>
            </a:prstGeom>
            <a:solidFill>
              <a:srgbClr val="F8F8F4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292A2B"/>
                  </a:solidFill>
                  <a:latin typeface="Avenir Next LT Pro" panose="020B0504020202020204" pitchFamily="34" charset="0"/>
                </a:rPr>
                <a:t>“My company told me where to spend my time, I just needed to follow their directions.”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2A2891-49C1-03C0-E654-C5989B1809D0}"/>
                </a:ext>
              </a:extLst>
            </p:cNvPr>
            <p:cNvSpPr txBox="1"/>
            <p:nvPr/>
          </p:nvSpPr>
          <p:spPr>
            <a:xfrm>
              <a:off x="3718250" y="5489714"/>
              <a:ext cx="1675243" cy="646331"/>
            </a:xfrm>
            <a:prstGeom prst="rect">
              <a:avLst/>
            </a:prstGeom>
            <a:solidFill>
              <a:srgbClr val="F8F8F4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292A2B"/>
                  </a:solidFill>
                  <a:latin typeface="Avenir Next LT Pro" panose="020B0504020202020204" pitchFamily="34" charset="0"/>
                </a:rPr>
                <a:t>“My plan tells me what I should do.”</a:t>
              </a:r>
            </a:p>
            <a:p>
              <a:endParaRPr lang="en-US" sz="1200">
                <a:solidFill>
                  <a:srgbClr val="292A2B"/>
                </a:solidFill>
                <a:latin typeface="Avenir Next LT Pro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9297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416D2-E7D9-593A-416A-E1FC71EA2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B100519-D28B-E03D-E639-646F6BCA7D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71895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B100519-D28B-E03D-E639-646F6BCA7D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FDF7FB68-24B8-1A1C-5EF3-0FB504B3D9FA}"/>
              </a:ext>
            </a:extLst>
          </p:cNvPr>
          <p:cNvSpPr/>
          <p:nvPr/>
        </p:nvSpPr>
        <p:spPr>
          <a:xfrm>
            <a:off x="610946" y="1432685"/>
            <a:ext cx="3492684" cy="6220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sym typeface="Avenir Next LT Pro" panose="020B0504020202020204" pitchFamily="34" charset="0"/>
              </a:rPr>
              <a:t>Showcase </a:t>
            </a:r>
            <a:r>
              <a:rPr lang="en-US" sz="2200" b="1" kern="1200">
                <a:solidFill>
                  <a:srgbClr val="FFFFFF"/>
                </a:solidFill>
                <a:latin typeface="Avenir Next LT Pro"/>
                <a:sym typeface="Avenir Next LT Pro" panose="020B0504020202020204" pitchFamily="34" charset="0"/>
              </a:rPr>
              <a:t>Real-World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sym typeface="Avenir Next LT Pro" panose="020B0504020202020204" pitchFamily="34" charset="0"/>
              </a:rPr>
              <a:t> Impact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9CFFA-9028-ED28-C090-38713918957B}"/>
              </a:ext>
            </a:extLst>
          </p:cNvPr>
          <p:cNvSpPr/>
          <p:nvPr/>
        </p:nvSpPr>
        <p:spPr>
          <a:xfrm>
            <a:off x="4507618" y="1432685"/>
            <a:ext cx="3717313" cy="6220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sym typeface="Avenir Next LT Pro" panose="020B0504020202020204" pitchFamily="34" charset="0"/>
              </a:rPr>
              <a:t>Build a Foundation of Mutual Trust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191D15-DA28-4BA6-5D4F-C0E91E559655}"/>
              </a:ext>
            </a:extLst>
          </p:cNvPr>
          <p:cNvSpPr/>
          <p:nvPr/>
        </p:nvSpPr>
        <p:spPr>
          <a:xfrm>
            <a:off x="8552356" y="1432686"/>
            <a:ext cx="3492683" cy="6220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buClrTx/>
              <a:defRPr/>
            </a:pPr>
            <a:r>
              <a:rPr lang="en-US" sz="2000" b="1" kern="1200">
                <a:solidFill>
                  <a:srgbClr val="FFFFFF"/>
                </a:solidFill>
                <a:latin typeface="Avenir Next LT Pro"/>
              </a:rPr>
              <a:t>Develop People Holistically</a:t>
            </a:r>
            <a:endParaRPr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2DDC7E2-325B-BAE7-F77D-2F6DB15C78EF}"/>
              </a:ext>
            </a:extLst>
          </p:cNvPr>
          <p:cNvSpPr/>
          <p:nvPr/>
        </p:nvSpPr>
        <p:spPr>
          <a:xfrm>
            <a:off x="292608" y="1209800"/>
            <a:ext cx="467607" cy="445770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2"/>
                </a:solidFill>
                <a:latin typeface="Avenir Next LT Pro" panose="020B0504020202020204" pitchFamily="34" charset="77"/>
                <a:sym typeface="Slate Pro" panose="02000506040000020004" pitchFamily="2" charset="0"/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FD04849-9F21-417A-8433-F4349B3D3E32}"/>
              </a:ext>
            </a:extLst>
          </p:cNvPr>
          <p:cNvSpPr/>
          <p:nvPr/>
        </p:nvSpPr>
        <p:spPr>
          <a:xfrm>
            <a:off x="4247994" y="1168123"/>
            <a:ext cx="467608" cy="445771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3"/>
                </a:solidFill>
                <a:latin typeface="Avenir Next LT Pro" panose="020B0504020202020204" pitchFamily="34" charset="77"/>
                <a:sym typeface="Slate Pro" panose="02000506040000020004" pitchFamily="2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144A82-EC09-F190-D5FC-8D827386609E}"/>
              </a:ext>
            </a:extLst>
          </p:cNvPr>
          <p:cNvSpPr/>
          <p:nvPr/>
        </p:nvSpPr>
        <p:spPr>
          <a:xfrm>
            <a:off x="8410199" y="1176791"/>
            <a:ext cx="467608" cy="445771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4"/>
                </a:solidFill>
                <a:latin typeface="Avenir Next LT Pro" panose="020B0504020202020204" pitchFamily="34" charset="77"/>
                <a:sym typeface="Slate Pro" panose="02000506040000020004" pitchFamily="2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734E50-F863-A993-FB62-0DA4E306AA6B}"/>
              </a:ext>
            </a:extLst>
          </p:cNvPr>
          <p:cNvSpPr txBox="1"/>
          <p:nvPr/>
        </p:nvSpPr>
        <p:spPr>
          <a:xfrm>
            <a:off x="609600" y="3186122"/>
            <a:ext cx="3560417" cy="28931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>
                <a:latin typeface="Avenir Next LT Pro"/>
              </a:rPr>
              <a:t>Company</a:t>
            </a:r>
            <a:r>
              <a:rPr lang="en-US">
                <a:latin typeface="Avenir Next LT Pro"/>
              </a:rPr>
              <a:t>: Go beyond revenue and show how sellers help advance the company’s strategic goals and values.</a:t>
            </a:r>
          </a:p>
          <a:p>
            <a:pPr marL="228600" indent="-228600">
              <a:buFont typeface="+mj-lt"/>
              <a:buAutoNum type="arabicPeriod"/>
            </a:pPr>
            <a:endParaRPr lang="en-US">
              <a:latin typeface="Avenir Next LT Pro" panose="020B0504020202020204" pitchFamily="34" charset="0"/>
            </a:endParaRPr>
          </a:p>
          <a:p>
            <a:r>
              <a:rPr lang="en-US" b="1">
                <a:latin typeface="Avenir Next LT Pro"/>
              </a:rPr>
              <a:t>Customers</a:t>
            </a:r>
            <a:r>
              <a:rPr lang="en-US">
                <a:latin typeface="Avenir Next LT Pro"/>
              </a:rPr>
              <a:t>: Display how sellers’ efforts impact customers by integrating testimonials into internal sales communications.</a:t>
            </a:r>
          </a:p>
          <a:p>
            <a:pPr marL="228600" indent="-228600">
              <a:buFont typeface="+mj-lt"/>
              <a:buAutoNum type="arabicPeriod"/>
            </a:pPr>
            <a:endParaRPr lang="en-US">
              <a:latin typeface="Avenir Next LT Pro" panose="020B0504020202020204" pitchFamily="34" charset="0"/>
            </a:endParaRPr>
          </a:p>
          <a:p>
            <a:r>
              <a:rPr lang="en-US" b="1">
                <a:latin typeface="Avenir Next LT Pro"/>
              </a:rPr>
              <a:t>Colleagues</a:t>
            </a:r>
            <a:r>
              <a:rPr lang="en-US">
                <a:latin typeface="Avenir Next LT Pro"/>
              </a:rPr>
              <a:t>: Create collaborative learning hubs where sellers can swap ideas with peers and share ways to succeed.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2628A3-4D4B-3096-FD89-B536AC445CC3}"/>
              </a:ext>
            </a:extLst>
          </p:cNvPr>
          <p:cNvSpPr txBox="1"/>
          <p:nvPr/>
        </p:nvSpPr>
        <p:spPr>
          <a:xfrm>
            <a:off x="609600" y="2102822"/>
            <a:ext cx="3492684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071E31"/>
                </a:solidFill>
                <a:latin typeface="Avenir Next LT Pro"/>
                <a:sym typeface="Slate Pro" panose="02000506040000020004" pitchFamily="2" charset="0"/>
              </a:rPr>
              <a:t>Foster a personal connection </a:t>
            </a:r>
            <a:r>
              <a:rPr lang="en-US" sz="1800">
                <a:solidFill>
                  <a:srgbClr val="071E31"/>
                </a:solidFill>
                <a:latin typeface="Avenir Next LT Pro"/>
                <a:sym typeface="Slate Pro" panose="02000506040000020004" pitchFamily="2" charset="0"/>
              </a:rPr>
              <a:t>by celebrating how sellers drive impact.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118359-C218-06F6-3106-0B06AF05AE28}"/>
              </a:ext>
            </a:extLst>
          </p:cNvPr>
          <p:cNvSpPr txBox="1"/>
          <p:nvPr/>
        </p:nvSpPr>
        <p:spPr>
          <a:xfrm>
            <a:off x="8574299" y="2080879"/>
            <a:ext cx="3448796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chemeClr val="tx1"/>
                </a:solidFill>
                <a:latin typeface="Avenir Next LT Pro"/>
                <a:sym typeface="Slate Pro" panose="02000506040000020004" pitchFamily="2" charset="0"/>
              </a:rPr>
              <a:t>Integrate holistic support </a:t>
            </a:r>
            <a:r>
              <a:rPr lang="en-US" sz="1800">
                <a:solidFill>
                  <a:schemeClr val="tx1"/>
                </a:solidFill>
                <a:latin typeface="Avenir Next LT Pro"/>
                <a:sym typeface="Slate Pro" panose="02000506040000020004" pitchFamily="2" charset="0"/>
              </a:rPr>
              <a:t>into regular coaching conversations at all levels.</a:t>
            </a:r>
            <a:endParaRPr lang="en-US" sz="1800" b="1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71C53B-160A-8D2F-A917-09BF0DD0CD48}"/>
              </a:ext>
            </a:extLst>
          </p:cNvPr>
          <p:cNvSpPr txBox="1">
            <a:spLocks/>
          </p:cNvSpPr>
          <p:nvPr/>
        </p:nvSpPr>
        <p:spPr>
          <a:xfrm>
            <a:off x="609600" y="45449"/>
            <a:ext cx="10962290" cy="7678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0" rIns="91425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sz="24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latin typeface="Avenir Next LT Pro"/>
                <a:ea typeface="Calibri"/>
                <a:cs typeface="Arial"/>
                <a:sym typeface="Slate Pro" panose="02000506040000020004" pitchFamily="2" charset="0"/>
              </a:rPr>
              <a:t>A discretionary</a:t>
            </a:r>
            <a:r>
              <a:rPr lang="en-US" sz="2400" b="1">
                <a:latin typeface="Avenir Next LT Pro"/>
                <a:ea typeface="Calibri"/>
                <a:cs typeface="Arial"/>
                <a:sym typeface="Slate Pro" panose="02000506040000020004" pitchFamily="2" charset="0"/>
              </a:rPr>
              <a:t> </a:t>
            </a:r>
            <a:r>
              <a:rPr lang="en-US">
                <a:latin typeface="Avenir Next LT Pro"/>
                <a:ea typeface="Calibri"/>
                <a:cs typeface="Arial"/>
                <a:sym typeface="Slate Pro" panose="02000506040000020004" pitchFamily="2" charset="0"/>
              </a:rPr>
              <a:t>environment checklist</a:t>
            </a:r>
            <a:endParaRPr lang="en-US">
              <a:latin typeface="Avenir Next LT Pro"/>
              <a:ea typeface="Calibri"/>
              <a:cs typeface="Arial"/>
            </a:endParaRPr>
          </a:p>
        </p:txBody>
      </p:sp>
      <p:pic>
        <p:nvPicPr>
          <p:cNvPr id="2" name="Graphic 1" descr="Checkbox Checked with solid fill">
            <a:extLst>
              <a:ext uri="{FF2B5EF4-FFF2-40B4-BE49-F238E27FC236}">
                <a16:creationId xmlns:a16="http://schemas.microsoft.com/office/drawing/2014/main" id="{6D843B5A-362B-1F92-A117-F4B0F91E7E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775" y="3076575"/>
            <a:ext cx="571500" cy="571500"/>
          </a:xfrm>
          <a:prstGeom prst="rect">
            <a:avLst/>
          </a:prstGeom>
        </p:spPr>
      </p:pic>
      <p:pic>
        <p:nvPicPr>
          <p:cNvPr id="5" name="Graphic 4" descr="Checkbox Checked with solid fill">
            <a:extLst>
              <a:ext uri="{FF2B5EF4-FFF2-40B4-BE49-F238E27FC236}">
                <a16:creationId xmlns:a16="http://schemas.microsoft.com/office/drawing/2014/main" id="{FE1539D9-8326-55AB-C232-70A6D2C308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775" y="3924300"/>
            <a:ext cx="571500" cy="571500"/>
          </a:xfrm>
          <a:prstGeom prst="rect">
            <a:avLst/>
          </a:prstGeom>
        </p:spPr>
      </p:pic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3EBFCE0B-51DA-C3C9-DD0C-579DF8430D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775" y="4962525"/>
            <a:ext cx="571500" cy="571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B90B09-C991-2BC5-0763-F69082BFC1DF}"/>
              </a:ext>
            </a:extLst>
          </p:cNvPr>
          <p:cNvSpPr txBox="1"/>
          <p:nvPr/>
        </p:nvSpPr>
        <p:spPr>
          <a:xfrm>
            <a:off x="4743450" y="3176597"/>
            <a:ext cx="3560417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>
                <a:latin typeface="Avenir Next LT Pro"/>
              </a:rPr>
              <a:t>The Why</a:t>
            </a:r>
            <a:r>
              <a:rPr lang="en-US">
                <a:latin typeface="Avenir Next LT Pro"/>
              </a:rPr>
              <a:t>: Include the 'why' behind sellers' goals and explain how the number was reached.</a:t>
            </a:r>
          </a:p>
          <a:p>
            <a:pPr marL="228600" indent="-228600">
              <a:buFont typeface="+mj-lt"/>
              <a:buAutoNum type="arabicPeriod"/>
            </a:pPr>
            <a:endParaRPr lang="en-US">
              <a:latin typeface="Avenir Next LT Pro" panose="020B0504020202020204" pitchFamily="34" charset="0"/>
            </a:endParaRPr>
          </a:p>
          <a:p>
            <a:r>
              <a:rPr lang="en-US" b="1">
                <a:latin typeface="Avenir Next LT Pro"/>
              </a:rPr>
              <a:t>The What</a:t>
            </a:r>
            <a:r>
              <a:rPr lang="en-US">
                <a:latin typeface="Avenir Next LT Pro"/>
              </a:rPr>
              <a:t>: Document your customers’ buying journey and where breakdowns typically occur.</a:t>
            </a:r>
          </a:p>
          <a:p>
            <a:pPr marL="228600" indent="-228600">
              <a:buFont typeface="+mj-lt"/>
              <a:buAutoNum type="arabicPeriod"/>
            </a:pPr>
            <a:endParaRPr lang="en-US">
              <a:latin typeface="Avenir Next LT Pro" panose="020B0504020202020204" pitchFamily="34" charset="0"/>
            </a:endParaRPr>
          </a:p>
          <a:p>
            <a:r>
              <a:rPr lang="en-US" b="1">
                <a:latin typeface="Avenir Next LT Pro"/>
              </a:rPr>
              <a:t>The How</a:t>
            </a:r>
            <a:r>
              <a:rPr lang="en-US">
                <a:latin typeface="Avenir Next LT Pro"/>
              </a:rPr>
              <a:t>: Teach sellers how to be  proactive and flexible in helping customers avoid roadblocks and evaluate opportunities successfully.</a:t>
            </a:r>
          </a:p>
        </p:txBody>
      </p:sp>
      <p:pic>
        <p:nvPicPr>
          <p:cNvPr id="16" name="Graphic 15" descr="Checkbox Checked with solid fill">
            <a:extLst>
              <a:ext uri="{FF2B5EF4-FFF2-40B4-BE49-F238E27FC236}">
                <a16:creationId xmlns:a16="http://schemas.microsoft.com/office/drawing/2014/main" id="{DCA65474-A862-0FA3-F558-2ECAF85FED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38625" y="3067050"/>
            <a:ext cx="571500" cy="571500"/>
          </a:xfrm>
          <a:prstGeom prst="rect">
            <a:avLst/>
          </a:prstGeom>
        </p:spPr>
      </p:pic>
      <p:pic>
        <p:nvPicPr>
          <p:cNvPr id="23" name="Graphic 22" descr="Checkbox Checked with solid fill">
            <a:extLst>
              <a:ext uri="{FF2B5EF4-FFF2-40B4-BE49-F238E27FC236}">
                <a16:creationId xmlns:a16="http://schemas.microsoft.com/office/drawing/2014/main" id="{9F4EC98A-9969-1B8F-A1B1-751A844BA8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38625" y="3914775"/>
            <a:ext cx="571500" cy="571500"/>
          </a:xfrm>
          <a:prstGeom prst="rect">
            <a:avLst/>
          </a:prstGeom>
        </p:spPr>
      </p:pic>
      <p:pic>
        <p:nvPicPr>
          <p:cNvPr id="25" name="Graphic 24" descr="Checkbox Checked with solid fill">
            <a:extLst>
              <a:ext uri="{FF2B5EF4-FFF2-40B4-BE49-F238E27FC236}">
                <a16:creationId xmlns:a16="http://schemas.microsoft.com/office/drawing/2014/main" id="{596F1E8C-E89B-472D-8B1E-7363EE7066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38625" y="4762500"/>
            <a:ext cx="571500" cy="5715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E0D3AE9-A04D-038E-E65F-BEFECCA32CB5}"/>
              </a:ext>
            </a:extLst>
          </p:cNvPr>
          <p:cNvSpPr txBox="1"/>
          <p:nvPr/>
        </p:nvSpPr>
        <p:spPr>
          <a:xfrm>
            <a:off x="4507618" y="2105921"/>
            <a:ext cx="3717313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chemeClr val="tx1"/>
                </a:solidFill>
                <a:latin typeface="Avenir Next LT Pro"/>
                <a:sym typeface="Slate Pro" panose="02000506040000020004" pitchFamily="2" charset="0"/>
              </a:rPr>
              <a:t>Demonstrate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/>
                <a:sym typeface="Avenir Next LT Pro" panose="020B0504020202020204" pitchFamily="34" charset="0"/>
              </a:rPr>
              <a:t>consistent</a:t>
            </a:r>
            <a:r>
              <a:rPr lang="en-US" sz="1800" b="1" kern="1200">
                <a:solidFill>
                  <a:schemeClr val="tx1"/>
                </a:solidFill>
                <a:latin typeface="Avenir Next LT Pro"/>
                <a:sym typeface="Avenir Next LT Pro" panose="020B0504020202020204" pitchFamily="34" charset="0"/>
              </a:rPr>
              <a:t>,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/>
                <a:sym typeface="Avenir Next LT Pro" panose="020B0504020202020204" pitchFamily="34" charset="0"/>
              </a:rPr>
              <a:t> reasonable expectations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/>
                <a:sym typeface="Avenir Next LT Pro" panose="020B0504020202020204" pitchFamily="34" charset="0"/>
              </a:rPr>
              <a:t> </a:t>
            </a:r>
            <a:r>
              <a:rPr lang="en-US" sz="1800" kern="1200">
                <a:solidFill>
                  <a:schemeClr val="tx1"/>
                </a:solidFill>
                <a:latin typeface="Avenir Next LT Pro"/>
                <a:sym typeface="Avenir Next LT Pro" panose="020B0504020202020204" pitchFamily="34" charset="0"/>
              </a:rPr>
              <a:t>and encourage seller judgment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/>
                <a:sym typeface="Avenir Next LT Pro" panose="020B0504020202020204" pitchFamily="34" charset="0"/>
              </a:rPr>
              <a:t>.</a:t>
            </a:r>
            <a:endParaRPr lang="en-US" sz="1800">
              <a:solidFill>
                <a:schemeClr val="tx1"/>
              </a:solidFill>
              <a:latin typeface="Avenir Next LT Pro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802338-0AB9-F79D-5B3E-BD84ECF0D00E}"/>
              </a:ext>
            </a:extLst>
          </p:cNvPr>
          <p:cNvSpPr txBox="1"/>
          <p:nvPr/>
        </p:nvSpPr>
        <p:spPr>
          <a:xfrm>
            <a:off x="8629650" y="3195647"/>
            <a:ext cx="3560417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>
                <a:latin typeface="Avenir Next LT Pro"/>
              </a:rPr>
              <a:t>Develop</a:t>
            </a:r>
            <a:r>
              <a:rPr lang="en-US">
                <a:latin typeface="Avenir Next LT Pro"/>
              </a:rPr>
              <a:t>: Show frontline managers how to grow beyond deal coaching and truly develop individuals and foster a healthy team.</a:t>
            </a:r>
          </a:p>
          <a:p>
            <a:pPr marL="228600" indent="-228600">
              <a:buFont typeface="+mj-lt"/>
              <a:buAutoNum type="arabicPeriod"/>
            </a:pPr>
            <a:endParaRPr lang="en-US">
              <a:latin typeface="Avenir Next LT Pro" panose="020B0504020202020204" pitchFamily="34" charset="0"/>
            </a:endParaRPr>
          </a:p>
          <a:p>
            <a:r>
              <a:rPr lang="en-US" b="1">
                <a:latin typeface="Avenir Next LT Pro"/>
              </a:rPr>
              <a:t>Lead</a:t>
            </a:r>
            <a:r>
              <a:rPr lang="en-US">
                <a:latin typeface="Avenir Next LT Pro"/>
              </a:rPr>
              <a:t>: Help sellers understand the intersection of their personal &amp; professional goals.</a:t>
            </a:r>
          </a:p>
          <a:p>
            <a:pPr marL="228600" indent="-228600">
              <a:buFont typeface="+mj-lt"/>
              <a:buAutoNum type="arabicPeriod"/>
            </a:pPr>
            <a:endParaRPr lang="en-US">
              <a:latin typeface="Avenir Next LT Pro" panose="020B0504020202020204" pitchFamily="34" charset="0"/>
            </a:endParaRPr>
          </a:p>
          <a:p>
            <a:endParaRPr lang="en-US">
              <a:latin typeface="Avenir Next LT Pro"/>
            </a:endParaRPr>
          </a:p>
        </p:txBody>
      </p:sp>
      <p:pic>
        <p:nvPicPr>
          <p:cNvPr id="32" name="Graphic 31" descr="Checkbox Checked with solid fill">
            <a:extLst>
              <a:ext uri="{FF2B5EF4-FFF2-40B4-BE49-F238E27FC236}">
                <a16:creationId xmlns:a16="http://schemas.microsoft.com/office/drawing/2014/main" id="{6CA0FE88-61A1-82F7-D2D9-184911C246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24824" y="3086099"/>
            <a:ext cx="571500" cy="571500"/>
          </a:xfrm>
          <a:prstGeom prst="rect">
            <a:avLst/>
          </a:prstGeom>
        </p:spPr>
      </p:pic>
      <p:pic>
        <p:nvPicPr>
          <p:cNvPr id="33" name="Graphic 32" descr="Checkbox Checked with solid fill">
            <a:extLst>
              <a:ext uri="{FF2B5EF4-FFF2-40B4-BE49-F238E27FC236}">
                <a16:creationId xmlns:a16="http://schemas.microsoft.com/office/drawing/2014/main" id="{C8B6BE0B-A5A6-CAF4-7094-1E08BAD34A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53399" y="4105275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75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1E31"/>
        </a:solidFill>
        <a:effectLst/>
      </p:bgPr>
    </p:bg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82"/>
          <p:cNvSpPr txBox="1"/>
          <p:nvPr/>
        </p:nvSpPr>
        <p:spPr>
          <a:xfrm>
            <a:off x="3439885" y="3936725"/>
            <a:ext cx="441695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Bryan Kurey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71E3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Head of Research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1E3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Email: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bryan.kurey@sbigrowth.com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68" name="Google Shape;868;p82"/>
          <p:cNvSpPr txBox="1"/>
          <p:nvPr/>
        </p:nvSpPr>
        <p:spPr>
          <a:xfrm>
            <a:off x="3439885" y="2107446"/>
            <a:ext cx="427873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Rick </a:t>
            </a: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Karlton</a:t>
            </a: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Senior Vice President, Advisory Services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71E3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Email: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rick.karlton@sbigrowth.com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69" name="Google Shape;869;p82"/>
          <p:cNvSpPr/>
          <p:nvPr/>
        </p:nvSpPr>
        <p:spPr>
          <a:xfrm rot="-5400000">
            <a:off x="84222" y="3385595"/>
            <a:ext cx="1377387" cy="86810"/>
          </a:xfrm>
          <a:prstGeom prst="rect">
            <a:avLst/>
          </a:prstGeom>
          <a:solidFill>
            <a:srgbClr val="95D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666;p74" descr="Graphical user interface&#10;&#10;Description automatically generated">
            <a:extLst>
              <a:ext uri="{FF2B5EF4-FFF2-40B4-BE49-F238E27FC236}">
                <a16:creationId xmlns:a16="http://schemas.microsoft.com/office/drawing/2014/main" id="{8581F1B8-AC21-4CE8-DF9B-BEBCEE4C59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759" y="6321434"/>
            <a:ext cx="621782" cy="249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825A26-9E27-B08F-AB17-6E7CE37506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50011" y="1798320"/>
            <a:ext cx="1390263" cy="13773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E54E58-3679-F919-B44E-82F6AE2411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673194" y="3682291"/>
            <a:ext cx="1390263" cy="13773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6244573-85E3-FAC2-A443-19CD6CA54A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438675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7772400" imgH="10058400" progId="TCLayout.ActiveDocument.1">
                  <p:embed/>
                </p:oleObj>
              </mc:Choice>
              <mc:Fallback>
                <p:oleObj name="think-cell Slide" r:id="rId10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6244573-85E3-FAC2-A443-19CD6CA54A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E450996-5AA9-04C6-A547-40DA695E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>
                <a:latin typeface="Avenir Next LT Pro" panose="020B0504020202020204" pitchFamily="34" charset="77"/>
              </a:rPr>
              <a:t>Seller productivity remains a challenge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A3AFF2-2AB0-7DD1-BE5D-E9A6E984B1F6}"/>
              </a:ext>
            </a:extLst>
          </p:cNvPr>
          <p:cNvSpPr txBox="1"/>
          <p:nvPr/>
        </p:nvSpPr>
        <p:spPr>
          <a:xfrm>
            <a:off x="699685" y="1406284"/>
            <a:ext cx="4036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>
                <a:latin typeface="Avenir Next LT Pro" panose="020B0504020202020204" pitchFamily="34" charset="77"/>
              </a:rPr>
              <a:t>Recent Trends in Deal Size</a:t>
            </a:r>
            <a:endParaRPr lang="en-US" sz="1600" i="1">
              <a:latin typeface="Avenir Next LT Pro" panose="020B050402020202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D96B4-D931-EE0F-0A90-C733C5D63F72}"/>
              </a:ext>
            </a:extLst>
          </p:cNvPr>
          <p:cNvSpPr txBox="1"/>
          <p:nvPr/>
        </p:nvSpPr>
        <p:spPr>
          <a:xfrm>
            <a:off x="727075" y="5820445"/>
            <a:ext cx="3741738" cy="33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latin typeface="Avenir Next LT Pro" panose="020B0504020202020204" pitchFamily="34" charset="77"/>
              </a:rPr>
              <a:t>N = 113 CEOs and go-to-market leaders</a:t>
            </a:r>
          </a:p>
          <a:p>
            <a:r>
              <a:rPr lang="en-US" sz="800">
                <a:latin typeface="Avenir Next LT Pro" panose="020B0504020202020204" pitchFamily="34" charset="77"/>
              </a:rPr>
              <a:t>Source: SBI Q3 2023 CEO Survey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CBA6168-9F1E-E923-507D-0CFFC331E6BE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2606549"/>
              </p:ext>
            </p:extLst>
          </p:nvPr>
        </p:nvGraphicFramePr>
        <p:xfrm>
          <a:off x="915988" y="1611313"/>
          <a:ext cx="3697287" cy="402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EE6C01A-1A18-F312-E281-35AA0EDAA8A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4029074" y="4502151"/>
            <a:ext cx="1485900" cy="24447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B4879F3-A355-4B77-94DC-639AB8214232}" type="datetime'Fl''''''''''''''at ''o''r s''''h''rin''''''k''''i''n''''''g'">
              <a:rPr lang="en-US" altLang="en-US" sz="1600" kern="1200" smtClean="0">
                <a:solidFill>
                  <a:schemeClr val="tx1"/>
                </a:solidFill>
                <a:latin typeface="Avenir Next LT Pro" panose="020B0504020202020204" pitchFamily="34" charset="77"/>
                <a:sym typeface="Avenir Next LT Pro" panose="020B0504020202020204" pitchFamily="34" charset="77"/>
              </a:rPr>
              <a:pPr>
                <a:spcBef>
                  <a:spcPct val="0"/>
                </a:spcBef>
                <a:spcAft>
                  <a:spcPct val="0"/>
                </a:spcAft>
              </a:pPr>
              <a:t>Flat or shrinking</a:t>
            </a:fld>
            <a:endParaRPr lang="en-US" sz="1600" kern="1200">
              <a:solidFill>
                <a:schemeClr val="tx1"/>
              </a:solidFill>
              <a:latin typeface="Avenir Next LT Pro" panose="020B0504020202020204" pitchFamily="34" charset="77"/>
              <a:sym typeface="Avenir Next LT Pro" panose="020B0504020202020204" pitchFamily="34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1E5396-90BB-6CF4-44E0-249D39642A8C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41338" y="2505076"/>
            <a:ext cx="950913" cy="24447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AB0E9FC-1852-49F5-9E95-84E8245E86DD}" type="datetime'''''I''n''c''''r''''''e''a''s''''''''i''''''''''n''''''''g'">
              <a:rPr lang="en-US" altLang="en-US" sz="1600" kern="1200" smtClean="0">
                <a:solidFill>
                  <a:schemeClr val="tx1"/>
                </a:solidFill>
                <a:latin typeface="Avenir Next LT Pro" panose="020B0504020202020204" pitchFamily="34" charset="77"/>
                <a:sym typeface="Avenir Next LT Pro" panose="020B0504020202020204" pitchFamily="34" charset="77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Increasing</a:t>
            </a:fld>
            <a:endParaRPr lang="en-US" sz="1600" kern="1200">
              <a:solidFill>
                <a:schemeClr val="tx1"/>
              </a:solidFill>
              <a:latin typeface="Avenir Next LT Pro" panose="020B0504020202020204" pitchFamily="34" charset="77"/>
              <a:sym typeface="Avenir Next LT Pro" panose="020B0504020202020204" pitchFamily="34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C3541F-ED90-9B82-A651-410F76D75718}"/>
              </a:ext>
            </a:extLst>
          </p:cNvPr>
          <p:cNvSpPr txBox="1"/>
          <p:nvPr/>
        </p:nvSpPr>
        <p:spPr>
          <a:xfrm>
            <a:off x="6922053" y="1406285"/>
            <a:ext cx="4570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>
                <a:latin typeface="Avenir Next LT Pro" panose="020B0504020202020204" pitchFamily="34" charset="77"/>
              </a:rPr>
              <a:t>Recent Trends in Deal Velocity</a:t>
            </a:r>
            <a:endParaRPr lang="en-US" sz="1600" i="1">
              <a:latin typeface="Avenir Next LT Pro" panose="020B0504020202020204" pitchFamily="34" charset="77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6F9F616-3097-B8A3-63F2-18C966547692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86170677"/>
              </p:ext>
            </p:extLst>
          </p:nvPr>
        </p:nvGraphicFramePr>
        <p:xfrm>
          <a:off x="7291388" y="1516063"/>
          <a:ext cx="3697287" cy="404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48461375-56C5-AB6F-8E09-9514690FC0BC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0394950" y="4448176"/>
            <a:ext cx="1349375" cy="24447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7AC55353-3FEE-45F5-8EA2-1BEBBF601BD0}" type="datetime'''Fl''at ''''''or'''''''' ''''''''''sl''o''''''''w''in''''g'''">
              <a:rPr lang="en-US" altLang="en-US" sz="1600" kern="1200" smtClean="0">
                <a:solidFill>
                  <a:schemeClr val="tx1"/>
                </a:solidFill>
                <a:latin typeface="Avenir Next LT Pro" panose="020B0504020202020204" pitchFamily="34" charset="77"/>
                <a:sym typeface="Avenir Next LT Pro" panose="020B0504020202020204" pitchFamily="34" charset="77"/>
              </a:rPr>
              <a:pPr>
                <a:spcBef>
                  <a:spcPct val="0"/>
                </a:spcBef>
                <a:spcAft>
                  <a:spcPct val="0"/>
                </a:spcAft>
              </a:pPr>
              <a:t>Flat or slowing</a:t>
            </a:fld>
            <a:endParaRPr lang="en-US" sz="1600" kern="1200">
              <a:solidFill>
                <a:schemeClr val="tx1"/>
              </a:solidFill>
              <a:latin typeface="Avenir Next LT Pro" panose="020B0504020202020204" pitchFamily="34" charset="77"/>
              <a:sym typeface="Avenir Next LT Pro" panose="020B0504020202020204" pitchFamily="34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948C17-D020-F8E6-2230-A68FE2CDCCE7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6537325" y="2692401"/>
            <a:ext cx="1166813" cy="24447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7121A287-EAB8-4CB5-ABDE-9321D5ED1A1E}" type="datetime'''A''cce''''''''l''e''''r''''a''''t''''''''i''''n''''g'''''''">
              <a:rPr lang="en-US" altLang="en-US" sz="1600" kern="1200" smtClean="0">
                <a:solidFill>
                  <a:schemeClr val="tx1"/>
                </a:solidFill>
                <a:latin typeface="Avenir Next LT Pro" panose="020B0504020202020204" pitchFamily="34" charset="77"/>
                <a:sym typeface="Avenir Next LT Pro" panose="020B0504020202020204" pitchFamily="34" charset="77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Accelerating</a:t>
            </a:fld>
            <a:endParaRPr lang="en-US" sz="1600" kern="1200">
              <a:solidFill>
                <a:schemeClr val="tx1"/>
              </a:solidFill>
              <a:latin typeface="Avenir Next LT Pro" panose="020B0504020202020204" pitchFamily="34" charset="77"/>
              <a:sym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9134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B3F8FE-95D3-ADBC-3320-15148DF1B3E4}"/>
              </a:ext>
            </a:extLst>
          </p:cNvPr>
          <p:cNvSpPr txBox="1"/>
          <p:nvPr/>
        </p:nvSpPr>
        <p:spPr>
          <a:xfrm>
            <a:off x="800680" y="646454"/>
            <a:ext cx="105906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venir Next LT Pro" panose="020B0504020202020204" pitchFamily="34" charset="0"/>
              </a:rPr>
              <a:t>Question 1: What separates the most productive sellers from everyone else?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8B7C0E-EB6A-AC61-C688-5B8C644E8DDF}"/>
              </a:ext>
            </a:extLst>
          </p:cNvPr>
          <p:cNvSpPr txBox="1"/>
          <p:nvPr/>
        </p:nvSpPr>
        <p:spPr>
          <a:xfrm>
            <a:off x="3331307" y="2190691"/>
            <a:ext cx="55293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REPLAY LINK: Seller Approaches to Increase Sales Velocity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C71C74-A330-6DFF-3260-397B1E7240F4}"/>
              </a:ext>
            </a:extLst>
          </p:cNvPr>
          <p:cNvSpPr txBox="1"/>
          <p:nvPr/>
        </p:nvSpPr>
        <p:spPr>
          <a:xfrm>
            <a:off x="571529" y="3992991"/>
            <a:ext cx="11048941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venir Next LT Pro"/>
              </a:rPr>
              <a:t>Question 2: What can leaders do to amplify seller productivity? </a:t>
            </a:r>
            <a:endParaRPr lang="en-US" sz="4000" b="1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78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53D2FF5-7E9D-A2F8-C177-F171181F7DF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011364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53D2FF5-7E9D-A2F8-C177-F171181F7D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C1D3B9-96EF-3F17-FAC1-1D671D7C2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>
                <a:latin typeface="Avenir Next LT Pro" panose="020B0504020202020204" pitchFamily="34" charset="77"/>
              </a:rPr>
              <a:t>SBI conducted an advanced analysis to understand winning behaviors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9E77264-CC4B-75DB-E105-863EC0AC1C91}"/>
              </a:ext>
            </a:extLst>
          </p:cNvPr>
          <p:cNvSpPr/>
          <p:nvPr/>
        </p:nvSpPr>
        <p:spPr>
          <a:xfrm>
            <a:off x="1377323" y="1910784"/>
            <a:ext cx="2663382" cy="1534696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venir Next LT Pro" panose="020B0504020202020204" pitchFamily="34" charset="77"/>
              </a:rPr>
              <a:t>Built </a:t>
            </a:r>
            <a:r>
              <a:rPr lang="en-US" sz="1600" b="1">
                <a:solidFill>
                  <a:srgbClr val="000000"/>
                </a:solidFill>
                <a:latin typeface="Avenir Next LT Pro" panose="020B0504020202020204" pitchFamily="34" charset="77"/>
              </a:rPr>
              <a:t>inventory of 90+ seller skills and behaviors</a:t>
            </a:r>
            <a:r>
              <a:rPr lang="en-US" sz="1600">
                <a:solidFill>
                  <a:srgbClr val="000000"/>
                </a:solidFill>
                <a:latin typeface="Avenir Next LT Pro" panose="020B0504020202020204" pitchFamily="34" charset="77"/>
              </a:rPr>
              <a:t> observed through decades of client talent assessments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B6DD3008-DCBE-D0F4-8269-177AF137A738}"/>
              </a:ext>
            </a:extLst>
          </p:cNvPr>
          <p:cNvSpPr/>
          <p:nvPr/>
        </p:nvSpPr>
        <p:spPr>
          <a:xfrm>
            <a:off x="4720427" y="1910052"/>
            <a:ext cx="2663382" cy="1534696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Avenir Next LT Pro" panose="020B0504020202020204" pitchFamily="34" charset="77"/>
              </a:rPr>
              <a:t>Surveyed 300+ SEs, SDRs, and Sales Managers </a:t>
            </a:r>
            <a:r>
              <a:rPr lang="en-US" sz="1600">
                <a:solidFill>
                  <a:srgbClr val="000000"/>
                </a:solidFill>
                <a:latin typeface="Avenir Next LT Pro" panose="020B0504020202020204" pitchFamily="34" charset="77"/>
              </a:rPr>
              <a:t>across industries and company sizes on those skills and behaviors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223CE6A5-3941-61CC-1A83-C338CF0F87F2}"/>
              </a:ext>
            </a:extLst>
          </p:cNvPr>
          <p:cNvSpPr/>
          <p:nvPr/>
        </p:nvSpPr>
        <p:spPr>
          <a:xfrm>
            <a:off x="8088962" y="1898822"/>
            <a:ext cx="2663382" cy="1534696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venir Next LT Pro" panose="020B0504020202020204" pitchFamily="34" charset="77"/>
              </a:rPr>
              <a:t>Conducted </a:t>
            </a:r>
            <a:r>
              <a:rPr lang="en-US" sz="1600" b="1">
                <a:solidFill>
                  <a:srgbClr val="000000"/>
                </a:solidFill>
                <a:latin typeface="Avenir Next LT Pro" panose="020B0504020202020204" pitchFamily="34" charset="77"/>
              </a:rPr>
              <a:t>factor analysis to develop seller profiles</a:t>
            </a:r>
            <a:r>
              <a:rPr lang="en-US" sz="1600">
                <a:solidFill>
                  <a:srgbClr val="000000"/>
                </a:solidFill>
                <a:latin typeface="Avenir Next LT Pro" panose="020B0504020202020204" pitchFamily="34" charset="77"/>
              </a:rPr>
              <a:t>, and tested them against outcomes with regression analysis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C4278-7973-D022-281D-D45816E46B69}"/>
              </a:ext>
            </a:extLst>
          </p:cNvPr>
          <p:cNvSpPr txBox="1"/>
          <p:nvPr/>
        </p:nvSpPr>
        <p:spPr>
          <a:xfrm>
            <a:off x="656955" y="1315440"/>
            <a:ext cx="5828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>
                <a:latin typeface="Avenir Next LT Pro" panose="020B0504020202020204" pitchFamily="34" charset="77"/>
              </a:rPr>
              <a:t>SBI’s Research Methodology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457A5D-A72D-96A3-DC47-207AFB34772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488" y="3765090"/>
            <a:ext cx="2083359" cy="117188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301EB5-989C-2C42-A16F-5D4525D942D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965" y="3976691"/>
            <a:ext cx="2083360" cy="117189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84BB19-6927-6EFC-40A5-1C169BBEBE2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949" y="4188928"/>
            <a:ext cx="2083360" cy="117189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7A0745-0288-A06A-DCD4-97FCAC0371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321" y="4411782"/>
            <a:ext cx="2083360" cy="117189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0E3881-22C7-3FAF-0497-F16C6B1505C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4805" y="3790297"/>
            <a:ext cx="3074625" cy="13044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371E9E-592D-C5DE-11E3-BAA17614373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474" y="3777093"/>
            <a:ext cx="3082303" cy="1583725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B4E62F-F2BC-79BD-2776-3F5BA2CD63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12156" y="4646316"/>
            <a:ext cx="2319086" cy="130448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6F2EA15-398C-B006-FFEE-494A02A0812B}"/>
              </a:ext>
            </a:extLst>
          </p:cNvPr>
          <p:cNvSpPr/>
          <p:nvPr/>
        </p:nvSpPr>
        <p:spPr>
          <a:xfrm>
            <a:off x="1244416" y="1794867"/>
            <a:ext cx="294810" cy="3017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venir Next LT Pro" panose="020B05040202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4F9E47-81C9-7350-974B-688983000FA4}"/>
              </a:ext>
            </a:extLst>
          </p:cNvPr>
          <p:cNvSpPr/>
          <p:nvPr/>
        </p:nvSpPr>
        <p:spPr>
          <a:xfrm>
            <a:off x="4587520" y="1782195"/>
            <a:ext cx="294810" cy="3017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venir Next LT Pro" panose="020B0504020202020204" pitchFamily="34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76FB38C-8110-D688-EDA6-87AA5ADB49EC}"/>
              </a:ext>
            </a:extLst>
          </p:cNvPr>
          <p:cNvSpPr/>
          <p:nvPr/>
        </p:nvSpPr>
        <p:spPr>
          <a:xfrm>
            <a:off x="7956055" y="1771552"/>
            <a:ext cx="294810" cy="3017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venir Next LT Pro" panose="020B05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1859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F12AF87-E518-56E1-7CC0-68531514DF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908549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F12AF87-E518-56E1-7CC0-68531514D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27E036-886A-E439-62D8-64868B0D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941"/>
            <a:ext cx="10962290" cy="767853"/>
          </a:xfrm>
        </p:spPr>
        <p:txBody>
          <a:bodyPr vert="horz"/>
          <a:lstStyle/>
          <a:p>
            <a:r>
              <a:rPr lang="en-US">
                <a:latin typeface="Avenir Next LT Pro" panose="020B0504020202020204" pitchFamily="34" charset="77"/>
              </a:rPr>
              <a:t>Factor analysis revealed four commercial approaches sellers fall into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9BD7C6-BD61-62C1-299C-03162CCF36B2}"/>
              </a:ext>
            </a:extLst>
          </p:cNvPr>
          <p:cNvSpPr/>
          <p:nvPr/>
        </p:nvSpPr>
        <p:spPr>
          <a:xfrm>
            <a:off x="6238605" y="3350765"/>
            <a:ext cx="2560320" cy="2542034"/>
          </a:xfrm>
          <a:prstGeom prst="rect">
            <a:avLst/>
          </a:prstGeom>
          <a:solidFill>
            <a:srgbClr val="0F2AF2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Translating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F7318C-0E05-938A-B061-7AE35233F688}"/>
              </a:ext>
            </a:extLst>
          </p:cNvPr>
          <p:cNvSpPr/>
          <p:nvPr/>
        </p:nvSpPr>
        <p:spPr>
          <a:xfrm>
            <a:off x="8844786" y="3350764"/>
            <a:ext cx="2560320" cy="2542034"/>
          </a:xfrm>
          <a:prstGeom prst="rect">
            <a:avLst/>
          </a:prstGeom>
          <a:solidFill>
            <a:srgbClr val="77BCF4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latin typeface="Avenir Next LT Pro" panose="020B0504020202020204" pitchFamily="34" charset="0"/>
              </a:rPr>
              <a:t>Anticipating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4468840-64DA-4B9F-9D3D-CECFC833D48A}"/>
              </a:ext>
            </a:extLst>
          </p:cNvPr>
          <p:cNvSpPr/>
          <p:nvPr/>
        </p:nvSpPr>
        <p:spPr>
          <a:xfrm>
            <a:off x="3632577" y="3350766"/>
            <a:ext cx="2560167" cy="2542034"/>
          </a:xfrm>
          <a:prstGeom prst="rect">
            <a:avLst/>
          </a:prstGeom>
          <a:solidFill>
            <a:srgbClr val="BED0E5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</a:rPr>
              <a:t>Provoking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D01365-729D-8570-BCC4-AEDEF21AB9D4}"/>
              </a:ext>
            </a:extLst>
          </p:cNvPr>
          <p:cNvSpPr/>
          <p:nvPr/>
        </p:nvSpPr>
        <p:spPr>
          <a:xfrm>
            <a:off x="1036282" y="3350766"/>
            <a:ext cx="2560167" cy="2542034"/>
          </a:xfrm>
          <a:prstGeom prst="rect">
            <a:avLst/>
          </a:prstGeom>
          <a:solidFill>
            <a:srgbClr val="002036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Narrowing</a:t>
            </a:r>
            <a:endParaRPr lang="en-US" sz="2400" kern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355F67-D217-3AD3-90D6-B54B72A16DC0}"/>
              </a:ext>
            </a:extLst>
          </p:cNvPr>
          <p:cNvSpPr txBox="1"/>
          <p:nvPr/>
        </p:nvSpPr>
        <p:spPr>
          <a:xfrm>
            <a:off x="609600" y="5929079"/>
            <a:ext cx="4430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latin typeface="Avenir Next LT Pro" panose="020B0504020202020204" pitchFamily="34" charset="77"/>
              </a:rPr>
              <a:t>N = 325</a:t>
            </a:r>
          </a:p>
          <a:p>
            <a:r>
              <a:rPr lang="en-US" sz="1000">
                <a:latin typeface="Avenir Next LT Pro" panose="020B0504020202020204" pitchFamily="34" charset="77"/>
              </a:rPr>
              <a:t>Source: SBI 2023 Seller Skills Survey</a:t>
            </a: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6CCB5949-E5A9-ED26-126E-88BCC44F0C1C}"/>
              </a:ext>
            </a:extLst>
          </p:cNvPr>
          <p:cNvSpPr/>
          <p:nvPr/>
        </p:nvSpPr>
        <p:spPr>
          <a:xfrm>
            <a:off x="1054193" y="2690319"/>
            <a:ext cx="10368824" cy="663806"/>
          </a:xfrm>
          <a:prstGeom prst="trapezoid">
            <a:avLst>
              <a:gd name="adj" fmla="val 54728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B52F38-BAAF-B209-2F01-F74B12BCDA1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592" y="1109956"/>
            <a:ext cx="3082303" cy="1583725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990D2E-8239-7401-52E6-F1FB0F18B8FB}"/>
              </a:ext>
            </a:extLst>
          </p:cNvPr>
          <p:cNvSpPr txBox="1"/>
          <p:nvPr/>
        </p:nvSpPr>
        <p:spPr>
          <a:xfrm>
            <a:off x="3186874" y="1664929"/>
            <a:ext cx="1455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venir Next LT Pro" panose="020B0504020202020204" pitchFamily="34" charset="0"/>
              </a:rPr>
              <a:t>Factor 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EEF1E-DAD7-CB9D-B6C8-D80642ED091D}"/>
              </a:ext>
            </a:extLst>
          </p:cNvPr>
          <p:cNvSpPr txBox="1"/>
          <p:nvPr/>
        </p:nvSpPr>
        <p:spPr>
          <a:xfrm>
            <a:off x="4769989" y="2321305"/>
            <a:ext cx="564357" cy="169277"/>
          </a:xfrm>
          <a:prstGeom prst="rect">
            <a:avLst/>
          </a:prstGeom>
          <a:solidFill>
            <a:srgbClr val="031D30"/>
          </a:solidFill>
        </p:spPr>
        <p:txBody>
          <a:bodyPr wrap="square" rtlCol="0">
            <a:spAutoFit/>
          </a:bodyPr>
          <a:lstStyle/>
          <a:p>
            <a:r>
              <a:rPr lang="en-US" sz="500" b="1">
                <a:solidFill>
                  <a:schemeClr val="bg1"/>
                </a:solidFill>
                <a:latin typeface="Avenir Next LT Pro" panose="020B0504020202020204" pitchFamily="34" charset="0"/>
              </a:rPr>
              <a:t>Narrowing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A3BEFD-9EFE-4A86-ADFC-6DC830D5CD93}"/>
              </a:ext>
            </a:extLst>
          </p:cNvPr>
          <p:cNvSpPr txBox="1"/>
          <p:nvPr/>
        </p:nvSpPr>
        <p:spPr>
          <a:xfrm>
            <a:off x="5910564" y="2318924"/>
            <a:ext cx="564357" cy="169277"/>
          </a:xfrm>
          <a:prstGeom prst="rect">
            <a:avLst/>
          </a:prstGeom>
          <a:solidFill>
            <a:srgbClr val="00317C"/>
          </a:solidFill>
        </p:spPr>
        <p:txBody>
          <a:bodyPr wrap="square" rtlCol="0">
            <a:spAutoFit/>
          </a:bodyPr>
          <a:lstStyle/>
          <a:p>
            <a:r>
              <a:rPr lang="en-US" sz="500" b="1">
                <a:solidFill>
                  <a:schemeClr val="bg1"/>
                </a:solidFill>
                <a:latin typeface="Avenir Next LT Pro" panose="020B0504020202020204" pitchFamily="34" charset="0"/>
              </a:rPr>
              <a:t>Anticipating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763A8E-0CA3-9529-4AAF-4264DC904200}"/>
              </a:ext>
            </a:extLst>
          </p:cNvPr>
          <p:cNvSpPr txBox="1"/>
          <p:nvPr/>
        </p:nvSpPr>
        <p:spPr>
          <a:xfrm>
            <a:off x="1026688" y="4258011"/>
            <a:ext cx="25261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823" indent="-103823" defTabSz="54864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500">
                <a:solidFill>
                  <a:schemeClr val="bg1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Prescribes buying steps and criteria</a:t>
            </a:r>
          </a:p>
          <a:p>
            <a:pPr marL="103823" indent="-103823" defTabSz="54864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500">
                <a:solidFill>
                  <a:schemeClr val="bg1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Prevents the introduction of additional noise</a:t>
            </a:r>
          </a:p>
          <a:p>
            <a:pPr marL="103823" indent="-103823" defTabSz="54864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500">
                <a:solidFill>
                  <a:schemeClr val="bg1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Establishes a smooth close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B643A4-8FAF-E368-1A3A-713F296294BD}"/>
              </a:ext>
            </a:extLst>
          </p:cNvPr>
          <p:cNvSpPr txBox="1"/>
          <p:nvPr/>
        </p:nvSpPr>
        <p:spPr>
          <a:xfrm>
            <a:off x="3643394" y="4195822"/>
            <a:ext cx="25601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823" indent="-103823" defTabSz="548640">
              <a:buFont typeface="Arial" panose="020B0604020202020204" pitchFamily="34" charset="0"/>
              <a:buChar char="•"/>
              <a:defRPr/>
            </a:pPr>
            <a:r>
              <a:rPr lang="en-US" sz="1500">
                <a:latin typeface="Avenir Next LT Pro" panose="020B0504020202020204" pitchFamily="34" charset="0"/>
                <a:sym typeface="Slate Pro" panose="02000506040000020004" pitchFamily="2" charset="0"/>
              </a:rPr>
              <a:t>Applies an insight-led posture</a:t>
            </a:r>
          </a:p>
          <a:p>
            <a:pPr marL="103823" indent="-103823" defTabSz="548640">
              <a:buFont typeface="Arial" panose="020B0604020202020204" pitchFamily="34" charset="0"/>
              <a:buChar char="•"/>
              <a:defRPr/>
            </a:pPr>
            <a:r>
              <a:rPr lang="en-US" sz="1500">
                <a:latin typeface="Avenir Next LT Pro" panose="020B0504020202020204" pitchFamily="34" charset="0"/>
                <a:sym typeface="Slate Pro" panose="02000506040000020004" pitchFamily="2" charset="0"/>
              </a:rPr>
              <a:t>Tailors insight to the buyer</a:t>
            </a:r>
          </a:p>
          <a:p>
            <a:pPr marL="103823" indent="-103823" defTabSz="548640">
              <a:buFont typeface="Arial" panose="020B0604020202020204" pitchFamily="34" charset="0"/>
              <a:buChar char="•"/>
              <a:defRPr/>
            </a:pPr>
            <a:r>
              <a:rPr lang="en-US" sz="1500">
                <a:latin typeface="Avenir Next LT Pro" panose="020B0504020202020204" pitchFamily="34" charset="0"/>
                <a:sym typeface="Slate Pro" panose="02000506040000020004" pitchFamily="2" charset="0"/>
              </a:rPr>
              <a:t>Tightly aligns with marketing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68F214-D912-9D68-01D9-94FFF58FAABA}"/>
              </a:ext>
            </a:extLst>
          </p:cNvPr>
          <p:cNvSpPr txBox="1"/>
          <p:nvPr/>
        </p:nvSpPr>
        <p:spPr>
          <a:xfrm>
            <a:off x="6259378" y="4217842"/>
            <a:ext cx="25496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823" indent="-103823" defTabSz="54864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500">
                <a:solidFill>
                  <a:schemeClr val="bg1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Denominates in buyer data</a:t>
            </a:r>
          </a:p>
          <a:p>
            <a:pPr marL="103823" indent="-103823" defTabSz="54864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500">
                <a:solidFill>
                  <a:schemeClr val="bg1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Positions with meaningful context</a:t>
            </a:r>
          </a:p>
          <a:p>
            <a:pPr marL="103823" indent="-103823" defTabSz="54864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500">
                <a:solidFill>
                  <a:schemeClr val="bg1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Simplifies complex messages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8D4A81-40FF-2576-96A0-EC055D24F651}"/>
              </a:ext>
            </a:extLst>
          </p:cNvPr>
          <p:cNvSpPr txBox="1"/>
          <p:nvPr/>
        </p:nvSpPr>
        <p:spPr>
          <a:xfrm>
            <a:off x="8854228" y="4234826"/>
            <a:ext cx="25603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823" indent="-103823" defTabSz="548640">
              <a:buFont typeface="Arial" panose="020B0604020202020204" pitchFamily="34" charset="0"/>
              <a:buChar char="•"/>
              <a:defRPr/>
            </a:pPr>
            <a:r>
              <a:rPr lang="en-US" sz="1500">
                <a:latin typeface="Avenir Next LT Pro" panose="020B0504020202020204" pitchFamily="34" charset="0"/>
                <a:sym typeface="Slate Pro" panose="02000506040000020004" pitchFamily="2" charset="0"/>
              </a:rPr>
              <a:t>De-risks decisions</a:t>
            </a:r>
          </a:p>
          <a:p>
            <a:pPr marL="103823" indent="-103823" defTabSz="548640">
              <a:buFont typeface="Arial" panose="020B0604020202020204" pitchFamily="34" charset="0"/>
              <a:buChar char="•"/>
              <a:defRPr/>
            </a:pPr>
            <a:r>
              <a:rPr lang="en-US" sz="1500">
                <a:latin typeface="Avenir Next LT Pro" panose="020B0504020202020204" pitchFamily="34" charset="0"/>
                <a:sym typeface="Slate Pro" panose="02000506040000020004" pitchFamily="2" charset="0"/>
              </a:rPr>
              <a:t>Proactively manages the buying decision team</a:t>
            </a:r>
          </a:p>
          <a:p>
            <a:pPr marL="103823" indent="-103823" defTabSz="548640">
              <a:buFont typeface="Arial" panose="020B0604020202020204" pitchFamily="34" charset="0"/>
              <a:buChar char="•"/>
              <a:defRPr/>
            </a:pPr>
            <a:r>
              <a:rPr lang="en-US" sz="1500">
                <a:latin typeface="Avenir Next LT Pro" panose="020B0504020202020204" pitchFamily="34" charset="0"/>
                <a:sym typeface="Slate Pro" panose="02000506040000020004" pitchFamily="2" charset="0"/>
              </a:rPr>
              <a:t>Collaborates internally to anticipate missteps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042C8C-3FAE-B9EE-85B5-E360B1922566}"/>
              </a:ext>
            </a:extLst>
          </p:cNvPr>
          <p:cNvSpPr txBox="1"/>
          <p:nvPr/>
        </p:nvSpPr>
        <p:spPr>
          <a:xfrm>
            <a:off x="1470917" y="3780759"/>
            <a:ext cx="1879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>
              <a:defRPr/>
            </a:pPr>
            <a:r>
              <a:rPr lang="en-US" sz="1600" b="1">
                <a:solidFill>
                  <a:schemeClr val="bg1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34% of Sellers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20AD08-56CF-9623-0B06-B475A957A062}"/>
              </a:ext>
            </a:extLst>
          </p:cNvPr>
          <p:cNvSpPr txBox="1"/>
          <p:nvPr/>
        </p:nvSpPr>
        <p:spPr>
          <a:xfrm>
            <a:off x="4099926" y="3780759"/>
            <a:ext cx="1879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>
              <a:defRPr/>
            </a:pPr>
            <a:r>
              <a:rPr lang="en-US" sz="1600" b="1">
                <a:solidFill>
                  <a:schemeClr val="tx1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19% of Sellers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398BFE-5DAE-B2E8-17B7-E2512FE63DB5}"/>
              </a:ext>
            </a:extLst>
          </p:cNvPr>
          <p:cNvSpPr txBox="1"/>
          <p:nvPr/>
        </p:nvSpPr>
        <p:spPr>
          <a:xfrm>
            <a:off x="6644944" y="3780759"/>
            <a:ext cx="1879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>
              <a:defRPr/>
            </a:pPr>
            <a:r>
              <a:rPr lang="en-US" sz="1600" b="1">
                <a:solidFill>
                  <a:schemeClr val="bg1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25% of Sellers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3EFCE4-9F0E-890A-BB80-3FDF8F98ABFD}"/>
              </a:ext>
            </a:extLst>
          </p:cNvPr>
          <p:cNvSpPr txBox="1"/>
          <p:nvPr/>
        </p:nvSpPr>
        <p:spPr>
          <a:xfrm>
            <a:off x="9261510" y="3780759"/>
            <a:ext cx="1879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>
              <a:defRPr/>
            </a:pPr>
            <a:r>
              <a:rPr lang="en-US" sz="1600" b="1">
                <a:solidFill>
                  <a:schemeClr val="tx1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22% of Sellers</a:t>
            </a:r>
          </a:p>
        </p:txBody>
      </p:sp>
    </p:spTree>
    <p:extLst>
      <p:ext uri="{BB962C8B-B14F-4D97-AF65-F5344CB8AC3E}">
        <p14:creationId xmlns:p14="http://schemas.microsoft.com/office/powerpoint/2010/main" val="54247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hink-cell data - do not delete" hidden="1">
            <a:extLst>
              <a:ext uri="{FF2B5EF4-FFF2-40B4-BE49-F238E27FC236}">
                <a16:creationId xmlns:a16="http://schemas.microsoft.com/office/drawing/2014/main" id="{BDC89BDA-AF8C-11E0-740C-50F8122281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1227560"/>
              </p:ext>
            </p:extLst>
          </p:nvPr>
        </p:nvGraphicFramePr>
        <p:xfrm>
          <a:off x="2439353" y="1372553"/>
          <a:ext cx="953" cy="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1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DC89BDA-AF8C-11E0-740C-50F8122281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9353" y="1372553"/>
                        <a:ext cx="953" cy="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AC9EE033-31C2-5D0F-7FF3-1FAE87E6B2E0}"/>
              </a:ext>
            </a:extLst>
          </p:cNvPr>
          <p:cNvSpPr/>
          <p:nvPr/>
        </p:nvSpPr>
        <p:spPr>
          <a:xfrm>
            <a:off x="7172913" y="1439997"/>
            <a:ext cx="2288104" cy="2966063"/>
          </a:xfrm>
          <a:prstGeom prst="rect">
            <a:avLst/>
          </a:prstGeom>
          <a:solidFill>
            <a:srgbClr val="0F2AF2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Translating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D89B030-03B5-AD4A-EACD-557ADD55C244}"/>
              </a:ext>
            </a:extLst>
          </p:cNvPr>
          <p:cNvSpPr/>
          <p:nvPr/>
        </p:nvSpPr>
        <p:spPr>
          <a:xfrm>
            <a:off x="9531517" y="1439997"/>
            <a:ext cx="2288104" cy="2976634"/>
          </a:xfrm>
          <a:prstGeom prst="rect">
            <a:avLst/>
          </a:prstGeom>
          <a:solidFill>
            <a:srgbClr val="77BCF4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latin typeface="Avenir Next LT Pro" panose="020B0504020202020204" pitchFamily="34" charset="0"/>
              </a:rPr>
              <a:t>Anticipating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B1CC3C8-53A5-DF8C-846D-8A1CF34A1313}"/>
              </a:ext>
            </a:extLst>
          </p:cNvPr>
          <p:cNvSpPr/>
          <p:nvPr/>
        </p:nvSpPr>
        <p:spPr>
          <a:xfrm>
            <a:off x="4814446" y="1435188"/>
            <a:ext cx="2287967" cy="2966063"/>
          </a:xfrm>
          <a:prstGeom prst="rect">
            <a:avLst/>
          </a:prstGeom>
          <a:solidFill>
            <a:srgbClr val="BED0E5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</a:rPr>
              <a:t>Provoking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A1FE32E-6F17-F119-147D-7112435D182D}"/>
              </a:ext>
            </a:extLst>
          </p:cNvPr>
          <p:cNvSpPr/>
          <p:nvPr/>
        </p:nvSpPr>
        <p:spPr>
          <a:xfrm>
            <a:off x="2455979" y="1435187"/>
            <a:ext cx="2287967" cy="2966064"/>
          </a:xfrm>
          <a:prstGeom prst="rect">
            <a:avLst/>
          </a:prstGeom>
          <a:solidFill>
            <a:srgbClr val="002036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Narrowing</a:t>
            </a:r>
            <a:endParaRPr lang="en-US" sz="2000" kern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CE25291-60C8-023B-8743-B68F8143BE3B}"/>
              </a:ext>
            </a:extLst>
          </p:cNvPr>
          <p:cNvSpPr txBox="1"/>
          <p:nvPr/>
        </p:nvSpPr>
        <p:spPr>
          <a:xfrm>
            <a:off x="1" y="3353815"/>
            <a:ext cx="2355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>
              <a:defRPr/>
            </a:pPr>
            <a:r>
              <a:rPr lang="en-US" sz="1600" b="1">
                <a:latin typeface="Avenir Next LT Pro" panose="020B0504020202020204" pitchFamily="34" charset="0"/>
                <a:sym typeface="Slate Pro" panose="02000506040000020004" pitchFamily="2" charset="0"/>
              </a:rPr>
              <a:t>Average Change in Sales Cycle Time When Prioritized	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156218-22BA-312B-82AB-AFBAA14B2887}"/>
              </a:ext>
            </a:extLst>
          </p:cNvPr>
          <p:cNvSpPr txBox="1"/>
          <p:nvPr/>
        </p:nvSpPr>
        <p:spPr>
          <a:xfrm>
            <a:off x="94111" y="2102439"/>
            <a:ext cx="2166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>
              <a:defRPr/>
            </a:pPr>
            <a:r>
              <a:rPr lang="en-US" sz="1600" b="1">
                <a:latin typeface="Avenir Next LT Pro" panose="020B0504020202020204" pitchFamily="34" charset="0"/>
                <a:sym typeface="Slate Pro" panose="02000506040000020004" pitchFamily="2" charset="0"/>
              </a:rPr>
              <a:t>Average Change in Deal Size When Prioritized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0EB9308-EAA3-D9B4-5FEE-E7372A23A753}"/>
              </a:ext>
            </a:extLst>
          </p:cNvPr>
          <p:cNvSpPr txBox="1"/>
          <p:nvPr/>
        </p:nvSpPr>
        <p:spPr>
          <a:xfrm>
            <a:off x="2786503" y="3203053"/>
            <a:ext cx="1798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>
              <a:defRPr/>
            </a:pPr>
            <a:r>
              <a:rPr lang="en-US" sz="2800" b="1">
                <a:solidFill>
                  <a:srgbClr val="FF0000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20% Longer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22F2BBD-BBA2-9214-ED2B-3073B5EFEFBF}"/>
              </a:ext>
            </a:extLst>
          </p:cNvPr>
          <p:cNvSpPr txBox="1"/>
          <p:nvPr/>
        </p:nvSpPr>
        <p:spPr>
          <a:xfrm>
            <a:off x="4922486" y="3205323"/>
            <a:ext cx="2078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>
              <a:defRPr/>
            </a:pPr>
            <a:r>
              <a:rPr lang="en-US" sz="2800" b="1">
                <a:solidFill>
                  <a:srgbClr val="FF0000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22% Longer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476E42F-90DC-549D-AD37-11EDA69C8115}"/>
              </a:ext>
            </a:extLst>
          </p:cNvPr>
          <p:cNvSpPr txBox="1"/>
          <p:nvPr/>
        </p:nvSpPr>
        <p:spPr>
          <a:xfrm>
            <a:off x="7462077" y="3202384"/>
            <a:ext cx="1709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>
              <a:defRPr/>
            </a:pPr>
            <a:r>
              <a:rPr lang="en-US" sz="2800" b="1">
                <a:solidFill>
                  <a:srgbClr val="00B050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1% Shorter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C969B98-C5D6-F856-F7EF-F97C497C50DB}"/>
              </a:ext>
            </a:extLst>
          </p:cNvPr>
          <p:cNvSpPr txBox="1"/>
          <p:nvPr/>
        </p:nvSpPr>
        <p:spPr>
          <a:xfrm>
            <a:off x="9845779" y="3225746"/>
            <a:ext cx="1766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>
              <a:defRPr/>
            </a:pPr>
            <a:r>
              <a:rPr lang="en-US" sz="2800" b="1">
                <a:solidFill>
                  <a:srgbClr val="00B050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12% Shorter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FEDEC78-CE44-0C47-E47C-4DBB0F62B3A4}"/>
              </a:ext>
            </a:extLst>
          </p:cNvPr>
          <p:cNvSpPr txBox="1"/>
          <p:nvPr/>
        </p:nvSpPr>
        <p:spPr>
          <a:xfrm>
            <a:off x="2739242" y="2007758"/>
            <a:ext cx="1879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>
              <a:defRPr/>
            </a:pPr>
            <a:r>
              <a:rPr lang="en-US" sz="2800" b="1">
                <a:solidFill>
                  <a:srgbClr val="00B050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7% Larger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5312418-BD8B-2267-37CB-70BE5C5298F6}"/>
              </a:ext>
            </a:extLst>
          </p:cNvPr>
          <p:cNvSpPr txBox="1"/>
          <p:nvPr/>
        </p:nvSpPr>
        <p:spPr>
          <a:xfrm>
            <a:off x="5035834" y="2002301"/>
            <a:ext cx="1845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>
              <a:defRPr/>
            </a:pPr>
            <a:r>
              <a:rPr lang="en-US" sz="2800" b="1">
                <a:solidFill>
                  <a:srgbClr val="00B050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9% Larger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E801D93-F561-9DF7-BE6C-E83138351032}"/>
              </a:ext>
            </a:extLst>
          </p:cNvPr>
          <p:cNvSpPr txBox="1"/>
          <p:nvPr/>
        </p:nvSpPr>
        <p:spPr>
          <a:xfrm>
            <a:off x="7498122" y="2005913"/>
            <a:ext cx="1709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>
              <a:defRPr/>
            </a:pPr>
            <a:r>
              <a:rPr lang="en-US" sz="2800" b="1">
                <a:solidFill>
                  <a:srgbClr val="00B050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16% Larger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2292EC9-B0F4-C91C-50C8-74CAC794D6C9}"/>
              </a:ext>
            </a:extLst>
          </p:cNvPr>
          <p:cNvSpPr txBox="1"/>
          <p:nvPr/>
        </p:nvSpPr>
        <p:spPr>
          <a:xfrm>
            <a:off x="9845779" y="2034861"/>
            <a:ext cx="1766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>
              <a:defRPr/>
            </a:pPr>
            <a:r>
              <a:rPr lang="en-US" sz="2800" b="1">
                <a:solidFill>
                  <a:srgbClr val="00B050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11% Larger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689DEE0-DA1B-B614-85A0-25B990873462}"/>
              </a:ext>
            </a:extLst>
          </p:cNvPr>
          <p:cNvSpPr txBox="1"/>
          <p:nvPr/>
        </p:nvSpPr>
        <p:spPr>
          <a:xfrm>
            <a:off x="2455979" y="4816108"/>
            <a:ext cx="480402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>
              <a:defRPr/>
            </a:pPr>
            <a:r>
              <a:rPr lang="en-US" sz="1900" b="1">
                <a:solidFill>
                  <a:srgbClr val="FF0000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53% of sellers take a lower-productivity approach </a:t>
            </a:r>
            <a:r>
              <a:rPr lang="en-US" sz="1900" b="1">
                <a:latin typeface="Avenir Next LT Pro" panose="020B0504020202020204" pitchFamily="34" charset="0"/>
                <a:sym typeface="Slate Pro" panose="02000506040000020004" pitchFamily="2" charset="0"/>
              </a:rPr>
              <a:t>where deal size improvements are </a:t>
            </a:r>
            <a:r>
              <a:rPr lang="en-US" sz="1900" b="1">
                <a:solidFill>
                  <a:srgbClr val="071E31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undercut</a:t>
            </a:r>
            <a:r>
              <a:rPr lang="en-US" sz="1900" b="1">
                <a:latin typeface="Avenir Next LT Pro" panose="020B0504020202020204" pitchFamily="34" charset="0"/>
                <a:sym typeface="Slate Pro" panose="02000506040000020004" pitchFamily="2" charset="0"/>
              </a:rPr>
              <a:t> by extended sales cycles.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011B7B5-04AC-7342-9EE2-11909B75EF93}"/>
              </a:ext>
            </a:extLst>
          </p:cNvPr>
          <p:cNvSpPr txBox="1"/>
          <p:nvPr/>
        </p:nvSpPr>
        <p:spPr>
          <a:xfrm>
            <a:off x="7288635" y="4822132"/>
            <a:ext cx="45309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>
              <a:defRPr/>
            </a:pPr>
            <a:r>
              <a:rPr lang="en-US" sz="1900" b="1">
                <a:solidFill>
                  <a:srgbClr val="00B050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47% of sellers take a higher-productivity approach </a:t>
            </a:r>
            <a:r>
              <a:rPr lang="en-US" sz="1900" b="1">
                <a:latin typeface="Avenir Next LT Pro" panose="020B0504020202020204" pitchFamily="34" charset="0"/>
                <a:sym typeface="Slate Pro" panose="02000506040000020004" pitchFamily="2" charset="0"/>
              </a:rPr>
              <a:t>where deal size improvements are </a:t>
            </a:r>
            <a:r>
              <a:rPr lang="en-US" sz="1900" b="1">
                <a:solidFill>
                  <a:srgbClr val="071E31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amplified</a:t>
            </a:r>
            <a:r>
              <a:rPr lang="en-US" sz="1900" b="1">
                <a:latin typeface="Avenir Next LT Pro" panose="020B0504020202020204" pitchFamily="34" charset="0"/>
                <a:sym typeface="Slate Pro" panose="02000506040000020004" pitchFamily="2" charset="0"/>
              </a:rPr>
              <a:t> by extended sales cycles.</a:t>
            </a:r>
          </a:p>
        </p:txBody>
      </p:sp>
      <p:sp>
        <p:nvSpPr>
          <p:cNvPr id="80" name="Left Brace 79">
            <a:extLst>
              <a:ext uri="{FF2B5EF4-FFF2-40B4-BE49-F238E27FC236}">
                <a16:creationId xmlns:a16="http://schemas.microsoft.com/office/drawing/2014/main" id="{18A7C550-8C30-1694-A2D7-D476CC367C7B}"/>
              </a:ext>
            </a:extLst>
          </p:cNvPr>
          <p:cNvSpPr/>
          <p:nvPr/>
        </p:nvSpPr>
        <p:spPr>
          <a:xfrm rot="16200000">
            <a:off x="4567004" y="2461885"/>
            <a:ext cx="202997" cy="442504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48640">
              <a:defRPr/>
            </a:pPr>
            <a:endParaRPr lang="en-US" sz="840">
              <a:solidFill>
                <a:srgbClr val="071E31"/>
              </a:solidFill>
              <a:latin typeface="Avenir Next LT Pro" panose="020B0504020202020204" pitchFamily="34" charset="0"/>
              <a:sym typeface="Slate Pro" panose="02000506040000020004" pitchFamily="2" charset="0"/>
            </a:endParaRPr>
          </a:p>
        </p:txBody>
      </p:sp>
      <p:sp>
        <p:nvSpPr>
          <p:cNvPr id="81" name="Left Brace 80">
            <a:extLst>
              <a:ext uri="{FF2B5EF4-FFF2-40B4-BE49-F238E27FC236}">
                <a16:creationId xmlns:a16="http://schemas.microsoft.com/office/drawing/2014/main" id="{5A5C7390-1682-C249-50D5-4E0E32C6458A}"/>
              </a:ext>
            </a:extLst>
          </p:cNvPr>
          <p:cNvSpPr/>
          <p:nvPr/>
        </p:nvSpPr>
        <p:spPr>
          <a:xfrm rot="16200000">
            <a:off x="9428560" y="2320831"/>
            <a:ext cx="202997" cy="47142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48640">
              <a:defRPr/>
            </a:pPr>
            <a:endParaRPr lang="en-US" sz="840">
              <a:solidFill>
                <a:srgbClr val="071E31"/>
              </a:solidFill>
              <a:latin typeface="Avenir Next LT Pro" panose="020B0504020202020204" pitchFamily="34" charset="0"/>
              <a:sym typeface="Slate Pro" panose="02000506040000020004" pitchFamily="2" charset="0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FE1C744-81B0-59F3-3642-8691359936BA}"/>
              </a:ext>
            </a:extLst>
          </p:cNvPr>
          <p:cNvCxnSpPr>
            <a:cxnSpLocks/>
          </p:cNvCxnSpPr>
          <p:nvPr/>
        </p:nvCxnSpPr>
        <p:spPr>
          <a:xfrm>
            <a:off x="2498335" y="3116254"/>
            <a:ext cx="932128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581186-811A-D1AD-1893-AD9A94AE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</p:spPr>
        <p:txBody>
          <a:bodyPr vert="horz"/>
          <a:lstStyle/>
          <a:p>
            <a:r>
              <a:rPr lang="en-US">
                <a:latin typeface="Avenir Next LT Pro" panose="020B0504020202020204" pitchFamily="34" charset="77"/>
              </a:rPr>
              <a:t>Not all approaches are equal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7D3D1-413E-D89B-6CDF-44567B13F59B}"/>
              </a:ext>
            </a:extLst>
          </p:cNvPr>
          <p:cNvSpPr txBox="1"/>
          <p:nvPr/>
        </p:nvSpPr>
        <p:spPr>
          <a:xfrm>
            <a:off x="137258" y="5901049"/>
            <a:ext cx="23187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latin typeface="Avenir Next LT Pro" panose="020B0504020202020204" pitchFamily="34" charset="77"/>
              </a:rPr>
              <a:t>N = 325</a:t>
            </a:r>
          </a:p>
          <a:p>
            <a:r>
              <a:rPr lang="en-US" sz="1000">
                <a:latin typeface="Avenir Next LT Pro" panose="020B0504020202020204" pitchFamily="34" charset="77"/>
              </a:rPr>
              <a:t>Source: SBI 2023 Seller Skills Survey</a:t>
            </a:r>
          </a:p>
        </p:txBody>
      </p:sp>
    </p:spTree>
    <p:extLst>
      <p:ext uri="{BB962C8B-B14F-4D97-AF65-F5344CB8AC3E}">
        <p14:creationId xmlns:p14="http://schemas.microsoft.com/office/powerpoint/2010/main" val="82765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nimBg="1"/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B3F8FE-95D3-ADBC-3320-15148DF1B3E4}"/>
              </a:ext>
            </a:extLst>
          </p:cNvPr>
          <p:cNvSpPr txBox="1"/>
          <p:nvPr/>
        </p:nvSpPr>
        <p:spPr>
          <a:xfrm>
            <a:off x="800680" y="646454"/>
            <a:ext cx="105906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0"/>
              </a:rPr>
              <a:t>Question 1: What separates the most productive sellers from everyone else?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8B7C0E-EB6A-AC61-C688-5B8C644E8DDF}"/>
              </a:ext>
            </a:extLst>
          </p:cNvPr>
          <p:cNvSpPr txBox="1"/>
          <p:nvPr/>
        </p:nvSpPr>
        <p:spPr>
          <a:xfrm>
            <a:off x="3331307" y="2190691"/>
            <a:ext cx="55293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REPLAY LINK: Seller Approaches to Increase Sales Velocity</a:t>
            </a:r>
            <a:endParaRPr lang="en-US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C71C74-A330-6DFF-3260-397B1E7240F4}"/>
              </a:ext>
            </a:extLst>
          </p:cNvPr>
          <p:cNvSpPr txBox="1"/>
          <p:nvPr/>
        </p:nvSpPr>
        <p:spPr>
          <a:xfrm>
            <a:off x="571529" y="3992991"/>
            <a:ext cx="11048941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venir Next LT Pro"/>
              </a:rPr>
              <a:t>Question 2: What can leaders do to amplify seller productivity? </a:t>
            </a:r>
            <a:endParaRPr lang="en-US" sz="4000" b="1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1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46843BCC-01F4-AE37-2521-ECE96FC8A5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871480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46843BCC-01F4-AE37-2521-ECE96FC8A5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9A6C4F-F9EF-A60D-4235-542B426BE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7589"/>
            <a:ext cx="11582401" cy="767853"/>
          </a:xfrm>
        </p:spPr>
        <p:txBody>
          <a:bodyPr vert="horz">
            <a:noAutofit/>
          </a:bodyPr>
          <a:lstStyle/>
          <a:p>
            <a:r>
              <a:rPr lang="en-US">
                <a:latin typeface="Avenir Next LT Pro" panose="020B0504020202020204" pitchFamily="34" charset="77"/>
              </a:rPr>
              <a:t>Levers leadership teams can pull for more productive sales teams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AAC6A3-ECF4-D21B-6F83-A06144A30FE8}"/>
              </a:ext>
            </a:extLst>
          </p:cNvPr>
          <p:cNvSpPr/>
          <p:nvPr/>
        </p:nvSpPr>
        <p:spPr>
          <a:xfrm>
            <a:off x="8590188" y="4953558"/>
            <a:ext cx="3068052" cy="1000877"/>
          </a:xfrm>
          <a:prstGeom prst="rect">
            <a:avLst/>
          </a:prstGeom>
          <a:solidFill>
            <a:srgbClr val="0033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sym typeface="Avenir Next LT Pro" panose="020B0504020202020204" pitchFamily="34" charset="0"/>
              </a:rPr>
              <a:t>Manager Coaching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75A1C1E-B317-226E-A9B1-4EC5FA680F76}"/>
              </a:ext>
            </a:extLst>
          </p:cNvPr>
          <p:cNvCxnSpPr>
            <a:cxnSpLocks/>
          </p:cNvCxnSpPr>
          <p:nvPr/>
        </p:nvCxnSpPr>
        <p:spPr>
          <a:xfrm flipH="1">
            <a:off x="4896587" y="1170536"/>
            <a:ext cx="5329" cy="5021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5F9820-B9EF-A14E-8D19-9909661E77AC}"/>
              </a:ext>
            </a:extLst>
          </p:cNvPr>
          <p:cNvSpPr txBox="1"/>
          <p:nvPr/>
        </p:nvSpPr>
        <p:spPr>
          <a:xfrm>
            <a:off x="255815" y="2011726"/>
            <a:ext cx="46301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venir Next LT Pro" panose="020B0504020202020204" pitchFamily="34" charset="0"/>
              </a:rPr>
              <a:t>We looked at the most common levers leadership </a:t>
            </a:r>
          </a:p>
          <a:p>
            <a:r>
              <a:rPr lang="en-US" sz="3600">
                <a:latin typeface="Avenir Next LT Pro" panose="020B0504020202020204" pitchFamily="34" charset="0"/>
              </a:rPr>
              <a:t>teams often pull to drive seller productivity.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0AA1A-F63C-0D57-ECD1-CEAE788949D3}"/>
              </a:ext>
            </a:extLst>
          </p:cNvPr>
          <p:cNvSpPr/>
          <p:nvPr/>
        </p:nvSpPr>
        <p:spPr>
          <a:xfrm>
            <a:off x="5217887" y="2719009"/>
            <a:ext cx="3068052" cy="1000877"/>
          </a:xfrm>
          <a:prstGeom prst="rect">
            <a:avLst/>
          </a:prstGeom>
          <a:solidFill>
            <a:srgbClr val="0033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sym typeface="Avenir Next LT Pro" panose="020B0504020202020204" pitchFamily="34" charset="0"/>
              </a:rPr>
              <a:t>Scalable Tools and Technology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A309AA-39C3-D118-A35B-3D5812F8A73F}"/>
              </a:ext>
            </a:extLst>
          </p:cNvPr>
          <p:cNvSpPr/>
          <p:nvPr/>
        </p:nvSpPr>
        <p:spPr>
          <a:xfrm>
            <a:off x="5217887" y="1641379"/>
            <a:ext cx="3068052" cy="1000877"/>
          </a:xfrm>
          <a:prstGeom prst="rect">
            <a:avLst/>
          </a:prstGeom>
          <a:solidFill>
            <a:srgbClr val="0033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sym typeface="Avenir Next LT Pro" panose="020B0504020202020204" pitchFamily="34" charset="0"/>
              </a:rPr>
              <a:t>Sales Process Blueprint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5C1998-8BC5-7052-71AB-D2ABFE9A69EC}"/>
              </a:ext>
            </a:extLst>
          </p:cNvPr>
          <p:cNvSpPr/>
          <p:nvPr/>
        </p:nvSpPr>
        <p:spPr>
          <a:xfrm>
            <a:off x="8590188" y="3814313"/>
            <a:ext cx="3068052" cy="1000877"/>
          </a:xfrm>
          <a:prstGeom prst="rect">
            <a:avLst/>
          </a:prstGeom>
          <a:solidFill>
            <a:srgbClr val="0033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b="1" kern="1200">
                <a:solidFill>
                  <a:srgbClr val="FFFFFF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rPr>
              <a:t>Consistent Expectations and Targets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E2C7CC-B452-2E2C-E752-A56D6A3BF88A}"/>
              </a:ext>
            </a:extLst>
          </p:cNvPr>
          <p:cNvSpPr/>
          <p:nvPr/>
        </p:nvSpPr>
        <p:spPr>
          <a:xfrm>
            <a:off x="5217887" y="4953558"/>
            <a:ext cx="3068052" cy="1000877"/>
          </a:xfrm>
          <a:prstGeom prst="rect">
            <a:avLst/>
          </a:prstGeom>
          <a:solidFill>
            <a:srgbClr val="0033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sym typeface="Avenir Next LT Pro" panose="020B0504020202020204" pitchFamily="34" charset="0"/>
              </a:rPr>
              <a:t>Leadership Guidance and Support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B64B7B-A3EA-DE2A-63C7-0F09A3921DD6}"/>
              </a:ext>
            </a:extLst>
          </p:cNvPr>
          <p:cNvSpPr/>
          <p:nvPr/>
        </p:nvSpPr>
        <p:spPr>
          <a:xfrm>
            <a:off x="8590188" y="1621236"/>
            <a:ext cx="3068052" cy="1000877"/>
          </a:xfrm>
          <a:prstGeom prst="rect">
            <a:avLst/>
          </a:prstGeom>
          <a:solidFill>
            <a:srgbClr val="0033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sym typeface="Avenir Next LT Pro" panose="020B0504020202020204" pitchFamily="34" charset="0"/>
              </a:rPr>
              <a:t>Personal Connection to Product/Customer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D032EB-42F2-2276-32CA-0BD0DFA2A7CE}"/>
              </a:ext>
            </a:extLst>
          </p:cNvPr>
          <p:cNvSpPr/>
          <p:nvPr/>
        </p:nvSpPr>
        <p:spPr>
          <a:xfrm>
            <a:off x="8590188" y="2719009"/>
            <a:ext cx="3068052" cy="1000877"/>
          </a:xfrm>
          <a:prstGeom prst="rect">
            <a:avLst/>
          </a:prstGeom>
          <a:solidFill>
            <a:srgbClr val="0033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sym typeface="Avenir Next LT Pro" panose="020B0504020202020204" pitchFamily="34" charset="0"/>
              </a:rPr>
              <a:t>Customer Data and Intelligence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912320-CEB1-37A4-726A-3F688386F8D4}"/>
              </a:ext>
            </a:extLst>
          </p:cNvPr>
          <p:cNvSpPr/>
          <p:nvPr/>
        </p:nvSpPr>
        <p:spPr>
          <a:xfrm>
            <a:off x="5217887" y="3836283"/>
            <a:ext cx="3068052" cy="1000877"/>
          </a:xfrm>
          <a:prstGeom prst="rect">
            <a:avLst/>
          </a:prstGeom>
          <a:solidFill>
            <a:srgbClr val="0033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sym typeface="Avenir Next LT Pro" panose="020B0504020202020204" pitchFamily="34" charset="0"/>
              </a:rPr>
              <a:t>Incentives and Rewards for Success</a:t>
            </a:r>
          </a:p>
        </p:txBody>
      </p:sp>
    </p:spTree>
    <p:extLst>
      <p:ext uri="{BB962C8B-B14F-4D97-AF65-F5344CB8AC3E}">
        <p14:creationId xmlns:p14="http://schemas.microsoft.com/office/powerpoint/2010/main" val="1519954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B152B394-689B-36E6-2E2F-49BB5099C75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72583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152B394-689B-36E6-2E2F-49BB5099C7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BDC8F336-EA05-6AF5-EC07-54FDCE674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>
                <a:latin typeface="Avenir Next LT Pro"/>
              </a:rPr>
              <a:t>Leadership levers can be applied at different altitudes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E5049-7E54-E65C-6347-8938C45E2564}"/>
              </a:ext>
            </a:extLst>
          </p:cNvPr>
          <p:cNvSpPr/>
          <p:nvPr/>
        </p:nvSpPr>
        <p:spPr>
          <a:xfrm>
            <a:off x="3209238" y="2991606"/>
            <a:ext cx="3679369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5805AA-54E6-A246-C10E-B32755831BEC}"/>
              </a:ext>
            </a:extLst>
          </p:cNvPr>
          <p:cNvSpPr/>
          <p:nvPr/>
        </p:nvSpPr>
        <p:spPr>
          <a:xfrm>
            <a:off x="3209240" y="4449273"/>
            <a:ext cx="3679369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5EAD4-3F33-C72C-9E95-6D13739A1E2F}"/>
              </a:ext>
            </a:extLst>
          </p:cNvPr>
          <p:cNvSpPr/>
          <p:nvPr/>
        </p:nvSpPr>
        <p:spPr>
          <a:xfrm>
            <a:off x="7671131" y="3013252"/>
            <a:ext cx="3679369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27F1FF-2F65-E4AD-DD94-9103D91BEED5}"/>
              </a:ext>
            </a:extLst>
          </p:cNvPr>
          <p:cNvSpPr/>
          <p:nvPr/>
        </p:nvSpPr>
        <p:spPr>
          <a:xfrm>
            <a:off x="7671130" y="4461052"/>
            <a:ext cx="3679369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4B73CF-9F29-2E7D-382C-D908B33BFC24}"/>
              </a:ext>
            </a:extLst>
          </p:cNvPr>
          <p:cNvSpPr txBox="1"/>
          <p:nvPr/>
        </p:nvSpPr>
        <p:spPr>
          <a:xfrm>
            <a:off x="2860013" y="1564593"/>
            <a:ext cx="4152039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venir Next LT Pro"/>
                <a:sym typeface="Slate Pro" panose="02000506040000020004" pitchFamily="2" charset="0"/>
              </a:rPr>
              <a:t>“Micro”-Level Application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CA2E1F-8DE2-0C7E-22D4-4CADAD58114C}"/>
              </a:ext>
            </a:extLst>
          </p:cNvPr>
          <p:cNvSpPr txBox="1"/>
          <p:nvPr/>
        </p:nvSpPr>
        <p:spPr>
          <a:xfrm>
            <a:off x="7150929" y="1570560"/>
            <a:ext cx="4422115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venir Next LT Pro"/>
                <a:sym typeface="Slate Pro" panose="02000506040000020004" pitchFamily="2" charset="0"/>
              </a:rPr>
              <a:t>“Macro"-Level Application</a:t>
            </a:r>
            <a:endParaRPr lang="en-US" sz="2000" b="1">
              <a:solidFill>
                <a:schemeClr val="tx1"/>
              </a:solidFill>
              <a:latin typeface="Avenir Next LT Pro" panose="020B0504020202020204" pitchFamily="34" charset="0"/>
              <a:sym typeface="Slate Pro" panose="0200050604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C53979-07B7-ECB3-010A-FAEB25A79BFD}"/>
              </a:ext>
            </a:extLst>
          </p:cNvPr>
          <p:cNvSpPr txBox="1"/>
          <p:nvPr/>
        </p:nvSpPr>
        <p:spPr>
          <a:xfrm>
            <a:off x="426796" y="3491675"/>
            <a:ext cx="2598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Primary Responsibility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59BA08-16F6-4234-35B2-B3497C18CBBC}"/>
              </a:ext>
            </a:extLst>
          </p:cNvPr>
          <p:cNvSpPr txBox="1"/>
          <p:nvPr/>
        </p:nvSpPr>
        <p:spPr>
          <a:xfrm>
            <a:off x="8266067" y="3206974"/>
            <a:ext cx="2598349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venir Next LT Pro"/>
                <a:sym typeface="Slate Pro" panose="02000506040000020004" pitchFamily="2" charset="0"/>
              </a:rPr>
              <a:t>Chief Revenue Officer &amp; Senior Leadership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EE0E31-6351-E366-2105-1419AC2900D0}"/>
              </a:ext>
            </a:extLst>
          </p:cNvPr>
          <p:cNvSpPr txBox="1"/>
          <p:nvPr/>
        </p:nvSpPr>
        <p:spPr>
          <a:xfrm>
            <a:off x="3366246" y="4557761"/>
            <a:ext cx="3399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Skills Coaching</a:t>
            </a:r>
          </a:p>
          <a:p>
            <a:pPr marL="685800" indent="-342900" algn="ctr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Deal Coaching	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71CB2D-EDD1-754B-8305-1DD24708D17F}"/>
              </a:ext>
            </a:extLst>
          </p:cNvPr>
          <p:cNvSpPr txBox="1"/>
          <p:nvPr/>
        </p:nvSpPr>
        <p:spPr>
          <a:xfrm>
            <a:off x="1311730" y="8141622"/>
            <a:ext cx="2598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Avenir Next LT Pro" panose="020B0504020202020204" pitchFamily="34" charset="0"/>
                <a:sym typeface="Slate Pro" panose="02000506040000020004" pitchFamily="2" charset="0"/>
              </a:rPr>
              <a:t>CS	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546AD6-B907-9BF1-1EB6-D14E3658BFEE}"/>
              </a:ext>
            </a:extLst>
          </p:cNvPr>
          <p:cNvSpPr txBox="1"/>
          <p:nvPr/>
        </p:nvSpPr>
        <p:spPr>
          <a:xfrm>
            <a:off x="7718442" y="4557761"/>
            <a:ext cx="34141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Personal Connection to Product a  Customer</a:t>
            </a:r>
          </a:p>
          <a:p>
            <a:pPr marL="342900" indent="-34290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Leadership Guidance &amp; Support</a:t>
            </a:r>
            <a:endParaRPr lang="en-US" sz="1800">
              <a:latin typeface="Avenir Next LT Pro" panose="020B0504020202020204" pitchFamily="34" charset="0"/>
              <a:sym typeface="Slate Pro" panose="0200050604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1863A7-DFB6-E9DC-D6C2-BBC0E61D5B49}"/>
              </a:ext>
            </a:extLst>
          </p:cNvPr>
          <p:cNvSpPr txBox="1"/>
          <p:nvPr/>
        </p:nvSpPr>
        <p:spPr>
          <a:xfrm>
            <a:off x="3931249" y="3281517"/>
            <a:ext cx="2133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Front-Line Sales Managers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235919-4932-3DF0-F076-7EE80C5033E7}"/>
              </a:ext>
            </a:extLst>
          </p:cNvPr>
          <p:cNvSpPr txBox="1"/>
          <p:nvPr/>
        </p:nvSpPr>
        <p:spPr>
          <a:xfrm>
            <a:off x="326194" y="4799665"/>
            <a:ext cx="2598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Examples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9C211E-B9C2-605A-CADD-127FF5DF4BE3}"/>
              </a:ext>
            </a:extLst>
          </p:cNvPr>
          <p:cNvSpPr txBox="1"/>
          <p:nvPr/>
        </p:nvSpPr>
        <p:spPr>
          <a:xfrm>
            <a:off x="3635190" y="2016937"/>
            <a:ext cx="2601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>
                <a:solidFill>
                  <a:schemeClr val="tx1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Provide individual and deal-level support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E97D08-4B1E-E818-A524-ADCC80129D75}"/>
              </a:ext>
            </a:extLst>
          </p:cNvPr>
          <p:cNvSpPr txBox="1"/>
          <p:nvPr/>
        </p:nvSpPr>
        <p:spPr>
          <a:xfrm>
            <a:off x="8149623" y="2030296"/>
            <a:ext cx="259834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800" i="1">
                <a:solidFill>
                  <a:schemeClr val="tx1"/>
                </a:solidFill>
                <a:latin typeface="Avenir Next LT Pro" panose="020B0504020202020204" pitchFamily="34" charset="0"/>
                <a:sym typeface="Slate Pro" panose="02000506040000020004" pitchFamily="2" charset="0"/>
              </a:rPr>
              <a:t>Boost productivity across the entire sales team</a:t>
            </a:r>
          </a:p>
        </p:txBody>
      </p:sp>
    </p:spTree>
    <p:extLst>
      <p:ext uri="{BB962C8B-B14F-4D97-AF65-F5344CB8AC3E}">
        <p14:creationId xmlns:p14="http://schemas.microsoft.com/office/powerpoint/2010/main" val="13909918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270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1.00000000000000000000E+00&quot;&gt;&lt;m_msothmcolidx val=&quot;0&quot;/&gt;&lt;m_rgb r=&quot;0F&quot; g=&quot;2A&quot; b=&quot;F2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ko8e..GHTnd_dF6wqxe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WW.b_eL4_IjVHaFZCzg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Wa63HfNmEGAg810DbJs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xTS03suQJeXBDuVc9iT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3qOtq0KOZ2q2mFH5iIj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75UkZJLLecfslJSwjm3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6sEqys_50KWfXj1p5eR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s3KzPfIBI3PbSclNr8v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.AgIJ6uiYjExiKHZlJp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rsD6rUdVpHsAsTr_b22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k3RasdkZ1R0WVv3UvNk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BI Template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I Template" id="{0B447A57-200D-45B6-9BB6-361F5B86FD39}" vid="{4C941667-85C3-4D41-ABDE-32B2A916F149}"/>
    </a:ext>
  </a:extLst>
</a:theme>
</file>

<file path=ppt/theme/theme2.xml><?xml version="1.0" encoding="utf-8"?>
<a:theme xmlns:a="http://schemas.openxmlformats.org/drawingml/2006/main" name="SBI PPT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SBI Fon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BI PPT" id="{A83F2E70-BF86-4B3C-A400-182C8B18B041}" vid="{126A12BA-5E73-4D61-B2BA-3985E4FD8DE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SBI Template</Template>
  <TotalTime>4</TotalTime>
  <Words>1340</Words>
  <Application>Microsoft Office PowerPoint</Application>
  <PresentationFormat>Widescreen</PresentationFormat>
  <Paragraphs>235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Avenir</vt:lpstr>
      <vt:lpstr>Avenir Next LT Pro</vt:lpstr>
      <vt:lpstr>Avenir Next LT Pro Demi</vt:lpstr>
      <vt:lpstr>Calibri</vt:lpstr>
      <vt:lpstr>Courier New</vt:lpstr>
      <vt:lpstr>SBI Template</vt:lpstr>
      <vt:lpstr>SBI PPT</vt:lpstr>
      <vt:lpstr>think-cell Slide</vt:lpstr>
      <vt:lpstr>Unlock the Secrets to Amplifying Seller Productivity: Building Environments for Success</vt:lpstr>
      <vt:lpstr>Seller productivity remains a challenge</vt:lpstr>
      <vt:lpstr>PowerPoint Presentation</vt:lpstr>
      <vt:lpstr>SBI conducted an advanced analysis to understand winning behaviors</vt:lpstr>
      <vt:lpstr>Factor analysis revealed four commercial approaches sellers fall into</vt:lpstr>
      <vt:lpstr>Not all approaches are equal</vt:lpstr>
      <vt:lpstr>PowerPoint Presentation</vt:lpstr>
      <vt:lpstr>Levers leadership teams can pull for more productive sales teams</vt:lpstr>
      <vt:lpstr>Leadership levers can be applied at different altitudes</vt:lpstr>
      <vt:lpstr>The ”Micro” level, Coaching and Support, is not moving the needle much</vt:lpstr>
      <vt:lpstr>Managers overwhelmingly coach to the less productive approaches</vt:lpstr>
      <vt:lpstr>Our analysis revealed two “Macro”, leadership-driven sales environments</vt:lpstr>
      <vt:lpstr>Structured environments boost narrowing and provoking approaches</vt:lpstr>
      <vt:lpstr>The environment we create shapes how our sellers think</vt:lpstr>
      <vt:lpstr>Our analysis revealed two “Macro”, leadership-driven sales environments</vt:lpstr>
      <vt:lpstr>Discretionary environments boost higher productivity approaches</vt:lpstr>
      <vt:lpstr>The environment we create shapes how our sellers think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Delivering Sales Velocity:  A Quantitative Study of Seller Approaches</dc:title>
  <dc:creator>Craig Riley</dc:creator>
  <cp:lastModifiedBy>Mike Riello</cp:lastModifiedBy>
  <cp:revision>3</cp:revision>
  <dcterms:created xsi:type="dcterms:W3CDTF">2024-01-08T16:52:31Z</dcterms:created>
  <dcterms:modified xsi:type="dcterms:W3CDTF">2024-01-26T15:53:59Z</dcterms:modified>
</cp:coreProperties>
</file>