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notesSlides/notesSlide23.xml" ContentType="application/vnd.openxmlformats-officedocument.presentationml.notesSlide+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notesSlides/notesSlide25.xml" ContentType="application/vnd.openxmlformats-officedocument.presentationml.notesSlide+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notesSlides/notesSlide28.xml" ContentType="application/vnd.openxmlformats-officedocument.presentationml.notesSlide+xml"/>
  <Override PartName="/ppt/tags/tag57.xml" ContentType="application/vnd.openxmlformats-officedocument.presentationml.tags+xml"/>
  <Override PartName="/ppt/notesSlides/notesSlide29.xml" ContentType="application/vnd.openxmlformats-officedocument.presentationml.notesSlide+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113415536" r:id="rId2"/>
    <p:sldId id="2113415567" r:id="rId3"/>
    <p:sldId id="2113415566" r:id="rId4"/>
    <p:sldId id="2113415571" r:id="rId5"/>
    <p:sldId id="2113415568" r:id="rId6"/>
    <p:sldId id="2113415538" r:id="rId7"/>
    <p:sldId id="2113415539" r:id="rId8"/>
    <p:sldId id="2113415535" r:id="rId9"/>
    <p:sldId id="2113415540" r:id="rId10"/>
    <p:sldId id="2113415541" r:id="rId11"/>
    <p:sldId id="2113415542" r:id="rId12"/>
    <p:sldId id="2113415543" r:id="rId13"/>
    <p:sldId id="2113415544" r:id="rId14"/>
    <p:sldId id="2113415572" r:id="rId15"/>
    <p:sldId id="2113415545" r:id="rId16"/>
    <p:sldId id="2113415546" r:id="rId17"/>
    <p:sldId id="2113415547" r:id="rId18"/>
    <p:sldId id="2113415548" r:id="rId19"/>
    <p:sldId id="2113415549" r:id="rId20"/>
    <p:sldId id="2113415550" r:id="rId21"/>
    <p:sldId id="2113415555" r:id="rId22"/>
    <p:sldId id="2113415552" r:id="rId23"/>
    <p:sldId id="2113415551" r:id="rId24"/>
    <p:sldId id="2113415554" r:id="rId25"/>
    <p:sldId id="2113415573" r:id="rId26"/>
    <p:sldId id="2113415556" r:id="rId27"/>
    <p:sldId id="2113415557" r:id="rId28"/>
    <p:sldId id="2113415558" r:id="rId29"/>
    <p:sldId id="2113415559" r:id="rId30"/>
    <p:sldId id="2113415560" r:id="rId31"/>
    <p:sldId id="2113415561" r:id="rId32"/>
    <p:sldId id="2113415562" r:id="rId33"/>
    <p:sldId id="2113415564" r:id="rId34"/>
    <p:sldId id="2113415565"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849FA6-1AB3-421D-A446-404F351D4E44}">
          <p14:sldIdLst>
            <p14:sldId id="2113415536"/>
            <p14:sldId id="2113415567"/>
            <p14:sldId id="2113415566"/>
          </p14:sldIdLst>
        </p14:section>
        <p14:section name="Customer Success Director" id="{8F5F7C7F-FF3C-4360-9486-D754F1860668}">
          <p14:sldIdLst>
            <p14:sldId id="2113415571"/>
            <p14:sldId id="2113415568"/>
            <p14:sldId id="2113415538"/>
            <p14:sldId id="2113415539"/>
            <p14:sldId id="2113415535"/>
            <p14:sldId id="2113415540"/>
            <p14:sldId id="2113415541"/>
            <p14:sldId id="2113415542"/>
            <p14:sldId id="2113415543"/>
            <p14:sldId id="2113415544"/>
          </p14:sldIdLst>
        </p14:section>
        <p14:section name="Customer Success Manager" id="{396BA392-6CB4-4A1E-867B-EFF7785F7357}">
          <p14:sldIdLst>
            <p14:sldId id="2113415572"/>
            <p14:sldId id="2113415545"/>
            <p14:sldId id="2113415546"/>
            <p14:sldId id="2113415547"/>
            <p14:sldId id="2113415548"/>
            <p14:sldId id="2113415549"/>
            <p14:sldId id="2113415550"/>
            <p14:sldId id="2113415555"/>
            <p14:sldId id="2113415552"/>
            <p14:sldId id="2113415551"/>
            <p14:sldId id="2113415554"/>
          </p14:sldIdLst>
        </p14:section>
        <p14:section name="Customer Success Specialist" id="{AE20F46D-468E-452C-881F-EAE6943DF01E}">
          <p14:sldIdLst>
            <p14:sldId id="2113415573"/>
            <p14:sldId id="2113415556"/>
            <p14:sldId id="2113415557"/>
            <p14:sldId id="2113415558"/>
            <p14:sldId id="2113415559"/>
            <p14:sldId id="2113415560"/>
            <p14:sldId id="2113415561"/>
            <p14:sldId id="2113415562"/>
            <p14:sldId id="2113415564"/>
            <p14:sldId id="2113415565"/>
          </p14:sldIdLst>
        </p14:section>
      </p14:sectionLst>
    </p:ext>
    <p:ext uri="{EFAFB233-063F-42B5-8137-9DF3F51BA10A}">
      <p15:sldGuideLst xmlns:p15="http://schemas.microsoft.com/office/powerpoint/2012/main">
        <p15:guide id="1" orient="horz" pos="981"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64D554-171F-E181-13F3-E2D434856BDF}" name="Mike Riello" initials="MR" userId="S::mike.riello@sbigrowth.com::d7401f4f-2086-4a7c-9e19-26ff3c78a8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737"/>
    <a:srgbClr val="000B0B"/>
    <a:srgbClr val="90EE90"/>
    <a:srgbClr val="FFCCCB"/>
    <a:srgbClr val="BE0B0B"/>
    <a:srgbClr val="3C8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39" autoAdjust="0"/>
    <p:restoredTop sz="94660"/>
  </p:normalViewPr>
  <p:slideViewPr>
    <p:cSldViewPr snapToGrid="0">
      <p:cViewPr varScale="1">
        <p:scale>
          <a:sx n="95" d="100"/>
          <a:sy n="95" d="100"/>
        </p:scale>
        <p:origin x="614" y="72"/>
      </p:cViewPr>
      <p:guideLst>
        <p:guide orient="horz" pos="981"/>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late Pro" panose="02000506040000020004" pitchFamily="2" charset="0"/>
                <a:sym typeface="Slate Pro" panose="0200050604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late Pro" panose="02000506040000020004" pitchFamily="2" charset="0"/>
                <a:sym typeface="Slate Pro" panose="02000506040000020004" pitchFamily="2" charset="0"/>
              </a:defRPr>
            </a:lvl1pPr>
          </a:lstStyle>
          <a:p>
            <a:fld id="{E88ED5AF-0F0D-4627-9D6A-36AB804AA5E1}" type="datetimeFigureOut">
              <a:rPr lang="en-US" smtClean="0"/>
              <a:pPr/>
              <a:t>5/16/2023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late Pro" panose="02000506040000020004" pitchFamily="2" charset="0"/>
                <a:sym typeface="Slate Pro" panose="0200050604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late Pro" panose="02000506040000020004" pitchFamily="2" charset="0"/>
                <a:sym typeface="Slate Pro" panose="02000506040000020004" pitchFamily="2" charset="0"/>
              </a:defRPr>
            </a:lvl1pPr>
          </a:lstStyle>
          <a:p>
            <a:fld id="{453905BC-183A-41BC-AE13-FF107933F964}" type="slidenum">
              <a:rPr lang="en-US" smtClean="0"/>
              <a:pPr/>
              <a:t>‹#›</a:t>
            </a:fld>
            <a:endParaRPr lang="en-US" dirty="0"/>
          </a:p>
        </p:txBody>
      </p:sp>
    </p:spTree>
    <p:extLst>
      <p:ext uri="{BB962C8B-B14F-4D97-AF65-F5344CB8AC3E}">
        <p14:creationId xmlns:p14="http://schemas.microsoft.com/office/powerpoint/2010/main" val="56859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1pPr>
    <a:lvl2pPr marL="45720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2pPr>
    <a:lvl3pPr marL="91440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3pPr>
    <a:lvl4pPr marL="137160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4pPr>
    <a:lvl5pPr marL="182880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1</a:t>
            </a:fld>
            <a:endParaRPr lang="en-US" dirty="0"/>
          </a:p>
        </p:txBody>
      </p:sp>
    </p:spTree>
    <p:extLst>
      <p:ext uri="{BB962C8B-B14F-4D97-AF65-F5344CB8AC3E}">
        <p14:creationId xmlns:p14="http://schemas.microsoft.com/office/powerpoint/2010/main" val="82763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11</a:t>
            </a:fld>
            <a:endParaRPr lang="en-US" dirty="0"/>
          </a:p>
        </p:txBody>
      </p:sp>
    </p:spTree>
    <p:extLst>
      <p:ext uri="{BB962C8B-B14F-4D97-AF65-F5344CB8AC3E}">
        <p14:creationId xmlns:p14="http://schemas.microsoft.com/office/powerpoint/2010/main" val="2081212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12</a:t>
            </a:fld>
            <a:endParaRPr lang="en-US" dirty="0"/>
          </a:p>
        </p:txBody>
      </p:sp>
    </p:spTree>
    <p:extLst>
      <p:ext uri="{BB962C8B-B14F-4D97-AF65-F5344CB8AC3E}">
        <p14:creationId xmlns:p14="http://schemas.microsoft.com/office/powerpoint/2010/main" val="3408271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13</a:t>
            </a:fld>
            <a:endParaRPr lang="en-US" dirty="0"/>
          </a:p>
        </p:txBody>
      </p:sp>
    </p:spTree>
    <p:extLst>
      <p:ext uri="{BB962C8B-B14F-4D97-AF65-F5344CB8AC3E}">
        <p14:creationId xmlns:p14="http://schemas.microsoft.com/office/powerpoint/2010/main" val="348761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15</a:t>
            </a:fld>
            <a:endParaRPr lang="en-US" dirty="0"/>
          </a:p>
        </p:txBody>
      </p:sp>
    </p:spTree>
    <p:extLst>
      <p:ext uri="{BB962C8B-B14F-4D97-AF65-F5344CB8AC3E}">
        <p14:creationId xmlns:p14="http://schemas.microsoft.com/office/powerpoint/2010/main" val="370752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16</a:t>
            </a:fld>
            <a:endParaRPr lang="en-US" dirty="0"/>
          </a:p>
        </p:txBody>
      </p:sp>
    </p:spTree>
    <p:extLst>
      <p:ext uri="{BB962C8B-B14F-4D97-AF65-F5344CB8AC3E}">
        <p14:creationId xmlns:p14="http://schemas.microsoft.com/office/powerpoint/2010/main" val="3844704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17</a:t>
            </a:fld>
            <a:endParaRPr lang="en-US" dirty="0"/>
          </a:p>
        </p:txBody>
      </p:sp>
    </p:spTree>
    <p:extLst>
      <p:ext uri="{BB962C8B-B14F-4D97-AF65-F5344CB8AC3E}">
        <p14:creationId xmlns:p14="http://schemas.microsoft.com/office/powerpoint/2010/main" val="1041820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18</a:t>
            </a:fld>
            <a:endParaRPr lang="en-US" dirty="0"/>
          </a:p>
        </p:txBody>
      </p:sp>
    </p:spTree>
    <p:extLst>
      <p:ext uri="{BB962C8B-B14F-4D97-AF65-F5344CB8AC3E}">
        <p14:creationId xmlns:p14="http://schemas.microsoft.com/office/powerpoint/2010/main" val="2330961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19</a:t>
            </a:fld>
            <a:endParaRPr lang="en-US" dirty="0"/>
          </a:p>
        </p:txBody>
      </p:sp>
    </p:spTree>
    <p:extLst>
      <p:ext uri="{BB962C8B-B14F-4D97-AF65-F5344CB8AC3E}">
        <p14:creationId xmlns:p14="http://schemas.microsoft.com/office/powerpoint/2010/main" val="734281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20</a:t>
            </a:fld>
            <a:endParaRPr lang="en-US" dirty="0"/>
          </a:p>
        </p:txBody>
      </p:sp>
    </p:spTree>
    <p:extLst>
      <p:ext uri="{BB962C8B-B14F-4D97-AF65-F5344CB8AC3E}">
        <p14:creationId xmlns:p14="http://schemas.microsoft.com/office/powerpoint/2010/main" val="1870542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21</a:t>
            </a:fld>
            <a:endParaRPr lang="en-US" dirty="0"/>
          </a:p>
        </p:txBody>
      </p:sp>
    </p:spTree>
    <p:extLst>
      <p:ext uri="{BB962C8B-B14F-4D97-AF65-F5344CB8AC3E}">
        <p14:creationId xmlns:p14="http://schemas.microsoft.com/office/powerpoint/2010/main" val="390837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2</a:t>
            </a:fld>
            <a:endParaRPr lang="en-US" dirty="0"/>
          </a:p>
        </p:txBody>
      </p:sp>
    </p:spTree>
    <p:extLst>
      <p:ext uri="{BB962C8B-B14F-4D97-AF65-F5344CB8AC3E}">
        <p14:creationId xmlns:p14="http://schemas.microsoft.com/office/powerpoint/2010/main" val="26329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22</a:t>
            </a:fld>
            <a:endParaRPr lang="en-US" dirty="0"/>
          </a:p>
        </p:txBody>
      </p:sp>
    </p:spTree>
    <p:extLst>
      <p:ext uri="{BB962C8B-B14F-4D97-AF65-F5344CB8AC3E}">
        <p14:creationId xmlns:p14="http://schemas.microsoft.com/office/powerpoint/2010/main" val="2230638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23</a:t>
            </a:fld>
            <a:endParaRPr lang="en-US" dirty="0"/>
          </a:p>
        </p:txBody>
      </p:sp>
    </p:spTree>
    <p:extLst>
      <p:ext uri="{BB962C8B-B14F-4D97-AF65-F5344CB8AC3E}">
        <p14:creationId xmlns:p14="http://schemas.microsoft.com/office/powerpoint/2010/main" val="1293609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24</a:t>
            </a:fld>
            <a:endParaRPr lang="en-US" dirty="0"/>
          </a:p>
        </p:txBody>
      </p:sp>
    </p:spTree>
    <p:extLst>
      <p:ext uri="{BB962C8B-B14F-4D97-AF65-F5344CB8AC3E}">
        <p14:creationId xmlns:p14="http://schemas.microsoft.com/office/powerpoint/2010/main" val="301044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26</a:t>
            </a:fld>
            <a:endParaRPr lang="en-US" dirty="0"/>
          </a:p>
        </p:txBody>
      </p:sp>
    </p:spTree>
    <p:extLst>
      <p:ext uri="{BB962C8B-B14F-4D97-AF65-F5344CB8AC3E}">
        <p14:creationId xmlns:p14="http://schemas.microsoft.com/office/powerpoint/2010/main" val="2792646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27</a:t>
            </a:fld>
            <a:endParaRPr lang="en-US" dirty="0"/>
          </a:p>
        </p:txBody>
      </p:sp>
    </p:spTree>
    <p:extLst>
      <p:ext uri="{BB962C8B-B14F-4D97-AF65-F5344CB8AC3E}">
        <p14:creationId xmlns:p14="http://schemas.microsoft.com/office/powerpoint/2010/main" val="1626654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28</a:t>
            </a:fld>
            <a:endParaRPr lang="en-US" dirty="0"/>
          </a:p>
        </p:txBody>
      </p:sp>
    </p:spTree>
    <p:extLst>
      <p:ext uri="{BB962C8B-B14F-4D97-AF65-F5344CB8AC3E}">
        <p14:creationId xmlns:p14="http://schemas.microsoft.com/office/powerpoint/2010/main" val="2682720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29</a:t>
            </a:fld>
            <a:endParaRPr lang="en-US" dirty="0"/>
          </a:p>
        </p:txBody>
      </p:sp>
    </p:spTree>
    <p:extLst>
      <p:ext uri="{BB962C8B-B14F-4D97-AF65-F5344CB8AC3E}">
        <p14:creationId xmlns:p14="http://schemas.microsoft.com/office/powerpoint/2010/main" val="754984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30</a:t>
            </a:fld>
            <a:endParaRPr lang="en-US" dirty="0"/>
          </a:p>
        </p:txBody>
      </p:sp>
    </p:spTree>
    <p:extLst>
      <p:ext uri="{BB962C8B-B14F-4D97-AF65-F5344CB8AC3E}">
        <p14:creationId xmlns:p14="http://schemas.microsoft.com/office/powerpoint/2010/main" val="412238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31</a:t>
            </a:fld>
            <a:endParaRPr lang="en-US" dirty="0"/>
          </a:p>
        </p:txBody>
      </p:sp>
    </p:spTree>
    <p:extLst>
      <p:ext uri="{BB962C8B-B14F-4D97-AF65-F5344CB8AC3E}">
        <p14:creationId xmlns:p14="http://schemas.microsoft.com/office/powerpoint/2010/main" val="1620485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32</a:t>
            </a:fld>
            <a:endParaRPr lang="en-US" dirty="0"/>
          </a:p>
        </p:txBody>
      </p:sp>
    </p:spTree>
    <p:extLst>
      <p:ext uri="{BB962C8B-B14F-4D97-AF65-F5344CB8AC3E}">
        <p14:creationId xmlns:p14="http://schemas.microsoft.com/office/powerpoint/2010/main" val="70656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3</a:t>
            </a:fld>
            <a:endParaRPr lang="en-US" dirty="0"/>
          </a:p>
        </p:txBody>
      </p:sp>
    </p:spTree>
    <p:extLst>
      <p:ext uri="{BB962C8B-B14F-4D97-AF65-F5344CB8AC3E}">
        <p14:creationId xmlns:p14="http://schemas.microsoft.com/office/powerpoint/2010/main" val="3601651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33</a:t>
            </a:fld>
            <a:endParaRPr lang="en-US" dirty="0"/>
          </a:p>
        </p:txBody>
      </p:sp>
    </p:spTree>
    <p:extLst>
      <p:ext uri="{BB962C8B-B14F-4D97-AF65-F5344CB8AC3E}">
        <p14:creationId xmlns:p14="http://schemas.microsoft.com/office/powerpoint/2010/main" val="3764516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34</a:t>
            </a:fld>
            <a:endParaRPr lang="en-US" dirty="0"/>
          </a:p>
        </p:txBody>
      </p:sp>
    </p:spTree>
    <p:extLst>
      <p:ext uri="{BB962C8B-B14F-4D97-AF65-F5344CB8AC3E}">
        <p14:creationId xmlns:p14="http://schemas.microsoft.com/office/powerpoint/2010/main" val="173662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5</a:t>
            </a:fld>
            <a:endParaRPr lang="en-US" dirty="0"/>
          </a:p>
        </p:txBody>
      </p:sp>
    </p:spTree>
    <p:extLst>
      <p:ext uri="{BB962C8B-B14F-4D97-AF65-F5344CB8AC3E}">
        <p14:creationId xmlns:p14="http://schemas.microsoft.com/office/powerpoint/2010/main" val="40028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6</a:t>
            </a:fld>
            <a:endParaRPr lang="en-US" dirty="0"/>
          </a:p>
        </p:txBody>
      </p:sp>
    </p:spTree>
    <p:extLst>
      <p:ext uri="{BB962C8B-B14F-4D97-AF65-F5344CB8AC3E}">
        <p14:creationId xmlns:p14="http://schemas.microsoft.com/office/powerpoint/2010/main" val="293373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7</a:t>
            </a:fld>
            <a:endParaRPr lang="en-US" dirty="0"/>
          </a:p>
        </p:txBody>
      </p:sp>
    </p:spTree>
    <p:extLst>
      <p:ext uri="{BB962C8B-B14F-4D97-AF65-F5344CB8AC3E}">
        <p14:creationId xmlns:p14="http://schemas.microsoft.com/office/powerpoint/2010/main" val="106865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8</a:t>
            </a:fld>
            <a:endParaRPr lang="en-US" dirty="0"/>
          </a:p>
        </p:txBody>
      </p:sp>
    </p:spTree>
    <p:extLst>
      <p:ext uri="{BB962C8B-B14F-4D97-AF65-F5344CB8AC3E}">
        <p14:creationId xmlns:p14="http://schemas.microsoft.com/office/powerpoint/2010/main" val="251961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9</a:t>
            </a:fld>
            <a:endParaRPr lang="en-US" dirty="0"/>
          </a:p>
        </p:txBody>
      </p:sp>
    </p:spTree>
    <p:extLst>
      <p:ext uri="{BB962C8B-B14F-4D97-AF65-F5344CB8AC3E}">
        <p14:creationId xmlns:p14="http://schemas.microsoft.com/office/powerpoint/2010/main" val="15330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905BC-183A-41BC-AE13-FF107933F964}" type="slidenum">
              <a:rPr lang="en-US" smtClean="0"/>
              <a:t>10</a:t>
            </a:fld>
            <a:endParaRPr lang="en-US" dirty="0"/>
          </a:p>
        </p:txBody>
      </p:sp>
    </p:spTree>
    <p:extLst>
      <p:ext uri="{BB962C8B-B14F-4D97-AF65-F5344CB8AC3E}">
        <p14:creationId xmlns:p14="http://schemas.microsoft.com/office/powerpoint/2010/main" val="3718396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15977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latin typeface="Slate Pro" panose="02000506040000020004" pitchFamily="2" charset="0"/>
                <a:sym typeface="Slate Pro" panose="02000506040000020004" pitchFamily="2" charset="0"/>
              </a:defRPr>
            </a:lvl1pPr>
            <a:lvl2pPr>
              <a:defRPr>
                <a:solidFill>
                  <a:schemeClr val="tx1"/>
                </a:solidFill>
                <a:latin typeface="Slate Pro" panose="02000506040000020004" pitchFamily="2" charset="0"/>
                <a:sym typeface="Slate Pro" panose="02000506040000020004" pitchFamily="2" charset="0"/>
              </a:defRPr>
            </a:lvl2pPr>
            <a:lvl3pPr>
              <a:defRPr>
                <a:solidFill>
                  <a:schemeClr val="tx1"/>
                </a:solidFill>
                <a:latin typeface="Slate Pro" panose="02000506040000020004" pitchFamily="2" charset="0"/>
                <a:sym typeface="Slate Pro" panose="02000506040000020004" pitchFamily="2" charset="0"/>
              </a:defRPr>
            </a:lvl3pPr>
            <a:lvl4pPr>
              <a:defRPr>
                <a:solidFill>
                  <a:schemeClr val="tx1"/>
                </a:solidFill>
                <a:latin typeface="Slate Pro" panose="02000506040000020004" pitchFamily="2" charset="0"/>
                <a:sym typeface="Slate Pro" panose="02000506040000020004" pitchFamily="2" charset="0"/>
              </a:defRPr>
            </a:lvl4pPr>
            <a:lvl5pPr>
              <a:defRPr>
                <a:solidFill>
                  <a:schemeClr val="tx1"/>
                </a:solidFill>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673384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753350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57025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314280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240374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26473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9606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2324854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Slate Pro" panose="02000506040000020004" pitchFamily="2" charset="0"/>
                <a:ea typeface="Verdana" panose="020B0604030504040204" pitchFamily="34" charset="0"/>
                <a:cs typeface="Slate Pro" panose="02000506040000020004" pitchFamily="2" charset="0"/>
                <a:sym typeface="Slate Pro" panose="02000506040000020004" pitchFamily="2"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atin typeface="Slate Pro" panose="02000506040000020004" pitchFamily="2" charset="0"/>
                <a:sym typeface="Slate Pro" panose="02000506040000020004" pitchFamily="2" charset="0"/>
              </a:defRPr>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1896638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Slate Pro" panose="02000506040000020004" pitchFamily="2" charset="0"/>
                <a:sym typeface="Slate Pro" panose="02000506040000020004" pitchFamily="2" charset="0"/>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Slate Pro" panose="02000506040000020004" pitchFamily="2" charset="0"/>
                <a:sym typeface="Slate Pro" panose="02000506040000020004" pitchFamily="2" charset="0"/>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927359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Slate Pro" panose="02000506040000020004" pitchFamily="2" charset="0"/>
                <a:sym typeface="Slate Pro" panose="02000506040000020004" pitchFamily="2" charset="0"/>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Slate Pro" panose="02000506040000020004" pitchFamily="2" charset="0"/>
                <a:sym typeface="Slate Pro" panose="02000506040000020004" pitchFamily="2" charset="0"/>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2567794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2466802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latin typeface="Slate Pro" panose="02000506040000020004" pitchFamily="2" charset="0"/>
                <a:sym typeface="Slate Pro" panose="02000506040000020004" pitchFamily="2" charset="0"/>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latin typeface="Slate Pro" panose="02000506040000020004" pitchFamily="2" charset="0"/>
                <a:sym typeface="Slate Pro" panose="02000506040000020004" pitchFamily="2" charset="0"/>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3766963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Slate Pro" panose="02000506040000020004" pitchFamily="2" charset="0"/>
                <a:sym typeface="Slate Pro" panose="02000506040000020004" pitchFamily="2" charset="0"/>
              </a:rPr>
              <a:pPr algn="r"/>
              <a:t>‹#›</a:t>
            </a:fld>
            <a:endParaRPr lang="en-US" sz="1100" dirty="0">
              <a:solidFill>
                <a:schemeClr val="bg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853925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Slate Pro" panose="02000506040000020004" pitchFamily="2" charset="0"/>
                <a:sym typeface="Slate Pro" panose="02000506040000020004" pitchFamily="2" charset="0"/>
              </a:rPr>
              <a:pPr algn="r"/>
              <a:t>‹#›</a:t>
            </a:fld>
            <a:endParaRPr lang="en-US" sz="1100" dirty="0">
              <a:solidFill>
                <a:schemeClr val="bg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380835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Slate Pro" panose="02000506040000020004" pitchFamily="2" charset="0"/>
                <a:sym typeface="Slate Pro" panose="02000506040000020004" pitchFamily="2" charset="0"/>
              </a:rPr>
              <a:pPr algn="r"/>
              <a:t>‹#›</a:t>
            </a:fld>
            <a:endParaRPr lang="en-US" sz="1100" dirty="0">
              <a:solidFill>
                <a:schemeClr val="tx1"/>
              </a:solidFill>
              <a:latin typeface="Slate Pro" panose="02000506040000020004" pitchFamily="2" charset="0"/>
              <a:sym typeface="Slate Pro" panose="02000506040000020004" pitchFamily="2" charset="0"/>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3833533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Slate Pro" panose="02000506040000020004" pitchFamily="2" charset="0"/>
                <a:sym typeface="Slate Pro" panose="02000506040000020004" pitchFamily="2" charset="0"/>
              </a:rPr>
              <a:pPr algn="r"/>
              <a:t>‹#›</a:t>
            </a:fld>
            <a:endParaRPr lang="en-US" sz="1100" dirty="0">
              <a:solidFill>
                <a:schemeClr val="tx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382962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latin typeface="Slate Pro" panose="02000506040000020004" pitchFamily="2" charset="0"/>
                <a:sym typeface="Slate Pro" panose="02000506040000020004" pitchFamily="2" charset="0"/>
              </a:rPr>
              <a:pPr algn="r"/>
              <a:t>‹#›</a:t>
            </a:fld>
            <a:endParaRPr lang="en-US" sz="1100" dirty="0">
              <a:solidFill>
                <a:schemeClr val="bg1"/>
              </a:solidFill>
              <a:latin typeface="Slate Pro" panose="02000506040000020004" pitchFamily="2" charset="0"/>
              <a:sym typeface="Slate Pro" panose="02000506040000020004" pitchFamily="2" charset="0"/>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90922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ingle Line Header - 2 Placeholder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6DFCB95-6DE4-C35A-7290-DBDD1CFE57AB}"/>
              </a:ext>
            </a:extLst>
          </p:cNvPr>
          <p:cNvGraphicFramePr>
            <a:graphicFrameLocks noChangeAspect="1"/>
          </p:cNvGraphicFramePr>
          <p:nvPr userDrawn="1">
            <p:custDataLst>
              <p:tags r:id="rId1"/>
            </p:custDataLst>
            <p:extLst>
              <p:ext uri="{D42A27DB-BD31-4B8C-83A1-F6EECF244321}">
                <p14:modId xmlns:p14="http://schemas.microsoft.com/office/powerpoint/2010/main" val="388775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490F6D68-98BE-0F45-8F22-D86A4BB39CCA}"/>
              </a:ext>
            </a:extLst>
          </p:cNvPr>
          <p:cNvPicPr>
            <a:picLocks noChangeAspect="1"/>
          </p:cNvPicPr>
          <p:nvPr userDrawn="1"/>
        </p:nvPicPr>
        <p:blipFill rotWithShape="1">
          <a:blip r:embed="rId5"/>
          <a:srcRect b="29297"/>
          <a:stretch/>
        </p:blipFill>
        <p:spPr>
          <a:xfrm>
            <a:off x="0" y="0"/>
            <a:ext cx="12192000" cy="1121733"/>
          </a:xfrm>
          <a:prstGeom prst="rect">
            <a:avLst/>
          </a:prstGeom>
        </p:spPr>
      </p:pic>
      <p:sp>
        <p:nvSpPr>
          <p:cNvPr id="17" name="Rectangle 16">
            <a:extLst>
              <a:ext uri="{FF2B5EF4-FFF2-40B4-BE49-F238E27FC236}">
                <a16:creationId xmlns:a16="http://schemas.microsoft.com/office/drawing/2014/main" id="{BFEC2645-BF8E-2E49-90B9-1FEE1B066C4B}"/>
              </a:ext>
            </a:extLst>
          </p:cNvPr>
          <p:cNvSpPr/>
          <p:nvPr userDrawn="1"/>
        </p:nvSpPr>
        <p:spPr bwMode="auto">
          <a:xfrm>
            <a:off x="0" y="0"/>
            <a:ext cx="12192000" cy="1121735"/>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Slate Pro" panose="02000506040000020004" pitchFamily="2" charset="0"/>
              <a:ea typeface="Century Gothic" charset="0"/>
              <a:cs typeface="Century Gothic" charset="0"/>
              <a:sym typeface="Slate Pro" panose="02000506040000020004" pitchFamily="2" charset="0"/>
            </a:endParaRPr>
          </a:p>
        </p:txBody>
      </p:sp>
      <p:pic>
        <p:nvPicPr>
          <p:cNvPr id="19" name="Picture 18">
            <a:extLst>
              <a:ext uri="{FF2B5EF4-FFF2-40B4-BE49-F238E27FC236}">
                <a16:creationId xmlns:a16="http://schemas.microsoft.com/office/drawing/2014/main" id="{3FF17E55-BB2F-2C43-B582-BD70B708DB3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83510" y="279052"/>
            <a:ext cx="404783" cy="549349"/>
          </a:xfrm>
          <a:prstGeom prst="rect">
            <a:avLst/>
          </a:prstGeom>
        </p:spPr>
      </p:pic>
      <p:pic>
        <p:nvPicPr>
          <p:cNvPr id="21" name="Picture 20">
            <a:extLst>
              <a:ext uri="{FF2B5EF4-FFF2-40B4-BE49-F238E27FC236}">
                <a16:creationId xmlns:a16="http://schemas.microsoft.com/office/drawing/2014/main" id="{B0D0D826-389E-F04A-8D57-8E90C54F335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rot="10800000">
            <a:off x="1" y="0"/>
            <a:ext cx="1117535" cy="1121732"/>
          </a:xfrm>
          <a:prstGeom prst="rect">
            <a:avLst/>
          </a:prstGeom>
          <a:effectLst>
            <a:outerShdw blurRad="50800" dist="38100" dir="5400000" algn="t" rotWithShape="0">
              <a:prstClr val="black">
                <a:alpha val="5000"/>
              </a:prstClr>
            </a:outerShdw>
          </a:effectLst>
        </p:spPr>
      </p:pic>
      <p:pic>
        <p:nvPicPr>
          <p:cNvPr id="22" name="Picture 21">
            <a:extLst>
              <a:ext uri="{FF2B5EF4-FFF2-40B4-BE49-F238E27FC236}">
                <a16:creationId xmlns:a16="http://schemas.microsoft.com/office/drawing/2014/main" id="{3E492DAF-4E6C-3449-9249-0536707A0F6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51977" y="286191"/>
            <a:ext cx="404783" cy="549349"/>
          </a:xfrm>
          <a:prstGeom prst="rect">
            <a:avLst/>
          </a:prstGeom>
        </p:spPr>
      </p:pic>
      <p:cxnSp>
        <p:nvCxnSpPr>
          <p:cNvPr id="23" name="Straight Connector 22">
            <a:extLst>
              <a:ext uri="{FF2B5EF4-FFF2-40B4-BE49-F238E27FC236}">
                <a16:creationId xmlns:a16="http://schemas.microsoft.com/office/drawing/2014/main" id="{32F25DC5-E3CE-6548-B002-1524B390ED40}"/>
              </a:ext>
            </a:extLst>
          </p:cNvPr>
          <p:cNvCxnSpPr/>
          <p:nvPr userDrawn="1"/>
        </p:nvCxnSpPr>
        <p:spPr>
          <a:xfrm>
            <a:off x="0" y="112173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D9FD444-3980-FC40-9654-65BA283F334A}"/>
              </a:ext>
            </a:extLst>
          </p:cNvPr>
          <p:cNvSpPr txBox="1"/>
          <p:nvPr userDrawn="1"/>
        </p:nvSpPr>
        <p:spPr>
          <a:xfrm>
            <a:off x="266700" y="37708"/>
            <a:ext cx="184731" cy="261610"/>
          </a:xfrm>
          <a:prstGeom prst="rect">
            <a:avLst/>
          </a:prstGeom>
          <a:noFill/>
        </p:spPr>
        <p:txBody>
          <a:bodyPr wrap="none" rtlCol="0">
            <a:spAutoFit/>
          </a:bodyPr>
          <a:lstStyle/>
          <a:p>
            <a:endParaRPr lang="en-US" sz="1100" dirty="0">
              <a:solidFill>
                <a:schemeClr val="tx1">
                  <a:lumMod val="75000"/>
                  <a:lumOff val="25000"/>
                </a:schemeClr>
              </a:solidFill>
              <a:latin typeface="Slate Pro" panose="02000506040000020004" pitchFamily="2" charset="0"/>
              <a:ea typeface="Calibri" charset="0"/>
              <a:cs typeface="Calibri" charset="0"/>
              <a:sym typeface="Slate Pro" panose="02000506040000020004" pitchFamily="2" charset="0"/>
            </a:endParaRPr>
          </a:p>
        </p:txBody>
      </p:sp>
      <p:sp>
        <p:nvSpPr>
          <p:cNvPr id="12" name="Content Placeholder 2">
            <a:extLst>
              <a:ext uri="{FF2B5EF4-FFF2-40B4-BE49-F238E27FC236}">
                <a16:creationId xmlns:a16="http://schemas.microsoft.com/office/drawing/2014/main" id="{8D659023-C003-584C-867F-F4101BA6D415}"/>
              </a:ext>
            </a:extLst>
          </p:cNvPr>
          <p:cNvSpPr>
            <a:spLocks noGrp="1"/>
          </p:cNvSpPr>
          <p:nvPr>
            <p:ph idx="11" hasCustomPrompt="1"/>
          </p:nvPr>
        </p:nvSpPr>
        <p:spPr>
          <a:xfrm>
            <a:off x="114300" y="1219198"/>
            <a:ext cx="5924550" cy="5181601"/>
          </a:xfrm>
          <a:prstGeom prst="rect">
            <a:avLst/>
          </a:prstGeom>
        </p:spPr>
        <p:txBody>
          <a:bodyPr lIns="182880" tIns="182880" rIns="182880" bIns="182880">
            <a:noAutofit/>
          </a:bodyPr>
          <a:lstStyle>
            <a:lvl1pPr marL="0" indent="0" defTabSz="228600">
              <a:lnSpc>
                <a:spcPct val="100000"/>
              </a:lnSpc>
              <a:spcBef>
                <a:spcPts val="0"/>
              </a:spcBef>
              <a:spcAft>
                <a:spcPts val="0"/>
              </a:spcAft>
              <a:buClr>
                <a:schemeClr val="tx2"/>
              </a:buClr>
              <a:buFont typeface="Arial" panose="020B0604020202020204" pitchFamily="34" charset="0"/>
              <a:buNone/>
              <a:tabLst>
                <a:tab pos="182880" algn="l"/>
                <a:tab pos="365760" algn="l"/>
                <a:tab pos="548640" algn="l"/>
                <a:tab pos="731520" algn="l"/>
                <a:tab pos="914400" algn="l"/>
              </a:tabLst>
              <a:defRPr sz="1200">
                <a:solidFill>
                  <a:schemeClr val="tx1"/>
                </a:solidFill>
                <a:latin typeface="Slate Pro" panose="02000506040000020004" pitchFamily="2" charset="0"/>
                <a:sym typeface="Slate Pro" panose="02000506040000020004" pitchFamily="2" charset="0"/>
              </a:defRPr>
            </a:lvl1pPr>
            <a:lvl2pPr marL="4572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2pPr>
            <a:lvl3pPr marL="9144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3pPr>
            <a:lvl4pPr marL="13716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4pPr>
            <a:lvl5pPr marL="18288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5pPr>
            <a:lvl6pPr marL="2286000" marR="0" indent="0" algn="l" defTabSz="228600" rtl="0" eaLnBrk="1" fontAlgn="auto" latinLnBrk="0" hangingPunct="1">
              <a:lnSpc>
                <a:spcPct val="100000"/>
              </a:lnSpc>
              <a:spcBef>
                <a:spcPts val="0"/>
              </a:spcBef>
              <a:spcAft>
                <a:spcPts val="0"/>
              </a:spcAft>
              <a:buClr>
                <a:schemeClr val="tx2"/>
              </a:buClr>
              <a:buSzTx/>
              <a:buFont typeface="Arial" panose="020B0604020202020204" pitchFamily="34" charset="0"/>
              <a:buNone/>
              <a:tabLst>
                <a:tab pos="182880" algn="l"/>
                <a:tab pos="365760" algn="l"/>
                <a:tab pos="548640" algn="l"/>
                <a:tab pos="731520" algn="l"/>
                <a:tab pos="914400" algn="l"/>
              </a:tabLst>
              <a:defRPr sz="1200">
                <a:solidFill>
                  <a:schemeClr val="tx1"/>
                </a:solidFill>
                <a:latin typeface="Slate Pro" panose="02000506040000020004" pitchFamily="2" charset="0"/>
                <a:sym typeface="Slate Pro" panose="02000506040000020004" pitchFamily="2" charset="0"/>
              </a:defRPr>
            </a:lvl6pPr>
          </a:lstStyle>
          <a:p>
            <a:pPr lvl="0"/>
            <a:r>
              <a:rPr lang="en-US"/>
              <a:t>First Level</a:t>
            </a:r>
          </a:p>
          <a:p>
            <a:pPr lvl="0"/>
            <a:r>
              <a:rPr lang="en-US"/>
              <a:t>	Second level</a:t>
            </a:r>
          </a:p>
          <a:p>
            <a:pPr lvl="0"/>
            <a:r>
              <a:rPr lang="en-US"/>
              <a:t>		Third level</a:t>
            </a:r>
          </a:p>
          <a:p>
            <a:pPr lvl="0"/>
            <a:r>
              <a:rPr lang="en-US"/>
              <a:t>			Fourth level</a:t>
            </a:r>
          </a:p>
          <a:p>
            <a:pPr lvl="0"/>
            <a:r>
              <a:rPr lang="en-US"/>
              <a:t>				Fifth level</a:t>
            </a:r>
          </a:p>
          <a:p>
            <a:pPr lvl="5"/>
            <a:endParaRPr lang="en-US"/>
          </a:p>
        </p:txBody>
      </p:sp>
      <p:sp>
        <p:nvSpPr>
          <p:cNvPr id="16" name="Content Placeholder 2">
            <a:extLst>
              <a:ext uri="{FF2B5EF4-FFF2-40B4-BE49-F238E27FC236}">
                <a16:creationId xmlns:a16="http://schemas.microsoft.com/office/drawing/2014/main" id="{C8CD772A-E1CE-4E4E-B94D-C8EFEB798B67}"/>
              </a:ext>
            </a:extLst>
          </p:cNvPr>
          <p:cNvSpPr>
            <a:spLocks noGrp="1"/>
          </p:cNvSpPr>
          <p:nvPr>
            <p:ph idx="15" hasCustomPrompt="1"/>
          </p:nvPr>
        </p:nvSpPr>
        <p:spPr>
          <a:xfrm>
            <a:off x="6144163" y="1219198"/>
            <a:ext cx="5924550" cy="5181601"/>
          </a:xfrm>
          <a:prstGeom prst="rect">
            <a:avLst/>
          </a:prstGeom>
        </p:spPr>
        <p:txBody>
          <a:bodyPr lIns="182880" tIns="182880" rIns="182880" bIns="182880">
            <a:noAutofit/>
          </a:bodyPr>
          <a:lstStyle>
            <a:lvl1pPr marL="0" indent="0" defTabSz="228600">
              <a:lnSpc>
                <a:spcPct val="100000"/>
              </a:lnSpc>
              <a:spcBef>
                <a:spcPts val="0"/>
              </a:spcBef>
              <a:spcAft>
                <a:spcPts val="0"/>
              </a:spcAft>
              <a:buClr>
                <a:schemeClr val="tx2"/>
              </a:buClr>
              <a:buFont typeface="Arial" panose="020B0604020202020204" pitchFamily="34" charset="0"/>
              <a:buNone/>
              <a:tabLst>
                <a:tab pos="182880" algn="l"/>
                <a:tab pos="365760" algn="l"/>
                <a:tab pos="548640" algn="l"/>
                <a:tab pos="731520" algn="l"/>
                <a:tab pos="914400" algn="l"/>
              </a:tabLst>
              <a:defRPr sz="1200">
                <a:solidFill>
                  <a:schemeClr val="tx1"/>
                </a:solidFill>
                <a:latin typeface="Slate Pro" panose="02000506040000020004" pitchFamily="2" charset="0"/>
                <a:sym typeface="Slate Pro" panose="02000506040000020004" pitchFamily="2" charset="0"/>
              </a:defRPr>
            </a:lvl1pPr>
            <a:lvl2pPr marL="4572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2pPr>
            <a:lvl3pPr marL="9144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3pPr>
            <a:lvl4pPr marL="13716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4pPr>
            <a:lvl5pPr marL="18288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5pPr>
            <a:lvl6pPr marL="2286000" marR="0" indent="0" algn="l" defTabSz="228600" rtl="0" eaLnBrk="1" fontAlgn="auto" latinLnBrk="0" hangingPunct="1">
              <a:lnSpc>
                <a:spcPct val="100000"/>
              </a:lnSpc>
              <a:spcBef>
                <a:spcPts val="0"/>
              </a:spcBef>
              <a:spcAft>
                <a:spcPts val="0"/>
              </a:spcAft>
              <a:buClr>
                <a:schemeClr val="tx2"/>
              </a:buClr>
              <a:buSzTx/>
              <a:buFont typeface="Arial" panose="020B0604020202020204" pitchFamily="34" charset="0"/>
              <a:buNone/>
              <a:tabLst>
                <a:tab pos="182880" algn="l"/>
                <a:tab pos="365760" algn="l"/>
                <a:tab pos="548640" algn="l"/>
                <a:tab pos="731520" algn="l"/>
                <a:tab pos="914400" algn="l"/>
              </a:tabLst>
              <a:defRPr sz="1200">
                <a:solidFill>
                  <a:schemeClr val="tx1"/>
                </a:solidFill>
                <a:latin typeface="Slate Pro" panose="02000506040000020004" pitchFamily="2" charset="0"/>
                <a:sym typeface="Slate Pro" panose="02000506040000020004" pitchFamily="2" charset="0"/>
              </a:defRPr>
            </a:lvl6pPr>
          </a:lstStyle>
          <a:p>
            <a:pPr lvl="0"/>
            <a:r>
              <a:rPr lang="en-US"/>
              <a:t>First Level</a:t>
            </a:r>
          </a:p>
          <a:p>
            <a:pPr lvl="0"/>
            <a:r>
              <a:rPr lang="en-US"/>
              <a:t>	Second level</a:t>
            </a:r>
          </a:p>
          <a:p>
            <a:pPr lvl="0"/>
            <a:r>
              <a:rPr lang="en-US"/>
              <a:t>		Third level</a:t>
            </a:r>
          </a:p>
          <a:p>
            <a:pPr lvl="0"/>
            <a:r>
              <a:rPr lang="en-US"/>
              <a:t>			Fourth level</a:t>
            </a:r>
          </a:p>
          <a:p>
            <a:pPr lvl="0"/>
            <a:r>
              <a:rPr lang="en-US"/>
              <a:t>				Fifth level</a:t>
            </a:r>
          </a:p>
          <a:p>
            <a:pPr lvl="5"/>
            <a:endParaRPr lang="en-US"/>
          </a:p>
        </p:txBody>
      </p:sp>
      <p:sp>
        <p:nvSpPr>
          <p:cNvPr id="13" name="Title 64">
            <a:extLst>
              <a:ext uri="{FF2B5EF4-FFF2-40B4-BE49-F238E27FC236}">
                <a16:creationId xmlns:a16="http://schemas.microsoft.com/office/drawing/2014/main" id="{A0907853-19DE-174B-B955-49C7813C5961}"/>
              </a:ext>
            </a:extLst>
          </p:cNvPr>
          <p:cNvSpPr>
            <a:spLocks noGrp="1"/>
          </p:cNvSpPr>
          <p:nvPr>
            <p:ph type="title" hasCustomPrompt="1"/>
          </p:nvPr>
        </p:nvSpPr>
        <p:spPr>
          <a:xfrm>
            <a:off x="1067928" y="0"/>
            <a:ext cx="11000785" cy="1099457"/>
          </a:xfrm>
          <a:prstGeom prst="rect">
            <a:avLst/>
          </a:prstGeom>
        </p:spPr>
        <p:txBody>
          <a:bodyPr vert="horz" anchor="ctr"/>
          <a:lstStyle>
            <a:lvl1pPr algn="l">
              <a:defRPr sz="2400" b="1" i="0" baseline="0">
                <a:solidFill>
                  <a:schemeClr val="tx1"/>
                </a:solidFill>
                <a:latin typeface="Slate Pro" panose="02000506040000020004" pitchFamily="2" charset="0"/>
                <a:ea typeface="Slate Pro" panose="02000506040000020004" pitchFamily="2" charset="0"/>
                <a:cs typeface="Calibri" charset="0"/>
                <a:sym typeface="Slate Pro" panose="02000506040000020004" pitchFamily="2" charset="0"/>
              </a:defRPr>
            </a:lvl1pPr>
          </a:lstStyle>
          <a:p>
            <a:r>
              <a:rPr lang="en-US"/>
              <a:t>ONE LINE HEADER</a:t>
            </a:r>
          </a:p>
        </p:txBody>
      </p:sp>
    </p:spTree>
    <p:extLst>
      <p:ext uri="{BB962C8B-B14F-4D97-AF65-F5344CB8AC3E}">
        <p14:creationId xmlns:p14="http://schemas.microsoft.com/office/powerpoint/2010/main" val="405466054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56828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774283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lvl1pPr>
              <a:defRPr>
                <a:latin typeface="Slate Pro" panose="02000506040000020004" pitchFamily="2" charset="0"/>
                <a:sym typeface="Slate Pro" panose="02000506040000020004" pitchFamily="2" charset="0"/>
              </a:defRPr>
            </a:lvl1pPr>
            <a:lvl2pPr>
              <a:defRPr>
                <a:latin typeface="Slate Pro" panose="02000506040000020004" pitchFamily="2" charset="0"/>
                <a:sym typeface="Slate Pro" panose="02000506040000020004" pitchFamily="2" charset="0"/>
              </a:defRPr>
            </a:lvl2pPr>
            <a:lvl3pPr>
              <a:defRPr>
                <a:latin typeface="Slate Pro" panose="02000506040000020004" pitchFamily="2" charset="0"/>
                <a:sym typeface="Slate Pro" panose="02000506040000020004" pitchFamily="2" charset="0"/>
              </a:defRPr>
            </a:lvl3pPr>
            <a:lvl4pPr>
              <a:defRPr>
                <a:latin typeface="Slate Pro" panose="02000506040000020004" pitchFamily="2" charset="0"/>
                <a:sym typeface="Slate Pro" panose="02000506040000020004" pitchFamily="2" charset="0"/>
              </a:defRPr>
            </a:lvl4pPr>
            <a:lvl5pPr>
              <a:defRPr>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lvl1pPr>
              <a:defRPr>
                <a:latin typeface="Slate Pro" panose="02000506040000020004" pitchFamily="2" charset="0"/>
                <a:sym typeface="Slate Pro" panose="02000506040000020004" pitchFamily="2" charset="0"/>
              </a:defRPr>
            </a:lvl1pPr>
            <a:lvl2pPr>
              <a:defRPr>
                <a:latin typeface="Slate Pro" panose="02000506040000020004" pitchFamily="2" charset="0"/>
                <a:sym typeface="Slate Pro" panose="02000506040000020004" pitchFamily="2" charset="0"/>
              </a:defRPr>
            </a:lvl2pPr>
            <a:lvl3pPr>
              <a:defRPr>
                <a:latin typeface="Slate Pro" panose="02000506040000020004" pitchFamily="2" charset="0"/>
                <a:sym typeface="Slate Pro" panose="02000506040000020004" pitchFamily="2" charset="0"/>
              </a:defRPr>
            </a:lvl3pPr>
            <a:lvl4pPr>
              <a:defRPr>
                <a:latin typeface="Slate Pro" panose="02000506040000020004" pitchFamily="2" charset="0"/>
                <a:sym typeface="Slate Pro" panose="02000506040000020004" pitchFamily="2" charset="0"/>
              </a:defRPr>
            </a:lvl4pPr>
            <a:lvl5pPr>
              <a:defRPr>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Tree>
    <p:extLst>
      <p:ext uri="{BB962C8B-B14F-4D97-AF65-F5344CB8AC3E}">
        <p14:creationId xmlns:p14="http://schemas.microsoft.com/office/powerpoint/2010/main" val="14958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476073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atin typeface="Slate Pro" panose="02000506040000020004" pitchFamily="2" charset="0"/>
                <a:sym typeface="Slate Pro" panose="02000506040000020004" pitchFamily="2" charset="0"/>
              </a:defRPr>
            </a:lvl1pPr>
            <a:lvl2pPr>
              <a:defRPr sz="1100">
                <a:latin typeface="Slate Pro" panose="02000506040000020004" pitchFamily="2" charset="0"/>
                <a:sym typeface="Slate Pro" panose="02000506040000020004" pitchFamily="2" charset="0"/>
              </a:defRPr>
            </a:lvl2pPr>
            <a:lvl3pPr>
              <a:defRPr sz="1050">
                <a:latin typeface="Slate Pro" panose="02000506040000020004" pitchFamily="2" charset="0"/>
                <a:sym typeface="Slate Pro" panose="02000506040000020004" pitchFamily="2" charset="0"/>
              </a:defRPr>
            </a:lvl3pPr>
            <a:lvl4pPr>
              <a:defRPr sz="1000">
                <a:latin typeface="Slate Pro" panose="02000506040000020004" pitchFamily="2" charset="0"/>
                <a:sym typeface="Slate Pro" panose="02000506040000020004" pitchFamily="2" charset="0"/>
              </a:defRPr>
            </a:lvl4pPr>
            <a:lvl5pPr>
              <a:defRPr sz="100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15235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atin typeface="Slate Pro" panose="02000506040000020004" pitchFamily="2" charset="0"/>
                <a:sym typeface="Slate Pro" panose="02000506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atin typeface="Slate Pro" panose="02000506040000020004" pitchFamily="2" charset="0"/>
                <a:sym typeface="Slate Pro" panose="02000506040000020004" pitchFamily="2" charset="0"/>
              </a:defRPr>
            </a:lvl1pPr>
            <a:lvl2pPr>
              <a:defRPr sz="1200">
                <a:latin typeface="Slate Pro" panose="02000506040000020004" pitchFamily="2" charset="0"/>
                <a:sym typeface="Slate Pro" panose="02000506040000020004" pitchFamily="2" charset="0"/>
              </a:defRPr>
            </a:lvl2pPr>
            <a:lvl3pPr>
              <a:defRPr sz="1100">
                <a:latin typeface="Slate Pro" panose="02000506040000020004" pitchFamily="2" charset="0"/>
                <a:sym typeface="Slate Pro" panose="02000506040000020004" pitchFamily="2" charset="0"/>
              </a:defRPr>
            </a:lvl3pPr>
            <a:lvl4pPr>
              <a:defRPr sz="1050">
                <a:latin typeface="Slate Pro" panose="02000506040000020004" pitchFamily="2" charset="0"/>
                <a:sym typeface="Slate Pro" panose="02000506040000020004" pitchFamily="2" charset="0"/>
              </a:defRPr>
            </a:lvl4pPr>
            <a:lvl5pPr>
              <a:defRPr sz="1050">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079113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930241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03897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8"/>
            </p:custDataLst>
            <p:extLst>
              <p:ext uri="{D42A27DB-BD31-4B8C-83A1-F6EECF244321}">
                <p14:modId xmlns:p14="http://schemas.microsoft.com/office/powerpoint/2010/main" val="2723195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0" imgH="409" progId="TCLayout.ActiveDocument.1">
                  <p:embed/>
                </p:oleObj>
              </mc:Choice>
              <mc:Fallback>
                <p:oleObj name="think-cell Slide" r:id="rId29"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latin typeface="Slate Pro" panose="02000506040000020004" pitchFamily="2" charset="0"/>
                <a:sym typeface="Slate Pro" panose="02000506040000020004" pitchFamily="2" charset="0"/>
              </a:rPr>
              <a:pPr algn="r"/>
              <a:t>‹#›</a:t>
            </a:fld>
            <a:endParaRPr lang="en-US" sz="1100" dirty="0">
              <a:solidFill>
                <a:schemeClr val="tx1"/>
              </a:solidFill>
              <a:latin typeface="Slate Pro" panose="02000506040000020004" pitchFamily="2" charset="0"/>
              <a:sym typeface="Slate Pro" panose="02000506040000020004" pitchFamily="2" charset="0"/>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Slate Pro" panose="02000506040000020004" pitchFamily="2" charset="0"/>
                <a:sym typeface="Slate Pro" panose="02000506040000020004" pitchFamily="2" charset="0"/>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 id="2147483729" r:id="rId26"/>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Slate Pro" panose="02000506040000020004" pitchFamily="2" charset="0"/>
          <a:ea typeface="+mj-ea"/>
          <a:cs typeface="+mj-cs"/>
          <a:sym typeface="Slate Pro" panose="02000506040000020004" pitchFamily="2"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Slate Pro" panose="02000506040000020004" pitchFamily="2" charset="0"/>
          <a:ea typeface="+mn-ea"/>
          <a:cs typeface="+mn-cs"/>
          <a:sym typeface="Slate Pro" panose="02000506040000020004" pitchFamily="2" charset="0"/>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late Pro" panose="02000506040000020004" pitchFamily="2" charset="0"/>
          <a:ea typeface="+mn-ea"/>
          <a:cs typeface="+mn-cs"/>
          <a:sym typeface="Slate Pro" panose="02000506040000020004" pitchFamily="2" charset="0"/>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Slate Pro" panose="02000506040000020004" pitchFamily="2" charset="0"/>
          <a:ea typeface="+mn-ea"/>
          <a:cs typeface="+mn-cs"/>
          <a:sym typeface="Slate Pro" panose="02000506040000020004" pitchFamily="2" charset="0"/>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Slate Pro" panose="02000506040000020004" pitchFamily="2" charset="0"/>
          <a:ea typeface="+mn-ea"/>
          <a:cs typeface="+mn-cs"/>
          <a:sym typeface="Slate Pro" panose="02000506040000020004" pitchFamily="2" charset="0"/>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Slate Pro" panose="02000506040000020004" pitchFamily="2" charset="0"/>
          <a:ea typeface="+mn-ea"/>
          <a:cs typeface="+mn-cs"/>
          <a:sym typeface="Slate Pro" panose="0200050604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29.xml"/><Relationship Id="rId5" Type="http://schemas.openxmlformats.org/officeDocument/2006/relationships/image" Target="../media/image11.emf"/><Relationship Id="rId4" Type="http://schemas.openxmlformats.org/officeDocument/2006/relationships/oleObject" Target="../embeddings/oleObject28.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11.emf"/><Relationship Id="rId4" Type="http://schemas.openxmlformats.org/officeDocument/2006/relationships/oleObject" Target="../embeddings/oleObject3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1.emf"/><Relationship Id="rId4" Type="http://schemas.openxmlformats.org/officeDocument/2006/relationships/oleObject" Target="../embeddings/oleObject3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11.emf"/><Relationship Id="rId4" Type="http://schemas.openxmlformats.org/officeDocument/2006/relationships/oleObject" Target="../embeddings/oleObject3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1.emf"/><Relationship Id="rId4" Type="http://schemas.openxmlformats.org/officeDocument/2006/relationships/oleObject" Target="../embeddings/oleObject39.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11.emf"/><Relationship Id="rId4" Type="http://schemas.openxmlformats.org/officeDocument/2006/relationships/oleObject" Target="../embeddings/oleObject4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1.emf"/><Relationship Id="rId4" Type="http://schemas.openxmlformats.org/officeDocument/2006/relationships/oleObject" Target="../embeddings/oleObject4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11.emf"/><Relationship Id="rId4" Type="http://schemas.openxmlformats.org/officeDocument/2006/relationships/oleObject" Target="../embeddings/oleObject4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11.emf"/><Relationship Id="rId4" Type="http://schemas.openxmlformats.org/officeDocument/2006/relationships/oleObject" Target="../embeddings/oleObject4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11.emf"/><Relationship Id="rId4" Type="http://schemas.openxmlformats.org/officeDocument/2006/relationships/oleObject" Target="../embeddings/oleObject4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30.xml"/><Relationship Id="rId5" Type="http://schemas.openxmlformats.org/officeDocument/2006/relationships/image" Target="../media/image11.emf"/><Relationship Id="rId4" Type="http://schemas.openxmlformats.org/officeDocument/2006/relationships/oleObject" Target="../embeddings/oleObject29.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11.emf"/><Relationship Id="rId4" Type="http://schemas.openxmlformats.org/officeDocument/2006/relationships/oleObject" Target="../embeddings/oleObject4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11.emf"/><Relationship Id="rId4" Type="http://schemas.openxmlformats.org/officeDocument/2006/relationships/oleObject" Target="../embeddings/oleObject4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11.emf"/><Relationship Id="rId4" Type="http://schemas.openxmlformats.org/officeDocument/2006/relationships/oleObject" Target="../embeddings/oleObject4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11.emf"/><Relationship Id="rId4" Type="http://schemas.openxmlformats.org/officeDocument/2006/relationships/oleObject" Target="../embeddings/oleObject4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11.emf"/><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11.emf"/><Relationship Id="rId4" Type="http://schemas.openxmlformats.org/officeDocument/2006/relationships/oleObject" Target="../embeddings/oleObject5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11.emf"/><Relationship Id="rId4" Type="http://schemas.openxmlformats.org/officeDocument/2006/relationships/oleObject" Target="../embeddings/oleObject5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11.emf"/><Relationship Id="rId4" Type="http://schemas.openxmlformats.org/officeDocument/2006/relationships/oleObject" Target="../embeddings/oleObject5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11.emf"/><Relationship Id="rId4" Type="http://schemas.openxmlformats.org/officeDocument/2006/relationships/oleObject" Target="../embeddings/oleObject53.bin"/></Relationships>
</file>

<file path=ppt/slides/_rels/slide3.xml.rels><?xml version="1.0" encoding="UTF-8" standalone="yes"?>
<Relationships xmlns="http://schemas.openxmlformats.org/package/2006/relationships"><Relationship Id="rId13" Type="http://schemas.openxmlformats.org/officeDocument/2006/relationships/slide" Target="slide12.xml"/><Relationship Id="rId18" Type="http://schemas.openxmlformats.org/officeDocument/2006/relationships/slide" Target="slide29.xml"/><Relationship Id="rId26" Type="http://schemas.openxmlformats.org/officeDocument/2006/relationships/slide" Target="slide17.xml"/><Relationship Id="rId3" Type="http://schemas.openxmlformats.org/officeDocument/2006/relationships/notesSlide" Target="../notesSlides/notesSlide3.xml"/><Relationship Id="rId21" Type="http://schemas.openxmlformats.org/officeDocument/2006/relationships/slide" Target="slide32.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28.xml"/><Relationship Id="rId25" Type="http://schemas.openxmlformats.org/officeDocument/2006/relationships/slide" Target="slide16.xml"/><Relationship Id="rId33" Type="http://schemas.openxmlformats.org/officeDocument/2006/relationships/slide" Target="slide24.xml"/><Relationship Id="rId2" Type="http://schemas.openxmlformats.org/officeDocument/2006/relationships/slideLayout" Target="../slideLayouts/slideLayout17.xml"/><Relationship Id="rId16" Type="http://schemas.openxmlformats.org/officeDocument/2006/relationships/slide" Target="slide27.xml"/><Relationship Id="rId20" Type="http://schemas.openxmlformats.org/officeDocument/2006/relationships/slide" Target="slide31.xml"/><Relationship Id="rId29" Type="http://schemas.openxmlformats.org/officeDocument/2006/relationships/slide" Target="slide20.xml"/><Relationship Id="rId1" Type="http://schemas.openxmlformats.org/officeDocument/2006/relationships/tags" Target="../tags/tag31.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15.xml"/><Relationship Id="rId32" Type="http://schemas.openxmlformats.org/officeDocument/2006/relationships/slide" Target="slide23.xml"/><Relationship Id="rId5" Type="http://schemas.openxmlformats.org/officeDocument/2006/relationships/image" Target="../media/image11.emf"/><Relationship Id="rId15" Type="http://schemas.openxmlformats.org/officeDocument/2006/relationships/slide" Target="slide26.xml"/><Relationship Id="rId23" Type="http://schemas.openxmlformats.org/officeDocument/2006/relationships/slide" Target="slide34.xml"/><Relationship Id="rId28" Type="http://schemas.openxmlformats.org/officeDocument/2006/relationships/slide" Target="slide19.xml"/><Relationship Id="rId10" Type="http://schemas.openxmlformats.org/officeDocument/2006/relationships/slide" Target="slide9.xml"/><Relationship Id="rId19" Type="http://schemas.openxmlformats.org/officeDocument/2006/relationships/slide" Target="slide30.xml"/><Relationship Id="rId31" Type="http://schemas.openxmlformats.org/officeDocument/2006/relationships/slide" Target="slide22.xml"/><Relationship Id="rId4" Type="http://schemas.openxmlformats.org/officeDocument/2006/relationships/oleObject" Target="../embeddings/oleObject30.bin"/><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33.xml"/><Relationship Id="rId27" Type="http://schemas.openxmlformats.org/officeDocument/2006/relationships/slide" Target="slide18.xml"/><Relationship Id="rId30" Type="http://schemas.openxmlformats.org/officeDocument/2006/relationships/slide" Target="slide21.xml"/><Relationship Id="rId8"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11.emf"/><Relationship Id="rId4" Type="http://schemas.openxmlformats.org/officeDocument/2006/relationships/oleObject" Target="../embeddings/oleObject5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11.emf"/><Relationship Id="rId4" Type="http://schemas.openxmlformats.org/officeDocument/2006/relationships/oleObject" Target="../embeddings/oleObject5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11.emf"/><Relationship Id="rId4" Type="http://schemas.openxmlformats.org/officeDocument/2006/relationships/oleObject" Target="../embeddings/oleObject5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8.xml"/><Relationship Id="rId5" Type="http://schemas.openxmlformats.org/officeDocument/2006/relationships/image" Target="../media/image11.emf"/><Relationship Id="rId4" Type="http://schemas.openxmlformats.org/officeDocument/2006/relationships/oleObject" Target="../embeddings/oleObject5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11.emf"/><Relationship Id="rId4" Type="http://schemas.openxmlformats.org/officeDocument/2006/relationships/oleObject" Target="../embeddings/oleObject5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1.emf"/><Relationship Id="rId4" Type="http://schemas.openxmlformats.org/officeDocument/2006/relationships/oleObject" Target="../embeddings/oleObject3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1.emf"/><Relationship Id="rId4"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1.emf"/><Relationship Id="rId4" Type="http://schemas.openxmlformats.org/officeDocument/2006/relationships/oleObject" Target="../embeddings/oleObject3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11.emf"/><Relationship Id="rId4" Type="http://schemas.openxmlformats.org/officeDocument/2006/relationships/oleObject" Target="../embeddings/oleObject3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11.emf"/><Relationship Id="rId4" Type="http://schemas.openxmlformats.org/officeDocument/2006/relationships/oleObject" Target="../embeddings/oleObject3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C7257CA-28C5-2E97-40F2-8319F4E1CA80}"/>
              </a:ext>
            </a:extLst>
          </p:cNvPr>
          <p:cNvGraphicFramePr>
            <a:graphicFrameLocks noChangeAspect="1"/>
          </p:cNvGraphicFramePr>
          <p:nvPr>
            <p:custDataLst>
              <p:tags r:id="rId1"/>
            </p:custDataLst>
            <p:extLst>
              <p:ext uri="{D42A27DB-BD31-4B8C-83A1-F6EECF244321}">
                <p14:modId xmlns:p14="http://schemas.microsoft.com/office/powerpoint/2010/main" val="3267967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019DD2D-0B0A-6199-722B-F79F3334857C}"/>
              </a:ext>
            </a:extLst>
          </p:cNvPr>
          <p:cNvSpPr>
            <a:spLocks noGrp="1"/>
          </p:cNvSpPr>
          <p:nvPr>
            <p:ph type="ctrTitle"/>
          </p:nvPr>
        </p:nvSpPr>
        <p:spPr>
          <a:xfrm>
            <a:off x="1516828" y="2532383"/>
            <a:ext cx="9792402" cy="664797"/>
          </a:xfrm>
        </p:spPr>
        <p:txBody>
          <a:bodyPr vert="horz"/>
          <a:lstStyle/>
          <a:p>
            <a:r>
              <a:rPr lang="en-US" dirty="0">
                <a:cs typeface="Sabon Next LT" panose="02000500000000000000" pitchFamily="2" charset="0"/>
              </a:rPr>
              <a:t>Interview</a:t>
            </a:r>
            <a:r>
              <a:rPr lang="en-US" dirty="0"/>
              <a:t> Guide for Customer Success Roles</a:t>
            </a:r>
          </a:p>
        </p:txBody>
      </p:sp>
      <p:sp>
        <p:nvSpPr>
          <p:cNvPr id="6" name="Text Placeholder 5">
            <a:extLst>
              <a:ext uri="{FF2B5EF4-FFF2-40B4-BE49-F238E27FC236}">
                <a16:creationId xmlns:a16="http://schemas.microsoft.com/office/drawing/2014/main" id="{151CAB52-B580-99D7-564D-9AEDAFCF1C1A}"/>
              </a:ext>
            </a:extLst>
          </p:cNvPr>
          <p:cNvSpPr>
            <a:spLocks noGrp="1"/>
          </p:cNvSpPr>
          <p:nvPr>
            <p:ph type="body" sz="quarter" idx="13"/>
          </p:nvPr>
        </p:nvSpPr>
        <p:spPr>
          <a:xfrm>
            <a:off x="1516829" y="3724216"/>
            <a:ext cx="4586287" cy="323850"/>
          </a:xfrm>
        </p:spPr>
        <p:txBody>
          <a:bodyPr>
            <a:normAutofit fontScale="77500" lnSpcReduction="20000"/>
          </a:bodyPr>
          <a:lstStyle/>
          <a:p>
            <a:r>
              <a:rPr lang="en-US" dirty="0"/>
              <a:t>2023</a:t>
            </a:r>
          </a:p>
        </p:txBody>
      </p:sp>
      <p:sp>
        <p:nvSpPr>
          <p:cNvPr id="5" name="Subtitle 4">
            <a:extLst>
              <a:ext uri="{FF2B5EF4-FFF2-40B4-BE49-F238E27FC236}">
                <a16:creationId xmlns:a16="http://schemas.microsoft.com/office/drawing/2014/main" id="{6CC37664-C1A1-E981-C9A9-FE752D9AF659}"/>
              </a:ext>
            </a:extLst>
          </p:cNvPr>
          <p:cNvSpPr>
            <a:spLocks noGrp="1"/>
          </p:cNvSpPr>
          <p:nvPr>
            <p:ph type="subTitle" idx="1"/>
          </p:nvPr>
        </p:nvSpPr>
        <p:spPr>
          <a:xfrm>
            <a:off x="1516829" y="3384050"/>
            <a:ext cx="9723389" cy="297969"/>
          </a:xfrm>
        </p:spPr>
        <p:txBody>
          <a:bodyPr/>
          <a:lstStyle/>
          <a:p>
            <a:r>
              <a:rPr lang="en-US" sz="2400" b="0" dirty="0"/>
              <a:t>Competencies, </a:t>
            </a:r>
            <a:r>
              <a:rPr lang="en-US" sz="2400" dirty="0"/>
              <a:t>D</a:t>
            </a:r>
            <a:r>
              <a:rPr lang="en-US" sz="2400" b="0" dirty="0"/>
              <a:t>efinitions, and Characteristics</a:t>
            </a:r>
            <a:endParaRPr lang="en-US" dirty="0"/>
          </a:p>
        </p:txBody>
      </p:sp>
    </p:spTree>
    <p:extLst>
      <p:ext uri="{BB962C8B-B14F-4D97-AF65-F5344CB8AC3E}">
        <p14:creationId xmlns:p14="http://schemas.microsoft.com/office/powerpoint/2010/main" val="375410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771A82E-8F00-7ABF-CB52-66360C91FC2B}"/>
              </a:ext>
            </a:extLst>
          </p:cNvPr>
          <p:cNvGraphicFramePr>
            <a:graphicFrameLocks noChangeAspect="1"/>
          </p:cNvGraphicFramePr>
          <p:nvPr>
            <p:custDataLst>
              <p:tags r:id="rId1"/>
            </p:custDataLst>
            <p:extLst>
              <p:ext uri="{D42A27DB-BD31-4B8C-83A1-F6EECF244321}">
                <p14:modId xmlns:p14="http://schemas.microsoft.com/office/powerpoint/2010/main" val="2870006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process management</a:t>
            </a:r>
          </a:p>
        </p:txBody>
      </p:sp>
      <p:graphicFrame>
        <p:nvGraphicFramePr>
          <p:cNvPr id="10" name="Table 3">
            <a:extLst>
              <a:ext uri="{FF2B5EF4-FFF2-40B4-BE49-F238E27FC236}">
                <a16:creationId xmlns:a16="http://schemas.microsoft.com/office/drawing/2014/main" id="{616C935B-0645-94F2-F068-3BFE7A0597F3}"/>
              </a:ext>
            </a:extLst>
          </p:cNvPr>
          <p:cNvGraphicFramePr>
            <a:graphicFrameLocks noGrp="1"/>
          </p:cNvGraphicFramePr>
          <p:nvPr>
            <p:extLst>
              <p:ext uri="{D42A27DB-BD31-4B8C-83A1-F6EECF244321}">
                <p14:modId xmlns:p14="http://schemas.microsoft.com/office/powerpoint/2010/main" val="3908457361"/>
              </p:ext>
            </p:extLst>
          </p:nvPr>
        </p:nvGraphicFramePr>
        <p:xfrm>
          <a:off x="620110" y="1021906"/>
          <a:ext cx="10962291" cy="5216971"/>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25491">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latin typeface="Slate Pro" panose="02000506040000020004" pitchFamily="2" charset="0"/>
                          <a:sym typeface="Slate Pro" panose="02000506040000020004" pitchFamily="2" charset="0"/>
                        </a:rPr>
                        <a:t>Process management involves adopting policies; using customer relationship management (CRM) systems; understanding customer success and sales methodologies; defining handoffs; measuring process output; and providing specific governance and guidance around process adherence.</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534015">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latin typeface="Slate Pro" panose="02000506040000020004" pitchFamily="2" charset="0"/>
                          <a:sym typeface="Slate Pro" panose="02000506040000020004" pitchFamily="2" charset="0"/>
                        </a:rPr>
                        <a:t>The head of customer success has published guidance to their organization on implementing a new customer lifecycle process. This new process is intended to improve retention and increase cross-sell and up-sell opportunities. The team that designed the process incorporated input from CSSs, CSMs, and leaders. You review the details of this new process and realize that it will be a huge behavior change for your team.</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ensure rapid adoption of the new process by your CSMs and their teams?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do you do to help your team avoid resisting this new initiative?</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insights can you provide your CSMs on how to manage their daily business while overseeing this change?</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39679">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17786">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dirty="0">
                          <a:latin typeface="Slate Pro" panose="02000506040000020004" pitchFamily="2" charset="0"/>
                          <a:sym typeface="Slate Pro" panose="02000506040000020004" pitchFamily="2" charset="0"/>
                        </a:rPr>
                        <a:t>Drives adoption of company policies and processes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specific compliance guidance processes that relate back to the question of “why?” in terms of business outcomes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Reduces handoff friction within the customer lifecycle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Proactively examines processes to identify challenges and offer solutions/feedback while supporting directed change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Offers team as set of early adopters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dirty="0">
                          <a:solidFill>
                            <a:schemeClr val="tx1"/>
                          </a:solidFill>
                          <a:latin typeface="Slate Pro" panose="02000506040000020004" pitchFamily="2" charset="0"/>
                          <a:sym typeface="Slate Pro" panose="02000506040000020004" pitchFamily="2" charset="0"/>
                        </a:rPr>
                        <a:t>Utilizes measurable metrics to monitor and drive continuous improvement</a:t>
                      </a:r>
                    </a:p>
                    <a:p>
                      <a:pPr marL="171450" indent="-171450" algn="l">
                        <a:spcBef>
                          <a:spcPts val="300"/>
                        </a:spcBef>
                        <a:buFont typeface="Arial" panose="020B0604020202020204" pitchFamily="34" charset="0"/>
                        <a:buChar char="•"/>
                      </a:pPr>
                      <a:endParaRPr lang="en-US" sz="1200" b="0" dirty="0">
                        <a:latin typeface="Slate Pro" panose="02000506040000020004" pitchFamily="2" charset="0"/>
                        <a:sym typeface="Slate Pro" panose="02000506040000020004" pitchFamily="2" charset="0"/>
                      </a:endParaRP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Communicates directives to adopt company policies and processes; provides feedback</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always tie compliance guidance back to primary objectives or business outcomes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team comply with handoffs within the customer lifecycle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aware of pain points in current process and can see where changes will be difficult to execute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team comply with adoption of new processes as required</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Monitors changes but does not consistently use measurable metrics </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communicate company polices or processes to team members </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offer compliance feedback and instead focuses on surface-level objectives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unaware of handoff points within the customer lifecycle and fails to communicate their existence to the team</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comply with processes and does not monitor changes</a:t>
                      </a:r>
                    </a:p>
                    <a:p>
                      <a:pPr marL="0" indent="0">
                        <a:spcBef>
                          <a:spcPts val="300"/>
                        </a:spcBef>
                        <a:buFont typeface="Arial" panose="020B0604020202020204" pitchFamily="34" charset="0"/>
                        <a:buNone/>
                      </a:pPr>
                      <a:endParaRPr lang="en-US" sz="1200" b="0" strike="noStrike" dirty="0">
                        <a:latin typeface="Slate Pro" panose="02000506040000020004" pitchFamily="2" charset="0"/>
                        <a:sym typeface="Slate Pro" panose="02000506040000020004" pitchFamily="2" charset="0"/>
                      </a:endParaRP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3" name="Title 1">
            <a:extLst>
              <a:ext uri="{FF2B5EF4-FFF2-40B4-BE49-F238E27FC236}">
                <a16:creationId xmlns:a16="http://schemas.microsoft.com/office/drawing/2014/main" id="{CEBE831C-70BE-2E18-D74D-1B85A48B4252}"/>
              </a:ext>
            </a:extLst>
          </p:cNvPr>
          <p:cNvSpPr txBox="1">
            <a:spLocks/>
          </p:cNvSpPr>
          <p:nvPr/>
        </p:nvSpPr>
        <p:spPr>
          <a:xfrm>
            <a:off x="9139614" y="37589"/>
            <a:ext cx="2432276" cy="273117"/>
          </a:xfrm>
          <a:prstGeom prst="rect">
            <a:avLst/>
          </a:prstGeom>
        </p:spPr>
        <p:txBody>
          <a:bodyPr vert="horz" lIns="91440" tIns="0" rIns="91440" bIns="0" rtlCol="0" anchor="b">
            <a:norm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director (6 of 9)</a:t>
            </a:r>
          </a:p>
        </p:txBody>
      </p:sp>
    </p:spTree>
    <p:extLst>
      <p:ext uri="{BB962C8B-B14F-4D97-AF65-F5344CB8AC3E}">
        <p14:creationId xmlns:p14="http://schemas.microsoft.com/office/powerpoint/2010/main" val="209467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B52FDB2-BA08-5B19-CE33-CF9611F756A1}"/>
              </a:ext>
            </a:extLst>
          </p:cNvPr>
          <p:cNvGraphicFramePr>
            <a:graphicFrameLocks noChangeAspect="1"/>
          </p:cNvGraphicFramePr>
          <p:nvPr>
            <p:custDataLst>
              <p:tags r:id="rId1"/>
            </p:custDataLst>
            <p:extLst>
              <p:ext uri="{D42A27DB-BD31-4B8C-83A1-F6EECF244321}">
                <p14:modId xmlns:p14="http://schemas.microsoft.com/office/powerpoint/2010/main" val="3631585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talent development</a:t>
            </a:r>
          </a:p>
        </p:txBody>
      </p:sp>
      <p:graphicFrame>
        <p:nvGraphicFramePr>
          <p:cNvPr id="10" name="Table 3">
            <a:extLst>
              <a:ext uri="{FF2B5EF4-FFF2-40B4-BE49-F238E27FC236}">
                <a16:creationId xmlns:a16="http://schemas.microsoft.com/office/drawing/2014/main" id="{ED5D0D90-2445-48C3-ACD7-04AD040C7259}"/>
              </a:ext>
            </a:extLst>
          </p:cNvPr>
          <p:cNvGraphicFramePr>
            <a:graphicFrameLocks noGrp="1"/>
          </p:cNvGraphicFramePr>
          <p:nvPr>
            <p:extLst>
              <p:ext uri="{D42A27DB-BD31-4B8C-83A1-F6EECF244321}">
                <p14:modId xmlns:p14="http://schemas.microsoft.com/office/powerpoint/2010/main" val="1612115645"/>
              </p:ext>
            </p:extLst>
          </p:nvPr>
        </p:nvGraphicFramePr>
        <p:xfrm>
          <a:off x="620110" y="1021906"/>
          <a:ext cx="10962291" cy="5216969"/>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38271">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latin typeface="Slate Pro" panose="02000506040000020004" pitchFamily="2" charset="0"/>
                          <a:sym typeface="Slate Pro" panose="02000506040000020004" pitchFamily="2" charset="0"/>
                        </a:rPr>
                        <a:t>Talent development refers to the process of overseeing coaching efforts; taking interest in the advancement of subordinates; facilitating the continued success of previous direct reports in other areas of the organization; and developing career action plans.</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497027">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solidFill>
                            <a:schemeClr val="tx1"/>
                          </a:solidFill>
                          <a:latin typeface="Slate Pro" panose="02000506040000020004" pitchFamily="2" charset="0"/>
                          <a:sym typeface="Slate Pro" panose="02000506040000020004" pitchFamily="2" charset="0"/>
                        </a:rPr>
                        <a:t>A new CSD has just started, and they ask for your advice on developing their team. They indicate that one of their main goals is to increase the productivity of their team while developing a stable pipeline of exceptional new-hire candidates. </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should this individual specifically do to accelerate the productivity of their team members?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should they put in place to effectively drive and measure the success of their two main efforts?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early efforts would you advise this person take to ensure they have a succession plan to backfill high performers as they’re promoted throughout the organization?</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29078">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52593">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Cultivates a strong pipeline of management material for promotion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Identifies and develops high-potential employees (HIPOs) on the team</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Takes a personal interest in the advancement of subordinates; gives career </a:t>
                      </a:r>
                      <a:r>
                        <a:rPr lang="en-US" sz="1200" b="0" strike="noStrike" dirty="0">
                          <a:solidFill>
                            <a:schemeClr val="tx1"/>
                          </a:solidFill>
                          <a:latin typeface="Slate Pro" panose="02000506040000020004" pitchFamily="2" charset="0"/>
                          <a:sym typeface="Slate Pro" panose="02000506040000020004" pitchFamily="2" charset="0"/>
                        </a:rPr>
                        <a:t>advancement advice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dirty="0">
                          <a:solidFill>
                            <a:schemeClr val="tx1"/>
                          </a:solidFill>
                          <a:latin typeface="Slate Pro" panose="02000506040000020004" pitchFamily="2" charset="0"/>
                          <a:sym typeface="Slate Pro" panose="02000506040000020004" pitchFamily="2" charset="0"/>
                        </a:rPr>
                        <a:t>Provide structured coaching with regular cadence and measurable metrics</a:t>
                      </a:r>
                    </a:p>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Tailors coaching to the desires and career goals of direct reports when possible</a:t>
                      </a:r>
                    </a:p>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Ensures qualified replacements are available for their role for maximum organizational flexibility</a:t>
                      </a:r>
                    </a:p>
                    <a:p>
                      <a:pPr marL="171450" indent="-171450" algn="l">
                        <a:spcBef>
                          <a:spcPts val="300"/>
                        </a:spcBef>
                        <a:buFont typeface="Arial" panose="020B0604020202020204" pitchFamily="34" charset="0"/>
                        <a:buChar char="•"/>
                      </a:pPr>
                      <a:endParaRPr lang="en-US" sz="1200" b="0" dirty="0">
                        <a:latin typeface="Slate Pro" panose="02000506040000020004" pitchFamily="2" charset="0"/>
                        <a:sym typeface="Slate Pro" panose="02000506040000020004" pitchFamily="2" charset="0"/>
                      </a:endParaRP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some possible management material in pipeline for new hires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aware of some HIPOs on the team but fails to direct them in any way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limited interest in the advancement of some subordinates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an established coaching cadence with team members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Generally focuses their coaching on career advancement</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taken limited steps to address succession planning for their role</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very few candidates in the new hire pipeline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not aware of any HIPOs on the team</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no personal interest in the advancement of subordinates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little to no coaching to their team</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not taken any steps to address succession planning for their role</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3" name="Title 1">
            <a:extLst>
              <a:ext uri="{FF2B5EF4-FFF2-40B4-BE49-F238E27FC236}">
                <a16:creationId xmlns:a16="http://schemas.microsoft.com/office/drawing/2014/main" id="{99D9DF20-8EE4-3835-D847-59ED7A22BCC5}"/>
              </a:ext>
            </a:extLst>
          </p:cNvPr>
          <p:cNvSpPr txBox="1">
            <a:spLocks/>
          </p:cNvSpPr>
          <p:nvPr/>
        </p:nvSpPr>
        <p:spPr>
          <a:xfrm>
            <a:off x="9139614" y="37589"/>
            <a:ext cx="2432276" cy="273117"/>
          </a:xfrm>
          <a:prstGeom prst="rect">
            <a:avLst/>
          </a:prstGeom>
        </p:spPr>
        <p:txBody>
          <a:bodyPr vert="horz" lIns="91440" tIns="0" rIns="91440" bIns="0" rtlCol="0" anchor="b">
            <a:norm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director (7 of 9)</a:t>
            </a:r>
          </a:p>
        </p:txBody>
      </p:sp>
    </p:spTree>
    <p:extLst>
      <p:ext uri="{BB962C8B-B14F-4D97-AF65-F5344CB8AC3E}">
        <p14:creationId xmlns:p14="http://schemas.microsoft.com/office/powerpoint/2010/main" val="410295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DCFAF8B-A374-DA00-8903-413162FB19E7}"/>
              </a:ext>
            </a:extLst>
          </p:cNvPr>
          <p:cNvGraphicFramePr>
            <a:graphicFrameLocks noChangeAspect="1"/>
          </p:cNvGraphicFramePr>
          <p:nvPr>
            <p:custDataLst>
              <p:tags r:id="rId1"/>
            </p:custDataLst>
            <p:extLst>
              <p:ext uri="{D42A27DB-BD31-4B8C-83A1-F6EECF244321}">
                <p14:modId xmlns:p14="http://schemas.microsoft.com/office/powerpoint/2010/main" val="4145978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managerial courage</a:t>
            </a:r>
          </a:p>
        </p:txBody>
      </p:sp>
      <p:graphicFrame>
        <p:nvGraphicFramePr>
          <p:cNvPr id="10" name="Table 3">
            <a:extLst>
              <a:ext uri="{FF2B5EF4-FFF2-40B4-BE49-F238E27FC236}">
                <a16:creationId xmlns:a16="http://schemas.microsoft.com/office/drawing/2014/main" id="{7FC7FFED-720C-C075-5329-7E9F0786F008}"/>
              </a:ext>
            </a:extLst>
          </p:cNvPr>
          <p:cNvGraphicFramePr>
            <a:graphicFrameLocks noGrp="1"/>
          </p:cNvGraphicFramePr>
          <p:nvPr>
            <p:extLst>
              <p:ext uri="{D42A27DB-BD31-4B8C-83A1-F6EECF244321}">
                <p14:modId xmlns:p14="http://schemas.microsoft.com/office/powerpoint/2010/main" val="821515080"/>
              </p:ext>
            </p:extLst>
          </p:nvPr>
        </p:nvGraphicFramePr>
        <p:xfrm>
          <a:off x="620110" y="1021906"/>
          <a:ext cx="10962291" cy="5216971"/>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25491">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latin typeface="Slate Pro" panose="02000506040000020004" pitchFamily="2" charset="0"/>
                          <a:sym typeface="Slate Pro" panose="02000506040000020004" pitchFamily="2" charset="0"/>
                        </a:rPr>
                        <a:t>Managerial courage refers to the balancing of business needs with the needs of team members. It’s important for candidates to not be afraid of pushing back and taking risks to better the larger organization. </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534015">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latin typeface="Slate Pro" panose="02000506040000020004" pitchFamily="2" charset="0"/>
                          <a:sym typeface="Slate Pro" panose="02000506040000020004" pitchFamily="2" charset="0"/>
                        </a:rPr>
                        <a:t>Following a large product roll out, there have been major support issues across many strategic accounts. Typically, your CSMs serve as a point of escalation, but given the problems there is a global mandate from leadership that they will need to start taking on more of a support function. Your team has come to you repeatedly saying they’re overworked and putting in 60+ hour weeks trying to resolve these issues.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balance the needs of your team with the needs of the business?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would you engage your peers from other departments to mitigate this situation? </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and when do you determine to go back to client leadership with a proposed solution?</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39679">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17786">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Connects managers and individual contributors to a larger vision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Leads with empathy for team’s emotional state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Proactively considers what other functions need in order to resolve the root cause and communicates this impact on other functions</a:t>
                      </a:r>
                    </a:p>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Engages peers to propose a unified solution </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Proposes solutions to client leadership that incorporate customer impact, enterprise impact, ROI calculation, and risk mitigation</a:t>
                      </a:r>
                    </a:p>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Uses metrics and structure to craft improvement ideas for increasing representative performance</a:t>
                      </a:r>
                    </a:p>
                    <a:p>
                      <a:pPr marL="171450" indent="-171450" algn="l">
                        <a:spcBef>
                          <a:spcPts val="300"/>
                        </a:spcBef>
                        <a:buFont typeface="Arial" panose="020B0604020202020204" pitchFamily="34" charset="0"/>
                        <a:buChar char="•"/>
                      </a:pPr>
                      <a:endParaRPr lang="en-US" sz="1200" b="0" dirty="0">
                        <a:latin typeface="Slate Pro" panose="02000506040000020004" pitchFamily="2" charset="0"/>
                        <a:sym typeface="Slate Pro" panose="02000506040000020004" pitchFamily="2" charset="0"/>
                      </a:endParaRP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Attempts to connect managers and individual contributors to a larger vision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Sometimes neglects the team’s emotional state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Fails to understand what other functions need in order to resolve the root cause </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Misses opportunities to engage peers, and solutions are not cross-functional</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Proposes solutions to client leadership that include considerations of some metrics and KPIs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Makes an effort to increase representative performance</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not able to connect the team to the larger vision, i.e., they are unable nor do they take the time to explain the “why?” behind the “what”</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consider the team’s emotional state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articulate cross-functional impacts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Takes a siloed approach to solutions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propose solutions to client leadership or does so without ways to measure impact</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Fails to support representatives and/or communicate their narrative to upper management</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3" name="Title 1">
            <a:extLst>
              <a:ext uri="{FF2B5EF4-FFF2-40B4-BE49-F238E27FC236}">
                <a16:creationId xmlns:a16="http://schemas.microsoft.com/office/drawing/2014/main" id="{BABF5CA5-FF96-723E-5379-2FE0BEC4961D}"/>
              </a:ext>
            </a:extLst>
          </p:cNvPr>
          <p:cNvSpPr txBox="1">
            <a:spLocks/>
          </p:cNvSpPr>
          <p:nvPr/>
        </p:nvSpPr>
        <p:spPr>
          <a:xfrm>
            <a:off x="9139614" y="37589"/>
            <a:ext cx="2432276" cy="273117"/>
          </a:xfrm>
          <a:prstGeom prst="rect">
            <a:avLst/>
          </a:prstGeom>
        </p:spPr>
        <p:txBody>
          <a:bodyPr vert="horz" lIns="91440" tIns="0" rIns="91440" bIns="0" rtlCol="0" anchor="b">
            <a:norm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director (8 of 9)</a:t>
            </a:r>
          </a:p>
        </p:txBody>
      </p:sp>
    </p:spTree>
    <p:extLst>
      <p:ext uri="{BB962C8B-B14F-4D97-AF65-F5344CB8AC3E}">
        <p14:creationId xmlns:p14="http://schemas.microsoft.com/office/powerpoint/2010/main" val="172287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A7AA0E2-B61E-F33F-E61B-5719DDBC47E5}"/>
              </a:ext>
            </a:extLst>
          </p:cNvPr>
          <p:cNvGraphicFramePr>
            <a:graphicFrameLocks noChangeAspect="1"/>
          </p:cNvGraphicFramePr>
          <p:nvPr>
            <p:custDataLst>
              <p:tags r:id="rId1"/>
            </p:custDataLst>
            <p:extLst>
              <p:ext uri="{D42A27DB-BD31-4B8C-83A1-F6EECF244321}">
                <p14:modId xmlns:p14="http://schemas.microsoft.com/office/powerpoint/2010/main" val="1918008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convert strategy to tactics</a:t>
            </a:r>
          </a:p>
        </p:txBody>
      </p:sp>
      <p:graphicFrame>
        <p:nvGraphicFramePr>
          <p:cNvPr id="12" name="Table 3">
            <a:extLst>
              <a:ext uri="{FF2B5EF4-FFF2-40B4-BE49-F238E27FC236}">
                <a16:creationId xmlns:a16="http://schemas.microsoft.com/office/drawing/2014/main" id="{A3D8B287-F786-73BC-0422-3557A26D4C32}"/>
              </a:ext>
            </a:extLst>
          </p:cNvPr>
          <p:cNvGraphicFramePr>
            <a:graphicFrameLocks noGrp="1"/>
          </p:cNvGraphicFramePr>
          <p:nvPr>
            <p:extLst>
              <p:ext uri="{D42A27DB-BD31-4B8C-83A1-F6EECF244321}">
                <p14:modId xmlns:p14="http://schemas.microsoft.com/office/powerpoint/2010/main" val="675120929"/>
              </p:ext>
            </p:extLst>
          </p:nvPr>
        </p:nvGraphicFramePr>
        <p:xfrm>
          <a:off x="620110" y="1021906"/>
          <a:ext cx="10962291" cy="5216969"/>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41481">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latin typeface="Slate Pro" panose="02000506040000020004" pitchFamily="2" charset="0"/>
                          <a:sym typeface="Slate Pro" panose="02000506040000020004" pitchFamily="2" charset="0"/>
                        </a:rPr>
                        <a:t>The process of converting strategy to tactics involves the implementation of internal corporate strategy, as well as linking customers’ strategic goals to customer </a:t>
                      </a:r>
                      <a:br>
                        <a:rPr lang="en-US" sz="1200" b="0" strike="noStrike" dirty="0">
                          <a:latin typeface="Slate Pro" panose="02000506040000020004" pitchFamily="2" charset="0"/>
                          <a:sym typeface="Slate Pro" panose="02000506040000020004" pitchFamily="2" charset="0"/>
                        </a:rPr>
                      </a:br>
                      <a:r>
                        <a:rPr lang="en-US" sz="1200" b="0" strike="noStrike" dirty="0">
                          <a:latin typeface="Slate Pro" panose="02000506040000020004" pitchFamily="2" charset="0"/>
                          <a:sym typeface="Slate Pro" panose="02000506040000020004" pitchFamily="2" charset="0"/>
                        </a:rPr>
                        <a:t>success initiatives.</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421944">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latin typeface="Slate Pro" panose="02000506040000020004" pitchFamily="2" charset="0"/>
                          <a:sym typeface="Slate Pro" panose="02000506040000020004" pitchFamily="2" charset="0"/>
                        </a:rPr>
                        <a:t>You’ve just completed your team’s mid-year performance review with a regional leader. One of your CSMs is 25% behind on their retention number, and they need to do something different in order to avoid losing more ground. This is going to be a heavy lift, as you recognize that the status quo will not bridge the gap. </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Briefly, what is your strategy to help this CSM turn their situation around?</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three specific tactics would you recommend your CSM employ to execute on this strategy?</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communicate the tactics in a way that has your team executing the right steps in the right order?</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53058">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800486">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Defines “big rocks” succinctly and connects them to a clear strategy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Describes tactics which are sequenced to support a larger strategy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Uses tactics which address the "big rocks" to achieve the strategy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Creatively repurposes resources and behaviors to help drive strategy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Communicates in such a way as to drive and motivate progress for all resources involved</a:t>
                      </a:r>
                    </a:p>
                    <a:p>
                      <a:pPr marL="171450" indent="-171450" algn="l">
                        <a:spcBef>
                          <a:spcPts val="300"/>
                        </a:spcBef>
                        <a:buFont typeface="Arial" panose="020B0604020202020204" pitchFamily="34" charset="0"/>
                        <a:buChar char="•"/>
                      </a:pPr>
                      <a:endParaRPr lang="en-US" sz="1200" b="0" dirty="0">
                        <a:latin typeface="Slate Pro" panose="02000506040000020004" pitchFamily="2" charset="0"/>
                        <a:sym typeface="Slate Pro" panose="02000506040000020004" pitchFamily="2" charset="0"/>
                      </a:endParaRP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Puts together strategy that can occasionally become unwieldy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consistently connect tactics to larger strategy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Allows tactics to occasionally be observed as being disconnected</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Uses resources in a straightforward way to achieve strategic objectives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Communicates with all stakeholders that are involved in a strategy</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define a strategy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connect tactics to a larger vision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Employs resources without strategic direction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support the team in understanding the larger strategy; many are doing their own thing without clear direction</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3" name="Title 1">
            <a:extLst>
              <a:ext uri="{FF2B5EF4-FFF2-40B4-BE49-F238E27FC236}">
                <a16:creationId xmlns:a16="http://schemas.microsoft.com/office/drawing/2014/main" id="{D7B40AC0-4DFF-DD35-AA42-0057DA3D529D}"/>
              </a:ext>
            </a:extLst>
          </p:cNvPr>
          <p:cNvSpPr txBox="1">
            <a:spLocks/>
          </p:cNvSpPr>
          <p:nvPr/>
        </p:nvSpPr>
        <p:spPr>
          <a:xfrm>
            <a:off x="9139614" y="37589"/>
            <a:ext cx="2432276" cy="273117"/>
          </a:xfrm>
          <a:prstGeom prst="rect">
            <a:avLst/>
          </a:prstGeom>
        </p:spPr>
        <p:txBody>
          <a:bodyPr vert="horz" lIns="91440" tIns="0" rIns="91440" bIns="0" rtlCol="0" anchor="b">
            <a:norm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director (9 of 9)</a:t>
            </a:r>
          </a:p>
        </p:txBody>
      </p:sp>
    </p:spTree>
    <p:extLst>
      <p:ext uri="{BB962C8B-B14F-4D97-AF65-F5344CB8AC3E}">
        <p14:creationId xmlns:p14="http://schemas.microsoft.com/office/powerpoint/2010/main" val="286530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F8ED4A-CFA1-698F-06A4-31ECF823BD57}"/>
              </a:ext>
            </a:extLst>
          </p:cNvPr>
          <p:cNvSpPr>
            <a:spLocks noGrp="1"/>
          </p:cNvSpPr>
          <p:nvPr>
            <p:ph type="body" sz="quarter" idx="10"/>
          </p:nvPr>
        </p:nvSpPr>
        <p:spPr/>
        <p:txBody>
          <a:bodyPr/>
          <a:lstStyle/>
          <a:p>
            <a:r>
              <a:rPr lang="en-US" dirty="0"/>
              <a:t>Customer success manager</a:t>
            </a:r>
          </a:p>
        </p:txBody>
      </p:sp>
      <p:sp>
        <p:nvSpPr>
          <p:cNvPr id="3" name="Text Placeholder 2">
            <a:extLst>
              <a:ext uri="{FF2B5EF4-FFF2-40B4-BE49-F238E27FC236}">
                <a16:creationId xmlns:a16="http://schemas.microsoft.com/office/drawing/2014/main" id="{0A7F4C03-E79C-A2E1-7217-3CFFF733EAB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3158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915C020-9884-B7B9-CF7B-7F8034144B64}"/>
              </a:ext>
            </a:extLst>
          </p:cNvPr>
          <p:cNvGraphicFramePr>
            <a:graphicFrameLocks noChangeAspect="1"/>
          </p:cNvGraphicFramePr>
          <p:nvPr>
            <p:custDataLst>
              <p:tags r:id="rId1"/>
            </p:custDataLst>
            <p:extLst>
              <p:ext uri="{D42A27DB-BD31-4B8C-83A1-F6EECF244321}">
                <p14:modId xmlns:p14="http://schemas.microsoft.com/office/powerpoint/2010/main" val="3877610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customer focus</a:t>
            </a:r>
          </a:p>
        </p:txBody>
      </p:sp>
      <p:graphicFrame>
        <p:nvGraphicFramePr>
          <p:cNvPr id="8" name="Table 3">
            <a:extLst>
              <a:ext uri="{FF2B5EF4-FFF2-40B4-BE49-F238E27FC236}">
                <a16:creationId xmlns:a16="http://schemas.microsoft.com/office/drawing/2014/main" id="{75A099B8-2A3F-87C2-2390-DCA58905B3A0}"/>
              </a:ext>
            </a:extLst>
          </p:cNvPr>
          <p:cNvGraphicFramePr>
            <a:graphicFrameLocks noGrp="1"/>
          </p:cNvGraphicFramePr>
          <p:nvPr>
            <p:extLst>
              <p:ext uri="{D42A27DB-BD31-4B8C-83A1-F6EECF244321}">
                <p14:modId xmlns:p14="http://schemas.microsoft.com/office/powerpoint/2010/main" val="2874393951"/>
              </p:ext>
            </p:extLst>
          </p:nvPr>
        </p:nvGraphicFramePr>
        <p:xfrm>
          <a:off x="620110" y="1021906"/>
          <a:ext cx="10962291" cy="5216970"/>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35412">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dirty="0">
                          <a:solidFill>
                            <a:schemeClr val="bg1"/>
                          </a:solidFill>
                          <a:latin typeface="Slate Pro" panose="02000506040000020004" pitchFamily="2" charset="0"/>
                          <a:sym typeface="Slate Pro" panose="02000506040000020004" pitchFamily="2" charset="0"/>
                        </a:rPr>
                        <a:t>Customer focus is the process of developing customer loyalty, satisfaction, and repeat business (i.e., low customer attrition), as well as executive-level advocates via a deep understanding of customers’ businesses.</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464480">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dirty="0">
                          <a:latin typeface="Slate Pro" panose="02000506040000020004" pitchFamily="2" charset="0"/>
                          <a:sym typeface="Slate Pro" panose="02000506040000020004" pitchFamily="2" charset="0"/>
                        </a:rPr>
                        <a:t>You are one of the many client team members that supports your largest customer, however, you have the most customer knowledge and strong relationships with key executive decision-makers. Through recent conversations, you’ve identified a cross-sell opportunity and informed the account manager. </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ensure the other client team members don’t lose context of the customer after you hand off the opportunity?</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are the top-three most critical pieces of customer information you share with the broader client team?</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balance the customer’s satisfaction with their current solutions, while trying to expand the account?</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47980">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69098">
                <a:tc>
                  <a:txBody>
                    <a:bodyPr/>
                    <a:lstStyle/>
                    <a:p>
                      <a:pPr marL="171450" indent="-171450" algn="l">
                        <a:spcBef>
                          <a:spcPts val="300"/>
                        </a:spcBef>
                        <a:buFont typeface="Arial" panose="020B0604020202020204" pitchFamily="34" charset="0"/>
                        <a:buChar char="•"/>
                      </a:pPr>
                      <a:r>
                        <a:rPr lang="en-US" sz="1200" b="0" dirty="0">
                          <a:latin typeface="Slate Pro" panose="02000506040000020004" pitchFamily="2" charset="0"/>
                          <a:sym typeface="Slate Pro" panose="02000506040000020004" pitchFamily="2" charset="0"/>
                        </a:rPr>
                        <a:t>Directs team to proactively engage customers</a:t>
                      </a:r>
                    </a:p>
                    <a:p>
                      <a:pPr marL="171450" indent="-171450" algn="l">
                        <a:spcBef>
                          <a:spcPts val="300"/>
                        </a:spcBef>
                        <a:buFont typeface="Arial" panose="020B0604020202020204" pitchFamily="34" charset="0"/>
                        <a:buChar char="•"/>
                      </a:pPr>
                      <a:r>
                        <a:rPr lang="en-US" sz="1200" b="0" dirty="0">
                          <a:latin typeface="Slate Pro" panose="02000506040000020004" pitchFamily="2" charset="0"/>
                          <a:sym typeface="Slate Pro" panose="02000506040000020004" pitchFamily="2" charset="0"/>
                        </a:rPr>
                        <a:t>Facilitates broad and deep relationships for the accounts team</a:t>
                      </a:r>
                    </a:p>
                    <a:p>
                      <a:pPr marL="171450" indent="-171450" algn="l">
                        <a:spcBef>
                          <a:spcPts val="300"/>
                        </a:spcBef>
                        <a:buFont typeface="Arial" panose="020B0604020202020204" pitchFamily="34" charset="0"/>
                        <a:buChar char="•"/>
                      </a:pPr>
                      <a:r>
                        <a:rPr lang="en-US" sz="1200" b="0" dirty="0">
                          <a:latin typeface="Slate Pro" panose="02000506040000020004" pitchFamily="2" charset="0"/>
                          <a:sym typeface="Slate Pro" panose="02000506040000020004" pitchFamily="2" charset="0"/>
                        </a:rPr>
                        <a:t>Puts customers’ needs ahead of the client’s</a:t>
                      </a:r>
                    </a:p>
                    <a:p>
                      <a:pPr marL="171450" indent="-171450" algn="l">
                        <a:spcBef>
                          <a:spcPts val="300"/>
                        </a:spcBef>
                        <a:buFont typeface="Arial" panose="020B0604020202020204" pitchFamily="34" charset="0"/>
                        <a:buChar char="•"/>
                      </a:pPr>
                      <a:r>
                        <a:rPr lang="en-US" sz="1200" b="0" dirty="0">
                          <a:latin typeface="Slate Pro" panose="02000506040000020004" pitchFamily="2" charset="0"/>
                          <a:sym typeface="Slate Pro" panose="02000506040000020004" pitchFamily="2" charset="0"/>
                        </a:rPr>
                        <a:t>Understands customers’ problems and how the client’s products can fix them</a:t>
                      </a:r>
                    </a:p>
                    <a:p>
                      <a:pPr marL="171450" indent="-171450" algn="l">
                        <a:spcBef>
                          <a:spcPts val="300"/>
                        </a:spcBef>
                        <a:buFont typeface="Arial" panose="020B0604020202020204" pitchFamily="34" charset="0"/>
                        <a:buChar char="•"/>
                      </a:pPr>
                      <a:r>
                        <a:rPr lang="en-US" sz="1200" b="0" dirty="0">
                          <a:latin typeface="Slate Pro" panose="02000506040000020004" pitchFamily="2" charset="0"/>
                          <a:sym typeface="Slate Pro" panose="02000506040000020004" pitchFamily="2" charset="0"/>
                        </a:rPr>
                        <a:t>Stays ahead of industry trends and their impact on customer relationships and the business</a:t>
                      </a:r>
                      <a:endParaRPr lang="en-US" sz="1200" b="1" dirty="0">
                        <a:latin typeface="Slate Pro" panose="02000506040000020004" pitchFamily="2" charset="0"/>
                        <a:sym typeface="Slate Pro" panose="02000506040000020004" pitchFamily="2" charset="0"/>
                      </a:endParaRPr>
                    </a:p>
                    <a:p>
                      <a:pPr marL="171450" indent="-171450" algn="l">
                        <a:spcBef>
                          <a:spcPts val="300"/>
                        </a:spcBef>
                        <a:buFont typeface="Arial" panose="020B0604020202020204" pitchFamily="34" charset="0"/>
                        <a:buChar char="•"/>
                      </a:pPr>
                      <a:endParaRPr lang="en-US" sz="1200" b="0" dirty="0">
                        <a:latin typeface="Slate Pro" panose="02000506040000020004" pitchFamily="2" charset="0"/>
                        <a:sym typeface="Slate Pro" panose="02000506040000020004" pitchFamily="2" charset="0"/>
                      </a:endParaRPr>
                    </a:p>
                  </a:txBody>
                  <a:tcPr>
                    <a:solidFill>
                      <a:srgbClr val="90EE90"/>
                    </a:solidFill>
                  </a:tcPr>
                </a:tc>
                <a:tc>
                  <a:txBody>
                    <a:bodyPr/>
                    <a:lstStyle/>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Allows the team to be occasionally passive with customer engagement</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some relationships with customers, however, they cling to an end-user focus</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always consider customers’ needs</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Understands the customer some of the time and occasionally struggles to connect pain points and use cases to products</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spotty industry and customer knowledge alongside occasional insights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Allows team to be passive and reactive with customers</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know customers or their needs and strategy</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Puts either their own needs or the client’s ahead of the customer </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Understands neither the customer’s needs nor the client’s solutions</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very little industry or customer knowledge</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3" name="Title 1">
            <a:extLst>
              <a:ext uri="{FF2B5EF4-FFF2-40B4-BE49-F238E27FC236}">
                <a16:creationId xmlns:a16="http://schemas.microsoft.com/office/drawing/2014/main" id="{5A6266F9-E74D-A4F8-540A-4B6B5F872E85}"/>
              </a:ext>
            </a:extLst>
          </p:cNvPr>
          <p:cNvSpPr txBox="1">
            <a:spLocks/>
          </p:cNvSpPr>
          <p:nvPr/>
        </p:nvSpPr>
        <p:spPr>
          <a:xfrm>
            <a:off x="9139614" y="37589"/>
            <a:ext cx="2432276" cy="273117"/>
          </a:xfrm>
          <a:prstGeom prst="rect">
            <a:avLst/>
          </a:prstGeom>
        </p:spPr>
        <p:txBody>
          <a:bodyPr vert="horz" lIns="91440" tIns="0" rIns="91440" bIns="0" rtlCol="0" anchor="b">
            <a:normAutofit fontScale="92500"/>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manager (1 of 10)</a:t>
            </a:r>
          </a:p>
        </p:txBody>
      </p:sp>
    </p:spTree>
    <p:extLst>
      <p:ext uri="{BB962C8B-B14F-4D97-AF65-F5344CB8AC3E}">
        <p14:creationId xmlns:p14="http://schemas.microsoft.com/office/powerpoint/2010/main" val="274953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1517A31-2744-3AD2-0482-066A61D3C78D}"/>
              </a:ext>
            </a:extLst>
          </p:cNvPr>
          <p:cNvGraphicFramePr>
            <a:graphicFrameLocks noChangeAspect="1"/>
          </p:cNvGraphicFramePr>
          <p:nvPr>
            <p:custDataLst>
              <p:tags r:id="rId1"/>
            </p:custDataLst>
            <p:extLst>
              <p:ext uri="{D42A27DB-BD31-4B8C-83A1-F6EECF244321}">
                <p14:modId xmlns:p14="http://schemas.microsoft.com/office/powerpoint/2010/main" val="2965084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business acumen</a:t>
            </a:r>
          </a:p>
        </p:txBody>
      </p:sp>
      <p:graphicFrame>
        <p:nvGraphicFramePr>
          <p:cNvPr id="9" name="Table 3">
            <a:extLst>
              <a:ext uri="{FF2B5EF4-FFF2-40B4-BE49-F238E27FC236}">
                <a16:creationId xmlns:a16="http://schemas.microsoft.com/office/drawing/2014/main" id="{E85F5277-1E8B-9AB3-3E2E-9B9D2A8EFF28}"/>
              </a:ext>
            </a:extLst>
          </p:cNvPr>
          <p:cNvGraphicFramePr>
            <a:graphicFrameLocks noGrp="1"/>
          </p:cNvGraphicFramePr>
          <p:nvPr>
            <p:extLst>
              <p:ext uri="{D42A27DB-BD31-4B8C-83A1-F6EECF244321}">
                <p14:modId xmlns:p14="http://schemas.microsoft.com/office/powerpoint/2010/main" val="3063787632"/>
              </p:ext>
            </p:extLst>
          </p:nvPr>
        </p:nvGraphicFramePr>
        <p:xfrm>
          <a:off x="620110" y="1021906"/>
          <a:ext cx="10962291" cy="5216971"/>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25491">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dirty="0">
                          <a:solidFill>
                            <a:schemeClr val="bg1"/>
                          </a:solidFill>
                          <a:latin typeface="Slate Pro" panose="02000506040000020004" pitchFamily="2" charset="0"/>
                          <a:sym typeface="Slate Pro" panose="02000506040000020004" pitchFamily="2" charset="0"/>
                        </a:rPr>
                        <a:t>Business acumen is the ability to understand business fundamentals, including balance sheets and ROI scenarios, and prepare a business case presentation, which requires a fundamental understanding of key gains and advantages.</a:t>
                      </a:r>
                      <a:endParaRPr lang="en-US" sz="1200" dirty="0">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534015">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solidFill>
                            <a:schemeClr val="tx1"/>
                          </a:solidFill>
                          <a:latin typeface="Slate Pro" panose="02000506040000020004" pitchFamily="2" charset="0"/>
                          <a:sym typeface="Slate Pro" panose="02000506040000020004" pitchFamily="2" charset="0"/>
                        </a:rPr>
                        <a:t>You’ve become aware that one of your specialist’s customers has recently been growing their business, which should be a sign of an expansion opportunity. Your specialist says that they’ve heard from the customer that there is still a risk of cancellation. The outreach cadence, usage metrics, Net Promoter Score (NPS), and customer satisfaction (CSAT) scores all seem to be positive.</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Based on this information, why do you think this is happening?</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factors in the marketplace could be driving this behavior?</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Assume you are right, what advice would you give your specialist so that they can preserve the business and the expansion opportunity?</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39679">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17786">
                <a:tc>
                  <a:txBody>
                    <a:bodyPr/>
                    <a:lstStyle/>
                    <a:p>
                      <a:pPr marL="171450" indent="-171450">
                        <a:spcBef>
                          <a:spcPts val="300"/>
                        </a:spcBef>
                        <a:buFont typeface="Arial" panose="020B0604020202020204" pitchFamily="34" charset="0"/>
                        <a:buChar char="•"/>
                      </a:pPr>
                      <a:r>
                        <a:rPr lang="en-US" sz="1200" b="0" kern="1200" dirty="0">
                          <a:solidFill>
                            <a:schemeClr val="dk1"/>
                          </a:solidFill>
                          <a:latin typeface="Slate Pro" panose="02000506040000020004" pitchFamily="2" charset="0"/>
                          <a:ea typeface="+mn-ea"/>
                          <a:cs typeface="+mn-cs"/>
                          <a:sym typeface="Slate Pro" panose="02000506040000020004" pitchFamily="2" charset="0"/>
                        </a:rPr>
                        <a:t>Educates team on how customers make money and connects this to their individual roles and responsibilities </a:t>
                      </a:r>
                    </a:p>
                    <a:p>
                      <a:pPr marL="171450" indent="-171450">
                        <a:spcBef>
                          <a:spcPts val="300"/>
                        </a:spcBef>
                        <a:buFont typeface="Arial" panose="020B0604020202020204" pitchFamily="34" charset="0"/>
                        <a:buChar char="•"/>
                      </a:pPr>
                      <a:r>
                        <a:rPr lang="en-US" sz="1200" b="0" kern="1200" dirty="0">
                          <a:solidFill>
                            <a:schemeClr val="dk1"/>
                          </a:solidFill>
                          <a:latin typeface="Slate Pro" panose="02000506040000020004" pitchFamily="2" charset="0"/>
                          <a:ea typeface="+mn-ea"/>
                          <a:cs typeface="+mn-cs"/>
                          <a:sym typeface="Slate Pro" panose="02000506040000020004" pitchFamily="2" charset="0"/>
                        </a:rPr>
                        <a:t>Coaches team to proactively understand and impact customer workflows</a:t>
                      </a:r>
                    </a:p>
                    <a:p>
                      <a:pPr marL="171450" indent="-171450" algn="l">
                        <a:spcBef>
                          <a:spcPts val="300"/>
                        </a:spcBef>
                        <a:buFont typeface="Arial" panose="020B0604020202020204" pitchFamily="34" charset="0"/>
                        <a:buChar char="•"/>
                      </a:pPr>
                      <a:r>
                        <a:rPr lang="en-US" sz="1200" b="0" dirty="0">
                          <a:latin typeface="Slate Pro" panose="02000506040000020004" pitchFamily="2" charset="0"/>
                          <a:sym typeface="Slate Pro" panose="02000506040000020004" pitchFamily="2" charset="0"/>
                        </a:rPr>
                        <a:t>Understands market trends and their impact on customers</a:t>
                      </a:r>
                    </a:p>
                    <a:p>
                      <a:pPr marL="171450" indent="-171450" algn="l">
                        <a:spcBef>
                          <a:spcPts val="300"/>
                        </a:spcBef>
                        <a:buFont typeface="Arial" panose="020B0604020202020204" pitchFamily="34" charset="0"/>
                        <a:buChar char="•"/>
                      </a:pPr>
                      <a:r>
                        <a:rPr lang="en-US" sz="1200" b="0" dirty="0">
                          <a:latin typeface="Slate Pro" panose="02000506040000020004" pitchFamily="2" charset="0"/>
                          <a:sym typeface="Slate Pro" panose="02000506040000020004" pitchFamily="2" charset="0"/>
                        </a:rPr>
                        <a:t>Connects customers’ corporate strategies with functional strategies and understands the relative strengths and weaknesses of each</a:t>
                      </a:r>
                    </a:p>
                    <a:p>
                      <a:pPr marL="171450" indent="-171450" algn="l">
                        <a:spcBef>
                          <a:spcPts val="300"/>
                        </a:spcBef>
                        <a:buFont typeface="Arial" panose="020B0604020202020204" pitchFamily="34" charset="0"/>
                        <a:buChar char="•"/>
                      </a:pPr>
                      <a:endParaRPr lang="en-US" sz="1200" b="0" dirty="0">
                        <a:latin typeface="Slate Pro" panose="02000506040000020004" pitchFamily="2" charset="0"/>
                        <a:sym typeface="Slate Pro" panose="02000506040000020004" pitchFamily="2" charset="0"/>
                      </a:endParaRP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Is curious about how the customer’s business works and helps team understand some of their business drivers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Understands and considers how customers’ workflows work with solutions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Is aware of market trends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Can help customers improve workflows, having had the experience of knowing what works for others</a:t>
                      </a:r>
                      <a:endParaRPr lang="en-US" sz="1200" b="0" strike="sngStrike" kern="1200" dirty="0">
                        <a:solidFill>
                          <a:schemeClr val="dk1"/>
                        </a:solidFill>
                        <a:latin typeface="Slate Pro" panose="02000506040000020004" pitchFamily="2" charset="0"/>
                        <a:ea typeface="+mn-ea"/>
                        <a:cs typeface="+mn-cs"/>
                        <a:sym typeface="Slate Pro" panose="02000506040000020004" pitchFamily="2" charset="0"/>
                      </a:endParaRP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Allows team to be on their own in understanding their customers’ businesses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Does not know much about customer workflows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Does not stay current with market trends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Struggles to improve customer workflows and is unaware of what works for others, possibly due to a lack of experience</a:t>
                      </a:r>
                      <a:endParaRPr lang="en-US" sz="1200" b="0" strike="sngStrike" kern="1200" dirty="0">
                        <a:solidFill>
                          <a:schemeClr val="dk1"/>
                        </a:solidFill>
                        <a:latin typeface="Slate Pro" panose="02000506040000020004" pitchFamily="2" charset="0"/>
                        <a:ea typeface="+mn-ea"/>
                        <a:cs typeface="+mn-cs"/>
                        <a:sym typeface="Slate Pro" panose="02000506040000020004" pitchFamily="2" charset="0"/>
                      </a:endParaRP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7" name="Title 1">
            <a:extLst>
              <a:ext uri="{FF2B5EF4-FFF2-40B4-BE49-F238E27FC236}">
                <a16:creationId xmlns:a16="http://schemas.microsoft.com/office/drawing/2014/main" id="{534B24A3-E996-D898-A9A0-E45E5C7AFDBA}"/>
              </a:ext>
            </a:extLst>
          </p:cNvPr>
          <p:cNvSpPr txBox="1">
            <a:spLocks/>
          </p:cNvSpPr>
          <p:nvPr/>
        </p:nvSpPr>
        <p:spPr>
          <a:xfrm>
            <a:off x="9139614" y="37589"/>
            <a:ext cx="2432276" cy="273117"/>
          </a:xfrm>
          <a:prstGeom prst="rect">
            <a:avLst/>
          </a:prstGeom>
        </p:spPr>
        <p:txBody>
          <a:bodyPr vert="horz" lIns="91440" tIns="0" rIns="91440" bIns="0" rtlCol="0" anchor="b">
            <a:normAutofit fontScale="92500"/>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manager (2 of 10)</a:t>
            </a:r>
          </a:p>
        </p:txBody>
      </p:sp>
    </p:spTree>
    <p:extLst>
      <p:ext uri="{BB962C8B-B14F-4D97-AF65-F5344CB8AC3E}">
        <p14:creationId xmlns:p14="http://schemas.microsoft.com/office/powerpoint/2010/main" val="127860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309B6F6-D7A3-D0DE-CE5E-3AB91E2DD513}"/>
              </a:ext>
            </a:extLst>
          </p:cNvPr>
          <p:cNvGraphicFramePr>
            <a:graphicFrameLocks noChangeAspect="1"/>
          </p:cNvGraphicFramePr>
          <p:nvPr>
            <p:custDataLst>
              <p:tags r:id="rId1"/>
            </p:custDataLst>
            <p:extLst>
              <p:ext uri="{D42A27DB-BD31-4B8C-83A1-F6EECF244321}">
                <p14:modId xmlns:p14="http://schemas.microsoft.com/office/powerpoint/2010/main" val="822964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problem-solving</a:t>
            </a:r>
          </a:p>
        </p:txBody>
      </p:sp>
      <p:graphicFrame>
        <p:nvGraphicFramePr>
          <p:cNvPr id="8" name="Table 3">
            <a:extLst>
              <a:ext uri="{FF2B5EF4-FFF2-40B4-BE49-F238E27FC236}">
                <a16:creationId xmlns:a16="http://schemas.microsoft.com/office/drawing/2014/main" id="{1CD8BD82-37BC-900B-EA81-D3EFD200519A}"/>
              </a:ext>
            </a:extLst>
          </p:cNvPr>
          <p:cNvGraphicFramePr>
            <a:graphicFrameLocks noGrp="1"/>
          </p:cNvGraphicFramePr>
          <p:nvPr>
            <p:extLst>
              <p:ext uri="{D42A27DB-BD31-4B8C-83A1-F6EECF244321}">
                <p14:modId xmlns:p14="http://schemas.microsoft.com/office/powerpoint/2010/main" val="1949292980"/>
              </p:ext>
            </p:extLst>
          </p:nvPr>
        </p:nvGraphicFramePr>
        <p:xfrm>
          <a:off x="620110" y="1021906"/>
          <a:ext cx="10962291" cy="5216969"/>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10441">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latin typeface="Slate Pro" panose="02000506040000020004" pitchFamily="2" charset="0"/>
                          <a:sym typeface="Slate Pro" panose="02000506040000020004" pitchFamily="2" charset="0"/>
                        </a:rPr>
                        <a:t>Problem-solving refers to the process of determining the root cause of internal and external problems and developing subsequent solutions. For this scenario, the definition extends to overseeing and achieving resolution, ensuring problems do not reoccur, and leveraging failure-based evidence and applying those lessons.</a:t>
                      </a:r>
                      <a:endParaRPr lang="en-US" sz="1200" strike="noStrike" dirty="0">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639494">
                <a:tc gridSpan="3">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latin typeface="Slate Pro" panose="02000506040000020004" pitchFamily="2" charset="0"/>
                          <a:sym typeface="Slate Pro" panose="02000506040000020004" pitchFamily="2" charset="0"/>
                        </a:rPr>
                        <a:t>The CSD wants your help in uncovering why the most profitable product in your team’s portfolio is losing out on renewals. They provide you with their research and their ideas as to why this is happening. Your team has lost one renewal for this product in the last month, and other accounts are in jeopardy.</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steps do you go through to diagnose this situation? And how do you address it?</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tools or people do you utilize to help you understand the problem?</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find and present solutions to the CSD to reduce this product’s cancellation rate</a:t>
                      </a:r>
                      <a:r>
                        <a:rPr lang="en-US" sz="1200" b="0" strike="noStrike" dirty="0">
                          <a:latin typeface="Slate Pro" panose="02000506040000020004" pitchFamily="2" charset="0"/>
                          <a:sym typeface="Slate Pro" panose="02000506040000020004" pitchFamily="2" charset="0"/>
                        </a:rPr>
                        <a:t>?</a:t>
                      </a:r>
                      <a:endParaRPr lang="en-US" sz="1200" b="0" strike="noStrike" dirty="0">
                        <a:solidFill>
                          <a:schemeClr val="tx1"/>
                        </a:solidFill>
                        <a:latin typeface="Slate Pro" panose="02000506040000020004" pitchFamily="2" charset="0"/>
                        <a:sym typeface="Slate Pro" panose="02000506040000020004" pitchFamily="2" charset="0"/>
                      </a:endParaRP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27086">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marL="0" marR="0" lvl="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639948">
                <a:tc>
                  <a:txBody>
                    <a:bodyPr/>
                    <a:lstStyle/>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Determines problems’ root causes</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Leverages failure-based evidence to improve performance and prevent reoccurring issues</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Uses available resources to understand multiple angles</a:t>
                      </a:r>
                    </a:p>
                    <a:p>
                      <a:pPr marL="171450" indent="-171450">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Presents recommended solutions with measurable features to management in a compelling way</a:t>
                      </a:r>
                    </a:p>
                    <a:p>
                      <a:pPr marL="171450" indent="-171450">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Considers the solution and supports the team in their execution </a:t>
                      </a:r>
                      <a:endParaRPr lang="en-US" sz="1200" b="0" kern="1200" dirty="0">
                        <a:solidFill>
                          <a:schemeClr val="dk1"/>
                        </a:solidFill>
                        <a:latin typeface="Slate Pro" panose="02000506040000020004" pitchFamily="2" charset="0"/>
                        <a:ea typeface="+mn-ea"/>
                        <a:cs typeface="+mn-cs"/>
                        <a:sym typeface="Slate Pro" panose="02000506040000020004" pitchFamily="2" charset="0"/>
                      </a:endParaRPr>
                    </a:p>
                  </a:txBody>
                  <a:tcPr>
                    <a:solidFill>
                      <a:srgbClr val="90EE90"/>
                    </a:solidFill>
                  </a:tcPr>
                </a:tc>
                <a:tc>
                  <a:txBody>
                    <a:bodyPr/>
                    <a:lstStyle/>
                    <a:p>
                      <a:pPr marL="171450" indent="-171450" algn="l" defTabSz="914400" rtl="0" eaLnBrk="1" latinLnBrk="0" hangingPunct="1">
                        <a:lnSpc>
                          <a:spcPct val="100000"/>
                        </a:lnSpc>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Struggles with problems’ root causes</a:t>
                      </a:r>
                    </a:p>
                    <a:p>
                      <a:pPr marL="171450" indent="-171450" algn="l" defTabSz="914400" rtl="0" eaLnBrk="1" latinLnBrk="0" hangingPunct="1">
                        <a:lnSpc>
                          <a:spcPct val="100000"/>
                        </a:lnSpc>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Does not always use failure-based evidence to improve performance and prevent problems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Typically considers one or two points of view when analyzing a problem and fails to involve available resources</a:t>
                      </a:r>
                    </a:p>
                    <a:p>
                      <a:pPr marL="171450" indent="-171450" algn="l" defTabSz="914400" rtl="0" eaLnBrk="1" latinLnBrk="0" hangingPunct="1">
                        <a:lnSpc>
                          <a:spcPct val="100000"/>
                        </a:lnSpc>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Develops solutions to present to management, however, the solutions in question don’t always consider team’s ability to execute</a:t>
                      </a:r>
                    </a:p>
                    <a:p>
                      <a:pPr marL="171450" indent="-171450">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Cannot determine problems’ root causes nor develop solutions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Does not use failure-based evidence to improve performance and prevent problems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Often jumps to conclusions without considering the team’s ability to execute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200" b="0" strike="noStrike" kern="1200" dirty="0">
                        <a:solidFill>
                          <a:schemeClr val="dk1"/>
                        </a:solidFill>
                        <a:latin typeface="Slate Pro" panose="02000506040000020004" pitchFamily="2" charset="0"/>
                        <a:ea typeface="+mn-ea"/>
                        <a:cs typeface="+mn-cs"/>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F32BF0A2-8CB6-BFF4-F07A-BF674C60AACD}"/>
              </a:ext>
            </a:extLst>
          </p:cNvPr>
          <p:cNvSpPr txBox="1">
            <a:spLocks/>
          </p:cNvSpPr>
          <p:nvPr/>
        </p:nvSpPr>
        <p:spPr>
          <a:xfrm>
            <a:off x="9139614" y="37589"/>
            <a:ext cx="2432276" cy="273117"/>
          </a:xfrm>
          <a:prstGeom prst="rect">
            <a:avLst/>
          </a:prstGeom>
        </p:spPr>
        <p:txBody>
          <a:bodyPr vert="horz" lIns="91440" tIns="0" rIns="91440" bIns="0" rtlCol="0" anchor="b">
            <a:normAutofit fontScale="92500"/>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manager (3 of 10)</a:t>
            </a:r>
          </a:p>
        </p:txBody>
      </p:sp>
    </p:spTree>
    <p:extLst>
      <p:ext uri="{BB962C8B-B14F-4D97-AF65-F5344CB8AC3E}">
        <p14:creationId xmlns:p14="http://schemas.microsoft.com/office/powerpoint/2010/main" val="39657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D55D7FC-E1DB-D97F-A292-2279669CB74B}"/>
              </a:ext>
            </a:extLst>
          </p:cNvPr>
          <p:cNvGraphicFramePr>
            <a:graphicFrameLocks noChangeAspect="1"/>
          </p:cNvGraphicFramePr>
          <p:nvPr>
            <p:custDataLst>
              <p:tags r:id="rId1"/>
            </p:custDataLst>
            <p:extLst>
              <p:ext uri="{D42A27DB-BD31-4B8C-83A1-F6EECF244321}">
                <p14:modId xmlns:p14="http://schemas.microsoft.com/office/powerpoint/2010/main" val="1680194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value justification</a:t>
            </a:r>
          </a:p>
        </p:txBody>
      </p:sp>
      <p:graphicFrame>
        <p:nvGraphicFramePr>
          <p:cNvPr id="10" name="Table 3">
            <a:extLst>
              <a:ext uri="{FF2B5EF4-FFF2-40B4-BE49-F238E27FC236}">
                <a16:creationId xmlns:a16="http://schemas.microsoft.com/office/drawing/2014/main" id="{8729B9B4-3BF4-C45B-D279-F040E75C470F}"/>
              </a:ext>
            </a:extLst>
          </p:cNvPr>
          <p:cNvGraphicFramePr>
            <a:graphicFrameLocks noGrp="1"/>
          </p:cNvGraphicFramePr>
          <p:nvPr>
            <p:extLst>
              <p:ext uri="{D42A27DB-BD31-4B8C-83A1-F6EECF244321}">
                <p14:modId xmlns:p14="http://schemas.microsoft.com/office/powerpoint/2010/main" val="1499904210"/>
              </p:ext>
            </p:extLst>
          </p:nvPr>
        </p:nvGraphicFramePr>
        <p:xfrm>
          <a:off x="620110" y="1021906"/>
          <a:ext cx="10962291" cy="5216970"/>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671398">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solidFill>
                            <a:schemeClr val="bg1"/>
                          </a:solidFill>
                          <a:latin typeface="Slate Pro" panose="02000506040000020004" pitchFamily="2" charset="0"/>
                          <a:sym typeface="Slate Pro" panose="02000506040000020004" pitchFamily="2" charset="0"/>
                        </a:rPr>
                        <a:t>Value justification refers to the process of understanding and evaluating cost justification methodologies that are relevant to the business. This includes quantifying cost information that is relevant to the buyer; utilizing a value case to differentiate a solution from competitive offerings; building multiple evaluation criteria that are compelling to the buyer; and developing business models that can be replicated for use by others.</a:t>
                      </a:r>
                      <a:endParaRPr lang="en-US" sz="1200" strike="noStrike" dirty="0">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563915">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solidFill>
                            <a:schemeClr val="tx1"/>
                          </a:solidFill>
                          <a:latin typeface="Slate Pro" panose="02000506040000020004" pitchFamily="2" charset="0"/>
                          <a:sym typeface="Slate Pro" panose="02000506040000020004" pitchFamily="2" charset="0"/>
                        </a:rPr>
                        <a:t>In an attempt to drive commercial value, your customer success director has asked you to generate leads and ensure the adoption of products and services with all your accounts. One of your customers has shared that key decision-makers feel a competitor offering delivers a better value for the same price point. You’ve heard this feedback before, but it’s never come from this account until now. </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information would you seek to understand this specific competitor offering?</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are three techniques you would use to convince existing customers that the client delivers a greater value for the same price?</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work with other members of account management to ensure value of this kind is clearly communicated to the customer?</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386507">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595150">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Utilizes a deep knowledge of the customer to understand unstated expectations and measure the performance of solutions against needs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Contextualizes the value of client solutions in terms of time and money</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dirty="0">
                          <a:latin typeface="Slate Pro" panose="02000506040000020004" pitchFamily="2" charset="0"/>
                          <a:sym typeface="Slate Pro" panose="02000506040000020004" pitchFamily="2" charset="0"/>
                        </a:rPr>
                        <a:t>Can present value </a:t>
                      </a:r>
                      <a:r>
                        <a:rPr lang="en-US" sz="1200" b="0" strike="noStrike" dirty="0">
                          <a:solidFill>
                            <a:schemeClr val="tx1"/>
                          </a:solidFill>
                          <a:latin typeface="Slate Pro" panose="02000506040000020004" pitchFamily="2" charset="0"/>
                          <a:sym typeface="Slate Pro" panose="02000506040000020004" pitchFamily="2" charset="0"/>
                        </a:rPr>
                        <a:t>generation in persona-specific terms</a:t>
                      </a:r>
                      <a:endParaRPr lang="en-US" sz="1200" b="0" strike="noStrike" dirty="0">
                        <a:latin typeface="Slate Pro" panose="02000506040000020004" pitchFamily="2" charset="0"/>
                        <a:sym typeface="Slate Pro" panose="02000506040000020004" pitchFamily="2" charset="0"/>
                      </a:endParaRP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Anticipates the future needs of the customer and positions client’s offerings and investments accordingly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Articulates client’s unique sales propositions in the context of competitive trends</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Understands customer expectations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Presents the value of client solutions but struggles to contextualize this in terms of time and money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curious about the future needs of the customer but does not always align client’s offerings accordingly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 recite the USPs of client offerings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understand customer expectations nor solution performance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present the value of client solutions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unaware of the customer’s future needs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dirty="0">
                          <a:latin typeface="Slate Pro" panose="02000506040000020004" pitchFamily="2" charset="0"/>
                          <a:sym typeface="Slate Pro" panose="02000506040000020004" pitchFamily="2" charset="0"/>
                        </a:rPr>
                        <a:t>Is unaware of the USPs of client offerings</a:t>
                      </a:r>
                    </a:p>
                    <a:p>
                      <a:pPr marL="0" indent="0">
                        <a:spcBef>
                          <a:spcPts val="300"/>
                        </a:spcBef>
                        <a:buFont typeface="Arial" panose="020B0604020202020204" pitchFamily="34" charset="0"/>
                        <a:buNone/>
                      </a:pPr>
                      <a:endParaRPr lang="en-US" sz="1200" b="0" strike="noStrike" dirty="0">
                        <a:latin typeface="Slate Pro" panose="02000506040000020004" pitchFamily="2" charset="0"/>
                        <a:sym typeface="Slate Pro" panose="02000506040000020004" pitchFamily="2" charset="0"/>
                      </a:endParaRP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1DA5F271-4F20-8B8F-36FC-AC2823F56C64}"/>
              </a:ext>
            </a:extLst>
          </p:cNvPr>
          <p:cNvSpPr txBox="1">
            <a:spLocks/>
          </p:cNvSpPr>
          <p:nvPr/>
        </p:nvSpPr>
        <p:spPr>
          <a:xfrm>
            <a:off x="9139614" y="37589"/>
            <a:ext cx="2432276" cy="273117"/>
          </a:xfrm>
          <a:prstGeom prst="rect">
            <a:avLst/>
          </a:prstGeom>
        </p:spPr>
        <p:txBody>
          <a:bodyPr vert="horz" lIns="91440" tIns="0" rIns="91440" bIns="0" rtlCol="0" anchor="b">
            <a:normAutofit fontScale="92500"/>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manager (4 of 10)</a:t>
            </a:r>
          </a:p>
        </p:txBody>
      </p:sp>
    </p:spTree>
    <p:extLst>
      <p:ext uri="{BB962C8B-B14F-4D97-AF65-F5344CB8AC3E}">
        <p14:creationId xmlns:p14="http://schemas.microsoft.com/office/powerpoint/2010/main" val="401141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50293E6-5485-756A-B8C1-588FEBFAE5B2}"/>
              </a:ext>
            </a:extLst>
          </p:cNvPr>
          <p:cNvGraphicFramePr>
            <a:graphicFrameLocks noChangeAspect="1"/>
          </p:cNvGraphicFramePr>
          <p:nvPr>
            <p:custDataLst>
              <p:tags r:id="rId1"/>
            </p:custDataLst>
            <p:extLst>
              <p:ext uri="{D42A27DB-BD31-4B8C-83A1-F6EECF244321}">
                <p14:modId xmlns:p14="http://schemas.microsoft.com/office/powerpoint/2010/main" val="2863208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negotiation and influence</a:t>
            </a:r>
          </a:p>
        </p:txBody>
      </p:sp>
      <p:graphicFrame>
        <p:nvGraphicFramePr>
          <p:cNvPr id="11" name="Table 3">
            <a:extLst>
              <a:ext uri="{FF2B5EF4-FFF2-40B4-BE49-F238E27FC236}">
                <a16:creationId xmlns:a16="http://schemas.microsoft.com/office/drawing/2014/main" id="{AF9B459B-AA22-5FCA-54A0-7B26557FBB66}"/>
              </a:ext>
            </a:extLst>
          </p:cNvPr>
          <p:cNvGraphicFramePr>
            <a:graphicFrameLocks noGrp="1"/>
          </p:cNvGraphicFramePr>
          <p:nvPr>
            <p:extLst>
              <p:ext uri="{D42A27DB-BD31-4B8C-83A1-F6EECF244321}">
                <p14:modId xmlns:p14="http://schemas.microsoft.com/office/powerpoint/2010/main" val="1859989129"/>
              </p:ext>
            </p:extLst>
          </p:nvPr>
        </p:nvGraphicFramePr>
        <p:xfrm>
          <a:off x="620110" y="1021907"/>
          <a:ext cx="10962291" cy="5223821"/>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5224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latin typeface="Slate Pro" panose="02000506040000020004" pitchFamily="2" charset="0"/>
                          <a:sym typeface="Slate Pro" panose="02000506040000020004" pitchFamily="2" charset="0"/>
                        </a:rPr>
                        <a:t>Negotiation and influence refers to the engagement and discussion that is involved in reaching an agreement and creating outcomes, as well as affecting the actions, behaviors, and opinions of others.</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472418">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solidFill>
                            <a:schemeClr val="tx1"/>
                          </a:solidFill>
                          <a:latin typeface="Slate Pro" panose="02000506040000020004" pitchFamily="2" charset="0"/>
                          <a:sym typeface="Slate Pro" panose="02000506040000020004" pitchFamily="2" charset="0"/>
                        </a:rPr>
                        <a:t>Your customer’s organizations are complex, and there are often several key stakeholders who are involved in a single purchasing decision. Your face-to-face time with them is limited, so it’s critical to be as influential as possible and ensure alignment where you have preexisting relationships.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influence key stakeholders you don’t have a preexisting relationship with?</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Upon leaving a face-to-face meeting, how do you know when you’ve achieved alignment with the customer?</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are the top-three ways in which you prepare for negotiation? And if negotiation were to be handled by your customer success specialists, how would you instruct them?</a:t>
                      </a:r>
                      <a:endParaRPr lang="en-US" sz="1200" b="0" strike="noStrike" dirty="0">
                        <a:solidFill>
                          <a:schemeClr val="tx1"/>
                        </a:solidFill>
                        <a:latin typeface="Slate Pro" panose="02000506040000020004" pitchFamily="2" charset="0"/>
                        <a:sym typeface="Slate Pro" panose="02000506040000020004" pitchFamily="2" charset="0"/>
                      </a:endParaRP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25479">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66828">
                <a:tc>
                  <a:txBody>
                    <a:bodyPr/>
                    <a:lstStyle/>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Successfully uses give-get frameworks</a:t>
                      </a:r>
                    </a:p>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Represents company interests well</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dirty="0">
                          <a:solidFill>
                            <a:schemeClr val="tx1"/>
                          </a:solidFill>
                          <a:latin typeface="Slate Pro" panose="02000506040000020004" pitchFamily="2" charset="0"/>
                          <a:sym typeface="Slate Pro" panose="02000506040000020004" pitchFamily="2" charset="0"/>
                        </a:rPr>
                        <a:t>Convinces others of their position and facilitates adoption of different approaches and mindsets</a:t>
                      </a:r>
                    </a:p>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Frequently achieves win-win positioning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Demonstrates an outside-in perspective to understand customers’ point of view</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Reads customer’s tone and body language and ends meetings with clear results and next steps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Leverages peers’ relationships with key stakeholders at the customer</a:t>
                      </a:r>
                    </a:p>
                    <a:p>
                      <a:pPr marL="0" indent="0">
                        <a:spcBef>
                          <a:spcPts val="300"/>
                        </a:spcBef>
                        <a:buFont typeface="Arial" panose="020B0604020202020204" pitchFamily="34" charset="0"/>
                        <a:buNone/>
                      </a:pPr>
                      <a:endParaRPr lang="en-US" sz="1200" b="0" strike="noStrike" dirty="0">
                        <a:latin typeface="Slate Pro" panose="02000506040000020004" pitchFamily="2" charset="0"/>
                        <a:sym typeface="Slate Pro" panose="02000506040000020004" pitchFamily="2" charset="0"/>
                      </a:endParaRPr>
                    </a:p>
                    <a:p>
                      <a:pPr marL="171450" indent="-171450" algn="l">
                        <a:spcBef>
                          <a:spcPts val="300"/>
                        </a:spcBef>
                        <a:buFont typeface="Arial" panose="020B0604020202020204" pitchFamily="34" charset="0"/>
                        <a:buChar char="•"/>
                      </a:pPr>
                      <a:endParaRPr lang="en-US" sz="1200" b="0" dirty="0">
                        <a:latin typeface="Slate Pro" panose="02000506040000020004" pitchFamily="2" charset="0"/>
                        <a:sym typeface="Slate Pro" panose="02000506040000020004" pitchFamily="2" charset="0"/>
                      </a:endParaRP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Rarely uses give-get frameworks in a successful manner</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Attempts to represent company interests well</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sometimes able to convince others of their position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Occasionally achieves win-win positioning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consistently have an outside-in perspective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Ends meetings with notes in hand and follow-up items to circle back on with the group</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Never successfully uses give-get frameworks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represent company interests well</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unable to convince others of their position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achieve win-win positioning </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Stubbornly holds an inside-out perspective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follow customer’s tone and body language and does not take notes or follow up after meetings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5D3AE83F-841A-E7D9-FBD6-D0AD01B82C59}"/>
              </a:ext>
            </a:extLst>
          </p:cNvPr>
          <p:cNvSpPr txBox="1">
            <a:spLocks/>
          </p:cNvSpPr>
          <p:nvPr/>
        </p:nvSpPr>
        <p:spPr>
          <a:xfrm>
            <a:off x="9139614" y="37589"/>
            <a:ext cx="2432276" cy="273117"/>
          </a:xfrm>
          <a:prstGeom prst="rect">
            <a:avLst/>
          </a:prstGeom>
        </p:spPr>
        <p:txBody>
          <a:bodyPr vert="horz" lIns="91440" tIns="0" rIns="91440" bIns="0" rtlCol="0" anchor="b">
            <a:normAutofit fontScale="92500"/>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manager (5 of 10)</a:t>
            </a:r>
          </a:p>
        </p:txBody>
      </p:sp>
    </p:spTree>
    <p:extLst>
      <p:ext uri="{BB962C8B-B14F-4D97-AF65-F5344CB8AC3E}">
        <p14:creationId xmlns:p14="http://schemas.microsoft.com/office/powerpoint/2010/main" val="190468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2B8DAA1-295B-4724-B4E4-CE2E04F1C1AA}"/>
              </a:ext>
            </a:extLst>
          </p:cNvPr>
          <p:cNvGraphicFramePr>
            <a:graphicFrameLocks noChangeAspect="1"/>
          </p:cNvGraphicFramePr>
          <p:nvPr>
            <p:custDataLst>
              <p:tags r:id="rId1"/>
            </p:custDataLst>
            <p:extLst>
              <p:ext uri="{D42A27DB-BD31-4B8C-83A1-F6EECF244321}">
                <p14:modId xmlns:p14="http://schemas.microsoft.com/office/powerpoint/2010/main" val="4006861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0ED73E1-D62D-B4C1-7DC0-16398A2B031F}"/>
              </a:ext>
            </a:extLst>
          </p:cNvPr>
          <p:cNvSpPr>
            <a:spLocks noGrp="1"/>
          </p:cNvSpPr>
          <p:nvPr>
            <p:ph type="body" sz="quarter" idx="11"/>
          </p:nvPr>
        </p:nvSpPr>
        <p:spPr>
          <a:xfrm>
            <a:off x="1133856" y="1691640"/>
            <a:ext cx="9493887" cy="2297252"/>
          </a:xfrm>
        </p:spPr>
        <p:txBody>
          <a:bodyPr>
            <a:normAutofit/>
          </a:bodyPr>
          <a:lstStyle/>
          <a:p>
            <a:pPr marL="0" indent="0">
              <a:buNone/>
            </a:pPr>
            <a:r>
              <a:rPr lang="en-US" sz="1600" dirty="0">
                <a:latin typeface="Slate Pro" panose="02000506040000020004" pitchFamily="2" charset="0"/>
                <a:sym typeface="Slate Pro" panose="02000506040000020004" pitchFamily="2" charset="0"/>
              </a:rPr>
              <a:t>This interview guide contains scenario-based assessments for director, manager, and specialist roles within the customer success team. We have designed </a:t>
            </a:r>
            <a:r>
              <a:rPr lang="en-US" sz="1600" dirty="0"/>
              <a:t>t</a:t>
            </a:r>
            <a:r>
              <a:rPr lang="en-US" sz="1600" dirty="0">
                <a:latin typeface="Slate Pro" panose="02000506040000020004" pitchFamily="2" charset="0"/>
                <a:sym typeface="Slate Pro" panose="02000506040000020004" pitchFamily="2" charset="0"/>
              </a:rPr>
              <a:t>he assessment topics and their definitions, scenarios, questions, and core competencies to target each role’s specific challenges and day-to-day strategy. </a:t>
            </a:r>
          </a:p>
          <a:p>
            <a:pPr marL="0" indent="0">
              <a:buNone/>
            </a:pPr>
            <a:r>
              <a:rPr lang="en-US" sz="1600" dirty="0">
                <a:latin typeface="Slate Pro" panose="02000506040000020004" pitchFamily="2" charset="0"/>
                <a:sym typeface="Slate Pro" panose="02000506040000020004" pitchFamily="2" charset="0"/>
              </a:rPr>
              <a:t>We recommend that users of this guide provide candidates with the assessment topics and definitions prior to </a:t>
            </a:r>
            <a:r>
              <a:rPr lang="en-US" sz="1600" dirty="0"/>
              <a:t>interview itself. During those conversations, interviewers can </a:t>
            </a:r>
            <a:r>
              <a:rPr lang="en-US" sz="1600" dirty="0">
                <a:latin typeface="Slate Pro" panose="02000506040000020004" pitchFamily="2" charset="0"/>
                <a:sym typeface="Slate Pro" panose="02000506040000020004" pitchFamily="2" charset="0"/>
              </a:rPr>
              <a:t>apply the A, B, and C competencies to each candidate’s answers, profile, and skill set. The use of this guide by members of the hiring committee will enable your organization to make the right choice.</a:t>
            </a:r>
          </a:p>
          <a:p>
            <a:endParaRPr lang="en-US" dirty="0">
              <a:latin typeface="Slate Pro" panose="02000506040000020004" pitchFamily="2" charset="0"/>
              <a:sym typeface="Slate Pro" panose="02000506040000020004" pitchFamily="2" charset="0"/>
            </a:endParaRPr>
          </a:p>
        </p:txBody>
      </p:sp>
      <p:sp>
        <p:nvSpPr>
          <p:cNvPr id="6" name="Text Placeholder 5">
            <a:extLst>
              <a:ext uri="{FF2B5EF4-FFF2-40B4-BE49-F238E27FC236}">
                <a16:creationId xmlns:a16="http://schemas.microsoft.com/office/drawing/2014/main" id="{D978A3C6-1540-F35A-0ADD-58BF4AA3DEF3}"/>
              </a:ext>
            </a:extLst>
          </p:cNvPr>
          <p:cNvSpPr>
            <a:spLocks noGrp="1"/>
          </p:cNvSpPr>
          <p:nvPr>
            <p:ph type="body" sz="quarter" idx="14"/>
          </p:nvPr>
        </p:nvSpPr>
        <p:spPr>
          <a:xfrm>
            <a:off x="1133856" y="1069848"/>
            <a:ext cx="10971942" cy="552450"/>
          </a:xfrm>
        </p:spPr>
        <p:txBody>
          <a:bodyPr/>
          <a:lstStyle/>
          <a:p>
            <a:r>
              <a:rPr lang="en-US" dirty="0">
                <a:latin typeface="Slate Pro" panose="02000506040000020004" pitchFamily="2" charset="0"/>
                <a:sym typeface="Slate Pro" panose="02000506040000020004" pitchFamily="2" charset="0"/>
              </a:rPr>
              <a:t>Interview Guide Instructions</a:t>
            </a:r>
          </a:p>
        </p:txBody>
      </p:sp>
    </p:spTree>
    <p:extLst>
      <p:ext uri="{BB962C8B-B14F-4D97-AF65-F5344CB8AC3E}">
        <p14:creationId xmlns:p14="http://schemas.microsoft.com/office/powerpoint/2010/main" val="310939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231A936-8A3A-3C59-5F2E-969D1D59E02B}"/>
              </a:ext>
            </a:extLst>
          </p:cNvPr>
          <p:cNvGraphicFramePr>
            <a:graphicFrameLocks noChangeAspect="1"/>
          </p:cNvGraphicFramePr>
          <p:nvPr>
            <p:custDataLst>
              <p:tags r:id="rId1"/>
            </p:custDataLst>
            <p:extLst>
              <p:ext uri="{D42A27DB-BD31-4B8C-83A1-F6EECF244321}">
                <p14:modId xmlns:p14="http://schemas.microsoft.com/office/powerpoint/2010/main" val="3834205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customer retention</a:t>
            </a:r>
          </a:p>
        </p:txBody>
      </p:sp>
      <p:graphicFrame>
        <p:nvGraphicFramePr>
          <p:cNvPr id="10" name="Table 3">
            <a:extLst>
              <a:ext uri="{FF2B5EF4-FFF2-40B4-BE49-F238E27FC236}">
                <a16:creationId xmlns:a16="http://schemas.microsoft.com/office/drawing/2014/main" id="{52478738-BB5B-9B2A-D516-EFE3FD7F6F45}"/>
              </a:ext>
            </a:extLst>
          </p:cNvPr>
          <p:cNvGraphicFramePr>
            <a:graphicFrameLocks noGrp="1"/>
          </p:cNvGraphicFramePr>
          <p:nvPr>
            <p:extLst>
              <p:ext uri="{D42A27DB-BD31-4B8C-83A1-F6EECF244321}">
                <p14:modId xmlns:p14="http://schemas.microsoft.com/office/powerpoint/2010/main" val="3152067725"/>
              </p:ext>
            </p:extLst>
          </p:nvPr>
        </p:nvGraphicFramePr>
        <p:xfrm>
          <a:off x="620110" y="1021906"/>
          <a:ext cx="10962291" cy="5216970"/>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6075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latin typeface="Slate Pro" panose="02000506040000020004" pitchFamily="2" charset="0"/>
                          <a:sym typeface="Slate Pro" panose="02000506040000020004" pitchFamily="2" charset="0"/>
                        </a:rPr>
                        <a:t>Customer retention refers to the ability of gaining customer loyalty; possessing personal connections with accounts; asking for references; preventing customer attrition; serving as a trusted advisor; and generating repeat business.</a:t>
                      </a:r>
                      <a:endParaRPr lang="en-US" sz="1200" b="0" strike="noStrike" dirty="0">
                        <a:solidFill>
                          <a:schemeClr val="tx1"/>
                        </a:solidFill>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468521">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latin typeface="Slate Pro" panose="02000506040000020004" pitchFamily="2" charset="0"/>
                          <a:sym typeface="Slate Pro" panose="02000506040000020004" pitchFamily="2" charset="0"/>
                        </a:rPr>
                        <a:t>In your industry, retaining current customer accounts is vital to success, but maintaining wallet share is important to the company’s valuation. As a customer success manager, it is a constant balancing act to maintain licenses as well as upsell your long-standing customers.</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develop loyalty among your customers?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techniques do you use to reduce customer attrition and cancellation? </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ensure that the client’s offerings continue to drive value for your customers as their business needs evolve?</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43889">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43808">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multiple examples of customer loyalty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an example of saving a customer by demonstrating client capabilities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Demonstrates reciprocity, trust, availability, and dependability in customer interactions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Acts as a bridge between customers and the right client resources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Advocates for customers’ point of view regarding client investments and business decisions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seen by the customer as a third party who knows their business</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some examples of customer loyalty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an example of saving a customer by demonstrating client capabilities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Needs maturity in managing their customer relationships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Occasionally connects customers to appropriate client resources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Will provide customer feedback on products to the client’s development teams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sometimes cited by the customer as a subject matter expert or partner</a:t>
                      </a: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provide any examples of customer loyalty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demonstrate client capabilities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Lacks capability in managing customer relationships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connect customers to appropriate client resources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provide customer feedback on products to the client’s development teams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not cited by the customer as a subject matter expert or partner</a:t>
                      </a: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B49F583C-3E06-70D4-AE4D-E17820050D83}"/>
              </a:ext>
            </a:extLst>
          </p:cNvPr>
          <p:cNvSpPr txBox="1">
            <a:spLocks/>
          </p:cNvSpPr>
          <p:nvPr/>
        </p:nvSpPr>
        <p:spPr>
          <a:xfrm>
            <a:off x="9139614" y="37589"/>
            <a:ext cx="2432276" cy="273117"/>
          </a:xfrm>
          <a:prstGeom prst="rect">
            <a:avLst/>
          </a:prstGeom>
        </p:spPr>
        <p:txBody>
          <a:bodyPr vert="horz" lIns="91440" tIns="0" rIns="91440" bIns="0" rtlCol="0" anchor="b">
            <a:normAutofit fontScale="92500"/>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manager (6 of 10)</a:t>
            </a:r>
          </a:p>
        </p:txBody>
      </p:sp>
    </p:spTree>
    <p:extLst>
      <p:ext uri="{BB962C8B-B14F-4D97-AF65-F5344CB8AC3E}">
        <p14:creationId xmlns:p14="http://schemas.microsoft.com/office/powerpoint/2010/main" val="375471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41B00C5-572A-3C0D-DA31-CE3138B20030}"/>
              </a:ext>
            </a:extLst>
          </p:cNvPr>
          <p:cNvGraphicFramePr>
            <a:graphicFrameLocks noChangeAspect="1"/>
          </p:cNvGraphicFramePr>
          <p:nvPr>
            <p:custDataLst>
              <p:tags r:id="rId1"/>
            </p:custDataLst>
            <p:extLst>
              <p:ext uri="{D42A27DB-BD31-4B8C-83A1-F6EECF244321}">
                <p14:modId xmlns:p14="http://schemas.microsoft.com/office/powerpoint/2010/main" val="4073228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a:t>
            </a:r>
            <a:r>
              <a:rPr lang="en-US" dirty="0"/>
              <a:t>process management</a:t>
            </a:r>
            <a:endParaRPr lang="en-US" dirty="0">
              <a:latin typeface="Slate Pro" panose="02000506040000020004" pitchFamily="2" charset="0"/>
              <a:sym typeface="Slate Pro" panose="02000506040000020004" pitchFamily="2" charset="0"/>
            </a:endParaRPr>
          </a:p>
        </p:txBody>
      </p:sp>
      <p:graphicFrame>
        <p:nvGraphicFramePr>
          <p:cNvPr id="10" name="Table 3">
            <a:extLst>
              <a:ext uri="{FF2B5EF4-FFF2-40B4-BE49-F238E27FC236}">
                <a16:creationId xmlns:a16="http://schemas.microsoft.com/office/drawing/2014/main" id="{349EA168-E291-3474-D006-5E1FA404CB21}"/>
              </a:ext>
            </a:extLst>
          </p:cNvPr>
          <p:cNvGraphicFramePr>
            <a:graphicFrameLocks noGrp="1"/>
          </p:cNvGraphicFramePr>
          <p:nvPr>
            <p:extLst>
              <p:ext uri="{D42A27DB-BD31-4B8C-83A1-F6EECF244321}">
                <p14:modId xmlns:p14="http://schemas.microsoft.com/office/powerpoint/2010/main" val="4021505136"/>
              </p:ext>
            </p:extLst>
          </p:nvPr>
        </p:nvGraphicFramePr>
        <p:xfrm>
          <a:off x="620110" y="1021906"/>
          <a:ext cx="10962291" cy="5223816"/>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70674">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latin typeface="Slate Pro" panose="02000506040000020004" pitchFamily="2" charset="0"/>
                          <a:sym typeface="Slate Pro" panose="02000506040000020004" pitchFamily="2" charset="0"/>
                        </a:rPr>
                        <a:t>Process management involves adopting policies; using customer relationship management (CRM) systems; understanding customer success and sales methodologies; defining handoffs; measuring process output; and providing specific governance and guidance around process adherence.</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495677">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The head of customer success has published guidance on implementing a new customer lifecycle process. This new process is intended to improve retention and customer experience while offering more cross-sell and up-sell opportunities. The team that designed the process incorporated input from across the customer success organization. You review the details of the new process and realize that it will be a huge behavior change for your team.</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critical actions can your team take to ensure rapid adoption of this new process?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ensure that day-to-day business does not fall behind as you manage this behavior change?</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Assume you were asked to provide input to design this process change, what did you advise on?</a:t>
                      </a:r>
                      <a:endParaRPr lang="en-US" sz="1200" b="0" strike="noStrike" dirty="0">
                        <a:solidFill>
                          <a:schemeClr val="tx1"/>
                        </a:solidFill>
                        <a:latin typeface="Slate Pro" panose="02000506040000020004" pitchFamily="2" charset="0"/>
                        <a:sym typeface="Slate Pro" panose="02000506040000020004" pitchFamily="2" charset="0"/>
                      </a:endParaRP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39679">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17786">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Focuses on specific compliance guidance processes that relate to the question of “why?” in terms of business outcomes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Ensures adoption of company policies and processes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Reduces handoff friction within the customer lifecycle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Proactively examines process to identify future challenges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team adopt new processes early 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constructive feedback to improve process while supporting the directed change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specific guidance around process adherence with measurable metrics</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Communicates directives to adopt company policies and processes; provides feedback</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feedback to the team on process compliance that is not always tied back to primary objectives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Complies with handoffs within the customer lifecycle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aware of pain points in the current process and can see where changes will be difficult to execute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Complies with adoption of new processes as required</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communicate company policy or process change to team members </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offer compliance feedback and instead focuses on surface-level objectives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unaware of handoff points within the customer lifecycle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comply with processes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continuously monitor changes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1BF5D2DC-A31C-5C29-6D33-3FFFF9D9C93E}"/>
              </a:ext>
            </a:extLst>
          </p:cNvPr>
          <p:cNvSpPr txBox="1">
            <a:spLocks/>
          </p:cNvSpPr>
          <p:nvPr/>
        </p:nvSpPr>
        <p:spPr>
          <a:xfrm>
            <a:off x="9139614" y="37589"/>
            <a:ext cx="2432276" cy="273117"/>
          </a:xfrm>
          <a:prstGeom prst="rect">
            <a:avLst/>
          </a:prstGeom>
        </p:spPr>
        <p:txBody>
          <a:bodyPr vert="horz" lIns="91440" tIns="0" rIns="91440" bIns="0" rtlCol="0" anchor="b">
            <a:normAutofit fontScale="92500"/>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manager (7 of 10)</a:t>
            </a:r>
          </a:p>
        </p:txBody>
      </p:sp>
    </p:spTree>
    <p:extLst>
      <p:ext uri="{BB962C8B-B14F-4D97-AF65-F5344CB8AC3E}">
        <p14:creationId xmlns:p14="http://schemas.microsoft.com/office/powerpoint/2010/main" val="3944643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D840EB2-A409-0DAC-CFC5-F879DAAC6C86}"/>
              </a:ext>
            </a:extLst>
          </p:cNvPr>
          <p:cNvGraphicFramePr>
            <a:graphicFrameLocks noChangeAspect="1"/>
          </p:cNvGraphicFramePr>
          <p:nvPr>
            <p:custDataLst>
              <p:tags r:id="rId1"/>
            </p:custDataLst>
            <p:extLst>
              <p:ext uri="{D42A27DB-BD31-4B8C-83A1-F6EECF244321}">
                <p14:modId xmlns:p14="http://schemas.microsoft.com/office/powerpoint/2010/main" val="2574856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organization and planning</a:t>
            </a:r>
          </a:p>
        </p:txBody>
      </p:sp>
      <p:graphicFrame>
        <p:nvGraphicFramePr>
          <p:cNvPr id="9" name="Table 3">
            <a:extLst>
              <a:ext uri="{FF2B5EF4-FFF2-40B4-BE49-F238E27FC236}">
                <a16:creationId xmlns:a16="http://schemas.microsoft.com/office/drawing/2014/main" id="{9C9BBF9A-4666-2844-3C5E-448979B5F742}"/>
              </a:ext>
            </a:extLst>
          </p:cNvPr>
          <p:cNvGraphicFramePr>
            <a:graphicFrameLocks noGrp="1"/>
          </p:cNvGraphicFramePr>
          <p:nvPr>
            <p:extLst>
              <p:ext uri="{D42A27DB-BD31-4B8C-83A1-F6EECF244321}">
                <p14:modId xmlns:p14="http://schemas.microsoft.com/office/powerpoint/2010/main" val="96574475"/>
              </p:ext>
            </p:extLst>
          </p:nvPr>
        </p:nvGraphicFramePr>
        <p:xfrm>
          <a:off x="620110" y="1021906"/>
          <a:ext cx="10962291" cy="5216970"/>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4917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late Pro" panose="02000506040000020004" pitchFamily="2" charset="0"/>
                          <a:ea typeface="+mn-ea"/>
                          <a:cs typeface="+mn-cs"/>
                          <a:sym typeface="Slate Pro" panose="02000506040000020004" pitchFamily="2" charset="0"/>
                        </a:rPr>
                        <a:t>Organization and planning refers to budgeting time and money; managing meeting commitments; and handling prioritization conflicts.</a:t>
                      </a:r>
                      <a:endParaRPr lang="en-US" sz="1200" strike="noStrike" dirty="0">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433022">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dirty="0">
                          <a:solidFill>
                            <a:schemeClr val="tx2"/>
                          </a:solidFill>
                          <a:latin typeface="Slate Pro" panose="02000506040000020004" pitchFamily="2" charset="0"/>
                          <a:sym typeface="Slate Pro" panose="02000506040000020004" pitchFamily="2" charset="0"/>
                        </a:rPr>
                        <a:t>Your portfolio is significantly larger than that of your colleagues. As a result, you are pressed for time on a daily basis. As your organization scales up, the customer success director has requested that you begin transitioning accounts. However, you currently also participate in the following cross-functional initiatives: redesigning the account planning process; acting as a subject matter expert for the account-based marketing team; and participating in the platform migration task force.</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assess your current set of activities to determine which can be eliminated, delegated, or reduced in time? </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ensure your customers don’t notice you’re stretched thin during this time? What available resources can help you accomplish this?</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58442">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833766">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Budgets time for team’s long-range/significant efforts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Prioritizes high-leverage activities which drive customer outcomes and experience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Approaches delegation with joint accountability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Emphasizes efficiency both in delegating (e.g., favors expertise) and in their own workflow </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become a bottleneck or a single point of failure</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Underestimates time their team requires to accomplish long-term efforts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prioritize high-leverage activities and too frequently gets stuck in the weeds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Will delegate but does not always own the outcome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understand how to delegate or operate efficiently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Approach sometimes results in becoming a bottleneck</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budget time for team’s long-term efforts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prioritize activities and is instead focused on often haphazard or low-value activities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effectively delegate and allows tasks to fail</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inefficient with task management </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Insists on a rigid approach which blocks others’ efforts </a:t>
                      </a:r>
                    </a:p>
                    <a:p>
                      <a:pPr marL="171450" indent="-171450">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37181233-FEC1-89B5-7C85-A32B9404A8BF}"/>
              </a:ext>
            </a:extLst>
          </p:cNvPr>
          <p:cNvSpPr txBox="1">
            <a:spLocks/>
          </p:cNvSpPr>
          <p:nvPr/>
        </p:nvSpPr>
        <p:spPr>
          <a:xfrm>
            <a:off x="9139614" y="37589"/>
            <a:ext cx="2432276" cy="273117"/>
          </a:xfrm>
          <a:prstGeom prst="rect">
            <a:avLst/>
          </a:prstGeom>
        </p:spPr>
        <p:txBody>
          <a:bodyPr vert="horz" lIns="91440" tIns="0" rIns="91440" bIns="0" rtlCol="0" anchor="b">
            <a:normAutofit fontScale="92500"/>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manager (8 of 10)</a:t>
            </a:r>
          </a:p>
        </p:txBody>
      </p:sp>
    </p:spTree>
    <p:extLst>
      <p:ext uri="{BB962C8B-B14F-4D97-AF65-F5344CB8AC3E}">
        <p14:creationId xmlns:p14="http://schemas.microsoft.com/office/powerpoint/2010/main" val="25406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6B12205-BE44-A30C-3CCE-A9CECC66DFF5}"/>
              </a:ext>
            </a:extLst>
          </p:cNvPr>
          <p:cNvGraphicFramePr>
            <a:graphicFrameLocks noChangeAspect="1"/>
          </p:cNvGraphicFramePr>
          <p:nvPr>
            <p:custDataLst>
              <p:tags r:id="rId1"/>
            </p:custDataLst>
            <p:extLst>
              <p:ext uri="{D42A27DB-BD31-4B8C-83A1-F6EECF244321}">
                <p14:modId xmlns:p14="http://schemas.microsoft.com/office/powerpoint/2010/main" val="3754649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talent development</a:t>
            </a:r>
          </a:p>
        </p:txBody>
      </p:sp>
      <p:graphicFrame>
        <p:nvGraphicFramePr>
          <p:cNvPr id="10" name="Table 3">
            <a:extLst>
              <a:ext uri="{FF2B5EF4-FFF2-40B4-BE49-F238E27FC236}">
                <a16:creationId xmlns:a16="http://schemas.microsoft.com/office/drawing/2014/main" id="{9A04E404-52A8-F049-88AB-5880E95332AF}"/>
              </a:ext>
            </a:extLst>
          </p:cNvPr>
          <p:cNvGraphicFramePr>
            <a:graphicFrameLocks noGrp="1"/>
          </p:cNvGraphicFramePr>
          <p:nvPr>
            <p:extLst>
              <p:ext uri="{D42A27DB-BD31-4B8C-83A1-F6EECF244321}">
                <p14:modId xmlns:p14="http://schemas.microsoft.com/office/powerpoint/2010/main" val="2646839468"/>
              </p:ext>
            </p:extLst>
          </p:nvPr>
        </p:nvGraphicFramePr>
        <p:xfrm>
          <a:off x="620110" y="1021907"/>
          <a:ext cx="10962291" cy="5216970"/>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614847">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latin typeface="Slate Pro" panose="02000506040000020004" pitchFamily="2" charset="0"/>
                          <a:sym typeface="Slate Pro" panose="02000506040000020004" pitchFamily="2" charset="0"/>
                        </a:rPr>
                        <a:t>Talent development refers to the process of overseeing coaching efforts; taking interest in the advancement of subordinates; facilitating the continued success of previous direct reports in other areas of the organization; and developing career action plans.</a:t>
                      </a:r>
                      <a:endParaRPr lang="en-US" sz="1200" strike="noStrike" dirty="0">
                        <a:solidFill>
                          <a:schemeClr val="bg1"/>
                        </a:solidFill>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504797">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You have a customer success specialist on your team that struggles in identifying at-risk customers based on usage information. By the time they’ve identified an at-risk customer, it’s often too late. This individual is highly competent, eager to improve, and is asking for your help.</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advice can you give to help this colleague identify at-risk customers earlier on?</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tools or resources would you use to enable them?</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would you structure your future coaching so that they maintain fundamental competencies moving forward?</a:t>
                      </a:r>
                      <a:endParaRPr lang="en-US" sz="1200" b="0" strike="noStrike" dirty="0">
                        <a:solidFill>
                          <a:schemeClr val="tx1"/>
                        </a:solidFill>
                        <a:latin typeface="Slate Pro" panose="02000506040000020004" pitchFamily="2" charset="0"/>
                        <a:sym typeface="Slate Pro" panose="02000506040000020004" pitchFamily="2" charset="0"/>
                      </a:endParaRP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31305">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666021">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Takes a personal interest in the advancement of subordinates; gives one-on-one time solely for career advice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Shows willingness to coach, without formal authority</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dirty="0">
                          <a:solidFill>
                            <a:schemeClr val="tx1"/>
                          </a:solidFill>
                          <a:latin typeface="Slate Pro" panose="02000506040000020004" pitchFamily="2" charset="0"/>
                          <a:sym typeface="Slate Pro" panose="02000506040000020004" pitchFamily="2" charset="0"/>
                        </a:rPr>
                        <a:t>Provides structured coaching with regular cadence and measurable metrics</a:t>
                      </a:r>
                    </a:p>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Tailors coaching to the desires and career goals of direct reports when possible</a:t>
                      </a:r>
                    </a:p>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Ensures qualified replacements are available for their role for maximum organizational flexibility</a:t>
                      </a:r>
                    </a:p>
                    <a:p>
                      <a:pPr marL="0" indent="0">
                        <a:spcBef>
                          <a:spcPts val="300"/>
                        </a:spcBef>
                        <a:buFont typeface="Arial" panose="020B0604020202020204" pitchFamily="34" charset="0"/>
                        <a:buNone/>
                      </a:pPr>
                      <a:endParaRPr lang="en-US" sz="1200" b="0" strike="noStrike" dirty="0">
                        <a:latin typeface="Slate Pro" panose="02000506040000020004" pitchFamily="2" charset="0"/>
                        <a:sym typeface="Slate Pro" panose="02000506040000020004" pitchFamily="2" charset="0"/>
                      </a:endParaRPr>
                    </a:p>
                    <a:p>
                      <a:pPr marL="171450" indent="-171450">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Invests limited time in overseeing talent development programs and efforts for subordinates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Has limited interest in the advancement of some subordinates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Has an irregular structure to coaching and does not always frame those conversations with measurable metrics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Generally focuses their coaching on career advancement</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Has taken limited steps to address succession planning for their role</a:t>
                      </a: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Invests no professional time in overseeing talent development’s programs and efforts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no personal interest in the advancement of subordinates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little to no coaching for the team</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not taken any steps to address succession planning for their role</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3314F769-D053-4C25-939F-7C6764927CEA}"/>
              </a:ext>
            </a:extLst>
          </p:cNvPr>
          <p:cNvSpPr txBox="1">
            <a:spLocks/>
          </p:cNvSpPr>
          <p:nvPr/>
        </p:nvSpPr>
        <p:spPr>
          <a:xfrm>
            <a:off x="9139614" y="37589"/>
            <a:ext cx="2432276" cy="273117"/>
          </a:xfrm>
          <a:prstGeom prst="rect">
            <a:avLst/>
          </a:prstGeom>
        </p:spPr>
        <p:txBody>
          <a:bodyPr vert="horz" lIns="91440" tIns="0" rIns="91440" bIns="0" rtlCol="0" anchor="b">
            <a:normAutofit fontScale="92500"/>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manager (9 of 10)</a:t>
            </a:r>
          </a:p>
        </p:txBody>
      </p:sp>
    </p:spTree>
    <p:extLst>
      <p:ext uri="{BB962C8B-B14F-4D97-AF65-F5344CB8AC3E}">
        <p14:creationId xmlns:p14="http://schemas.microsoft.com/office/powerpoint/2010/main" val="247001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1486EFB-A6A5-6777-38C8-E57ABBFCA463}"/>
              </a:ext>
            </a:extLst>
          </p:cNvPr>
          <p:cNvGraphicFramePr>
            <a:graphicFrameLocks noChangeAspect="1"/>
          </p:cNvGraphicFramePr>
          <p:nvPr>
            <p:custDataLst>
              <p:tags r:id="rId1"/>
            </p:custDataLst>
            <p:extLst>
              <p:ext uri="{D42A27DB-BD31-4B8C-83A1-F6EECF244321}">
                <p14:modId xmlns:p14="http://schemas.microsoft.com/office/powerpoint/2010/main" val="494519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convert strategy to tactics</a:t>
            </a:r>
          </a:p>
        </p:txBody>
      </p:sp>
      <p:graphicFrame>
        <p:nvGraphicFramePr>
          <p:cNvPr id="11" name="Table 3">
            <a:extLst>
              <a:ext uri="{FF2B5EF4-FFF2-40B4-BE49-F238E27FC236}">
                <a16:creationId xmlns:a16="http://schemas.microsoft.com/office/drawing/2014/main" id="{CB16209B-EE5D-C640-600A-65234425CBD3}"/>
              </a:ext>
            </a:extLst>
          </p:cNvPr>
          <p:cNvGraphicFramePr>
            <a:graphicFrameLocks noGrp="1"/>
          </p:cNvGraphicFramePr>
          <p:nvPr>
            <p:extLst>
              <p:ext uri="{D42A27DB-BD31-4B8C-83A1-F6EECF244321}">
                <p14:modId xmlns:p14="http://schemas.microsoft.com/office/powerpoint/2010/main" val="2361211902"/>
              </p:ext>
            </p:extLst>
          </p:nvPr>
        </p:nvGraphicFramePr>
        <p:xfrm>
          <a:off x="620110" y="1021906"/>
          <a:ext cx="10962291" cy="5216971"/>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25491">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latin typeface="Slate Pro" panose="02000506040000020004" pitchFamily="2" charset="0"/>
                          <a:sym typeface="Slate Pro" panose="02000506040000020004" pitchFamily="2" charset="0"/>
                        </a:rPr>
                        <a:t>The process of converting strategy to tactics involves the implementation of internal corporate strategy, as well as linking customers’ strategic goals to customer </a:t>
                      </a:r>
                      <a:br>
                        <a:rPr lang="en-US" sz="1200" b="0" strike="noStrike" dirty="0">
                          <a:latin typeface="Slate Pro" panose="02000506040000020004" pitchFamily="2" charset="0"/>
                          <a:sym typeface="Slate Pro" panose="02000506040000020004" pitchFamily="2" charset="0"/>
                        </a:rPr>
                      </a:br>
                      <a:r>
                        <a:rPr lang="en-US" sz="1200" b="0" strike="noStrike" dirty="0">
                          <a:latin typeface="Slate Pro" panose="02000506040000020004" pitchFamily="2" charset="0"/>
                          <a:sym typeface="Slate Pro" panose="02000506040000020004" pitchFamily="2" charset="0"/>
                        </a:rPr>
                        <a:t>success initiatives.</a:t>
                      </a:r>
                      <a:endParaRPr lang="en-US" sz="1200" strike="noStrike" dirty="0">
                        <a:solidFill>
                          <a:schemeClr val="bg1"/>
                        </a:solidFill>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534015">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latin typeface="Slate Pro" panose="02000506040000020004" pitchFamily="2" charset="0"/>
                          <a:sym typeface="Slate Pro" panose="02000506040000020004" pitchFamily="2" charset="0"/>
                        </a:rPr>
                        <a:t>You’ve just completed your team’s mid-year performance review with your director. One of your customer success specialists is 25% behind on their retention revenue number, and they need to quickly alter their course to avoid losing more ground. This is going to be a heavy lift, as you recognize that the status quo will not bridge the gap. </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Briefly, what is your strategy to help your CSS turn this situation around?</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three specific tactics would you recommend your CSS employ to support this strategy?</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communicate this strategy and these tactics to focus the team on the big picture, e.g., driving the retention revenue number?</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39679">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17786">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Defines “big rocks” succinctly and connects them to a clear strategy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Describes tactics which are sequenced to support a larger strategy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Uses tactics which address the "big rocks" to achieve the strategy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Creatively repurposes resources and behaviors to help drive strategy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Communicates in such a way as to drive and motivate progress for all resources involved</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Puts together strategy that can occasionally become unwieldy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consistently connect tactics to larger strategy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Uses resources in a straightforward way to achieve strategic objectives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Communicates with all stakeholders that are involved in a strategy</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define a strategy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connect tactics to a larger vision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Employs resources without strategic direction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support the team in understanding the larger strategy; many are doing their own thing without clear direction</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149B1940-1C4E-B547-E0A1-418C98580269}"/>
              </a:ext>
            </a:extLst>
          </p:cNvPr>
          <p:cNvSpPr txBox="1">
            <a:spLocks/>
          </p:cNvSpPr>
          <p:nvPr/>
        </p:nvSpPr>
        <p:spPr>
          <a:xfrm>
            <a:off x="9139613" y="37589"/>
            <a:ext cx="2557806" cy="273117"/>
          </a:xfrm>
          <a:prstGeom prst="rect">
            <a:avLst/>
          </a:prstGeom>
        </p:spPr>
        <p:txBody>
          <a:bodyPr vert="horz" lIns="91440" tIns="0" rIns="91440" bIns="0" rtlCol="0" anchor="b">
            <a:normAutofit fontScale="92500"/>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manager (10 of 10)</a:t>
            </a:r>
          </a:p>
        </p:txBody>
      </p:sp>
    </p:spTree>
    <p:extLst>
      <p:ext uri="{BB962C8B-B14F-4D97-AF65-F5344CB8AC3E}">
        <p14:creationId xmlns:p14="http://schemas.microsoft.com/office/powerpoint/2010/main" val="3161846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FA4575-30B9-FCEF-A259-27B9229F5D43}"/>
              </a:ext>
            </a:extLst>
          </p:cNvPr>
          <p:cNvSpPr>
            <a:spLocks noGrp="1"/>
          </p:cNvSpPr>
          <p:nvPr>
            <p:ph type="body" sz="quarter" idx="10"/>
          </p:nvPr>
        </p:nvSpPr>
        <p:spPr/>
        <p:txBody>
          <a:bodyPr/>
          <a:lstStyle/>
          <a:p>
            <a:r>
              <a:rPr lang="en-US" dirty="0"/>
              <a:t>Customer success specialist</a:t>
            </a:r>
          </a:p>
        </p:txBody>
      </p:sp>
      <p:sp>
        <p:nvSpPr>
          <p:cNvPr id="3" name="Text Placeholder 2">
            <a:extLst>
              <a:ext uri="{FF2B5EF4-FFF2-40B4-BE49-F238E27FC236}">
                <a16:creationId xmlns:a16="http://schemas.microsoft.com/office/drawing/2014/main" id="{2882D172-0210-6E4C-842D-CCD829DFAEA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32420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57D16DE-47EC-8BEC-FB97-5D1837AA85CA}"/>
              </a:ext>
            </a:extLst>
          </p:cNvPr>
          <p:cNvGraphicFramePr>
            <a:graphicFrameLocks noChangeAspect="1"/>
          </p:cNvGraphicFramePr>
          <p:nvPr>
            <p:custDataLst>
              <p:tags r:id="rId1"/>
            </p:custDataLst>
            <p:extLst>
              <p:ext uri="{D42A27DB-BD31-4B8C-83A1-F6EECF244321}">
                <p14:modId xmlns:p14="http://schemas.microsoft.com/office/powerpoint/2010/main" val="2829127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customer focus</a:t>
            </a:r>
          </a:p>
        </p:txBody>
      </p:sp>
      <p:graphicFrame>
        <p:nvGraphicFramePr>
          <p:cNvPr id="9" name="Table 3">
            <a:extLst>
              <a:ext uri="{FF2B5EF4-FFF2-40B4-BE49-F238E27FC236}">
                <a16:creationId xmlns:a16="http://schemas.microsoft.com/office/drawing/2014/main" id="{1B697D03-9193-407F-6DE1-41E8321127DB}"/>
              </a:ext>
            </a:extLst>
          </p:cNvPr>
          <p:cNvGraphicFramePr>
            <a:graphicFrameLocks noGrp="1"/>
          </p:cNvGraphicFramePr>
          <p:nvPr>
            <p:extLst>
              <p:ext uri="{D42A27DB-BD31-4B8C-83A1-F6EECF244321}">
                <p14:modId xmlns:p14="http://schemas.microsoft.com/office/powerpoint/2010/main" val="3715121660"/>
              </p:ext>
            </p:extLst>
          </p:nvPr>
        </p:nvGraphicFramePr>
        <p:xfrm>
          <a:off x="620110" y="1021906"/>
          <a:ext cx="10962291" cy="5230727"/>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62632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Slate Pro" panose="02000506040000020004" pitchFamily="2" charset="0"/>
                          <a:sym typeface="Slate Pro" panose="02000506040000020004" pitchFamily="2" charset="0"/>
                        </a:rPr>
                        <a:t>Customer focus is the process of developing customer loyalty, satisfaction, and repeat business (i.e., low customer attrition), as well as executive-level advocates via a deep understanding of customers’ businesses.</a:t>
                      </a:r>
                    </a:p>
                    <a:p>
                      <a:pPr algn="l"/>
                      <a:endParaRPr lang="en-US" sz="1200" strike="noStrike" dirty="0">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501045">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dirty="0">
                          <a:latin typeface="Slate Pro" panose="02000506040000020004" pitchFamily="2" charset="0"/>
                          <a:sym typeface="Slate Pro" panose="02000506040000020004" pitchFamily="2" charset="0"/>
                        </a:rPr>
                        <a:t>Customer intimacy has been an ongoing challenge in your territory, your manager (or director) has asked the team to deliver more tailored engagements to help customers maximize the value of their solutions. Specifically, she suggests you conduct an enterprise workshop, starting with your largest account. </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would you plan an enterprise workshop that is relevant for your largest account?</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elements would you need to incorporate to ensure that the workshop is highly targeted and focused on your customers’ businesses?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would you ensure the support and participation of the appropriate internal client resources?</a:t>
                      </a:r>
                      <a:endParaRPr lang="en-US" sz="1200" b="0" strike="noStrike" dirty="0">
                        <a:solidFill>
                          <a:schemeClr val="tx1"/>
                        </a:solidFill>
                        <a:latin typeface="Slate Pro" panose="02000506040000020004" pitchFamily="2" charset="0"/>
                        <a:sym typeface="Slate Pro" panose="02000506040000020004" pitchFamily="2" charset="0"/>
                      </a:endParaRP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30229">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659373">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an outside-in perspective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Proactively engages customers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Cultivates deep relationships at accounts with many different personas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Puts customer’s needs ahead of the company’s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Understands customer problems and how client’s offerings help fix them</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Occasionally achieves an outside-in perspective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Engages customers in prescribed cadences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some relationships at accounts but maintains an end-user focus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Occasionally fails to consider the customer’s needs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Usually understands customer’s needs and can show how client’s offerings connect with them</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Leads with an inside-out perspective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mostly reactive engagements with customers and defaults to being passive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no customer relationships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consider nor understand customer needs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know client’s offerings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3" name="Title 1">
            <a:extLst>
              <a:ext uri="{FF2B5EF4-FFF2-40B4-BE49-F238E27FC236}">
                <a16:creationId xmlns:a16="http://schemas.microsoft.com/office/drawing/2014/main" id="{5C7D74BF-58ED-2C45-6366-186E4D0732B9}"/>
              </a:ext>
            </a:extLst>
          </p:cNvPr>
          <p:cNvSpPr txBox="1">
            <a:spLocks/>
          </p:cNvSpPr>
          <p:nvPr/>
        </p:nvSpPr>
        <p:spPr>
          <a:xfrm>
            <a:off x="9144000" y="37589"/>
            <a:ext cx="2548660" cy="273117"/>
          </a:xfrm>
          <a:prstGeom prst="rect">
            <a:avLst/>
          </a:prstGeom>
        </p:spPr>
        <p:txBody>
          <a:bodyPr vert="horz" lIns="91440" tIns="0" rIns="91440" bIns="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specialist (1 of 9)</a:t>
            </a:r>
          </a:p>
        </p:txBody>
      </p:sp>
    </p:spTree>
    <p:extLst>
      <p:ext uri="{BB962C8B-B14F-4D97-AF65-F5344CB8AC3E}">
        <p14:creationId xmlns:p14="http://schemas.microsoft.com/office/powerpoint/2010/main" val="3588897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7382F32-71E6-AD09-8BCB-E317C7916EE0}"/>
              </a:ext>
            </a:extLst>
          </p:cNvPr>
          <p:cNvGraphicFramePr>
            <a:graphicFrameLocks noChangeAspect="1"/>
          </p:cNvGraphicFramePr>
          <p:nvPr>
            <p:custDataLst>
              <p:tags r:id="rId1"/>
            </p:custDataLst>
            <p:extLst>
              <p:ext uri="{D42A27DB-BD31-4B8C-83A1-F6EECF244321}">
                <p14:modId xmlns:p14="http://schemas.microsoft.com/office/powerpoint/2010/main" val="4237373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business acumen</a:t>
            </a:r>
          </a:p>
        </p:txBody>
      </p:sp>
      <p:graphicFrame>
        <p:nvGraphicFramePr>
          <p:cNvPr id="10" name="Table 3">
            <a:extLst>
              <a:ext uri="{FF2B5EF4-FFF2-40B4-BE49-F238E27FC236}">
                <a16:creationId xmlns:a16="http://schemas.microsoft.com/office/drawing/2014/main" id="{17DC4DF9-D12F-DCEA-0631-93905441C7F9}"/>
              </a:ext>
            </a:extLst>
          </p:cNvPr>
          <p:cNvGraphicFramePr>
            <a:graphicFrameLocks noGrp="1"/>
          </p:cNvGraphicFramePr>
          <p:nvPr>
            <p:extLst>
              <p:ext uri="{D42A27DB-BD31-4B8C-83A1-F6EECF244321}">
                <p14:modId xmlns:p14="http://schemas.microsoft.com/office/powerpoint/2010/main" val="2976032328"/>
              </p:ext>
            </p:extLst>
          </p:nvPr>
        </p:nvGraphicFramePr>
        <p:xfrm>
          <a:off x="620110" y="1021906"/>
          <a:ext cx="10962291" cy="5216971"/>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59029">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dirty="0">
                          <a:solidFill>
                            <a:schemeClr val="bg1"/>
                          </a:solidFill>
                          <a:latin typeface="Slate Pro" panose="02000506040000020004" pitchFamily="2" charset="0"/>
                          <a:sym typeface="Slate Pro" panose="02000506040000020004" pitchFamily="2" charset="0"/>
                        </a:rPr>
                        <a:t>Business acumen is the ability to understand business fundamentals, including balance sheets and ROI scenarios, and prepare a business case presentation, which requires a fundamental understanding of key gains and advantages.</a:t>
                      </a:r>
                      <a:endParaRPr lang="en-US" sz="1200" b="0" strike="noStrike" dirty="0">
                        <a:solidFill>
                          <a:schemeClr val="bg1"/>
                        </a:solidFill>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523049">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kern="1200" dirty="0">
                          <a:solidFill>
                            <a:schemeClr val="tx1"/>
                          </a:solidFill>
                          <a:latin typeface="Slate Pro" panose="02000506040000020004" pitchFamily="2" charset="0"/>
                          <a:ea typeface="+mn-ea"/>
                          <a:cs typeface="+mn-cs"/>
                          <a:sym typeface="Slate Pro" panose="02000506040000020004" pitchFamily="2" charset="0"/>
                        </a:rPr>
                        <a:t>Over the recent months, o</a:t>
                      </a:r>
                      <a:r>
                        <a:rPr lang="en-US" sz="1200" b="0" kern="1200" dirty="0">
                          <a:solidFill>
                            <a:schemeClr val="tx1"/>
                          </a:solidFill>
                          <a:latin typeface="Slate Pro" panose="02000506040000020004" pitchFamily="2" charset="0"/>
                          <a:ea typeface="+mn-ea"/>
                          <a:cs typeface="+mn-cs"/>
                          <a:sym typeface="Slate Pro" panose="02000506040000020004" pitchFamily="2" charset="0"/>
                        </a:rPr>
                        <a:t>ne of your customers has been growing their business. And while this should clearly be an expansion opportunity, you’ve heard from the customer that there is still a risk of cancellation. Your outreach cadence is appropriate and their usage metrics, NPS, and CSAT scores are all positive.</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seems likely to be happening with this customer?</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are the most important first steps to take to begin mitigating the risk of lost business? And why?</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Given this customer’s status, what internal resources are critical to involve? And how do you propose to use them?</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36536">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698357">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Understands how customers make money and connects that to key business drivers they can influence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Proactively thinks through customer workflows and how they can be impacted</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Clearly knows account personas and their motivations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Considers how market forces affect the customer and client</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Connects customers’ corporate and functional strategies and understands the relative strengths and weaknesses of each </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curious about how the customer’s business works and demonstrates knowledge of their business drivers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Understands and considers how customer’s workflows work with solutions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 name most customer personas/titles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aware of market trends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 help customers improve workflows, having had the experience of knowing what works for others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demonstrate knowledge of the customer’s business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not fluent in their understanding of customer workflows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name customer personas/titles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stay current with market trends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Struggles to improve customer workflows and is unaware of what works for others, possibly due to a lack of experience</a:t>
                      </a:r>
                      <a:endParaRPr lang="en-US" sz="1200" b="0" strike="sngStrike" kern="1200" dirty="0">
                        <a:solidFill>
                          <a:schemeClr val="dk1"/>
                        </a:solidFill>
                        <a:latin typeface="Slate Pro" panose="02000506040000020004" pitchFamily="2" charset="0"/>
                        <a:ea typeface="+mn-ea"/>
                        <a:cs typeface="+mn-cs"/>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13" name="Title 1">
            <a:extLst>
              <a:ext uri="{FF2B5EF4-FFF2-40B4-BE49-F238E27FC236}">
                <a16:creationId xmlns:a16="http://schemas.microsoft.com/office/drawing/2014/main" id="{C02EB1A3-FF1E-4CB0-AE06-BF834F97284E}"/>
              </a:ext>
            </a:extLst>
          </p:cNvPr>
          <p:cNvSpPr txBox="1">
            <a:spLocks/>
          </p:cNvSpPr>
          <p:nvPr/>
        </p:nvSpPr>
        <p:spPr>
          <a:xfrm>
            <a:off x="9144000" y="37589"/>
            <a:ext cx="2548660" cy="273117"/>
          </a:xfrm>
          <a:prstGeom prst="rect">
            <a:avLst/>
          </a:prstGeom>
        </p:spPr>
        <p:txBody>
          <a:bodyPr vert="horz" lIns="91440" tIns="0" rIns="91440" bIns="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specialist (2 of 9)</a:t>
            </a:r>
          </a:p>
        </p:txBody>
      </p:sp>
    </p:spTree>
    <p:extLst>
      <p:ext uri="{BB962C8B-B14F-4D97-AF65-F5344CB8AC3E}">
        <p14:creationId xmlns:p14="http://schemas.microsoft.com/office/powerpoint/2010/main" val="339680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D1EB121-AED2-AF77-CF2B-5C64BCAC28C0}"/>
              </a:ext>
            </a:extLst>
          </p:cNvPr>
          <p:cNvGraphicFramePr>
            <a:graphicFrameLocks noChangeAspect="1"/>
          </p:cNvGraphicFramePr>
          <p:nvPr>
            <p:custDataLst>
              <p:tags r:id="rId1"/>
            </p:custDataLst>
            <p:extLst>
              <p:ext uri="{D42A27DB-BD31-4B8C-83A1-F6EECF244321}">
                <p14:modId xmlns:p14="http://schemas.microsoft.com/office/powerpoint/2010/main" val="1201470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problem-solving</a:t>
            </a:r>
          </a:p>
        </p:txBody>
      </p:sp>
      <p:graphicFrame>
        <p:nvGraphicFramePr>
          <p:cNvPr id="9" name="Table 3">
            <a:extLst>
              <a:ext uri="{FF2B5EF4-FFF2-40B4-BE49-F238E27FC236}">
                <a16:creationId xmlns:a16="http://schemas.microsoft.com/office/drawing/2014/main" id="{FF191D44-77EC-6355-729E-572BB22CF4EB}"/>
              </a:ext>
            </a:extLst>
          </p:cNvPr>
          <p:cNvGraphicFramePr>
            <a:graphicFrameLocks noGrp="1"/>
          </p:cNvGraphicFramePr>
          <p:nvPr>
            <p:extLst>
              <p:ext uri="{D42A27DB-BD31-4B8C-83A1-F6EECF244321}">
                <p14:modId xmlns:p14="http://schemas.microsoft.com/office/powerpoint/2010/main" val="1133037556"/>
              </p:ext>
            </p:extLst>
          </p:nvPr>
        </p:nvGraphicFramePr>
        <p:xfrm>
          <a:off x="620110" y="1021908"/>
          <a:ext cx="10962291" cy="5216968"/>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12530">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latin typeface="Slate Pro" panose="02000506040000020004" pitchFamily="2" charset="0"/>
                          <a:sym typeface="Slate Pro" panose="02000506040000020004" pitchFamily="2" charset="0"/>
                        </a:rPr>
                        <a:t>Problem-solving refers to the process of determining the root cause of internal and external problems and developing subsequent solutions. For this scenario, the definition extends to overseeing and achieving resolution, ensuring problems do not reoccur, and leveraging failure-based evidence and applying those lessons.</a:t>
                      </a:r>
                      <a:endParaRPr lang="en-US" sz="1200" strike="noStrike" dirty="0">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690445">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dirty="0">
                          <a:solidFill>
                            <a:schemeClr val="tx2"/>
                          </a:solidFill>
                          <a:latin typeface="Slate Pro" panose="02000506040000020004" pitchFamily="2" charset="0"/>
                          <a:sym typeface="Slate Pro" panose="02000506040000020004" pitchFamily="2" charset="0"/>
                        </a:rPr>
                        <a:t>One of your accounts recently promoted a new team manager from a different department, and this individual has become your primary point of contact for day-to-day business. They have declined your offers for additional training and been largely unresponsive to your outreach efforts. However, since their promotion, the frontline support team has shared that there’s been a significant increase in support incidents/tickets at the account.</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steps do you follow to diagnose this situation, and how do you address it?</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tools or people do you utilize to help you understand the problem?</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In your experience, who are the best resources to leverage — either from the customer or internally — in a situation like this?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b="0" dirty="0">
                        <a:solidFill>
                          <a:schemeClr val="tx1"/>
                        </a:solidFill>
                        <a:latin typeface="Slate Pro" panose="02000506040000020004" pitchFamily="2" charset="0"/>
                        <a:sym typeface="Slate Pro" panose="02000506040000020004" pitchFamily="2" charset="0"/>
                      </a:endParaRP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19700">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594293">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Determines and fixes problems’ root causes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Develops hypotheses and tests for failure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Develops easy solutions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Keeps an open mind and investigates multiple avenues of possibility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able to leverage relevant tools and resources to assess and solve problems</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 fix problems at the surface level but often deals with common problems reoccurring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test hypotheses for failure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Develops solutions which are sometimes difficult to understand or execute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a tendency to jump to conclusions and does not always consider problems from multiple angles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Leaves some resources unused when solving problems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solve problems at any level and frequently deals with reoccurring issues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create effective solutions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a short-sighted viewpoint and struggles to articulate a clear point of view on a problem</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unaware of resources available to help understand problems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A65B67AC-9B2A-FD44-8D5F-A0976DB1D630}"/>
              </a:ext>
            </a:extLst>
          </p:cNvPr>
          <p:cNvSpPr txBox="1">
            <a:spLocks/>
          </p:cNvSpPr>
          <p:nvPr/>
        </p:nvSpPr>
        <p:spPr>
          <a:xfrm>
            <a:off x="9144000" y="37589"/>
            <a:ext cx="2548660" cy="273117"/>
          </a:xfrm>
          <a:prstGeom prst="rect">
            <a:avLst/>
          </a:prstGeom>
        </p:spPr>
        <p:txBody>
          <a:bodyPr vert="horz" lIns="91440" tIns="0" rIns="91440" bIns="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specialist (3 of 9)</a:t>
            </a:r>
          </a:p>
        </p:txBody>
      </p:sp>
    </p:spTree>
    <p:extLst>
      <p:ext uri="{BB962C8B-B14F-4D97-AF65-F5344CB8AC3E}">
        <p14:creationId xmlns:p14="http://schemas.microsoft.com/office/powerpoint/2010/main" val="1342530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CB1830E-00FD-D05E-448D-C3848A5B188D}"/>
              </a:ext>
            </a:extLst>
          </p:cNvPr>
          <p:cNvGraphicFramePr>
            <a:graphicFrameLocks noChangeAspect="1"/>
          </p:cNvGraphicFramePr>
          <p:nvPr>
            <p:custDataLst>
              <p:tags r:id="rId1"/>
            </p:custDataLst>
            <p:extLst>
              <p:ext uri="{D42A27DB-BD31-4B8C-83A1-F6EECF244321}">
                <p14:modId xmlns:p14="http://schemas.microsoft.com/office/powerpoint/2010/main" val="1950501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domain expertise</a:t>
            </a:r>
          </a:p>
        </p:txBody>
      </p:sp>
      <p:graphicFrame>
        <p:nvGraphicFramePr>
          <p:cNvPr id="9" name="Table 3">
            <a:extLst>
              <a:ext uri="{FF2B5EF4-FFF2-40B4-BE49-F238E27FC236}">
                <a16:creationId xmlns:a16="http://schemas.microsoft.com/office/drawing/2014/main" id="{646B2920-DF28-6873-896C-D7D021F9B220}"/>
              </a:ext>
            </a:extLst>
          </p:cNvPr>
          <p:cNvGraphicFramePr>
            <a:graphicFrameLocks noGrp="1"/>
          </p:cNvGraphicFramePr>
          <p:nvPr>
            <p:extLst>
              <p:ext uri="{D42A27DB-BD31-4B8C-83A1-F6EECF244321}">
                <p14:modId xmlns:p14="http://schemas.microsoft.com/office/powerpoint/2010/main" val="838434199"/>
              </p:ext>
            </p:extLst>
          </p:nvPr>
        </p:nvGraphicFramePr>
        <p:xfrm>
          <a:off x="620110" y="1021907"/>
          <a:ext cx="10962291" cy="5216969"/>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79558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latin typeface="Slate Pro" panose="02000506040000020004" pitchFamily="2" charset="0"/>
                          <a:sym typeface="Slate Pro" panose="02000506040000020004" pitchFamily="2" charset="0"/>
                        </a:rPr>
                        <a:t>Domain expertise refers to the wide-ranging knowledge of tools and trends within an industry. This extends to a deep understanding of industry-specific personas and customer workflows, and how they integrate into processes. It also involves the application of knowledge to specific business use cases internally and for customers’ businesses.</a:t>
                      </a:r>
                      <a:endParaRPr lang="en-US" sz="1200" strike="noStrike" dirty="0">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497438">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latin typeface="Slate Pro" panose="02000506040000020004" pitchFamily="2" charset="0"/>
                          <a:sym typeface="Slate Pro" panose="02000506040000020004" pitchFamily="2" charset="0"/>
                        </a:rPr>
                        <a:t>Your customer’s operating model has changed, and you've identified a need for a product migration from Thomson One to Eikon. You’ve been on this account for a long period of time, and it’s important that you are sharing your knowledge of customer workflows and business use cases with the rest of the client team.</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For situations similar to this scenario, what specifically do you look for when determining which product migration would be best for a customer?</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When qualifying the customer’s needs, how do you go about selecting a use case for a demo that will be impactful and relevant to your customer?</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are some examples of how you will provide initial and ongoing education to users?</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b="0" dirty="0">
                        <a:solidFill>
                          <a:schemeClr val="tx1"/>
                        </a:solidFill>
                        <a:latin typeface="Slate Pro" panose="02000506040000020004" pitchFamily="2" charset="0"/>
                        <a:sym typeface="Slate Pro" panose="02000506040000020004" pitchFamily="2" charset="0"/>
                      </a:endParaRP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07161">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516788">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Consistently tracks relevant industry developments ahead of peers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Understands all available tools and their uses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Leads conversation with industry peers and has a comprehensive understanding of jargon, acronyms, and idiosyncrasies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Tailors messaging to specific personas and industries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Serves as an irreplaceable part of customers’ workflows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Continuously provides training and relevant content to customers</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Usually tracks relevant industry developments to stay abreast of peers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proficient with preferred tools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Interacts with industry peers without difficulty but is occasionally unaware of jargon or acronyms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Knows the industry, domain, and target personas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Adds value to customers’ workflows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Performs role of training and educating customers on client’s solutions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Always late in learning industry trends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function in role due to a lack of understanding of proper tools and their uses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Slows interactions with industry peers due to the ignorance of jargon, acronyms, and concepts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know the industry, domain, and target personas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add value to customers’ workflows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perform role of training and educating customers on client’s solutions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B1FA341C-5967-AA00-5E53-3298BE2C11BD}"/>
              </a:ext>
            </a:extLst>
          </p:cNvPr>
          <p:cNvSpPr txBox="1">
            <a:spLocks/>
          </p:cNvSpPr>
          <p:nvPr/>
        </p:nvSpPr>
        <p:spPr>
          <a:xfrm>
            <a:off x="9144000" y="37589"/>
            <a:ext cx="2548660" cy="273117"/>
          </a:xfrm>
          <a:prstGeom prst="rect">
            <a:avLst/>
          </a:prstGeom>
        </p:spPr>
        <p:txBody>
          <a:bodyPr vert="horz" lIns="91440" tIns="0" rIns="91440" bIns="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specialist (4 of 9)</a:t>
            </a:r>
          </a:p>
        </p:txBody>
      </p:sp>
    </p:spTree>
    <p:extLst>
      <p:ext uri="{BB962C8B-B14F-4D97-AF65-F5344CB8AC3E}">
        <p14:creationId xmlns:p14="http://schemas.microsoft.com/office/powerpoint/2010/main" val="358584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2CF5396-B903-7E85-24F8-DB9374CBA9AC}"/>
              </a:ext>
            </a:extLst>
          </p:cNvPr>
          <p:cNvGraphicFramePr>
            <a:graphicFrameLocks noChangeAspect="1"/>
          </p:cNvGraphicFramePr>
          <p:nvPr>
            <p:custDataLst>
              <p:tags r:id="rId1"/>
            </p:custDataLst>
            <p:extLst>
              <p:ext uri="{D42A27DB-BD31-4B8C-83A1-F6EECF244321}">
                <p14:modId xmlns:p14="http://schemas.microsoft.com/office/powerpoint/2010/main" val="1652495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20D311FA-57E4-2979-167B-04B0E893CDA8}"/>
              </a:ext>
            </a:extLst>
          </p:cNvPr>
          <p:cNvSpPr>
            <a:spLocks noGrp="1"/>
          </p:cNvSpPr>
          <p:nvPr>
            <p:ph type="body" sz="quarter" idx="11"/>
          </p:nvPr>
        </p:nvSpPr>
        <p:spPr>
          <a:xfrm>
            <a:off x="1135312" y="1695540"/>
            <a:ext cx="4467469" cy="2833631"/>
          </a:xfrm>
        </p:spPr>
        <p:txBody>
          <a:bodyPr>
            <a:normAutofit fontScale="92500" lnSpcReduction="20000"/>
          </a:bodyPr>
          <a:lstStyle/>
          <a:p>
            <a:r>
              <a:rPr lang="en-US" sz="1900" dirty="0">
                <a:latin typeface="Slate Pro" panose="02000506040000020004" pitchFamily="2" charset="0"/>
                <a:sym typeface="Slate Pro" panose="02000506040000020004" pitchFamily="2" charset="0"/>
              </a:rPr>
              <a:t>Customer success director (CSD)</a:t>
            </a:r>
          </a:p>
          <a:p>
            <a:pPr marL="274320" indent="-182880">
              <a:buFont typeface="Arial" panose="020B0604020202020204" pitchFamily="34" charset="0"/>
              <a:buChar char="•"/>
            </a:pPr>
            <a:r>
              <a:rPr lang="en-US" dirty="0">
                <a:latin typeface="Slate Pro" panose="02000506040000020004" pitchFamily="2" charset="0"/>
                <a:sym typeface="Slate Pro" panose="02000506040000020004" pitchFamily="2" charset="0"/>
                <a:hlinkClick r:id="rId6" action="ppaction://hlinksldjump"/>
              </a:rPr>
              <a:t>Customer focus</a:t>
            </a:r>
            <a:endParaRPr lang="en-US"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sz="1400" dirty="0">
                <a:latin typeface="Slate Pro" panose="02000506040000020004" pitchFamily="2" charset="0"/>
                <a:sym typeface="Slate Pro" panose="02000506040000020004" pitchFamily="2" charset="0"/>
                <a:hlinkClick r:id="rId7" action="ppaction://hlinksldjump"/>
              </a:rPr>
              <a:t>Business </a:t>
            </a:r>
            <a:r>
              <a:rPr lang="en-US" dirty="0">
                <a:hlinkClick r:id="rId7" action="ppaction://hlinksldjump"/>
              </a:rPr>
              <a:t>a</a:t>
            </a:r>
            <a:r>
              <a:rPr lang="en-US" sz="1400" dirty="0">
                <a:latin typeface="Slate Pro" panose="02000506040000020004" pitchFamily="2" charset="0"/>
                <a:sym typeface="Slate Pro" panose="02000506040000020004" pitchFamily="2" charset="0"/>
                <a:hlinkClick r:id="rId7" action="ppaction://hlinksldjump"/>
              </a:rPr>
              <a:t>cumen</a:t>
            </a:r>
            <a:endParaRPr lang="en-US" sz="1400"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sz="1400" strike="noStrike" dirty="0">
                <a:latin typeface="Slate Pro" panose="02000506040000020004" pitchFamily="2" charset="0"/>
                <a:sym typeface="Slate Pro" panose="02000506040000020004" pitchFamily="2" charset="0"/>
                <a:hlinkClick r:id="rId8" action="ppaction://hlinksldjump"/>
              </a:rPr>
              <a:t>Problem-solving</a:t>
            </a:r>
            <a:endParaRPr lang="en-US" sz="1400" strike="noStrike"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sz="1400" strike="noStrike" dirty="0">
                <a:latin typeface="Slate Pro" panose="02000506040000020004" pitchFamily="2" charset="0"/>
                <a:sym typeface="Slate Pro" panose="02000506040000020004" pitchFamily="2" charset="0"/>
                <a:hlinkClick r:id="rId9" action="ppaction://hlinksldjump"/>
              </a:rPr>
              <a:t>Value justification</a:t>
            </a:r>
            <a:endParaRPr lang="en-US" sz="1400" strike="noStrike"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sz="1400" strike="noStrike" dirty="0">
                <a:latin typeface="Slate Pro" panose="02000506040000020004" pitchFamily="2" charset="0"/>
                <a:sym typeface="Slate Pro" panose="02000506040000020004" pitchFamily="2" charset="0"/>
                <a:hlinkClick r:id="rId10" action="ppaction://hlinksldjump"/>
              </a:rPr>
              <a:t>Negotiation and influence</a:t>
            </a:r>
            <a:endParaRPr lang="en-US" sz="1400" strike="noStrike"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sz="1400" strike="noStrike" dirty="0">
                <a:latin typeface="Slate Pro" panose="02000506040000020004" pitchFamily="2" charset="0"/>
                <a:sym typeface="Slate Pro" panose="02000506040000020004" pitchFamily="2" charset="0"/>
                <a:hlinkClick r:id="rId11" action="ppaction://hlinksldjump"/>
              </a:rPr>
              <a:t>Process management</a:t>
            </a:r>
            <a:endParaRPr lang="en-US" sz="1400" strike="noStrike"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sz="1400" strike="noStrike" dirty="0">
                <a:latin typeface="Slate Pro" panose="02000506040000020004" pitchFamily="2" charset="0"/>
                <a:sym typeface="Slate Pro" panose="02000506040000020004" pitchFamily="2" charset="0"/>
                <a:hlinkClick r:id="rId12" action="ppaction://hlinksldjump"/>
              </a:rPr>
              <a:t>Talent </a:t>
            </a:r>
            <a:r>
              <a:rPr lang="en-US" dirty="0">
                <a:hlinkClick r:id="rId12" action="ppaction://hlinksldjump"/>
              </a:rPr>
              <a:t>d</a:t>
            </a:r>
            <a:r>
              <a:rPr lang="en-US" sz="1400" strike="noStrike" dirty="0">
                <a:latin typeface="Slate Pro" panose="02000506040000020004" pitchFamily="2" charset="0"/>
                <a:sym typeface="Slate Pro" panose="02000506040000020004" pitchFamily="2" charset="0"/>
                <a:hlinkClick r:id="rId12" action="ppaction://hlinksldjump"/>
              </a:rPr>
              <a:t>evelopment</a:t>
            </a:r>
            <a:endParaRPr lang="en-US" sz="1400" strike="noStrike"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sz="1400" strike="noStrike" dirty="0">
                <a:latin typeface="Slate Pro" panose="02000506040000020004" pitchFamily="2" charset="0"/>
                <a:sym typeface="Slate Pro" panose="02000506040000020004" pitchFamily="2" charset="0"/>
                <a:hlinkClick r:id="rId13" action="ppaction://hlinksldjump"/>
              </a:rPr>
              <a:t>Managerial courage</a:t>
            </a:r>
            <a:endParaRPr lang="en-US" sz="1400" strike="noStrike"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sz="1400" strike="noStrike" dirty="0">
                <a:latin typeface="Slate Pro" panose="02000506040000020004" pitchFamily="2" charset="0"/>
                <a:sym typeface="Slate Pro" panose="02000506040000020004" pitchFamily="2" charset="0"/>
                <a:hlinkClick r:id="rId14" action="ppaction://hlinksldjump"/>
              </a:rPr>
              <a:t>Convert strategy to tactics</a:t>
            </a:r>
            <a:endParaRPr lang="en-US" sz="1400" strike="noStrike" dirty="0">
              <a:latin typeface="Slate Pro" panose="02000506040000020004" pitchFamily="2" charset="0"/>
              <a:sym typeface="Slate Pro" panose="02000506040000020004" pitchFamily="2" charset="0"/>
            </a:endParaRPr>
          </a:p>
          <a:p>
            <a:endParaRPr lang="en-US" sz="1400" strike="noStrike" dirty="0">
              <a:latin typeface="Slate Pro" panose="02000506040000020004" pitchFamily="2" charset="0"/>
              <a:sym typeface="Slate Pro" panose="02000506040000020004" pitchFamily="2" charset="0"/>
            </a:endParaRPr>
          </a:p>
          <a:p>
            <a:endParaRPr lang="en-US" sz="1400" strike="noStrike" dirty="0">
              <a:latin typeface="Slate Pro" panose="02000506040000020004" pitchFamily="2" charset="0"/>
              <a:sym typeface="Slate Pro" panose="02000506040000020004" pitchFamily="2" charset="0"/>
            </a:endParaRPr>
          </a:p>
          <a:p>
            <a:endParaRPr lang="en-US" sz="1400" strike="noStrike" dirty="0">
              <a:latin typeface="Slate Pro" panose="02000506040000020004" pitchFamily="2" charset="0"/>
              <a:sym typeface="Slate Pro" panose="02000506040000020004" pitchFamily="2" charset="0"/>
            </a:endParaRPr>
          </a:p>
          <a:p>
            <a:endParaRPr lang="en-US" sz="1400" strike="noStrike" dirty="0">
              <a:latin typeface="Slate Pro" panose="02000506040000020004" pitchFamily="2" charset="0"/>
              <a:sym typeface="Slate Pro" panose="02000506040000020004" pitchFamily="2" charset="0"/>
            </a:endParaRPr>
          </a:p>
          <a:p>
            <a:endParaRPr lang="en-US" sz="1400" strike="noStrike" dirty="0">
              <a:latin typeface="Slate Pro" panose="02000506040000020004" pitchFamily="2" charset="0"/>
              <a:sym typeface="Slate Pro" panose="02000506040000020004" pitchFamily="2" charset="0"/>
            </a:endParaRPr>
          </a:p>
          <a:p>
            <a:endParaRPr lang="en-US" sz="1400" dirty="0">
              <a:latin typeface="Slate Pro" panose="02000506040000020004" pitchFamily="2" charset="0"/>
              <a:sym typeface="Slate Pro" panose="02000506040000020004" pitchFamily="2" charset="0"/>
            </a:endParaRPr>
          </a:p>
          <a:p>
            <a:endParaRPr lang="en-US" dirty="0">
              <a:latin typeface="Slate Pro" panose="02000506040000020004" pitchFamily="2" charset="0"/>
              <a:sym typeface="Slate Pro" panose="02000506040000020004" pitchFamily="2" charset="0"/>
            </a:endParaRPr>
          </a:p>
          <a:p>
            <a:endParaRPr lang="en-US" dirty="0">
              <a:latin typeface="Slate Pro" panose="02000506040000020004" pitchFamily="2" charset="0"/>
              <a:sym typeface="Slate Pro" panose="02000506040000020004" pitchFamily="2" charset="0"/>
            </a:endParaRPr>
          </a:p>
        </p:txBody>
      </p:sp>
      <p:sp>
        <p:nvSpPr>
          <p:cNvPr id="6" name="Text Placeholder 5">
            <a:extLst>
              <a:ext uri="{FF2B5EF4-FFF2-40B4-BE49-F238E27FC236}">
                <a16:creationId xmlns:a16="http://schemas.microsoft.com/office/drawing/2014/main" id="{774F8B99-F8DC-BE93-8CBC-CE3C7911FC71}"/>
              </a:ext>
            </a:extLst>
          </p:cNvPr>
          <p:cNvSpPr>
            <a:spLocks noGrp="1"/>
          </p:cNvSpPr>
          <p:nvPr>
            <p:ph type="body" sz="quarter" idx="14"/>
          </p:nvPr>
        </p:nvSpPr>
        <p:spPr>
          <a:xfrm>
            <a:off x="1135312" y="1066897"/>
            <a:ext cx="10971942" cy="552450"/>
          </a:xfrm>
        </p:spPr>
        <p:txBody>
          <a:bodyPr/>
          <a:lstStyle/>
          <a:p>
            <a:r>
              <a:rPr lang="en-US" dirty="0">
                <a:latin typeface="Slate Pro" panose="02000506040000020004" pitchFamily="2" charset="0"/>
                <a:sym typeface="Slate Pro" panose="02000506040000020004" pitchFamily="2" charset="0"/>
              </a:rPr>
              <a:t>Table of Contents</a:t>
            </a:r>
          </a:p>
        </p:txBody>
      </p:sp>
      <p:sp>
        <p:nvSpPr>
          <p:cNvPr id="7" name="Text Placeholder 2">
            <a:extLst>
              <a:ext uri="{FF2B5EF4-FFF2-40B4-BE49-F238E27FC236}">
                <a16:creationId xmlns:a16="http://schemas.microsoft.com/office/drawing/2014/main" id="{474728A4-B39A-9865-711E-183473453855}"/>
              </a:ext>
            </a:extLst>
          </p:cNvPr>
          <p:cNvSpPr txBox="1">
            <a:spLocks/>
          </p:cNvSpPr>
          <p:nvPr/>
        </p:nvSpPr>
        <p:spPr>
          <a:xfrm>
            <a:off x="4837955" y="893247"/>
            <a:ext cx="6866305" cy="5678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461962" indent="0" algn="l" defTabSz="914400" rtl="0" eaLnBrk="1" latinLnBrk="0" hangingPunct="1">
              <a:lnSpc>
                <a:spcPct val="90000"/>
              </a:lnSpc>
              <a:spcBef>
                <a:spcPts val="500"/>
              </a:spcBef>
              <a:buFont typeface="Avenir Next LT Pro" panose="020B0504020202020204" pitchFamily="34" charset="0"/>
              <a:buNone/>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Slate Pro" panose="02000506040000020004" pitchFamily="2" charset="0"/>
              <a:sym typeface="Slate Pro" panose="02000506040000020004" pitchFamily="2" charset="0"/>
            </a:endParaRPr>
          </a:p>
        </p:txBody>
      </p:sp>
      <p:sp>
        <p:nvSpPr>
          <p:cNvPr id="11" name="Text Placeholder 2">
            <a:extLst>
              <a:ext uri="{FF2B5EF4-FFF2-40B4-BE49-F238E27FC236}">
                <a16:creationId xmlns:a16="http://schemas.microsoft.com/office/drawing/2014/main" id="{3375A098-2364-E2FF-42DC-78850D28C702}"/>
              </a:ext>
            </a:extLst>
          </p:cNvPr>
          <p:cNvSpPr txBox="1">
            <a:spLocks/>
          </p:cNvSpPr>
          <p:nvPr/>
        </p:nvSpPr>
        <p:spPr>
          <a:xfrm>
            <a:off x="8186784" y="1695540"/>
            <a:ext cx="4467469" cy="283363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461962" indent="0" algn="l" defTabSz="914400" rtl="0" eaLnBrk="1" latinLnBrk="0" hangingPunct="1">
              <a:lnSpc>
                <a:spcPct val="90000"/>
              </a:lnSpc>
              <a:spcBef>
                <a:spcPts val="500"/>
              </a:spcBef>
              <a:buFont typeface="Avenir Next LT Pro" panose="020B0504020202020204" pitchFamily="34" charset="0"/>
              <a:buNone/>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latin typeface="Slate Pro" panose="02000506040000020004" pitchFamily="2" charset="0"/>
                <a:sym typeface="Slate Pro" panose="02000506040000020004" pitchFamily="2" charset="0"/>
              </a:rPr>
              <a:t>Customer success specialist (CSS)</a:t>
            </a:r>
          </a:p>
          <a:p>
            <a:pPr marL="274320" indent="-182880">
              <a:buFont typeface="Arial" panose="020B0604020202020204" pitchFamily="34" charset="0"/>
              <a:buChar char="•"/>
            </a:pPr>
            <a:r>
              <a:rPr lang="en-US" dirty="0">
                <a:latin typeface="Slate Pro" panose="02000506040000020004" pitchFamily="2" charset="0"/>
                <a:sym typeface="Slate Pro" panose="02000506040000020004" pitchFamily="2" charset="0"/>
                <a:hlinkClick r:id="rId15" action="ppaction://hlinksldjump"/>
              </a:rPr>
              <a:t>Customer focus</a:t>
            </a:r>
            <a:endParaRPr lang="en-US"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dirty="0">
                <a:latin typeface="Slate Pro" panose="02000506040000020004" pitchFamily="2" charset="0"/>
                <a:sym typeface="Slate Pro" panose="02000506040000020004" pitchFamily="2" charset="0"/>
                <a:hlinkClick r:id="rId16" action="ppaction://hlinksldjump"/>
              </a:rPr>
              <a:t>Business acumen</a:t>
            </a:r>
            <a:endParaRPr lang="en-US"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dirty="0">
                <a:latin typeface="Slate Pro" panose="02000506040000020004" pitchFamily="2" charset="0"/>
                <a:sym typeface="Slate Pro" panose="02000506040000020004" pitchFamily="2" charset="0"/>
                <a:hlinkClick r:id="rId17" action="ppaction://hlinksldjump"/>
              </a:rPr>
              <a:t>Problem-solving</a:t>
            </a:r>
            <a:endParaRPr lang="en-US"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dirty="0">
                <a:latin typeface="Slate Pro" panose="02000506040000020004" pitchFamily="2" charset="0"/>
                <a:sym typeface="Slate Pro" panose="02000506040000020004" pitchFamily="2" charset="0"/>
                <a:hlinkClick r:id="rId18" action="ppaction://hlinksldjump"/>
              </a:rPr>
              <a:t>Domain expertise</a:t>
            </a:r>
            <a:endParaRPr lang="en-US"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dirty="0">
                <a:latin typeface="Slate Pro" panose="02000506040000020004" pitchFamily="2" charset="0"/>
                <a:sym typeface="Slate Pro" panose="02000506040000020004" pitchFamily="2" charset="0"/>
                <a:hlinkClick r:id="rId19" action="ppaction://hlinksldjump"/>
              </a:rPr>
              <a:t>Value justification</a:t>
            </a:r>
            <a:endParaRPr lang="en-US"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dirty="0">
                <a:latin typeface="Slate Pro" panose="02000506040000020004" pitchFamily="2" charset="0"/>
                <a:sym typeface="Slate Pro" panose="02000506040000020004" pitchFamily="2" charset="0"/>
                <a:hlinkClick r:id="rId20" action="ppaction://hlinksldjump"/>
              </a:rPr>
              <a:t>Customer retention</a:t>
            </a:r>
            <a:endParaRPr lang="en-US"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dirty="0">
                <a:latin typeface="Slate Pro" panose="02000506040000020004" pitchFamily="2" charset="0"/>
                <a:sym typeface="Slate Pro" panose="02000506040000020004" pitchFamily="2" charset="0"/>
                <a:hlinkClick r:id="rId21" action="ppaction://hlinksldjump"/>
              </a:rPr>
              <a:t>Organization and planning</a:t>
            </a:r>
            <a:endParaRPr lang="en-US"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dirty="0">
                <a:latin typeface="Slate Pro" panose="02000506040000020004" pitchFamily="2" charset="0"/>
                <a:sym typeface="Slate Pro" panose="02000506040000020004" pitchFamily="2" charset="0"/>
                <a:hlinkClick r:id="rId22" action="ppaction://hlinksldjump"/>
              </a:rPr>
              <a:t>Communication</a:t>
            </a:r>
            <a:endParaRPr lang="en-US" dirty="0">
              <a:latin typeface="Slate Pro" panose="02000506040000020004" pitchFamily="2" charset="0"/>
              <a:sym typeface="Slate Pro" panose="02000506040000020004" pitchFamily="2" charset="0"/>
            </a:endParaRPr>
          </a:p>
          <a:p>
            <a:pPr marL="274320" indent="-182880">
              <a:buFont typeface="Arial" panose="020B0604020202020204" pitchFamily="34" charset="0"/>
              <a:buChar char="•"/>
            </a:pPr>
            <a:r>
              <a:rPr lang="en-US" dirty="0">
                <a:latin typeface="Slate Pro" panose="02000506040000020004" pitchFamily="2" charset="0"/>
                <a:sym typeface="Slate Pro" panose="02000506040000020004" pitchFamily="2" charset="0"/>
                <a:hlinkClick r:id="rId23" action="ppaction://hlinksldjump"/>
              </a:rPr>
              <a:t>Active listening </a:t>
            </a:r>
            <a:endParaRPr lang="en-US" dirty="0">
              <a:latin typeface="Slate Pro" panose="02000506040000020004" pitchFamily="2" charset="0"/>
              <a:sym typeface="Slate Pro" panose="02000506040000020004" pitchFamily="2" charset="0"/>
            </a:endParaRPr>
          </a:p>
          <a:p>
            <a:endParaRPr lang="en-US" dirty="0">
              <a:latin typeface="Slate Pro" panose="02000506040000020004" pitchFamily="2" charset="0"/>
              <a:sym typeface="Slate Pro" panose="02000506040000020004" pitchFamily="2" charset="0"/>
            </a:endParaRPr>
          </a:p>
          <a:p>
            <a:endParaRPr lang="en-US" dirty="0">
              <a:latin typeface="Slate Pro" panose="02000506040000020004" pitchFamily="2" charset="0"/>
              <a:sym typeface="Slate Pro" panose="02000506040000020004" pitchFamily="2" charset="0"/>
            </a:endParaRPr>
          </a:p>
          <a:p>
            <a:endParaRPr lang="en-US" dirty="0">
              <a:latin typeface="Slate Pro" panose="02000506040000020004" pitchFamily="2" charset="0"/>
              <a:sym typeface="Slate Pro" panose="02000506040000020004" pitchFamily="2" charset="0"/>
            </a:endParaRPr>
          </a:p>
        </p:txBody>
      </p:sp>
      <p:sp>
        <p:nvSpPr>
          <p:cNvPr id="4" name="Text Placeholder 2">
            <a:extLst>
              <a:ext uri="{FF2B5EF4-FFF2-40B4-BE49-F238E27FC236}">
                <a16:creationId xmlns:a16="http://schemas.microsoft.com/office/drawing/2014/main" id="{CC20A02D-3330-B60E-4556-5326C38400E7}"/>
              </a:ext>
            </a:extLst>
          </p:cNvPr>
          <p:cNvSpPr txBox="1">
            <a:spLocks/>
          </p:cNvSpPr>
          <p:nvPr/>
        </p:nvSpPr>
        <p:spPr>
          <a:xfrm>
            <a:off x="4661048" y="1695539"/>
            <a:ext cx="4467469" cy="310074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Slate Pro" panose="02000506040000020004" pitchFamily="2" charset="0"/>
                <a:ea typeface="+mn-ea"/>
                <a:cs typeface="+mn-cs"/>
                <a:sym typeface="Slate Pro" panose="02000506040000020004" pitchFamily="2" charset="0"/>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late Pro" panose="02000506040000020004" pitchFamily="2" charset="0"/>
                <a:ea typeface="+mn-ea"/>
                <a:cs typeface="+mn-cs"/>
                <a:sym typeface="Slate Pro" panose="02000506040000020004" pitchFamily="2" charset="0"/>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Slate Pro" panose="02000506040000020004" pitchFamily="2" charset="0"/>
                <a:ea typeface="+mn-ea"/>
                <a:cs typeface="+mn-cs"/>
                <a:sym typeface="Slate Pro" panose="02000506040000020004" pitchFamily="2" charset="0"/>
              </a:defRPr>
            </a:lvl3pPr>
            <a:lvl4pPr marL="461962" indent="0" algn="l" defTabSz="914400" rtl="0" eaLnBrk="1" latinLnBrk="0" hangingPunct="1">
              <a:lnSpc>
                <a:spcPct val="90000"/>
              </a:lnSpc>
              <a:spcBef>
                <a:spcPts val="500"/>
              </a:spcBef>
              <a:buFont typeface="Avenir Next LT Pro" panose="020B0504020202020204" pitchFamily="34" charset="0"/>
              <a:buNone/>
              <a:defRPr sz="1100" kern="1200">
                <a:solidFill>
                  <a:schemeClr val="tx1"/>
                </a:solidFill>
                <a:latin typeface="Slate Pro" panose="02000506040000020004" pitchFamily="2" charset="0"/>
                <a:ea typeface="+mn-ea"/>
                <a:cs typeface="+mn-cs"/>
                <a:sym typeface="Slate Pro" panose="02000506040000020004" pitchFamily="2" charset="0"/>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Slate Pro" panose="02000506040000020004" pitchFamily="2" charset="0"/>
                <a:ea typeface="+mn-ea"/>
                <a:cs typeface="+mn-cs"/>
                <a:sym typeface="Slate Pro" panose="0200050604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Customer success manager (CSM)</a:t>
            </a:r>
          </a:p>
          <a:p>
            <a:pPr marL="274320" indent="-182880">
              <a:buFont typeface="Arial" panose="020B0604020202020204" pitchFamily="34" charset="0"/>
              <a:buChar char="•"/>
            </a:pPr>
            <a:r>
              <a:rPr lang="en-US" dirty="0">
                <a:hlinkClick r:id="rId24" action="ppaction://hlinksldjump"/>
              </a:rPr>
              <a:t>Customer focus</a:t>
            </a:r>
            <a:endParaRPr lang="en-US" dirty="0"/>
          </a:p>
          <a:p>
            <a:pPr marL="274320" indent="-182880">
              <a:buFont typeface="Arial" panose="020B0604020202020204" pitchFamily="34" charset="0"/>
              <a:buChar char="•"/>
            </a:pPr>
            <a:r>
              <a:rPr lang="en-US" dirty="0">
                <a:hlinkClick r:id="rId25" action="ppaction://hlinksldjump"/>
              </a:rPr>
              <a:t>Business acumen</a:t>
            </a:r>
            <a:endParaRPr lang="en-US" dirty="0"/>
          </a:p>
          <a:p>
            <a:pPr marL="274320" indent="-182880">
              <a:buFont typeface="Arial" panose="020B0604020202020204" pitchFamily="34" charset="0"/>
              <a:buChar char="•"/>
            </a:pPr>
            <a:r>
              <a:rPr lang="en-US" dirty="0">
                <a:hlinkClick r:id="rId26" action="ppaction://hlinksldjump"/>
              </a:rPr>
              <a:t>Problem-solving</a:t>
            </a:r>
            <a:endParaRPr lang="en-US" dirty="0"/>
          </a:p>
          <a:p>
            <a:pPr marL="274320" indent="-182880">
              <a:buFont typeface="Arial" panose="020B0604020202020204" pitchFamily="34" charset="0"/>
              <a:buChar char="•"/>
            </a:pPr>
            <a:r>
              <a:rPr lang="en-US" dirty="0">
                <a:hlinkClick r:id="rId27" action="ppaction://hlinksldjump"/>
              </a:rPr>
              <a:t>Value justification</a:t>
            </a:r>
            <a:endParaRPr lang="en-US" dirty="0"/>
          </a:p>
          <a:p>
            <a:pPr marL="274320" indent="-182880">
              <a:buFont typeface="Arial" panose="020B0604020202020204" pitchFamily="34" charset="0"/>
              <a:buChar char="•"/>
            </a:pPr>
            <a:r>
              <a:rPr lang="en-US" dirty="0">
                <a:hlinkClick r:id="rId28" action="ppaction://hlinksldjump"/>
              </a:rPr>
              <a:t>Negotiation and influence</a:t>
            </a:r>
            <a:endParaRPr lang="en-US" dirty="0"/>
          </a:p>
          <a:p>
            <a:pPr marL="274320" indent="-182880">
              <a:buFont typeface="Arial" panose="020B0604020202020204" pitchFamily="34" charset="0"/>
              <a:buChar char="•"/>
            </a:pPr>
            <a:r>
              <a:rPr lang="en-US" dirty="0">
                <a:hlinkClick r:id="rId29" action="ppaction://hlinksldjump"/>
              </a:rPr>
              <a:t>Customer retention</a:t>
            </a:r>
            <a:endParaRPr lang="en-US" dirty="0"/>
          </a:p>
          <a:p>
            <a:pPr marL="274320" indent="-182880">
              <a:buFont typeface="Arial" panose="020B0604020202020204" pitchFamily="34" charset="0"/>
              <a:buChar char="•"/>
            </a:pPr>
            <a:r>
              <a:rPr lang="en-US" dirty="0">
                <a:hlinkClick r:id="rId30" action="ppaction://hlinksldjump"/>
              </a:rPr>
              <a:t>Process management</a:t>
            </a:r>
            <a:endParaRPr lang="en-US" dirty="0"/>
          </a:p>
          <a:p>
            <a:pPr marL="274320" indent="-182880">
              <a:buFont typeface="Arial" panose="020B0604020202020204" pitchFamily="34" charset="0"/>
              <a:buChar char="•"/>
            </a:pPr>
            <a:r>
              <a:rPr lang="en-US" dirty="0">
                <a:hlinkClick r:id="rId31" action="ppaction://hlinksldjump"/>
              </a:rPr>
              <a:t>Organization and planning</a:t>
            </a:r>
            <a:endParaRPr lang="en-US" dirty="0"/>
          </a:p>
          <a:p>
            <a:pPr marL="274320" indent="-182880">
              <a:buFont typeface="Arial" panose="020B0604020202020204" pitchFamily="34" charset="0"/>
              <a:buChar char="•"/>
            </a:pPr>
            <a:r>
              <a:rPr lang="en-US" dirty="0">
                <a:hlinkClick r:id="rId32" action="ppaction://hlinksldjump"/>
              </a:rPr>
              <a:t>Talent development</a:t>
            </a:r>
            <a:endParaRPr lang="en-US" dirty="0"/>
          </a:p>
          <a:p>
            <a:pPr marL="274320" indent="-182880">
              <a:buFont typeface="Arial" panose="020B0604020202020204" pitchFamily="34" charset="0"/>
              <a:buChar char="•"/>
            </a:pPr>
            <a:r>
              <a:rPr lang="en-US" dirty="0">
                <a:hlinkClick r:id="rId33" action="ppaction://hlinksldjump"/>
              </a:rPr>
              <a:t>Convert strategy to tactics</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65429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2B1F41F-5EB8-F5FF-F769-F388BBCF846D}"/>
              </a:ext>
            </a:extLst>
          </p:cNvPr>
          <p:cNvGraphicFramePr>
            <a:graphicFrameLocks noChangeAspect="1"/>
          </p:cNvGraphicFramePr>
          <p:nvPr>
            <p:custDataLst>
              <p:tags r:id="rId1"/>
            </p:custDataLst>
            <p:extLst>
              <p:ext uri="{D42A27DB-BD31-4B8C-83A1-F6EECF244321}">
                <p14:modId xmlns:p14="http://schemas.microsoft.com/office/powerpoint/2010/main" val="60025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value justification</a:t>
            </a:r>
          </a:p>
        </p:txBody>
      </p:sp>
      <p:graphicFrame>
        <p:nvGraphicFramePr>
          <p:cNvPr id="10" name="Table 3">
            <a:extLst>
              <a:ext uri="{FF2B5EF4-FFF2-40B4-BE49-F238E27FC236}">
                <a16:creationId xmlns:a16="http://schemas.microsoft.com/office/drawing/2014/main" id="{5E5338B4-A817-CA3E-4545-6CF143592816}"/>
              </a:ext>
            </a:extLst>
          </p:cNvPr>
          <p:cNvGraphicFramePr>
            <a:graphicFrameLocks noGrp="1"/>
          </p:cNvGraphicFramePr>
          <p:nvPr>
            <p:extLst>
              <p:ext uri="{D42A27DB-BD31-4B8C-83A1-F6EECF244321}">
                <p14:modId xmlns:p14="http://schemas.microsoft.com/office/powerpoint/2010/main" val="3015732862"/>
              </p:ext>
            </p:extLst>
          </p:nvPr>
        </p:nvGraphicFramePr>
        <p:xfrm>
          <a:off x="620110" y="1021907"/>
          <a:ext cx="10962291" cy="5216968"/>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806587">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solidFill>
                            <a:schemeClr val="bg1"/>
                          </a:solidFill>
                          <a:latin typeface="Slate Pro" panose="02000506040000020004" pitchFamily="2" charset="0"/>
                          <a:sym typeface="Slate Pro" panose="02000506040000020004" pitchFamily="2" charset="0"/>
                        </a:rPr>
                        <a:t>Value justification refers to the process of understanding and evaluating cost justification methodologies that are relevant to the business. This includes quantifying cost information that is relevant to the buyer; utilizing a value case to differentiate a solution from competitive offerings; building multiple evaluation criteria that are compelling to the buyer; and developing business models that can be replicated for use by others.</a:t>
                      </a:r>
                      <a:endParaRPr lang="en-US" sz="1200" strike="noStrike" dirty="0">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320806">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latin typeface="Slate Pro" panose="02000506040000020004" pitchFamily="2" charset="0"/>
                          <a:sym typeface="Slate Pro" panose="02000506040000020004" pitchFamily="2" charset="0"/>
                        </a:rPr>
                        <a:t>Last year, the renewal for your largest account attracted negative internal attention due to the fact that the account manager requested large discounts. At the next renewal negotiation, you want to showcase the value to the customer in a way that they don’t feel obligated to ask for a discount.</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is your strategy for changing the customer’s perceived value of their solution?</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are the top-three things that you consider when communicating value to a large customer?</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ensure that the account manager is aligning the renewal to the value justification you’ve presented?</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30225">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659350">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Demonstrates a solid understanding of the customer’s business and value levers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Addresses the following question: “Why do you cost more?”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Positions client’s offerings to maximize value perception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Focuses on financial outcomes for both the customer and client without resorting to commercial concessions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Demonstrates close and open communication with the account manager and sales team</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Curious about the customer’s business and value levers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 recite client’s value proposition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position client’s offerings to enhance value perception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Sometimes resorts to commercial concessions without exhausting other available avenues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Collaborates with the wider account team at the prescribed times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understand the customer’s business or value levers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know client’s value proposition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position client’s offerings to enhance value, or chosen positioning has opposite effect</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First considers commercial concessions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actively collaborate with the wider account team</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765DEF9B-389B-2086-EB3C-6B6EADF473A3}"/>
              </a:ext>
            </a:extLst>
          </p:cNvPr>
          <p:cNvSpPr txBox="1">
            <a:spLocks/>
          </p:cNvSpPr>
          <p:nvPr/>
        </p:nvSpPr>
        <p:spPr>
          <a:xfrm>
            <a:off x="9144000" y="37589"/>
            <a:ext cx="2548660" cy="273117"/>
          </a:xfrm>
          <a:prstGeom prst="rect">
            <a:avLst/>
          </a:prstGeom>
        </p:spPr>
        <p:txBody>
          <a:bodyPr vert="horz" lIns="91440" tIns="0" rIns="91440" bIns="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specialist (5 of 9)</a:t>
            </a:r>
          </a:p>
        </p:txBody>
      </p:sp>
    </p:spTree>
    <p:extLst>
      <p:ext uri="{BB962C8B-B14F-4D97-AF65-F5344CB8AC3E}">
        <p14:creationId xmlns:p14="http://schemas.microsoft.com/office/powerpoint/2010/main" val="147035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8125901-18E1-EAFA-CB88-D93BDF909B74}"/>
              </a:ext>
            </a:extLst>
          </p:cNvPr>
          <p:cNvGraphicFramePr>
            <a:graphicFrameLocks noChangeAspect="1"/>
          </p:cNvGraphicFramePr>
          <p:nvPr>
            <p:custDataLst>
              <p:tags r:id="rId1"/>
            </p:custDataLst>
            <p:extLst>
              <p:ext uri="{D42A27DB-BD31-4B8C-83A1-F6EECF244321}">
                <p14:modId xmlns:p14="http://schemas.microsoft.com/office/powerpoint/2010/main" val="2750932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customer retention</a:t>
            </a:r>
          </a:p>
        </p:txBody>
      </p:sp>
      <p:graphicFrame>
        <p:nvGraphicFramePr>
          <p:cNvPr id="9" name="Table 3">
            <a:extLst>
              <a:ext uri="{FF2B5EF4-FFF2-40B4-BE49-F238E27FC236}">
                <a16:creationId xmlns:a16="http://schemas.microsoft.com/office/drawing/2014/main" id="{74CC4A65-DCC0-FE24-E175-80488660A768}"/>
              </a:ext>
            </a:extLst>
          </p:cNvPr>
          <p:cNvGraphicFramePr>
            <a:graphicFrameLocks noGrp="1"/>
          </p:cNvGraphicFramePr>
          <p:nvPr>
            <p:extLst>
              <p:ext uri="{D42A27DB-BD31-4B8C-83A1-F6EECF244321}">
                <p14:modId xmlns:p14="http://schemas.microsoft.com/office/powerpoint/2010/main" val="1518486612"/>
              </p:ext>
            </p:extLst>
          </p:nvPr>
        </p:nvGraphicFramePr>
        <p:xfrm>
          <a:off x="620110" y="1021907"/>
          <a:ext cx="10962291" cy="5216969"/>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64467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latin typeface="Slate Pro" panose="02000506040000020004" pitchFamily="2" charset="0"/>
                          <a:sym typeface="Slate Pro" panose="02000506040000020004" pitchFamily="2" charset="0"/>
                        </a:rPr>
                        <a:t>Customer retention refers to the ability of gaining customer loyalty; possessing personal connections with accounts; asking for references; preventing customer attrition; serving as a trusted advisor; and generating repeat business.</a:t>
                      </a:r>
                      <a:endParaRPr lang="en-US" sz="1200" b="0" strike="noStrike" dirty="0">
                        <a:solidFill>
                          <a:schemeClr val="tx1"/>
                        </a:solidFill>
                        <a:latin typeface="Slate Pro" panose="02000506040000020004" pitchFamily="2" charset="0"/>
                        <a:sym typeface="Slate Pro" panose="02000506040000020004" pitchFamily="2" charset="0"/>
                      </a:endParaRPr>
                    </a:p>
                    <a:p>
                      <a:pPr algn="l"/>
                      <a:endParaRPr lang="en-US" sz="1200" dirty="0">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688423">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i="0" strike="noStrike" dirty="0">
                          <a:latin typeface="Slate Pro" panose="02000506040000020004" pitchFamily="2" charset="0"/>
                          <a:sym typeface="Slate Pro" panose="02000506040000020004" pitchFamily="2" charset="0"/>
                        </a:rPr>
                        <a:t>In your industry, retaining current customer accounts is vital to success, but maintaining wallet share is important to the company’s valuation. Your manager has shared with you that they’ve completed an analysis which shows that your accounts with frequently updated customer success plans have a lower cancellation rate and higher retention revenue.</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develop loyalty and reduce attrition among your customers?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is your process for staying informed on the relevant inquires that your customers make of the client (i.e., general, technical, orders, etc.)?</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ensure that client’s offerings continue to drive value for your customers as their business needs evolve?</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b="0" dirty="0">
                        <a:solidFill>
                          <a:schemeClr val="tx1"/>
                        </a:solidFill>
                        <a:latin typeface="Slate Pro" panose="02000506040000020004" pitchFamily="2" charset="0"/>
                        <a:sym typeface="Slate Pro" panose="02000506040000020004" pitchFamily="2" charset="0"/>
                      </a:endParaRP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01583">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482293">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multiple examples of customer loyalty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Partners with customers to add value to client offerings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 provide examples of eliminating cancellation risk through product training and advocacy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Advocates for customers’ point of view regarding client investments and business decisions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Proactively assesses customer health and engagement</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dirty="0">
                          <a:latin typeface="Slate Pro" panose="02000506040000020004" pitchFamily="2" charset="0"/>
                          <a:sym typeface="Slate Pro" panose="02000506040000020004" pitchFamily="2" charset="0"/>
                        </a:rPr>
                        <a:t>Is seen by the customer as a third party who knows their business</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some examples of customer loyalty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Assists customers when required</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 demonstrate client’s product capabilities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Will provide customer feedback on products to development teams at the client</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Assesses customer health and engagement at the prescribed intervals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sometimes cited by the customer as a subject matter expert or partner</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provide any examples of customer loyalty</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Often leaves customers to fend for themselves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demonstrate client’s product capabilities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provide customer feedback on products to client’s development teams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assess customer health or engagement</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not cited by the customer as a subject matter expert or partner</a:t>
                      </a:r>
                    </a:p>
                    <a:p>
                      <a:pPr marL="0" indent="0" algn="l">
                        <a:spcBef>
                          <a:spcPts val="300"/>
                        </a:spcBef>
                        <a:buFont typeface="Arial" panose="020B0604020202020204" pitchFamily="34" charset="0"/>
                        <a:buNone/>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379723E3-90D3-BC77-A4F3-FBCD50FB6CF4}"/>
              </a:ext>
            </a:extLst>
          </p:cNvPr>
          <p:cNvSpPr txBox="1">
            <a:spLocks/>
          </p:cNvSpPr>
          <p:nvPr/>
        </p:nvSpPr>
        <p:spPr>
          <a:xfrm>
            <a:off x="9144000" y="37589"/>
            <a:ext cx="2548660" cy="273117"/>
          </a:xfrm>
          <a:prstGeom prst="rect">
            <a:avLst/>
          </a:prstGeom>
        </p:spPr>
        <p:txBody>
          <a:bodyPr vert="horz" lIns="91440" tIns="0" rIns="91440" bIns="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specialist (6 of 9)</a:t>
            </a:r>
          </a:p>
        </p:txBody>
      </p:sp>
    </p:spTree>
    <p:extLst>
      <p:ext uri="{BB962C8B-B14F-4D97-AF65-F5344CB8AC3E}">
        <p14:creationId xmlns:p14="http://schemas.microsoft.com/office/powerpoint/2010/main" val="4259496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ED6C868-FB59-0C4B-90E5-EDA4D49339B2}"/>
              </a:ext>
            </a:extLst>
          </p:cNvPr>
          <p:cNvGraphicFramePr>
            <a:graphicFrameLocks noChangeAspect="1"/>
          </p:cNvGraphicFramePr>
          <p:nvPr>
            <p:custDataLst>
              <p:tags r:id="rId1"/>
            </p:custDataLst>
            <p:extLst>
              <p:ext uri="{D42A27DB-BD31-4B8C-83A1-F6EECF244321}">
                <p14:modId xmlns:p14="http://schemas.microsoft.com/office/powerpoint/2010/main" val="2268697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organization and planning</a:t>
            </a:r>
          </a:p>
        </p:txBody>
      </p:sp>
      <p:graphicFrame>
        <p:nvGraphicFramePr>
          <p:cNvPr id="9" name="Table 3">
            <a:extLst>
              <a:ext uri="{FF2B5EF4-FFF2-40B4-BE49-F238E27FC236}">
                <a16:creationId xmlns:a16="http://schemas.microsoft.com/office/drawing/2014/main" id="{E8862D74-C20D-4986-5FAE-A5E61590A3BA}"/>
              </a:ext>
            </a:extLst>
          </p:cNvPr>
          <p:cNvGraphicFramePr>
            <a:graphicFrameLocks noGrp="1"/>
          </p:cNvGraphicFramePr>
          <p:nvPr>
            <p:extLst>
              <p:ext uri="{D42A27DB-BD31-4B8C-83A1-F6EECF244321}">
                <p14:modId xmlns:p14="http://schemas.microsoft.com/office/powerpoint/2010/main" val="2743058654"/>
              </p:ext>
            </p:extLst>
          </p:nvPr>
        </p:nvGraphicFramePr>
        <p:xfrm>
          <a:off x="620110" y="1021906"/>
          <a:ext cx="10962291" cy="5216970"/>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40552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late Pro" panose="02000506040000020004" pitchFamily="2" charset="0"/>
                          <a:ea typeface="+mn-ea"/>
                          <a:cs typeface="+mn-cs"/>
                          <a:sym typeface="Slate Pro" panose="02000506040000020004" pitchFamily="2" charset="0"/>
                        </a:rPr>
                        <a:t>Organization and planning refers to budgeting time and money; managing meeting commitments; and handling prioritization conflicts.</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573241">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latin typeface="Slate Pro" panose="02000506040000020004" pitchFamily="2" charset="0"/>
                          <a:sym typeface="Slate Pro" panose="02000506040000020004" pitchFamily="2" charset="0"/>
                        </a:rPr>
                        <a:t>You currently work an average of 60 hours a week. The pace of meetings, e-mails, customer calls, commitments, and phone calls is relentless and consistent. Your largest account has had constant support issues, and your status as a point of escalation has required an additional 10 to 15 hours in just the last week. You need to make a change to a more sustainable work week.</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assess your current set of activities to see which ones can be eliminated, delegated, or reduced in time? </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decide who you reach out to for support with tasks? </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50922">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87282">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Prioritizes time on significant efforts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Prioritizes high-leverage, daily activities that drive customer experience and outcomes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Works with the wider account team to shift expert activities to subject matter experts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Communicates before overcommitting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Optimizes tasks and behaviors to save time</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Underestimates time to accomplish long-term efforts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prioritize high-leverage, daily activities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always leverage company expertise for tasks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Occasionally overcommits and fails to set proper expectations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occasionally inefficient with activities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budget time for long-term efforts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prioritize daily activities and is instead reactive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Never leverages company expertise for appropriate tasks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Frequently overcommits and does not set proper expectations for timing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inefficient with activities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273DFB1F-7DA8-2540-18E0-47B7A69310FF}"/>
              </a:ext>
            </a:extLst>
          </p:cNvPr>
          <p:cNvSpPr txBox="1">
            <a:spLocks/>
          </p:cNvSpPr>
          <p:nvPr/>
        </p:nvSpPr>
        <p:spPr>
          <a:xfrm>
            <a:off x="9144000" y="37589"/>
            <a:ext cx="2548660" cy="273117"/>
          </a:xfrm>
          <a:prstGeom prst="rect">
            <a:avLst/>
          </a:prstGeom>
        </p:spPr>
        <p:txBody>
          <a:bodyPr vert="horz" lIns="91440" tIns="0" rIns="91440" bIns="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specialist (7 of 9)</a:t>
            </a:r>
          </a:p>
        </p:txBody>
      </p:sp>
    </p:spTree>
    <p:extLst>
      <p:ext uri="{BB962C8B-B14F-4D97-AF65-F5344CB8AC3E}">
        <p14:creationId xmlns:p14="http://schemas.microsoft.com/office/powerpoint/2010/main" val="2396345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67EB934-12C2-6C24-CA96-EE416E0F996B}"/>
              </a:ext>
            </a:extLst>
          </p:cNvPr>
          <p:cNvGraphicFramePr>
            <a:graphicFrameLocks noChangeAspect="1"/>
          </p:cNvGraphicFramePr>
          <p:nvPr>
            <p:custDataLst>
              <p:tags r:id="rId1"/>
            </p:custDataLst>
            <p:extLst>
              <p:ext uri="{D42A27DB-BD31-4B8C-83A1-F6EECF244321}">
                <p14:modId xmlns:p14="http://schemas.microsoft.com/office/powerpoint/2010/main" val="155791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communication</a:t>
            </a:r>
          </a:p>
        </p:txBody>
      </p:sp>
      <p:graphicFrame>
        <p:nvGraphicFramePr>
          <p:cNvPr id="9" name="Table 3">
            <a:extLst>
              <a:ext uri="{FF2B5EF4-FFF2-40B4-BE49-F238E27FC236}">
                <a16:creationId xmlns:a16="http://schemas.microsoft.com/office/drawing/2014/main" id="{B1E8F89B-9CAA-6B76-04E6-E049B4FEF290}"/>
              </a:ext>
            </a:extLst>
          </p:cNvPr>
          <p:cNvGraphicFramePr>
            <a:graphicFrameLocks noGrp="1"/>
          </p:cNvGraphicFramePr>
          <p:nvPr>
            <p:extLst>
              <p:ext uri="{D42A27DB-BD31-4B8C-83A1-F6EECF244321}">
                <p14:modId xmlns:p14="http://schemas.microsoft.com/office/powerpoint/2010/main" val="1248658958"/>
              </p:ext>
            </p:extLst>
          </p:nvPr>
        </p:nvGraphicFramePr>
        <p:xfrm>
          <a:off x="620110" y="1021907"/>
          <a:ext cx="10962291" cy="5216970"/>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3992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late Pro" panose="02000506040000020004" pitchFamily="2" charset="0"/>
                          <a:ea typeface="+mn-ea"/>
                          <a:cs typeface="+mn-cs"/>
                          <a:sym typeface="Slate Pro" panose="02000506040000020004" pitchFamily="2" charset="0"/>
                        </a:rPr>
                        <a:t>Candidates should be measured on their effectiveness in communicating through written means by demonstrating prudence and observing rules of form, style, and syntax.</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714957">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latin typeface="Slate Pro" panose="02000506040000020004" pitchFamily="2" charset="0"/>
                          <a:sym typeface="Slate Pro" panose="02000506040000020004" pitchFamily="2" charset="0"/>
                        </a:rPr>
                        <a:t>You communicate frequently with your key contacts in an informal fashion, however, in today’s highly digital world, you know that your written communications are of utmost importance, as an email to an end user could easily be forwarded to a more senior decision-maker within a customer’s organization. Recently, via email you responded to a customer’s request on some exploratory questions. Now key decision-makers are attempting to use your responses as grounds to renegotiate terms before their renewal.</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best practices do you follow to communicate in a way that avoids risks like this scenario to the client’s business?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are your top-three best practices to ensure quality when iterating on and writing a formal document?</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Give an example of a time your communication with a customer was unclear. What were the consequences? And how did you recover?</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32060">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670693">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Mitigates risk by avoiding non-professional writing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Uses time and emotional distance to focus writing on facts, rather than emotions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Uses verbal interaction strategically and understands the limits of written communication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concise in their communication and avoids extraneous writing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Engages colleagues’ perspectives on style and seeks edits when appropriate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Corrects miscommunication in a professional and graceful manner</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Sometimes presents risk to the business via informal or non-professional customer communication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deal with emotional situations without reacting in the moment</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Sometimes overemphasizes the written communication channel, to the degree that they risk miscommunication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a tendency to overcommunicate in writing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prone to sending risky or sloppy communications without colleagues’ perspectives or review</a:t>
                      </a: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a tendency to use an informal tone when communicating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Frequently relies on reactive responses in emotional situations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utilize multiple channels of communication to avoid misunderstanding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Includes many extraneous details in writing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review or reread writing or communication before sending </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99AC0D9B-37F9-EC2E-020C-42324A1CC922}"/>
              </a:ext>
            </a:extLst>
          </p:cNvPr>
          <p:cNvSpPr txBox="1">
            <a:spLocks/>
          </p:cNvSpPr>
          <p:nvPr/>
        </p:nvSpPr>
        <p:spPr>
          <a:xfrm>
            <a:off x="9144000" y="37589"/>
            <a:ext cx="2548660" cy="273117"/>
          </a:xfrm>
          <a:prstGeom prst="rect">
            <a:avLst/>
          </a:prstGeom>
        </p:spPr>
        <p:txBody>
          <a:bodyPr vert="horz" lIns="91440" tIns="0" rIns="91440" bIns="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specialist (8 of 9)</a:t>
            </a:r>
          </a:p>
        </p:txBody>
      </p:sp>
    </p:spTree>
    <p:extLst>
      <p:ext uri="{BB962C8B-B14F-4D97-AF65-F5344CB8AC3E}">
        <p14:creationId xmlns:p14="http://schemas.microsoft.com/office/powerpoint/2010/main" val="3136001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3FFF128-BCF9-2BFB-0224-D4B7E9DBC370}"/>
              </a:ext>
            </a:extLst>
          </p:cNvPr>
          <p:cNvGraphicFramePr>
            <a:graphicFrameLocks noChangeAspect="1"/>
          </p:cNvGraphicFramePr>
          <p:nvPr>
            <p:custDataLst>
              <p:tags r:id="rId1"/>
            </p:custDataLst>
            <p:extLst>
              <p:ext uri="{D42A27DB-BD31-4B8C-83A1-F6EECF244321}">
                <p14:modId xmlns:p14="http://schemas.microsoft.com/office/powerpoint/2010/main" val="3248858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active listening</a:t>
            </a:r>
          </a:p>
        </p:txBody>
      </p:sp>
      <p:graphicFrame>
        <p:nvGraphicFramePr>
          <p:cNvPr id="9" name="Table 3">
            <a:extLst>
              <a:ext uri="{FF2B5EF4-FFF2-40B4-BE49-F238E27FC236}">
                <a16:creationId xmlns:a16="http://schemas.microsoft.com/office/drawing/2014/main" id="{01F1DCC7-9A1D-0327-D1CD-4244B74636F9}"/>
              </a:ext>
            </a:extLst>
          </p:cNvPr>
          <p:cNvGraphicFramePr>
            <a:graphicFrameLocks noGrp="1"/>
          </p:cNvGraphicFramePr>
          <p:nvPr>
            <p:extLst>
              <p:ext uri="{D42A27DB-BD31-4B8C-83A1-F6EECF244321}">
                <p14:modId xmlns:p14="http://schemas.microsoft.com/office/powerpoint/2010/main" val="3892915730"/>
              </p:ext>
            </p:extLst>
          </p:nvPr>
        </p:nvGraphicFramePr>
        <p:xfrm>
          <a:off x="620110" y="1021906"/>
          <a:ext cx="10962291" cy="5216971"/>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25491">
                <a:tc gridSpan="3">
                  <a:txBody>
                    <a:bodyPr/>
                    <a:lstStyle/>
                    <a:p>
                      <a:pPr algn="l"/>
                      <a:r>
                        <a:rPr lang="en-US" sz="1200" b="0" strike="noStrike" dirty="0">
                          <a:latin typeface="Slate Pro" panose="02000506040000020004" pitchFamily="2" charset="0"/>
                          <a:sym typeface="Slate Pro" panose="02000506040000020004" pitchFamily="2" charset="0"/>
                        </a:rPr>
                        <a:t>Active listening involves the ability to capture verbal queues and repeat back input; work with reluctant talkers; obtain and document insight; and interact with peers, superiors, and subordinates.</a:t>
                      </a:r>
                      <a:endParaRPr lang="en-US" sz="1200" strike="noStrike" dirty="0">
                        <a:latin typeface="Slate Pro" panose="02000506040000020004" pitchFamily="2" charset="0"/>
                        <a:sym typeface="Slate Pro" panose="02000506040000020004" pitchFamily="2" charset="0"/>
                      </a:endParaRP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534015">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dirty="0">
                          <a:solidFill>
                            <a:schemeClr val="tx2"/>
                          </a:solidFill>
                          <a:latin typeface="Slate Pro" panose="02000506040000020004" pitchFamily="2" charset="0"/>
                          <a:sym typeface="Slate Pro" panose="02000506040000020004" pitchFamily="2" charset="0"/>
                        </a:rPr>
                        <a:t>One of your team members has recently taken over one of your old accounts, but you know that they frequently struggle in face-to-face, phone, and other verbal interactions with customers and colleagues. One of your contacts from the old account has reached out to you directly to share feedback. They believe your colleague doesn’t understand their business. You decide to take your colleague aside and offer them advice on active listening.</a:t>
                      </a:r>
                      <a:endParaRPr lang="en-US" sz="12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ensure a productive conversation takes place between the two of you?</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examples of active listening would you share from your experiences?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are four key points of active listening you would advise them to implement?</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39679">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17786">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Prepares for listening by removing distractions, ensuring internet and microphone connection, and relaxing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interrupt speakers and demonstrates patience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able to be impartial and avoid personal prejudice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Listens and responds to speaker’s tone and ideas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Demonstrates attentive body language by taking notes and making eye contact, etc. </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Confirms understanding with customer and follows up with actions and notes after meetings</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Jumps into communication without considering aspects of setting, e.g., volume, environment, etc.</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Occasionally interrupts and can be impatient</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Sometimes agitates or discourages speakers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 be judgmental at times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always listen and respond to speaker’s tone and ideas </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always demonstrate attentive body language </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always confirm understanding with the customer</a:t>
                      </a: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Never considers setting in a conversation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Often interrupts and is impatient</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Usually agitates or discourages speakers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Personally prejudiced and judgmental</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judge speaker’s tone or ideas and focuses only on the words said</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demonstrate attentive body language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confirm understanding with the customer and never follows up with actions/notes after meetings</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5" name="Title 1">
            <a:extLst>
              <a:ext uri="{FF2B5EF4-FFF2-40B4-BE49-F238E27FC236}">
                <a16:creationId xmlns:a16="http://schemas.microsoft.com/office/drawing/2014/main" id="{F9AA6F39-A671-D79D-E10E-E51DF255587F}"/>
              </a:ext>
            </a:extLst>
          </p:cNvPr>
          <p:cNvSpPr txBox="1">
            <a:spLocks/>
          </p:cNvSpPr>
          <p:nvPr/>
        </p:nvSpPr>
        <p:spPr>
          <a:xfrm>
            <a:off x="9144000" y="37589"/>
            <a:ext cx="2548660" cy="273117"/>
          </a:xfrm>
          <a:prstGeom prst="rect">
            <a:avLst/>
          </a:prstGeom>
        </p:spPr>
        <p:txBody>
          <a:bodyPr vert="horz" lIns="91440" tIns="0" rIns="91440" bIns="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specialist (9 of 9)</a:t>
            </a:r>
          </a:p>
        </p:txBody>
      </p:sp>
    </p:spTree>
    <p:extLst>
      <p:ext uri="{BB962C8B-B14F-4D97-AF65-F5344CB8AC3E}">
        <p14:creationId xmlns:p14="http://schemas.microsoft.com/office/powerpoint/2010/main" val="32213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A1D86C-7200-7419-3A71-10FB4E39838B}"/>
              </a:ext>
            </a:extLst>
          </p:cNvPr>
          <p:cNvSpPr>
            <a:spLocks noGrp="1"/>
          </p:cNvSpPr>
          <p:nvPr>
            <p:ph type="body" sz="quarter" idx="10"/>
          </p:nvPr>
        </p:nvSpPr>
        <p:spPr/>
        <p:txBody>
          <a:bodyPr/>
          <a:lstStyle/>
          <a:p>
            <a:r>
              <a:rPr lang="en-US" dirty="0"/>
              <a:t>Customer success director</a:t>
            </a:r>
          </a:p>
        </p:txBody>
      </p:sp>
      <p:sp>
        <p:nvSpPr>
          <p:cNvPr id="3" name="Text Placeholder 2">
            <a:extLst>
              <a:ext uri="{FF2B5EF4-FFF2-40B4-BE49-F238E27FC236}">
                <a16:creationId xmlns:a16="http://schemas.microsoft.com/office/drawing/2014/main" id="{09F678C1-91F5-E60B-93AF-3A54BC4164FC}"/>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9530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95EC6A1-F9F8-C0F0-37CC-22A45984DD79}"/>
              </a:ext>
            </a:extLst>
          </p:cNvPr>
          <p:cNvGraphicFramePr>
            <a:graphicFrameLocks noChangeAspect="1"/>
          </p:cNvGraphicFramePr>
          <p:nvPr>
            <p:custDataLst>
              <p:tags r:id="rId1"/>
            </p:custDataLst>
            <p:extLst>
              <p:ext uri="{D42A27DB-BD31-4B8C-83A1-F6EECF244321}">
                <p14:modId xmlns:p14="http://schemas.microsoft.com/office/powerpoint/2010/main" val="554957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E8A839-E427-879D-07AA-B5BFA92F173E}"/>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customer focus</a:t>
            </a:r>
          </a:p>
        </p:txBody>
      </p:sp>
      <p:graphicFrame>
        <p:nvGraphicFramePr>
          <p:cNvPr id="3" name="Table 3">
            <a:extLst>
              <a:ext uri="{FF2B5EF4-FFF2-40B4-BE49-F238E27FC236}">
                <a16:creationId xmlns:a16="http://schemas.microsoft.com/office/drawing/2014/main" id="{911590B3-E0ED-3389-B8A7-32886C3399B5}"/>
              </a:ext>
            </a:extLst>
          </p:cNvPr>
          <p:cNvGraphicFramePr>
            <a:graphicFrameLocks noGrp="1"/>
          </p:cNvGraphicFramePr>
          <p:nvPr>
            <p:extLst>
              <p:ext uri="{D42A27DB-BD31-4B8C-83A1-F6EECF244321}">
                <p14:modId xmlns:p14="http://schemas.microsoft.com/office/powerpoint/2010/main" val="67770658"/>
              </p:ext>
            </p:extLst>
          </p:nvPr>
        </p:nvGraphicFramePr>
        <p:xfrm>
          <a:off x="609597" y="1021904"/>
          <a:ext cx="10962291" cy="5216971"/>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49504">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dirty="0">
                          <a:solidFill>
                            <a:schemeClr val="bg1"/>
                          </a:solidFill>
                          <a:latin typeface="Slate Pro" panose="02000506040000020004" pitchFamily="2" charset="0"/>
                          <a:sym typeface="Slate Pro" panose="02000506040000020004" pitchFamily="2" charset="0"/>
                        </a:rPr>
                        <a:t>Customer focus is the process of developing customer loyalty, satisfaction, and repeat business (i.e., low customer attrition), as well as executive-level advocates via a deep understanding of customers’ businesses.</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660701">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1"/>
                          </a:solidFill>
                          <a:latin typeface="Slate Pro" panose="02000506040000020004" pitchFamily="2" charset="0"/>
                          <a:sym typeface="Slate Pro" panose="02000506040000020004" pitchFamily="2" charset="0"/>
                        </a:rPr>
                        <a:t>Scenario: </a:t>
                      </a:r>
                      <a:r>
                        <a:rPr lang="en-US" sz="1200" b="0" dirty="0">
                          <a:solidFill>
                            <a:schemeClr val="tx1"/>
                          </a:solidFill>
                          <a:latin typeface="Slate Pro" panose="02000506040000020004" pitchFamily="2" charset="0"/>
                          <a:sym typeface="Slate Pro" panose="02000506040000020004" pitchFamily="2" charset="0"/>
                        </a:rPr>
                        <a:t>Historically, the CSM role is very tactical. However, you have been encouraging your CSMs to elevate themselves in the eyes of the customer. In your opinion, they should be leveraging their knowledge of each customer’s business to provide insights that are relevant to customer workflows, propositions, and other client resources to personalize solutions for the customer.</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are the top-three factors you consider when determining customer engagement and health? How do you measure them?</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dirty="0">
                          <a:solidFill>
                            <a:schemeClr val="tx1"/>
                          </a:solidFill>
                          <a:latin typeface="Slate Pro" panose="02000506040000020004" pitchFamily="2" charset="0"/>
                          <a:sym typeface="Slate Pro" panose="02000506040000020004" pitchFamily="2" charset="0"/>
                        </a:rPr>
                        <a:t>How do you ensure that your team is aligned with the right stakeholders within their accounts?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dirty="0">
                          <a:solidFill>
                            <a:schemeClr val="tx1"/>
                          </a:solidFill>
                          <a:latin typeface="Slate Pro" panose="02000506040000020004" pitchFamily="2" charset="0"/>
                          <a:sym typeface="Slate Pro" panose="02000506040000020004" pitchFamily="2" charset="0"/>
                        </a:rPr>
                        <a:t>What guidance would you give your customer success team to act as the voice of the customer internally?</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18694">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588072">
                <a:tc>
                  <a:txBody>
                    <a:bodyPr/>
                    <a:lstStyle/>
                    <a:p>
                      <a:pPr marL="171450" indent="-171450" algn="l">
                        <a:spcBef>
                          <a:spcPts val="300"/>
                        </a:spcBef>
                        <a:buFont typeface="Arial" panose="020B0604020202020204" pitchFamily="34" charset="0"/>
                        <a:buChar char="•"/>
                      </a:pPr>
                      <a:r>
                        <a:rPr lang="en-US" sz="1200" b="0" dirty="0">
                          <a:solidFill>
                            <a:schemeClr val="tx1"/>
                          </a:solidFill>
                          <a:latin typeface="Slate Pro" panose="02000506040000020004" pitchFamily="2" charset="0"/>
                          <a:sym typeface="Slate Pro" panose="02000506040000020004" pitchFamily="2" charset="0"/>
                        </a:rPr>
                        <a:t>Coaches team on proactive, personal, and frequent methods of customer engagement</a:t>
                      </a:r>
                    </a:p>
                    <a:p>
                      <a:pPr marL="171450" indent="-171450" algn="l">
                        <a:spcBef>
                          <a:spcPts val="300"/>
                        </a:spcBef>
                        <a:buFont typeface="Arial" panose="020B0604020202020204" pitchFamily="34" charset="0"/>
                        <a:buChar char="•"/>
                      </a:pPr>
                      <a:r>
                        <a:rPr lang="en-US" sz="1200" b="0" dirty="0">
                          <a:solidFill>
                            <a:schemeClr val="tx1"/>
                          </a:solidFill>
                          <a:latin typeface="Slate Pro" panose="02000506040000020004" pitchFamily="2" charset="0"/>
                          <a:sym typeface="Slate Pro" panose="02000506040000020004" pitchFamily="2" charset="0"/>
                        </a:rPr>
                        <a:t>Provides high-level relationship support for all accounts and clients</a:t>
                      </a:r>
                    </a:p>
                    <a:p>
                      <a:pPr marL="171450" indent="-171450" algn="l">
                        <a:spcBef>
                          <a:spcPts val="300"/>
                        </a:spcBef>
                        <a:buFont typeface="Arial" panose="020B0604020202020204" pitchFamily="34" charset="0"/>
                        <a:buChar char="•"/>
                      </a:pPr>
                      <a:r>
                        <a:rPr lang="en-US" sz="1200" b="0" dirty="0">
                          <a:solidFill>
                            <a:schemeClr val="tx1"/>
                          </a:solidFill>
                          <a:latin typeface="Slate Pro" panose="02000506040000020004" pitchFamily="2" charset="0"/>
                          <a:sym typeface="Slate Pro" panose="02000506040000020004" pitchFamily="2" charset="0"/>
                        </a:rPr>
                        <a:t>Leverages expert understanding of customers’ pain points and innovative insights on their products in support of the CSM team</a:t>
                      </a:r>
                    </a:p>
                    <a:p>
                      <a:pPr marL="171450" indent="-171450" algn="l">
                        <a:spcBef>
                          <a:spcPts val="300"/>
                        </a:spcBef>
                        <a:buFont typeface="Arial" panose="020B0604020202020204" pitchFamily="34" charset="0"/>
                        <a:buChar char="•"/>
                      </a:pPr>
                      <a:r>
                        <a:rPr lang="en-US" sz="1200" b="0" dirty="0">
                          <a:latin typeface="Slate Pro" panose="02000506040000020004" pitchFamily="2" charset="0"/>
                          <a:sym typeface="Slate Pro" panose="02000506040000020004" pitchFamily="2" charset="0"/>
                        </a:rPr>
                        <a:t>Proactively supports the development of their team’s knowledge on customer and industry trends</a:t>
                      </a:r>
                    </a:p>
                    <a:p>
                      <a:pPr marL="171450" indent="-171450" algn="l">
                        <a:spcBef>
                          <a:spcPts val="300"/>
                        </a:spcBef>
                        <a:buFont typeface="Arial" panose="020B0604020202020204" pitchFamily="34" charset="0"/>
                        <a:buChar char="•"/>
                      </a:pPr>
                      <a:r>
                        <a:rPr lang="en-US" sz="1200" b="0" dirty="0">
                          <a:latin typeface="Slate Pro" panose="02000506040000020004" pitchFamily="2" charset="0"/>
                          <a:sym typeface="Slate Pro" panose="02000506040000020004" pitchFamily="2" charset="0"/>
                        </a:rPr>
                        <a:t>Emphasizes the use of available metrics and peer/customer sentiments to proactively track customer engagement and health</a:t>
                      </a:r>
                    </a:p>
                  </a:txBody>
                  <a:tcPr>
                    <a:solidFill>
                      <a:srgbClr val="90EE90"/>
                    </a:solidFill>
                  </a:tcPr>
                </a:tc>
                <a:tc>
                  <a:txBody>
                    <a:bodyPr/>
                    <a:lstStyle/>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Occasionally instructs team to be more personal with customers</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some high-level relationships with customers and clients but fails to spotlight methods of support </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Understands the customer some of the time and struggles to help their team connect pain points and use cases to products</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Has limited knowledge of industry and customer trends and facilitates occasional insights for the team</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Team is made aware of metrics and sentiments but does not actively track them to determine engagement and health</a:t>
                      </a:r>
                    </a:p>
                  </a:txBody>
                  <a:tcPr>
                    <a:solidFill>
                      <a:schemeClr val="accent6">
                        <a:lumMod val="60000"/>
                        <a:lumOff val="40000"/>
                      </a:schemeClr>
                    </a:solidFill>
                  </a:tcPr>
                </a:tc>
                <a:tc>
                  <a:txBody>
                    <a:bodyPr/>
                    <a:lstStyle/>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support the team’s understanding of customers’ specific needs and challenges</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introduce the team to accounts or clients and has no networks to leverage</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understand customer pain points or client offerings and cannot support internal team’s alignment on client details</a:t>
                      </a:r>
                      <a:endParaRPr lang="en-US" sz="1200" b="1" strike="noStrike" dirty="0">
                        <a:latin typeface="Slate Pro" panose="02000506040000020004" pitchFamily="2" charset="0"/>
                        <a:sym typeface="Slate Pro" panose="02000506040000020004" pitchFamily="2" charset="0"/>
                      </a:endParaRP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Incurious of and unenergized by industry trends and customer behaviors</a:t>
                      </a:r>
                    </a:p>
                    <a:p>
                      <a:pPr marL="171450" indent="-171450" algn="l">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Allows team to be reactive and has large gaps in understanding customer health and engagement</a:t>
                      </a:r>
                    </a:p>
                  </a:txBody>
                  <a:tcPr>
                    <a:solidFill>
                      <a:srgbClr val="FFCCCB"/>
                    </a:solidFill>
                  </a:tcPr>
                </a:tc>
                <a:extLst>
                  <a:ext uri="{0D108BD9-81ED-4DB2-BD59-A6C34878D82A}">
                    <a16:rowId xmlns:a16="http://schemas.microsoft.com/office/drawing/2014/main" val="268717423"/>
                  </a:ext>
                </a:extLst>
              </a:tr>
            </a:tbl>
          </a:graphicData>
        </a:graphic>
      </p:graphicFrame>
      <p:sp>
        <p:nvSpPr>
          <p:cNvPr id="4" name="Title 1">
            <a:extLst>
              <a:ext uri="{FF2B5EF4-FFF2-40B4-BE49-F238E27FC236}">
                <a16:creationId xmlns:a16="http://schemas.microsoft.com/office/drawing/2014/main" id="{28456689-E99F-F619-B7CB-2E65C2BC11CF}"/>
              </a:ext>
            </a:extLst>
          </p:cNvPr>
          <p:cNvSpPr txBox="1">
            <a:spLocks/>
          </p:cNvSpPr>
          <p:nvPr/>
        </p:nvSpPr>
        <p:spPr>
          <a:xfrm>
            <a:off x="9144000" y="37589"/>
            <a:ext cx="2461030" cy="273117"/>
          </a:xfrm>
          <a:prstGeom prst="rect">
            <a:avLst/>
          </a:prstGeom>
          <a:noFill/>
        </p:spPr>
        <p:txBody>
          <a:bodyPr vert="horz" lIns="91440" tIns="0" rIns="91440" bIns="0" rtlCol="0" anchor="b">
            <a:norm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00000"/>
              </a:lnSpc>
            </a:pPr>
            <a:r>
              <a:rPr lang="en-US" sz="1200" dirty="0">
                <a:latin typeface="Slate Pro" panose="02000506040000020004" pitchFamily="2" charset="0"/>
                <a:sym typeface="Slate Pro" panose="02000506040000020004" pitchFamily="2" charset="0"/>
              </a:rPr>
              <a:t>Customer success director (1 of 9)</a:t>
            </a:r>
          </a:p>
        </p:txBody>
      </p:sp>
    </p:spTree>
    <p:extLst>
      <p:ext uri="{BB962C8B-B14F-4D97-AF65-F5344CB8AC3E}">
        <p14:creationId xmlns:p14="http://schemas.microsoft.com/office/powerpoint/2010/main" val="240828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4142BF6-414C-FD4B-46BF-378E5ADD000D}"/>
              </a:ext>
            </a:extLst>
          </p:cNvPr>
          <p:cNvGraphicFramePr>
            <a:graphicFrameLocks noChangeAspect="1"/>
          </p:cNvGraphicFramePr>
          <p:nvPr>
            <p:custDataLst>
              <p:tags r:id="rId1"/>
            </p:custDataLst>
            <p:extLst>
              <p:ext uri="{D42A27DB-BD31-4B8C-83A1-F6EECF244321}">
                <p14:modId xmlns:p14="http://schemas.microsoft.com/office/powerpoint/2010/main" val="1530311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business acumen</a:t>
            </a:r>
          </a:p>
        </p:txBody>
      </p:sp>
      <p:sp>
        <p:nvSpPr>
          <p:cNvPr id="4" name="Title 1">
            <a:extLst>
              <a:ext uri="{FF2B5EF4-FFF2-40B4-BE49-F238E27FC236}">
                <a16:creationId xmlns:a16="http://schemas.microsoft.com/office/drawing/2014/main" id="{79DB96CC-E973-AA67-5E47-8411C83674E7}"/>
              </a:ext>
            </a:extLst>
          </p:cNvPr>
          <p:cNvSpPr txBox="1">
            <a:spLocks/>
          </p:cNvSpPr>
          <p:nvPr/>
        </p:nvSpPr>
        <p:spPr>
          <a:xfrm>
            <a:off x="9139614" y="37589"/>
            <a:ext cx="2432276" cy="273117"/>
          </a:xfrm>
          <a:prstGeom prst="rect">
            <a:avLst/>
          </a:prstGeom>
        </p:spPr>
        <p:txBody>
          <a:bodyPr vert="horz" lIns="91440" tIns="0" rIns="91440" bIns="0" rtlCol="0" anchor="b">
            <a:norm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00000"/>
              </a:lnSpc>
            </a:pPr>
            <a:r>
              <a:rPr lang="en-US" sz="1200" dirty="0">
                <a:latin typeface="Slate Pro" panose="02000506040000020004" pitchFamily="2" charset="0"/>
                <a:sym typeface="Slate Pro" panose="02000506040000020004" pitchFamily="2" charset="0"/>
              </a:rPr>
              <a:t>Customer success director (2 of 9)</a:t>
            </a:r>
          </a:p>
        </p:txBody>
      </p:sp>
      <p:graphicFrame>
        <p:nvGraphicFramePr>
          <p:cNvPr id="10" name="Table 3">
            <a:extLst>
              <a:ext uri="{FF2B5EF4-FFF2-40B4-BE49-F238E27FC236}">
                <a16:creationId xmlns:a16="http://schemas.microsoft.com/office/drawing/2014/main" id="{3B7B0503-E2A2-E68B-2718-A43928894042}"/>
              </a:ext>
            </a:extLst>
          </p:cNvPr>
          <p:cNvGraphicFramePr>
            <a:graphicFrameLocks noGrp="1"/>
          </p:cNvGraphicFramePr>
          <p:nvPr>
            <p:extLst>
              <p:ext uri="{D42A27DB-BD31-4B8C-83A1-F6EECF244321}">
                <p14:modId xmlns:p14="http://schemas.microsoft.com/office/powerpoint/2010/main" val="2631826510"/>
              </p:ext>
            </p:extLst>
          </p:nvPr>
        </p:nvGraphicFramePr>
        <p:xfrm>
          <a:off x="620110" y="1021902"/>
          <a:ext cx="10962291" cy="5216974"/>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501247">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dirty="0">
                          <a:solidFill>
                            <a:schemeClr val="bg1"/>
                          </a:solidFill>
                          <a:latin typeface="Slate Pro" panose="02000506040000020004" pitchFamily="2" charset="0"/>
                          <a:sym typeface="Slate Pro" panose="02000506040000020004" pitchFamily="2" charset="0"/>
                        </a:rPr>
                        <a:t>Business acumen is the ability to understand business fundamentals, including balance sheets and ROI scenarios, and prepare a business case presentation, which requires a fundamental understanding of key gains and advantages.</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463243">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kern="1200" dirty="0">
                          <a:solidFill>
                            <a:schemeClr val="dk1"/>
                          </a:solidFill>
                          <a:latin typeface="Slate Pro" panose="02000506040000020004" pitchFamily="2" charset="0"/>
                          <a:ea typeface="+mn-ea"/>
                          <a:cs typeface="+mn-cs"/>
                          <a:sym typeface="Slate Pro" panose="02000506040000020004" pitchFamily="2" charset="0"/>
                        </a:rPr>
                        <a:t>Scenario: </a:t>
                      </a:r>
                      <a:r>
                        <a:rPr lang="en-US" sz="1200" b="0" kern="1200" dirty="0">
                          <a:solidFill>
                            <a:schemeClr val="dk1"/>
                          </a:solidFill>
                          <a:latin typeface="Slate Pro" panose="02000506040000020004" pitchFamily="2" charset="0"/>
                          <a:ea typeface="+mn-ea"/>
                          <a:cs typeface="+mn-cs"/>
                          <a:sym typeface="Slate Pro" panose="02000506040000020004" pitchFamily="2" charset="0"/>
                        </a:rPr>
                        <a:t>Your team has alerted you to a trend across several of your portfolio accounts. This trend depicts customers’ businesses growing, and having positive usage metrics, however, they are also showing signs of being vulnerable to cancellation. Based on your research, you’ve come to suspect that your team is not having the right discussions with the right personas, and they therefore are failing to sufficiently serve the customer.</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are some examples of customer success representatives failing to connect with their customers’ business needs?</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would you instruct your team to take advantage of the customers’ growth and essentially stall the possibility of a cancellation?</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Who are the most important internal resources to involve to mitigate cancellations and maximize customer understanding?</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19393">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833091">
                <a:tc>
                  <a:txBody>
                    <a:bodyPr/>
                    <a:lstStyle/>
                    <a:p>
                      <a:pPr marL="171450" indent="-171450">
                        <a:spcBef>
                          <a:spcPts val="300"/>
                        </a:spcBef>
                        <a:buFont typeface="Arial" panose="020B0604020202020204" pitchFamily="34" charset="0"/>
                        <a:buChar char="•"/>
                      </a:pPr>
                      <a:r>
                        <a:rPr lang="en-US" sz="1200" b="0" kern="1200" dirty="0">
                          <a:solidFill>
                            <a:schemeClr val="dk1"/>
                          </a:solidFill>
                          <a:latin typeface="Slate Pro" panose="02000506040000020004" pitchFamily="2" charset="0"/>
                          <a:ea typeface="+mn-ea"/>
                          <a:cs typeface="+mn-cs"/>
                          <a:sym typeface="Slate Pro" panose="02000506040000020004" pitchFamily="2" charset="0"/>
                        </a:rPr>
                        <a:t>Educates team on how customers make money and connects this to their individual roles and responsibilities </a:t>
                      </a:r>
                    </a:p>
                    <a:p>
                      <a:pPr marL="171450" indent="-171450">
                        <a:spcBef>
                          <a:spcPts val="300"/>
                        </a:spcBef>
                        <a:buFont typeface="Arial" panose="020B0604020202020204" pitchFamily="34" charset="0"/>
                        <a:buChar char="•"/>
                      </a:pPr>
                      <a:r>
                        <a:rPr lang="en-US" sz="1200" b="0" kern="1200" dirty="0">
                          <a:solidFill>
                            <a:schemeClr val="dk1"/>
                          </a:solidFill>
                          <a:latin typeface="Slate Pro" panose="02000506040000020004" pitchFamily="2" charset="0"/>
                          <a:ea typeface="+mn-ea"/>
                          <a:cs typeface="+mn-cs"/>
                          <a:sym typeface="Slate Pro" panose="02000506040000020004" pitchFamily="2" charset="0"/>
                        </a:rPr>
                        <a:t>Coaches team to proactively understand and impact customer workflows</a:t>
                      </a:r>
                    </a:p>
                    <a:p>
                      <a:pPr marL="171450" indent="-171450">
                        <a:spcBef>
                          <a:spcPts val="300"/>
                        </a:spcBef>
                        <a:buFont typeface="Arial" panose="020B0604020202020204" pitchFamily="34" charset="0"/>
                        <a:buChar char="•"/>
                      </a:pPr>
                      <a:r>
                        <a:rPr lang="en-US" sz="1200" b="0" kern="1200" dirty="0">
                          <a:solidFill>
                            <a:schemeClr val="dk1"/>
                          </a:solidFill>
                          <a:latin typeface="Slate Pro" panose="02000506040000020004" pitchFamily="2" charset="0"/>
                          <a:ea typeface="+mn-ea"/>
                          <a:cs typeface="+mn-cs"/>
                          <a:sym typeface="Slate Pro" panose="02000506040000020004" pitchFamily="2" charset="0"/>
                        </a:rPr>
                        <a:t>Explains account personas and their motivations</a:t>
                      </a:r>
                    </a:p>
                    <a:p>
                      <a:pPr marL="171450" indent="-171450">
                        <a:spcBef>
                          <a:spcPts val="300"/>
                        </a:spcBef>
                        <a:buFont typeface="Arial" panose="020B0604020202020204" pitchFamily="34" charset="0"/>
                        <a:buChar char="•"/>
                      </a:pPr>
                      <a:r>
                        <a:rPr lang="en-US" sz="1200" b="0" kern="1200" dirty="0">
                          <a:solidFill>
                            <a:schemeClr val="dk1"/>
                          </a:solidFill>
                          <a:latin typeface="Slate Pro" panose="02000506040000020004" pitchFamily="2" charset="0"/>
                          <a:ea typeface="+mn-ea"/>
                          <a:cs typeface="+mn-cs"/>
                          <a:sym typeface="Slate Pro" panose="02000506040000020004" pitchFamily="2" charset="0"/>
                        </a:rPr>
                        <a:t>Focuses team on engagement strategy and high-leverage activities</a:t>
                      </a:r>
                    </a:p>
                    <a:p>
                      <a:pPr marL="171450" indent="-171450">
                        <a:spcBef>
                          <a:spcPts val="300"/>
                        </a:spcBef>
                        <a:buFont typeface="Arial" panose="020B0604020202020204" pitchFamily="34" charset="0"/>
                        <a:buChar char="•"/>
                      </a:pPr>
                      <a:r>
                        <a:rPr lang="en-US" sz="1200" b="0" kern="1200" dirty="0">
                          <a:solidFill>
                            <a:schemeClr val="dk1"/>
                          </a:solidFill>
                          <a:latin typeface="Slate Pro" panose="02000506040000020004" pitchFamily="2" charset="0"/>
                          <a:ea typeface="+mn-ea"/>
                          <a:cs typeface="+mn-cs"/>
                          <a:sym typeface="Slate Pro" panose="02000506040000020004" pitchFamily="2" charset="0"/>
                        </a:rPr>
                        <a:t>Helps team connect customers with internal expert resources</a:t>
                      </a:r>
                    </a:p>
                    <a:p>
                      <a:pPr marL="171450" indent="-171450">
                        <a:spcBef>
                          <a:spcPts val="300"/>
                        </a:spcBef>
                        <a:buFont typeface="Arial" panose="020B0604020202020204" pitchFamily="34" charset="0"/>
                        <a:buChar char="•"/>
                      </a:pPr>
                      <a:r>
                        <a:rPr lang="en-US" sz="1200" b="0" kern="1200" dirty="0">
                          <a:solidFill>
                            <a:schemeClr val="dk1"/>
                          </a:solidFill>
                          <a:latin typeface="Slate Pro" panose="02000506040000020004" pitchFamily="2" charset="0"/>
                          <a:ea typeface="+mn-ea"/>
                          <a:cs typeface="+mn-cs"/>
                          <a:sym typeface="Slate Pro" panose="02000506040000020004" pitchFamily="2" charset="0"/>
                        </a:rPr>
                        <a:t>Instructs team to stay aware of competitive landscape and clients’ unique selling propositions (USPs)</a:t>
                      </a: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Educates team on how some customers’ businesses work; they have some knowledge of business drivers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Coaches team to recognize when workflows obviously fit with products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Ensures team knows titles of key stakeholders within accounts, but they may not know the individuals themselves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Communicates well with team about expectations, tasks, and timelines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Cannot ensure team’s access to expert resources that are available for customers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Enables team to be somewhat aware of clients’ competitors and how to position against them</a:t>
                      </a: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Fails to offer team any guidance on understanding customers; they struggle to identify business drivers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Is challenged by connecting customer workflows to client offerings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Is ignorant of customer’s org structure and unaware of what drives different customer personas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Does not sufficiently nor clearly communicate with team</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Struggles to connect client’s expert resources to customer needs</a:t>
                      </a:r>
                    </a:p>
                    <a:p>
                      <a:pPr marL="171450" indent="-171450">
                        <a:spcBef>
                          <a:spcPts val="300"/>
                        </a:spcBef>
                        <a:buFont typeface="Arial" panose="020B0604020202020204" pitchFamily="34" charset="0"/>
                        <a:buChar char="•"/>
                      </a:pP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Incurious/unaware of what client’s competitive landscape looks like</a:t>
                      </a:r>
                    </a:p>
                  </a:txBody>
                  <a:tcPr>
                    <a:solidFill>
                      <a:srgbClr val="FFCCCB"/>
                    </a:solidFill>
                  </a:tcPr>
                </a:tc>
                <a:extLst>
                  <a:ext uri="{0D108BD9-81ED-4DB2-BD59-A6C34878D82A}">
                    <a16:rowId xmlns:a16="http://schemas.microsoft.com/office/drawing/2014/main" val="268717423"/>
                  </a:ext>
                </a:extLst>
              </a:tr>
            </a:tbl>
          </a:graphicData>
        </a:graphic>
      </p:graphicFrame>
    </p:spTree>
    <p:extLst>
      <p:ext uri="{BB962C8B-B14F-4D97-AF65-F5344CB8AC3E}">
        <p14:creationId xmlns:p14="http://schemas.microsoft.com/office/powerpoint/2010/main" val="71322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F3721CC-5AE8-0688-87DC-2C0178E6036B}"/>
              </a:ext>
            </a:extLst>
          </p:cNvPr>
          <p:cNvGraphicFramePr>
            <a:graphicFrameLocks noChangeAspect="1"/>
          </p:cNvGraphicFramePr>
          <p:nvPr>
            <p:custDataLst>
              <p:tags r:id="rId1"/>
            </p:custDataLst>
            <p:extLst>
              <p:ext uri="{D42A27DB-BD31-4B8C-83A1-F6EECF244321}">
                <p14:modId xmlns:p14="http://schemas.microsoft.com/office/powerpoint/2010/main" val="1896808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problem-solving</a:t>
            </a:r>
          </a:p>
        </p:txBody>
      </p:sp>
      <p:graphicFrame>
        <p:nvGraphicFramePr>
          <p:cNvPr id="10" name="Table 3">
            <a:extLst>
              <a:ext uri="{FF2B5EF4-FFF2-40B4-BE49-F238E27FC236}">
                <a16:creationId xmlns:a16="http://schemas.microsoft.com/office/drawing/2014/main" id="{01F71811-68F7-D33C-8171-07E30255F66D}"/>
              </a:ext>
            </a:extLst>
          </p:cNvPr>
          <p:cNvGraphicFramePr>
            <a:graphicFrameLocks noGrp="1"/>
          </p:cNvGraphicFramePr>
          <p:nvPr>
            <p:extLst>
              <p:ext uri="{D42A27DB-BD31-4B8C-83A1-F6EECF244321}">
                <p14:modId xmlns:p14="http://schemas.microsoft.com/office/powerpoint/2010/main" val="2546183413"/>
              </p:ext>
            </p:extLst>
          </p:nvPr>
        </p:nvGraphicFramePr>
        <p:xfrm>
          <a:off x="620110" y="1021909"/>
          <a:ext cx="10962291" cy="5216966"/>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614449">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latin typeface="Slate Pro" panose="02000506040000020004" pitchFamily="2" charset="0"/>
                          <a:sym typeface="Slate Pro" panose="02000506040000020004" pitchFamily="2" charset="0"/>
                        </a:rPr>
                        <a:t>Problem-solving refers to the process of determining the root cause of internal and external problems and developing subsequent solutions. For this scenario, the definition extends to overseeing and achieving resolution, ensuring problems do not reoccur, and leveraging failure-based evidence and applying those lessons.</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956361">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kern="1200" dirty="0">
                          <a:solidFill>
                            <a:schemeClr val="dk1"/>
                          </a:solidFill>
                          <a:latin typeface="Slate Pro" panose="02000506040000020004" pitchFamily="2" charset="0"/>
                          <a:ea typeface="+mn-ea"/>
                          <a:cs typeface="+mn-cs"/>
                          <a:sym typeface="Slate Pro" panose="02000506040000020004" pitchFamily="2" charset="0"/>
                        </a:rPr>
                        <a:t>Scenario: </a:t>
                      </a:r>
                      <a:r>
                        <a:rPr lang="en-US" sz="1200" b="0" strike="noStrike" kern="1200" dirty="0">
                          <a:solidFill>
                            <a:schemeClr val="dk1"/>
                          </a:solidFill>
                          <a:latin typeface="Slate Pro" panose="02000506040000020004" pitchFamily="2" charset="0"/>
                          <a:ea typeface="+mn-ea"/>
                          <a:cs typeface="+mn-cs"/>
                          <a:sym typeface="Slate Pro" panose="02000506040000020004" pitchFamily="2" charset="0"/>
                        </a:rPr>
                        <a:t>While customer operations has historically been responsible for providing professional services and consulting, the client’s executive leadership has determined that it should be a customer success function. Once launched, customers report that they appreciate the strategic insights it can provide. However, in practice, there are points of overlap between customer operations and customer success teams. As a result, you are receiving negative feedback and worrying anecdotes about there being occasional customer confusion.</a:t>
                      </a:r>
                      <a:endParaRPr lang="en-US" sz="1400" b="0" strike="noStrike" dirty="0">
                        <a:solidFill>
                          <a:schemeClr val="tx1"/>
                        </a:solidFill>
                        <a:latin typeface="Slate Pro" panose="02000506040000020004" pitchFamily="2" charset="0"/>
                        <a:sym typeface="Slate Pro" panose="02000506040000020004" pitchFamily="2" charset="0"/>
                      </a:endParaRP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do you think is the root cause of this problem? And how do you determine it?</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As you work to identify the root cause, how do you ensure that your team remains productive and doesn’t get overwhelmed by the negative feedback customers are leaving?</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solution would you propose to address this customer need while preventing the same problem from reoccurring?</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347096">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299060">
                <a:tc>
                  <a:txBody>
                    <a:bodyPr/>
                    <a:lstStyle/>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Determines problems’ root causes</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Leverages failure-based evidence to improve performance and prevent reoccurring issues</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Uses available resources to understand multiple angles</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Facilitates the implementation and use of team solutions that mitigate issue reoccurrence</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Considers the solution and supports the team in execution </a:t>
                      </a:r>
                      <a:endParaRPr lang="en-US" sz="1200" b="0" kern="1200" dirty="0">
                        <a:solidFill>
                          <a:schemeClr val="dk1"/>
                        </a:solidFill>
                        <a:latin typeface="Slate Pro" panose="02000506040000020004" pitchFamily="2" charset="0"/>
                        <a:ea typeface="+mn-ea"/>
                        <a:cs typeface="+mn-cs"/>
                        <a:sym typeface="Slate Pro" panose="02000506040000020004" pitchFamily="2" charset="0"/>
                      </a:endParaRPr>
                    </a:p>
                    <a:p>
                      <a:pPr marL="171450" indent="-171450" algn="l">
                        <a:spcBef>
                          <a:spcPts val="300"/>
                        </a:spcBef>
                        <a:buFont typeface="Arial" panose="020B0604020202020204" pitchFamily="34" charset="0"/>
                        <a:buChar char="•"/>
                      </a:pPr>
                      <a:endParaRPr lang="en-US" sz="1200" b="0" dirty="0">
                        <a:latin typeface="Slate Pro" panose="02000506040000020004" pitchFamily="2" charset="0"/>
                        <a:sym typeface="Slate Pro" panose="02000506040000020004" pitchFamily="2" charset="0"/>
                      </a:endParaRPr>
                    </a:p>
                  </a:txBody>
                  <a:tcPr>
                    <a:solidFill>
                      <a:srgbClr val="90EE90"/>
                    </a:solidFill>
                  </a:tcPr>
                </a:tc>
                <a:tc>
                  <a:txBody>
                    <a:bodyPr/>
                    <a:lstStyle/>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Sometimes misses root causes but is able to solve issues on the surface</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Occasionally jumps to conclusions in problem-solving</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Typically considers one or two points of view when analyzing a problem and fails to involve available resources</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Facilitates team solutions that are sometimes only temporary; issues easily reoccur</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balance team’s capacity or capabilities</a:t>
                      </a:r>
                    </a:p>
                  </a:txBody>
                  <a:tcPr>
                    <a:solidFill>
                      <a:schemeClr val="accent6">
                        <a:lumMod val="60000"/>
                        <a:lumOff val="40000"/>
                      </a:schemeClr>
                    </a:solidFill>
                  </a:tcPr>
                </a:tc>
                <a:tc>
                  <a:txBody>
                    <a:bodyPr/>
                    <a:lstStyle/>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find solutions and solve problems</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Often has no idea about why a problem is happening and only considers minimal possibilities</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guide teams toward having good reasoning behind conclusions</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Fails to support team’s effort in developing solutions</a:t>
                      </a:r>
                    </a:p>
                    <a:p>
                      <a:pPr marL="171450" indent="-171450">
                        <a:lnSpc>
                          <a:spcPct val="100000"/>
                        </a:lnSpc>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understand team’s capability or capacity</a:t>
                      </a:r>
                    </a:p>
                    <a:p>
                      <a:pPr marL="171450" indent="-171450" algn="l">
                        <a:spcBef>
                          <a:spcPts val="300"/>
                        </a:spcBef>
                        <a:buFont typeface="Arial" panose="020B0604020202020204" pitchFamily="34" charset="0"/>
                        <a:buChar char="•"/>
                      </a:pPr>
                      <a:endParaRPr lang="en-US" sz="1200" b="0" strike="noStrike" dirty="0">
                        <a:latin typeface="Slate Pro" panose="02000506040000020004" pitchFamily="2" charset="0"/>
                        <a:sym typeface="Slate Pro" panose="02000506040000020004" pitchFamily="2" charset="0"/>
                      </a:endParaRPr>
                    </a:p>
                  </a:txBody>
                  <a:tcPr>
                    <a:solidFill>
                      <a:srgbClr val="FFCCCB"/>
                    </a:solidFill>
                  </a:tcPr>
                </a:tc>
                <a:extLst>
                  <a:ext uri="{0D108BD9-81ED-4DB2-BD59-A6C34878D82A}">
                    <a16:rowId xmlns:a16="http://schemas.microsoft.com/office/drawing/2014/main" val="268717423"/>
                  </a:ext>
                </a:extLst>
              </a:tr>
            </a:tbl>
          </a:graphicData>
        </a:graphic>
      </p:graphicFrame>
      <p:sp>
        <p:nvSpPr>
          <p:cNvPr id="3" name="Title 1">
            <a:extLst>
              <a:ext uri="{FF2B5EF4-FFF2-40B4-BE49-F238E27FC236}">
                <a16:creationId xmlns:a16="http://schemas.microsoft.com/office/drawing/2014/main" id="{F57117EC-BF90-272E-9D06-6EB3BD8F4368}"/>
              </a:ext>
            </a:extLst>
          </p:cNvPr>
          <p:cNvSpPr txBox="1">
            <a:spLocks/>
          </p:cNvSpPr>
          <p:nvPr/>
        </p:nvSpPr>
        <p:spPr>
          <a:xfrm>
            <a:off x="9139614" y="37589"/>
            <a:ext cx="2432276" cy="273117"/>
          </a:xfrm>
          <a:prstGeom prst="rect">
            <a:avLst/>
          </a:prstGeom>
        </p:spPr>
        <p:txBody>
          <a:bodyPr vert="horz" lIns="91440" tIns="0" rIns="91440" bIns="0" rtlCol="0" anchor="b">
            <a:norm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director (3 of 9)</a:t>
            </a:r>
          </a:p>
        </p:txBody>
      </p:sp>
    </p:spTree>
    <p:extLst>
      <p:ext uri="{BB962C8B-B14F-4D97-AF65-F5344CB8AC3E}">
        <p14:creationId xmlns:p14="http://schemas.microsoft.com/office/powerpoint/2010/main" val="338979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00957CF-9E65-2540-671A-FBDEA8770C68}"/>
              </a:ext>
            </a:extLst>
          </p:cNvPr>
          <p:cNvGraphicFramePr>
            <a:graphicFrameLocks noChangeAspect="1"/>
          </p:cNvGraphicFramePr>
          <p:nvPr>
            <p:custDataLst>
              <p:tags r:id="rId1"/>
            </p:custDataLst>
            <p:extLst>
              <p:ext uri="{D42A27DB-BD31-4B8C-83A1-F6EECF244321}">
                <p14:modId xmlns:p14="http://schemas.microsoft.com/office/powerpoint/2010/main" val="3389612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value justification</a:t>
            </a:r>
          </a:p>
        </p:txBody>
      </p:sp>
      <p:graphicFrame>
        <p:nvGraphicFramePr>
          <p:cNvPr id="9" name="Table 3">
            <a:extLst>
              <a:ext uri="{FF2B5EF4-FFF2-40B4-BE49-F238E27FC236}">
                <a16:creationId xmlns:a16="http://schemas.microsoft.com/office/drawing/2014/main" id="{E24D1F3E-6476-B6D7-B7A9-9D41BFEA1ABD}"/>
              </a:ext>
            </a:extLst>
          </p:cNvPr>
          <p:cNvGraphicFramePr>
            <a:graphicFrameLocks noGrp="1"/>
          </p:cNvGraphicFramePr>
          <p:nvPr>
            <p:extLst>
              <p:ext uri="{D42A27DB-BD31-4B8C-83A1-F6EECF244321}">
                <p14:modId xmlns:p14="http://schemas.microsoft.com/office/powerpoint/2010/main" val="3369860202"/>
              </p:ext>
            </p:extLst>
          </p:nvPr>
        </p:nvGraphicFramePr>
        <p:xfrm>
          <a:off x="620110" y="1021909"/>
          <a:ext cx="10962291" cy="5216967"/>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681568">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solidFill>
                            <a:schemeClr val="bg1"/>
                          </a:solidFill>
                          <a:latin typeface="Slate Pro" panose="02000506040000020004" pitchFamily="2" charset="0"/>
                          <a:sym typeface="Slate Pro" panose="02000506040000020004" pitchFamily="2" charset="0"/>
                        </a:rPr>
                        <a:t>Value justification refers to the process of understanding and evaluating cost justification methodologies that are relevant to the business. This includes quantifying cost information that is relevant to the buyer; utilizing a value case to differentiate a solution from competitive offerings; building multiple evaluation criteria that are compelling to the buyer; and developing business models that can be replicated for use by others.</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359945">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solidFill>
                            <a:schemeClr val="tx1"/>
                          </a:solidFill>
                          <a:latin typeface="Slate Pro" panose="02000506040000020004" pitchFamily="2" charset="0"/>
                          <a:sym typeface="Slate Pro" panose="02000506040000020004" pitchFamily="2" charset="0"/>
                        </a:rPr>
                        <a:t>There is a company-wide focus on identifying opportunities for new content sets with your large customers. An initial training was conducted, but it was too high level and many of your CSMs have said they’re confused on how to present the value case and are having difficulty articulating it to their customers.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 as a leader — ensure you have a solid understanding of the new content sets and company focus, so that you in turn can share that information with your team?</a:t>
                      </a:r>
                    </a:p>
                    <a:p>
                      <a:pPr marL="685800" marR="0" lvl="1" indent="-228600" algn="l" defTabSz="914400" rtl="0" eaLnBrk="1" fontAlgn="auto" latinLnBrk="0" hangingPunct="1">
                        <a:lnSpc>
                          <a:spcPct val="100000"/>
                        </a:lnSpc>
                        <a:spcBef>
                          <a:spcPts val="0"/>
                        </a:spcBef>
                        <a:spcAft>
                          <a:spcPts val="3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are the top-three things you do to ensure your team can appropriately communicate value to customers?</a:t>
                      </a:r>
                    </a:p>
                    <a:p>
                      <a:pPr marL="685800" marR="0" lvl="1" indent="-228600" algn="l" defTabSz="914400" rtl="0" eaLnBrk="1" fontAlgn="auto" latinLnBrk="0" hangingPunct="1">
                        <a:lnSpc>
                          <a:spcPct val="100000"/>
                        </a:lnSpc>
                        <a:spcBef>
                          <a:spcPts val="0"/>
                        </a:spcBef>
                        <a:spcAft>
                          <a:spcPts val="3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is the process you create that addresses this issue with your team as a whole?</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389794">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85660">
                <a:tc>
                  <a:txBody>
                    <a:bodyPr/>
                    <a:lstStyle/>
                    <a:p>
                      <a:pPr marL="171450" indent="-171450">
                        <a:buFont typeface="Arial" panose="020B0604020202020204" pitchFamily="34" charset="0"/>
                        <a:buChar char="•"/>
                      </a:pPr>
                      <a:r>
                        <a:rPr lang="en-US" sz="1150" b="0" strike="noStrike" dirty="0">
                          <a:solidFill>
                            <a:schemeClr val="tx1"/>
                          </a:solidFill>
                          <a:latin typeface="Slate Pro" panose="02000506040000020004" pitchFamily="2" charset="0"/>
                          <a:sym typeface="Slate Pro" panose="02000506040000020004" pitchFamily="2" charset="0"/>
                        </a:rPr>
                        <a:t>Focuses on an outward-in perspective; not focused on the product</a:t>
                      </a:r>
                    </a:p>
                    <a:p>
                      <a:pPr marL="171450" indent="-171450">
                        <a:buFont typeface="Arial" panose="020B0604020202020204" pitchFamily="34" charset="0"/>
                        <a:buChar char="•"/>
                      </a:pPr>
                      <a:r>
                        <a:rPr lang="en-US" sz="1150" b="0" strike="noStrike" dirty="0">
                          <a:solidFill>
                            <a:schemeClr val="tx1"/>
                          </a:solidFill>
                          <a:latin typeface="Slate Pro" panose="02000506040000020004" pitchFamily="2" charset="0"/>
                          <a:sym typeface="Slate Pro" panose="02000506040000020004" pitchFamily="2" charset="0"/>
                        </a:rPr>
                        <a:t>Helps team contextualize value of client solutions in time and/or money</a:t>
                      </a:r>
                    </a:p>
                    <a:p>
                      <a:pPr marL="171450" indent="-171450">
                        <a:buFont typeface="Arial" panose="020B0604020202020204" pitchFamily="34" charset="0"/>
                        <a:buChar char="•"/>
                      </a:pPr>
                      <a:r>
                        <a:rPr lang="en-US" sz="1150" b="0" strike="noStrike" dirty="0">
                          <a:solidFill>
                            <a:schemeClr val="tx1"/>
                          </a:solidFill>
                          <a:latin typeface="Slate Pro" panose="02000506040000020004" pitchFamily="2" charset="0"/>
                          <a:sym typeface="Slate Pro" panose="02000506040000020004" pitchFamily="2" charset="0"/>
                        </a:rPr>
                        <a:t>Utilizes deep customer/industry knowledge to help team identify unstated expectations and measure the performance of solutions against needs</a:t>
                      </a:r>
                    </a:p>
                    <a:p>
                      <a:pPr marL="171450" indent="-171450">
                        <a:buFont typeface="Arial" panose="020B0604020202020204" pitchFamily="34" charset="0"/>
                        <a:buChar char="•"/>
                      </a:pPr>
                      <a:r>
                        <a:rPr lang="en-US" sz="1150" b="0" strike="noStrike" dirty="0">
                          <a:solidFill>
                            <a:schemeClr val="tx1"/>
                          </a:solidFill>
                          <a:latin typeface="Slate Pro" panose="02000506040000020004" pitchFamily="2" charset="0"/>
                          <a:sym typeface="Slate Pro" panose="02000506040000020004" pitchFamily="2" charset="0"/>
                        </a:rPr>
                        <a:t>Helps team present evidence on value generation in persona-specific terms</a:t>
                      </a:r>
                    </a:p>
                    <a:p>
                      <a:pPr marL="171450" indent="-171450">
                        <a:buFont typeface="Arial" panose="020B0604020202020204" pitchFamily="34" charset="0"/>
                        <a:buChar char="•"/>
                      </a:pPr>
                      <a:r>
                        <a:rPr lang="en-US" sz="1150" b="0" strike="noStrike" dirty="0">
                          <a:solidFill>
                            <a:schemeClr val="tx1"/>
                          </a:solidFill>
                          <a:latin typeface="Slate Pro" panose="02000506040000020004" pitchFamily="2" charset="0"/>
                          <a:sym typeface="Slate Pro" panose="02000506040000020004" pitchFamily="2" charset="0"/>
                        </a:rPr>
                        <a:t>Coaches team to anticipate future needs of customers and positions client offerings and investments accordingly</a:t>
                      </a:r>
                    </a:p>
                    <a:p>
                      <a:pPr marL="171450" indent="-171450">
                        <a:buFont typeface="Arial" panose="020B0604020202020204" pitchFamily="34" charset="0"/>
                        <a:buChar char="•"/>
                      </a:pPr>
                      <a:r>
                        <a:rPr lang="en-US" sz="1150" b="0" strike="noStrike" dirty="0">
                          <a:solidFill>
                            <a:schemeClr val="tx1"/>
                          </a:solidFill>
                          <a:latin typeface="Slate Pro" panose="02000506040000020004" pitchFamily="2" charset="0"/>
                          <a:sym typeface="Slate Pro" panose="02000506040000020004" pitchFamily="2" charset="0"/>
                        </a:rPr>
                        <a:t>Helps team articulate clients’ USPs in context of competitive trends</a:t>
                      </a:r>
                    </a:p>
                    <a:p>
                      <a:pPr marL="171450" indent="-171450">
                        <a:buFont typeface="Arial" panose="020B0604020202020204" pitchFamily="34" charset="0"/>
                        <a:buChar char="•"/>
                      </a:pPr>
                      <a:r>
                        <a:rPr lang="en-US" sz="1150" b="0" strike="noStrike" dirty="0">
                          <a:solidFill>
                            <a:schemeClr val="tx1"/>
                          </a:solidFill>
                          <a:latin typeface="Slate Pro" panose="02000506040000020004" pitchFamily="2" charset="0"/>
                          <a:sym typeface="Slate Pro" panose="02000506040000020004" pitchFamily="2" charset="0"/>
                        </a:rPr>
                        <a:t>Encourages communication and knowledge sharing</a:t>
                      </a:r>
                      <a:endParaRPr lang="en-US" sz="1150" b="0" strike="noStrike" dirty="0">
                        <a:latin typeface="Slate Pro" panose="02000506040000020004" pitchFamily="2" charset="0"/>
                        <a:sym typeface="Slate Pro" panose="02000506040000020004" pitchFamily="2" charset="0"/>
                      </a:endParaRPr>
                    </a:p>
                  </a:txBody>
                  <a:tcPr>
                    <a:solidFill>
                      <a:srgbClr val="90EE9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dirty="0">
                          <a:solidFill>
                            <a:schemeClr val="tx1"/>
                          </a:solidFill>
                          <a:latin typeface="Slate Pro" panose="02000506040000020004" pitchFamily="2" charset="0"/>
                          <a:sym typeface="Slate Pro" panose="02000506040000020004" pitchFamily="2" charset="0"/>
                        </a:rPr>
                        <a:t>Focuses on an outward-in perspective</a:t>
                      </a:r>
                      <a:r>
                        <a:rPr lang="en-US" sz="1200" b="0" strike="noStrike" dirty="0">
                          <a:latin typeface="Slate Pro" panose="02000506040000020004" pitchFamily="2" charset="0"/>
                          <a:sym typeface="Slate Pro" panose="02000506040000020004" pitchFamily="2" charset="0"/>
                        </a:rPr>
                        <a:t>; occasionally fails to consider customers’ perspectives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dirty="0">
                          <a:latin typeface="Slate Pro" panose="02000506040000020004" pitchFamily="2" charset="0"/>
                          <a:sym typeface="Slate Pro" panose="02000506040000020004" pitchFamily="2" charset="0"/>
                        </a:rPr>
                        <a:t>Gives direction that describes client’s solutions in terms of content, features, and functions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dirty="0">
                          <a:latin typeface="Slate Pro" panose="02000506040000020004" pitchFamily="2" charset="0"/>
                          <a:sym typeface="Slate Pro" panose="02000506040000020004" pitchFamily="2" charset="0"/>
                        </a:rPr>
                        <a:t>Understands customers’ stated expectations and needs and helps team to measure performance against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dirty="0">
                          <a:latin typeface="Slate Pro" panose="02000506040000020004" pitchFamily="2" charset="0"/>
                          <a:sym typeface="Slate Pro" panose="02000506040000020004" pitchFamily="2" charset="0"/>
                        </a:rPr>
                        <a:t>Helps team to position clients’ offerings and investments in response to most customer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dirty="0">
                          <a:latin typeface="Slate Pro" panose="02000506040000020004" pitchFamily="2" charset="0"/>
                          <a:sym typeface="Slate Pro" panose="02000506040000020004" pitchFamily="2" charset="0"/>
                        </a:rPr>
                        <a:t>Emphasizes the importance in knowing clients’ USPs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dirty="0">
                          <a:latin typeface="Slate Pro" panose="02000506040000020004" pitchFamily="2" charset="0"/>
                          <a:sym typeface="Slate Pro" panose="02000506040000020004" pitchFamily="2" charset="0"/>
                        </a:rPr>
                        <a:t>Takes advantage of team’s knowledge with peer-to-peer learning</a:t>
                      </a:r>
                    </a:p>
                  </a:txBody>
                  <a:tcPr>
                    <a:solidFill>
                      <a:schemeClr val="accent6">
                        <a:lumMod val="60000"/>
                        <a:lumOff val="40000"/>
                      </a:schemeClr>
                    </a:solidFill>
                  </a:tcPr>
                </a:tc>
                <a:tc>
                  <a:txBody>
                    <a:bodyPr/>
                    <a:lstStyle/>
                    <a:p>
                      <a:pPr marL="171450" indent="-171450">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Focuses on an inside-out perspective</a:t>
                      </a:r>
                    </a:p>
                    <a:p>
                      <a:pPr marL="171450" indent="-171450">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communicate the value of client’s solutions to team; struggles to recall the content, features, and functions</a:t>
                      </a:r>
                    </a:p>
                    <a:p>
                      <a:pPr marL="171450" indent="-171450">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support team’s understanding of customers’ needs and how to measure performance against them</a:t>
                      </a:r>
                    </a:p>
                    <a:p>
                      <a:pPr marL="171450" indent="-171450">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present evidence of generated value; cannot assist team when presenting client value</a:t>
                      </a:r>
                    </a:p>
                    <a:p>
                      <a:pPr marL="171450" indent="-171450">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Does not understand customer needs or how to position client offerings</a:t>
                      </a:r>
                    </a:p>
                    <a:p>
                      <a:pPr marL="171450" indent="-171450">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identify client USPs and competitive trends</a:t>
                      </a:r>
                    </a:p>
                    <a:p>
                      <a:pPr marL="171450" indent="-171450">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Teaches team in a top-down fashion</a:t>
                      </a:r>
                    </a:p>
                  </a:txBody>
                  <a:tcPr>
                    <a:solidFill>
                      <a:srgbClr val="FFCCCB"/>
                    </a:solidFill>
                  </a:tcPr>
                </a:tc>
                <a:extLst>
                  <a:ext uri="{0D108BD9-81ED-4DB2-BD59-A6C34878D82A}">
                    <a16:rowId xmlns:a16="http://schemas.microsoft.com/office/drawing/2014/main" val="268717423"/>
                  </a:ext>
                </a:extLst>
              </a:tr>
            </a:tbl>
          </a:graphicData>
        </a:graphic>
      </p:graphicFrame>
      <p:sp>
        <p:nvSpPr>
          <p:cNvPr id="3" name="Title 1">
            <a:extLst>
              <a:ext uri="{FF2B5EF4-FFF2-40B4-BE49-F238E27FC236}">
                <a16:creationId xmlns:a16="http://schemas.microsoft.com/office/drawing/2014/main" id="{D5F8A565-4542-1A6C-503B-64AF2B8E6537}"/>
              </a:ext>
            </a:extLst>
          </p:cNvPr>
          <p:cNvSpPr txBox="1">
            <a:spLocks/>
          </p:cNvSpPr>
          <p:nvPr/>
        </p:nvSpPr>
        <p:spPr>
          <a:xfrm>
            <a:off x="9139614" y="37589"/>
            <a:ext cx="2432276" cy="273117"/>
          </a:xfrm>
          <a:prstGeom prst="rect">
            <a:avLst/>
          </a:prstGeom>
        </p:spPr>
        <p:txBody>
          <a:bodyPr vert="horz" lIns="91440" tIns="0" rIns="91440" bIns="0" rtlCol="0" anchor="b">
            <a:norm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director (4 of 9)</a:t>
            </a:r>
          </a:p>
        </p:txBody>
      </p:sp>
    </p:spTree>
    <p:extLst>
      <p:ext uri="{BB962C8B-B14F-4D97-AF65-F5344CB8AC3E}">
        <p14:creationId xmlns:p14="http://schemas.microsoft.com/office/powerpoint/2010/main" val="165284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38423D6-64C9-4BBD-294E-4BAEA0EF710F}"/>
              </a:ext>
            </a:extLst>
          </p:cNvPr>
          <p:cNvGraphicFramePr>
            <a:graphicFrameLocks noChangeAspect="1"/>
          </p:cNvGraphicFramePr>
          <p:nvPr>
            <p:custDataLst>
              <p:tags r:id="rId1"/>
            </p:custDataLst>
            <p:extLst>
              <p:ext uri="{D42A27DB-BD31-4B8C-83A1-F6EECF244321}">
                <p14:modId xmlns:p14="http://schemas.microsoft.com/office/powerpoint/2010/main" val="3111512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50D5A-F25B-25ED-75F4-D86EA7285F53}"/>
              </a:ext>
            </a:extLst>
          </p:cNvPr>
          <p:cNvSpPr>
            <a:spLocks noGrp="1"/>
          </p:cNvSpPr>
          <p:nvPr>
            <p:ph type="title"/>
          </p:nvPr>
        </p:nvSpPr>
        <p:spPr/>
        <p:txBody>
          <a:bodyPr vert="horz"/>
          <a:lstStyle/>
          <a:p>
            <a:r>
              <a:rPr lang="en-US" dirty="0">
                <a:latin typeface="Slate Pro" panose="02000506040000020004" pitchFamily="2" charset="0"/>
                <a:sym typeface="Slate Pro" panose="02000506040000020004" pitchFamily="2" charset="0"/>
              </a:rPr>
              <a:t>Assessment topic: negotiation and influence</a:t>
            </a:r>
          </a:p>
        </p:txBody>
      </p:sp>
      <p:graphicFrame>
        <p:nvGraphicFramePr>
          <p:cNvPr id="11" name="Table 3">
            <a:extLst>
              <a:ext uri="{FF2B5EF4-FFF2-40B4-BE49-F238E27FC236}">
                <a16:creationId xmlns:a16="http://schemas.microsoft.com/office/drawing/2014/main" id="{D5BA5130-B301-BFCC-76C1-C8C49B3C5F49}"/>
              </a:ext>
            </a:extLst>
          </p:cNvPr>
          <p:cNvGraphicFramePr>
            <a:graphicFrameLocks noGrp="1"/>
          </p:cNvGraphicFramePr>
          <p:nvPr>
            <p:extLst>
              <p:ext uri="{D42A27DB-BD31-4B8C-83A1-F6EECF244321}">
                <p14:modId xmlns:p14="http://schemas.microsoft.com/office/powerpoint/2010/main" val="3627874656"/>
              </p:ext>
            </p:extLst>
          </p:nvPr>
        </p:nvGraphicFramePr>
        <p:xfrm>
          <a:off x="620110" y="1021906"/>
          <a:ext cx="10962291" cy="5216970"/>
        </p:xfrm>
        <a:graphic>
          <a:graphicData uri="http://schemas.openxmlformats.org/drawingml/2006/table">
            <a:tbl>
              <a:tblPr firstRow="1" bandRow="1">
                <a:tableStyleId>{5C22544A-7EE6-4342-B048-85BDC9FD1C3A}</a:tableStyleId>
              </a:tblPr>
              <a:tblGrid>
                <a:gridCol w="3654097">
                  <a:extLst>
                    <a:ext uri="{9D8B030D-6E8A-4147-A177-3AD203B41FA5}">
                      <a16:colId xmlns:a16="http://schemas.microsoft.com/office/drawing/2014/main" val="1816918899"/>
                    </a:ext>
                  </a:extLst>
                </a:gridCol>
                <a:gridCol w="3654097">
                  <a:extLst>
                    <a:ext uri="{9D8B030D-6E8A-4147-A177-3AD203B41FA5}">
                      <a16:colId xmlns:a16="http://schemas.microsoft.com/office/drawing/2014/main" val="2433398057"/>
                    </a:ext>
                  </a:extLst>
                </a:gridCol>
                <a:gridCol w="3654097">
                  <a:extLst>
                    <a:ext uri="{9D8B030D-6E8A-4147-A177-3AD203B41FA5}">
                      <a16:colId xmlns:a16="http://schemas.microsoft.com/office/drawing/2014/main" val="4168034633"/>
                    </a:ext>
                  </a:extLst>
                </a:gridCol>
              </a:tblGrid>
              <a:tr h="468502">
                <a:tc gridSpan="3">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strike="noStrike" dirty="0">
                          <a:latin typeface="Slate Pro" panose="02000506040000020004" pitchFamily="2" charset="0"/>
                          <a:sym typeface="Slate Pro" panose="02000506040000020004" pitchFamily="2" charset="0"/>
                        </a:rPr>
                        <a:t>Negotiation and influence refers to the engagement and discussion that is involved in reaching an agreement and creating outcomes, as well as affecting the actions, behaviors, and opinions of others.</a:t>
                      </a:r>
                    </a:p>
                  </a:txBody>
                  <a:tcP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603930"/>
                  </a:ext>
                </a:extLst>
              </a:tr>
              <a:tr h="1552649">
                <a:tc gridSpan="3">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strike="noStrike" dirty="0">
                          <a:solidFill>
                            <a:schemeClr val="tx1"/>
                          </a:solidFill>
                          <a:latin typeface="Slate Pro" panose="02000506040000020004" pitchFamily="2" charset="0"/>
                          <a:sym typeface="Slate Pro" panose="02000506040000020004" pitchFamily="2" charset="0"/>
                        </a:rPr>
                        <a:t>Scenario: </a:t>
                      </a:r>
                      <a:r>
                        <a:rPr lang="en-US" sz="1200" b="0" strike="noStrike" dirty="0">
                          <a:solidFill>
                            <a:schemeClr val="tx1"/>
                          </a:solidFill>
                          <a:latin typeface="Slate Pro" panose="02000506040000020004" pitchFamily="2" charset="0"/>
                          <a:sym typeface="Slate Pro" panose="02000506040000020004" pitchFamily="2" charset="0"/>
                        </a:rPr>
                        <a:t>To serve as a strategic partner, and not as a sales resource, you must be honest with your customers about which product updates and migrations are best for them. Recently, client executives have begun pushing their entire organization to drive customers towards Eikon migration. You don’t feel your customer is ready for such a transformation, however despite your protests, you continue facing pressure from management.</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How do you balance the needs of the client with the needs of your customer?</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Who would you try to influence in this situation at both the customer and client? And what would be your approach?</a:t>
                      </a:r>
                    </a:p>
                    <a:p>
                      <a:pPr marL="685800" marR="0" lvl="1" indent="-228600" algn="l" defTabSz="914400" rtl="0" eaLnBrk="1" fontAlgn="auto" latinLnBrk="0" hangingPunct="1">
                        <a:lnSpc>
                          <a:spcPct val="100000"/>
                        </a:lnSpc>
                        <a:spcBef>
                          <a:spcPts val="0"/>
                        </a:spcBef>
                        <a:spcAft>
                          <a:spcPts val="600"/>
                        </a:spcAft>
                        <a:buClrTx/>
                        <a:buSzTx/>
                        <a:buFont typeface="+mj-lt"/>
                        <a:buAutoNum type="arabicParenR"/>
                        <a:tabLst/>
                        <a:defRPr/>
                      </a:pPr>
                      <a:r>
                        <a:rPr lang="en-US" sz="1200" b="0" kern="1200" dirty="0">
                          <a:solidFill>
                            <a:schemeClr val="tx1"/>
                          </a:solidFill>
                          <a:latin typeface="Slate Pro" panose="02000506040000020004" pitchFamily="2" charset="0"/>
                          <a:ea typeface="+mn-ea"/>
                          <a:cs typeface="+mn-cs"/>
                          <a:sym typeface="Slate Pro" panose="02000506040000020004" pitchFamily="2" charset="0"/>
                        </a:rPr>
                        <a:t>What specific negotiating tactics would you use in this situation?</a:t>
                      </a:r>
                    </a:p>
                  </a:txBody>
                  <a:tcPr>
                    <a:solidFill>
                      <a:schemeClr val="bg1">
                        <a:lumMod val="8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4108042"/>
                  </a:ext>
                </a:extLst>
              </a:tr>
              <a:tr h="445020">
                <a:tc>
                  <a:txBody>
                    <a:bodyPr/>
                    <a:lstStyle/>
                    <a:p>
                      <a:pPr algn="ctr"/>
                      <a:r>
                        <a:rPr lang="en-US" sz="1600" b="1" strike="noStrike" kern="1200" dirty="0">
                          <a:solidFill>
                            <a:schemeClr val="tx1"/>
                          </a:solidFill>
                          <a:latin typeface="Slate Pro" panose="02000506040000020004" pitchFamily="2" charset="0"/>
                          <a:ea typeface="+mn-ea"/>
                          <a:cs typeface="+mn-cs"/>
                          <a:sym typeface="Slate Pro" panose="02000506040000020004" pitchFamily="2" charset="0"/>
                        </a:rPr>
                        <a:t>A Player</a:t>
                      </a:r>
                    </a:p>
                  </a:txBody>
                  <a:tcPr anchor="ctr">
                    <a:solidFill>
                      <a:srgbClr val="3C8640"/>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B Player</a:t>
                      </a:r>
                    </a:p>
                  </a:txBody>
                  <a:tcPr anchor="ctr">
                    <a:solidFill>
                      <a:srgbClr val="F8B737"/>
                    </a:solidFill>
                  </a:tcPr>
                </a:tc>
                <a:tc>
                  <a:txBody>
                    <a:bodyPr/>
                    <a:lstStyle/>
                    <a:p>
                      <a:pPr algn="ctr"/>
                      <a:r>
                        <a:rPr lang="en-US" sz="1600" b="1" strike="noStrike" dirty="0">
                          <a:solidFill>
                            <a:schemeClr val="tx1"/>
                          </a:solidFill>
                          <a:latin typeface="Slate Pro" panose="02000506040000020004" pitchFamily="2" charset="0"/>
                          <a:sym typeface="Slate Pro" panose="02000506040000020004" pitchFamily="2" charset="0"/>
                        </a:rPr>
                        <a:t>C Player</a:t>
                      </a:r>
                    </a:p>
                  </a:txBody>
                  <a:tcPr anchor="ctr">
                    <a:solidFill>
                      <a:srgbClr val="BE0B0B"/>
                    </a:solidFill>
                  </a:tcPr>
                </a:tc>
                <a:extLst>
                  <a:ext uri="{0D108BD9-81ED-4DB2-BD59-A6C34878D82A}">
                    <a16:rowId xmlns:a16="http://schemas.microsoft.com/office/drawing/2014/main" val="2367681780"/>
                  </a:ext>
                </a:extLst>
              </a:tr>
              <a:tr h="2750799">
                <a:tc>
                  <a:txBody>
                    <a:bodyPr/>
                    <a:lstStyle/>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Successfully uses give-get frameworks</a:t>
                      </a:r>
                    </a:p>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Represents company interests well</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dirty="0">
                          <a:solidFill>
                            <a:schemeClr val="tx1"/>
                          </a:solidFill>
                          <a:latin typeface="Slate Pro" panose="02000506040000020004" pitchFamily="2" charset="0"/>
                          <a:sym typeface="Slate Pro" panose="02000506040000020004" pitchFamily="2" charset="0"/>
                        </a:rPr>
                        <a:t>Convinces others of their position and facilitates adoption of different approaches and mindsets</a:t>
                      </a:r>
                    </a:p>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Frequently achieves win-win positioning</a:t>
                      </a:r>
                    </a:p>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Coaches with an outside-in perspective and understands customer’s point of view</a:t>
                      </a:r>
                    </a:p>
                    <a:p>
                      <a:pPr marL="171450" indent="-171450">
                        <a:spcBef>
                          <a:spcPts val="300"/>
                        </a:spcBef>
                        <a:buFont typeface="Arial" panose="020B0604020202020204" pitchFamily="34" charset="0"/>
                        <a:buChar char="•"/>
                      </a:pPr>
                      <a:r>
                        <a:rPr lang="en-US" sz="1200" b="0" strike="noStrike" dirty="0">
                          <a:solidFill>
                            <a:schemeClr val="tx1"/>
                          </a:solidFill>
                          <a:latin typeface="Slate Pro" panose="02000506040000020004" pitchFamily="2" charset="0"/>
                          <a:sym typeface="Slate Pro" panose="02000506040000020004" pitchFamily="2" charset="0"/>
                        </a:rPr>
                        <a:t>Help teams negotiate on terms other than price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strike="noStrike" dirty="0">
                          <a:solidFill>
                            <a:schemeClr val="tx1"/>
                          </a:solidFill>
                          <a:latin typeface="Slate Pro" panose="02000506040000020004" pitchFamily="2" charset="0"/>
                          <a:sym typeface="Slate Pro" panose="02000506040000020004" pitchFamily="2" charset="0"/>
                        </a:rPr>
                        <a:t>Shows team how to read customers’ tone and body language and end meetings with clear results and next steps</a:t>
                      </a:r>
                    </a:p>
                    <a:p>
                      <a:pPr marL="171450" indent="-171450" algn="l">
                        <a:spcBef>
                          <a:spcPts val="300"/>
                        </a:spcBef>
                        <a:buFont typeface="Arial" panose="020B0604020202020204" pitchFamily="34" charset="0"/>
                        <a:buChar char="•"/>
                      </a:pPr>
                      <a:endParaRPr lang="en-US" sz="1200" b="0" dirty="0">
                        <a:latin typeface="Slate Pro" panose="02000506040000020004" pitchFamily="2" charset="0"/>
                        <a:sym typeface="Slate Pro" panose="02000506040000020004" pitchFamily="2" charset="0"/>
                      </a:endParaRPr>
                    </a:p>
                  </a:txBody>
                  <a:tcPr>
                    <a:solidFill>
                      <a:srgbClr val="90EE90"/>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Successfully uses give-get frameworks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Attempts to represent company interests well</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sometimes able to convince others of their position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Occasionally achieves win-win positioning</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Provides team with some outside-in insights but is not consistent</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Struggles to help team negotiate on terms other than price</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Sometimes misses customer’s tone and body language and does not always end meetings with clear results and next steps</a:t>
                      </a:r>
                    </a:p>
                  </a:txBody>
                  <a:tcPr>
                    <a:solidFill>
                      <a:schemeClr val="accent6">
                        <a:lumMod val="60000"/>
                        <a:lumOff val="40000"/>
                      </a:schemeClr>
                    </a:solidFill>
                  </a:tcPr>
                </a:tc>
                <a:tc>
                  <a:txBody>
                    <a:bodyPr/>
                    <a:lstStyle/>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Never successfully uses give-get frameworks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represent company interests well</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unable to convince others of their position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Cannot achieve win-win positioning on their own</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Consistently champions an inside-out approach and focuses on product features and functions</a:t>
                      </a:r>
                    </a:p>
                    <a:p>
                      <a:pPr marL="171450" indent="-171450">
                        <a:spcBef>
                          <a:spcPts val="300"/>
                        </a:spcBef>
                        <a:buFont typeface="Arial" panose="020B0604020202020204" pitchFamily="34" charset="0"/>
                        <a:buChar char="•"/>
                      </a:pPr>
                      <a:r>
                        <a:rPr lang="en-US" sz="1200" b="0" strike="noStrike" dirty="0">
                          <a:latin typeface="Slate Pro" panose="02000506040000020004" pitchFamily="2" charset="0"/>
                          <a:sym typeface="Slate Pro" panose="02000506040000020004" pitchFamily="2" charset="0"/>
                        </a:rPr>
                        <a:t>Is unable is properly negotiate and has team default to commercial terms</a:t>
                      </a:r>
                    </a:p>
                  </a:txBody>
                  <a:tcPr>
                    <a:solidFill>
                      <a:srgbClr val="FFCCCB"/>
                    </a:solidFill>
                  </a:tcPr>
                </a:tc>
                <a:extLst>
                  <a:ext uri="{0D108BD9-81ED-4DB2-BD59-A6C34878D82A}">
                    <a16:rowId xmlns:a16="http://schemas.microsoft.com/office/drawing/2014/main" val="268717423"/>
                  </a:ext>
                </a:extLst>
              </a:tr>
            </a:tbl>
          </a:graphicData>
        </a:graphic>
      </p:graphicFrame>
      <p:sp>
        <p:nvSpPr>
          <p:cNvPr id="3" name="Title 1">
            <a:extLst>
              <a:ext uri="{FF2B5EF4-FFF2-40B4-BE49-F238E27FC236}">
                <a16:creationId xmlns:a16="http://schemas.microsoft.com/office/drawing/2014/main" id="{30AC2823-E34A-63B2-1F09-938751E99332}"/>
              </a:ext>
            </a:extLst>
          </p:cNvPr>
          <p:cNvSpPr txBox="1">
            <a:spLocks/>
          </p:cNvSpPr>
          <p:nvPr/>
        </p:nvSpPr>
        <p:spPr>
          <a:xfrm>
            <a:off x="9139614" y="37589"/>
            <a:ext cx="2432276" cy="273117"/>
          </a:xfrm>
          <a:prstGeom prst="rect">
            <a:avLst/>
          </a:prstGeom>
        </p:spPr>
        <p:txBody>
          <a:bodyPr vert="horz" lIns="91440" tIns="0" rIns="91440" bIns="0" rtlCol="0" anchor="b">
            <a:norm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200" dirty="0">
                <a:latin typeface="Slate Pro" panose="02000506040000020004" pitchFamily="2" charset="0"/>
                <a:sym typeface="Slate Pro" panose="02000506040000020004" pitchFamily="2" charset="0"/>
              </a:rPr>
              <a:t>Customer success director (5 of 9)</a:t>
            </a:r>
          </a:p>
        </p:txBody>
      </p:sp>
    </p:spTree>
    <p:extLst>
      <p:ext uri="{BB962C8B-B14F-4D97-AF65-F5344CB8AC3E}">
        <p14:creationId xmlns:p14="http://schemas.microsoft.com/office/powerpoint/2010/main" val="4024163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2973</TotalTime>
  <Words>9826</Words>
  <Application>Microsoft Office PowerPoint</Application>
  <PresentationFormat>Widescreen</PresentationFormat>
  <Paragraphs>810</Paragraphs>
  <Slides>34</Slides>
  <Notes>31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Avenir Next LT Pro</vt:lpstr>
      <vt:lpstr>Courier New</vt:lpstr>
      <vt:lpstr>Slate Pro</vt:lpstr>
      <vt:lpstr>SBI PPT</vt:lpstr>
      <vt:lpstr>think-cell Slide</vt:lpstr>
      <vt:lpstr>Interview Guide for Customer Success Roles</vt:lpstr>
      <vt:lpstr>PowerPoint Presentation</vt:lpstr>
      <vt:lpstr>PowerPoint Presentation</vt:lpstr>
      <vt:lpstr>PowerPoint Presentation</vt:lpstr>
      <vt:lpstr>Assessment topic: customer focus</vt:lpstr>
      <vt:lpstr>Assessment topic: business acumen</vt:lpstr>
      <vt:lpstr>Assessment topic: problem-solving</vt:lpstr>
      <vt:lpstr>Assessment topic: value justification</vt:lpstr>
      <vt:lpstr>Assessment topic: negotiation and influence</vt:lpstr>
      <vt:lpstr>Assessment topic: process management</vt:lpstr>
      <vt:lpstr>Assessment topic: talent development</vt:lpstr>
      <vt:lpstr>Assessment topic: managerial courage</vt:lpstr>
      <vt:lpstr>Assessment topic: convert strategy to tactics</vt:lpstr>
      <vt:lpstr>PowerPoint Presentation</vt:lpstr>
      <vt:lpstr>Assessment topic: customer focus</vt:lpstr>
      <vt:lpstr>Assessment topic: business acumen</vt:lpstr>
      <vt:lpstr>Assessment topic: problem-solving</vt:lpstr>
      <vt:lpstr>Assessment topic: value justification</vt:lpstr>
      <vt:lpstr>Assessment topic: negotiation and influence</vt:lpstr>
      <vt:lpstr>Assessment topic: customer retention</vt:lpstr>
      <vt:lpstr>Assessment topic: process management</vt:lpstr>
      <vt:lpstr>Assessment topic: organization and planning</vt:lpstr>
      <vt:lpstr>Assessment topic: talent development</vt:lpstr>
      <vt:lpstr>Assessment topic: convert strategy to tactics</vt:lpstr>
      <vt:lpstr>PowerPoint Presentation</vt:lpstr>
      <vt:lpstr>Assessment topic: customer focus</vt:lpstr>
      <vt:lpstr>Assessment topic: business acumen</vt:lpstr>
      <vt:lpstr>Assessment topic: problem-solving</vt:lpstr>
      <vt:lpstr>Assessment topic: domain expertise</vt:lpstr>
      <vt:lpstr>Assessment topic: value justification</vt:lpstr>
      <vt:lpstr>Assessment topic: customer retention</vt:lpstr>
      <vt:lpstr>Assessment topic: organization and planning</vt:lpstr>
      <vt:lpstr>Assessment topic: communication</vt:lpstr>
      <vt:lpstr>Assessment topic: active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SBI PPT Template</dc:title>
  <dc:creator>Aaron Bean</dc:creator>
  <cp:lastModifiedBy>Mike Riello</cp:lastModifiedBy>
  <cp:revision>131</cp:revision>
  <dcterms:created xsi:type="dcterms:W3CDTF">2022-12-02T21:37:18Z</dcterms:created>
  <dcterms:modified xsi:type="dcterms:W3CDTF">2023-05-16T16:43:11Z</dcterms:modified>
</cp:coreProperties>
</file>