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3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8" r:id="rId2"/>
  </p:sldMasterIdLst>
  <p:notesMasterIdLst>
    <p:notesMasterId r:id="rId6"/>
  </p:notesMasterIdLst>
  <p:sldIdLst>
    <p:sldId id="2147479584" r:id="rId3"/>
    <p:sldId id="2147479582" r:id="rId4"/>
    <p:sldId id="2147479583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pos="4992" userDrawn="1">
          <p15:clr>
            <a:srgbClr val="A4A3A4"/>
          </p15:clr>
        </p15:guide>
        <p15:guide id="4" orient="horz" pos="3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4E5BE-5AB0-EE41-0EB2-698F31816154}" name="Nick Toman" initials="NT" userId="S::nick.toman@sbigrowth.com::5fc96732-ee7e-49c2-92b3-e7fb7f3ccd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36B1F-C39C-4086-9933-ED82AC3302FC}" v="31" dt="2025-05-23T22:00:08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pos="744"/>
        <p:guide orient="horz" pos="1272"/>
        <p:guide pos="4992"/>
        <p:guide orient="horz" pos="3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82931-308B-1B43-894F-43ADAE4E62B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2D91-0CCE-964E-9BBF-21FA58B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2025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789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869603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761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83531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583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169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223594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483150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17013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896505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129434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69540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288587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4520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669612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 userDrawn="1"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46768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186285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76670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45139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666358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 userDrawn="1"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 userDrawn="1"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742216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 userDrawn="1"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 userDrawn="1"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549455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 userDrawn="1"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 userDrawn="1"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054067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 userDrawn="1"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 userDrawn="1"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54549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 userDrawn="1"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 userDrawn="1"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 userDrawn="1"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71289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2025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22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28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2025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 userDrawn="1"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 userDrawn="1"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908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DD64B97-B195-6E9E-BE02-76333650EA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7825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D64B97-B195-6E9E-BE02-76333650E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C692C3-F9A7-3B29-7661-E74636145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sz="2400" b="1" baseline="0" dirty="0">
                <a:latin typeface="Avenir Next LT Pro"/>
              </a:rPr>
              <a:t>Artificial Intelligence in Go-to-Market, Strategy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0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3E4785A-6C1D-E01C-C1DD-2F4AF2829A0B}"/>
              </a:ext>
            </a:extLst>
          </p:cNvPr>
          <p:cNvCxnSpPr>
            <a:cxnSpLocks/>
          </p:cNvCxnSpPr>
          <p:nvPr/>
        </p:nvCxnSpPr>
        <p:spPr>
          <a:xfrm>
            <a:off x="1996458" y="5176281"/>
            <a:ext cx="9135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37D5666-6E3C-9DED-7B40-2DE26D71A7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88242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7D5666-6E3C-9DED-7B40-2DE26D71A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270B35-F2D8-B3D4-73D3-CE2C7C6D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Artificial Intelligence in Go-to-Market Strategy Template [Instructions]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3AD1CA8C-820E-3CF2-6368-F4D01187FEED}"/>
              </a:ext>
            </a:extLst>
          </p:cNvPr>
          <p:cNvSpPr/>
          <p:nvPr/>
        </p:nvSpPr>
        <p:spPr>
          <a:xfrm rot="5400000">
            <a:off x="712834" y="916744"/>
            <a:ext cx="1337998" cy="12936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Strategic Priorities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35DCDFE6-8318-00C6-5E89-C6E50C6F39AD}"/>
              </a:ext>
            </a:extLst>
          </p:cNvPr>
          <p:cNvSpPr/>
          <p:nvPr/>
        </p:nvSpPr>
        <p:spPr>
          <a:xfrm rot="5400000">
            <a:off x="698457" y="2269117"/>
            <a:ext cx="1352374" cy="127928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AI Contribution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63D2F-9A5B-DA86-D14C-AB95CCD738FD}"/>
              </a:ext>
            </a:extLst>
          </p:cNvPr>
          <p:cNvSpPr txBox="1"/>
          <p:nvPr/>
        </p:nvSpPr>
        <p:spPr>
          <a:xfrm>
            <a:off x="2236124" y="894575"/>
            <a:ext cx="217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The Go-to-Market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514CC-27EA-9E07-9492-BAE266C7319F}"/>
              </a:ext>
            </a:extLst>
          </p:cNvPr>
          <p:cNvSpPr txBox="1"/>
          <p:nvPr/>
        </p:nvSpPr>
        <p:spPr>
          <a:xfrm>
            <a:off x="6803667" y="865820"/>
            <a:ext cx="3430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Desired End State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1818B2C-1A4C-C613-05A7-8060D2F3FF5F}"/>
              </a:ext>
            </a:extLst>
          </p:cNvPr>
          <p:cNvSpPr/>
          <p:nvPr/>
        </p:nvSpPr>
        <p:spPr>
          <a:xfrm>
            <a:off x="4972565" y="890608"/>
            <a:ext cx="1595612" cy="2330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96DBE9-6D7D-0D2D-F81A-CA966C84B144}"/>
              </a:ext>
            </a:extLst>
          </p:cNvPr>
          <p:cNvCxnSpPr>
            <a:cxnSpLocks/>
          </p:cNvCxnSpPr>
          <p:nvPr/>
        </p:nvCxnSpPr>
        <p:spPr>
          <a:xfrm>
            <a:off x="1999907" y="2232571"/>
            <a:ext cx="9135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716882-3D1E-3136-1FE4-EC503E6EB250}"/>
              </a:ext>
            </a:extLst>
          </p:cNvPr>
          <p:cNvCxnSpPr>
            <a:cxnSpLocks/>
          </p:cNvCxnSpPr>
          <p:nvPr/>
        </p:nvCxnSpPr>
        <p:spPr>
          <a:xfrm flipV="1">
            <a:off x="2014285" y="3570566"/>
            <a:ext cx="9135331" cy="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8BEA6CA-283B-811B-738D-1BB1AF0D57A6}"/>
              </a:ext>
            </a:extLst>
          </p:cNvPr>
          <p:cNvSpPr txBox="1"/>
          <p:nvPr/>
        </p:nvSpPr>
        <p:spPr>
          <a:xfrm>
            <a:off x="2236124" y="2246642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How AI Will Help Solve the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64FEA9-C4C2-8464-739A-34E0DED500A3}"/>
              </a:ext>
            </a:extLst>
          </p:cNvPr>
          <p:cNvSpPr txBox="1"/>
          <p:nvPr/>
        </p:nvSpPr>
        <p:spPr>
          <a:xfrm>
            <a:off x="6803667" y="2212969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AI Tools/ Applications to 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FFFA9C-FBBC-D1C7-303D-DFAD5E8682D5}"/>
              </a:ext>
            </a:extLst>
          </p:cNvPr>
          <p:cNvSpPr txBox="1"/>
          <p:nvPr/>
        </p:nvSpPr>
        <p:spPr>
          <a:xfrm>
            <a:off x="2236124" y="3572096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Where/ How We Will Pilot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8B6CC-3B7D-A4B1-6446-02A93514FA4A}"/>
              </a:ext>
            </a:extLst>
          </p:cNvPr>
          <p:cNvSpPr txBox="1"/>
          <p:nvPr/>
        </p:nvSpPr>
        <p:spPr>
          <a:xfrm>
            <a:off x="6803667" y="3589986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Markers of Success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54B4B4-DE4A-6123-062F-E9A2641E5EED}"/>
              </a:ext>
            </a:extLst>
          </p:cNvPr>
          <p:cNvSpPr txBox="1"/>
          <p:nvPr/>
        </p:nvSpPr>
        <p:spPr>
          <a:xfrm>
            <a:off x="2236124" y="4406094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How We Will Scale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3564C7-295B-6A76-74D0-904A70B48D81}"/>
              </a:ext>
            </a:extLst>
          </p:cNvPr>
          <p:cNvSpPr txBox="1"/>
          <p:nvPr/>
        </p:nvSpPr>
        <p:spPr>
          <a:xfrm>
            <a:off x="2236124" y="5198252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Anticipated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A2C864-64F2-C07B-85D3-D58D751C4642}"/>
              </a:ext>
            </a:extLst>
          </p:cNvPr>
          <p:cNvSpPr txBox="1"/>
          <p:nvPr/>
        </p:nvSpPr>
        <p:spPr>
          <a:xfrm>
            <a:off x="6767188" y="5201765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Expected KPI Performance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7455CF2-50FD-20E4-8AC3-06DB3C296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60250"/>
              </p:ext>
            </p:extLst>
          </p:nvPr>
        </p:nvGraphicFramePr>
        <p:xfrm>
          <a:off x="6858628" y="5466761"/>
          <a:ext cx="3624348" cy="83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116">
                  <a:extLst>
                    <a:ext uri="{9D8B030D-6E8A-4147-A177-3AD203B41FA5}">
                      <a16:colId xmlns:a16="http://schemas.microsoft.com/office/drawing/2014/main" val="4005330879"/>
                    </a:ext>
                  </a:extLst>
                </a:gridCol>
                <a:gridCol w="1208116">
                  <a:extLst>
                    <a:ext uri="{9D8B030D-6E8A-4147-A177-3AD203B41FA5}">
                      <a16:colId xmlns:a16="http://schemas.microsoft.com/office/drawing/2014/main" val="3327732518"/>
                    </a:ext>
                  </a:extLst>
                </a:gridCol>
                <a:gridCol w="1208116">
                  <a:extLst>
                    <a:ext uri="{9D8B030D-6E8A-4147-A177-3AD203B41FA5}">
                      <a16:colId xmlns:a16="http://schemas.microsoft.com/office/drawing/2014/main" val="686786978"/>
                    </a:ext>
                  </a:extLst>
                </a:gridCol>
              </a:tblGrid>
              <a:tr h="278220">
                <a:tc>
                  <a:txBody>
                    <a:bodyPr/>
                    <a:lstStyle/>
                    <a:p>
                      <a:r>
                        <a:rPr lang="en-US" sz="90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90974"/>
                  </a:ext>
                </a:extLst>
              </a:tr>
              <a:tr h="27822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96707"/>
                  </a:ext>
                </a:extLst>
              </a:tr>
              <a:tr h="27822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99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310325-B911-99B2-8408-D837C9A3A914}"/>
              </a:ext>
            </a:extLst>
          </p:cNvPr>
          <p:cNvSpPr txBox="1"/>
          <p:nvPr/>
        </p:nvSpPr>
        <p:spPr>
          <a:xfrm>
            <a:off x="2392574" y="1268803"/>
            <a:ext cx="8293838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Start from the bigger go-to-market problems you are trying to address as an organization and build the AI strategy back from there. Don’t create new problems to solve just to use AI.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5040D-8F01-02DE-0AD2-88C622757DE4}"/>
              </a:ext>
            </a:extLst>
          </p:cNvPr>
          <p:cNvSpPr txBox="1"/>
          <p:nvPr/>
        </p:nvSpPr>
        <p:spPr>
          <a:xfrm>
            <a:off x="2386305" y="2499061"/>
            <a:ext cx="3618525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What you can automate, augment, and/ or level-up using </a:t>
            </a:r>
            <a:r>
              <a:rPr lang="en-US" sz="1200"/>
              <a:t>AI </a:t>
            </a:r>
            <a:r>
              <a:rPr lang="en-US" sz="1200" dirty="0"/>
              <a:t>to </a:t>
            </a:r>
            <a:r>
              <a:rPr lang="en-US" sz="1200"/>
              <a:t>solve the </a:t>
            </a:r>
            <a:r>
              <a:rPr lang="en-US" sz="1200" dirty="0"/>
              <a:t>go-to-market </a:t>
            </a:r>
            <a:r>
              <a:rPr lang="en-US" sz="1200"/>
              <a:t>problem</a:t>
            </a:r>
            <a:r>
              <a:rPr lang="en-US" sz="1200" dirty="0"/>
              <a:t>.</a:t>
            </a:r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38ADC-2DEB-F609-4699-09CE7FB1742E}"/>
              </a:ext>
            </a:extLst>
          </p:cNvPr>
          <p:cNvSpPr txBox="1"/>
          <p:nvPr/>
        </p:nvSpPr>
        <p:spPr>
          <a:xfrm>
            <a:off x="6880528" y="2503113"/>
            <a:ext cx="3809026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Which </a:t>
            </a:r>
            <a:r>
              <a:rPr lang="en-US" sz="1200" dirty="0"/>
              <a:t>specific </a:t>
            </a:r>
            <a:r>
              <a:rPr lang="en-US" sz="1200"/>
              <a:t>tools </a:t>
            </a:r>
            <a:r>
              <a:rPr lang="en-US" sz="1200" dirty="0"/>
              <a:t>you will/ could </a:t>
            </a:r>
            <a:r>
              <a:rPr lang="en-US" sz="1200"/>
              <a:t>use and what they would be used for</a:t>
            </a:r>
            <a:r>
              <a:rPr lang="en-US" sz="1200" dirty="0"/>
              <a:t>.</a:t>
            </a:r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B8207-6F24-B26C-41E4-2E61A8E9913B}"/>
              </a:ext>
            </a:extLst>
          </p:cNvPr>
          <p:cNvSpPr txBox="1"/>
          <p:nvPr/>
        </p:nvSpPr>
        <p:spPr>
          <a:xfrm>
            <a:off x="2390356" y="3833555"/>
            <a:ext cx="3590612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Which part of the organization will </a:t>
            </a:r>
            <a:r>
              <a:rPr lang="en-US" sz="1200" dirty="0"/>
              <a:t>run </a:t>
            </a:r>
            <a:r>
              <a:rPr lang="en-US" sz="1200"/>
              <a:t>the </a:t>
            </a:r>
            <a:r>
              <a:rPr lang="en-US" sz="1200" dirty="0"/>
              <a:t>initial pilot </a:t>
            </a:r>
            <a:r>
              <a:rPr lang="en-US" sz="1200"/>
              <a:t>and in what way</a:t>
            </a:r>
            <a:r>
              <a:rPr lang="en-US" sz="1200" dirty="0"/>
              <a:t>.</a:t>
            </a:r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20C45-EA11-4020-2C0A-456201027CE5}"/>
              </a:ext>
            </a:extLst>
          </p:cNvPr>
          <p:cNvSpPr txBox="1"/>
          <p:nvPr/>
        </p:nvSpPr>
        <p:spPr>
          <a:xfrm>
            <a:off x="6880527" y="3833554"/>
            <a:ext cx="3800920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What </a:t>
            </a:r>
            <a:r>
              <a:rPr lang="en-US" sz="1200" dirty="0"/>
              <a:t>you will expect to see to </a:t>
            </a:r>
            <a:r>
              <a:rPr lang="en-US" sz="1200"/>
              <a:t>indicate the </a:t>
            </a:r>
            <a:r>
              <a:rPr lang="en-US" sz="1200" dirty="0"/>
              <a:t>AI strategy </a:t>
            </a:r>
            <a:r>
              <a:rPr lang="en-US" sz="1200"/>
              <a:t>is working</a:t>
            </a:r>
            <a:r>
              <a:rPr lang="en-US" sz="1200" dirty="0"/>
              <a:t>.</a:t>
            </a:r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0A88F-AA63-259F-BD18-CD97E2AAE03E}"/>
              </a:ext>
            </a:extLst>
          </p:cNvPr>
          <p:cNvSpPr txBox="1"/>
          <p:nvPr/>
        </p:nvSpPr>
        <p:spPr>
          <a:xfrm>
            <a:off x="2382249" y="4643046"/>
            <a:ext cx="3608584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What </a:t>
            </a:r>
            <a:r>
              <a:rPr lang="en-US" sz="1200" dirty="0"/>
              <a:t>additional roll-out plans and needs </a:t>
            </a:r>
            <a:r>
              <a:rPr lang="en-US" sz="1200"/>
              <a:t>will be </a:t>
            </a:r>
            <a:r>
              <a:rPr lang="en-US" sz="1200" dirty="0"/>
              <a:t>when introducing </a:t>
            </a:r>
            <a:r>
              <a:rPr lang="en-US" sz="1200"/>
              <a:t>to </a:t>
            </a:r>
            <a:r>
              <a:rPr lang="en-US" sz="1200" dirty="0"/>
              <a:t>the rest of the organization.</a:t>
            </a:r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C5C0B-C6D5-427E-3B8F-C1655D5A8D51}"/>
              </a:ext>
            </a:extLst>
          </p:cNvPr>
          <p:cNvSpPr txBox="1"/>
          <p:nvPr/>
        </p:nvSpPr>
        <p:spPr>
          <a:xfrm>
            <a:off x="2384469" y="5468062"/>
            <a:ext cx="3634739" cy="461665"/>
          </a:xfrm>
          <a:prstGeom prst="rect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Timing </a:t>
            </a:r>
            <a:r>
              <a:rPr lang="en-US" sz="1200"/>
              <a:t>of </a:t>
            </a:r>
            <a:r>
              <a:rPr lang="en-US" sz="1200" dirty="0"/>
              <a:t>specific milestones from launch </a:t>
            </a:r>
            <a:r>
              <a:rPr lang="en-US" sz="1200"/>
              <a:t>to </a:t>
            </a:r>
            <a:r>
              <a:rPr lang="en-US" sz="1200" dirty="0"/>
              <a:t>full scale </a:t>
            </a:r>
            <a:r>
              <a:rPr lang="en-US" sz="1200"/>
              <a:t>implementation</a:t>
            </a:r>
            <a:r>
              <a:rPr lang="en-US" sz="1200" dirty="0"/>
              <a:t>.​</a:t>
            </a:r>
            <a:endParaRPr lang="en-US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17775A-BC79-9DA4-BD03-91EE8412C1EA}"/>
              </a:ext>
            </a:extLst>
          </p:cNvPr>
          <p:cNvSpPr/>
          <p:nvPr/>
        </p:nvSpPr>
        <p:spPr>
          <a:xfrm>
            <a:off x="735003" y="5192560"/>
            <a:ext cx="1293662" cy="933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Outcomes</a:t>
            </a:r>
          </a:p>
        </p:txBody>
      </p:sp>
      <p:sp>
        <p:nvSpPr>
          <p:cNvPr id="39" name="Pentagon 18">
            <a:extLst>
              <a:ext uri="{FF2B5EF4-FFF2-40B4-BE49-F238E27FC236}">
                <a16:creationId xmlns:a16="http://schemas.microsoft.com/office/drawing/2014/main" id="{4036298F-F33F-9185-FB2C-4987016788A5}"/>
              </a:ext>
            </a:extLst>
          </p:cNvPr>
          <p:cNvSpPr/>
          <p:nvPr/>
        </p:nvSpPr>
        <p:spPr>
          <a:xfrm rot="5400000">
            <a:off x="565895" y="3739673"/>
            <a:ext cx="1617491" cy="127928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Rollout</a:t>
            </a:r>
          </a:p>
        </p:txBody>
      </p:sp>
    </p:spTree>
    <p:extLst>
      <p:ext uri="{BB962C8B-B14F-4D97-AF65-F5344CB8AC3E}">
        <p14:creationId xmlns:p14="http://schemas.microsoft.com/office/powerpoint/2010/main" val="133424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860E-AD01-0B94-EB88-64CE97D2F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F218C36-DA54-2CB5-E168-ACB01FA378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14410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218C36-DA54-2CB5-E168-ACB01FA37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C3E18B-72F8-0893-F9E3-BAC84CC0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Artificial Intelligence in Go-to-Market Strategy Template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9F5BF-E824-324A-3158-F0B7D158656B}"/>
              </a:ext>
            </a:extLst>
          </p:cNvPr>
          <p:cNvSpPr/>
          <p:nvPr/>
        </p:nvSpPr>
        <p:spPr>
          <a:xfrm>
            <a:off x="735003" y="5192560"/>
            <a:ext cx="1293662" cy="933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Outcomes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2897CA21-C333-18CE-1B29-176D221E7358}"/>
              </a:ext>
            </a:extLst>
          </p:cNvPr>
          <p:cNvSpPr/>
          <p:nvPr/>
        </p:nvSpPr>
        <p:spPr>
          <a:xfrm rot="5400000">
            <a:off x="712834" y="916744"/>
            <a:ext cx="1337998" cy="12936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Strategic Priorities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CEE624EA-76B2-A63E-63A3-45CD9B896DFE}"/>
              </a:ext>
            </a:extLst>
          </p:cNvPr>
          <p:cNvSpPr/>
          <p:nvPr/>
        </p:nvSpPr>
        <p:spPr>
          <a:xfrm rot="5400000">
            <a:off x="698457" y="2269117"/>
            <a:ext cx="1352374" cy="1279285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AI Contribution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3F74CF7-49C2-6803-B70D-24158ABC724D}"/>
              </a:ext>
            </a:extLst>
          </p:cNvPr>
          <p:cNvSpPr/>
          <p:nvPr/>
        </p:nvSpPr>
        <p:spPr>
          <a:xfrm rot="5400000">
            <a:off x="565895" y="3739673"/>
            <a:ext cx="1617491" cy="1279284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/>
              <a:t>Rollout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F01E5-C355-1083-E519-EA834A8F6145}"/>
              </a:ext>
            </a:extLst>
          </p:cNvPr>
          <p:cNvSpPr txBox="1"/>
          <p:nvPr/>
        </p:nvSpPr>
        <p:spPr>
          <a:xfrm>
            <a:off x="2236124" y="894575"/>
            <a:ext cx="217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The Go-to-Market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B52DA4-05FE-3C2C-1B7C-CB2777B6B51F}"/>
              </a:ext>
            </a:extLst>
          </p:cNvPr>
          <p:cNvSpPr txBox="1"/>
          <p:nvPr/>
        </p:nvSpPr>
        <p:spPr>
          <a:xfrm>
            <a:off x="6803667" y="865820"/>
            <a:ext cx="3430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Desired End State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43DC3B4-D588-31DD-8358-7B4F05222B91}"/>
              </a:ext>
            </a:extLst>
          </p:cNvPr>
          <p:cNvSpPr/>
          <p:nvPr/>
        </p:nvSpPr>
        <p:spPr>
          <a:xfrm>
            <a:off x="4336214" y="931139"/>
            <a:ext cx="2227910" cy="1884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6509E2-D937-7DB3-9D53-6AE0B3E806DA}"/>
              </a:ext>
            </a:extLst>
          </p:cNvPr>
          <p:cNvCxnSpPr>
            <a:cxnSpLocks/>
          </p:cNvCxnSpPr>
          <p:nvPr/>
        </p:nvCxnSpPr>
        <p:spPr>
          <a:xfrm>
            <a:off x="1999907" y="2232571"/>
            <a:ext cx="9135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8BA12-6101-3954-A8BE-9CA605A338B5}"/>
              </a:ext>
            </a:extLst>
          </p:cNvPr>
          <p:cNvCxnSpPr>
            <a:cxnSpLocks/>
          </p:cNvCxnSpPr>
          <p:nvPr/>
        </p:nvCxnSpPr>
        <p:spPr>
          <a:xfrm flipV="1">
            <a:off x="2014285" y="3570566"/>
            <a:ext cx="9135331" cy="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12794-8EDC-1979-AE2D-8A90CA8AB284}"/>
              </a:ext>
            </a:extLst>
          </p:cNvPr>
          <p:cNvCxnSpPr>
            <a:cxnSpLocks/>
          </p:cNvCxnSpPr>
          <p:nvPr/>
        </p:nvCxnSpPr>
        <p:spPr>
          <a:xfrm>
            <a:off x="1996458" y="5176281"/>
            <a:ext cx="91353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39CCCF-9D23-59FF-731D-DEDD541CA5C0}"/>
              </a:ext>
            </a:extLst>
          </p:cNvPr>
          <p:cNvSpPr txBox="1"/>
          <p:nvPr/>
        </p:nvSpPr>
        <p:spPr>
          <a:xfrm>
            <a:off x="2236124" y="2249982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How AI Will Help Solve the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0FB5FB-2728-2135-0F64-B45518DE8210}"/>
              </a:ext>
            </a:extLst>
          </p:cNvPr>
          <p:cNvSpPr txBox="1"/>
          <p:nvPr/>
        </p:nvSpPr>
        <p:spPr>
          <a:xfrm>
            <a:off x="6807496" y="2248959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AI Tools/ Applications to Use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97AE9-2FED-4139-BD22-6B70C99DBF41}"/>
              </a:ext>
            </a:extLst>
          </p:cNvPr>
          <p:cNvSpPr txBox="1"/>
          <p:nvPr/>
        </p:nvSpPr>
        <p:spPr>
          <a:xfrm>
            <a:off x="2236124" y="3567302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Where/ How We Will Pilot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0CA582-BE1C-3053-AB4E-2FD8B91FC315}"/>
              </a:ext>
            </a:extLst>
          </p:cNvPr>
          <p:cNvSpPr txBox="1"/>
          <p:nvPr/>
        </p:nvSpPr>
        <p:spPr>
          <a:xfrm>
            <a:off x="6803667" y="3564144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Markers of Success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C6347-F5BE-106B-B2C3-978A307D54A2}"/>
              </a:ext>
            </a:extLst>
          </p:cNvPr>
          <p:cNvSpPr txBox="1"/>
          <p:nvPr/>
        </p:nvSpPr>
        <p:spPr>
          <a:xfrm>
            <a:off x="2236124" y="4362962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How We Will Scale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0838ED-F185-ABD2-8E19-E0C9334F2B47}"/>
              </a:ext>
            </a:extLst>
          </p:cNvPr>
          <p:cNvSpPr txBox="1"/>
          <p:nvPr/>
        </p:nvSpPr>
        <p:spPr>
          <a:xfrm>
            <a:off x="2236124" y="5188058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Anticipated Timeline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D8FA6-F64A-9091-45E1-8A24D3788BED}"/>
              </a:ext>
            </a:extLst>
          </p:cNvPr>
          <p:cNvSpPr txBox="1"/>
          <p:nvPr/>
        </p:nvSpPr>
        <p:spPr>
          <a:xfrm>
            <a:off x="6803667" y="5188058"/>
            <a:ext cx="359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/>
              <a:t>Expected KPI Performance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3BA9CE9-A21B-FCEC-BE19-7A583956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63645"/>
              </p:ext>
            </p:extLst>
          </p:nvPr>
        </p:nvGraphicFramePr>
        <p:xfrm>
          <a:off x="6895107" y="5453054"/>
          <a:ext cx="3624348" cy="83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116">
                  <a:extLst>
                    <a:ext uri="{9D8B030D-6E8A-4147-A177-3AD203B41FA5}">
                      <a16:colId xmlns:a16="http://schemas.microsoft.com/office/drawing/2014/main" val="4005330879"/>
                    </a:ext>
                  </a:extLst>
                </a:gridCol>
                <a:gridCol w="1208116">
                  <a:extLst>
                    <a:ext uri="{9D8B030D-6E8A-4147-A177-3AD203B41FA5}">
                      <a16:colId xmlns:a16="http://schemas.microsoft.com/office/drawing/2014/main" val="3327732518"/>
                    </a:ext>
                  </a:extLst>
                </a:gridCol>
                <a:gridCol w="1208116">
                  <a:extLst>
                    <a:ext uri="{9D8B030D-6E8A-4147-A177-3AD203B41FA5}">
                      <a16:colId xmlns:a16="http://schemas.microsoft.com/office/drawing/2014/main" val="686786978"/>
                    </a:ext>
                  </a:extLst>
                </a:gridCol>
              </a:tblGrid>
              <a:tr h="278220">
                <a:tc>
                  <a:txBody>
                    <a:bodyPr/>
                    <a:lstStyle/>
                    <a:p>
                      <a:r>
                        <a:rPr lang="en-US" sz="90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90974"/>
                  </a:ext>
                </a:extLst>
              </a:tr>
              <a:tr h="27822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496707"/>
                  </a:ext>
                </a:extLst>
              </a:tr>
              <a:tr h="27822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99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202FBE-877F-1E43-D9FB-4404CF47E00D}"/>
              </a:ext>
            </a:extLst>
          </p:cNvPr>
          <p:cNvSpPr txBox="1"/>
          <p:nvPr/>
        </p:nvSpPr>
        <p:spPr>
          <a:xfrm>
            <a:off x="2234827" y="1195734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GTM problem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GTM problem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GTM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D8B7B-7435-51FA-6E2F-22FB89596051}"/>
              </a:ext>
            </a:extLst>
          </p:cNvPr>
          <p:cNvSpPr txBox="1"/>
          <p:nvPr/>
        </p:nvSpPr>
        <p:spPr>
          <a:xfrm>
            <a:off x="6806826" y="1195733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End state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End state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End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F7679-616F-FEB5-FEBD-499736290E15}"/>
              </a:ext>
            </a:extLst>
          </p:cNvPr>
          <p:cNvSpPr txBox="1"/>
          <p:nvPr/>
        </p:nvSpPr>
        <p:spPr>
          <a:xfrm>
            <a:off x="2234826" y="2536668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/>
              <a:t>How AI will help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/>
              <a:t>How AI will help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How AI will help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521A3-9D37-9936-DDEC-9C1096E851B5}"/>
              </a:ext>
            </a:extLst>
          </p:cNvPr>
          <p:cNvSpPr txBox="1"/>
          <p:nvPr/>
        </p:nvSpPr>
        <p:spPr>
          <a:xfrm>
            <a:off x="6806826" y="2536668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AI tools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AI tools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AI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C187A-B270-8708-9D0E-A6BE94973C50}"/>
              </a:ext>
            </a:extLst>
          </p:cNvPr>
          <p:cNvSpPr txBox="1"/>
          <p:nvPr/>
        </p:nvSpPr>
        <p:spPr>
          <a:xfrm>
            <a:off x="2234826" y="3826199"/>
            <a:ext cx="2547775" cy="53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Where/how with pilot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Where/how with pilot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12418-5EF7-CC6A-4504-3FA9CA43FDF6}"/>
              </a:ext>
            </a:extLst>
          </p:cNvPr>
          <p:cNvSpPr txBox="1"/>
          <p:nvPr/>
        </p:nvSpPr>
        <p:spPr>
          <a:xfrm>
            <a:off x="2234826" y="4619514"/>
            <a:ext cx="19110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Scale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0BEA4-71EE-E637-5D32-D14B8C6C8A30}"/>
              </a:ext>
            </a:extLst>
          </p:cNvPr>
          <p:cNvSpPr txBox="1"/>
          <p:nvPr/>
        </p:nvSpPr>
        <p:spPr>
          <a:xfrm>
            <a:off x="6806826" y="3826199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400"/>
              <a:t>Marker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Marker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Marker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33A9A-8112-FDFF-B52E-1D4E0DA352E5}"/>
              </a:ext>
            </a:extLst>
          </p:cNvPr>
          <p:cNvSpPr txBox="1"/>
          <p:nvPr/>
        </p:nvSpPr>
        <p:spPr>
          <a:xfrm>
            <a:off x="2234826" y="5454582"/>
            <a:ext cx="191103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400"/>
              <a:t>Timeline</a:t>
            </a:r>
          </a:p>
          <a:p>
            <a:pPr marL="285750" indent="-285750">
              <a:buFont typeface="Arial"/>
              <a:buChar char="•"/>
            </a:pPr>
            <a:r>
              <a:rPr lang="en-US" sz="1400"/>
              <a:t>Timeline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31352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7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 2022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2" id="{5E45936B-3A31-4DBD-A719-35711901F56E}" vid="{A0C7F62E-8949-4985-834E-6924861C3B68}"/>
    </a:ext>
  </a:extLst>
</a:theme>
</file>

<file path=ppt/theme/theme2.xml><?xml version="1.0" encoding="utf-8"?>
<a:theme xmlns:a="http://schemas.openxmlformats.org/drawingml/2006/main" name="4_Office Theme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Master PPT Template Update 8.15.22" id="{59C147B4-E17F-9643-ACE6-8334368039BF}" vid="{C59A9172-04D4-8D41-9FD4-D006962AF4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289</Words>
  <Application>Microsoft Office PowerPoint</Application>
  <PresentationFormat>Widescreen</PresentationFormat>
  <Paragraphs>64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Next LT Pro</vt:lpstr>
      <vt:lpstr>Calibri</vt:lpstr>
      <vt:lpstr>Courier New</vt:lpstr>
      <vt:lpstr>SBI PPT 2022</vt:lpstr>
      <vt:lpstr>4_Office Theme</vt:lpstr>
      <vt:lpstr>think-cell Slide</vt:lpstr>
      <vt:lpstr>Artificial Intelligence in Go-to-Market, Strategy Template</vt:lpstr>
      <vt:lpstr>Artificial Intelligence in Go-to-Market Strategy Template [Instructions]</vt:lpstr>
      <vt:lpstr>Artificial Intelligence in Go-to-Market Strategy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Among CEOs, SBI sees a shift to cost-efficient value creation</dc:title>
  <dc:creator>Chris Brown</dc:creator>
  <cp:lastModifiedBy>Kylie Staples</cp:lastModifiedBy>
  <cp:revision>69</cp:revision>
  <cp:lastPrinted>2022-11-21T20:48:21Z</cp:lastPrinted>
  <dcterms:created xsi:type="dcterms:W3CDTF">2022-11-14T11:23:34Z</dcterms:created>
  <dcterms:modified xsi:type="dcterms:W3CDTF">2025-05-23T22:02:00Z</dcterms:modified>
</cp:coreProperties>
</file>