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113417598" r:id="rId4"/>
    <p:sldId id="259" r:id="rId5"/>
    <p:sldId id="2113417599" r:id="rId6"/>
    <p:sldId id="2113417600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zDmkAijqNGoOubh2s0w5vmhNe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12E788-4B9A-44C6-88B5-96D0FDD6C466}">
  <a:tblStyle styleId="{E312E788-4B9A-44C6-88B5-96D0FDD6C4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09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40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5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btfpLayoutConfig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12700" y="12700"/>
            <a:ext cx="426967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Calibri"/>
                <a:cs typeface="Arial"/>
              </a:rPr>
              <a:t>overall_0_131796026562343802 columns_1_131796026562343802 </a:t>
            </a:r>
          </a:p>
        </p:txBody>
      </p:sp>
    </p:spTree>
    <p:extLst>
      <p:ext uri="{BB962C8B-B14F-4D97-AF65-F5344CB8AC3E}">
        <p14:creationId xmlns:p14="http://schemas.microsoft.com/office/powerpoint/2010/main" val="333070207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60">
          <p15:clr>
            <a:srgbClr val="CCCCCC"/>
          </p15:clr>
        </p15:guide>
        <p15:guide id="2" pos="7416">
          <p15:clr>
            <a:srgbClr val="CCCCC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BI_title">
  <p:cSld name="new SBI_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518160" y="286982"/>
            <a:ext cx="1048004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0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0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7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9916EC8-6735-09E9-7E11-6F44AFBA3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16215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76" imgH="372" progId="TCLayout.ActiveDocument.1">
                  <p:embed/>
                </p:oleObj>
              </mc:Choice>
              <mc:Fallback>
                <p:oleObj name="think-cell Slide" r:id="rId16" imgW="376" imgH="3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3FD5D5A-46D6-601B-C0E2-01A93DA570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5744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6" imgH="372" progId="TCLayout.ActiveDocument.1">
                  <p:embed/>
                </p:oleObj>
              </mc:Choice>
              <mc:Fallback>
                <p:oleObj name="think-cell Slide" r:id="rId4" imgW="376" imgH="3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l="2661" r="5096" b="34166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045969" y="2502634"/>
            <a:ext cx="9144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40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Annual Planning</a:t>
            </a:r>
            <a:br>
              <a:rPr lang="en-US" sz="40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40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Inventory Bets</a:t>
            </a:r>
            <a:endParaRPr dirty="0"/>
          </a:p>
        </p:txBody>
      </p:sp>
      <p:pic>
        <p:nvPicPr>
          <p:cNvPr id="95" name="Google Shape;95;p1" descr="Graphical user interfac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1286" y="407682"/>
            <a:ext cx="3168649" cy="66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518160" y="286982"/>
            <a:ext cx="1048004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en-US"/>
              <a:t>SBI Annual Revenue Planning program follows a five-step process to align go to market functions with strategic growth priorities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33282" y="1757772"/>
            <a:ext cx="2072859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1:</a:t>
            </a:r>
            <a:b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Establish Fact Base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848775" y="1757772"/>
            <a:ext cx="2072859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2:</a:t>
            </a:r>
            <a:b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Inventory Bets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5059873" y="1757772"/>
            <a:ext cx="2077253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  <a:b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Place Bets			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7279761" y="1757772"/>
            <a:ext cx="2072858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4:</a:t>
            </a:r>
            <a:b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 Revenue Plan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9495255" y="1757772"/>
            <a:ext cx="2072857" cy="52018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5:</a:t>
            </a:r>
            <a:b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Execute &amp; Rollout</a:t>
            </a:r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363726" y="1098455"/>
            <a:ext cx="11204385" cy="519484"/>
            <a:chOff x="204422" y="1523062"/>
            <a:chExt cx="2437178" cy="339879"/>
          </a:xfrm>
        </p:grpSpPr>
        <p:sp>
          <p:nvSpPr>
            <p:cNvPr id="107" name="Google Shape;107;p2"/>
            <p:cNvSpPr/>
            <p:nvPr/>
          </p:nvSpPr>
          <p:spPr>
            <a:xfrm>
              <a:off x="263056" y="1523062"/>
              <a:ext cx="2378544" cy="339879"/>
            </a:xfrm>
            <a:prstGeom prst="homePlate">
              <a:avLst>
                <a:gd name="adj" fmla="val 50000"/>
              </a:avLst>
            </a:prstGeom>
            <a:solidFill>
              <a:srgbClr val="071E31"/>
            </a:solidFill>
            <a:ln>
              <a:noFill/>
            </a:ln>
          </p:spPr>
          <p:txBody>
            <a:bodyPr spcFirstLastPara="1" wrap="square" lIns="548625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4422" y="1645811"/>
              <a:ext cx="1184993" cy="94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625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Annual Revenue Planning Process</a:t>
              </a:r>
              <a:endParaRPr/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633283" y="3794087"/>
            <a:ext cx="2072856" cy="23352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0" i="0" u="none" strike="noStrike" cap="none">
              <a:solidFill>
                <a:srgbClr val="4C48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802581" y="4402388"/>
            <a:ext cx="1734262" cy="15234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how far along your company is on the Revenue Growth Maturity Model to make stage-appropriate bets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your firm’s performance with leading &amp; lagging indicators to understand how you are executing against KPI’s</a:t>
            </a:r>
            <a:endParaRPr/>
          </a:p>
          <a:p>
            <a:pPr marL="1714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633283" y="3687257"/>
            <a:ext cx="2072856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are you now?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848776" y="3794087"/>
            <a:ext cx="2072856" cy="23352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0" i="0" u="none" strike="noStrike" cap="none">
              <a:solidFill>
                <a:srgbClr val="4C48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018074" y="4402388"/>
            <a:ext cx="1734262" cy="12464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leaders work with their teams to evaluate how and where they can contribute to growth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Executives gather to discuss and evaluate the possible levers to exact strategic priorities</a:t>
            </a:r>
            <a:endParaRPr/>
          </a:p>
          <a:p>
            <a:pPr marL="1714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848776" y="3687257"/>
            <a:ext cx="2072856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are ways you can achieve growth?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064268" y="3794087"/>
            <a:ext cx="2072856" cy="23352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0" i="0" u="none" strike="noStrike" cap="none">
              <a:solidFill>
                <a:srgbClr val="4C48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5233566" y="4402388"/>
            <a:ext cx="1734262" cy="96949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by the CEO and CFO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based on time to realization, level of effort, and impact to revenue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 and CFO narrow down the list of bets to the top 3-5 strategic priorities for focus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5064268" y="3687257"/>
            <a:ext cx="2072856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are your goals and how can you achieve them?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7279761" y="3794087"/>
            <a:ext cx="2072856" cy="23352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0" i="0" u="none" strike="noStrike" cap="none">
              <a:solidFill>
                <a:srgbClr val="4C48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449059" y="4402388"/>
            <a:ext cx="1734262" cy="13849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growth targets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bottoms up analysis to determine what can be achieved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the gap to growth targets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revenue plan of how GTM teams will strategically align to execute the bets and achieve targets</a:t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7279761" y="3687257"/>
            <a:ext cx="2072856" cy="583156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do you narrow your options and select the best ones?</a:t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9495255" y="3794087"/>
            <a:ext cx="2072856" cy="23352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68000" rIns="360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0" i="0" u="none" strike="noStrike" cap="none">
              <a:solidFill>
                <a:srgbClr val="4C48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9664553" y="4270413"/>
            <a:ext cx="1734262" cy="1384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A800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4C48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9495255" y="3696978"/>
            <a:ext cx="2072856" cy="570178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do you execute on the bets you placed?</a:t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9664553" y="4402388"/>
            <a:ext cx="1734262" cy="110799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detailed execution cadence to align the GTM teams to drive desired results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executive team sets the annual priorities, commercial leaders will then break initiatives into quarterly and weekly priorities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802581" y="6083619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3018074" y="6083619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5233567" y="6083619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7449059" y="6083619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9664553" y="6083619"/>
            <a:ext cx="486484" cy="45719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282" y="2360918"/>
            <a:ext cx="2063462" cy="117197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179" y="2343008"/>
            <a:ext cx="2052442" cy="11885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704" y="2357996"/>
            <a:ext cx="2059015" cy="11735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7103" y="2357996"/>
            <a:ext cx="2059537" cy="11735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05122" y="2358747"/>
            <a:ext cx="2053596" cy="11573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35" name="Google Shape;135;p2"/>
          <p:cNvGraphicFramePr/>
          <p:nvPr/>
        </p:nvGraphicFramePr>
        <p:xfrm>
          <a:off x="1214824" y="6316555"/>
          <a:ext cx="9502250" cy="352950"/>
        </p:xfrm>
        <a:graphic>
          <a:graphicData uri="http://schemas.openxmlformats.org/drawingml/2006/table">
            <a:tbl>
              <a:tblPr firstRow="1" bandRow="1">
                <a:noFill/>
                <a:tableStyleId>{E312E788-4B9A-44C6-88B5-96D0FDD6C466}</a:tableStyleId>
              </a:tblPr>
              <a:tblGrid>
                <a:gridCol w="19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Establish Fact Base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Inventory Bets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Place Bets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Build Revenue Plan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Execute &amp; Rollout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02B87B98-91D2-610D-A10E-9C9D4022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55" y="6348639"/>
            <a:ext cx="567903" cy="237948"/>
          </a:xfrm>
          <a:prstGeom prst="rect">
            <a:avLst/>
          </a:prstGeom>
        </p:spPr>
      </p:pic>
      <p:sp>
        <p:nvSpPr>
          <p:cNvPr id="177" name="Rectangle: Single Corner Rounded 176">
            <a:extLst>
              <a:ext uri="{FF2B5EF4-FFF2-40B4-BE49-F238E27FC236}">
                <a16:creationId xmlns:a16="http://schemas.microsoft.com/office/drawing/2014/main" id="{AF92F2B7-373B-25E9-EFB9-1DC3B14D7DD6}"/>
              </a:ext>
            </a:extLst>
          </p:cNvPr>
          <p:cNvSpPr/>
          <p:nvPr/>
        </p:nvSpPr>
        <p:spPr bwMode="auto">
          <a:xfrm>
            <a:off x="83080" y="1086116"/>
            <a:ext cx="3599557" cy="5043419"/>
          </a:xfrm>
          <a:prstGeom prst="round1Rect">
            <a:avLst>
              <a:gd name="adj" fmla="val 0"/>
            </a:avLst>
          </a:prstGeom>
          <a:solidFill>
            <a:srgbClr val="071E31"/>
          </a:solidFill>
          <a:ln>
            <a:noFill/>
          </a:ln>
          <a:effectLst>
            <a:outerShdw blurRad="76200" dist="50800" dir="5400000" algn="tl" rotWithShape="0">
              <a:srgbClr val="4C4845">
                <a:alpha val="4000"/>
              </a:srgb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1C84B0B-7E94-481D-A2E9-FEEF119967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1C84B0B-7E94-481D-A2E9-FEEF11996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9EE6D96B-DC18-4947-A0C3-3FD1E5F8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86982"/>
            <a:ext cx="10944225" cy="661720"/>
          </a:xfrm>
        </p:spPr>
        <p:txBody>
          <a:bodyPr lIns="0" tIns="0" r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Revenue Operations should lead the collection of data to establish </a:t>
            </a:r>
            <a:br>
              <a:rPr lang="en-US" sz="2000" b="1" dirty="0"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the company’s fact base as the foundation of the Annual Revenue Planning process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BEB2111-E3C9-B645-A9B1-A2934812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75B9A-2C1B-3146-865A-F41EAE153F0E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7" name="Table 2">
            <a:extLst>
              <a:ext uri="{FF2B5EF4-FFF2-40B4-BE49-F238E27FC236}">
                <a16:creationId xmlns:a16="http://schemas.microsoft.com/office/drawing/2014/main" id="{BB9C7C9C-7BFC-202E-B51B-E493D5E5652E}"/>
              </a:ext>
            </a:extLst>
          </p:cNvPr>
          <p:cNvGraphicFramePr>
            <a:graphicFrameLocks noGrp="1"/>
          </p:cNvGraphicFramePr>
          <p:nvPr/>
        </p:nvGraphicFramePr>
        <p:xfrm>
          <a:off x="1214824" y="6316555"/>
          <a:ext cx="9502190" cy="3529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900438">
                  <a:extLst>
                    <a:ext uri="{9D8B030D-6E8A-4147-A177-3AD203B41FA5}">
                      <a16:colId xmlns:a16="http://schemas.microsoft.com/office/drawing/2014/main" val="61347438"/>
                    </a:ext>
                  </a:extLst>
                </a:gridCol>
                <a:gridCol w="1900438">
                  <a:extLst>
                    <a:ext uri="{9D8B030D-6E8A-4147-A177-3AD203B41FA5}">
                      <a16:colId xmlns:a16="http://schemas.microsoft.com/office/drawing/2014/main" val="3353961594"/>
                    </a:ext>
                  </a:extLst>
                </a:gridCol>
                <a:gridCol w="1900438">
                  <a:extLst>
                    <a:ext uri="{9D8B030D-6E8A-4147-A177-3AD203B41FA5}">
                      <a16:colId xmlns:a16="http://schemas.microsoft.com/office/drawing/2014/main" val="3446201109"/>
                    </a:ext>
                  </a:extLst>
                </a:gridCol>
                <a:gridCol w="1900438">
                  <a:extLst>
                    <a:ext uri="{9D8B030D-6E8A-4147-A177-3AD203B41FA5}">
                      <a16:colId xmlns:a16="http://schemas.microsoft.com/office/drawing/2014/main" val="3624207305"/>
                    </a:ext>
                  </a:extLst>
                </a:gridCol>
                <a:gridCol w="1900438">
                  <a:extLst>
                    <a:ext uri="{9D8B030D-6E8A-4147-A177-3AD203B41FA5}">
                      <a16:colId xmlns:a16="http://schemas.microsoft.com/office/drawing/2014/main" val="2933868988"/>
                    </a:ext>
                  </a:extLst>
                </a:gridCol>
              </a:tblGrid>
              <a:tr h="35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Establish Fact Base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E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262626"/>
                          </a:solidFill>
                        </a:rPr>
                        <a:t>Inventory Bets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262626"/>
                          </a:solidFill>
                        </a:rPr>
                        <a:t>Place Bets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262626"/>
                          </a:solidFill>
                        </a:rPr>
                        <a:t>Build Revenue Plan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262626"/>
                          </a:solidFill>
                        </a:rPr>
                        <a:t>Execute &amp; Rollout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23345"/>
                  </a:ext>
                </a:extLst>
              </a:tr>
            </a:tbl>
          </a:graphicData>
        </a:graphic>
      </p:graphicFrame>
      <p:sp>
        <p:nvSpPr>
          <p:cNvPr id="261" name="Rectangle 260">
            <a:extLst>
              <a:ext uri="{FF2B5EF4-FFF2-40B4-BE49-F238E27FC236}">
                <a16:creationId xmlns:a16="http://schemas.microsoft.com/office/drawing/2014/main" id="{96E782FC-89CB-62D1-CF54-3AD590C0F592}"/>
              </a:ext>
            </a:extLst>
          </p:cNvPr>
          <p:cNvSpPr/>
          <p:nvPr/>
        </p:nvSpPr>
        <p:spPr bwMode="auto">
          <a:xfrm>
            <a:off x="3779895" y="1089025"/>
            <a:ext cx="7797742" cy="519484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>
            <a:noAutofit/>
          </a:bodyPr>
          <a:lstStyle/>
          <a:p>
            <a:endParaRPr lang="en-ID" sz="1400" b="1" dirty="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61430960-3C98-0273-43F7-5BA7CD6F792B}"/>
              </a:ext>
            </a:extLst>
          </p:cNvPr>
          <p:cNvSpPr/>
          <p:nvPr/>
        </p:nvSpPr>
        <p:spPr>
          <a:xfrm>
            <a:off x="4012900" y="1268054"/>
            <a:ext cx="4750637" cy="16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en-US" sz="1400" b="1" dirty="0">
                <a:solidFill>
                  <a:prstClr val="white"/>
                </a:solidFill>
                <a:latin typeface="Avenir Next LT Pro"/>
              </a:rPr>
              <a:t>Look-Back Fact Base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D10245-B0B7-DC2F-1814-3A3AD7EE9C99}"/>
              </a:ext>
            </a:extLst>
          </p:cNvPr>
          <p:cNvGrpSpPr/>
          <p:nvPr/>
        </p:nvGrpSpPr>
        <p:grpSpPr>
          <a:xfrm>
            <a:off x="8704762" y="2145008"/>
            <a:ext cx="1355176" cy="2422701"/>
            <a:chOff x="8316291" y="2145008"/>
            <a:chExt cx="1355176" cy="2422701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A593048B-FFFE-D19A-CB9D-0A025397D69C}"/>
                </a:ext>
              </a:extLst>
            </p:cNvPr>
            <p:cNvSpPr/>
            <p:nvPr/>
          </p:nvSpPr>
          <p:spPr>
            <a:xfrm>
              <a:off x="8329532" y="3813656"/>
              <a:ext cx="1341935" cy="7540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Revenue goals by product line</a:t>
              </a:r>
            </a:p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Revenue goals by geography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8D7EC08-9350-AAB5-EB9D-721ED7214DEF}"/>
                </a:ext>
              </a:extLst>
            </p:cNvPr>
            <p:cNvSpPr/>
            <p:nvPr/>
          </p:nvSpPr>
          <p:spPr>
            <a:xfrm>
              <a:off x="8329532" y="2940203"/>
              <a:ext cx="1341935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Revenue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Goals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02F9C35-3D23-DE12-A16F-BED15BD062B9}"/>
                </a:ext>
              </a:extLst>
            </p:cNvPr>
            <p:cNvSpPr/>
            <p:nvPr/>
          </p:nvSpPr>
          <p:spPr>
            <a:xfrm>
              <a:off x="8316291" y="2145008"/>
              <a:ext cx="907260" cy="6155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591CF"/>
                  </a:solidFill>
                  <a:effectLst/>
                  <a:uLnTx/>
                  <a:uFillTx/>
                  <a:latin typeface="+mj-lt"/>
                </a:rPr>
                <a:t>04</a:t>
              </a:r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3DB57E7-C7C1-B5DE-2865-AC0A2CDFC6F9}"/>
                </a:ext>
              </a:extLst>
            </p:cNvPr>
            <p:cNvGrpSpPr/>
            <p:nvPr/>
          </p:nvGrpSpPr>
          <p:grpSpPr>
            <a:xfrm>
              <a:off x="8329532" y="2857881"/>
              <a:ext cx="1341935" cy="771853"/>
              <a:chOff x="3584982" y="2857881"/>
              <a:chExt cx="1341935" cy="771853"/>
            </a:xfrm>
          </p:grpSpPr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0A31AD94-612C-3A67-4E1B-7980E9EE4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3629734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5859801B-1A36-0F87-8C7B-5CC06862E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2857881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A73602-55B4-9783-FAF0-9C61BD71F530}"/>
              </a:ext>
            </a:extLst>
          </p:cNvPr>
          <p:cNvGrpSpPr/>
          <p:nvPr/>
        </p:nvGrpSpPr>
        <p:grpSpPr>
          <a:xfrm>
            <a:off x="5458913" y="2148818"/>
            <a:ext cx="1373121" cy="3603830"/>
            <a:chOff x="5135313" y="2148818"/>
            <a:chExt cx="1373121" cy="360383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7713EC19-8A25-0AF5-ECCA-D669DD2FF0F7}"/>
                </a:ext>
              </a:extLst>
            </p:cNvPr>
            <p:cNvSpPr/>
            <p:nvPr/>
          </p:nvSpPr>
          <p:spPr>
            <a:xfrm>
              <a:off x="5166499" y="3813656"/>
              <a:ext cx="1341935" cy="19389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Organizational structure, Quotas, Compensation, talent</a:t>
              </a:r>
            </a:p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Revenue plan – Renewals, upsell, cross-sell, churn, potential, lead generation/MQL generation to achieve plan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4DF73BB-1679-8813-741B-BD4D77F4108A}"/>
                </a:ext>
              </a:extLst>
            </p:cNvPr>
            <p:cNvSpPr/>
            <p:nvPr/>
          </p:nvSpPr>
          <p:spPr>
            <a:xfrm>
              <a:off x="5166499" y="2940203"/>
              <a:ext cx="1341935" cy="55399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Sales &amp;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Marketing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Plan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8A78A92-DE4E-86BF-873C-4502BC20F4A1}"/>
                </a:ext>
              </a:extLst>
            </p:cNvPr>
            <p:cNvSpPr/>
            <p:nvPr/>
          </p:nvSpPr>
          <p:spPr>
            <a:xfrm>
              <a:off x="5135313" y="2148818"/>
              <a:ext cx="702153" cy="6155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591CF"/>
                  </a:solidFill>
                  <a:effectLst/>
                  <a:uLnTx/>
                  <a:uFillTx/>
                  <a:latin typeface="+mj-lt"/>
                </a:rPr>
                <a:t>02</a:t>
              </a:r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BD22A6A5-6A05-624F-E9EE-F3EB69FDDFBC}"/>
                </a:ext>
              </a:extLst>
            </p:cNvPr>
            <p:cNvGrpSpPr/>
            <p:nvPr/>
          </p:nvGrpSpPr>
          <p:grpSpPr>
            <a:xfrm>
              <a:off x="5166499" y="2857881"/>
              <a:ext cx="1341935" cy="771853"/>
              <a:chOff x="3584982" y="2857881"/>
              <a:chExt cx="1341935" cy="771853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73744EC7-DE5A-6ABB-07EF-5B7CB7BEA5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3629734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47D3FBA5-9347-4554-9599-A6AC28CD3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2857881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BCE3CE8-FFAE-079E-B820-EFA187B6D6B4}"/>
              </a:ext>
            </a:extLst>
          </p:cNvPr>
          <p:cNvGrpSpPr/>
          <p:nvPr/>
        </p:nvGrpSpPr>
        <p:grpSpPr>
          <a:xfrm>
            <a:off x="7056568" y="2148817"/>
            <a:ext cx="1389418" cy="3603831"/>
            <a:chOff x="6700532" y="2148817"/>
            <a:chExt cx="1389418" cy="3603831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80B6AB3-CCDD-608D-2BB8-D3FF567F6F57}"/>
                </a:ext>
              </a:extLst>
            </p:cNvPr>
            <p:cNvSpPr/>
            <p:nvPr/>
          </p:nvSpPr>
          <p:spPr>
            <a:xfrm>
              <a:off x="6748015" y="3813656"/>
              <a:ext cx="1341935" cy="19389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Market growth rate, economic outlook by sector</a:t>
              </a:r>
            </a:p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Client size, deal size, deal profile, single product deals, multi-product penetration compared to competition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B9CA0FEA-AC6B-9E7A-99EC-C77E592D40C9}"/>
                </a:ext>
              </a:extLst>
            </p:cNvPr>
            <p:cNvSpPr/>
            <p:nvPr/>
          </p:nvSpPr>
          <p:spPr>
            <a:xfrm>
              <a:off x="6748015" y="2940203"/>
              <a:ext cx="1341935" cy="369332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Market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Positioning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3D635AC-81C0-1643-B67F-8BE28548B43E}"/>
                </a:ext>
              </a:extLst>
            </p:cNvPr>
            <p:cNvSpPr/>
            <p:nvPr/>
          </p:nvSpPr>
          <p:spPr>
            <a:xfrm>
              <a:off x="6700532" y="2148817"/>
              <a:ext cx="670968" cy="6155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591CF"/>
                  </a:solidFill>
                  <a:effectLst/>
                  <a:uLnTx/>
                  <a:uFillTx/>
                  <a:latin typeface="+mj-lt"/>
                </a:rPr>
                <a:t>03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6DE5E72-C55C-8F2B-5289-76B22E901B1C}"/>
                </a:ext>
              </a:extLst>
            </p:cNvPr>
            <p:cNvGrpSpPr/>
            <p:nvPr/>
          </p:nvGrpSpPr>
          <p:grpSpPr>
            <a:xfrm>
              <a:off x="6748014" y="2857881"/>
              <a:ext cx="1341935" cy="771853"/>
              <a:chOff x="3584982" y="2857881"/>
              <a:chExt cx="1341935" cy="771853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A547F5D-3730-9BDB-5E57-1251F8112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3629734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4185C8CC-5441-29D8-C719-24DB34791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2857881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CB2728-7F63-7DC4-83FD-93AFF0DE79F1}"/>
              </a:ext>
            </a:extLst>
          </p:cNvPr>
          <p:cNvGrpSpPr/>
          <p:nvPr/>
        </p:nvGrpSpPr>
        <p:grpSpPr>
          <a:xfrm>
            <a:off x="3876146" y="2144163"/>
            <a:ext cx="1341936" cy="3192987"/>
            <a:chOff x="3584981" y="2144163"/>
            <a:chExt cx="1341936" cy="3192987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B012B664-1DC4-B042-C7DB-F6E3DCCD5692}"/>
                </a:ext>
              </a:extLst>
            </p:cNvPr>
            <p:cNvSpPr/>
            <p:nvPr/>
          </p:nvSpPr>
          <p:spPr>
            <a:xfrm>
              <a:off x="3584982" y="3813656"/>
              <a:ext cx="1341935" cy="152349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Sales rep productivity expressed in terms of new business bookings/revenue, # new deals, and existing bookings/revenue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F9B280E8-9504-9D59-4B27-2AC1E9073CEB}"/>
                </a:ext>
              </a:extLst>
            </p:cNvPr>
            <p:cNvSpPr/>
            <p:nvPr/>
          </p:nvSpPr>
          <p:spPr>
            <a:xfrm>
              <a:off x="3584982" y="2966808"/>
              <a:ext cx="1341935" cy="553998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Sales &amp; Marketing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Productivity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783344B-6851-BF80-8F92-98B455C4A02E}"/>
                </a:ext>
              </a:extLst>
            </p:cNvPr>
            <p:cNvSpPr/>
            <p:nvPr/>
          </p:nvSpPr>
          <p:spPr>
            <a:xfrm>
              <a:off x="3584981" y="2144163"/>
              <a:ext cx="732305" cy="6155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591CF"/>
                  </a:solidFill>
                  <a:effectLst/>
                  <a:uLnTx/>
                  <a:uFillTx/>
                  <a:latin typeface="+mj-lt"/>
                </a:rPr>
                <a:t>01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C69BC3-0DC5-2BE4-9714-EB765E44D66D}"/>
                </a:ext>
              </a:extLst>
            </p:cNvPr>
            <p:cNvGrpSpPr/>
            <p:nvPr/>
          </p:nvGrpSpPr>
          <p:grpSpPr>
            <a:xfrm>
              <a:off x="3584982" y="2857881"/>
              <a:ext cx="1341935" cy="771853"/>
              <a:chOff x="3584982" y="2857881"/>
              <a:chExt cx="1341935" cy="771853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801C400-66BE-542D-1ED9-22A797A056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3629734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860345F1-9950-E7D7-8F6B-CB34B12C1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2857881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20AECC-6029-08DB-DE34-89394BCC2668}"/>
              </a:ext>
            </a:extLst>
          </p:cNvPr>
          <p:cNvGrpSpPr/>
          <p:nvPr/>
        </p:nvGrpSpPr>
        <p:grpSpPr>
          <a:xfrm>
            <a:off x="10331954" y="2148816"/>
            <a:ext cx="1341935" cy="2249615"/>
            <a:chOff x="9911047" y="2148816"/>
            <a:chExt cx="1341935" cy="2249615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A85283B-D8E0-5923-1D10-3DBBE5B3FF58}"/>
                </a:ext>
              </a:extLst>
            </p:cNvPr>
            <p:cNvSpPr/>
            <p:nvPr/>
          </p:nvSpPr>
          <p:spPr>
            <a:xfrm>
              <a:off x="9911047" y="3813656"/>
              <a:ext cx="1341935" cy="5847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Potential by market</a:t>
              </a:r>
            </a:p>
            <a:p>
              <a:pPr marL="144000" marR="0" lvl="0" indent="-14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6262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New markets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EC7E64B-5AC9-96EA-CF61-D33271CC05C5}"/>
                </a:ext>
              </a:extLst>
            </p:cNvPr>
            <p:cNvSpPr/>
            <p:nvPr/>
          </p:nvSpPr>
          <p:spPr>
            <a:xfrm>
              <a:off x="9911047" y="2940203"/>
              <a:ext cx="1341935" cy="369332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Customers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&amp; Prospects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BBB1991-A1A5-5341-F662-009A2C667CB0}"/>
                </a:ext>
              </a:extLst>
            </p:cNvPr>
            <p:cNvSpPr/>
            <p:nvPr/>
          </p:nvSpPr>
          <p:spPr>
            <a:xfrm>
              <a:off x="9911047" y="2148816"/>
              <a:ext cx="657727" cy="6155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A8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591CF"/>
                  </a:solidFill>
                  <a:effectLst/>
                  <a:uLnTx/>
                  <a:uFillTx/>
                  <a:latin typeface="+mj-lt"/>
                </a:rPr>
                <a:t>05</a:t>
              </a:r>
            </a:p>
          </p:txBody>
        </p: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AF188C6D-81BE-FA2C-E057-B65B9E35FA9C}"/>
                </a:ext>
              </a:extLst>
            </p:cNvPr>
            <p:cNvGrpSpPr/>
            <p:nvPr/>
          </p:nvGrpSpPr>
          <p:grpSpPr>
            <a:xfrm>
              <a:off x="9911047" y="2857881"/>
              <a:ext cx="1341935" cy="771853"/>
              <a:chOff x="3584982" y="2857881"/>
              <a:chExt cx="1341935" cy="771853"/>
            </a:xfrm>
          </p:grpSpPr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D3010BFA-6CEB-FA5A-09C4-97B531F99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3629734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617B89CC-493E-4686-8E54-9BE029E540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4982" y="2857881"/>
                <a:ext cx="134193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A270734-B70A-1047-7788-70AB8A86920E}"/>
              </a:ext>
            </a:extLst>
          </p:cNvPr>
          <p:cNvSpPr/>
          <p:nvPr/>
        </p:nvSpPr>
        <p:spPr>
          <a:xfrm>
            <a:off x="912643" y="4739243"/>
            <a:ext cx="241458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C4845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Leverage identified metrics to decide which initiatives will help you make your number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25EA5B0-B2C6-F3E0-9260-372E6E3E2591}"/>
              </a:ext>
            </a:extLst>
          </p:cNvPr>
          <p:cNvSpPr/>
          <p:nvPr/>
        </p:nvSpPr>
        <p:spPr>
          <a:xfrm>
            <a:off x="912643" y="3612717"/>
            <a:ext cx="241458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buClr>
                <a:srgbClr val="4C4845"/>
              </a:buClr>
              <a:defRPr/>
            </a:pPr>
            <a:r>
              <a:rPr lang="en-US" sz="1400" kern="0" dirty="0">
                <a:solidFill>
                  <a:srgbClr val="FFFFFF"/>
                </a:solidFill>
              </a:rPr>
              <a:t>Use leading and lagging indicators to evaluate which metrics are key to your firm’s goals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C27-9AA2-DE9C-49F0-8D20DA826D48}"/>
              </a:ext>
            </a:extLst>
          </p:cNvPr>
          <p:cNvSpPr/>
          <p:nvPr/>
        </p:nvSpPr>
        <p:spPr>
          <a:xfrm>
            <a:off x="912643" y="2482717"/>
            <a:ext cx="241458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buClr>
                <a:srgbClr val="4C4845"/>
              </a:buClr>
              <a:defRPr/>
            </a:pPr>
            <a:r>
              <a:rPr lang="en-US" sz="1400" kern="0" dirty="0">
                <a:solidFill>
                  <a:srgbClr val="FFFFFF"/>
                </a:solidFill>
              </a:rPr>
              <a:t>Evaluate your firm’s performance to understand how you are executing against KPI’s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EAFF59-1446-12A4-0437-947612DC5592}"/>
              </a:ext>
            </a:extLst>
          </p:cNvPr>
          <p:cNvSpPr/>
          <p:nvPr/>
        </p:nvSpPr>
        <p:spPr>
          <a:xfrm>
            <a:off x="623887" y="1553973"/>
            <a:ext cx="24145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C4845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How to do this: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B55E7B-6B75-9196-38FB-99B4B2235A58}"/>
              </a:ext>
            </a:extLst>
          </p:cNvPr>
          <p:cNvCxnSpPr>
            <a:cxnSpLocks/>
          </p:cNvCxnSpPr>
          <p:nvPr/>
        </p:nvCxnSpPr>
        <p:spPr>
          <a:xfrm>
            <a:off x="623887" y="1998990"/>
            <a:ext cx="2403506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86CE584-737A-18D1-6777-1EE0CAC10AE8}"/>
              </a:ext>
            </a:extLst>
          </p:cNvPr>
          <p:cNvCxnSpPr>
            <a:cxnSpLocks/>
          </p:cNvCxnSpPr>
          <p:nvPr/>
        </p:nvCxnSpPr>
        <p:spPr>
          <a:xfrm>
            <a:off x="623887" y="1998990"/>
            <a:ext cx="302156" cy="0"/>
          </a:xfrm>
          <a:prstGeom prst="line">
            <a:avLst/>
          </a:prstGeom>
          <a:noFill/>
          <a:ln w="28575" cap="flat" cmpd="sng" algn="ctr">
            <a:solidFill>
              <a:srgbClr val="3591CF"/>
            </a:solidFill>
            <a:prstDash val="solid"/>
            <a:miter lim="800000"/>
          </a:ln>
          <a:effectLst/>
        </p:spPr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6144E91-7A6D-76A5-BCC4-B512DCCF5686}"/>
              </a:ext>
            </a:extLst>
          </p:cNvPr>
          <p:cNvSpPr/>
          <p:nvPr/>
        </p:nvSpPr>
        <p:spPr>
          <a:xfrm>
            <a:off x="423101" y="0"/>
            <a:ext cx="95003" cy="855023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DC596EC-F586-C4D4-60DB-6DFAE1C8C199}"/>
              </a:ext>
            </a:extLst>
          </p:cNvPr>
          <p:cNvGrpSpPr/>
          <p:nvPr/>
        </p:nvGrpSpPr>
        <p:grpSpPr>
          <a:xfrm>
            <a:off x="635553" y="2540828"/>
            <a:ext cx="133350" cy="133350"/>
            <a:chOff x="266700" y="2733860"/>
            <a:chExt cx="133350" cy="13335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CB2C577-E9DA-FC79-B5B3-DB4BEB38C241}"/>
                </a:ext>
              </a:extLst>
            </p:cNvPr>
            <p:cNvSpPr/>
            <p:nvPr/>
          </p:nvSpPr>
          <p:spPr bwMode="auto"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tx2">
                  <a:alpha val="4000"/>
                </a:schemeClr>
              </a:outerShdw>
            </a:effectLst>
          </p:spPr>
          <p:txBody>
  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228600">
                <a:tabLst>
                  <a:tab pos="182880" algn="l"/>
                  <a:tab pos="365760" algn="l"/>
                  <a:tab pos="548640" algn="l"/>
                  <a:tab pos="731520" algn="l"/>
                  <a:tab pos="914400" algn="l"/>
                  <a:tab pos="1097280" algn="l"/>
                  <a:tab pos="1280160" algn="l"/>
                  <a:tab pos="1463040" algn="l"/>
                  <a:tab pos="1645920" algn="l"/>
                  <a:tab pos="1828800" algn="l"/>
                  <a:tab pos="2011680" algn="l"/>
                  <a:tab pos="2194560" algn="l"/>
                  <a:tab pos="2377440" algn="l"/>
                  <a:tab pos="2560320" algn="l"/>
                  <a:tab pos="2743200" algn="l"/>
                </a:tabLst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id="{3E412BCD-9056-1246-0C46-8083C5EED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50" y="2761477"/>
              <a:ext cx="48651" cy="78117"/>
            </a:xfrm>
            <a:custGeom>
              <a:avLst/>
              <a:gdLst>
                <a:gd name="T0" fmla="*/ 4 w 60"/>
                <a:gd name="T1" fmla="*/ 96 h 96"/>
                <a:gd name="T2" fmla="*/ 1 w 60"/>
                <a:gd name="T3" fmla="*/ 95 h 96"/>
                <a:gd name="T4" fmla="*/ 1 w 60"/>
                <a:gd name="T5" fmla="*/ 89 h 96"/>
                <a:gd name="T6" fmla="*/ 50 w 60"/>
                <a:gd name="T7" fmla="*/ 48 h 96"/>
                <a:gd name="T8" fmla="*/ 1 w 60"/>
                <a:gd name="T9" fmla="*/ 7 h 96"/>
                <a:gd name="T10" fmla="*/ 1 w 60"/>
                <a:gd name="T11" fmla="*/ 1 h 96"/>
                <a:gd name="T12" fmla="*/ 7 w 60"/>
                <a:gd name="T13" fmla="*/ 1 h 96"/>
                <a:gd name="T14" fmla="*/ 59 w 60"/>
                <a:gd name="T15" fmla="*/ 45 h 96"/>
                <a:gd name="T16" fmla="*/ 60 w 60"/>
                <a:gd name="T17" fmla="*/ 48 h 96"/>
                <a:gd name="T18" fmla="*/ 59 w 60"/>
                <a:gd name="T19" fmla="*/ 51 h 96"/>
                <a:gd name="T20" fmla="*/ 7 w 60"/>
                <a:gd name="T21" fmla="*/ 95 h 96"/>
                <a:gd name="T22" fmla="*/ 4 w 60"/>
                <a:gd name="T2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96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378E673-AFEC-43E9-28FA-9288CABE66A0}"/>
              </a:ext>
            </a:extLst>
          </p:cNvPr>
          <p:cNvGrpSpPr/>
          <p:nvPr/>
        </p:nvGrpSpPr>
        <p:grpSpPr>
          <a:xfrm>
            <a:off x="661861" y="3647039"/>
            <a:ext cx="133350" cy="133350"/>
            <a:chOff x="266700" y="2733860"/>
            <a:chExt cx="133350" cy="13335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2E2E509-6EF9-8BB3-D98E-E66698931097}"/>
                </a:ext>
              </a:extLst>
            </p:cNvPr>
            <p:cNvSpPr/>
            <p:nvPr/>
          </p:nvSpPr>
          <p:spPr bwMode="auto"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tx2">
                  <a:alpha val="4000"/>
                </a:schemeClr>
              </a:outerShdw>
            </a:effectLst>
          </p:spPr>
          <p:txBody>
  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228600">
                <a:tabLst>
                  <a:tab pos="182880" algn="l"/>
                  <a:tab pos="365760" algn="l"/>
                  <a:tab pos="548640" algn="l"/>
                  <a:tab pos="731520" algn="l"/>
                  <a:tab pos="914400" algn="l"/>
                  <a:tab pos="1097280" algn="l"/>
                  <a:tab pos="1280160" algn="l"/>
                  <a:tab pos="1463040" algn="l"/>
                  <a:tab pos="1645920" algn="l"/>
                  <a:tab pos="1828800" algn="l"/>
                  <a:tab pos="2011680" algn="l"/>
                  <a:tab pos="2194560" algn="l"/>
                  <a:tab pos="2377440" algn="l"/>
                  <a:tab pos="2560320" algn="l"/>
                  <a:tab pos="2743200" algn="l"/>
                </a:tabLst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837EB583-482F-1822-3597-CDED4C875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50" y="2761477"/>
              <a:ext cx="48651" cy="78117"/>
            </a:xfrm>
            <a:custGeom>
              <a:avLst/>
              <a:gdLst>
                <a:gd name="T0" fmla="*/ 4 w 60"/>
                <a:gd name="T1" fmla="*/ 96 h 96"/>
                <a:gd name="T2" fmla="*/ 1 w 60"/>
                <a:gd name="T3" fmla="*/ 95 h 96"/>
                <a:gd name="T4" fmla="*/ 1 w 60"/>
                <a:gd name="T5" fmla="*/ 89 h 96"/>
                <a:gd name="T6" fmla="*/ 50 w 60"/>
                <a:gd name="T7" fmla="*/ 48 h 96"/>
                <a:gd name="T8" fmla="*/ 1 w 60"/>
                <a:gd name="T9" fmla="*/ 7 h 96"/>
                <a:gd name="T10" fmla="*/ 1 w 60"/>
                <a:gd name="T11" fmla="*/ 1 h 96"/>
                <a:gd name="T12" fmla="*/ 7 w 60"/>
                <a:gd name="T13" fmla="*/ 1 h 96"/>
                <a:gd name="T14" fmla="*/ 59 w 60"/>
                <a:gd name="T15" fmla="*/ 45 h 96"/>
                <a:gd name="T16" fmla="*/ 60 w 60"/>
                <a:gd name="T17" fmla="*/ 48 h 96"/>
                <a:gd name="T18" fmla="*/ 59 w 60"/>
                <a:gd name="T19" fmla="*/ 51 h 96"/>
                <a:gd name="T20" fmla="*/ 7 w 60"/>
                <a:gd name="T21" fmla="*/ 95 h 96"/>
                <a:gd name="T22" fmla="*/ 4 w 60"/>
                <a:gd name="T2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96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19E250D-2DE9-6F7E-8F69-CF41043C3A27}"/>
              </a:ext>
            </a:extLst>
          </p:cNvPr>
          <p:cNvGrpSpPr/>
          <p:nvPr/>
        </p:nvGrpSpPr>
        <p:grpSpPr>
          <a:xfrm>
            <a:off x="644487" y="4787021"/>
            <a:ext cx="133350" cy="133350"/>
            <a:chOff x="266700" y="2733860"/>
            <a:chExt cx="133350" cy="13335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B079C8A-061F-A68C-5D8D-B0A0FA22228F}"/>
                </a:ext>
              </a:extLst>
            </p:cNvPr>
            <p:cNvSpPr/>
            <p:nvPr/>
          </p:nvSpPr>
          <p:spPr bwMode="auto">
            <a:xfrm>
              <a:off x="266700" y="2733860"/>
              <a:ext cx="133350" cy="133350"/>
            </a:xfrm>
            <a:prstGeom prst="ellipse">
              <a:avLst/>
            </a:prstGeom>
            <a:solidFill>
              <a:srgbClr val="3591CF"/>
            </a:solidFill>
            <a:ln>
              <a:noFill/>
            </a:ln>
            <a:effectLst>
              <a:outerShdw blurRad="76200" dist="50800" dir="5400000" algn="tl" rotWithShape="0">
                <a:schemeClr val="tx2">
                  <a:alpha val="4000"/>
                </a:schemeClr>
              </a:outerShdw>
            </a:effectLst>
          </p:spPr>
          <p:txBody>
  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228600">
                <a:tabLst>
                  <a:tab pos="182880" algn="l"/>
                  <a:tab pos="365760" algn="l"/>
                  <a:tab pos="548640" algn="l"/>
                  <a:tab pos="731520" algn="l"/>
                  <a:tab pos="914400" algn="l"/>
                  <a:tab pos="1097280" algn="l"/>
                  <a:tab pos="1280160" algn="l"/>
                  <a:tab pos="1463040" algn="l"/>
                  <a:tab pos="1645920" algn="l"/>
                  <a:tab pos="1828800" algn="l"/>
                  <a:tab pos="2011680" algn="l"/>
                  <a:tab pos="2194560" algn="l"/>
                  <a:tab pos="2377440" algn="l"/>
                  <a:tab pos="2560320" algn="l"/>
                  <a:tab pos="2743200" algn="l"/>
                </a:tabLst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1D3F94CB-E380-C4B0-1829-6C46409DE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50" y="2761477"/>
              <a:ext cx="48651" cy="78117"/>
            </a:xfrm>
            <a:custGeom>
              <a:avLst/>
              <a:gdLst>
                <a:gd name="T0" fmla="*/ 4 w 60"/>
                <a:gd name="T1" fmla="*/ 96 h 96"/>
                <a:gd name="T2" fmla="*/ 1 w 60"/>
                <a:gd name="T3" fmla="*/ 95 h 96"/>
                <a:gd name="T4" fmla="*/ 1 w 60"/>
                <a:gd name="T5" fmla="*/ 89 h 96"/>
                <a:gd name="T6" fmla="*/ 50 w 60"/>
                <a:gd name="T7" fmla="*/ 48 h 96"/>
                <a:gd name="T8" fmla="*/ 1 w 60"/>
                <a:gd name="T9" fmla="*/ 7 h 96"/>
                <a:gd name="T10" fmla="*/ 1 w 60"/>
                <a:gd name="T11" fmla="*/ 1 h 96"/>
                <a:gd name="T12" fmla="*/ 7 w 60"/>
                <a:gd name="T13" fmla="*/ 1 h 96"/>
                <a:gd name="T14" fmla="*/ 59 w 60"/>
                <a:gd name="T15" fmla="*/ 45 h 96"/>
                <a:gd name="T16" fmla="*/ 60 w 60"/>
                <a:gd name="T17" fmla="*/ 48 h 96"/>
                <a:gd name="T18" fmla="*/ 59 w 60"/>
                <a:gd name="T19" fmla="*/ 51 h 96"/>
                <a:gd name="T20" fmla="*/ 7 w 60"/>
                <a:gd name="T21" fmla="*/ 95 h 96"/>
                <a:gd name="T22" fmla="*/ 4 w 60"/>
                <a:gd name="T2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96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0"/>
                    <a:pt x="1" y="8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60" y="47"/>
                    <a:pt x="60" y="48"/>
                  </a:cubicBezTo>
                  <a:cubicBezTo>
                    <a:pt x="60" y="49"/>
                    <a:pt x="59" y="50"/>
                    <a:pt x="59" y="5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E1B6C48-0E18-4159-9AF6-441C8B57A88A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684536" y="2599385"/>
            <a:ext cx="26626" cy="2187636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 txBox="1">
            <a:spLocks noGrp="1"/>
          </p:cNvSpPr>
          <p:nvPr>
            <p:ph type="ctrTitle"/>
          </p:nvPr>
        </p:nvSpPr>
        <p:spPr>
          <a:xfrm>
            <a:off x="821327" y="1355724"/>
            <a:ext cx="9144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Instructions</a:t>
            </a:r>
            <a:endParaRPr/>
          </a:p>
        </p:txBody>
      </p:sp>
      <p:pic>
        <p:nvPicPr>
          <p:cNvPr id="233" name="Google Shape;233;p4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86" y="407682"/>
            <a:ext cx="3168649" cy="66884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"/>
          <p:cNvSpPr txBox="1"/>
          <p:nvPr/>
        </p:nvSpPr>
        <p:spPr>
          <a:xfrm>
            <a:off x="611187" y="2185306"/>
            <a:ext cx="9486541" cy="44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Using the following template, partner with your Revenue Operations team to determine the various potential “bets” the organization can act on to achieve next year’s revenue target.  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p6"/>
          <p:cNvGraphicFramePr/>
          <p:nvPr>
            <p:extLst>
              <p:ext uri="{D42A27DB-BD31-4B8C-83A1-F6EECF244321}">
                <p14:modId xmlns:p14="http://schemas.microsoft.com/office/powerpoint/2010/main" val="916549584"/>
              </p:ext>
            </p:extLst>
          </p:nvPr>
        </p:nvGraphicFramePr>
        <p:xfrm>
          <a:off x="392038" y="872791"/>
          <a:ext cx="11407925" cy="5229994"/>
        </p:xfrm>
        <a:graphic>
          <a:graphicData uri="http://schemas.openxmlformats.org/drawingml/2006/table">
            <a:tbl>
              <a:tblPr bandRow="1">
                <a:noFill/>
                <a:tableStyleId>{E312E788-4B9A-44C6-88B5-96D0FDD6C466}</a:tableStyleId>
              </a:tblPr>
              <a:tblGrid>
                <a:gridCol w="163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640995385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3663396534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3276404221"/>
                    </a:ext>
                  </a:extLst>
                </a:gridCol>
              </a:tblGrid>
              <a:tr h="3280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Belief</a:t>
                      </a:r>
                      <a:endParaRPr sz="1700" dirty="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Bet</a:t>
                      </a:r>
                      <a:endParaRPr sz="1700" dirty="0"/>
                    </a:p>
                  </a:txBody>
                  <a:tcPr marL="54677" marR="54677" marT="54677" marB="54677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Definition</a:t>
                      </a:r>
                      <a:endParaRPr sz="14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Evidence</a:t>
                      </a:r>
                      <a:endParaRPr sz="1700" dirty="0"/>
                    </a:p>
                  </a:txBody>
                  <a:tcPr marL="54677" marR="54677" marT="54677" marB="54677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Learning</a:t>
                      </a:r>
                      <a:endParaRPr lang="en-US" sz="1400" dirty="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"/>
                          <a:ea typeface="Avenir"/>
                          <a:cs typeface="Avenir"/>
                          <a:sym typeface="Avenir"/>
                        </a:rPr>
                        <a:t>Impact to Revenue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"/>
                          <a:ea typeface="Avenir"/>
                          <a:cs typeface="Avenir"/>
                          <a:sym typeface="Avenir"/>
                        </a:rPr>
                        <a:t>Time to Realization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"/>
                          <a:ea typeface="Avenir"/>
                          <a:cs typeface="Avenir"/>
                          <a:sym typeface="Avenir"/>
                        </a:rPr>
                        <a:t>Level of Effort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Rate too 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GTM Transformation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Adjusting strategy of how company’s value is communicated and sold to the market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Growing 3% Faster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prioritizing high potential prospects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Months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Turnover Is too 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 Investment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Attracting, motivating, retaining, and training top talent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Turnover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training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Months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Sales Too 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Launch New Channel: Inside Sales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low-cost selling motion for remote sellers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 = LTV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Customers don’t want face to face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Months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Churn Rate Unsustainable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Success Redefined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 up function to enable customers to get most of out product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Declining Revenue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 Too High to Lose Existing Business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Months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Pipeline 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Revenue Marketing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demand gen function with top talent, processes, and technology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Declining Leads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Reaching ICPs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Months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Many Discounts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analysis &amp; update based on willingness to pay, competitors, &amp; profitability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Discounts on &gt;52% of deals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aligned to market pricing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Months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Missing Quotas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Territory &amp; Quota Redesign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 sales territories &amp; quota based on potential and bottoms up &amp; tops down analysis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Attainment is 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Unbalanced territories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Months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Solution Would Yield Growth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Launch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solution to match market needs, known or unknown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Declining sales in growth market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Losing customers to new solution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$7.5 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Months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8" name="Google Shape;258;p6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335347" y="292526"/>
            <a:ext cx="10971212" cy="58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sz="2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EXAMPLE: Annual Planning Strategic Growth Bets</a:t>
            </a:r>
            <a:endParaRPr dirty="0"/>
          </a:p>
        </p:txBody>
      </p:sp>
      <p:pic>
        <p:nvPicPr>
          <p:cNvPr id="260" name="Google Shape;260;p6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09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p6"/>
          <p:cNvGraphicFramePr/>
          <p:nvPr>
            <p:extLst>
              <p:ext uri="{D42A27DB-BD31-4B8C-83A1-F6EECF244321}">
                <p14:modId xmlns:p14="http://schemas.microsoft.com/office/powerpoint/2010/main" val="284499908"/>
              </p:ext>
            </p:extLst>
          </p:nvPr>
        </p:nvGraphicFramePr>
        <p:xfrm>
          <a:off x="392038" y="872791"/>
          <a:ext cx="11407925" cy="4957282"/>
        </p:xfrm>
        <a:graphic>
          <a:graphicData uri="http://schemas.openxmlformats.org/drawingml/2006/table">
            <a:tbl>
              <a:tblPr>
                <a:noFill/>
                <a:tableStyleId>{E312E788-4B9A-44C6-88B5-96D0FDD6C466}</a:tableStyleId>
              </a:tblPr>
              <a:tblGrid>
                <a:gridCol w="163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640995385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3663396534"/>
                    </a:ext>
                  </a:extLst>
                </a:gridCol>
                <a:gridCol w="1431485">
                  <a:extLst>
                    <a:ext uri="{9D8B030D-6E8A-4147-A177-3AD203B41FA5}">
                      <a16:colId xmlns:a16="http://schemas.microsoft.com/office/drawing/2014/main" val="3276404221"/>
                    </a:ext>
                  </a:extLst>
                </a:gridCol>
              </a:tblGrid>
              <a:tr h="3280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Belief</a:t>
                      </a:r>
                      <a:endParaRPr sz="1700" dirty="0"/>
                    </a:p>
                  </a:txBody>
                  <a:tcPr marL="54677" marR="54677" marT="54677" marB="54677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Bet</a:t>
                      </a:r>
                      <a:endParaRPr sz="1700" dirty="0"/>
                    </a:p>
                  </a:txBody>
                  <a:tcPr marL="54677" marR="54677" marT="54677" marB="54677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Definition</a:t>
                      </a:r>
                      <a:endParaRPr sz="14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Evidence</a:t>
                      </a:r>
                      <a:endParaRPr sz="1700" dirty="0"/>
                    </a:p>
                  </a:txBody>
                  <a:tcPr marL="54677" marR="54677" marT="54677" marB="54677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Learning</a:t>
                      </a:r>
                      <a:endParaRPr lang="en-US" sz="1400" dirty="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"/>
                          <a:ea typeface="Avenir"/>
                          <a:cs typeface="Avenir"/>
                          <a:sym typeface="Avenir"/>
                        </a:rPr>
                        <a:t>Impact to Revenue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"/>
                          <a:ea typeface="Avenir"/>
                          <a:cs typeface="Avenir"/>
                          <a:sym typeface="Avenir"/>
                        </a:rPr>
                        <a:t>Time to Realization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"/>
                          <a:ea typeface="Avenir"/>
                          <a:cs typeface="Avenir"/>
                          <a:sym typeface="Avenir"/>
                        </a:rPr>
                        <a:t>Level of Effort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9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0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109342" marR="109342" marT="54671" marB="5467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54677" marR="54677" marT="54677" marB="5467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8" name="Google Shape;258;p6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335347" y="292526"/>
            <a:ext cx="10971212" cy="58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</a:pPr>
            <a:r>
              <a:rPr lang="en-US" sz="22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Annual Planning Strategic Growth Bets</a:t>
            </a:r>
            <a:endParaRPr dirty="0"/>
          </a:p>
        </p:txBody>
      </p:sp>
      <p:pic>
        <p:nvPicPr>
          <p:cNvPr id="260" name="Google Shape;260;p6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672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830</Words>
  <Application>Microsoft Office PowerPoint</Application>
  <PresentationFormat>Widescreen</PresentationFormat>
  <Paragraphs>149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</vt:lpstr>
      <vt:lpstr>Avenir Next LT Pro</vt:lpstr>
      <vt:lpstr>Calibri</vt:lpstr>
      <vt:lpstr>Office Theme</vt:lpstr>
      <vt:lpstr>think-cell Slide</vt:lpstr>
      <vt:lpstr>Annual Planning Inventory Bets</vt:lpstr>
      <vt:lpstr>PowerPoint Presentation</vt:lpstr>
      <vt:lpstr>Revenue Operations should lead the collection of data to establish  the company’s fact base as the foundation of the Annual Revenue Planning process</vt:lpstr>
      <vt:lpstr>Instructions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Planning Inventory Bets Sales Organization</dc:title>
  <dc:creator>Chad Wittenborn</dc:creator>
  <cp:lastModifiedBy>Dan Korten</cp:lastModifiedBy>
  <cp:revision>7</cp:revision>
  <dcterms:created xsi:type="dcterms:W3CDTF">2022-07-22T12:49:30Z</dcterms:created>
  <dcterms:modified xsi:type="dcterms:W3CDTF">2022-08-26T14:24:45Z</dcterms:modified>
</cp:coreProperties>
</file>