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3.xml" ContentType="application/vnd.openxmlformats-officedocument.theme+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8" r:id="rId2"/>
  </p:sldMasterIdLst>
  <p:notesMasterIdLst>
    <p:notesMasterId r:id="rId13"/>
  </p:notesMasterIdLst>
  <p:sldIdLst>
    <p:sldId id="300" r:id="rId3"/>
    <p:sldId id="301" r:id="rId4"/>
    <p:sldId id="302" r:id="rId5"/>
    <p:sldId id="303" r:id="rId6"/>
    <p:sldId id="304" r:id="rId7"/>
    <p:sldId id="305" r:id="rId8"/>
    <p:sldId id="306" r:id="rId9"/>
    <p:sldId id="307" r:id="rId10"/>
    <p:sldId id="308" r:id="rId11"/>
    <p:sldId id="2113417998"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4660"/>
  </p:normalViewPr>
  <p:slideViewPr>
    <p:cSldViewPr snapToGrid="0">
      <p:cViewPr varScale="1">
        <p:scale>
          <a:sx n="87" d="100"/>
          <a:sy n="87" d="100"/>
        </p:scale>
        <p:origin x="566" y="70"/>
      </p:cViewPr>
      <p:guideLst>
        <p:guide orient="horz" pos="799"/>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02AE6-57BA-4F76-879C-AD5A677C6970}" type="datetimeFigureOut">
              <a:rPr lang="en-ID" smtClean="0"/>
              <a:t>10/01/2024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129D9-5F7A-4E60-BE95-E3EE16A89A83}" type="slidenum">
              <a:rPr lang="en-ID" smtClean="0"/>
              <a:t>‹#›</a:t>
            </a:fld>
            <a:endParaRPr lang="en-ID"/>
          </a:p>
        </p:txBody>
      </p:sp>
    </p:spTree>
    <p:extLst>
      <p:ext uri="{BB962C8B-B14F-4D97-AF65-F5344CB8AC3E}">
        <p14:creationId xmlns:p14="http://schemas.microsoft.com/office/powerpoint/2010/main" val="22163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60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055779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1714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368672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209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387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291817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81783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86674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610552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599343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002564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901587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6194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89247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94376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254728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2935399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2924736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94148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691205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809034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482962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6174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414352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27.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28.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88371277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5.xml"/><Relationship Id="rId1" Type="http://schemas.openxmlformats.org/officeDocument/2006/relationships/tags" Target="../tags/tag54.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9DC83F-B47D-8C25-649B-634AB0FEA968}"/>
              </a:ext>
            </a:extLst>
          </p:cNvPr>
          <p:cNvGraphicFramePr>
            <a:graphicFrameLocks noChangeAspect="1"/>
          </p:cNvGraphicFramePr>
          <p:nvPr>
            <p:custDataLst>
              <p:tags r:id="rId1"/>
            </p:custDataLst>
            <p:extLst>
              <p:ext uri="{D42A27DB-BD31-4B8C-83A1-F6EECF244321}">
                <p14:modId xmlns:p14="http://schemas.microsoft.com/office/powerpoint/2010/main" val="1209445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90" imgH="290" progId="TCLayout.ActiveDocument.1">
                  <p:embed/>
                </p:oleObj>
              </mc:Choice>
              <mc:Fallback>
                <p:oleObj name="think-cell Slide" r:id="rId3" imgW="290" imgH="29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688FD22-4660-4447-1232-1E10F9ADD5D1}"/>
              </a:ext>
            </a:extLst>
          </p:cNvPr>
          <p:cNvSpPr>
            <a:spLocks noGrp="1"/>
          </p:cNvSpPr>
          <p:nvPr>
            <p:ph type="ctrTitle"/>
          </p:nvPr>
        </p:nvSpPr>
        <p:spPr/>
        <p:txBody>
          <a:bodyPr vert="horz" lIns="0" tIns="0" rIns="0" bIns="0"/>
          <a:lstStyle/>
          <a:p>
            <a:r>
              <a:rPr lang="en-US" sz="4800" dirty="0"/>
              <a:t>Best Practices to Deliver Customer Success </a:t>
            </a:r>
            <a:endParaRPr lang="en-ID" sz="4800" dirty="0"/>
          </a:p>
        </p:txBody>
      </p:sp>
      <p:sp>
        <p:nvSpPr>
          <p:cNvPr id="5" name="Subtitle 4">
            <a:extLst>
              <a:ext uri="{FF2B5EF4-FFF2-40B4-BE49-F238E27FC236}">
                <a16:creationId xmlns:a16="http://schemas.microsoft.com/office/drawing/2014/main" id="{1AB76B78-42AA-7AA5-B7D2-07CA0600E8F3}"/>
              </a:ext>
            </a:extLst>
          </p:cNvPr>
          <p:cNvSpPr>
            <a:spLocks noGrp="1"/>
          </p:cNvSpPr>
          <p:nvPr>
            <p:ph type="subTitle" idx="1"/>
          </p:nvPr>
        </p:nvSpPr>
        <p:spPr>
          <a:xfrm>
            <a:off x="1526383" y="3669447"/>
            <a:ext cx="9139234" cy="297969"/>
          </a:xfrm>
        </p:spPr>
        <p:txBody>
          <a:bodyPr lIns="0" tIns="0" rIns="0" bIns="0"/>
          <a:lstStyle/>
          <a:p>
            <a:r>
              <a:rPr lang="en-US" dirty="0"/>
              <a:t>Realize happy customers and fuel long-term growth</a:t>
            </a:r>
          </a:p>
        </p:txBody>
      </p:sp>
    </p:spTree>
    <p:extLst>
      <p:ext uri="{BB962C8B-B14F-4D97-AF65-F5344CB8AC3E}">
        <p14:creationId xmlns:p14="http://schemas.microsoft.com/office/powerpoint/2010/main" val="149678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D9FE10-DDAC-9281-A342-EC5CB6093AFB}"/>
              </a:ext>
            </a:extLst>
          </p:cNvPr>
          <p:cNvSpPr>
            <a:spLocks noGrp="1"/>
          </p:cNvSpPr>
          <p:nvPr>
            <p:ph type="title"/>
          </p:nvPr>
        </p:nvSpPr>
        <p:spPr/>
        <p:txBody>
          <a:bodyPr/>
          <a:lstStyle/>
          <a:p>
            <a:r>
              <a:rPr lang="en-US" sz="2400" dirty="0"/>
              <a:t>Drive growth and deepen relationships with coordinated CX motions</a:t>
            </a:r>
            <a:endParaRPr lang="en-ID" dirty="0"/>
          </a:p>
        </p:txBody>
      </p:sp>
      <p:sp>
        <p:nvSpPr>
          <p:cNvPr id="8" name="Arrow: Pentagon 7">
            <a:extLst>
              <a:ext uri="{FF2B5EF4-FFF2-40B4-BE49-F238E27FC236}">
                <a16:creationId xmlns:a16="http://schemas.microsoft.com/office/drawing/2014/main" id="{D636F3B7-CB6D-625F-8CC1-718B998D5EEC}"/>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9" name="Arrow: Chevron 8">
            <a:extLst>
              <a:ext uri="{FF2B5EF4-FFF2-40B4-BE49-F238E27FC236}">
                <a16:creationId xmlns:a16="http://schemas.microsoft.com/office/drawing/2014/main" id="{A6D9C041-FA53-1166-484A-A32E50AC5C97}"/>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10" name="Arrow: Chevron 9">
            <a:extLst>
              <a:ext uri="{FF2B5EF4-FFF2-40B4-BE49-F238E27FC236}">
                <a16:creationId xmlns:a16="http://schemas.microsoft.com/office/drawing/2014/main" id="{59A43C8B-0D32-1DD5-668C-5E52E59E3EBC}"/>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11" name="Arrow: Chevron 10">
            <a:extLst>
              <a:ext uri="{FF2B5EF4-FFF2-40B4-BE49-F238E27FC236}">
                <a16:creationId xmlns:a16="http://schemas.microsoft.com/office/drawing/2014/main" id="{FA9703AD-C34A-0EEA-7CD9-BE412D2AE792}"/>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13" name="Arrow: Chevron 12">
            <a:extLst>
              <a:ext uri="{FF2B5EF4-FFF2-40B4-BE49-F238E27FC236}">
                <a16:creationId xmlns:a16="http://schemas.microsoft.com/office/drawing/2014/main" id="{C4D000D5-7B1A-2B2A-12C7-CC73AEBB5BAB}"/>
              </a:ext>
            </a:extLst>
          </p:cNvPr>
          <p:cNvSpPr/>
          <p:nvPr/>
        </p:nvSpPr>
        <p:spPr>
          <a:xfrm>
            <a:off x="5024676"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Onboard </a:t>
            </a:r>
            <a:endParaRPr lang="en-US" sz="1050" dirty="0">
              <a:solidFill>
                <a:schemeClr val="bg1"/>
              </a:solidFill>
            </a:endParaRPr>
          </a:p>
        </p:txBody>
      </p:sp>
      <p:sp>
        <p:nvSpPr>
          <p:cNvPr id="14" name="Arrow: Chevron 13">
            <a:extLst>
              <a:ext uri="{FF2B5EF4-FFF2-40B4-BE49-F238E27FC236}">
                <a16:creationId xmlns:a16="http://schemas.microsoft.com/office/drawing/2014/main" id="{DCFF9C77-A2D6-ABA1-F3CC-D17B9E7D7C7A}"/>
              </a:ext>
            </a:extLst>
          </p:cNvPr>
          <p:cNvSpPr/>
          <p:nvPr/>
        </p:nvSpPr>
        <p:spPr>
          <a:xfrm>
            <a:off x="6128445"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Implement </a:t>
            </a:r>
            <a:endParaRPr lang="en-US" sz="1050" dirty="0">
              <a:solidFill>
                <a:schemeClr val="bg1"/>
              </a:solidFill>
            </a:endParaRPr>
          </a:p>
        </p:txBody>
      </p:sp>
      <p:sp>
        <p:nvSpPr>
          <p:cNvPr id="15" name="Arrow: Chevron 14">
            <a:extLst>
              <a:ext uri="{FF2B5EF4-FFF2-40B4-BE49-F238E27FC236}">
                <a16:creationId xmlns:a16="http://schemas.microsoft.com/office/drawing/2014/main" id="{9FC407A5-C92C-1B8D-5616-9C282E496109}"/>
              </a:ext>
            </a:extLst>
          </p:cNvPr>
          <p:cNvSpPr/>
          <p:nvPr/>
        </p:nvSpPr>
        <p:spPr>
          <a:xfrm>
            <a:off x="7232214"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Utilize</a:t>
            </a:r>
            <a:endParaRPr lang="en-US" sz="1050" dirty="0">
              <a:solidFill>
                <a:schemeClr val="bg1"/>
              </a:solidFill>
            </a:endParaRPr>
          </a:p>
        </p:txBody>
      </p:sp>
      <p:sp>
        <p:nvSpPr>
          <p:cNvPr id="16" name="Arrow: Chevron 15">
            <a:extLst>
              <a:ext uri="{FF2B5EF4-FFF2-40B4-BE49-F238E27FC236}">
                <a16:creationId xmlns:a16="http://schemas.microsoft.com/office/drawing/2014/main" id="{048157AE-0909-7393-B707-68FEECA4433C}"/>
              </a:ext>
            </a:extLst>
          </p:cNvPr>
          <p:cNvSpPr/>
          <p:nvPr/>
        </p:nvSpPr>
        <p:spPr>
          <a:xfrm>
            <a:off x="8335983"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Renew</a:t>
            </a:r>
            <a:endParaRPr lang="en-US" sz="1050" dirty="0">
              <a:solidFill>
                <a:schemeClr val="bg1"/>
              </a:solidFill>
            </a:endParaRPr>
          </a:p>
        </p:txBody>
      </p:sp>
      <p:sp>
        <p:nvSpPr>
          <p:cNvPr id="17" name="Arrow: Chevron 16">
            <a:extLst>
              <a:ext uri="{FF2B5EF4-FFF2-40B4-BE49-F238E27FC236}">
                <a16:creationId xmlns:a16="http://schemas.microsoft.com/office/drawing/2014/main" id="{ED9AC459-7300-50E5-23F6-7B8CD162D33E}"/>
              </a:ext>
            </a:extLst>
          </p:cNvPr>
          <p:cNvSpPr/>
          <p:nvPr/>
        </p:nvSpPr>
        <p:spPr>
          <a:xfrm>
            <a:off x="9439752"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Expand </a:t>
            </a:r>
            <a:endParaRPr lang="en-US" sz="1050" dirty="0">
              <a:solidFill>
                <a:schemeClr val="bg1"/>
              </a:solidFill>
            </a:endParaRPr>
          </a:p>
        </p:txBody>
      </p:sp>
      <p:sp>
        <p:nvSpPr>
          <p:cNvPr id="18" name="Arrow: Chevron 17">
            <a:extLst>
              <a:ext uri="{FF2B5EF4-FFF2-40B4-BE49-F238E27FC236}">
                <a16:creationId xmlns:a16="http://schemas.microsoft.com/office/drawing/2014/main" id="{F3E43369-69B3-71C9-E6C6-A25F9E7584A9}"/>
              </a:ext>
            </a:extLst>
          </p:cNvPr>
          <p:cNvSpPr/>
          <p:nvPr/>
        </p:nvSpPr>
        <p:spPr>
          <a:xfrm>
            <a:off x="10543525"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Advocate </a:t>
            </a:r>
            <a:endParaRPr lang="en-US" sz="1050" dirty="0">
              <a:solidFill>
                <a:schemeClr val="bg1"/>
              </a:solidFill>
            </a:endParaRPr>
          </a:p>
        </p:txBody>
      </p:sp>
      <p:sp>
        <p:nvSpPr>
          <p:cNvPr id="40" name="Arrow: Chevron 39">
            <a:extLst>
              <a:ext uri="{FF2B5EF4-FFF2-40B4-BE49-F238E27FC236}">
                <a16:creationId xmlns:a16="http://schemas.microsoft.com/office/drawing/2014/main" id="{D05D975A-C621-41A3-4DC3-94048100BD99}"/>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67" name="Rectangle 66">
            <a:extLst>
              <a:ext uri="{FF2B5EF4-FFF2-40B4-BE49-F238E27FC236}">
                <a16:creationId xmlns:a16="http://schemas.microsoft.com/office/drawing/2014/main" id="{0A5A1B5C-0124-F8F4-DC8B-C35C71E0BE7C}"/>
              </a:ext>
            </a:extLst>
          </p:cNvPr>
          <p:cNvSpPr/>
          <p:nvPr/>
        </p:nvSpPr>
        <p:spPr>
          <a:xfrm>
            <a:off x="6225154"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rtl="0">
              <a:spcBef>
                <a:spcPts val="0"/>
              </a:spcBef>
              <a:spcAft>
                <a:spcPts val="0"/>
              </a:spcAft>
              <a:buNone/>
            </a:pPr>
            <a:r>
              <a:rPr lang="en-US" sz="1400" b="1" i="0" u="none" strike="noStrike" dirty="0">
                <a:solidFill>
                  <a:schemeClr val="lt1"/>
                </a:solidFill>
                <a:ea typeface="Century Gothic"/>
                <a:cs typeface="Century Gothic"/>
                <a:sym typeface="Century Gothic"/>
              </a:rPr>
              <a:t>How does this apply to my role?</a:t>
            </a:r>
            <a:endParaRPr lang="en-US" sz="1400" dirty="0"/>
          </a:p>
        </p:txBody>
      </p:sp>
      <p:sp>
        <p:nvSpPr>
          <p:cNvPr id="69" name="Rectangle 68">
            <a:extLst>
              <a:ext uri="{FF2B5EF4-FFF2-40B4-BE49-F238E27FC236}">
                <a16:creationId xmlns:a16="http://schemas.microsoft.com/office/drawing/2014/main" id="{5EFED2C6-59E4-DB7B-584D-71F0093A71B0}"/>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Rectangle 69">
            <a:extLst>
              <a:ext uri="{FF2B5EF4-FFF2-40B4-BE49-F238E27FC236}">
                <a16:creationId xmlns:a16="http://schemas.microsoft.com/office/drawing/2014/main" id="{58FC3DED-2D34-69D8-FBA4-09887C6C6F1F}"/>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rtl="0">
              <a:spcBef>
                <a:spcPts val="0"/>
              </a:spcBef>
              <a:spcAft>
                <a:spcPts val="0"/>
              </a:spcAft>
              <a:buNone/>
            </a:pPr>
            <a:r>
              <a:rPr lang="en-US" sz="1400" b="1" i="0" u="none" strike="noStrike" dirty="0">
                <a:solidFill>
                  <a:schemeClr val="lt1"/>
                </a:solidFill>
                <a:ea typeface="Century Gothic"/>
                <a:cs typeface="Century Gothic"/>
                <a:sym typeface="Century Gothic"/>
              </a:rPr>
              <a:t>How do I use this </a:t>
            </a:r>
            <a:r>
              <a:rPr lang="en-US" sz="1400" b="1" dirty="0">
                <a:ea typeface="Century Gothic"/>
                <a:cs typeface="Century Gothic"/>
                <a:sym typeface="Century Gothic"/>
              </a:rPr>
              <a:t>guide</a:t>
            </a:r>
            <a:r>
              <a:rPr lang="en-US" sz="1400" b="1" i="0" u="none" strike="noStrike" dirty="0">
                <a:solidFill>
                  <a:schemeClr val="lt1"/>
                </a:solidFill>
                <a:ea typeface="Century Gothic"/>
                <a:cs typeface="Century Gothic"/>
                <a:sym typeface="Century Gothic"/>
              </a:rPr>
              <a:t>?</a:t>
            </a:r>
            <a:endParaRPr lang="en-US" sz="1200" dirty="0"/>
          </a:p>
        </p:txBody>
      </p:sp>
      <p:sp>
        <p:nvSpPr>
          <p:cNvPr id="71" name="Rectangle 70">
            <a:extLst>
              <a:ext uri="{FF2B5EF4-FFF2-40B4-BE49-F238E27FC236}">
                <a16:creationId xmlns:a16="http://schemas.microsoft.com/office/drawing/2014/main" id="{05370D69-2510-FC4E-A8B1-64886998EAF6}"/>
              </a:ext>
            </a:extLst>
          </p:cNvPr>
          <p:cNvSpPr/>
          <p:nvPr/>
        </p:nvSpPr>
        <p:spPr>
          <a:xfrm>
            <a:off x="691959" y="4715453"/>
            <a:ext cx="5179435"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Aft>
                <a:spcPts val="0"/>
              </a:spcAft>
              <a:buClr>
                <a:schemeClr val="tx1"/>
              </a:buClr>
              <a:buSzPct val="100000"/>
              <a:buFont typeface="Arial" panose="020B0604020202020204" pitchFamily="34" charset="0"/>
              <a:buChar char="•"/>
            </a:pPr>
            <a:r>
              <a:rPr lang="en-US" sz="1050" b="0" i="0" u="none" strike="noStrike" dirty="0">
                <a:solidFill>
                  <a:schemeClr val="tx1"/>
                </a:solidFill>
                <a:ea typeface="Century Gothic"/>
                <a:cs typeface="Century Gothic"/>
                <a:sym typeface="Century Gothic"/>
              </a:rPr>
              <a:t>Understand what great onboarding looks like</a:t>
            </a:r>
            <a:endParaRPr lang="en-US" sz="1050" dirty="0">
              <a:solidFill>
                <a:schemeClr val="tx1"/>
              </a:solidFill>
            </a:endParaRPr>
          </a:p>
          <a:p>
            <a:pPr marL="144000" marR="0" lvl="0" indent="-144000" algn="l" rtl="0">
              <a:spcAft>
                <a:spcPts val="0"/>
              </a:spcAft>
              <a:buClr>
                <a:schemeClr val="tx1"/>
              </a:buClr>
              <a:buSzPct val="100000"/>
              <a:buFont typeface="Arial" panose="020B0604020202020204" pitchFamily="34" charset="0"/>
              <a:buChar char="•"/>
            </a:pPr>
            <a:r>
              <a:rPr lang="en-US" sz="1050" b="0" i="0" u="none" strike="noStrike" dirty="0">
                <a:solidFill>
                  <a:schemeClr val="tx1"/>
                </a:solidFill>
                <a:ea typeface="Century Gothic"/>
                <a:cs typeface="Century Gothic"/>
                <a:sym typeface="Century Gothic"/>
              </a:rPr>
              <a:t>Align on the importance of a successful implementation </a:t>
            </a:r>
            <a:endParaRPr lang="en-US" sz="1050" dirty="0">
              <a:solidFill>
                <a:schemeClr val="tx1"/>
              </a:solidFill>
            </a:endParaRPr>
          </a:p>
          <a:p>
            <a:pPr marL="144000" marR="0" lvl="0" indent="-144000" algn="l" rtl="0">
              <a:spcAft>
                <a:spcPts val="0"/>
              </a:spcAft>
              <a:buClr>
                <a:schemeClr val="tx1"/>
              </a:buClr>
              <a:buSzPct val="100000"/>
              <a:buFont typeface="Arial" panose="020B0604020202020204" pitchFamily="34" charset="0"/>
              <a:buChar char="•"/>
            </a:pPr>
            <a:r>
              <a:rPr lang="en-US" sz="1050" b="0" i="0" u="none" strike="noStrike" dirty="0">
                <a:solidFill>
                  <a:schemeClr val="tx1"/>
                </a:solidFill>
                <a:ea typeface="Century Gothic"/>
                <a:cs typeface="Century Gothic"/>
                <a:sym typeface="Century Gothic"/>
              </a:rPr>
              <a:t>Review example success criteria for a customer after their “go-live” date </a:t>
            </a:r>
            <a:endParaRPr lang="en-US" sz="1050" dirty="0">
              <a:solidFill>
                <a:schemeClr val="tx1"/>
              </a:solidFill>
            </a:endParaRPr>
          </a:p>
          <a:p>
            <a:pPr marL="144000" marR="0" lvl="0" indent="-144000" algn="l" rtl="0">
              <a:spcAft>
                <a:spcPts val="0"/>
              </a:spcAft>
              <a:buClr>
                <a:schemeClr val="tx1"/>
              </a:buClr>
              <a:buSzPct val="100000"/>
              <a:buFont typeface="Arial" panose="020B0604020202020204" pitchFamily="34" charset="0"/>
              <a:buChar char="•"/>
            </a:pPr>
            <a:r>
              <a:rPr lang="en-US" sz="1050" b="0" i="0" u="none" strike="noStrike" dirty="0">
                <a:solidFill>
                  <a:schemeClr val="tx1"/>
                </a:solidFill>
                <a:ea typeface="Century Gothic"/>
                <a:cs typeface="Century Gothic"/>
                <a:sym typeface="Century Gothic"/>
              </a:rPr>
              <a:t>Gather a sense on how the renewals team approaches the renewal process </a:t>
            </a:r>
            <a:endParaRPr lang="en-US" sz="1050" dirty="0">
              <a:solidFill>
                <a:schemeClr val="tx1"/>
              </a:solidFill>
            </a:endParaRPr>
          </a:p>
          <a:p>
            <a:pPr marL="144000" marR="0" lvl="0" indent="-144000" algn="l" rtl="0">
              <a:spcAft>
                <a:spcPts val="0"/>
              </a:spcAft>
              <a:buClr>
                <a:schemeClr val="tx1"/>
              </a:buClr>
              <a:buSzPct val="100000"/>
              <a:buFont typeface="Arial" panose="020B0604020202020204" pitchFamily="34" charset="0"/>
              <a:buChar char="•"/>
            </a:pPr>
            <a:r>
              <a:rPr lang="en-US" sz="1050" b="0" i="0" u="none" strike="noStrike" dirty="0">
                <a:solidFill>
                  <a:schemeClr val="tx1"/>
                </a:solidFill>
                <a:ea typeface="Century Gothic"/>
                <a:cs typeface="Century Gothic"/>
                <a:sym typeface="Century Gothic"/>
              </a:rPr>
              <a:t>See how renewals are a key milestone to monetize value captured by customers and drive expansion opportunities</a:t>
            </a:r>
            <a:endParaRPr lang="en-US" sz="1050" dirty="0">
              <a:solidFill>
                <a:schemeClr val="tx1"/>
              </a:solidFill>
            </a:endParaRPr>
          </a:p>
          <a:p>
            <a:pPr marL="144000" marR="0" lvl="0" indent="-144000" algn="l" rtl="0">
              <a:spcAft>
                <a:spcPts val="0"/>
              </a:spcAft>
              <a:buClr>
                <a:schemeClr val="tx1"/>
              </a:buClr>
              <a:buSzPct val="100000"/>
              <a:buFont typeface="Arial" panose="020B0604020202020204" pitchFamily="34" charset="0"/>
              <a:buChar char="•"/>
            </a:pPr>
            <a:r>
              <a:rPr lang="en-US" sz="1050" b="0" i="0" u="none" strike="noStrike" dirty="0">
                <a:solidFill>
                  <a:schemeClr val="tx1"/>
                </a:solidFill>
                <a:ea typeface="Century Gothic"/>
                <a:cs typeface="Century Gothic"/>
                <a:sym typeface="Century Gothic"/>
              </a:rPr>
              <a:t>Visualize what it can take to create a long-time advocate</a:t>
            </a:r>
            <a:endParaRPr lang="en-US" sz="1050" dirty="0">
              <a:solidFill>
                <a:schemeClr val="tx1"/>
              </a:solidFill>
            </a:endParaRPr>
          </a:p>
        </p:txBody>
      </p:sp>
      <p:graphicFrame>
        <p:nvGraphicFramePr>
          <p:cNvPr id="72" name="Google Shape;2015;p15">
            <a:extLst>
              <a:ext uri="{FF2B5EF4-FFF2-40B4-BE49-F238E27FC236}">
                <a16:creationId xmlns:a16="http://schemas.microsoft.com/office/drawing/2014/main" id="{C6BCCD8D-1D59-F772-39D3-EA75DB5248EE}"/>
              </a:ext>
            </a:extLst>
          </p:cNvPr>
          <p:cNvGraphicFramePr/>
          <p:nvPr>
            <p:extLst>
              <p:ext uri="{D42A27DB-BD31-4B8C-83A1-F6EECF244321}">
                <p14:modId xmlns:p14="http://schemas.microsoft.com/office/powerpoint/2010/main" val="2654181724"/>
              </p:ext>
            </p:extLst>
          </p:nvPr>
        </p:nvGraphicFramePr>
        <p:xfrm>
          <a:off x="6230410" y="2451511"/>
          <a:ext cx="5336224" cy="3725362"/>
        </p:xfrm>
        <a:graphic>
          <a:graphicData uri="http://schemas.openxmlformats.org/drawingml/2006/table">
            <a:tbl>
              <a:tblPr firstRow="1" bandRow="1">
                <a:tableStyleId>{2D5ABB26-0587-4C30-8999-92F81FD0307C}</a:tableStyleId>
              </a:tblPr>
              <a:tblGrid>
                <a:gridCol w="521567">
                  <a:extLst>
                    <a:ext uri="{9D8B030D-6E8A-4147-A177-3AD203B41FA5}">
                      <a16:colId xmlns:a16="http://schemas.microsoft.com/office/drawing/2014/main" val="20000"/>
                    </a:ext>
                  </a:extLst>
                </a:gridCol>
                <a:gridCol w="1393359">
                  <a:extLst>
                    <a:ext uri="{9D8B030D-6E8A-4147-A177-3AD203B41FA5}">
                      <a16:colId xmlns:a16="http://schemas.microsoft.com/office/drawing/2014/main" val="20001"/>
                    </a:ext>
                  </a:extLst>
                </a:gridCol>
                <a:gridCol w="3421298">
                  <a:extLst>
                    <a:ext uri="{9D8B030D-6E8A-4147-A177-3AD203B41FA5}">
                      <a16:colId xmlns:a16="http://schemas.microsoft.com/office/drawing/2014/main" val="20002"/>
                    </a:ext>
                  </a:extLst>
                </a:gridCol>
              </a:tblGrid>
              <a:tr h="258548">
                <a:tc>
                  <a:txBody>
                    <a:bodyPr/>
                    <a:lstStyle/>
                    <a:p>
                      <a:pPr marL="0" marR="0" lvl="0" indent="0" algn="l" rtl="0">
                        <a:spcBef>
                          <a:spcPts val="0"/>
                        </a:spcBef>
                        <a:spcAft>
                          <a:spcPts val="0"/>
                        </a:spcAft>
                        <a:buNone/>
                      </a:pPr>
                      <a:endParaRPr sz="700" b="0" i="0" u="none" strike="noStrike" dirty="0">
                        <a:solidFill>
                          <a:schemeClr val="dk1"/>
                        </a:solidFill>
                        <a:latin typeface="+mn-lt"/>
                        <a:ea typeface="Century Gothic"/>
                        <a:cs typeface="Century Gothic"/>
                        <a:sym typeface="Century Gothic"/>
                      </a:endParaRPr>
                    </a:p>
                  </a:txBody>
                  <a:tcPr marL="6350" marR="6350" marT="6350" marB="0" anchor="b">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Global Marketing</a:t>
                      </a:r>
                      <a:endParaRPr sz="700" dirty="0">
                        <a:latin typeface="+mn-lt"/>
                      </a:endParaRPr>
                    </a:p>
                  </a:txBody>
                  <a:tcPr marL="36000" marR="36000" marT="36000" marB="36000" anchor="ct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Visualize the customer experience post sales.</a:t>
                      </a:r>
                      <a:endParaRPr sz="700" dirty="0">
                        <a:latin typeface="+mn-lt"/>
                      </a:endParaRPr>
                    </a:p>
                  </a:txBody>
                  <a:tcPr marL="36000" marR="36000" marT="36000" marB="36000" anchor="ctr">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58548">
                <a:tc>
                  <a:txBody>
                    <a:bodyPr/>
                    <a:lstStyle/>
                    <a:p>
                      <a:pPr marL="0" marR="0" lvl="0" indent="0" algn="l" rtl="0">
                        <a:spcBef>
                          <a:spcPts val="0"/>
                        </a:spcBef>
                        <a:spcAft>
                          <a:spcPts val="0"/>
                        </a:spcAft>
                        <a:buNone/>
                      </a:pPr>
                      <a:endParaRPr sz="700" b="0" i="0" u="none" strike="noStrike" dirty="0">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Vertical &amp; Solutions Marketing</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a:solidFill>
                            <a:schemeClr val="dk1"/>
                          </a:solidFill>
                          <a:latin typeface="+mn-lt"/>
                          <a:sym typeface="Century Gothic"/>
                        </a:rPr>
                        <a:t>Identify areas to collaborate with Customer Success.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Marketing Communications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a:solidFill>
                            <a:schemeClr val="dk1"/>
                          </a:solidFill>
                          <a:latin typeface="+mn-lt"/>
                          <a:sym typeface="Century Gothic"/>
                        </a:rPr>
                        <a:t>Identify areas to collaborate with Customer Success for customer references.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58548">
                <a:tc>
                  <a:txBody>
                    <a:bodyPr/>
                    <a:lstStyle/>
                    <a:p>
                      <a:pPr marL="0" marR="0" lvl="0" indent="0" algn="l" rtl="0">
                        <a:spcBef>
                          <a:spcPts val="0"/>
                        </a:spcBef>
                        <a:spcAft>
                          <a:spcPts val="0"/>
                        </a:spcAft>
                        <a:buNone/>
                      </a:pPr>
                      <a:endParaRPr sz="700" b="0" i="0" u="none" strike="noStrike" dirty="0">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Pre-Sales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Understand key activities that drive customer value post sale.</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Net New Reps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See where sales can add value by collaboration with CS.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Migration Team Reps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Identify areas that could trigger a conversation for cloud migration.</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Installed base Reps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Gain a deep understanding of common post sale activities.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83802">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Consulting Services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Clarifies the roles consulting services plays in the customer journey.</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83802">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Customer Success Management</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Gain a deep understanding of common post sale activities.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Global Renewals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See the success criteria needed for a smooth renewal.</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83802">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Cloud/ IT Operations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a:solidFill>
                            <a:schemeClr val="dk1"/>
                          </a:solidFill>
                          <a:latin typeface="+mn-lt"/>
                          <a:sym typeface="Century Gothic"/>
                        </a:rPr>
                        <a:t>Identify areas where to collaborate with CS to provide smooth operations for cloud environments.</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Service Delivery (Support)</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See where support adds value throughout the customer journey.</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283802">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1" u="none" strike="noStrike">
                          <a:solidFill>
                            <a:srgbClr val="000000"/>
                          </a:solidFill>
                          <a:latin typeface="+mn-lt"/>
                          <a:sym typeface="Century Gothic"/>
                        </a:rPr>
                        <a:t>Product Management</a:t>
                      </a:r>
                      <a:endParaRPr sz="70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Identify activities to incorporate for early adopters to drive a consistent customer experience.</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258548">
                <a:tc>
                  <a:txBody>
                    <a:bodyPr/>
                    <a:lstStyle/>
                    <a:p>
                      <a:pPr marL="0" marR="0" lvl="0" indent="0" algn="l" rtl="0">
                        <a:spcBef>
                          <a:spcPts val="0"/>
                        </a:spcBef>
                        <a:spcAft>
                          <a:spcPts val="0"/>
                        </a:spcAft>
                        <a:buNone/>
                      </a:pPr>
                      <a:endParaRPr sz="700" b="0" i="0" u="none" strike="noStrike">
                        <a:solidFill>
                          <a:schemeClr val="dk1"/>
                        </a:solidFill>
                        <a:latin typeface="+mn-lt"/>
                        <a:ea typeface="Century Gothic"/>
                        <a:cs typeface="Century Gothic"/>
                        <a:sym typeface="Century Gothic"/>
                      </a:endParaRPr>
                    </a:p>
                  </a:txBody>
                  <a:tcPr marL="6350" marR="6350" marT="6350" marB="0" anchor="b">
                    <a:lnT w="6350"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marL="0" marR="0" lvl="0" indent="0" algn="l" rtl="0">
                        <a:spcBef>
                          <a:spcPts val="0"/>
                        </a:spcBef>
                        <a:spcAft>
                          <a:spcPts val="0"/>
                        </a:spcAft>
                        <a:buNone/>
                      </a:pPr>
                      <a:r>
                        <a:rPr lang="en-US" sz="700" b="1" u="none" strike="noStrike" dirty="0">
                          <a:solidFill>
                            <a:srgbClr val="000000"/>
                          </a:solidFill>
                          <a:latin typeface="+mn-lt"/>
                          <a:sym typeface="Century Gothic"/>
                        </a:rPr>
                        <a:t>Product Engineering</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solidFill>
                      <a:schemeClr val="bg1">
                        <a:lumMod val="95000"/>
                      </a:schemeClr>
                    </a:solidFill>
                  </a:tcPr>
                </a:tc>
                <a:tc>
                  <a:txBody>
                    <a:bodyPr/>
                    <a:lstStyle/>
                    <a:p>
                      <a:pPr marL="0" marR="0" lvl="0" indent="0" algn="l" rtl="0">
                        <a:spcBef>
                          <a:spcPts val="0"/>
                        </a:spcBef>
                        <a:spcAft>
                          <a:spcPts val="0"/>
                        </a:spcAft>
                        <a:buNone/>
                      </a:pPr>
                      <a:r>
                        <a:rPr lang="en-US" sz="700" b="0" u="none" strike="noStrike" dirty="0">
                          <a:solidFill>
                            <a:schemeClr val="dk1"/>
                          </a:solidFill>
                          <a:latin typeface="+mn-lt"/>
                          <a:sym typeface="Century Gothic"/>
                        </a:rPr>
                        <a:t>See how product support drives by resolving software bugs.</a:t>
                      </a:r>
                      <a:endParaRPr sz="700" dirty="0">
                        <a:latin typeface="+mn-lt"/>
                      </a:endParaRPr>
                    </a:p>
                  </a:txBody>
                  <a:tcPr marL="36000" marR="36000" marT="36000" marB="36000" anchor="ctr">
                    <a:lnT w="6350" cap="flat" cmpd="sng" algn="ctr">
                      <a:solidFill>
                        <a:schemeClr val="bg1">
                          <a:lumMod val="8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14"/>
                  </a:ext>
                </a:extLst>
              </a:tr>
            </a:tbl>
          </a:graphicData>
        </a:graphic>
      </p:graphicFrame>
      <p:grpSp>
        <p:nvGrpSpPr>
          <p:cNvPr id="73" name="Google Shape;2016;p15">
            <a:extLst>
              <a:ext uri="{FF2B5EF4-FFF2-40B4-BE49-F238E27FC236}">
                <a16:creationId xmlns:a16="http://schemas.microsoft.com/office/drawing/2014/main" id="{DF668786-7CE8-192E-87CE-F7B09B5D54FC}"/>
              </a:ext>
            </a:extLst>
          </p:cNvPr>
          <p:cNvGrpSpPr/>
          <p:nvPr/>
        </p:nvGrpSpPr>
        <p:grpSpPr>
          <a:xfrm>
            <a:off x="6401020" y="4870836"/>
            <a:ext cx="158373" cy="185831"/>
            <a:chOff x="6108700" y="5935663"/>
            <a:chExt cx="339725" cy="312738"/>
          </a:xfrm>
          <a:solidFill>
            <a:schemeClr val="accent2"/>
          </a:solidFill>
        </p:grpSpPr>
        <p:sp>
          <p:nvSpPr>
            <p:cNvPr id="74" name="Google Shape;2017;p15">
              <a:extLst>
                <a:ext uri="{FF2B5EF4-FFF2-40B4-BE49-F238E27FC236}">
                  <a16:creationId xmlns:a16="http://schemas.microsoft.com/office/drawing/2014/main" id="{ADD49892-14E0-CFFA-3CAB-7F16A0714C94}"/>
                </a:ext>
              </a:extLst>
            </p:cNvPr>
            <p:cNvSpPr/>
            <p:nvPr/>
          </p:nvSpPr>
          <p:spPr>
            <a:xfrm>
              <a:off x="6151562" y="5935663"/>
              <a:ext cx="55562" cy="68263"/>
            </a:xfrm>
            <a:custGeom>
              <a:avLst/>
              <a:gdLst/>
              <a:ahLst/>
              <a:cxnLst/>
              <a:rect l="l" t="t" r="r" b="b"/>
              <a:pathLst>
                <a:path w="97" h="118" extrusionOk="0">
                  <a:moveTo>
                    <a:pt x="97" y="28"/>
                  </a:moveTo>
                  <a:cubicBezTo>
                    <a:pt x="97" y="15"/>
                    <a:pt x="82" y="0"/>
                    <a:pt x="66" y="0"/>
                  </a:cubicBezTo>
                  <a:cubicBezTo>
                    <a:pt x="31" y="0"/>
                    <a:pt x="31" y="0"/>
                    <a:pt x="31" y="0"/>
                  </a:cubicBezTo>
                  <a:cubicBezTo>
                    <a:pt x="11" y="0"/>
                    <a:pt x="0" y="15"/>
                    <a:pt x="0" y="28"/>
                  </a:cubicBezTo>
                  <a:cubicBezTo>
                    <a:pt x="0" y="118"/>
                    <a:pt x="0" y="118"/>
                    <a:pt x="0" y="118"/>
                  </a:cubicBezTo>
                  <a:cubicBezTo>
                    <a:pt x="97" y="118"/>
                    <a:pt x="97" y="118"/>
                    <a:pt x="97" y="118"/>
                  </a:cubicBezTo>
                  <a:lnTo>
                    <a:pt x="97" y="28"/>
                  </a:lnTo>
                  <a:close/>
                  <a:moveTo>
                    <a:pt x="49" y="50"/>
                  </a:moveTo>
                  <a:cubicBezTo>
                    <a:pt x="36" y="50"/>
                    <a:pt x="31" y="44"/>
                    <a:pt x="31" y="35"/>
                  </a:cubicBezTo>
                  <a:cubicBezTo>
                    <a:pt x="31" y="26"/>
                    <a:pt x="36" y="18"/>
                    <a:pt x="49" y="18"/>
                  </a:cubicBezTo>
                  <a:cubicBezTo>
                    <a:pt x="59" y="18"/>
                    <a:pt x="72" y="26"/>
                    <a:pt x="72" y="35"/>
                  </a:cubicBezTo>
                  <a:cubicBezTo>
                    <a:pt x="72" y="44"/>
                    <a:pt x="59" y="50"/>
                    <a:pt x="49" y="5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5" name="Google Shape;2018;p15">
              <a:extLst>
                <a:ext uri="{FF2B5EF4-FFF2-40B4-BE49-F238E27FC236}">
                  <a16:creationId xmlns:a16="http://schemas.microsoft.com/office/drawing/2014/main" id="{1135CEF3-3F67-2B29-19AE-4B3FB5ABCFD4}"/>
                </a:ext>
              </a:extLst>
            </p:cNvPr>
            <p:cNvSpPr/>
            <p:nvPr/>
          </p:nvSpPr>
          <p:spPr>
            <a:xfrm>
              <a:off x="6108700" y="6003926"/>
              <a:ext cx="339725" cy="244475"/>
            </a:xfrm>
            <a:custGeom>
              <a:avLst/>
              <a:gdLst/>
              <a:ahLst/>
              <a:cxnLst/>
              <a:rect l="l" t="t" r="r" b="b"/>
              <a:pathLst>
                <a:path w="585" h="424" extrusionOk="0">
                  <a:moveTo>
                    <a:pt x="562" y="0"/>
                  </a:moveTo>
                  <a:cubicBezTo>
                    <a:pt x="501" y="0"/>
                    <a:pt x="501" y="0"/>
                    <a:pt x="501" y="0"/>
                  </a:cubicBezTo>
                  <a:cubicBezTo>
                    <a:pt x="501" y="43"/>
                    <a:pt x="501" y="43"/>
                    <a:pt x="501" y="43"/>
                  </a:cubicBezTo>
                  <a:cubicBezTo>
                    <a:pt x="501" y="58"/>
                    <a:pt x="491" y="67"/>
                    <a:pt x="475" y="67"/>
                  </a:cubicBezTo>
                  <a:cubicBezTo>
                    <a:pt x="435" y="67"/>
                    <a:pt x="435" y="67"/>
                    <a:pt x="435" y="67"/>
                  </a:cubicBezTo>
                  <a:cubicBezTo>
                    <a:pt x="422" y="67"/>
                    <a:pt x="409" y="58"/>
                    <a:pt x="409" y="43"/>
                  </a:cubicBezTo>
                  <a:cubicBezTo>
                    <a:pt x="409" y="0"/>
                    <a:pt x="409" y="0"/>
                    <a:pt x="409" y="0"/>
                  </a:cubicBezTo>
                  <a:cubicBezTo>
                    <a:pt x="170" y="0"/>
                    <a:pt x="170" y="0"/>
                    <a:pt x="170" y="0"/>
                  </a:cubicBezTo>
                  <a:cubicBezTo>
                    <a:pt x="170" y="41"/>
                    <a:pt x="170" y="41"/>
                    <a:pt x="170" y="41"/>
                  </a:cubicBezTo>
                  <a:cubicBezTo>
                    <a:pt x="170" y="54"/>
                    <a:pt x="155" y="67"/>
                    <a:pt x="139" y="67"/>
                  </a:cubicBezTo>
                  <a:cubicBezTo>
                    <a:pt x="104" y="67"/>
                    <a:pt x="104" y="67"/>
                    <a:pt x="104" y="67"/>
                  </a:cubicBezTo>
                  <a:cubicBezTo>
                    <a:pt x="84" y="67"/>
                    <a:pt x="73" y="54"/>
                    <a:pt x="73" y="41"/>
                  </a:cubicBezTo>
                  <a:cubicBezTo>
                    <a:pt x="73" y="0"/>
                    <a:pt x="73" y="0"/>
                    <a:pt x="73" y="0"/>
                  </a:cubicBezTo>
                  <a:cubicBezTo>
                    <a:pt x="35" y="0"/>
                    <a:pt x="35" y="0"/>
                    <a:pt x="35" y="0"/>
                  </a:cubicBezTo>
                  <a:cubicBezTo>
                    <a:pt x="17" y="0"/>
                    <a:pt x="0" y="13"/>
                    <a:pt x="0" y="23"/>
                  </a:cubicBezTo>
                  <a:cubicBezTo>
                    <a:pt x="0" y="400"/>
                    <a:pt x="0" y="400"/>
                    <a:pt x="0" y="400"/>
                  </a:cubicBezTo>
                  <a:cubicBezTo>
                    <a:pt x="0" y="415"/>
                    <a:pt x="17" y="424"/>
                    <a:pt x="35" y="424"/>
                  </a:cubicBezTo>
                  <a:cubicBezTo>
                    <a:pt x="562" y="424"/>
                    <a:pt x="562" y="424"/>
                    <a:pt x="562" y="424"/>
                  </a:cubicBezTo>
                  <a:cubicBezTo>
                    <a:pt x="575" y="424"/>
                    <a:pt x="585" y="415"/>
                    <a:pt x="585" y="400"/>
                  </a:cubicBezTo>
                  <a:cubicBezTo>
                    <a:pt x="585" y="23"/>
                    <a:pt x="585" y="23"/>
                    <a:pt x="585" y="23"/>
                  </a:cubicBezTo>
                  <a:cubicBezTo>
                    <a:pt x="585" y="13"/>
                    <a:pt x="575" y="0"/>
                    <a:pt x="562" y="0"/>
                  </a:cubicBezTo>
                  <a:close/>
                  <a:moveTo>
                    <a:pt x="534" y="393"/>
                  </a:moveTo>
                  <a:cubicBezTo>
                    <a:pt x="43" y="393"/>
                    <a:pt x="43" y="393"/>
                    <a:pt x="43" y="393"/>
                  </a:cubicBezTo>
                  <a:cubicBezTo>
                    <a:pt x="43" y="141"/>
                    <a:pt x="43" y="141"/>
                    <a:pt x="43" y="141"/>
                  </a:cubicBezTo>
                  <a:cubicBezTo>
                    <a:pt x="534" y="141"/>
                    <a:pt x="534" y="141"/>
                    <a:pt x="534" y="141"/>
                  </a:cubicBezTo>
                  <a:lnTo>
                    <a:pt x="534" y="393"/>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6" name="Google Shape;2019;p15">
              <a:extLst>
                <a:ext uri="{FF2B5EF4-FFF2-40B4-BE49-F238E27FC236}">
                  <a16:creationId xmlns:a16="http://schemas.microsoft.com/office/drawing/2014/main" id="{404EE17F-1617-7EE6-129F-78A7DF3DC049}"/>
                </a:ext>
              </a:extLst>
            </p:cNvPr>
            <p:cNvSpPr/>
            <p:nvPr/>
          </p:nvSpPr>
          <p:spPr>
            <a:xfrm>
              <a:off x="6345237" y="5937251"/>
              <a:ext cx="53975" cy="66675"/>
            </a:xfrm>
            <a:custGeom>
              <a:avLst/>
              <a:gdLst/>
              <a:ahLst/>
              <a:cxnLst/>
              <a:rect l="l" t="t" r="r" b="b"/>
              <a:pathLst>
                <a:path w="92" h="113" extrusionOk="0">
                  <a:moveTo>
                    <a:pt x="92" y="23"/>
                  </a:moveTo>
                  <a:cubicBezTo>
                    <a:pt x="92" y="10"/>
                    <a:pt x="82" y="0"/>
                    <a:pt x="66" y="0"/>
                  </a:cubicBezTo>
                  <a:cubicBezTo>
                    <a:pt x="26" y="0"/>
                    <a:pt x="26" y="0"/>
                    <a:pt x="26" y="0"/>
                  </a:cubicBezTo>
                  <a:cubicBezTo>
                    <a:pt x="13" y="0"/>
                    <a:pt x="0" y="10"/>
                    <a:pt x="0" y="23"/>
                  </a:cubicBezTo>
                  <a:cubicBezTo>
                    <a:pt x="0" y="113"/>
                    <a:pt x="0" y="113"/>
                    <a:pt x="0" y="113"/>
                  </a:cubicBezTo>
                  <a:cubicBezTo>
                    <a:pt x="92" y="113"/>
                    <a:pt x="92" y="113"/>
                    <a:pt x="92" y="113"/>
                  </a:cubicBezTo>
                  <a:lnTo>
                    <a:pt x="92" y="23"/>
                  </a:lnTo>
                  <a:close/>
                  <a:moveTo>
                    <a:pt x="48" y="47"/>
                  </a:moveTo>
                  <a:cubicBezTo>
                    <a:pt x="36" y="47"/>
                    <a:pt x="26" y="39"/>
                    <a:pt x="26" y="30"/>
                  </a:cubicBezTo>
                  <a:cubicBezTo>
                    <a:pt x="26" y="23"/>
                    <a:pt x="36" y="13"/>
                    <a:pt x="48" y="13"/>
                  </a:cubicBezTo>
                  <a:cubicBezTo>
                    <a:pt x="56" y="13"/>
                    <a:pt x="69" y="23"/>
                    <a:pt x="69" y="30"/>
                  </a:cubicBezTo>
                  <a:cubicBezTo>
                    <a:pt x="69" y="39"/>
                    <a:pt x="56" y="47"/>
                    <a:pt x="48" y="4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7" name="Google Shape;2020;p15">
              <a:extLst>
                <a:ext uri="{FF2B5EF4-FFF2-40B4-BE49-F238E27FC236}">
                  <a16:creationId xmlns:a16="http://schemas.microsoft.com/office/drawing/2014/main" id="{E038ADC9-FFA7-3F7A-F21D-9E92B149A497}"/>
                </a:ext>
              </a:extLst>
            </p:cNvPr>
            <p:cNvSpPr/>
            <p:nvPr/>
          </p:nvSpPr>
          <p:spPr>
            <a:xfrm>
              <a:off x="6196012" y="6111876"/>
              <a:ext cx="76200" cy="96838"/>
            </a:xfrm>
            <a:custGeom>
              <a:avLst/>
              <a:gdLst/>
              <a:ahLst/>
              <a:cxnLst/>
              <a:rect l="l" t="t" r="r" b="b"/>
              <a:pathLst>
                <a:path w="132" h="167" extrusionOk="0">
                  <a:moveTo>
                    <a:pt x="132" y="136"/>
                  </a:moveTo>
                  <a:cubicBezTo>
                    <a:pt x="58" y="136"/>
                    <a:pt x="58" y="136"/>
                    <a:pt x="58" y="136"/>
                  </a:cubicBezTo>
                  <a:cubicBezTo>
                    <a:pt x="58" y="136"/>
                    <a:pt x="58" y="136"/>
                    <a:pt x="58" y="136"/>
                  </a:cubicBezTo>
                  <a:cubicBezTo>
                    <a:pt x="76" y="121"/>
                    <a:pt x="76" y="121"/>
                    <a:pt x="76" y="121"/>
                  </a:cubicBezTo>
                  <a:cubicBezTo>
                    <a:pt x="104" y="102"/>
                    <a:pt x="124" y="80"/>
                    <a:pt x="124" y="52"/>
                  </a:cubicBezTo>
                  <a:cubicBezTo>
                    <a:pt x="124" y="24"/>
                    <a:pt x="104" y="0"/>
                    <a:pt x="58" y="0"/>
                  </a:cubicBezTo>
                  <a:cubicBezTo>
                    <a:pt x="35" y="0"/>
                    <a:pt x="12" y="10"/>
                    <a:pt x="0" y="15"/>
                  </a:cubicBezTo>
                  <a:cubicBezTo>
                    <a:pt x="12" y="45"/>
                    <a:pt x="12" y="45"/>
                    <a:pt x="12" y="45"/>
                  </a:cubicBezTo>
                  <a:cubicBezTo>
                    <a:pt x="25" y="39"/>
                    <a:pt x="35" y="32"/>
                    <a:pt x="53" y="32"/>
                  </a:cubicBezTo>
                  <a:cubicBezTo>
                    <a:pt x="74" y="32"/>
                    <a:pt x="84" y="41"/>
                    <a:pt x="84" y="56"/>
                  </a:cubicBezTo>
                  <a:cubicBezTo>
                    <a:pt x="84" y="73"/>
                    <a:pt x="63" y="89"/>
                    <a:pt x="20" y="123"/>
                  </a:cubicBezTo>
                  <a:cubicBezTo>
                    <a:pt x="0" y="145"/>
                    <a:pt x="0" y="145"/>
                    <a:pt x="0" y="145"/>
                  </a:cubicBezTo>
                  <a:cubicBezTo>
                    <a:pt x="0" y="167"/>
                    <a:pt x="0" y="167"/>
                    <a:pt x="0" y="167"/>
                  </a:cubicBezTo>
                  <a:cubicBezTo>
                    <a:pt x="132" y="167"/>
                    <a:pt x="132" y="167"/>
                    <a:pt x="132" y="167"/>
                  </a:cubicBezTo>
                  <a:lnTo>
                    <a:pt x="132" y="13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8" name="Google Shape;2021;p15">
              <a:extLst>
                <a:ext uri="{FF2B5EF4-FFF2-40B4-BE49-F238E27FC236}">
                  <a16:creationId xmlns:a16="http://schemas.microsoft.com/office/drawing/2014/main" id="{FEB79614-243B-9DA5-8B50-A61C2A23698A}"/>
                </a:ext>
              </a:extLst>
            </p:cNvPr>
            <p:cNvSpPr/>
            <p:nvPr/>
          </p:nvSpPr>
          <p:spPr>
            <a:xfrm>
              <a:off x="6286500" y="6111876"/>
              <a:ext cx="80962" cy="96838"/>
            </a:xfrm>
            <a:custGeom>
              <a:avLst/>
              <a:gdLst/>
              <a:ahLst/>
              <a:cxnLst/>
              <a:rect l="l" t="t" r="r" b="b"/>
              <a:pathLst>
                <a:path w="140" h="167" extrusionOk="0">
                  <a:moveTo>
                    <a:pt x="56" y="108"/>
                  </a:moveTo>
                  <a:cubicBezTo>
                    <a:pt x="71" y="108"/>
                    <a:pt x="89" y="104"/>
                    <a:pt x="94" y="100"/>
                  </a:cubicBezTo>
                  <a:cubicBezTo>
                    <a:pt x="94" y="100"/>
                    <a:pt x="94" y="100"/>
                    <a:pt x="94" y="100"/>
                  </a:cubicBezTo>
                  <a:cubicBezTo>
                    <a:pt x="89" y="110"/>
                    <a:pt x="84" y="121"/>
                    <a:pt x="71" y="125"/>
                  </a:cubicBezTo>
                  <a:cubicBezTo>
                    <a:pt x="61" y="136"/>
                    <a:pt x="48" y="136"/>
                    <a:pt x="35" y="136"/>
                  </a:cubicBezTo>
                  <a:cubicBezTo>
                    <a:pt x="28" y="136"/>
                    <a:pt x="20" y="139"/>
                    <a:pt x="20" y="136"/>
                  </a:cubicBezTo>
                  <a:cubicBezTo>
                    <a:pt x="20" y="167"/>
                    <a:pt x="20" y="167"/>
                    <a:pt x="20" y="167"/>
                  </a:cubicBezTo>
                  <a:cubicBezTo>
                    <a:pt x="20" y="167"/>
                    <a:pt x="28" y="167"/>
                    <a:pt x="38" y="167"/>
                  </a:cubicBezTo>
                  <a:cubicBezTo>
                    <a:pt x="61" y="167"/>
                    <a:pt x="89" y="160"/>
                    <a:pt x="107" y="145"/>
                  </a:cubicBezTo>
                  <a:cubicBezTo>
                    <a:pt x="122" y="128"/>
                    <a:pt x="140" y="104"/>
                    <a:pt x="140" y="71"/>
                  </a:cubicBezTo>
                  <a:cubicBezTo>
                    <a:pt x="140" y="34"/>
                    <a:pt x="117" y="0"/>
                    <a:pt x="69" y="0"/>
                  </a:cubicBezTo>
                  <a:cubicBezTo>
                    <a:pt x="28" y="0"/>
                    <a:pt x="0" y="32"/>
                    <a:pt x="0" y="58"/>
                  </a:cubicBezTo>
                  <a:cubicBezTo>
                    <a:pt x="0" y="89"/>
                    <a:pt x="28" y="108"/>
                    <a:pt x="56" y="108"/>
                  </a:cubicBezTo>
                  <a:close/>
                  <a:moveTo>
                    <a:pt x="66" y="32"/>
                  </a:moveTo>
                  <a:cubicBezTo>
                    <a:pt x="89" y="32"/>
                    <a:pt x="97" y="47"/>
                    <a:pt x="94" y="65"/>
                  </a:cubicBezTo>
                  <a:cubicBezTo>
                    <a:pt x="94" y="65"/>
                    <a:pt x="94" y="71"/>
                    <a:pt x="94" y="73"/>
                  </a:cubicBezTo>
                  <a:cubicBezTo>
                    <a:pt x="89" y="80"/>
                    <a:pt x="81" y="82"/>
                    <a:pt x="69" y="82"/>
                  </a:cubicBezTo>
                  <a:cubicBezTo>
                    <a:pt x="51" y="82"/>
                    <a:pt x="46" y="71"/>
                    <a:pt x="46" y="58"/>
                  </a:cubicBezTo>
                  <a:cubicBezTo>
                    <a:pt x="46" y="39"/>
                    <a:pt x="51" y="32"/>
                    <a:pt x="66" y="3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9" name="Google Shape;2022;p15">
              <a:extLst>
                <a:ext uri="{FF2B5EF4-FFF2-40B4-BE49-F238E27FC236}">
                  <a16:creationId xmlns:a16="http://schemas.microsoft.com/office/drawing/2014/main" id="{C085D975-DDEE-0E13-801C-E214E73832AA}"/>
                </a:ext>
              </a:extLst>
            </p:cNvPr>
            <p:cNvSpPr/>
            <p:nvPr/>
          </p:nvSpPr>
          <p:spPr>
            <a:xfrm>
              <a:off x="6151562" y="5935663"/>
              <a:ext cx="55562" cy="68263"/>
            </a:xfrm>
            <a:custGeom>
              <a:avLst/>
              <a:gdLst/>
              <a:ahLst/>
              <a:cxnLst/>
              <a:rect l="l" t="t" r="r" b="b"/>
              <a:pathLst>
                <a:path w="97" h="118" extrusionOk="0">
                  <a:moveTo>
                    <a:pt x="97" y="28"/>
                  </a:moveTo>
                  <a:cubicBezTo>
                    <a:pt x="97" y="15"/>
                    <a:pt x="82" y="0"/>
                    <a:pt x="66" y="0"/>
                  </a:cubicBezTo>
                  <a:cubicBezTo>
                    <a:pt x="31" y="0"/>
                    <a:pt x="31" y="0"/>
                    <a:pt x="31" y="0"/>
                  </a:cubicBezTo>
                  <a:cubicBezTo>
                    <a:pt x="11" y="0"/>
                    <a:pt x="0" y="15"/>
                    <a:pt x="0" y="28"/>
                  </a:cubicBezTo>
                  <a:cubicBezTo>
                    <a:pt x="0" y="118"/>
                    <a:pt x="0" y="118"/>
                    <a:pt x="0" y="118"/>
                  </a:cubicBezTo>
                  <a:cubicBezTo>
                    <a:pt x="97" y="118"/>
                    <a:pt x="97" y="118"/>
                    <a:pt x="97" y="118"/>
                  </a:cubicBezTo>
                  <a:lnTo>
                    <a:pt x="97" y="28"/>
                  </a:lnTo>
                  <a:close/>
                  <a:moveTo>
                    <a:pt x="49" y="50"/>
                  </a:moveTo>
                  <a:cubicBezTo>
                    <a:pt x="36" y="50"/>
                    <a:pt x="31" y="44"/>
                    <a:pt x="31" y="35"/>
                  </a:cubicBezTo>
                  <a:cubicBezTo>
                    <a:pt x="31" y="26"/>
                    <a:pt x="36" y="18"/>
                    <a:pt x="49" y="18"/>
                  </a:cubicBezTo>
                  <a:cubicBezTo>
                    <a:pt x="59" y="18"/>
                    <a:pt x="72" y="26"/>
                    <a:pt x="72" y="35"/>
                  </a:cubicBezTo>
                  <a:cubicBezTo>
                    <a:pt x="72" y="44"/>
                    <a:pt x="59" y="50"/>
                    <a:pt x="49" y="5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0" name="Google Shape;2023;p15">
              <a:extLst>
                <a:ext uri="{FF2B5EF4-FFF2-40B4-BE49-F238E27FC236}">
                  <a16:creationId xmlns:a16="http://schemas.microsoft.com/office/drawing/2014/main" id="{DFDEEAB0-9CF8-C203-9116-A36CDEFF1135}"/>
                </a:ext>
              </a:extLst>
            </p:cNvPr>
            <p:cNvSpPr/>
            <p:nvPr/>
          </p:nvSpPr>
          <p:spPr>
            <a:xfrm>
              <a:off x="6108700" y="6003926"/>
              <a:ext cx="339725" cy="244475"/>
            </a:xfrm>
            <a:custGeom>
              <a:avLst/>
              <a:gdLst/>
              <a:ahLst/>
              <a:cxnLst/>
              <a:rect l="l" t="t" r="r" b="b"/>
              <a:pathLst>
                <a:path w="585" h="424" extrusionOk="0">
                  <a:moveTo>
                    <a:pt x="562" y="0"/>
                  </a:moveTo>
                  <a:cubicBezTo>
                    <a:pt x="501" y="0"/>
                    <a:pt x="501" y="0"/>
                    <a:pt x="501" y="0"/>
                  </a:cubicBezTo>
                  <a:cubicBezTo>
                    <a:pt x="501" y="43"/>
                    <a:pt x="501" y="43"/>
                    <a:pt x="501" y="43"/>
                  </a:cubicBezTo>
                  <a:cubicBezTo>
                    <a:pt x="501" y="58"/>
                    <a:pt x="491" y="67"/>
                    <a:pt x="475" y="67"/>
                  </a:cubicBezTo>
                  <a:cubicBezTo>
                    <a:pt x="435" y="67"/>
                    <a:pt x="435" y="67"/>
                    <a:pt x="435" y="67"/>
                  </a:cubicBezTo>
                  <a:cubicBezTo>
                    <a:pt x="422" y="67"/>
                    <a:pt x="409" y="58"/>
                    <a:pt x="409" y="43"/>
                  </a:cubicBezTo>
                  <a:cubicBezTo>
                    <a:pt x="409" y="0"/>
                    <a:pt x="409" y="0"/>
                    <a:pt x="409" y="0"/>
                  </a:cubicBezTo>
                  <a:cubicBezTo>
                    <a:pt x="170" y="0"/>
                    <a:pt x="170" y="0"/>
                    <a:pt x="170" y="0"/>
                  </a:cubicBezTo>
                  <a:cubicBezTo>
                    <a:pt x="170" y="41"/>
                    <a:pt x="170" y="41"/>
                    <a:pt x="170" y="41"/>
                  </a:cubicBezTo>
                  <a:cubicBezTo>
                    <a:pt x="170" y="54"/>
                    <a:pt x="155" y="67"/>
                    <a:pt x="139" y="67"/>
                  </a:cubicBezTo>
                  <a:cubicBezTo>
                    <a:pt x="104" y="67"/>
                    <a:pt x="104" y="67"/>
                    <a:pt x="104" y="67"/>
                  </a:cubicBezTo>
                  <a:cubicBezTo>
                    <a:pt x="84" y="67"/>
                    <a:pt x="73" y="54"/>
                    <a:pt x="73" y="41"/>
                  </a:cubicBezTo>
                  <a:cubicBezTo>
                    <a:pt x="73" y="0"/>
                    <a:pt x="73" y="0"/>
                    <a:pt x="73" y="0"/>
                  </a:cubicBezTo>
                  <a:cubicBezTo>
                    <a:pt x="35" y="0"/>
                    <a:pt x="35" y="0"/>
                    <a:pt x="35" y="0"/>
                  </a:cubicBezTo>
                  <a:cubicBezTo>
                    <a:pt x="17" y="0"/>
                    <a:pt x="0" y="13"/>
                    <a:pt x="0" y="23"/>
                  </a:cubicBezTo>
                  <a:cubicBezTo>
                    <a:pt x="0" y="400"/>
                    <a:pt x="0" y="400"/>
                    <a:pt x="0" y="400"/>
                  </a:cubicBezTo>
                  <a:cubicBezTo>
                    <a:pt x="0" y="415"/>
                    <a:pt x="17" y="424"/>
                    <a:pt x="35" y="424"/>
                  </a:cubicBezTo>
                  <a:cubicBezTo>
                    <a:pt x="562" y="424"/>
                    <a:pt x="562" y="424"/>
                    <a:pt x="562" y="424"/>
                  </a:cubicBezTo>
                  <a:cubicBezTo>
                    <a:pt x="575" y="424"/>
                    <a:pt x="585" y="415"/>
                    <a:pt x="585" y="400"/>
                  </a:cubicBezTo>
                  <a:cubicBezTo>
                    <a:pt x="585" y="23"/>
                    <a:pt x="585" y="23"/>
                    <a:pt x="585" y="23"/>
                  </a:cubicBezTo>
                  <a:cubicBezTo>
                    <a:pt x="585" y="13"/>
                    <a:pt x="575" y="0"/>
                    <a:pt x="562" y="0"/>
                  </a:cubicBezTo>
                  <a:close/>
                  <a:moveTo>
                    <a:pt x="534" y="393"/>
                  </a:moveTo>
                  <a:cubicBezTo>
                    <a:pt x="43" y="393"/>
                    <a:pt x="43" y="393"/>
                    <a:pt x="43" y="393"/>
                  </a:cubicBezTo>
                  <a:cubicBezTo>
                    <a:pt x="43" y="141"/>
                    <a:pt x="43" y="141"/>
                    <a:pt x="43" y="141"/>
                  </a:cubicBezTo>
                  <a:cubicBezTo>
                    <a:pt x="534" y="141"/>
                    <a:pt x="534" y="141"/>
                    <a:pt x="534" y="141"/>
                  </a:cubicBezTo>
                  <a:lnTo>
                    <a:pt x="534" y="393"/>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1" name="Google Shape;2024;p15">
              <a:extLst>
                <a:ext uri="{FF2B5EF4-FFF2-40B4-BE49-F238E27FC236}">
                  <a16:creationId xmlns:a16="http://schemas.microsoft.com/office/drawing/2014/main" id="{DE945167-8114-BD02-45E8-CE6021DB29DF}"/>
                </a:ext>
              </a:extLst>
            </p:cNvPr>
            <p:cNvSpPr/>
            <p:nvPr/>
          </p:nvSpPr>
          <p:spPr>
            <a:xfrm>
              <a:off x="6345237" y="5937251"/>
              <a:ext cx="53975" cy="66675"/>
            </a:xfrm>
            <a:custGeom>
              <a:avLst/>
              <a:gdLst/>
              <a:ahLst/>
              <a:cxnLst/>
              <a:rect l="l" t="t" r="r" b="b"/>
              <a:pathLst>
                <a:path w="92" h="113" extrusionOk="0">
                  <a:moveTo>
                    <a:pt x="92" y="23"/>
                  </a:moveTo>
                  <a:cubicBezTo>
                    <a:pt x="92" y="10"/>
                    <a:pt x="82" y="0"/>
                    <a:pt x="66" y="0"/>
                  </a:cubicBezTo>
                  <a:cubicBezTo>
                    <a:pt x="26" y="0"/>
                    <a:pt x="26" y="0"/>
                    <a:pt x="26" y="0"/>
                  </a:cubicBezTo>
                  <a:cubicBezTo>
                    <a:pt x="13" y="0"/>
                    <a:pt x="0" y="10"/>
                    <a:pt x="0" y="23"/>
                  </a:cubicBezTo>
                  <a:cubicBezTo>
                    <a:pt x="0" y="113"/>
                    <a:pt x="0" y="113"/>
                    <a:pt x="0" y="113"/>
                  </a:cubicBezTo>
                  <a:cubicBezTo>
                    <a:pt x="92" y="113"/>
                    <a:pt x="92" y="113"/>
                    <a:pt x="92" y="113"/>
                  </a:cubicBezTo>
                  <a:lnTo>
                    <a:pt x="92" y="23"/>
                  </a:lnTo>
                  <a:close/>
                  <a:moveTo>
                    <a:pt x="48" y="47"/>
                  </a:moveTo>
                  <a:cubicBezTo>
                    <a:pt x="36" y="47"/>
                    <a:pt x="26" y="39"/>
                    <a:pt x="26" y="30"/>
                  </a:cubicBezTo>
                  <a:cubicBezTo>
                    <a:pt x="26" y="23"/>
                    <a:pt x="36" y="13"/>
                    <a:pt x="48" y="13"/>
                  </a:cubicBezTo>
                  <a:cubicBezTo>
                    <a:pt x="56" y="13"/>
                    <a:pt x="69" y="23"/>
                    <a:pt x="69" y="30"/>
                  </a:cubicBezTo>
                  <a:cubicBezTo>
                    <a:pt x="69" y="39"/>
                    <a:pt x="56" y="47"/>
                    <a:pt x="48" y="4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2" name="Google Shape;2025;p15">
              <a:extLst>
                <a:ext uri="{FF2B5EF4-FFF2-40B4-BE49-F238E27FC236}">
                  <a16:creationId xmlns:a16="http://schemas.microsoft.com/office/drawing/2014/main" id="{7B415F36-AA0D-3264-46AD-C6C4B9BC1776}"/>
                </a:ext>
              </a:extLst>
            </p:cNvPr>
            <p:cNvSpPr/>
            <p:nvPr/>
          </p:nvSpPr>
          <p:spPr>
            <a:xfrm>
              <a:off x="6196012" y="6111876"/>
              <a:ext cx="76200" cy="96838"/>
            </a:xfrm>
            <a:custGeom>
              <a:avLst/>
              <a:gdLst/>
              <a:ahLst/>
              <a:cxnLst/>
              <a:rect l="l" t="t" r="r" b="b"/>
              <a:pathLst>
                <a:path w="132" h="167" extrusionOk="0">
                  <a:moveTo>
                    <a:pt x="132" y="136"/>
                  </a:moveTo>
                  <a:cubicBezTo>
                    <a:pt x="58" y="136"/>
                    <a:pt x="58" y="136"/>
                    <a:pt x="58" y="136"/>
                  </a:cubicBezTo>
                  <a:cubicBezTo>
                    <a:pt x="58" y="136"/>
                    <a:pt x="58" y="136"/>
                    <a:pt x="58" y="136"/>
                  </a:cubicBezTo>
                  <a:cubicBezTo>
                    <a:pt x="76" y="121"/>
                    <a:pt x="76" y="121"/>
                    <a:pt x="76" y="121"/>
                  </a:cubicBezTo>
                  <a:cubicBezTo>
                    <a:pt x="104" y="102"/>
                    <a:pt x="124" y="80"/>
                    <a:pt x="124" y="52"/>
                  </a:cubicBezTo>
                  <a:cubicBezTo>
                    <a:pt x="124" y="24"/>
                    <a:pt x="104" y="0"/>
                    <a:pt x="58" y="0"/>
                  </a:cubicBezTo>
                  <a:cubicBezTo>
                    <a:pt x="35" y="0"/>
                    <a:pt x="12" y="10"/>
                    <a:pt x="0" y="15"/>
                  </a:cubicBezTo>
                  <a:cubicBezTo>
                    <a:pt x="12" y="45"/>
                    <a:pt x="12" y="45"/>
                    <a:pt x="12" y="45"/>
                  </a:cubicBezTo>
                  <a:cubicBezTo>
                    <a:pt x="25" y="39"/>
                    <a:pt x="35" y="32"/>
                    <a:pt x="53" y="32"/>
                  </a:cubicBezTo>
                  <a:cubicBezTo>
                    <a:pt x="74" y="32"/>
                    <a:pt x="84" y="41"/>
                    <a:pt x="84" y="56"/>
                  </a:cubicBezTo>
                  <a:cubicBezTo>
                    <a:pt x="84" y="73"/>
                    <a:pt x="63" y="89"/>
                    <a:pt x="20" y="123"/>
                  </a:cubicBezTo>
                  <a:cubicBezTo>
                    <a:pt x="0" y="145"/>
                    <a:pt x="0" y="145"/>
                    <a:pt x="0" y="145"/>
                  </a:cubicBezTo>
                  <a:cubicBezTo>
                    <a:pt x="0" y="167"/>
                    <a:pt x="0" y="167"/>
                    <a:pt x="0" y="167"/>
                  </a:cubicBezTo>
                  <a:cubicBezTo>
                    <a:pt x="132" y="167"/>
                    <a:pt x="132" y="167"/>
                    <a:pt x="132" y="167"/>
                  </a:cubicBezTo>
                  <a:lnTo>
                    <a:pt x="132" y="13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3" name="Google Shape;2026;p15">
              <a:extLst>
                <a:ext uri="{FF2B5EF4-FFF2-40B4-BE49-F238E27FC236}">
                  <a16:creationId xmlns:a16="http://schemas.microsoft.com/office/drawing/2014/main" id="{8D44685F-92FC-D13A-A689-5A8CF899F406}"/>
                </a:ext>
              </a:extLst>
            </p:cNvPr>
            <p:cNvSpPr/>
            <p:nvPr/>
          </p:nvSpPr>
          <p:spPr>
            <a:xfrm>
              <a:off x="6286500" y="6111876"/>
              <a:ext cx="80962" cy="96838"/>
            </a:xfrm>
            <a:custGeom>
              <a:avLst/>
              <a:gdLst/>
              <a:ahLst/>
              <a:cxnLst/>
              <a:rect l="l" t="t" r="r" b="b"/>
              <a:pathLst>
                <a:path w="140" h="167" extrusionOk="0">
                  <a:moveTo>
                    <a:pt x="56" y="108"/>
                  </a:moveTo>
                  <a:cubicBezTo>
                    <a:pt x="71" y="108"/>
                    <a:pt x="89" y="104"/>
                    <a:pt x="94" y="100"/>
                  </a:cubicBezTo>
                  <a:cubicBezTo>
                    <a:pt x="94" y="100"/>
                    <a:pt x="94" y="100"/>
                    <a:pt x="94" y="100"/>
                  </a:cubicBezTo>
                  <a:cubicBezTo>
                    <a:pt x="89" y="110"/>
                    <a:pt x="84" y="121"/>
                    <a:pt x="71" y="125"/>
                  </a:cubicBezTo>
                  <a:cubicBezTo>
                    <a:pt x="61" y="136"/>
                    <a:pt x="48" y="136"/>
                    <a:pt x="35" y="136"/>
                  </a:cubicBezTo>
                  <a:cubicBezTo>
                    <a:pt x="28" y="136"/>
                    <a:pt x="20" y="139"/>
                    <a:pt x="20" y="136"/>
                  </a:cubicBezTo>
                  <a:cubicBezTo>
                    <a:pt x="20" y="167"/>
                    <a:pt x="20" y="167"/>
                    <a:pt x="20" y="167"/>
                  </a:cubicBezTo>
                  <a:cubicBezTo>
                    <a:pt x="20" y="167"/>
                    <a:pt x="28" y="167"/>
                    <a:pt x="38" y="167"/>
                  </a:cubicBezTo>
                  <a:cubicBezTo>
                    <a:pt x="61" y="167"/>
                    <a:pt x="89" y="160"/>
                    <a:pt x="107" y="145"/>
                  </a:cubicBezTo>
                  <a:cubicBezTo>
                    <a:pt x="122" y="128"/>
                    <a:pt x="140" y="104"/>
                    <a:pt x="140" y="71"/>
                  </a:cubicBezTo>
                  <a:cubicBezTo>
                    <a:pt x="140" y="34"/>
                    <a:pt x="117" y="0"/>
                    <a:pt x="69" y="0"/>
                  </a:cubicBezTo>
                  <a:cubicBezTo>
                    <a:pt x="28" y="0"/>
                    <a:pt x="0" y="32"/>
                    <a:pt x="0" y="58"/>
                  </a:cubicBezTo>
                  <a:cubicBezTo>
                    <a:pt x="0" y="89"/>
                    <a:pt x="28" y="108"/>
                    <a:pt x="56" y="108"/>
                  </a:cubicBezTo>
                  <a:close/>
                  <a:moveTo>
                    <a:pt x="66" y="32"/>
                  </a:moveTo>
                  <a:cubicBezTo>
                    <a:pt x="89" y="32"/>
                    <a:pt x="97" y="47"/>
                    <a:pt x="94" y="65"/>
                  </a:cubicBezTo>
                  <a:cubicBezTo>
                    <a:pt x="94" y="65"/>
                    <a:pt x="94" y="71"/>
                    <a:pt x="94" y="73"/>
                  </a:cubicBezTo>
                  <a:cubicBezTo>
                    <a:pt x="89" y="80"/>
                    <a:pt x="81" y="82"/>
                    <a:pt x="69" y="82"/>
                  </a:cubicBezTo>
                  <a:cubicBezTo>
                    <a:pt x="51" y="82"/>
                    <a:pt x="46" y="71"/>
                    <a:pt x="46" y="58"/>
                  </a:cubicBezTo>
                  <a:cubicBezTo>
                    <a:pt x="46" y="39"/>
                    <a:pt x="51" y="32"/>
                    <a:pt x="66" y="3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84" name="Google Shape;2027;p15">
            <a:extLst>
              <a:ext uri="{FF2B5EF4-FFF2-40B4-BE49-F238E27FC236}">
                <a16:creationId xmlns:a16="http://schemas.microsoft.com/office/drawing/2014/main" id="{AC3EA697-AB60-A8FB-2D7B-487BAADCE698}"/>
              </a:ext>
            </a:extLst>
          </p:cNvPr>
          <p:cNvGrpSpPr/>
          <p:nvPr/>
        </p:nvGrpSpPr>
        <p:grpSpPr>
          <a:xfrm>
            <a:off x="6342730" y="4036789"/>
            <a:ext cx="274952" cy="196155"/>
            <a:chOff x="10182226" y="2849564"/>
            <a:chExt cx="396875" cy="241300"/>
          </a:xfrm>
          <a:solidFill>
            <a:schemeClr val="accent2"/>
          </a:solidFill>
        </p:grpSpPr>
        <p:sp>
          <p:nvSpPr>
            <p:cNvPr id="85" name="Google Shape;2028;p15">
              <a:extLst>
                <a:ext uri="{FF2B5EF4-FFF2-40B4-BE49-F238E27FC236}">
                  <a16:creationId xmlns:a16="http://schemas.microsoft.com/office/drawing/2014/main" id="{8C05DFF7-19DA-03F8-2177-C9E5AA867E1E}"/>
                </a:ext>
              </a:extLst>
            </p:cNvPr>
            <p:cNvSpPr/>
            <p:nvPr/>
          </p:nvSpPr>
          <p:spPr>
            <a:xfrm>
              <a:off x="10182226" y="2849564"/>
              <a:ext cx="165100" cy="174625"/>
            </a:xfrm>
            <a:custGeom>
              <a:avLst/>
              <a:gdLst/>
              <a:ahLst/>
              <a:cxnLst/>
              <a:rect l="l" t="t" r="r" b="b"/>
              <a:pathLst>
                <a:path w="285" h="302" extrusionOk="0">
                  <a:moveTo>
                    <a:pt x="270" y="258"/>
                  </a:moveTo>
                  <a:cubicBezTo>
                    <a:pt x="270" y="258"/>
                    <a:pt x="270" y="258"/>
                    <a:pt x="270" y="258"/>
                  </a:cubicBezTo>
                  <a:cubicBezTo>
                    <a:pt x="280" y="254"/>
                    <a:pt x="280" y="250"/>
                    <a:pt x="285" y="250"/>
                  </a:cubicBezTo>
                  <a:cubicBezTo>
                    <a:pt x="285" y="228"/>
                    <a:pt x="285" y="228"/>
                    <a:pt x="285" y="228"/>
                  </a:cubicBezTo>
                  <a:cubicBezTo>
                    <a:pt x="285" y="221"/>
                    <a:pt x="280" y="215"/>
                    <a:pt x="275" y="204"/>
                  </a:cubicBezTo>
                  <a:cubicBezTo>
                    <a:pt x="250" y="193"/>
                    <a:pt x="217" y="184"/>
                    <a:pt x="217" y="187"/>
                  </a:cubicBezTo>
                  <a:cubicBezTo>
                    <a:pt x="217" y="184"/>
                    <a:pt x="217" y="184"/>
                    <a:pt x="217" y="184"/>
                  </a:cubicBezTo>
                  <a:cubicBezTo>
                    <a:pt x="217" y="180"/>
                    <a:pt x="207" y="178"/>
                    <a:pt x="201" y="178"/>
                  </a:cubicBezTo>
                  <a:cubicBezTo>
                    <a:pt x="201" y="154"/>
                    <a:pt x="201" y="154"/>
                    <a:pt x="201" y="154"/>
                  </a:cubicBezTo>
                  <a:cubicBezTo>
                    <a:pt x="201" y="154"/>
                    <a:pt x="217" y="147"/>
                    <a:pt x="217" y="119"/>
                  </a:cubicBezTo>
                  <a:cubicBezTo>
                    <a:pt x="224" y="121"/>
                    <a:pt x="227" y="115"/>
                    <a:pt x="227" y="104"/>
                  </a:cubicBezTo>
                  <a:cubicBezTo>
                    <a:pt x="227" y="102"/>
                    <a:pt x="230" y="82"/>
                    <a:pt x="217" y="87"/>
                  </a:cubicBezTo>
                  <a:cubicBezTo>
                    <a:pt x="224" y="69"/>
                    <a:pt x="224" y="69"/>
                    <a:pt x="224" y="69"/>
                  </a:cubicBezTo>
                  <a:cubicBezTo>
                    <a:pt x="235" y="34"/>
                    <a:pt x="207" y="23"/>
                    <a:pt x="207" y="23"/>
                  </a:cubicBezTo>
                  <a:cubicBezTo>
                    <a:pt x="201" y="19"/>
                    <a:pt x="194" y="8"/>
                    <a:pt x="186" y="8"/>
                  </a:cubicBezTo>
                  <a:cubicBezTo>
                    <a:pt x="158" y="0"/>
                    <a:pt x="128" y="8"/>
                    <a:pt x="110" y="23"/>
                  </a:cubicBezTo>
                  <a:cubicBezTo>
                    <a:pt x="97" y="43"/>
                    <a:pt x="97" y="61"/>
                    <a:pt x="102" y="82"/>
                  </a:cubicBezTo>
                  <a:cubicBezTo>
                    <a:pt x="102" y="87"/>
                    <a:pt x="102" y="87"/>
                    <a:pt x="102" y="87"/>
                  </a:cubicBezTo>
                  <a:cubicBezTo>
                    <a:pt x="97" y="87"/>
                    <a:pt x="97" y="102"/>
                    <a:pt x="97" y="104"/>
                  </a:cubicBezTo>
                  <a:cubicBezTo>
                    <a:pt x="97" y="115"/>
                    <a:pt x="100" y="121"/>
                    <a:pt x="110" y="119"/>
                  </a:cubicBezTo>
                  <a:cubicBezTo>
                    <a:pt x="112" y="147"/>
                    <a:pt x="123" y="154"/>
                    <a:pt x="123" y="154"/>
                  </a:cubicBezTo>
                  <a:cubicBezTo>
                    <a:pt x="120" y="178"/>
                    <a:pt x="120" y="178"/>
                    <a:pt x="120" y="178"/>
                  </a:cubicBezTo>
                  <a:cubicBezTo>
                    <a:pt x="118" y="180"/>
                    <a:pt x="115" y="180"/>
                    <a:pt x="110" y="184"/>
                  </a:cubicBezTo>
                  <a:cubicBezTo>
                    <a:pt x="110" y="184"/>
                    <a:pt x="39" y="204"/>
                    <a:pt x="23" y="221"/>
                  </a:cubicBezTo>
                  <a:cubicBezTo>
                    <a:pt x="0" y="245"/>
                    <a:pt x="0" y="276"/>
                    <a:pt x="0" y="276"/>
                  </a:cubicBezTo>
                  <a:cubicBezTo>
                    <a:pt x="0" y="280"/>
                    <a:pt x="0" y="280"/>
                    <a:pt x="0" y="280"/>
                  </a:cubicBezTo>
                  <a:cubicBezTo>
                    <a:pt x="0" y="287"/>
                    <a:pt x="46" y="295"/>
                    <a:pt x="110" y="302"/>
                  </a:cubicBezTo>
                  <a:cubicBezTo>
                    <a:pt x="120" y="302"/>
                    <a:pt x="138" y="302"/>
                    <a:pt x="163" y="302"/>
                  </a:cubicBezTo>
                  <a:cubicBezTo>
                    <a:pt x="184" y="282"/>
                    <a:pt x="255" y="258"/>
                    <a:pt x="270" y="25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6" name="Google Shape;2029;p15">
              <a:extLst>
                <a:ext uri="{FF2B5EF4-FFF2-40B4-BE49-F238E27FC236}">
                  <a16:creationId xmlns:a16="http://schemas.microsoft.com/office/drawing/2014/main" id="{BC25C4A7-9845-88E9-9592-FDC9A8F0B807}"/>
                </a:ext>
              </a:extLst>
            </p:cNvPr>
            <p:cNvSpPr/>
            <p:nvPr/>
          </p:nvSpPr>
          <p:spPr>
            <a:xfrm>
              <a:off x="10417176" y="2849564"/>
              <a:ext cx="161925" cy="174625"/>
            </a:xfrm>
            <a:custGeom>
              <a:avLst/>
              <a:gdLst/>
              <a:ahLst/>
              <a:cxnLst/>
              <a:rect l="l" t="t" r="r" b="b"/>
              <a:pathLst>
                <a:path w="280" h="302" extrusionOk="0">
                  <a:moveTo>
                    <a:pt x="257" y="221"/>
                  </a:moveTo>
                  <a:cubicBezTo>
                    <a:pt x="242" y="204"/>
                    <a:pt x="175" y="184"/>
                    <a:pt x="175" y="187"/>
                  </a:cubicBezTo>
                  <a:cubicBezTo>
                    <a:pt x="175" y="184"/>
                    <a:pt x="175" y="184"/>
                    <a:pt x="175" y="184"/>
                  </a:cubicBezTo>
                  <a:cubicBezTo>
                    <a:pt x="168" y="180"/>
                    <a:pt x="160" y="178"/>
                    <a:pt x="158" y="178"/>
                  </a:cubicBezTo>
                  <a:cubicBezTo>
                    <a:pt x="158" y="154"/>
                    <a:pt x="158" y="154"/>
                    <a:pt x="158" y="154"/>
                  </a:cubicBezTo>
                  <a:cubicBezTo>
                    <a:pt x="158" y="154"/>
                    <a:pt x="168" y="147"/>
                    <a:pt x="168" y="119"/>
                  </a:cubicBezTo>
                  <a:cubicBezTo>
                    <a:pt x="178" y="121"/>
                    <a:pt x="183" y="115"/>
                    <a:pt x="183" y="104"/>
                  </a:cubicBezTo>
                  <a:cubicBezTo>
                    <a:pt x="183" y="102"/>
                    <a:pt x="186" y="82"/>
                    <a:pt x="175" y="87"/>
                  </a:cubicBezTo>
                  <a:cubicBezTo>
                    <a:pt x="178" y="69"/>
                    <a:pt x="178" y="69"/>
                    <a:pt x="178" y="69"/>
                  </a:cubicBezTo>
                  <a:cubicBezTo>
                    <a:pt x="191" y="34"/>
                    <a:pt x="166" y="23"/>
                    <a:pt x="166" y="23"/>
                  </a:cubicBezTo>
                  <a:cubicBezTo>
                    <a:pt x="158" y="19"/>
                    <a:pt x="150" y="8"/>
                    <a:pt x="143" y="8"/>
                  </a:cubicBezTo>
                  <a:cubicBezTo>
                    <a:pt x="117" y="0"/>
                    <a:pt x="81" y="8"/>
                    <a:pt x="69" y="23"/>
                  </a:cubicBezTo>
                  <a:cubicBezTo>
                    <a:pt x="54" y="43"/>
                    <a:pt x="56" y="61"/>
                    <a:pt x="58" y="82"/>
                  </a:cubicBezTo>
                  <a:cubicBezTo>
                    <a:pt x="61" y="87"/>
                    <a:pt x="61" y="87"/>
                    <a:pt x="61" y="87"/>
                  </a:cubicBezTo>
                  <a:cubicBezTo>
                    <a:pt x="54" y="87"/>
                    <a:pt x="56" y="102"/>
                    <a:pt x="56" y="104"/>
                  </a:cubicBezTo>
                  <a:cubicBezTo>
                    <a:pt x="56" y="115"/>
                    <a:pt x="58" y="121"/>
                    <a:pt x="69" y="119"/>
                  </a:cubicBezTo>
                  <a:cubicBezTo>
                    <a:pt x="69" y="147"/>
                    <a:pt x="81" y="154"/>
                    <a:pt x="81" y="154"/>
                  </a:cubicBezTo>
                  <a:cubicBezTo>
                    <a:pt x="76" y="178"/>
                    <a:pt x="76" y="178"/>
                    <a:pt x="76" y="178"/>
                  </a:cubicBezTo>
                  <a:cubicBezTo>
                    <a:pt x="76" y="180"/>
                    <a:pt x="71" y="180"/>
                    <a:pt x="61" y="184"/>
                  </a:cubicBezTo>
                  <a:cubicBezTo>
                    <a:pt x="61" y="184"/>
                    <a:pt x="35" y="193"/>
                    <a:pt x="13" y="202"/>
                  </a:cubicBezTo>
                  <a:cubicBezTo>
                    <a:pt x="10" y="215"/>
                    <a:pt x="0" y="221"/>
                    <a:pt x="0" y="228"/>
                  </a:cubicBezTo>
                  <a:cubicBezTo>
                    <a:pt x="0" y="248"/>
                    <a:pt x="0" y="248"/>
                    <a:pt x="0" y="248"/>
                  </a:cubicBezTo>
                  <a:cubicBezTo>
                    <a:pt x="8" y="250"/>
                    <a:pt x="10" y="254"/>
                    <a:pt x="18" y="258"/>
                  </a:cubicBezTo>
                  <a:cubicBezTo>
                    <a:pt x="23" y="258"/>
                    <a:pt x="23" y="258"/>
                    <a:pt x="23" y="258"/>
                  </a:cubicBezTo>
                  <a:cubicBezTo>
                    <a:pt x="23" y="258"/>
                    <a:pt x="23" y="258"/>
                    <a:pt x="23" y="258"/>
                  </a:cubicBezTo>
                  <a:cubicBezTo>
                    <a:pt x="46" y="265"/>
                    <a:pt x="104" y="287"/>
                    <a:pt x="122" y="302"/>
                  </a:cubicBezTo>
                  <a:cubicBezTo>
                    <a:pt x="132" y="302"/>
                    <a:pt x="147" y="302"/>
                    <a:pt x="158" y="302"/>
                  </a:cubicBezTo>
                  <a:cubicBezTo>
                    <a:pt x="229" y="295"/>
                    <a:pt x="280" y="287"/>
                    <a:pt x="280" y="280"/>
                  </a:cubicBezTo>
                  <a:cubicBezTo>
                    <a:pt x="280" y="280"/>
                    <a:pt x="280" y="280"/>
                    <a:pt x="280" y="276"/>
                  </a:cubicBezTo>
                  <a:cubicBezTo>
                    <a:pt x="280" y="276"/>
                    <a:pt x="280" y="245"/>
                    <a:pt x="257" y="22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7" name="Google Shape;2030;p15">
              <a:extLst>
                <a:ext uri="{FF2B5EF4-FFF2-40B4-BE49-F238E27FC236}">
                  <a16:creationId xmlns:a16="http://schemas.microsoft.com/office/drawing/2014/main" id="{3ECA25ED-43F2-672E-EAFB-B7E48BD727F7}"/>
                </a:ext>
              </a:extLst>
            </p:cNvPr>
            <p:cNvSpPr/>
            <p:nvPr/>
          </p:nvSpPr>
          <p:spPr>
            <a:xfrm>
              <a:off x="10263188" y="2863851"/>
              <a:ext cx="239713" cy="227013"/>
            </a:xfrm>
            <a:custGeom>
              <a:avLst/>
              <a:gdLst/>
              <a:ahLst/>
              <a:cxnLst/>
              <a:rect l="l" t="t" r="r" b="b"/>
              <a:pathLst>
                <a:path w="414" h="392" extrusionOk="0">
                  <a:moveTo>
                    <a:pt x="280" y="242"/>
                  </a:moveTo>
                  <a:cubicBezTo>
                    <a:pt x="280" y="242"/>
                    <a:pt x="280" y="242"/>
                    <a:pt x="280" y="242"/>
                  </a:cubicBezTo>
                  <a:cubicBezTo>
                    <a:pt x="267" y="235"/>
                    <a:pt x="262" y="235"/>
                    <a:pt x="257" y="235"/>
                  </a:cubicBezTo>
                  <a:cubicBezTo>
                    <a:pt x="252" y="198"/>
                    <a:pt x="252" y="198"/>
                    <a:pt x="252" y="198"/>
                  </a:cubicBezTo>
                  <a:cubicBezTo>
                    <a:pt x="252" y="198"/>
                    <a:pt x="275" y="190"/>
                    <a:pt x="277" y="157"/>
                  </a:cubicBezTo>
                  <a:cubicBezTo>
                    <a:pt x="285" y="161"/>
                    <a:pt x="290" y="146"/>
                    <a:pt x="290" y="142"/>
                  </a:cubicBezTo>
                  <a:cubicBezTo>
                    <a:pt x="290" y="131"/>
                    <a:pt x="298" y="109"/>
                    <a:pt x="285" y="112"/>
                  </a:cubicBezTo>
                  <a:cubicBezTo>
                    <a:pt x="285" y="94"/>
                    <a:pt x="285" y="94"/>
                    <a:pt x="285" y="94"/>
                  </a:cubicBezTo>
                  <a:cubicBezTo>
                    <a:pt x="298" y="51"/>
                    <a:pt x="267" y="35"/>
                    <a:pt x="267" y="35"/>
                  </a:cubicBezTo>
                  <a:cubicBezTo>
                    <a:pt x="257" y="24"/>
                    <a:pt x="249" y="18"/>
                    <a:pt x="239" y="16"/>
                  </a:cubicBezTo>
                  <a:cubicBezTo>
                    <a:pt x="198" y="0"/>
                    <a:pt x="165" y="16"/>
                    <a:pt x="142" y="38"/>
                  </a:cubicBezTo>
                  <a:cubicBezTo>
                    <a:pt x="122" y="64"/>
                    <a:pt x="124" y="81"/>
                    <a:pt x="132" y="107"/>
                  </a:cubicBezTo>
                  <a:cubicBezTo>
                    <a:pt x="132" y="112"/>
                    <a:pt x="132" y="112"/>
                    <a:pt x="132" y="112"/>
                  </a:cubicBezTo>
                  <a:cubicBezTo>
                    <a:pt x="122" y="109"/>
                    <a:pt x="124" y="131"/>
                    <a:pt x="124" y="142"/>
                  </a:cubicBezTo>
                  <a:cubicBezTo>
                    <a:pt x="124" y="146"/>
                    <a:pt x="132" y="161"/>
                    <a:pt x="142" y="157"/>
                  </a:cubicBezTo>
                  <a:cubicBezTo>
                    <a:pt x="147" y="190"/>
                    <a:pt x="165" y="198"/>
                    <a:pt x="165" y="198"/>
                  </a:cubicBezTo>
                  <a:cubicBezTo>
                    <a:pt x="155" y="235"/>
                    <a:pt x="155" y="235"/>
                    <a:pt x="155" y="235"/>
                  </a:cubicBezTo>
                  <a:cubicBezTo>
                    <a:pt x="153" y="235"/>
                    <a:pt x="147" y="235"/>
                    <a:pt x="137" y="242"/>
                  </a:cubicBezTo>
                  <a:cubicBezTo>
                    <a:pt x="137" y="242"/>
                    <a:pt x="46" y="268"/>
                    <a:pt x="31" y="287"/>
                  </a:cubicBezTo>
                  <a:cubicBezTo>
                    <a:pt x="0" y="314"/>
                    <a:pt x="0" y="357"/>
                    <a:pt x="0" y="357"/>
                  </a:cubicBezTo>
                  <a:cubicBezTo>
                    <a:pt x="0" y="357"/>
                    <a:pt x="0" y="362"/>
                    <a:pt x="0" y="364"/>
                  </a:cubicBezTo>
                  <a:cubicBezTo>
                    <a:pt x="0" y="368"/>
                    <a:pt x="56" y="379"/>
                    <a:pt x="142" y="385"/>
                  </a:cubicBezTo>
                  <a:cubicBezTo>
                    <a:pt x="165" y="392"/>
                    <a:pt x="209" y="392"/>
                    <a:pt x="262" y="385"/>
                  </a:cubicBezTo>
                  <a:cubicBezTo>
                    <a:pt x="348" y="379"/>
                    <a:pt x="410" y="368"/>
                    <a:pt x="414" y="364"/>
                  </a:cubicBezTo>
                  <a:cubicBezTo>
                    <a:pt x="414" y="362"/>
                    <a:pt x="414" y="357"/>
                    <a:pt x="414" y="357"/>
                  </a:cubicBezTo>
                  <a:cubicBezTo>
                    <a:pt x="414" y="357"/>
                    <a:pt x="414" y="314"/>
                    <a:pt x="384" y="287"/>
                  </a:cubicBezTo>
                  <a:cubicBezTo>
                    <a:pt x="371" y="268"/>
                    <a:pt x="285" y="242"/>
                    <a:pt x="280" y="242"/>
                  </a:cubicBezTo>
                  <a:close/>
                  <a:moveTo>
                    <a:pt x="226" y="340"/>
                  </a:moveTo>
                  <a:cubicBezTo>
                    <a:pt x="213" y="272"/>
                    <a:pt x="213" y="272"/>
                    <a:pt x="213" y="272"/>
                  </a:cubicBezTo>
                  <a:cubicBezTo>
                    <a:pt x="221" y="264"/>
                    <a:pt x="221" y="264"/>
                    <a:pt x="221" y="264"/>
                  </a:cubicBezTo>
                  <a:cubicBezTo>
                    <a:pt x="226" y="264"/>
                    <a:pt x="226" y="259"/>
                    <a:pt x="221" y="259"/>
                  </a:cubicBezTo>
                  <a:cubicBezTo>
                    <a:pt x="206" y="253"/>
                    <a:pt x="206" y="253"/>
                    <a:pt x="206" y="253"/>
                  </a:cubicBezTo>
                  <a:cubicBezTo>
                    <a:pt x="198" y="253"/>
                    <a:pt x="198" y="253"/>
                    <a:pt x="198" y="253"/>
                  </a:cubicBezTo>
                  <a:cubicBezTo>
                    <a:pt x="188" y="259"/>
                    <a:pt x="188" y="259"/>
                    <a:pt x="188" y="259"/>
                  </a:cubicBezTo>
                  <a:cubicBezTo>
                    <a:pt x="188" y="264"/>
                    <a:pt x="188" y="264"/>
                    <a:pt x="188" y="264"/>
                  </a:cubicBezTo>
                  <a:cubicBezTo>
                    <a:pt x="196" y="268"/>
                    <a:pt x="196" y="268"/>
                    <a:pt x="196" y="268"/>
                  </a:cubicBezTo>
                  <a:cubicBezTo>
                    <a:pt x="186" y="333"/>
                    <a:pt x="186" y="333"/>
                    <a:pt x="186" y="333"/>
                  </a:cubicBezTo>
                  <a:cubicBezTo>
                    <a:pt x="165" y="307"/>
                    <a:pt x="153" y="259"/>
                    <a:pt x="142" y="244"/>
                  </a:cubicBezTo>
                  <a:cubicBezTo>
                    <a:pt x="158" y="242"/>
                    <a:pt x="165" y="235"/>
                    <a:pt x="165" y="235"/>
                  </a:cubicBezTo>
                  <a:cubicBezTo>
                    <a:pt x="165" y="235"/>
                    <a:pt x="165" y="216"/>
                    <a:pt x="168" y="209"/>
                  </a:cubicBezTo>
                  <a:cubicBezTo>
                    <a:pt x="181" y="214"/>
                    <a:pt x="196" y="222"/>
                    <a:pt x="206" y="222"/>
                  </a:cubicBezTo>
                  <a:cubicBezTo>
                    <a:pt x="221" y="222"/>
                    <a:pt x="232" y="214"/>
                    <a:pt x="244" y="205"/>
                  </a:cubicBezTo>
                  <a:cubicBezTo>
                    <a:pt x="249" y="214"/>
                    <a:pt x="249" y="235"/>
                    <a:pt x="252" y="235"/>
                  </a:cubicBezTo>
                  <a:cubicBezTo>
                    <a:pt x="252" y="235"/>
                    <a:pt x="257" y="242"/>
                    <a:pt x="277" y="244"/>
                  </a:cubicBezTo>
                  <a:cubicBezTo>
                    <a:pt x="267" y="259"/>
                    <a:pt x="244" y="311"/>
                    <a:pt x="226" y="34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8" name="Google Shape;2031;p15">
              <a:extLst>
                <a:ext uri="{FF2B5EF4-FFF2-40B4-BE49-F238E27FC236}">
                  <a16:creationId xmlns:a16="http://schemas.microsoft.com/office/drawing/2014/main" id="{65A00089-DF1E-2F90-0398-F798C173FE2D}"/>
                </a:ext>
              </a:extLst>
            </p:cNvPr>
            <p:cNvSpPr/>
            <p:nvPr/>
          </p:nvSpPr>
          <p:spPr>
            <a:xfrm>
              <a:off x="10182226" y="2849564"/>
              <a:ext cx="165100" cy="174625"/>
            </a:xfrm>
            <a:custGeom>
              <a:avLst/>
              <a:gdLst/>
              <a:ahLst/>
              <a:cxnLst/>
              <a:rect l="l" t="t" r="r" b="b"/>
              <a:pathLst>
                <a:path w="285" h="302" extrusionOk="0">
                  <a:moveTo>
                    <a:pt x="270" y="258"/>
                  </a:moveTo>
                  <a:cubicBezTo>
                    <a:pt x="270" y="258"/>
                    <a:pt x="270" y="258"/>
                    <a:pt x="270" y="258"/>
                  </a:cubicBezTo>
                  <a:cubicBezTo>
                    <a:pt x="280" y="254"/>
                    <a:pt x="280" y="250"/>
                    <a:pt x="285" y="250"/>
                  </a:cubicBezTo>
                  <a:cubicBezTo>
                    <a:pt x="285" y="228"/>
                    <a:pt x="285" y="228"/>
                    <a:pt x="285" y="228"/>
                  </a:cubicBezTo>
                  <a:cubicBezTo>
                    <a:pt x="285" y="221"/>
                    <a:pt x="280" y="215"/>
                    <a:pt x="275" y="204"/>
                  </a:cubicBezTo>
                  <a:cubicBezTo>
                    <a:pt x="250" y="193"/>
                    <a:pt x="217" y="184"/>
                    <a:pt x="217" y="187"/>
                  </a:cubicBezTo>
                  <a:cubicBezTo>
                    <a:pt x="217" y="184"/>
                    <a:pt x="217" y="184"/>
                    <a:pt x="217" y="184"/>
                  </a:cubicBezTo>
                  <a:cubicBezTo>
                    <a:pt x="217" y="180"/>
                    <a:pt x="207" y="178"/>
                    <a:pt x="201" y="178"/>
                  </a:cubicBezTo>
                  <a:cubicBezTo>
                    <a:pt x="201" y="154"/>
                    <a:pt x="201" y="154"/>
                    <a:pt x="201" y="154"/>
                  </a:cubicBezTo>
                  <a:cubicBezTo>
                    <a:pt x="201" y="154"/>
                    <a:pt x="217" y="147"/>
                    <a:pt x="217" y="119"/>
                  </a:cubicBezTo>
                  <a:cubicBezTo>
                    <a:pt x="224" y="121"/>
                    <a:pt x="227" y="115"/>
                    <a:pt x="227" y="104"/>
                  </a:cubicBezTo>
                  <a:cubicBezTo>
                    <a:pt x="227" y="102"/>
                    <a:pt x="230" y="82"/>
                    <a:pt x="217" y="87"/>
                  </a:cubicBezTo>
                  <a:cubicBezTo>
                    <a:pt x="224" y="69"/>
                    <a:pt x="224" y="69"/>
                    <a:pt x="224" y="69"/>
                  </a:cubicBezTo>
                  <a:cubicBezTo>
                    <a:pt x="235" y="34"/>
                    <a:pt x="207" y="23"/>
                    <a:pt x="207" y="23"/>
                  </a:cubicBezTo>
                  <a:cubicBezTo>
                    <a:pt x="201" y="19"/>
                    <a:pt x="194" y="8"/>
                    <a:pt x="186" y="8"/>
                  </a:cubicBezTo>
                  <a:cubicBezTo>
                    <a:pt x="158" y="0"/>
                    <a:pt x="128" y="8"/>
                    <a:pt x="110" y="23"/>
                  </a:cubicBezTo>
                  <a:cubicBezTo>
                    <a:pt x="97" y="43"/>
                    <a:pt x="97" y="61"/>
                    <a:pt x="102" y="82"/>
                  </a:cubicBezTo>
                  <a:cubicBezTo>
                    <a:pt x="102" y="87"/>
                    <a:pt x="102" y="87"/>
                    <a:pt x="102" y="87"/>
                  </a:cubicBezTo>
                  <a:cubicBezTo>
                    <a:pt x="97" y="87"/>
                    <a:pt x="97" y="102"/>
                    <a:pt x="97" y="104"/>
                  </a:cubicBezTo>
                  <a:cubicBezTo>
                    <a:pt x="97" y="115"/>
                    <a:pt x="100" y="121"/>
                    <a:pt x="110" y="119"/>
                  </a:cubicBezTo>
                  <a:cubicBezTo>
                    <a:pt x="112" y="147"/>
                    <a:pt x="123" y="154"/>
                    <a:pt x="123" y="154"/>
                  </a:cubicBezTo>
                  <a:cubicBezTo>
                    <a:pt x="120" y="178"/>
                    <a:pt x="120" y="178"/>
                    <a:pt x="120" y="178"/>
                  </a:cubicBezTo>
                  <a:cubicBezTo>
                    <a:pt x="118" y="180"/>
                    <a:pt x="115" y="180"/>
                    <a:pt x="110" y="184"/>
                  </a:cubicBezTo>
                  <a:cubicBezTo>
                    <a:pt x="110" y="184"/>
                    <a:pt x="39" y="204"/>
                    <a:pt x="23" y="221"/>
                  </a:cubicBezTo>
                  <a:cubicBezTo>
                    <a:pt x="0" y="245"/>
                    <a:pt x="0" y="276"/>
                    <a:pt x="0" y="276"/>
                  </a:cubicBezTo>
                  <a:cubicBezTo>
                    <a:pt x="0" y="280"/>
                    <a:pt x="0" y="280"/>
                    <a:pt x="0" y="280"/>
                  </a:cubicBezTo>
                  <a:cubicBezTo>
                    <a:pt x="0" y="287"/>
                    <a:pt x="46" y="295"/>
                    <a:pt x="110" y="302"/>
                  </a:cubicBezTo>
                  <a:cubicBezTo>
                    <a:pt x="120" y="302"/>
                    <a:pt x="138" y="302"/>
                    <a:pt x="163" y="302"/>
                  </a:cubicBezTo>
                  <a:cubicBezTo>
                    <a:pt x="184" y="282"/>
                    <a:pt x="255" y="258"/>
                    <a:pt x="270" y="25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89" name="Google Shape;2032;p15">
              <a:extLst>
                <a:ext uri="{FF2B5EF4-FFF2-40B4-BE49-F238E27FC236}">
                  <a16:creationId xmlns:a16="http://schemas.microsoft.com/office/drawing/2014/main" id="{DE746338-3AC5-17AD-B81B-A80495FF50B8}"/>
                </a:ext>
              </a:extLst>
            </p:cNvPr>
            <p:cNvSpPr/>
            <p:nvPr/>
          </p:nvSpPr>
          <p:spPr>
            <a:xfrm>
              <a:off x="10417176" y="2849564"/>
              <a:ext cx="161925" cy="174625"/>
            </a:xfrm>
            <a:custGeom>
              <a:avLst/>
              <a:gdLst/>
              <a:ahLst/>
              <a:cxnLst/>
              <a:rect l="l" t="t" r="r" b="b"/>
              <a:pathLst>
                <a:path w="280" h="302" extrusionOk="0">
                  <a:moveTo>
                    <a:pt x="257" y="221"/>
                  </a:moveTo>
                  <a:cubicBezTo>
                    <a:pt x="242" y="204"/>
                    <a:pt x="175" y="184"/>
                    <a:pt x="175" y="187"/>
                  </a:cubicBezTo>
                  <a:cubicBezTo>
                    <a:pt x="175" y="184"/>
                    <a:pt x="175" y="184"/>
                    <a:pt x="175" y="184"/>
                  </a:cubicBezTo>
                  <a:cubicBezTo>
                    <a:pt x="168" y="180"/>
                    <a:pt x="160" y="178"/>
                    <a:pt x="158" y="178"/>
                  </a:cubicBezTo>
                  <a:cubicBezTo>
                    <a:pt x="158" y="154"/>
                    <a:pt x="158" y="154"/>
                    <a:pt x="158" y="154"/>
                  </a:cubicBezTo>
                  <a:cubicBezTo>
                    <a:pt x="158" y="154"/>
                    <a:pt x="168" y="147"/>
                    <a:pt x="168" y="119"/>
                  </a:cubicBezTo>
                  <a:cubicBezTo>
                    <a:pt x="178" y="121"/>
                    <a:pt x="183" y="115"/>
                    <a:pt x="183" y="104"/>
                  </a:cubicBezTo>
                  <a:cubicBezTo>
                    <a:pt x="183" y="102"/>
                    <a:pt x="186" y="82"/>
                    <a:pt x="175" y="87"/>
                  </a:cubicBezTo>
                  <a:cubicBezTo>
                    <a:pt x="178" y="69"/>
                    <a:pt x="178" y="69"/>
                    <a:pt x="178" y="69"/>
                  </a:cubicBezTo>
                  <a:cubicBezTo>
                    <a:pt x="191" y="34"/>
                    <a:pt x="166" y="23"/>
                    <a:pt x="166" y="23"/>
                  </a:cubicBezTo>
                  <a:cubicBezTo>
                    <a:pt x="158" y="19"/>
                    <a:pt x="150" y="8"/>
                    <a:pt x="143" y="8"/>
                  </a:cubicBezTo>
                  <a:cubicBezTo>
                    <a:pt x="117" y="0"/>
                    <a:pt x="81" y="8"/>
                    <a:pt x="69" y="23"/>
                  </a:cubicBezTo>
                  <a:cubicBezTo>
                    <a:pt x="54" y="43"/>
                    <a:pt x="56" y="61"/>
                    <a:pt x="58" y="82"/>
                  </a:cubicBezTo>
                  <a:cubicBezTo>
                    <a:pt x="61" y="87"/>
                    <a:pt x="61" y="87"/>
                    <a:pt x="61" y="87"/>
                  </a:cubicBezTo>
                  <a:cubicBezTo>
                    <a:pt x="54" y="87"/>
                    <a:pt x="56" y="102"/>
                    <a:pt x="56" y="104"/>
                  </a:cubicBezTo>
                  <a:cubicBezTo>
                    <a:pt x="56" y="115"/>
                    <a:pt x="58" y="121"/>
                    <a:pt x="69" y="119"/>
                  </a:cubicBezTo>
                  <a:cubicBezTo>
                    <a:pt x="69" y="147"/>
                    <a:pt x="81" y="154"/>
                    <a:pt x="81" y="154"/>
                  </a:cubicBezTo>
                  <a:cubicBezTo>
                    <a:pt x="76" y="178"/>
                    <a:pt x="76" y="178"/>
                    <a:pt x="76" y="178"/>
                  </a:cubicBezTo>
                  <a:cubicBezTo>
                    <a:pt x="76" y="180"/>
                    <a:pt x="71" y="180"/>
                    <a:pt x="61" y="184"/>
                  </a:cubicBezTo>
                  <a:cubicBezTo>
                    <a:pt x="61" y="184"/>
                    <a:pt x="35" y="193"/>
                    <a:pt x="13" y="202"/>
                  </a:cubicBezTo>
                  <a:cubicBezTo>
                    <a:pt x="10" y="215"/>
                    <a:pt x="0" y="221"/>
                    <a:pt x="0" y="228"/>
                  </a:cubicBezTo>
                  <a:cubicBezTo>
                    <a:pt x="0" y="248"/>
                    <a:pt x="0" y="248"/>
                    <a:pt x="0" y="248"/>
                  </a:cubicBezTo>
                  <a:cubicBezTo>
                    <a:pt x="8" y="250"/>
                    <a:pt x="10" y="254"/>
                    <a:pt x="18" y="258"/>
                  </a:cubicBezTo>
                  <a:cubicBezTo>
                    <a:pt x="23" y="258"/>
                    <a:pt x="23" y="258"/>
                    <a:pt x="23" y="258"/>
                  </a:cubicBezTo>
                  <a:cubicBezTo>
                    <a:pt x="23" y="258"/>
                    <a:pt x="23" y="258"/>
                    <a:pt x="23" y="258"/>
                  </a:cubicBezTo>
                  <a:cubicBezTo>
                    <a:pt x="46" y="265"/>
                    <a:pt x="104" y="287"/>
                    <a:pt x="122" y="302"/>
                  </a:cubicBezTo>
                  <a:cubicBezTo>
                    <a:pt x="132" y="302"/>
                    <a:pt x="147" y="302"/>
                    <a:pt x="158" y="302"/>
                  </a:cubicBezTo>
                  <a:cubicBezTo>
                    <a:pt x="229" y="295"/>
                    <a:pt x="280" y="287"/>
                    <a:pt x="280" y="280"/>
                  </a:cubicBezTo>
                  <a:cubicBezTo>
                    <a:pt x="280" y="280"/>
                    <a:pt x="280" y="280"/>
                    <a:pt x="280" y="276"/>
                  </a:cubicBezTo>
                  <a:cubicBezTo>
                    <a:pt x="280" y="276"/>
                    <a:pt x="280" y="245"/>
                    <a:pt x="257" y="22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0" name="Google Shape;2033;p15">
              <a:extLst>
                <a:ext uri="{FF2B5EF4-FFF2-40B4-BE49-F238E27FC236}">
                  <a16:creationId xmlns:a16="http://schemas.microsoft.com/office/drawing/2014/main" id="{BA1AD469-94DA-0BBE-2EEA-63BF8A551F9D}"/>
                </a:ext>
              </a:extLst>
            </p:cNvPr>
            <p:cNvSpPr/>
            <p:nvPr/>
          </p:nvSpPr>
          <p:spPr>
            <a:xfrm>
              <a:off x="10263188" y="2863851"/>
              <a:ext cx="239713" cy="227013"/>
            </a:xfrm>
            <a:custGeom>
              <a:avLst/>
              <a:gdLst/>
              <a:ahLst/>
              <a:cxnLst/>
              <a:rect l="l" t="t" r="r" b="b"/>
              <a:pathLst>
                <a:path w="414" h="392" extrusionOk="0">
                  <a:moveTo>
                    <a:pt x="280" y="242"/>
                  </a:moveTo>
                  <a:cubicBezTo>
                    <a:pt x="280" y="242"/>
                    <a:pt x="280" y="242"/>
                    <a:pt x="280" y="242"/>
                  </a:cubicBezTo>
                  <a:cubicBezTo>
                    <a:pt x="267" y="235"/>
                    <a:pt x="262" y="235"/>
                    <a:pt x="257" y="235"/>
                  </a:cubicBezTo>
                  <a:cubicBezTo>
                    <a:pt x="252" y="198"/>
                    <a:pt x="252" y="198"/>
                    <a:pt x="252" y="198"/>
                  </a:cubicBezTo>
                  <a:cubicBezTo>
                    <a:pt x="252" y="198"/>
                    <a:pt x="275" y="190"/>
                    <a:pt x="277" y="157"/>
                  </a:cubicBezTo>
                  <a:cubicBezTo>
                    <a:pt x="285" y="161"/>
                    <a:pt x="290" y="146"/>
                    <a:pt x="290" y="142"/>
                  </a:cubicBezTo>
                  <a:cubicBezTo>
                    <a:pt x="290" y="131"/>
                    <a:pt x="298" y="109"/>
                    <a:pt x="285" y="112"/>
                  </a:cubicBezTo>
                  <a:cubicBezTo>
                    <a:pt x="285" y="94"/>
                    <a:pt x="285" y="94"/>
                    <a:pt x="285" y="94"/>
                  </a:cubicBezTo>
                  <a:cubicBezTo>
                    <a:pt x="298" y="51"/>
                    <a:pt x="267" y="35"/>
                    <a:pt x="267" y="35"/>
                  </a:cubicBezTo>
                  <a:cubicBezTo>
                    <a:pt x="257" y="24"/>
                    <a:pt x="249" y="18"/>
                    <a:pt x="239" y="16"/>
                  </a:cubicBezTo>
                  <a:cubicBezTo>
                    <a:pt x="198" y="0"/>
                    <a:pt x="165" y="16"/>
                    <a:pt x="142" y="38"/>
                  </a:cubicBezTo>
                  <a:cubicBezTo>
                    <a:pt x="122" y="64"/>
                    <a:pt x="124" y="81"/>
                    <a:pt x="132" y="107"/>
                  </a:cubicBezTo>
                  <a:cubicBezTo>
                    <a:pt x="132" y="112"/>
                    <a:pt x="132" y="112"/>
                    <a:pt x="132" y="112"/>
                  </a:cubicBezTo>
                  <a:cubicBezTo>
                    <a:pt x="122" y="109"/>
                    <a:pt x="124" y="131"/>
                    <a:pt x="124" y="142"/>
                  </a:cubicBezTo>
                  <a:cubicBezTo>
                    <a:pt x="124" y="146"/>
                    <a:pt x="132" y="161"/>
                    <a:pt x="142" y="157"/>
                  </a:cubicBezTo>
                  <a:cubicBezTo>
                    <a:pt x="147" y="190"/>
                    <a:pt x="165" y="198"/>
                    <a:pt x="165" y="198"/>
                  </a:cubicBezTo>
                  <a:cubicBezTo>
                    <a:pt x="155" y="235"/>
                    <a:pt x="155" y="235"/>
                    <a:pt x="155" y="235"/>
                  </a:cubicBezTo>
                  <a:cubicBezTo>
                    <a:pt x="153" y="235"/>
                    <a:pt x="147" y="235"/>
                    <a:pt x="137" y="242"/>
                  </a:cubicBezTo>
                  <a:cubicBezTo>
                    <a:pt x="137" y="242"/>
                    <a:pt x="46" y="268"/>
                    <a:pt x="31" y="287"/>
                  </a:cubicBezTo>
                  <a:cubicBezTo>
                    <a:pt x="0" y="314"/>
                    <a:pt x="0" y="357"/>
                    <a:pt x="0" y="357"/>
                  </a:cubicBezTo>
                  <a:cubicBezTo>
                    <a:pt x="0" y="357"/>
                    <a:pt x="0" y="362"/>
                    <a:pt x="0" y="364"/>
                  </a:cubicBezTo>
                  <a:cubicBezTo>
                    <a:pt x="0" y="368"/>
                    <a:pt x="56" y="379"/>
                    <a:pt x="142" y="385"/>
                  </a:cubicBezTo>
                  <a:cubicBezTo>
                    <a:pt x="165" y="392"/>
                    <a:pt x="209" y="392"/>
                    <a:pt x="262" y="385"/>
                  </a:cubicBezTo>
                  <a:cubicBezTo>
                    <a:pt x="348" y="379"/>
                    <a:pt x="410" y="368"/>
                    <a:pt x="414" y="364"/>
                  </a:cubicBezTo>
                  <a:cubicBezTo>
                    <a:pt x="414" y="362"/>
                    <a:pt x="414" y="357"/>
                    <a:pt x="414" y="357"/>
                  </a:cubicBezTo>
                  <a:cubicBezTo>
                    <a:pt x="414" y="357"/>
                    <a:pt x="414" y="314"/>
                    <a:pt x="384" y="287"/>
                  </a:cubicBezTo>
                  <a:cubicBezTo>
                    <a:pt x="371" y="268"/>
                    <a:pt x="285" y="242"/>
                    <a:pt x="280" y="242"/>
                  </a:cubicBezTo>
                  <a:close/>
                  <a:moveTo>
                    <a:pt x="226" y="340"/>
                  </a:moveTo>
                  <a:cubicBezTo>
                    <a:pt x="213" y="272"/>
                    <a:pt x="213" y="272"/>
                    <a:pt x="213" y="272"/>
                  </a:cubicBezTo>
                  <a:cubicBezTo>
                    <a:pt x="221" y="264"/>
                    <a:pt x="221" y="264"/>
                    <a:pt x="221" y="264"/>
                  </a:cubicBezTo>
                  <a:cubicBezTo>
                    <a:pt x="226" y="264"/>
                    <a:pt x="226" y="259"/>
                    <a:pt x="221" y="259"/>
                  </a:cubicBezTo>
                  <a:cubicBezTo>
                    <a:pt x="206" y="253"/>
                    <a:pt x="206" y="253"/>
                    <a:pt x="206" y="253"/>
                  </a:cubicBezTo>
                  <a:cubicBezTo>
                    <a:pt x="198" y="253"/>
                    <a:pt x="198" y="253"/>
                    <a:pt x="198" y="253"/>
                  </a:cubicBezTo>
                  <a:cubicBezTo>
                    <a:pt x="188" y="259"/>
                    <a:pt x="188" y="259"/>
                    <a:pt x="188" y="259"/>
                  </a:cubicBezTo>
                  <a:cubicBezTo>
                    <a:pt x="188" y="264"/>
                    <a:pt x="188" y="264"/>
                    <a:pt x="188" y="264"/>
                  </a:cubicBezTo>
                  <a:cubicBezTo>
                    <a:pt x="196" y="268"/>
                    <a:pt x="196" y="268"/>
                    <a:pt x="196" y="268"/>
                  </a:cubicBezTo>
                  <a:cubicBezTo>
                    <a:pt x="186" y="333"/>
                    <a:pt x="186" y="333"/>
                    <a:pt x="186" y="333"/>
                  </a:cubicBezTo>
                  <a:cubicBezTo>
                    <a:pt x="165" y="307"/>
                    <a:pt x="153" y="259"/>
                    <a:pt x="142" y="244"/>
                  </a:cubicBezTo>
                  <a:cubicBezTo>
                    <a:pt x="158" y="242"/>
                    <a:pt x="165" y="235"/>
                    <a:pt x="165" y="235"/>
                  </a:cubicBezTo>
                  <a:cubicBezTo>
                    <a:pt x="165" y="235"/>
                    <a:pt x="165" y="216"/>
                    <a:pt x="168" y="209"/>
                  </a:cubicBezTo>
                  <a:cubicBezTo>
                    <a:pt x="181" y="214"/>
                    <a:pt x="196" y="222"/>
                    <a:pt x="206" y="222"/>
                  </a:cubicBezTo>
                  <a:cubicBezTo>
                    <a:pt x="221" y="222"/>
                    <a:pt x="232" y="214"/>
                    <a:pt x="244" y="205"/>
                  </a:cubicBezTo>
                  <a:cubicBezTo>
                    <a:pt x="249" y="214"/>
                    <a:pt x="249" y="235"/>
                    <a:pt x="252" y="235"/>
                  </a:cubicBezTo>
                  <a:cubicBezTo>
                    <a:pt x="252" y="235"/>
                    <a:pt x="257" y="242"/>
                    <a:pt x="277" y="244"/>
                  </a:cubicBezTo>
                  <a:cubicBezTo>
                    <a:pt x="267" y="259"/>
                    <a:pt x="244" y="311"/>
                    <a:pt x="226" y="34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91" name="Google Shape;2034;p15">
            <a:extLst>
              <a:ext uri="{FF2B5EF4-FFF2-40B4-BE49-F238E27FC236}">
                <a16:creationId xmlns:a16="http://schemas.microsoft.com/office/drawing/2014/main" id="{545FFB87-0BFF-6001-9D94-E5A128377586}"/>
              </a:ext>
            </a:extLst>
          </p:cNvPr>
          <p:cNvGrpSpPr/>
          <p:nvPr/>
        </p:nvGrpSpPr>
        <p:grpSpPr>
          <a:xfrm>
            <a:off x="6379574" y="4294121"/>
            <a:ext cx="201264" cy="222997"/>
            <a:chOff x="11390312" y="5907049"/>
            <a:chExt cx="290512" cy="273051"/>
          </a:xfrm>
          <a:solidFill>
            <a:schemeClr val="accent2"/>
          </a:solidFill>
        </p:grpSpPr>
        <p:sp>
          <p:nvSpPr>
            <p:cNvPr id="92" name="Google Shape;2035;p15">
              <a:extLst>
                <a:ext uri="{FF2B5EF4-FFF2-40B4-BE49-F238E27FC236}">
                  <a16:creationId xmlns:a16="http://schemas.microsoft.com/office/drawing/2014/main" id="{C14ACAA9-77FE-9D5A-5992-C14E42035559}"/>
                </a:ext>
              </a:extLst>
            </p:cNvPr>
            <p:cNvSpPr/>
            <p:nvPr/>
          </p:nvSpPr>
          <p:spPr>
            <a:xfrm>
              <a:off x="11390312" y="5907049"/>
              <a:ext cx="190500" cy="230188"/>
            </a:xfrm>
            <a:custGeom>
              <a:avLst/>
              <a:gdLst/>
              <a:ahLst/>
              <a:cxnLst/>
              <a:rect l="l" t="t" r="r" b="b"/>
              <a:pathLst>
                <a:path w="330" h="398" extrusionOk="0">
                  <a:moveTo>
                    <a:pt x="320" y="258"/>
                  </a:moveTo>
                  <a:cubicBezTo>
                    <a:pt x="295" y="250"/>
                    <a:pt x="272" y="243"/>
                    <a:pt x="269" y="243"/>
                  </a:cubicBezTo>
                  <a:cubicBezTo>
                    <a:pt x="269" y="243"/>
                    <a:pt x="269" y="243"/>
                    <a:pt x="269" y="243"/>
                  </a:cubicBezTo>
                  <a:cubicBezTo>
                    <a:pt x="257" y="237"/>
                    <a:pt x="254" y="235"/>
                    <a:pt x="247" y="235"/>
                  </a:cubicBezTo>
                  <a:cubicBezTo>
                    <a:pt x="247" y="200"/>
                    <a:pt x="247" y="200"/>
                    <a:pt x="247" y="200"/>
                  </a:cubicBezTo>
                  <a:cubicBezTo>
                    <a:pt x="254" y="189"/>
                    <a:pt x="254" y="189"/>
                    <a:pt x="254" y="189"/>
                  </a:cubicBezTo>
                  <a:cubicBezTo>
                    <a:pt x="254" y="189"/>
                    <a:pt x="307" y="187"/>
                    <a:pt x="330" y="172"/>
                  </a:cubicBezTo>
                  <a:cubicBezTo>
                    <a:pt x="330" y="172"/>
                    <a:pt x="318" y="152"/>
                    <a:pt x="297" y="113"/>
                  </a:cubicBezTo>
                  <a:cubicBezTo>
                    <a:pt x="307" y="50"/>
                    <a:pt x="272" y="28"/>
                    <a:pt x="241" y="17"/>
                  </a:cubicBezTo>
                  <a:cubicBezTo>
                    <a:pt x="239" y="15"/>
                    <a:pt x="236" y="13"/>
                    <a:pt x="229" y="11"/>
                  </a:cubicBezTo>
                  <a:cubicBezTo>
                    <a:pt x="201" y="0"/>
                    <a:pt x="178" y="9"/>
                    <a:pt x="157" y="15"/>
                  </a:cubicBezTo>
                  <a:cubicBezTo>
                    <a:pt x="157" y="15"/>
                    <a:pt x="157" y="15"/>
                    <a:pt x="157" y="15"/>
                  </a:cubicBezTo>
                  <a:cubicBezTo>
                    <a:pt x="157" y="15"/>
                    <a:pt x="91" y="35"/>
                    <a:pt x="99" y="97"/>
                  </a:cubicBezTo>
                  <a:cubicBezTo>
                    <a:pt x="84" y="143"/>
                    <a:pt x="63" y="163"/>
                    <a:pt x="63" y="163"/>
                  </a:cubicBezTo>
                  <a:cubicBezTo>
                    <a:pt x="89" y="172"/>
                    <a:pt x="132" y="187"/>
                    <a:pt x="140" y="187"/>
                  </a:cubicBezTo>
                  <a:cubicBezTo>
                    <a:pt x="148" y="198"/>
                    <a:pt x="155" y="200"/>
                    <a:pt x="155" y="200"/>
                  </a:cubicBezTo>
                  <a:cubicBezTo>
                    <a:pt x="150" y="235"/>
                    <a:pt x="150" y="235"/>
                    <a:pt x="150" y="235"/>
                  </a:cubicBezTo>
                  <a:cubicBezTo>
                    <a:pt x="148" y="235"/>
                    <a:pt x="140" y="237"/>
                    <a:pt x="129" y="243"/>
                  </a:cubicBezTo>
                  <a:cubicBezTo>
                    <a:pt x="129" y="243"/>
                    <a:pt x="43" y="269"/>
                    <a:pt x="25" y="287"/>
                  </a:cubicBezTo>
                  <a:cubicBezTo>
                    <a:pt x="0" y="315"/>
                    <a:pt x="0" y="361"/>
                    <a:pt x="0" y="361"/>
                  </a:cubicBezTo>
                  <a:cubicBezTo>
                    <a:pt x="0" y="367"/>
                    <a:pt x="0" y="367"/>
                    <a:pt x="0" y="367"/>
                  </a:cubicBezTo>
                  <a:cubicBezTo>
                    <a:pt x="0" y="371"/>
                    <a:pt x="56" y="387"/>
                    <a:pt x="132" y="389"/>
                  </a:cubicBezTo>
                  <a:cubicBezTo>
                    <a:pt x="157" y="393"/>
                    <a:pt x="196" y="398"/>
                    <a:pt x="247" y="389"/>
                  </a:cubicBezTo>
                  <a:cubicBezTo>
                    <a:pt x="241" y="387"/>
                    <a:pt x="241" y="378"/>
                    <a:pt x="241" y="371"/>
                  </a:cubicBezTo>
                  <a:cubicBezTo>
                    <a:pt x="241" y="324"/>
                    <a:pt x="272" y="280"/>
                    <a:pt x="320" y="258"/>
                  </a:cubicBezTo>
                  <a:close/>
                  <a:moveTo>
                    <a:pt x="163" y="343"/>
                  </a:moveTo>
                  <a:cubicBezTo>
                    <a:pt x="148" y="306"/>
                    <a:pt x="145" y="258"/>
                    <a:pt x="132" y="246"/>
                  </a:cubicBezTo>
                  <a:cubicBezTo>
                    <a:pt x="150" y="243"/>
                    <a:pt x="157" y="237"/>
                    <a:pt x="157" y="237"/>
                  </a:cubicBezTo>
                  <a:cubicBezTo>
                    <a:pt x="157" y="237"/>
                    <a:pt x="157" y="217"/>
                    <a:pt x="163" y="207"/>
                  </a:cubicBezTo>
                  <a:cubicBezTo>
                    <a:pt x="170" y="215"/>
                    <a:pt x="180" y="217"/>
                    <a:pt x="196" y="217"/>
                  </a:cubicBezTo>
                  <a:cubicBezTo>
                    <a:pt x="211" y="217"/>
                    <a:pt x="224" y="215"/>
                    <a:pt x="236" y="207"/>
                  </a:cubicBezTo>
                  <a:cubicBezTo>
                    <a:pt x="236" y="215"/>
                    <a:pt x="239" y="237"/>
                    <a:pt x="239" y="237"/>
                  </a:cubicBezTo>
                  <a:cubicBezTo>
                    <a:pt x="239" y="237"/>
                    <a:pt x="247" y="237"/>
                    <a:pt x="267" y="246"/>
                  </a:cubicBezTo>
                  <a:cubicBezTo>
                    <a:pt x="254" y="258"/>
                    <a:pt x="249" y="311"/>
                    <a:pt x="231" y="343"/>
                  </a:cubicBezTo>
                  <a:lnTo>
                    <a:pt x="163" y="343"/>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93" name="Google Shape;2036;p15">
              <a:extLst>
                <a:ext uri="{FF2B5EF4-FFF2-40B4-BE49-F238E27FC236}">
                  <a16:creationId xmlns:a16="http://schemas.microsoft.com/office/drawing/2014/main" id="{5683A823-DB82-4947-C39A-DB6665D0A191}"/>
                </a:ext>
              </a:extLst>
            </p:cNvPr>
            <p:cNvSpPr/>
            <p:nvPr/>
          </p:nvSpPr>
          <p:spPr>
            <a:xfrm>
              <a:off x="11539537" y="6057862"/>
              <a:ext cx="141287" cy="122238"/>
            </a:xfrm>
            <a:custGeom>
              <a:avLst/>
              <a:gdLst/>
              <a:ahLst/>
              <a:cxnLst/>
              <a:rect l="l" t="t" r="r" b="b"/>
              <a:pathLst>
                <a:path w="242" h="211" extrusionOk="0">
                  <a:moveTo>
                    <a:pt x="120" y="0"/>
                  </a:moveTo>
                  <a:cubicBezTo>
                    <a:pt x="59" y="0"/>
                    <a:pt x="0" y="50"/>
                    <a:pt x="0" y="108"/>
                  </a:cubicBezTo>
                  <a:cubicBezTo>
                    <a:pt x="0" y="165"/>
                    <a:pt x="59" y="211"/>
                    <a:pt x="120" y="211"/>
                  </a:cubicBezTo>
                  <a:cubicBezTo>
                    <a:pt x="191" y="211"/>
                    <a:pt x="242" y="165"/>
                    <a:pt x="242" y="108"/>
                  </a:cubicBezTo>
                  <a:cubicBezTo>
                    <a:pt x="242" y="50"/>
                    <a:pt x="191" y="0"/>
                    <a:pt x="120" y="0"/>
                  </a:cubicBezTo>
                  <a:close/>
                  <a:moveTo>
                    <a:pt x="120" y="193"/>
                  </a:moveTo>
                  <a:cubicBezTo>
                    <a:pt x="67" y="193"/>
                    <a:pt x="21" y="156"/>
                    <a:pt x="21" y="108"/>
                  </a:cubicBezTo>
                  <a:cubicBezTo>
                    <a:pt x="21" y="61"/>
                    <a:pt x="67" y="17"/>
                    <a:pt x="120" y="17"/>
                  </a:cubicBezTo>
                  <a:cubicBezTo>
                    <a:pt x="176" y="17"/>
                    <a:pt x="224" y="61"/>
                    <a:pt x="224" y="108"/>
                  </a:cubicBezTo>
                  <a:cubicBezTo>
                    <a:pt x="224" y="156"/>
                    <a:pt x="176" y="193"/>
                    <a:pt x="120" y="193"/>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94" name="Google Shape;2037;p15">
              <a:extLst>
                <a:ext uri="{FF2B5EF4-FFF2-40B4-BE49-F238E27FC236}">
                  <a16:creationId xmlns:a16="http://schemas.microsoft.com/office/drawing/2014/main" id="{3CBFF25B-E867-C0B5-8313-C63315D988F9}"/>
                </a:ext>
              </a:extLst>
            </p:cNvPr>
            <p:cNvSpPr/>
            <p:nvPr/>
          </p:nvSpPr>
          <p:spPr>
            <a:xfrm>
              <a:off x="11569700" y="6105487"/>
              <a:ext cx="87312" cy="34925"/>
            </a:xfrm>
            <a:custGeom>
              <a:avLst/>
              <a:gdLst/>
              <a:ahLst/>
              <a:cxnLst/>
              <a:rect l="l" t="t" r="r" b="b"/>
              <a:pathLst>
                <a:path w="150" h="61" extrusionOk="0">
                  <a:moveTo>
                    <a:pt x="132" y="0"/>
                  </a:moveTo>
                  <a:cubicBezTo>
                    <a:pt x="132" y="0"/>
                    <a:pt x="122" y="5"/>
                    <a:pt x="122" y="9"/>
                  </a:cubicBezTo>
                  <a:cubicBezTo>
                    <a:pt x="122" y="9"/>
                    <a:pt x="122" y="13"/>
                    <a:pt x="125" y="18"/>
                  </a:cubicBezTo>
                  <a:cubicBezTo>
                    <a:pt x="107" y="44"/>
                    <a:pt x="107" y="44"/>
                    <a:pt x="107" y="44"/>
                  </a:cubicBezTo>
                  <a:cubicBezTo>
                    <a:pt x="107" y="44"/>
                    <a:pt x="107" y="44"/>
                    <a:pt x="107" y="44"/>
                  </a:cubicBezTo>
                  <a:cubicBezTo>
                    <a:pt x="99" y="44"/>
                    <a:pt x="97" y="44"/>
                    <a:pt x="94" y="44"/>
                  </a:cubicBezTo>
                  <a:cubicBezTo>
                    <a:pt x="69" y="28"/>
                    <a:pt x="69" y="28"/>
                    <a:pt x="69" y="28"/>
                  </a:cubicBezTo>
                  <a:cubicBezTo>
                    <a:pt x="74" y="24"/>
                    <a:pt x="74" y="24"/>
                    <a:pt x="74" y="18"/>
                  </a:cubicBezTo>
                  <a:cubicBezTo>
                    <a:pt x="74" y="13"/>
                    <a:pt x="66" y="9"/>
                    <a:pt x="56" y="9"/>
                  </a:cubicBezTo>
                  <a:cubicBezTo>
                    <a:pt x="51" y="9"/>
                    <a:pt x="46" y="13"/>
                    <a:pt x="46" y="18"/>
                  </a:cubicBezTo>
                  <a:cubicBezTo>
                    <a:pt x="46" y="24"/>
                    <a:pt x="46" y="24"/>
                    <a:pt x="46" y="24"/>
                  </a:cubicBezTo>
                  <a:cubicBezTo>
                    <a:pt x="20" y="44"/>
                    <a:pt x="20" y="44"/>
                    <a:pt x="20" y="44"/>
                  </a:cubicBezTo>
                  <a:cubicBezTo>
                    <a:pt x="20" y="39"/>
                    <a:pt x="16" y="39"/>
                    <a:pt x="10" y="39"/>
                  </a:cubicBezTo>
                  <a:cubicBezTo>
                    <a:pt x="8" y="39"/>
                    <a:pt x="0" y="46"/>
                    <a:pt x="0" y="53"/>
                  </a:cubicBezTo>
                  <a:cubicBezTo>
                    <a:pt x="0" y="59"/>
                    <a:pt x="8" y="61"/>
                    <a:pt x="10" y="61"/>
                  </a:cubicBezTo>
                  <a:cubicBezTo>
                    <a:pt x="20" y="61"/>
                    <a:pt x="26" y="59"/>
                    <a:pt x="26" y="53"/>
                  </a:cubicBezTo>
                  <a:cubicBezTo>
                    <a:pt x="26" y="50"/>
                    <a:pt x="26" y="46"/>
                    <a:pt x="26" y="46"/>
                  </a:cubicBezTo>
                  <a:cubicBezTo>
                    <a:pt x="46" y="28"/>
                    <a:pt x="46" y="28"/>
                    <a:pt x="46" y="28"/>
                  </a:cubicBezTo>
                  <a:cubicBezTo>
                    <a:pt x="51" y="28"/>
                    <a:pt x="51" y="31"/>
                    <a:pt x="56" y="31"/>
                  </a:cubicBezTo>
                  <a:cubicBezTo>
                    <a:pt x="56" y="31"/>
                    <a:pt x="61" y="28"/>
                    <a:pt x="66" y="28"/>
                  </a:cubicBezTo>
                  <a:cubicBezTo>
                    <a:pt x="94" y="46"/>
                    <a:pt x="94" y="46"/>
                    <a:pt x="94" y="46"/>
                  </a:cubicBezTo>
                  <a:cubicBezTo>
                    <a:pt x="89" y="46"/>
                    <a:pt x="89" y="50"/>
                    <a:pt x="89" y="53"/>
                  </a:cubicBezTo>
                  <a:cubicBezTo>
                    <a:pt x="89" y="59"/>
                    <a:pt x="94" y="61"/>
                    <a:pt x="107" y="61"/>
                  </a:cubicBezTo>
                  <a:cubicBezTo>
                    <a:pt x="112" y="61"/>
                    <a:pt x="117" y="59"/>
                    <a:pt x="117" y="53"/>
                  </a:cubicBezTo>
                  <a:cubicBezTo>
                    <a:pt x="117" y="50"/>
                    <a:pt x="112" y="46"/>
                    <a:pt x="112" y="46"/>
                  </a:cubicBezTo>
                  <a:cubicBezTo>
                    <a:pt x="132" y="18"/>
                    <a:pt x="132" y="18"/>
                    <a:pt x="132" y="18"/>
                  </a:cubicBezTo>
                  <a:cubicBezTo>
                    <a:pt x="132" y="24"/>
                    <a:pt x="132" y="24"/>
                    <a:pt x="132" y="24"/>
                  </a:cubicBezTo>
                  <a:cubicBezTo>
                    <a:pt x="143" y="24"/>
                    <a:pt x="150" y="18"/>
                    <a:pt x="150" y="9"/>
                  </a:cubicBezTo>
                  <a:cubicBezTo>
                    <a:pt x="150" y="5"/>
                    <a:pt x="143" y="0"/>
                    <a:pt x="132" y="0"/>
                  </a:cubicBezTo>
                  <a:close/>
                  <a:moveTo>
                    <a:pt x="10" y="59"/>
                  </a:moveTo>
                  <a:cubicBezTo>
                    <a:pt x="8" y="59"/>
                    <a:pt x="8" y="55"/>
                    <a:pt x="8" y="53"/>
                  </a:cubicBezTo>
                  <a:cubicBezTo>
                    <a:pt x="8" y="46"/>
                    <a:pt x="8" y="46"/>
                    <a:pt x="10" y="46"/>
                  </a:cubicBezTo>
                  <a:cubicBezTo>
                    <a:pt x="20" y="46"/>
                    <a:pt x="20" y="46"/>
                    <a:pt x="20" y="53"/>
                  </a:cubicBezTo>
                  <a:cubicBezTo>
                    <a:pt x="20" y="55"/>
                    <a:pt x="20" y="59"/>
                    <a:pt x="10" y="59"/>
                  </a:cubicBezTo>
                  <a:close/>
                  <a:moveTo>
                    <a:pt x="56" y="28"/>
                  </a:moveTo>
                  <a:cubicBezTo>
                    <a:pt x="51" y="28"/>
                    <a:pt x="51" y="24"/>
                    <a:pt x="51" y="18"/>
                  </a:cubicBezTo>
                  <a:cubicBezTo>
                    <a:pt x="51" y="18"/>
                    <a:pt x="51" y="13"/>
                    <a:pt x="56" y="13"/>
                  </a:cubicBezTo>
                  <a:cubicBezTo>
                    <a:pt x="61" y="13"/>
                    <a:pt x="66" y="18"/>
                    <a:pt x="66" y="18"/>
                  </a:cubicBezTo>
                  <a:cubicBezTo>
                    <a:pt x="66" y="24"/>
                    <a:pt x="61" y="28"/>
                    <a:pt x="56" y="28"/>
                  </a:cubicBezTo>
                  <a:close/>
                  <a:moveTo>
                    <a:pt x="107" y="61"/>
                  </a:moveTo>
                  <a:cubicBezTo>
                    <a:pt x="97" y="61"/>
                    <a:pt x="94" y="59"/>
                    <a:pt x="94" y="53"/>
                  </a:cubicBezTo>
                  <a:cubicBezTo>
                    <a:pt x="94" y="50"/>
                    <a:pt x="97" y="46"/>
                    <a:pt x="107" y="46"/>
                  </a:cubicBezTo>
                  <a:cubicBezTo>
                    <a:pt x="107" y="46"/>
                    <a:pt x="112" y="50"/>
                    <a:pt x="112" y="53"/>
                  </a:cubicBezTo>
                  <a:cubicBezTo>
                    <a:pt x="112" y="59"/>
                    <a:pt x="107" y="61"/>
                    <a:pt x="107" y="61"/>
                  </a:cubicBezTo>
                  <a:close/>
                  <a:moveTo>
                    <a:pt x="132" y="18"/>
                  </a:moveTo>
                  <a:cubicBezTo>
                    <a:pt x="132" y="18"/>
                    <a:pt x="132" y="13"/>
                    <a:pt x="132" y="9"/>
                  </a:cubicBezTo>
                  <a:cubicBezTo>
                    <a:pt x="132" y="0"/>
                    <a:pt x="132" y="0"/>
                    <a:pt x="132" y="0"/>
                  </a:cubicBezTo>
                  <a:cubicBezTo>
                    <a:pt x="143" y="0"/>
                    <a:pt x="143" y="9"/>
                    <a:pt x="143" y="9"/>
                  </a:cubicBezTo>
                  <a:cubicBezTo>
                    <a:pt x="143" y="13"/>
                    <a:pt x="143" y="18"/>
                    <a:pt x="132" y="1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95" name="Google Shape;2038;p15">
            <a:extLst>
              <a:ext uri="{FF2B5EF4-FFF2-40B4-BE49-F238E27FC236}">
                <a16:creationId xmlns:a16="http://schemas.microsoft.com/office/drawing/2014/main" id="{B0B57E94-0D8F-BD25-3AD7-0B97ED24DBFA}"/>
              </a:ext>
            </a:extLst>
          </p:cNvPr>
          <p:cNvGrpSpPr/>
          <p:nvPr/>
        </p:nvGrpSpPr>
        <p:grpSpPr>
          <a:xfrm>
            <a:off x="6353508" y="5163564"/>
            <a:ext cx="253396" cy="185831"/>
            <a:chOff x="6046787" y="1155662"/>
            <a:chExt cx="417514" cy="266700"/>
          </a:xfrm>
          <a:solidFill>
            <a:schemeClr val="accent2"/>
          </a:solidFill>
        </p:grpSpPr>
        <p:sp>
          <p:nvSpPr>
            <p:cNvPr id="96" name="Google Shape;2039;p15">
              <a:extLst>
                <a:ext uri="{FF2B5EF4-FFF2-40B4-BE49-F238E27FC236}">
                  <a16:creationId xmlns:a16="http://schemas.microsoft.com/office/drawing/2014/main" id="{5976D993-32A7-3FEA-01F4-8E22290FE901}"/>
                </a:ext>
              </a:extLst>
            </p:cNvPr>
            <p:cNvSpPr/>
            <p:nvPr/>
          </p:nvSpPr>
          <p:spPr>
            <a:xfrm>
              <a:off x="6251575" y="1155662"/>
              <a:ext cx="212725" cy="266700"/>
            </a:xfrm>
            <a:custGeom>
              <a:avLst/>
              <a:gdLst/>
              <a:ahLst/>
              <a:cxnLst/>
              <a:rect l="l" t="t" r="r" b="b"/>
              <a:pathLst>
                <a:path w="366" h="461" extrusionOk="0">
                  <a:moveTo>
                    <a:pt x="228" y="247"/>
                  </a:moveTo>
                  <a:cubicBezTo>
                    <a:pt x="239" y="269"/>
                    <a:pt x="261" y="287"/>
                    <a:pt x="290" y="287"/>
                  </a:cubicBezTo>
                  <a:cubicBezTo>
                    <a:pt x="333" y="287"/>
                    <a:pt x="366" y="258"/>
                    <a:pt x="366" y="223"/>
                  </a:cubicBezTo>
                  <a:cubicBezTo>
                    <a:pt x="366" y="193"/>
                    <a:pt x="333" y="167"/>
                    <a:pt x="290" y="167"/>
                  </a:cubicBezTo>
                  <a:cubicBezTo>
                    <a:pt x="256" y="167"/>
                    <a:pt x="228" y="191"/>
                    <a:pt x="218" y="215"/>
                  </a:cubicBezTo>
                  <a:cubicBezTo>
                    <a:pt x="89" y="215"/>
                    <a:pt x="89" y="215"/>
                    <a:pt x="89" y="215"/>
                  </a:cubicBezTo>
                  <a:cubicBezTo>
                    <a:pt x="89" y="82"/>
                    <a:pt x="89" y="82"/>
                    <a:pt x="89" y="82"/>
                  </a:cubicBezTo>
                  <a:cubicBezTo>
                    <a:pt x="228" y="82"/>
                    <a:pt x="228" y="82"/>
                    <a:pt x="228" y="82"/>
                  </a:cubicBezTo>
                  <a:cubicBezTo>
                    <a:pt x="239" y="102"/>
                    <a:pt x="261" y="119"/>
                    <a:pt x="290" y="119"/>
                  </a:cubicBezTo>
                  <a:cubicBezTo>
                    <a:pt x="333" y="119"/>
                    <a:pt x="366" y="95"/>
                    <a:pt x="366" y="63"/>
                  </a:cubicBezTo>
                  <a:cubicBezTo>
                    <a:pt x="366" y="28"/>
                    <a:pt x="333" y="0"/>
                    <a:pt x="290" y="0"/>
                  </a:cubicBezTo>
                  <a:cubicBezTo>
                    <a:pt x="261" y="0"/>
                    <a:pt x="239" y="19"/>
                    <a:pt x="228" y="43"/>
                  </a:cubicBezTo>
                  <a:cubicBezTo>
                    <a:pt x="89" y="43"/>
                    <a:pt x="89" y="43"/>
                    <a:pt x="89" y="43"/>
                  </a:cubicBezTo>
                  <a:cubicBezTo>
                    <a:pt x="61" y="43"/>
                    <a:pt x="43" y="63"/>
                    <a:pt x="43" y="82"/>
                  </a:cubicBezTo>
                  <a:cubicBezTo>
                    <a:pt x="43" y="215"/>
                    <a:pt x="43" y="215"/>
                    <a:pt x="43" y="215"/>
                  </a:cubicBezTo>
                  <a:cubicBezTo>
                    <a:pt x="0" y="215"/>
                    <a:pt x="0" y="215"/>
                    <a:pt x="0" y="215"/>
                  </a:cubicBezTo>
                  <a:cubicBezTo>
                    <a:pt x="0" y="247"/>
                    <a:pt x="0" y="247"/>
                    <a:pt x="0" y="247"/>
                  </a:cubicBezTo>
                  <a:cubicBezTo>
                    <a:pt x="43" y="247"/>
                    <a:pt x="43" y="247"/>
                    <a:pt x="43" y="247"/>
                  </a:cubicBezTo>
                  <a:cubicBezTo>
                    <a:pt x="43" y="382"/>
                    <a:pt x="43" y="382"/>
                    <a:pt x="43" y="382"/>
                  </a:cubicBezTo>
                  <a:cubicBezTo>
                    <a:pt x="43" y="406"/>
                    <a:pt x="61" y="426"/>
                    <a:pt x="89" y="426"/>
                  </a:cubicBezTo>
                  <a:cubicBezTo>
                    <a:pt x="228" y="426"/>
                    <a:pt x="228" y="426"/>
                    <a:pt x="228" y="426"/>
                  </a:cubicBezTo>
                  <a:cubicBezTo>
                    <a:pt x="239" y="445"/>
                    <a:pt x="261" y="461"/>
                    <a:pt x="290" y="461"/>
                  </a:cubicBezTo>
                  <a:cubicBezTo>
                    <a:pt x="333" y="461"/>
                    <a:pt x="366" y="434"/>
                    <a:pt x="366" y="400"/>
                  </a:cubicBezTo>
                  <a:cubicBezTo>
                    <a:pt x="366" y="367"/>
                    <a:pt x="333" y="341"/>
                    <a:pt x="290" y="341"/>
                  </a:cubicBezTo>
                  <a:cubicBezTo>
                    <a:pt x="259" y="341"/>
                    <a:pt x="231" y="358"/>
                    <a:pt x="223" y="382"/>
                  </a:cubicBezTo>
                  <a:cubicBezTo>
                    <a:pt x="89" y="382"/>
                    <a:pt x="89" y="382"/>
                    <a:pt x="89" y="382"/>
                  </a:cubicBezTo>
                  <a:cubicBezTo>
                    <a:pt x="89" y="247"/>
                    <a:pt x="89" y="247"/>
                    <a:pt x="89" y="247"/>
                  </a:cubicBezTo>
                  <a:lnTo>
                    <a:pt x="228" y="24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97" name="Google Shape;2040;p15">
              <a:extLst>
                <a:ext uri="{FF2B5EF4-FFF2-40B4-BE49-F238E27FC236}">
                  <a16:creationId xmlns:a16="http://schemas.microsoft.com/office/drawing/2014/main" id="{677AD940-CF95-2052-787F-8134655EBCFF}"/>
                </a:ext>
              </a:extLst>
            </p:cNvPr>
            <p:cNvSpPr/>
            <p:nvPr/>
          </p:nvSpPr>
          <p:spPr>
            <a:xfrm>
              <a:off x="6046787" y="1209637"/>
              <a:ext cx="193675" cy="161925"/>
            </a:xfrm>
            <a:custGeom>
              <a:avLst/>
              <a:gdLst/>
              <a:ahLst/>
              <a:cxnLst/>
              <a:rect l="l" t="t" r="r" b="b"/>
              <a:pathLst>
                <a:path w="333" h="280" extrusionOk="0">
                  <a:moveTo>
                    <a:pt x="292" y="67"/>
                  </a:moveTo>
                  <a:cubicBezTo>
                    <a:pt x="310" y="52"/>
                    <a:pt x="310" y="52"/>
                    <a:pt x="310" y="52"/>
                  </a:cubicBezTo>
                  <a:cubicBezTo>
                    <a:pt x="269" y="18"/>
                    <a:pt x="269" y="18"/>
                    <a:pt x="269" y="18"/>
                  </a:cubicBezTo>
                  <a:cubicBezTo>
                    <a:pt x="246" y="33"/>
                    <a:pt x="246" y="33"/>
                    <a:pt x="246" y="33"/>
                  </a:cubicBezTo>
                  <a:cubicBezTo>
                    <a:pt x="229" y="26"/>
                    <a:pt x="216" y="18"/>
                    <a:pt x="196" y="18"/>
                  </a:cubicBezTo>
                  <a:cubicBezTo>
                    <a:pt x="196" y="0"/>
                    <a:pt x="196" y="0"/>
                    <a:pt x="196" y="0"/>
                  </a:cubicBezTo>
                  <a:cubicBezTo>
                    <a:pt x="137" y="0"/>
                    <a:pt x="137" y="0"/>
                    <a:pt x="137" y="0"/>
                  </a:cubicBezTo>
                  <a:cubicBezTo>
                    <a:pt x="137" y="18"/>
                    <a:pt x="137" y="18"/>
                    <a:pt x="137" y="18"/>
                  </a:cubicBezTo>
                  <a:cubicBezTo>
                    <a:pt x="119" y="22"/>
                    <a:pt x="104" y="26"/>
                    <a:pt x="86" y="33"/>
                  </a:cubicBezTo>
                  <a:cubicBezTo>
                    <a:pt x="68" y="18"/>
                    <a:pt x="68" y="18"/>
                    <a:pt x="68" y="18"/>
                  </a:cubicBezTo>
                  <a:cubicBezTo>
                    <a:pt x="25" y="52"/>
                    <a:pt x="25" y="52"/>
                    <a:pt x="25" y="52"/>
                  </a:cubicBezTo>
                  <a:cubicBezTo>
                    <a:pt x="45" y="67"/>
                    <a:pt x="45" y="67"/>
                    <a:pt x="45" y="67"/>
                  </a:cubicBezTo>
                  <a:cubicBezTo>
                    <a:pt x="38" y="83"/>
                    <a:pt x="30" y="98"/>
                    <a:pt x="25" y="115"/>
                  </a:cubicBezTo>
                  <a:cubicBezTo>
                    <a:pt x="0" y="115"/>
                    <a:pt x="0" y="115"/>
                    <a:pt x="0" y="115"/>
                  </a:cubicBezTo>
                  <a:cubicBezTo>
                    <a:pt x="0" y="165"/>
                    <a:pt x="0" y="165"/>
                    <a:pt x="0" y="165"/>
                  </a:cubicBezTo>
                  <a:cubicBezTo>
                    <a:pt x="25" y="165"/>
                    <a:pt x="25" y="165"/>
                    <a:pt x="25" y="165"/>
                  </a:cubicBezTo>
                  <a:cubicBezTo>
                    <a:pt x="30" y="181"/>
                    <a:pt x="38" y="194"/>
                    <a:pt x="45" y="204"/>
                  </a:cubicBezTo>
                  <a:cubicBezTo>
                    <a:pt x="30" y="224"/>
                    <a:pt x="30" y="224"/>
                    <a:pt x="30" y="224"/>
                  </a:cubicBezTo>
                  <a:cubicBezTo>
                    <a:pt x="71" y="259"/>
                    <a:pt x="71" y="259"/>
                    <a:pt x="71" y="259"/>
                  </a:cubicBezTo>
                  <a:cubicBezTo>
                    <a:pt x="86" y="243"/>
                    <a:pt x="86" y="243"/>
                    <a:pt x="86" y="243"/>
                  </a:cubicBezTo>
                  <a:cubicBezTo>
                    <a:pt x="104" y="250"/>
                    <a:pt x="119" y="255"/>
                    <a:pt x="137" y="259"/>
                  </a:cubicBezTo>
                  <a:cubicBezTo>
                    <a:pt x="137" y="280"/>
                    <a:pt x="137" y="280"/>
                    <a:pt x="137" y="280"/>
                  </a:cubicBezTo>
                  <a:cubicBezTo>
                    <a:pt x="196" y="280"/>
                    <a:pt x="196" y="280"/>
                    <a:pt x="196" y="280"/>
                  </a:cubicBezTo>
                  <a:cubicBezTo>
                    <a:pt x="196" y="259"/>
                    <a:pt x="196" y="259"/>
                    <a:pt x="196" y="259"/>
                  </a:cubicBezTo>
                  <a:cubicBezTo>
                    <a:pt x="216" y="255"/>
                    <a:pt x="229" y="250"/>
                    <a:pt x="246" y="243"/>
                  </a:cubicBezTo>
                  <a:cubicBezTo>
                    <a:pt x="269" y="259"/>
                    <a:pt x="269" y="259"/>
                    <a:pt x="269" y="259"/>
                  </a:cubicBezTo>
                  <a:cubicBezTo>
                    <a:pt x="310" y="224"/>
                    <a:pt x="310" y="224"/>
                    <a:pt x="310" y="224"/>
                  </a:cubicBezTo>
                  <a:cubicBezTo>
                    <a:pt x="292" y="207"/>
                    <a:pt x="292" y="207"/>
                    <a:pt x="292" y="207"/>
                  </a:cubicBezTo>
                  <a:cubicBezTo>
                    <a:pt x="303" y="194"/>
                    <a:pt x="308" y="181"/>
                    <a:pt x="315" y="165"/>
                  </a:cubicBezTo>
                  <a:cubicBezTo>
                    <a:pt x="333" y="165"/>
                    <a:pt x="333" y="165"/>
                    <a:pt x="333" y="165"/>
                  </a:cubicBezTo>
                  <a:cubicBezTo>
                    <a:pt x="333" y="115"/>
                    <a:pt x="333" y="115"/>
                    <a:pt x="333" y="115"/>
                  </a:cubicBezTo>
                  <a:cubicBezTo>
                    <a:pt x="315" y="115"/>
                    <a:pt x="315" y="115"/>
                    <a:pt x="315" y="115"/>
                  </a:cubicBezTo>
                  <a:cubicBezTo>
                    <a:pt x="310" y="98"/>
                    <a:pt x="303" y="83"/>
                    <a:pt x="292" y="67"/>
                  </a:cubicBezTo>
                  <a:close/>
                  <a:moveTo>
                    <a:pt x="170" y="224"/>
                  </a:moveTo>
                  <a:cubicBezTo>
                    <a:pt x="112" y="224"/>
                    <a:pt x="63" y="187"/>
                    <a:pt x="63" y="137"/>
                  </a:cubicBezTo>
                  <a:cubicBezTo>
                    <a:pt x="63" y="89"/>
                    <a:pt x="112" y="48"/>
                    <a:pt x="170" y="48"/>
                  </a:cubicBezTo>
                  <a:cubicBezTo>
                    <a:pt x="226" y="48"/>
                    <a:pt x="277" y="89"/>
                    <a:pt x="277" y="137"/>
                  </a:cubicBezTo>
                  <a:cubicBezTo>
                    <a:pt x="277" y="187"/>
                    <a:pt x="226" y="224"/>
                    <a:pt x="170" y="22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98" name="Google Shape;2041;p15">
              <a:extLst>
                <a:ext uri="{FF2B5EF4-FFF2-40B4-BE49-F238E27FC236}">
                  <a16:creationId xmlns:a16="http://schemas.microsoft.com/office/drawing/2014/main" id="{14DC07A7-B0A4-B1AA-DADE-B4BAA5EDDE63}"/>
                </a:ext>
              </a:extLst>
            </p:cNvPr>
            <p:cNvSpPr/>
            <p:nvPr/>
          </p:nvSpPr>
          <p:spPr>
            <a:xfrm>
              <a:off x="6097587" y="1252500"/>
              <a:ext cx="92075" cy="74613"/>
            </a:xfrm>
            <a:custGeom>
              <a:avLst/>
              <a:gdLst/>
              <a:ahLst/>
              <a:cxnLst/>
              <a:rect l="l" t="t" r="r" b="b"/>
              <a:pathLst>
                <a:path w="160" h="130" extrusionOk="0">
                  <a:moveTo>
                    <a:pt x="84" y="0"/>
                  </a:moveTo>
                  <a:cubicBezTo>
                    <a:pt x="38" y="0"/>
                    <a:pt x="0" y="31"/>
                    <a:pt x="0" y="63"/>
                  </a:cubicBezTo>
                  <a:cubicBezTo>
                    <a:pt x="0" y="100"/>
                    <a:pt x="38" y="130"/>
                    <a:pt x="84" y="130"/>
                  </a:cubicBezTo>
                  <a:cubicBezTo>
                    <a:pt x="125" y="130"/>
                    <a:pt x="160" y="100"/>
                    <a:pt x="160" y="63"/>
                  </a:cubicBezTo>
                  <a:cubicBezTo>
                    <a:pt x="160" y="31"/>
                    <a:pt x="125" y="0"/>
                    <a:pt x="84" y="0"/>
                  </a:cubicBezTo>
                  <a:close/>
                  <a:moveTo>
                    <a:pt x="84" y="109"/>
                  </a:moveTo>
                  <a:cubicBezTo>
                    <a:pt x="56" y="109"/>
                    <a:pt x="31" y="91"/>
                    <a:pt x="31" y="63"/>
                  </a:cubicBezTo>
                  <a:cubicBezTo>
                    <a:pt x="31" y="41"/>
                    <a:pt x="56" y="17"/>
                    <a:pt x="84" y="17"/>
                  </a:cubicBezTo>
                  <a:cubicBezTo>
                    <a:pt x="110" y="17"/>
                    <a:pt x="133" y="41"/>
                    <a:pt x="133" y="63"/>
                  </a:cubicBezTo>
                  <a:cubicBezTo>
                    <a:pt x="133" y="91"/>
                    <a:pt x="110" y="109"/>
                    <a:pt x="84" y="10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99" name="Google Shape;2042;p15">
              <a:extLst>
                <a:ext uri="{FF2B5EF4-FFF2-40B4-BE49-F238E27FC236}">
                  <a16:creationId xmlns:a16="http://schemas.microsoft.com/office/drawing/2014/main" id="{F15E004F-3ADA-1EC6-447C-3F6D3296FD0B}"/>
                </a:ext>
              </a:extLst>
            </p:cNvPr>
            <p:cNvSpPr/>
            <p:nvPr/>
          </p:nvSpPr>
          <p:spPr>
            <a:xfrm>
              <a:off x="6129337" y="1276312"/>
              <a:ext cx="31750" cy="26988"/>
            </a:xfrm>
            <a:custGeom>
              <a:avLst/>
              <a:gdLst/>
              <a:ahLst/>
              <a:cxnLst/>
              <a:rect l="l" t="t" r="r" b="b"/>
              <a:pathLst>
                <a:path w="54" h="48" extrusionOk="0">
                  <a:moveTo>
                    <a:pt x="28" y="0"/>
                  </a:moveTo>
                  <a:cubicBezTo>
                    <a:pt x="8" y="0"/>
                    <a:pt x="0" y="11"/>
                    <a:pt x="0" y="22"/>
                  </a:cubicBezTo>
                  <a:cubicBezTo>
                    <a:pt x="0" y="37"/>
                    <a:pt x="8" y="48"/>
                    <a:pt x="28" y="48"/>
                  </a:cubicBezTo>
                  <a:cubicBezTo>
                    <a:pt x="43" y="48"/>
                    <a:pt x="54" y="37"/>
                    <a:pt x="54" y="22"/>
                  </a:cubicBezTo>
                  <a:cubicBezTo>
                    <a:pt x="54" y="11"/>
                    <a:pt x="43" y="0"/>
                    <a:pt x="28"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0" name="Google Shape;2043;p15">
              <a:extLst>
                <a:ext uri="{FF2B5EF4-FFF2-40B4-BE49-F238E27FC236}">
                  <a16:creationId xmlns:a16="http://schemas.microsoft.com/office/drawing/2014/main" id="{08D46985-42CB-FEA1-DC2A-769910AB012D}"/>
                </a:ext>
              </a:extLst>
            </p:cNvPr>
            <p:cNvSpPr/>
            <p:nvPr/>
          </p:nvSpPr>
          <p:spPr>
            <a:xfrm>
              <a:off x="6251576" y="1155662"/>
              <a:ext cx="212725" cy="266700"/>
            </a:xfrm>
            <a:custGeom>
              <a:avLst/>
              <a:gdLst/>
              <a:ahLst/>
              <a:cxnLst/>
              <a:rect l="l" t="t" r="r" b="b"/>
              <a:pathLst>
                <a:path w="366" h="461" extrusionOk="0">
                  <a:moveTo>
                    <a:pt x="228" y="247"/>
                  </a:moveTo>
                  <a:cubicBezTo>
                    <a:pt x="239" y="269"/>
                    <a:pt x="261" y="287"/>
                    <a:pt x="290" y="287"/>
                  </a:cubicBezTo>
                  <a:cubicBezTo>
                    <a:pt x="333" y="287"/>
                    <a:pt x="366" y="258"/>
                    <a:pt x="366" y="223"/>
                  </a:cubicBezTo>
                  <a:cubicBezTo>
                    <a:pt x="366" y="193"/>
                    <a:pt x="333" y="167"/>
                    <a:pt x="290" y="167"/>
                  </a:cubicBezTo>
                  <a:cubicBezTo>
                    <a:pt x="256" y="167"/>
                    <a:pt x="228" y="191"/>
                    <a:pt x="218" y="215"/>
                  </a:cubicBezTo>
                  <a:cubicBezTo>
                    <a:pt x="89" y="215"/>
                    <a:pt x="89" y="215"/>
                    <a:pt x="89" y="215"/>
                  </a:cubicBezTo>
                  <a:cubicBezTo>
                    <a:pt x="89" y="82"/>
                    <a:pt x="89" y="82"/>
                    <a:pt x="89" y="82"/>
                  </a:cubicBezTo>
                  <a:cubicBezTo>
                    <a:pt x="228" y="82"/>
                    <a:pt x="228" y="82"/>
                    <a:pt x="228" y="82"/>
                  </a:cubicBezTo>
                  <a:cubicBezTo>
                    <a:pt x="239" y="102"/>
                    <a:pt x="261" y="119"/>
                    <a:pt x="290" y="119"/>
                  </a:cubicBezTo>
                  <a:cubicBezTo>
                    <a:pt x="333" y="119"/>
                    <a:pt x="366" y="95"/>
                    <a:pt x="366" y="63"/>
                  </a:cubicBezTo>
                  <a:cubicBezTo>
                    <a:pt x="366" y="28"/>
                    <a:pt x="333" y="0"/>
                    <a:pt x="290" y="0"/>
                  </a:cubicBezTo>
                  <a:cubicBezTo>
                    <a:pt x="261" y="0"/>
                    <a:pt x="239" y="19"/>
                    <a:pt x="228" y="43"/>
                  </a:cubicBezTo>
                  <a:cubicBezTo>
                    <a:pt x="89" y="43"/>
                    <a:pt x="89" y="43"/>
                    <a:pt x="89" y="43"/>
                  </a:cubicBezTo>
                  <a:cubicBezTo>
                    <a:pt x="61" y="43"/>
                    <a:pt x="43" y="63"/>
                    <a:pt x="43" y="82"/>
                  </a:cubicBezTo>
                  <a:cubicBezTo>
                    <a:pt x="43" y="215"/>
                    <a:pt x="43" y="215"/>
                    <a:pt x="43" y="215"/>
                  </a:cubicBezTo>
                  <a:cubicBezTo>
                    <a:pt x="0" y="215"/>
                    <a:pt x="0" y="215"/>
                    <a:pt x="0" y="215"/>
                  </a:cubicBezTo>
                  <a:cubicBezTo>
                    <a:pt x="0" y="247"/>
                    <a:pt x="0" y="247"/>
                    <a:pt x="0" y="247"/>
                  </a:cubicBezTo>
                  <a:cubicBezTo>
                    <a:pt x="43" y="247"/>
                    <a:pt x="43" y="247"/>
                    <a:pt x="43" y="247"/>
                  </a:cubicBezTo>
                  <a:cubicBezTo>
                    <a:pt x="43" y="382"/>
                    <a:pt x="43" y="382"/>
                    <a:pt x="43" y="382"/>
                  </a:cubicBezTo>
                  <a:cubicBezTo>
                    <a:pt x="43" y="406"/>
                    <a:pt x="61" y="426"/>
                    <a:pt x="89" y="426"/>
                  </a:cubicBezTo>
                  <a:cubicBezTo>
                    <a:pt x="228" y="426"/>
                    <a:pt x="228" y="426"/>
                    <a:pt x="228" y="426"/>
                  </a:cubicBezTo>
                  <a:cubicBezTo>
                    <a:pt x="239" y="445"/>
                    <a:pt x="261" y="461"/>
                    <a:pt x="290" y="461"/>
                  </a:cubicBezTo>
                  <a:cubicBezTo>
                    <a:pt x="333" y="461"/>
                    <a:pt x="366" y="434"/>
                    <a:pt x="366" y="400"/>
                  </a:cubicBezTo>
                  <a:cubicBezTo>
                    <a:pt x="366" y="367"/>
                    <a:pt x="333" y="341"/>
                    <a:pt x="290" y="341"/>
                  </a:cubicBezTo>
                  <a:cubicBezTo>
                    <a:pt x="259" y="341"/>
                    <a:pt x="231" y="358"/>
                    <a:pt x="223" y="382"/>
                  </a:cubicBezTo>
                  <a:cubicBezTo>
                    <a:pt x="89" y="382"/>
                    <a:pt x="89" y="382"/>
                    <a:pt x="89" y="382"/>
                  </a:cubicBezTo>
                  <a:cubicBezTo>
                    <a:pt x="89" y="247"/>
                    <a:pt x="89" y="247"/>
                    <a:pt x="89" y="247"/>
                  </a:cubicBezTo>
                  <a:lnTo>
                    <a:pt x="228" y="24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1" name="Google Shape;2044;p15">
              <a:extLst>
                <a:ext uri="{FF2B5EF4-FFF2-40B4-BE49-F238E27FC236}">
                  <a16:creationId xmlns:a16="http://schemas.microsoft.com/office/drawing/2014/main" id="{6FEF17FD-1F11-26A3-166D-7D59E9A328DB}"/>
                </a:ext>
              </a:extLst>
            </p:cNvPr>
            <p:cNvSpPr/>
            <p:nvPr/>
          </p:nvSpPr>
          <p:spPr>
            <a:xfrm>
              <a:off x="6046788" y="1209637"/>
              <a:ext cx="193675" cy="161925"/>
            </a:xfrm>
            <a:custGeom>
              <a:avLst/>
              <a:gdLst/>
              <a:ahLst/>
              <a:cxnLst/>
              <a:rect l="l" t="t" r="r" b="b"/>
              <a:pathLst>
                <a:path w="333" h="280" extrusionOk="0">
                  <a:moveTo>
                    <a:pt x="292" y="67"/>
                  </a:moveTo>
                  <a:cubicBezTo>
                    <a:pt x="310" y="52"/>
                    <a:pt x="310" y="52"/>
                    <a:pt x="310" y="52"/>
                  </a:cubicBezTo>
                  <a:cubicBezTo>
                    <a:pt x="269" y="18"/>
                    <a:pt x="269" y="18"/>
                    <a:pt x="269" y="18"/>
                  </a:cubicBezTo>
                  <a:cubicBezTo>
                    <a:pt x="246" y="33"/>
                    <a:pt x="246" y="33"/>
                    <a:pt x="246" y="33"/>
                  </a:cubicBezTo>
                  <a:cubicBezTo>
                    <a:pt x="229" y="26"/>
                    <a:pt x="216" y="18"/>
                    <a:pt x="196" y="18"/>
                  </a:cubicBezTo>
                  <a:cubicBezTo>
                    <a:pt x="196" y="0"/>
                    <a:pt x="196" y="0"/>
                    <a:pt x="196" y="0"/>
                  </a:cubicBezTo>
                  <a:cubicBezTo>
                    <a:pt x="137" y="0"/>
                    <a:pt x="137" y="0"/>
                    <a:pt x="137" y="0"/>
                  </a:cubicBezTo>
                  <a:cubicBezTo>
                    <a:pt x="137" y="18"/>
                    <a:pt x="137" y="18"/>
                    <a:pt x="137" y="18"/>
                  </a:cubicBezTo>
                  <a:cubicBezTo>
                    <a:pt x="119" y="22"/>
                    <a:pt x="104" y="26"/>
                    <a:pt x="86" y="33"/>
                  </a:cubicBezTo>
                  <a:cubicBezTo>
                    <a:pt x="68" y="18"/>
                    <a:pt x="68" y="18"/>
                    <a:pt x="68" y="18"/>
                  </a:cubicBezTo>
                  <a:cubicBezTo>
                    <a:pt x="25" y="52"/>
                    <a:pt x="25" y="52"/>
                    <a:pt x="25" y="52"/>
                  </a:cubicBezTo>
                  <a:cubicBezTo>
                    <a:pt x="45" y="67"/>
                    <a:pt x="45" y="67"/>
                    <a:pt x="45" y="67"/>
                  </a:cubicBezTo>
                  <a:cubicBezTo>
                    <a:pt x="38" y="83"/>
                    <a:pt x="30" y="98"/>
                    <a:pt x="25" y="115"/>
                  </a:cubicBezTo>
                  <a:cubicBezTo>
                    <a:pt x="0" y="115"/>
                    <a:pt x="0" y="115"/>
                    <a:pt x="0" y="115"/>
                  </a:cubicBezTo>
                  <a:cubicBezTo>
                    <a:pt x="0" y="165"/>
                    <a:pt x="0" y="165"/>
                    <a:pt x="0" y="165"/>
                  </a:cubicBezTo>
                  <a:cubicBezTo>
                    <a:pt x="25" y="165"/>
                    <a:pt x="25" y="165"/>
                    <a:pt x="25" y="165"/>
                  </a:cubicBezTo>
                  <a:cubicBezTo>
                    <a:pt x="30" y="181"/>
                    <a:pt x="38" y="194"/>
                    <a:pt x="45" y="204"/>
                  </a:cubicBezTo>
                  <a:cubicBezTo>
                    <a:pt x="30" y="224"/>
                    <a:pt x="30" y="224"/>
                    <a:pt x="30" y="224"/>
                  </a:cubicBezTo>
                  <a:cubicBezTo>
                    <a:pt x="71" y="259"/>
                    <a:pt x="71" y="259"/>
                    <a:pt x="71" y="259"/>
                  </a:cubicBezTo>
                  <a:cubicBezTo>
                    <a:pt x="86" y="243"/>
                    <a:pt x="86" y="243"/>
                    <a:pt x="86" y="243"/>
                  </a:cubicBezTo>
                  <a:cubicBezTo>
                    <a:pt x="104" y="250"/>
                    <a:pt x="119" y="255"/>
                    <a:pt x="137" y="259"/>
                  </a:cubicBezTo>
                  <a:cubicBezTo>
                    <a:pt x="137" y="280"/>
                    <a:pt x="137" y="280"/>
                    <a:pt x="137" y="280"/>
                  </a:cubicBezTo>
                  <a:cubicBezTo>
                    <a:pt x="196" y="280"/>
                    <a:pt x="196" y="280"/>
                    <a:pt x="196" y="280"/>
                  </a:cubicBezTo>
                  <a:cubicBezTo>
                    <a:pt x="196" y="259"/>
                    <a:pt x="196" y="259"/>
                    <a:pt x="196" y="259"/>
                  </a:cubicBezTo>
                  <a:cubicBezTo>
                    <a:pt x="216" y="255"/>
                    <a:pt x="229" y="250"/>
                    <a:pt x="246" y="243"/>
                  </a:cubicBezTo>
                  <a:cubicBezTo>
                    <a:pt x="269" y="259"/>
                    <a:pt x="269" y="259"/>
                    <a:pt x="269" y="259"/>
                  </a:cubicBezTo>
                  <a:cubicBezTo>
                    <a:pt x="310" y="224"/>
                    <a:pt x="310" y="224"/>
                    <a:pt x="310" y="224"/>
                  </a:cubicBezTo>
                  <a:cubicBezTo>
                    <a:pt x="292" y="207"/>
                    <a:pt x="292" y="207"/>
                    <a:pt x="292" y="207"/>
                  </a:cubicBezTo>
                  <a:cubicBezTo>
                    <a:pt x="303" y="194"/>
                    <a:pt x="308" y="181"/>
                    <a:pt x="315" y="165"/>
                  </a:cubicBezTo>
                  <a:cubicBezTo>
                    <a:pt x="333" y="165"/>
                    <a:pt x="333" y="165"/>
                    <a:pt x="333" y="165"/>
                  </a:cubicBezTo>
                  <a:cubicBezTo>
                    <a:pt x="333" y="115"/>
                    <a:pt x="333" y="115"/>
                    <a:pt x="333" y="115"/>
                  </a:cubicBezTo>
                  <a:cubicBezTo>
                    <a:pt x="315" y="115"/>
                    <a:pt x="315" y="115"/>
                    <a:pt x="315" y="115"/>
                  </a:cubicBezTo>
                  <a:cubicBezTo>
                    <a:pt x="310" y="98"/>
                    <a:pt x="303" y="83"/>
                    <a:pt x="292" y="67"/>
                  </a:cubicBezTo>
                  <a:close/>
                  <a:moveTo>
                    <a:pt x="170" y="224"/>
                  </a:moveTo>
                  <a:cubicBezTo>
                    <a:pt x="112" y="224"/>
                    <a:pt x="63" y="187"/>
                    <a:pt x="63" y="137"/>
                  </a:cubicBezTo>
                  <a:cubicBezTo>
                    <a:pt x="63" y="89"/>
                    <a:pt x="112" y="48"/>
                    <a:pt x="170" y="48"/>
                  </a:cubicBezTo>
                  <a:cubicBezTo>
                    <a:pt x="226" y="48"/>
                    <a:pt x="277" y="89"/>
                    <a:pt x="277" y="137"/>
                  </a:cubicBezTo>
                  <a:cubicBezTo>
                    <a:pt x="277" y="187"/>
                    <a:pt x="226" y="224"/>
                    <a:pt x="170" y="22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2" name="Google Shape;2045;p15">
              <a:extLst>
                <a:ext uri="{FF2B5EF4-FFF2-40B4-BE49-F238E27FC236}">
                  <a16:creationId xmlns:a16="http://schemas.microsoft.com/office/drawing/2014/main" id="{8905665B-731E-3A0B-BB1F-7DDBBE733ECD}"/>
                </a:ext>
              </a:extLst>
            </p:cNvPr>
            <p:cNvSpPr/>
            <p:nvPr/>
          </p:nvSpPr>
          <p:spPr>
            <a:xfrm>
              <a:off x="6097588" y="1252499"/>
              <a:ext cx="92075" cy="74613"/>
            </a:xfrm>
            <a:custGeom>
              <a:avLst/>
              <a:gdLst/>
              <a:ahLst/>
              <a:cxnLst/>
              <a:rect l="l" t="t" r="r" b="b"/>
              <a:pathLst>
                <a:path w="160" h="130" extrusionOk="0">
                  <a:moveTo>
                    <a:pt x="84" y="0"/>
                  </a:moveTo>
                  <a:cubicBezTo>
                    <a:pt x="38" y="0"/>
                    <a:pt x="0" y="31"/>
                    <a:pt x="0" y="63"/>
                  </a:cubicBezTo>
                  <a:cubicBezTo>
                    <a:pt x="0" y="100"/>
                    <a:pt x="38" y="130"/>
                    <a:pt x="84" y="130"/>
                  </a:cubicBezTo>
                  <a:cubicBezTo>
                    <a:pt x="125" y="130"/>
                    <a:pt x="160" y="100"/>
                    <a:pt x="160" y="63"/>
                  </a:cubicBezTo>
                  <a:cubicBezTo>
                    <a:pt x="160" y="31"/>
                    <a:pt x="125" y="0"/>
                    <a:pt x="84" y="0"/>
                  </a:cubicBezTo>
                  <a:close/>
                  <a:moveTo>
                    <a:pt x="84" y="109"/>
                  </a:moveTo>
                  <a:cubicBezTo>
                    <a:pt x="56" y="109"/>
                    <a:pt x="31" y="91"/>
                    <a:pt x="31" y="63"/>
                  </a:cubicBezTo>
                  <a:cubicBezTo>
                    <a:pt x="31" y="41"/>
                    <a:pt x="56" y="17"/>
                    <a:pt x="84" y="17"/>
                  </a:cubicBezTo>
                  <a:cubicBezTo>
                    <a:pt x="110" y="17"/>
                    <a:pt x="133" y="41"/>
                    <a:pt x="133" y="63"/>
                  </a:cubicBezTo>
                  <a:cubicBezTo>
                    <a:pt x="133" y="91"/>
                    <a:pt x="110" y="109"/>
                    <a:pt x="84" y="10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3" name="Google Shape;2046;p15">
              <a:extLst>
                <a:ext uri="{FF2B5EF4-FFF2-40B4-BE49-F238E27FC236}">
                  <a16:creationId xmlns:a16="http://schemas.microsoft.com/office/drawing/2014/main" id="{83754625-A07D-AAB0-48C6-F8F85DCCB475}"/>
                </a:ext>
              </a:extLst>
            </p:cNvPr>
            <p:cNvSpPr/>
            <p:nvPr/>
          </p:nvSpPr>
          <p:spPr>
            <a:xfrm>
              <a:off x="6129338" y="1276312"/>
              <a:ext cx="31750" cy="26988"/>
            </a:xfrm>
            <a:custGeom>
              <a:avLst/>
              <a:gdLst/>
              <a:ahLst/>
              <a:cxnLst/>
              <a:rect l="l" t="t" r="r" b="b"/>
              <a:pathLst>
                <a:path w="54" h="48" extrusionOk="0">
                  <a:moveTo>
                    <a:pt x="28" y="0"/>
                  </a:moveTo>
                  <a:cubicBezTo>
                    <a:pt x="8" y="0"/>
                    <a:pt x="0" y="11"/>
                    <a:pt x="0" y="22"/>
                  </a:cubicBezTo>
                  <a:cubicBezTo>
                    <a:pt x="0" y="37"/>
                    <a:pt x="8" y="48"/>
                    <a:pt x="28" y="48"/>
                  </a:cubicBezTo>
                  <a:cubicBezTo>
                    <a:pt x="43" y="48"/>
                    <a:pt x="54" y="37"/>
                    <a:pt x="54" y="22"/>
                  </a:cubicBezTo>
                  <a:cubicBezTo>
                    <a:pt x="54" y="11"/>
                    <a:pt x="43" y="0"/>
                    <a:pt x="28"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04" name="Google Shape;2047;p15">
            <a:extLst>
              <a:ext uri="{FF2B5EF4-FFF2-40B4-BE49-F238E27FC236}">
                <a16:creationId xmlns:a16="http://schemas.microsoft.com/office/drawing/2014/main" id="{272D1144-F914-9CD2-7DAC-EF970D331436}"/>
              </a:ext>
            </a:extLst>
          </p:cNvPr>
          <p:cNvGrpSpPr/>
          <p:nvPr/>
        </p:nvGrpSpPr>
        <p:grpSpPr>
          <a:xfrm>
            <a:off x="6385183" y="3010657"/>
            <a:ext cx="190046" cy="185831"/>
            <a:chOff x="10217150" y="1138198"/>
            <a:chExt cx="361950" cy="298452"/>
          </a:xfrm>
          <a:solidFill>
            <a:schemeClr val="accent2"/>
          </a:solidFill>
        </p:grpSpPr>
        <p:sp>
          <p:nvSpPr>
            <p:cNvPr id="105" name="Google Shape;2048;p15">
              <a:extLst>
                <a:ext uri="{FF2B5EF4-FFF2-40B4-BE49-F238E27FC236}">
                  <a16:creationId xmlns:a16="http://schemas.microsoft.com/office/drawing/2014/main" id="{6007015E-6CE4-2E90-4FFE-21A702C43C6C}"/>
                </a:ext>
              </a:extLst>
            </p:cNvPr>
            <p:cNvSpPr/>
            <p:nvPr/>
          </p:nvSpPr>
          <p:spPr>
            <a:xfrm>
              <a:off x="10217150" y="1425537"/>
              <a:ext cx="361950" cy="11113"/>
            </a:xfrm>
            <a:custGeom>
              <a:avLst/>
              <a:gdLst/>
              <a:ahLst/>
              <a:cxnLst/>
              <a:rect l="l" t="t" r="r" b="b"/>
              <a:pathLst>
                <a:path w="626" h="17" extrusionOk="0">
                  <a:moveTo>
                    <a:pt x="10" y="17"/>
                  </a:moveTo>
                  <a:cubicBezTo>
                    <a:pt x="5" y="17"/>
                    <a:pt x="0" y="13"/>
                    <a:pt x="0" y="11"/>
                  </a:cubicBezTo>
                  <a:cubicBezTo>
                    <a:pt x="0" y="2"/>
                    <a:pt x="5" y="0"/>
                    <a:pt x="10" y="0"/>
                  </a:cubicBezTo>
                  <a:cubicBezTo>
                    <a:pt x="611" y="0"/>
                    <a:pt x="611" y="0"/>
                    <a:pt x="611" y="0"/>
                  </a:cubicBezTo>
                  <a:cubicBezTo>
                    <a:pt x="616" y="0"/>
                    <a:pt x="626" y="2"/>
                    <a:pt x="626" y="11"/>
                  </a:cubicBezTo>
                  <a:cubicBezTo>
                    <a:pt x="626" y="13"/>
                    <a:pt x="616" y="17"/>
                    <a:pt x="611" y="17"/>
                  </a:cubicBezTo>
                  <a:lnTo>
                    <a:pt x="10" y="1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6" name="Google Shape;2049;p15">
              <a:extLst>
                <a:ext uri="{FF2B5EF4-FFF2-40B4-BE49-F238E27FC236}">
                  <a16:creationId xmlns:a16="http://schemas.microsoft.com/office/drawing/2014/main" id="{4C522994-F5B0-2DCE-25B4-D0AD085FBB64}"/>
                </a:ext>
              </a:extLst>
            </p:cNvPr>
            <p:cNvSpPr/>
            <p:nvPr/>
          </p:nvSpPr>
          <p:spPr>
            <a:xfrm>
              <a:off x="10261600" y="1293774"/>
              <a:ext cx="52387" cy="107950"/>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7" name="Google Shape;2050;p15">
              <a:extLst>
                <a:ext uri="{FF2B5EF4-FFF2-40B4-BE49-F238E27FC236}">
                  <a16:creationId xmlns:a16="http://schemas.microsoft.com/office/drawing/2014/main" id="{54AB788E-D501-A593-2496-C9918F9A944F}"/>
                </a:ext>
              </a:extLst>
            </p:cNvPr>
            <p:cNvSpPr/>
            <p:nvPr/>
          </p:nvSpPr>
          <p:spPr>
            <a:xfrm>
              <a:off x="10340975" y="1260437"/>
              <a:ext cx="52387" cy="141288"/>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8" name="Google Shape;2051;p15">
              <a:extLst>
                <a:ext uri="{FF2B5EF4-FFF2-40B4-BE49-F238E27FC236}">
                  <a16:creationId xmlns:a16="http://schemas.microsoft.com/office/drawing/2014/main" id="{993C3FDE-4141-509A-B392-A06D2678C7F5}"/>
                </a:ext>
              </a:extLst>
            </p:cNvPr>
            <p:cNvSpPr/>
            <p:nvPr/>
          </p:nvSpPr>
          <p:spPr>
            <a:xfrm>
              <a:off x="10414000" y="1214399"/>
              <a:ext cx="49212" cy="187325"/>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09" name="Google Shape;2052;p15">
              <a:extLst>
                <a:ext uri="{FF2B5EF4-FFF2-40B4-BE49-F238E27FC236}">
                  <a16:creationId xmlns:a16="http://schemas.microsoft.com/office/drawing/2014/main" id="{54DDEE51-6811-5195-C076-1F5A97CFFF86}"/>
                </a:ext>
              </a:extLst>
            </p:cNvPr>
            <p:cNvSpPr/>
            <p:nvPr/>
          </p:nvSpPr>
          <p:spPr>
            <a:xfrm>
              <a:off x="10491787" y="1138199"/>
              <a:ext cx="50800" cy="263525"/>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0" name="Google Shape;2053;p15">
              <a:extLst>
                <a:ext uri="{FF2B5EF4-FFF2-40B4-BE49-F238E27FC236}">
                  <a16:creationId xmlns:a16="http://schemas.microsoft.com/office/drawing/2014/main" id="{1D92F990-0381-6DC3-3437-D176C61061D1}"/>
                </a:ext>
              </a:extLst>
            </p:cNvPr>
            <p:cNvSpPr/>
            <p:nvPr/>
          </p:nvSpPr>
          <p:spPr>
            <a:xfrm>
              <a:off x="10217150" y="1425537"/>
              <a:ext cx="361950" cy="11113"/>
            </a:xfrm>
            <a:custGeom>
              <a:avLst/>
              <a:gdLst/>
              <a:ahLst/>
              <a:cxnLst/>
              <a:rect l="l" t="t" r="r" b="b"/>
              <a:pathLst>
                <a:path w="626" h="17" extrusionOk="0">
                  <a:moveTo>
                    <a:pt x="10" y="17"/>
                  </a:moveTo>
                  <a:cubicBezTo>
                    <a:pt x="5" y="17"/>
                    <a:pt x="0" y="13"/>
                    <a:pt x="0" y="11"/>
                  </a:cubicBezTo>
                  <a:cubicBezTo>
                    <a:pt x="0" y="2"/>
                    <a:pt x="5" y="0"/>
                    <a:pt x="10" y="0"/>
                  </a:cubicBezTo>
                  <a:cubicBezTo>
                    <a:pt x="611" y="0"/>
                    <a:pt x="611" y="0"/>
                    <a:pt x="611" y="0"/>
                  </a:cubicBezTo>
                  <a:cubicBezTo>
                    <a:pt x="616" y="0"/>
                    <a:pt x="626" y="2"/>
                    <a:pt x="626" y="11"/>
                  </a:cubicBezTo>
                  <a:cubicBezTo>
                    <a:pt x="626" y="13"/>
                    <a:pt x="616" y="17"/>
                    <a:pt x="611" y="17"/>
                  </a:cubicBezTo>
                  <a:lnTo>
                    <a:pt x="10" y="1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1" name="Google Shape;2054;p15">
              <a:extLst>
                <a:ext uri="{FF2B5EF4-FFF2-40B4-BE49-F238E27FC236}">
                  <a16:creationId xmlns:a16="http://schemas.microsoft.com/office/drawing/2014/main" id="{FCC26880-1A13-049E-E6A0-E2693E0E1E1E}"/>
                </a:ext>
              </a:extLst>
            </p:cNvPr>
            <p:cNvSpPr/>
            <p:nvPr/>
          </p:nvSpPr>
          <p:spPr>
            <a:xfrm>
              <a:off x="10261600" y="1293774"/>
              <a:ext cx="52387" cy="107950"/>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2" name="Google Shape;2055;p15">
              <a:extLst>
                <a:ext uri="{FF2B5EF4-FFF2-40B4-BE49-F238E27FC236}">
                  <a16:creationId xmlns:a16="http://schemas.microsoft.com/office/drawing/2014/main" id="{FFF011DC-86D5-049F-0CCD-99D0C7F2EA2E}"/>
                </a:ext>
              </a:extLst>
            </p:cNvPr>
            <p:cNvSpPr/>
            <p:nvPr/>
          </p:nvSpPr>
          <p:spPr>
            <a:xfrm>
              <a:off x="10340975" y="1260437"/>
              <a:ext cx="52387" cy="141288"/>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3" name="Google Shape;2056;p15">
              <a:extLst>
                <a:ext uri="{FF2B5EF4-FFF2-40B4-BE49-F238E27FC236}">
                  <a16:creationId xmlns:a16="http://schemas.microsoft.com/office/drawing/2014/main" id="{EB5A5C3A-30B6-3A72-C8AC-766C7AFA95E7}"/>
                </a:ext>
              </a:extLst>
            </p:cNvPr>
            <p:cNvSpPr/>
            <p:nvPr/>
          </p:nvSpPr>
          <p:spPr>
            <a:xfrm>
              <a:off x="10414000" y="1214399"/>
              <a:ext cx="49212" cy="187325"/>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4" name="Google Shape;2057;p15">
              <a:extLst>
                <a:ext uri="{FF2B5EF4-FFF2-40B4-BE49-F238E27FC236}">
                  <a16:creationId xmlns:a16="http://schemas.microsoft.com/office/drawing/2014/main" id="{60DD43EE-C032-8191-683B-07D8F09D0246}"/>
                </a:ext>
              </a:extLst>
            </p:cNvPr>
            <p:cNvSpPr/>
            <p:nvPr/>
          </p:nvSpPr>
          <p:spPr>
            <a:xfrm>
              <a:off x="10491787" y="1138198"/>
              <a:ext cx="50800" cy="263524"/>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15" name="Google Shape;2058;p15">
            <a:extLst>
              <a:ext uri="{FF2B5EF4-FFF2-40B4-BE49-F238E27FC236}">
                <a16:creationId xmlns:a16="http://schemas.microsoft.com/office/drawing/2014/main" id="{CF60A56D-3408-2770-D363-E6A467212D53}"/>
              </a:ext>
            </a:extLst>
          </p:cNvPr>
          <p:cNvGrpSpPr/>
          <p:nvPr/>
        </p:nvGrpSpPr>
        <p:grpSpPr>
          <a:xfrm>
            <a:off x="6402119" y="2741957"/>
            <a:ext cx="156172" cy="192283"/>
            <a:chOff x="1879600" y="1682712"/>
            <a:chExt cx="225425" cy="236538"/>
          </a:xfrm>
          <a:solidFill>
            <a:schemeClr val="accent2"/>
          </a:solidFill>
        </p:grpSpPr>
        <p:sp>
          <p:nvSpPr>
            <p:cNvPr id="116" name="Google Shape;2059;p15">
              <a:extLst>
                <a:ext uri="{FF2B5EF4-FFF2-40B4-BE49-F238E27FC236}">
                  <a16:creationId xmlns:a16="http://schemas.microsoft.com/office/drawing/2014/main" id="{AE89D675-C60F-25C6-39EC-52CD7E5711D4}"/>
                </a:ext>
              </a:extLst>
            </p:cNvPr>
            <p:cNvSpPr/>
            <p:nvPr/>
          </p:nvSpPr>
          <p:spPr>
            <a:xfrm>
              <a:off x="1879600" y="1682712"/>
              <a:ext cx="225425" cy="236538"/>
            </a:xfrm>
            <a:custGeom>
              <a:avLst/>
              <a:gdLst/>
              <a:ahLst/>
              <a:cxnLst/>
              <a:rect l="l" t="t" r="r" b="b"/>
              <a:pathLst>
                <a:path w="389" h="410" extrusionOk="0">
                  <a:moveTo>
                    <a:pt x="379" y="236"/>
                  </a:moveTo>
                  <a:cubicBezTo>
                    <a:pt x="372" y="221"/>
                    <a:pt x="348" y="204"/>
                    <a:pt x="348" y="187"/>
                  </a:cubicBezTo>
                  <a:cubicBezTo>
                    <a:pt x="348" y="182"/>
                    <a:pt x="359" y="171"/>
                    <a:pt x="359" y="150"/>
                  </a:cubicBezTo>
                  <a:cubicBezTo>
                    <a:pt x="364" y="143"/>
                    <a:pt x="364" y="132"/>
                    <a:pt x="364" y="128"/>
                  </a:cubicBezTo>
                  <a:cubicBezTo>
                    <a:pt x="364" y="56"/>
                    <a:pt x="283" y="0"/>
                    <a:pt x="181" y="0"/>
                  </a:cubicBezTo>
                  <a:cubicBezTo>
                    <a:pt x="125" y="0"/>
                    <a:pt x="66" y="22"/>
                    <a:pt x="30" y="58"/>
                  </a:cubicBezTo>
                  <a:cubicBezTo>
                    <a:pt x="20" y="76"/>
                    <a:pt x="8" y="95"/>
                    <a:pt x="3" y="119"/>
                  </a:cubicBezTo>
                  <a:cubicBezTo>
                    <a:pt x="0" y="147"/>
                    <a:pt x="0" y="171"/>
                    <a:pt x="3" y="187"/>
                  </a:cubicBezTo>
                  <a:cubicBezTo>
                    <a:pt x="10" y="258"/>
                    <a:pt x="56" y="300"/>
                    <a:pt x="56" y="300"/>
                  </a:cubicBezTo>
                  <a:cubicBezTo>
                    <a:pt x="56" y="300"/>
                    <a:pt x="56" y="311"/>
                    <a:pt x="56" y="319"/>
                  </a:cubicBezTo>
                  <a:cubicBezTo>
                    <a:pt x="56" y="330"/>
                    <a:pt x="51" y="358"/>
                    <a:pt x="51" y="358"/>
                  </a:cubicBezTo>
                  <a:cubicBezTo>
                    <a:pt x="86" y="395"/>
                    <a:pt x="153" y="410"/>
                    <a:pt x="208" y="410"/>
                  </a:cubicBezTo>
                  <a:cubicBezTo>
                    <a:pt x="214" y="410"/>
                    <a:pt x="219" y="410"/>
                    <a:pt x="227" y="410"/>
                  </a:cubicBezTo>
                  <a:cubicBezTo>
                    <a:pt x="227" y="410"/>
                    <a:pt x="227" y="410"/>
                    <a:pt x="227" y="410"/>
                  </a:cubicBezTo>
                  <a:cubicBezTo>
                    <a:pt x="229" y="406"/>
                    <a:pt x="229" y="406"/>
                    <a:pt x="229" y="406"/>
                  </a:cubicBezTo>
                  <a:cubicBezTo>
                    <a:pt x="229" y="406"/>
                    <a:pt x="227" y="350"/>
                    <a:pt x="270" y="352"/>
                  </a:cubicBezTo>
                  <a:cubicBezTo>
                    <a:pt x="323" y="352"/>
                    <a:pt x="326" y="360"/>
                    <a:pt x="343" y="350"/>
                  </a:cubicBezTo>
                  <a:cubicBezTo>
                    <a:pt x="354" y="332"/>
                    <a:pt x="343" y="321"/>
                    <a:pt x="348" y="315"/>
                  </a:cubicBezTo>
                  <a:cubicBezTo>
                    <a:pt x="348" y="315"/>
                    <a:pt x="359" y="308"/>
                    <a:pt x="359" y="304"/>
                  </a:cubicBezTo>
                  <a:cubicBezTo>
                    <a:pt x="359" y="297"/>
                    <a:pt x="354" y="293"/>
                    <a:pt x="354" y="293"/>
                  </a:cubicBezTo>
                  <a:cubicBezTo>
                    <a:pt x="354" y="293"/>
                    <a:pt x="364" y="293"/>
                    <a:pt x="364" y="287"/>
                  </a:cubicBezTo>
                  <a:cubicBezTo>
                    <a:pt x="364" y="280"/>
                    <a:pt x="359" y="260"/>
                    <a:pt x="372" y="252"/>
                  </a:cubicBezTo>
                  <a:cubicBezTo>
                    <a:pt x="387" y="248"/>
                    <a:pt x="389" y="248"/>
                    <a:pt x="379" y="236"/>
                  </a:cubicBezTo>
                  <a:close/>
                  <a:moveTo>
                    <a:pt x="176" y="280"/>
                  </a:moveTo>
                  <a:cubicBezTo>
                    <a:pt x="94" y="280"/>
                    <a:pt x="25" y="226"/>
                    <a:pt x="25" y="152"/>
                  </a:cubicBezTo>
                  <a:cubicBezTo>
                    <a:pt x="25" y="82"/>
                    <a:pt x="94" y="24"/>
                    <a:pt x="176" y="24"/>
                  </a:cubicBezTo>
                  <a:cubicBezTo>
                    <a:pt x="262" y="24"/>
                    <a:pt x="326" y="82"/>
                    <a:pt x="326" y="152"/>
                  </a:cubicBezTo>
                  <a:cubicBezTo>
                    <a:pt x="326" y="226"/>
                    <a:pt x="262" y="280"/>
                    <a:pt x="176" y="28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7" name="Google Shape;2060;p15">
              <a:extLst>
                <a:ext uri="{FF2B5EF4-FFF2-40B4-BE49-F238E27FC236}">
                  <a16:creationId xmlns:a16="http://schemas.microsoft.com/office/drawing/2014/main" id="{1B95CD99-4B29-011D-0597-DFADA5DC5BA7}"/>
                </a:ext>
              </a:extLst>
            </p:cNvPr>
            <p:cNvSpPr/>
            <p:nvPr/>
          </p:nvSpPr>
          <p:spPr>
            <a:xfrm>
              <a:off x="1930400" y="1738275"/>
              <a:ext cx="90488" cy="77788"/>
            </a:xfrm>
            <a:custGeom>
              <a:avLst/>
              <a:gdLst/>
              <a:ahLst/>
              <a:cxnLst/>
              <a:rect l="l" t="t" r="r" b="b"/>
              <a:pathLst>
                <a:path w="158" h="135" extrusionOk="0">
                  <a:moveTo>
                    <a:pt x="141" y="50"/>
                  </a:moveTo>
                  <a:cubicBezTo>
                    <a:pt x="143" y="55"/>
                    <a:pt x="143" y="61"/>
                    <a:pt x="143" y="65"/>
                  </a:cubicBezTo>
                  <a:cubicBezTo>
                    <a:pt x="143" y="92"/>
                    <a:pt x="112" y="124"/>
                    <a:pt x="79" y="124"/>
                  </a:cubicBezTo>
                  <a:cubicBezTo>
                    <a:pt x="41" y="124"/>
                    <a:pt x="19" y="92"/>
                    <a:pt x="19" y="65"/>
                  </a:cubicBezTo>
                  <a:cubicBezTo>
                    <a:pt x="19" y="37"/>
                    <a:pt x="41" y="13"/>
                    <a:pt x="79" y="13"/>
                  </a:cubicBezTo>
                  <a:cubicBezTo>
                    <a:pt x="102" y="13"/>
                    <a:pt x="117" y="24"/>
                    <a:pt x="133" y="37"/>
                  </a:cubicBezTo>
                  <a:cubicBezTo>
                    <a:pt x="148" y="33"/>
                    <a:pt x="148" y="33"/>
                    <a:pt x="148" y="33"/>
                  </a:cubicBezTo>
                  <a:cubicBezTo>
                    <a:pt x="133" y="11"/>
                    <a:pt x="108" y="0"/>
                    <a:pt x="79" y="0"/>
                  </a:cubicBezTo>
                  <a:cubicBezTo>
                    <a:pt x="39" y="0"/>
                    <a:pt x="0" y="28"/>
                    <a:pt x="0" y="65"/>
                  </a:cubicBezTo>
                  <a:cubicBezTo>
                    <a:pt x="0" y="103"/>
                    <a:pt x="39" y="135"/>
                    <a:pt x="79" y="135"/>
                  </a:cubicBezTo>
                  <a:cubicBezTo>
                    <a:pt x="122" y="135"/>
                    <a:pt x="158" y="103"/>
                    <a:pt x="158" y="65"/>
                  </a:cubicBezTo>
                  <a:cubicBezTo>
                    <a:pt x="158" y="57"/>
                    <a:pt x="153" y="52"/>
                    <a:pt x="153" y="44"/>
                  </a:cubicBezTo>
                  <a:lnTo>
                    <a:pt x="141" y="5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8" name="Google Shape;2061;p15">
              <a:extLst>
                <a:ext uri="{FF2B5EF4-FFF2-40B4-BE49-F238E27FC236}">
                  <a16:creationId xmlns:a16="http://schemas.microsoft.com/office/drawing/2014/main" id="{9F815A6A-8A33-B1AD-F456-F263A27A77DC}"/>
                </a:ext>
              </a:extLst>
            </p:cNvPr>
            <p:cNvSpPr/>
            <p:nvPr/>
          </p:nvSpPr>
          <p:spPr>
            <a:xfrm>
              <a:off x="1952625" y="1750975"/>
              <a:ext cx="47625" cy="46038"/>
            </a:xfrm>
            <a:custGeom>
              <a:avLst/>
              <a:gdLst/>
              <a:ahLst/>
              <a:cxnLst/>
              <a:rect l="l" t="t" r="r" b="b"/>
              <a:pathLst>
                <a:path w="83" h="79" extrusionOk="0">
                  <a:moveTo>
                    <a:pt x="40" y="20"/>
                  </a:moveTo>
                  <a:cubicBezTo>
                    <a:pt x="45" y="20"/>
                    <a:pt x="53" y="20"/>
                    <a:pt x="56" y="26"/>
                  </a:cubicBezTo>
                  <a:cubicBezTo>
                    <a:pt x="78" y="20"/>
                    <a:pt x="78" y="20"/>
                    <a:pt x="78" y="20"/>
                  </a:cubicBezTo>
                  <a:cubicBezTo>
                    <a:pt x="69" y="13"/>
                    <a:pt x="53" y="0"/>
                    <a:pt x="40" y="0"/>
                  </a:cubicBezTo>
                  <a:cubicBezTo>
                    <a:pt x="15" y="0"/>
                    <a:pt x="0" y="20"/>
                    <a:pt x="0" y="41"/>
                  </a:cubicBezTo>
                  <a:cubicBezTo>
                    <a:pt x="0" y="61"/>
                    <a:pt x="15" y="79"/>
                    <a:pt x="40" y="79"/>
                  </a:cubicBezTo>
                  <a:cubicBezTo>
                    <a:pt x="63" y="79"/>
                    <a:pt x="83" y="61"/>
                    <a:pt x="83" y="41"/>
                  </a:cubicBezTo>
                  <a:cubicBezTo>
                    <a:pt x="83" y="37"/>
                    <a:pt x="83" y="37"/>
                    <a:pt x="83" y="33"/>
                  </a:cubicBezTo>
                  <a:cubicBezTo>
                    <a:pt x="63" y="37"/>
                    <a:pt x="63" y="37"/>
                    <a:pt x="63" y="37"/>
                  </a:cubicBezTo>
                  <a:cubicBezTo>
                    <a:pt x="63" y="41"/>
                    <a:pt x="63" y="41"/>
                    <a:pt x="63" y="41"/>
                  </a:cubicBezTo>
                  <a:cubicBezTo>
                    <a:pt x="63" y="52"/>
                    <a:pt x="53" y="63"/>
                    <a:pt x="40" y="63"/>
                  </a:cubicBezTo>
                  <a:cubicBezTo>
                    <a:pt x="28" y="63"/>
                    <a:pt x="15" y="52"/>
                    <a:pt x="15" y="41"/>
                  </a:cubicBezTo>
                  <a:cubicBezTo>
                    <a:pt x="15" y="28"/>
                    <a:pt x="28" y="20"/>
                    <a:pt x="40" y="2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19" name="Google Shape;2062;p15">
              <a:extLst>
                <a:ext uri="{FF2B5EF4-FFF2-40B4-BE49-F238E27FC236}">
                  <a16:creationId xmlns:a16="http://schemas.microsoft.com/office/drawing/2014/main" id="{108EB294-CAC9-D905-C0EA-BCA63FF9A780}"/>
                </a:ext>
              </a:extLst>
            </p:cNvPr>
            <p:cNvSpPr/>
            <p:nvPr/>
          </p:nvSpPr>
          <p:spPr>
            <a:xfrm>
              <a:off x="1970088" y="1744625"/>
              <a:ext cx="76200" cy="36513"/>
            </a:xfrm>
            <a:custGeom>
              <a:avLst/>
              <a:gdLst/>
              <a:ahLst/>
              <a:cxnLst/>
              <a:rect l="l" t="t" r="r" b="b"/>
              <a:pathLst>
                <a:path w="132" h="65" extrusionOk="0">
                  <a:moveTo>
                    <a:pt x="115" y="17"/>
                  </a:moveTo>
                  <a:cubicBezTo>
                    <a:pt x="112" y="13"/>
                    <a:pt x="112" y="13"/>
                    <a:pt x="112" y="13"/>
                  </a:cubicBezTo>
                  <a:cubicBezTo>
                    <a:pt x="112" y="13"/>
                    <a:pt x="112" y="13"/>
                    <a:pt x="112" y="13"/>
                  </a:cubicBezTo>
                  <a:cubicBezTo>
                    <a:pt x="122" y="13"/>
                    <a:pt x="122" y="13"/>
                    <a:pt x="122" y="13"/>
                  </a:cubicBezTo>
                  <a:cubicBezTo>
                    <a:pt x="128" y="0"/>
                    <a:pt x="128" y="0"/>
                    <a:pt x="128" y="0"/>
                  </a:cubicBezTo>
                  <a:cubicBezTo>
                    <a:pt x="128" y="0"/>
                    <a:pt x="115" y="5"/>
                    <a:pt x="107" y="9"/>
                  </a:cubicBezTo>
                  <a:cubicBezTo>
                    <a:pt x="107" y="13"/>
                    <a:pt x="99" y="13"/>
                    <a:pt x="99" y="13"/>
                  </a:cubicBezTo>
                  <a:cubicBezTo>
                    <a:pt x="15" y="46"/>
                    <a:pt x="15" y="46"/>
                    <a:pt x="15" y="46"/>
                  </a:cubicBezTo>
                  <a:cubicBezTo>
                    <a:pt x="15" y="50"/>
                    <a:pt x="15" y="50"/>
                    <a:pt x="15" y="50"/>
                  </a:cubicBezTo>
                  <a:cubicBezTo>
                    <a:pt x="15" y="46"/>
                    <a:pt x="10" y="46"/>
                    <a:pt x="10" y="46"/>
                  </a:cubicBezTo>
                  <a:cubicBezTo>
                    <a:pt x="5" y="46"/>
                    <a:pt x="0" y="50"/>
                    <a:pt x="0" y="54"/>
                  </a:cubicBezTo>
                  <a:cubicBezTo>
                    <a:pt x="0" y="57"/>
                    <a:pt x="5" y="65"/>
                    <a:pt x="10" y="65"/>
                  </a:cubicBezTo>
                  <a:cubicBezTo>
                    <a:pt x="15" y="65"/>
                    <a:pt x="21" y="57"/>
                    <a:pt x="21" y="54"/>
                  </a:cubicBezTo>
                  <a:cubicBezTo>
                    <a:pt x="21" y="54"/>
                    <a:pt x="21" y="54"/>
                    <a:pt x="21" y="54"/>
                  </a:cubicBezTo>
                  <a:cubicBezTo>
                    <a:pt x="107" y="26"/>
                    <a:pt x="107" y="26"/>
                    <a:pt x="107" y="26"/>
                  </a:cubicBezTo>
                  <a:cubicBezTo>
                    <a:pt x="107" y="26"/>
                    <a:pt x="112" y="26"/>
                    <a:pt x="115" y="26"/>
                  </a:cubicBezTo>
                  <a:cubicBezTo>
                    <a:pt x="128" y="22"/>
                    <a:pt x="132" y="17"/>
                    <a:pt x="132" y="17"/>
                  </a:cubicBezTo>
                  <a:cubicBezTo>
                    <a:pt x="122" y="13"/>
                    <a:pt x="122" y="13"/>
                    <a:pt x="122" y="13"/>
                  </a:cubicBezTo>
                  <a:lnTo>
                    <a:pt x="115" y="1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0" name="Google Shape;2063;p15">
              <a:extLst>
                <a:ext uri="{FF2B5EF4-FFF2-40B4-BE49-F238E27FC236}">
                  <a16:creationId xmlns:a16="http://schemas.microsoft.com/office/drawing/2014/main" id="{731CE0A3-623D-0658-9044-E9D62B4DC099}"/>
                </a:ext>
              </a:extLst>
            </p:cNvPr>
            <p:cNvSpPr/>
            <p:nvPr/>
          </p:nvSpPr>
          <p:spPr>
            <a:xfrm>
              <a:off x="1879600" y="1682712"/>
              <a:ext cx="225425" cy="236538"/>
            </a:xfrm>
            <a:custGeom>
              <a:avLst/>
              <a:gdLst/>
              <a:ahLst/>
              <a:cxnLst/>
              <a:rect l="l" t="t" r="r" b="b"/>
              <a:pathLst>
                <a:path w="389" h="410" extrusionOk="0">
                  <a:moveTo>
                    <a:pt x="379" y="236"/>
                  </a:moveTo>
                  <a:cubicBezTo>
                    <a:pt x="372" y="221"/>
                    <a:pt x="348" y="204"/>
                    <a:pt x="348" y="187"/>
                  </a:cubicBezTo>
                  <a:cubicBezTo>
                    <a:pt x="348" y="182"/>
                    <a:pt x="359" y="171"/>
                    <a:pt x="359" y="150"/>
                  </a:cubicBezTo>
                  <a:cubicBezTo>
                    <a:pt x="364" y="143"/>
                    <a:pt x="364" y="132"/>
                    <a:pt x="364" y="128"/>
                  </a:cubicBezTo>
                  <a:cubicBezTo>
                    <a:pt x="364" y="56"/>
                    <a:pt x="283" y="0"/>
                    <a:pt x="181" y="0"/>
                  </a:cubicBezTo>
                  <a:cubicBezTo>
                    <a:pt x="125" y="0"/>
                    <a:pt x="66" y="22"/>
                    <a:pt x="30" y="58"/>
                  </a:cubicBezTo>
                  <a:cubicBezTo>
                    <a:pt x="20" y="76"/>
                    <a:pt x="8" y="95"/>
                    <a:pt x="3" y="119"/>
                  </a:cubicBezTo>
                  <a:cubicBezTo>
                    <a:pt x="0" y="147"/>
                    <a:pt x="0" y="171"/>
                    <a:pt x="3" y="187"/>
                  </a:cubicBezTo>
                  <a:cubicBezTo>
                    <a:pt x="10" y="258"/>
                    <a:pt x="56" y="300"/>
                    <a:pt x="56" y="300"/>
                  </a:cubicBezTo>
                  <a:cubicBezTo>
                    <a:pt x="56" y="300"/>
                    <a:pt x="56" y="311"/>
                    <a:pt x="56" y="319"/>
                  </a:cubicBezTo>
                  <a:cubicBezTo>
                    <a:pt x="56" y="330"/>
                    <a:pt x="51" y="358"/>
                    <a:pt x="51" y="358"/>
                  </a:cubicBezTo>
                  <a:cubicBezTo>
                    <a:pt x="86" y="395"/>
                    <a:pt x="153" y="410"/>
                    <a:pt x="208" y="410"/>
                  </a:cubicBezTo>
                  <a:cubicBezTo>
                    <a:pt x="214" y="410"/>
                    <a:pt x="219" y="410"/>
                    <a:pt x="227" y="410"/>
                  </a:cubicBezTo>
                  <a:cubicBezTo>
                    <a:pt x="227" y="410"/>
                    <a:pt x="227" y="410"/>
                    <a:pt x="227" y="410"/>
                  </a:cubicBezTo>
                  <a:cubicBezTo>
                    <a:pt x="229" y="406"/>
                    <a:pt x="229" y="406"/>
                    <a:pt x="229" y="406"/>
                  </a:cubicBezTo>
                  <a:cubicBezTo>
                    <a:pt x="229" y="406"/>
                    <a:pt x="227" y="350"/>
                    <a:pt x="270" y="352"/>
                  </a:cubicBezTo>
                  <a:cubicBezTo>
                    <a:pt x="323" y="352"/>
                    <a:pt x="326" y="360"/>
                    <a:pt x="343" y="350"/>
                  </a:cubicBezTo>
                  <a:cubicBezTo>
                    <a:pt x="354" y="332"/>
                    <a:pt x="343" y="321"/>
                    <a:pt x="348" y="315"/>
                  </a:cubicBezTo>
                  <a:cubicBezTo>
                    <a:pt x="348" y="315"/>
                    <a:pt x="359" y="308"/>
                    <a:pt x="359" y="304"/>
                  </a:cubicBezTo>
                  <a:cubicBezTo>
                    <a:pt x="359" y="297"/>
                    <a:pt x="354" y="293"/>
                    <a:pt x="354" y="293"/>
                  </a:cubicBezTo>
                  <a:cubicBezTo>
                    <a:pt x="354" y="293"/>
                    <a:pt x="364" y="293"/>
                    <a:pt x="364" y="287"/>
                  </a:cubicBezTo>
                  <a:cubicBezTo>
                    <a:pt x="364" y="280"/>
                    <a:pt x="359" y="260"/>
                    <a:pt x="372" y="252"/>
                  </a:cubicBezTo>
                  <a:cubicBezTo>
                    <a:pt x="387" y="248"/>
                    <a:pt x="389" y="248"/>
                    <a:pt x="379" y="236"/>
                  </a:cubicBezTo>
                  <a:close/>
                  <a:moveTo>
                    <a:pt x="176" y="280"/>
                  </a:moveTo>
                  <a:cubicBezTo>
                    <a:pt x="94" y="280"/>
                    <a:pt x="25" y="226"/>
                    <a:pt x="25" y="152"/>
                  </a:cubicBezTo>
                  <a:cubicBezTo>
                    <a:pt x="25" y="82"/>
                    <a:pt x="94" y="24"/>
                    <a:pt x="176" y="24"/>
                  </a:cubicBezTo>
                  <a:cubicBezTo>
                    <a:pt x="262" y="24"/>
                    <a:pt x="326" y="82"/>
                    <a:pt x="326" y="152"/>
                  </a:cubicBezTo>
                  <a:cubicBezTo>
                    <a:pt x="326" y="226"/>
                    <a:pt x="262" y="280"/>
                    <a:pt x="176" y="28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1" name="Google Shape;2064;p15">
              <a:extLst>
                <a:ext uri="{FF2B5EF4-FFF2-40B4-BE49-F238E27FC236}">
                  <a16:creationId xmlns:a16="http://schemas.microsoft.com/office/drawing/2014/main" id="{DEAA0FF7-2A2D-A253-70F9-BACF9B0F9430}"/>
                </a:ext>
              </a:extLst>
            </p:cNvPr>
            <p:cNvSpPr/>
            <p:nvPr/>
          </p:nvSpPr>
          <p:spPr>
            <a:xfrm>
              <a:off x="1930400" y="1738275"/>
              <a:ext cx="90487" cy="77788"/>
            </a:xfrm>
            <a:custGeom>
              <a:avLst/>
              <a:gdLst/>
              <a:ahLst/>
              <a:cxnLst/>
              <a:rect l="l" t="t" r="r" b="b"/>
              <a:pathLst>
                <a:path w="158" h="135" extrusionOk="0">
                  <a:moveTo>
                    <a:pt x="141" y="50"/>
                  </a:moveTo>
                  <a:cubicBezTo>
                    <a:pt x="143" y="55"/>
                    <a:pt x="143" y="61"/>
                    <a:pt x="143" y="65"/>
                  </a:cubicBezTo>
                  <a:cubicBezTo>
                    <a:pt x="143" y="92"/>
                    <a:pt x="112" y="124"/>
                    <a:pt x="79" y="124"/>
                  </a:cubicBezTo>
                  <a:cubicBezTo>
                    <a:pt x="41" y="124"/>
                    <a:pt x="19" y="92"/>
                    <a:pt x="19" y="65"/>
                  </a:cubicBezTo>
                  <a:cubicBezTo>
                    <a:pt x="19" y="37"/>
                    <a:pt x="41" y="13"/>
                    <a:pt x="79" y="13"/>
                  </a:cubicBezTo>
                  <a:cubicBezTo>
                    <a:pt x="102" y="13"/>
                    <a:pt x="117" y="24"/>
                    <a:pt x="133" y="37"/>
                  </a:cubicBezTo>
                  <a:cubicBezTo>
                    <a:pt x="148" y="33"/>
                    <a:pt x="148" y="33"/>
                    <a:pt x="148" y="33"/>
                  </a:cubicBezTo>
                  <a:cubicBezTo>
                    <a:pt x="133" y="11"/>
                    <a:pt x="108" y="0"/>
                    <a:pt x="79" y="0"/>
                  </a:cubicBezTo>
                  <a:cubicBezTo>
                    <a:pt x="39" y="0"/>
                    <a:pt x="0" y="28"/>
                    <a:pt x="0" y="65"/>
                  </a:cubicBezTo>
                  <a:cubicBezTo>
                    <a:pt x="0" y="103"/>
                    <a:pt x="39" y="135"/>
                    <a:pt x="79" y="135"/>
                  </a:cubicBezTo>
                  <a:cubicBezTo>
                    <a:pt x="122" y="135"/>
                    <a:pt x="158" y="103"/>
                    <a:pt x="158" y="65"/>
                  </a:cubicBezTo>
                  <a:cubicBezTo>
                    <a:pt x="158" y="57"/>
                    <a:pt x="153" y="52"/>
                    <a:pt x="153" y="44"/>
                  </a:cubicBezTo>
                  <a:lnTo>
                    <a:pt x="141" y="5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2" name="Google Shape;2065;p15">
              <a:extLst>
                <a:ext uri="{FF2B5EF4-FFF2-40B4-BE49-F238E27FC236}">
                  <a16:creationId xmlns:a16="http://schemas.microsoft.com/office/drawing/2014/main" id="{F44B8063-E198-E444-F668-70B3761DEB46}"/>
                </a:ext>
              </a:extLst>
            </p:cNvPr>
            <p:cNvSpPr/>
            <p:nvPr/>
          </p:nvSpPr>
          <p:spPr>
            <a:xfrm>
              <a:off x="1952625" y="1750975"/>
              <a:ext cx="47625" cy="46038"/>
            </a:xfrm>
            <a:custGeom>
              <a:avLst/>
              <a:gdLst/>
              <a:ahLst/>
              <a:cxnLst/>
              <a:rect l="l" t="t" r="r" b="b"/>
              <a:pathLst>
                <a:path w="83" h="79" extrusionOk="0">
                  <a:moveTo>
                    <a:pt x="40" y="20"/>
                  </a:moveTo>
                  <a:cubicBezTo>
                    <a:pt x="45" y="20"/>
                    <a:pt x="53" y="20"/>
                    <a:pt x="56" y="26"/>
                  </a:cubicBezTo>
                  <a:cubicBezTo>
                    <a:pt x="78" y="20"/>
                    <a:pt x="78" y="20"/>
                    <a:pt x="78" y="20"/>
                  </a:cubicBezTo>
                  <a:cubicBezTo>
                    <a:pt x="69" y="13"/>
                    <a:pt x="53" y="0"/>
                    <a:pt x="40" y="0"/>
                  </a:cubicBezTo>
                  <a:cubicBezTo>
                    <a:pt x="15" y="0"/>
                    <a:pt x="0" y="20"/>
                    <a:pt x="0" y="41"/>
                  </a:cubicBezTo>
                  <a:cubicBezTo>
                    <a:pt x="0" y="61"/>
                    <a:pt x="15" y="79"/>
                    <a:pt x="40" y="79"/>
                  </a:cubicBezTo>
                  <a:cubicBezTo>
                    <a:pt x="63" y="79"/>
                    <a:pt x="83" y="61"/>
                    <a:pt x="83" y="41"/>
                  </a:cubicBezTo>
                  <a:cubicBezTo>
                    <a:pt x="83" y="37"/>
                    <a:pt x="83" y="37"/>
                    <a:pt x="83" y="33"/>
                  </a:cubicBezTo>
                  <a:cubicBezTo>
                    <a:pt x="63" y="37"/>
                    <a:pt x="63" y="37"/>
                    <a:pt x="63" y="37"/>
                  </a:cubicBezTo>
                  <a:cubicBezTo>
                    <a:pt x="63" y="41"/>
                    <a:pt x="63" y="41"/>
                    <a:pt x="63" y="41"/>
                  </a:cubicBezTo>
                  <a:cubicBezTo>
                    <a:pt x="63" y="52"/>
                    <a:pt x="53" y="63"/>
                    <a:pt x="40" y="63"/>
                  </a:cubicBezTo>
                  <a:cubicBezTo>
                    <a:pt x="28" y="63"/>
                    <a:pt x="15" y="52"/>
                    <a:pt x="15" y="41"/>
                  </a:cubicBezTo>
                  <a:cubicBezTo>
                    <a:pt x="15" y="28"/>
                    <a:pt x="28" y="20"/>
                    <a:pt x="40" y="2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3" name="Google Shape;2066;p15">
              <a:extLst>
                <a:ext uri="{FF2B5EF4-FFF2-40B4-BE49-F238E27FC236}">
                  <a16:creationId xmlns:a16="http://schemas.microsoft.com/office/drawing/2014/main" id="{D6315926-5436-036A-F6F0-4ED7BA668527}"/>
                </a:ext>
              </a:extLst>
            </p:cNvPr>
            <p:cNvSpPr/>
            <p:nvPr/>
          </p:nvSpPr>
          <p:spPr>
            <a:xfrm>
              <a:off x="1970088" y="1744625"/>
              <a:ext cx="76200" cy="36513"/>
            </a:xfrm>
            <a:custGeom>
              <a:avLst/>
              <a:gdLst/>
              <a:ahLst/>
              <a:cxnLst/>
              <a:rect l="l" t="t" r="r" b="b"/>
              <a:pathLst>
                <a:path w="132" h="65" extrusionOk="0">
                  <a:moveTo>
                    <a:pt x="115" y="17"/>
                  </a:moveTo>
                  <a:cubicBezTo>
                    <a:pt x="112" y="13"/>
                    <a:pt x="112" y="13"/>
                    <a:pt x="112" y="13"/>
                  </a:cubicBezTo>
                  <a:cubicBezTo>
                    <a:pt x="112" y="13"/>
                    <a:pt x="112" y="13"/>
                    <a:pt x="112" y="13"/>
                  </a:cubicBezTo>
                  <a:cubicBezTo>
                    <a:pt x="122" y="13"/>
                    <a:pt x="122" y="13"/>
                    <a:pt x="122" y="13"/>
                  </a:cubicBezTo>
                  <a:cubicBezTo>
                    <a:pt x="128" y="0"/>
                    <a:pt x="128" y="0"/>
                    <a:pt x="128" y="0"/>
                  </a:cubicBezTo>
                  <a:cubicBezTo>
                    <a:pt x="128" y="0"/>
                    <a:pt x="115" y="5"/>
                    <a:pt x="107" y="9"/>
                  </a:cubicBezTo>
                  <a:cubicBezTo>
                    <a:pt x="107" y="13"/>
                    <a:pt x="99" y="13"/>
                    <a:pt x="99" y="13"/>
                  </a:cubicBezTo>
                  <a:cubicBezTo>
                    <a:pt x="15" y="46"/>
                    <a:pt x="15" y="46"/>
                    <a:pt x="15" y="46"/>
                  </a:cubicBezTo>
                  <a:cubicBezTo>
                    <a:pt x="15" y="50"/>
                    <a:pt x="15" y="50"/>
                    <a:pt x="15" y="50"/>
                  </a:cubicBezTo>
                  <a:cubicBezTo>
                    <a:pt x="15" y="46"/>
                    <a:pt x="10" y="46"/>
                    <a:pt x="10" y="46"/>
                  </a:cubicBezTo>
                  <a:cubicBezTo>
                    <a:pt x="5" y="46"/>
                    <a:pt x="0" y="50"/>
                    <a:pt x="0" y="54"/>
                  </a:cubicBezTo>
                  <a:cubicBezTo>
                    <a:pt x="0" y="57"/>
                    <a:pt x="5" y="65"/>
                    <a:pt x="10" y="65"/>
                  </a:cubicBezTo>
                  <a:cubicBezTo>
                    <a:pt x="15" y="65"/>
                    <a:pt x="21" y="57"/>
                    <a:pt x="21" y="54"/>
                  </a:cubicBezTo>
                  <a:cubicBezTo>
                    <a:pt x="21" y="54"/>
                    <a:pt x="21" y="54"/>
                    <a:pt x="21" y="54"/>
                  </a:cubicBezTo>
                  <a:cubicBezTo>
                    <a:pt x="107" y="26"/>
                    <a:pt x="107" y="26"/>
                    <a:pt x="107" y="26"/>
                  </a:cubicBezTo>
                  <a:cubicBezTo>
                    <a:pt x="107" y="26"/>
                    <a:pt x="112" y="26"/>
                    <a:pt x="115" y="26"/>
                  </a:cubicBezTo>
                  <a:cubicBezTo>
                    <a:pt x="128" y="22"/>
                    <a:pt x="132" y="17"/>
                    <a:pt x="132" y="17"/>
                  </a:cubicBezTo>
                  <a:cubicBezTo>
                    <a:pt x="122" y="13"/>
                    <a:pt x="122" y="13"/>
                    <a:pt x="122" y="13"/>
                  </a:cubicBezTo>
                  <a:lnTo>
                    <a:pt x="115" y="1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24" name="Google Shape;2067;p15">
            <a:extLst>
              <a:ext uri="{FF2B5EF4-FFF2-40B4-BE49-F238E27FC236}">
                <a16:creationId xmlns:a16="http://schemas.microsoft.com/office/drawing/2014/main" id="{20C80BD3-B56A-8B3C-F36E-EF5A90391769}"/>
              </a:ext>
            </a:extLst>
          </p:cNvPr>
          <p:cNvGrpSpPr/>
          <p:nvPr/>
        </p:nvGrpSpPr>
        <p:grpSpPr>
          <a:xfrm>
            <a:off x="6390021" y="2484871"/>
            <a:ext cx="180369" cy="180669"/>
            <a:chOff x="4238625" y="2224050"/>
            <a:chExt cx="260351" cy="222250"/>
          </a:xfrm>
          <a:solidFill>
            <a:schemeClr val="accent2"/>
          </a:solidFill>
        </p:grpSpPr>
        <p:sp>
          <p:nvSpPr>
            <p:cNvPr id="125" name="Google Shape;2068;p15">
              <a:extLst>
                <a:ext uri="{FF2B5EF4-FFF2-40B4-BE49-F238E27FC236}">
                  <a16:creationId xmlns:a16="http://schemas.microsoft.com/office/drawing/2014/main" id="{31F2B4E2-53B9-E504-DC3C-C750B8931E5B}"/>
                </a:ext>
              </a:extLst>
            </p:cNvPr>
            <p:cNvSpPr/>
            <p:nvPr/>
          </p:nvSpPr>
          <p:spPr>
            <a:xfrm>
              <a:off x="4238625" y="2224050"/>
              <a:ext cx="260350" cy="222250"/>
            </a:xfrm>
            <a:custGeom>
              <a:avLst/>
              <a:gdLst/>
              <a:ahLst/>
              <a:cxnLst/>
              <a:rect l="l" t="t" r="r" b="b"/>
              <a:pathLst>
                <a:path w="450" h="383" extrusionOk="0">
                  <a:moveTo>
                    <a:pt x="229" y="0"/>
                  </a:moveTo>
                  <a:cubicBezTo>
                    <a:pt x="107" y="0"/>
                    <a:pt x="0" y="87"/>
                    <a:pt x="0" y="192"/>
                  </a:cubicBezTo>
                  <a:cubicBezTo>
                    <a:pt x="0" y="296"/>
                    <a:pt x="107" y="383"/>
                    <a:pt x="229" y="383"/>
                  </a:cubicBezTo>
                  <a:cubicBezTo>
                    <a:pt x="351" y="383"/>
                    <a:pt x="450" y="296"/>
                    <a:pt x="450" y="192"/>
                  </a:cubicBezTo>
                  <a:cubicBezTo>
                    <a:pt x="450" y="87"/>
                    <a:pt x="351" y="0"/>
                    <a:pt x="229" y="0"/>
                  </a:cubicBezTo>
                  <a:close/>
                  <a:moveTo>
                    <a:pt x="193" y="33"/>
                  </a:moveTo>
                  <a:cubicBezTo>
                    <a:pt x="173" y="48"/>
                    <a:pt x="155" y="74"/>
                    <a:pt x="142" y="98"/>
                  </a:cubicBezTo>
                  <a:cubicBezTo>
                    <a:pt x="122" y="92"/>
                    <a:pt x="107" y="85"/>
                    <a:pt x="91" y="74"/>
                  </a:cubicBezTo>
                  <a:cubicBezTo>
                    <a:pt x="120" y="50"/>
                    <a:pt x="155" y="35"/>
                    <a:pt x="193" y="33"/>
                  </a:cubicBezTo>
                  <a:close/>
                  <a:moveTo>
                    <a:pt x="84" y="85"/>
                  </a:moveTo>
                  <a:cubicBezTo>
                    <a:pt x="102" y="94"/>
                    <a:pt x="115" y="103"/>
                    <a:pt x="140" y="109"/>
                  </a:cubicBezTo>
                  <a:cubicBezTo>
                    <a:pt x="127" y="137"/>
                    <a:pt x="120" y="161"/>
                    <a:pt x="120" y="185"/>
                  </a:cubicBezTo>
                  <a:cubicBezTo>
                    <a:pt x="33" y="185"/>
                    <a:pt x="33" y="185"/>
                    <a:pt x="33" y="185"/>
                  </a:cubicBezTo>
                  <a:cubicBezTo>
                    <a:pt x="33" y="146"/>
                    <a:pt x="53" y="109"/>
                    <a:pt x="84" y="85"/>
                  </a:cubicBezTo>
                  <a:close/>
                  <a:moveTo>
                    <a:pt x="33" y="196"/>
                  </a:moveTo>
                  <a:cubicBezTo>
                    <a:pt x="120" y="196"/>
                    <a:pt x="120" y="196"/>
                    <a:pt x="120" y="196"/>
                  </a:cubicBezTo>
                  <a:cubicBezTo>
                    <a:pt x="120" y="231"/>
                    <a:pt x="129" y="259"/>
                    <a:pt x="142" y="285"/>
                  </a:cubicBezTo>
                  <a:cubicBezTo>
                    <a:pt x="122" y="292"/>
                    <a:pt x="107" y="302"/>
                    <a:pt x="86" y="311"/>
                  </a:cubicBezTo>
                  <a:cubicBezTo>
                    <a:pt x="56" y="281"/>
                    <a:pt x="33" y="242"/>
                    <a:pt x="33" y="196"/>
                  </a:cubicBezTo>
                  <a:close/>
                  <a:moveTo>
                    <a:pt x="102" y="318"/>
                  </a:moveTo>
                  <a:cubicBezTo>
                    <a:pt x="115" y="311"/>
                    <a:pt x="132" y="302"/>
                    <a:pt x="148" y="296"/>
                  </a:cubicBezTo>
                  <a:cubicBezTo>
                    <a:pt x="158" y="318"/>
                    <a:pt x="173" y="339"/>
                    <a:pt x="193" y="357"/>
                  </a:cubicBezTo>
                  <a:cubicBezTo>
                    <a:pt x="158" y="350"/>
                    <a:pt x="129" y="335"/>
                    <a:pt x="102" y="318"/>
                  </a:cubicBezTo>
                  <a:close/>
                  <a:moveTo>
                    <a:pt x="219" y="357"/>
                  </a:moveTo>
                  <a:cubicBezTo>
                    <a:pt x="219" y="357"/>
                    <a:pt x="219" y="357"/>
                    <a:pt x="219" y="357"/>
                  </a:cubicBezTo>
                  <a:cubicBezTo>
                    <a:pt x="193" y="342"/>
                    <a:pt x="173" y="318"/>
                    <a:pt x="158" y="292"/>
                  </a:cubicBezTo>
                  <a:cubicBezTo>
                    <a:pt x="180" y="290"/>
                    <a:pt x="196" y="285"/>
                    <a:pt x="219" y="285"/>
                  </a:cubicBezTo>
                  <a:lnTo>
                    <a:pt x="219" y="357"/>
                  </a:lnTo>
                  <a:close/>
                  <a:moveTo>
                    <a:pt x="219" y="272"/>
                  </a:moveTo>
                  <a:cubicBezTo>
                    <a:pt x="196" y="272"/>
                    <a:pt x="173" y="281"/>
                    <a:pt x="155" y="281"/>
                  </a:cubicBezTo>
                  <a:cubicBezTo>
                    <a:pt x="148" y="257"/>
                    <a:pt x="132" y="231"/>
                    <a:pt x="132" y="196"/>
                  </a:cubicBezTo>
                  <a:cubicBezTo>
                    <a:pt x="219" y="196"/>
                    <a:pt x="219" y="196"/>
                    <a:pt x="219" y="196"/>
                  </a:cubicBezTo>
                  <a:lnTo>
                    <a:pt x="219" y="272"/>
                  </a:lnTo>
                  <a:close/>
                  <a:moveTo>
                    <a:pt x="219" y="185"/>
                  </a:moveTo>
                  <a:cubicBezTo>
                    <a:pt x="132" y="185"/>
                    <a:pt x="132" y="185"/>
                    <a:pt x="132" y="185"/>
                  </a:cubicBezTo>
                  <a:cubicBezTo>
                    <a:pt x="132" y="161"/>
                    <a:pt x="142" y="140"/>
                    <a:pt x="148" y="118"/>
                  </a:cubicBezTo>
                  <a:cubicBezTo>
                    <a:pt x="170" y="118"/>
                    <a:pt x="193" y="124"/>
                    <a:pt x="219" y="124"/>
                  </a:cubicBezTo>
                  <a:lnTo>
                    <a:pt x="219" y="185"/>
                  </a:lnTo>
                  <a:close/>
                  <a:moveTo>
                    <a:pt x="219" y="109"/>
                  </a:moveTo>
                  <a:cubicBezTo>
                    <a:pt x="196" y="109"/>
                    <a:pt x="173" y="109"/>
                    <a:pt x="155" y="100"/>
                  </a:cubicBezTo>
                  <a:cubicBezTo>
                    <a:pt x="170" y="74"/>
                    <a:pt x="193" y="48"/>
                    <a:pt x="219" y="27"/>
                  </a:cubicBezTo>
                  <a:cubicBezTo>
                    <a:pt x="219" y="27"/>
                    <a:pt x="219" y="27"/>
                    <a:pt x="219" y="27"/>
                  </a:cubicBezTo>
                  <a:lnTo>
                    <a:pt x="219" y="109"/>
                  </a:lnTo>
                  <a:close/>
                  <a:moveTo>
                    <a:pt x="420" y="185"/>
                  </a:moveTo>
                  <a:cubicBezTo>
                    <a:pt x="336" y="185"/>
                    <a:pt x="336" y="185"/>
                    <a:pt x="336" y="185"/>
                  </a:cubicBezTo>
                  <a:cubicBezTo>
                    <a:pt x="328" y="161"/>
                    <a:pt x="328" y="137"/>
                    <a:pt x="318" y="109"/>
                  </a:cubicBezTo>
                  <a:cubicBezTo>
                    <a:pt x="336" y="103"/>
                    <a:pt x="356" y="94"/>
                    <a:pt x="371" y="85"/>
                  </a:cubicBezTo>
                  <a:cubicBezTo>
                    <a:pt x="399" y="109"/>
                    <a:pt x="420" y="146"/>
                    <a:pt x="420" y="185"/>
                  </a:cubicBezTo>
                  <a:close/>
                  <a:moveTo>
                    <a:pt x="234" y="185"/>
                  </a:moveTo>
                  <a:cubicBezTo>
                    <a:pt x="234" y="185"/>
                    <a:pt x="234" y="185"/>
                    <a:pt x="234" y="185"/>
                  </a:cubicBezTo>
                  <a:cubicBezTo>
                    <a:pt x="234" y="124"/>
                    <a:pt x="234" y="124"/>
                    <a:pt x="234" y="124"/>
                  </a:cubicBezTo>
                  <a:cubicBezTo>
                    <a:pt x="257" y="124"/>
                    <a:pt x="282" y="118"/>
                    <a:pt x="308" y="118"/>
                  </a:cubicBezTo>
                  <a:cubicBezTo>
                    <a:pt x="318" y="140"/>
                    <a:pt x="318" y="161"/>
                    <a:pt x="318" y="185"/>
                  </a:cubicBezTo>
                  <a:lnTo>
                    <a:pt x="234" y="185"/>
                  </a:lnTo>
                  <a:close/>
                  <a:moveTo>
                    <a:pt x="318" y="196"/>
                  </a:moveTo>
                  <a:cubicBezTo>
                    <a:pt x="318" y="231"/>
                    <a:pt x="310" y="257"/>
                    <a:pt x="298" y="281"/>
                  </a:cubicBezTo>
                  <a:cubicBezTo>
                    <a:pt x="277" y="281"/>
                    <a:pt x="257" y="272"/>
                    <a:pt x="234" y="272"/>
                  </a:cubicBezTo>
                  <a:cubicBezTo>
                    <a:pt x="234" y="196"/>
                    <a:pt x="234" y="196"/>
                    <a:pt x="234" y="196"/>
                  </a:cubicBezTo>
                  <a:lnTo>
                    <a:pt x="318" y="196"/>
                  </a:lnTo>
                  <a:close/>
                  <a:moveTo>
                    <a:pt x="364" y="74"/>
                  </a:moveTo>
                  <a:cubicBezTo>
                    <a:pt x="346" y="85"/>
                    <a:pt x="328" y="92"/>
                    <a:pt x="310" y="98"/>
                  </a:cubicBezTo>
                  <a:cubicBezTo>
                    <a:pt x="298" y="74"/>
                    <a:pt x="282" y="48"/>
                    <a:pt x="257" y="33"/>
                  </a:cubicBezTo>
                  <a:cubicBezTo>
                    <a:pt x="298" y="35"/>
                    <a:pt x="336" y="50"/>
                    <a:pt x="364" y="74"/>
                  </a:cubicBezTo>
                  <a:close/>
                  <a:moveTo>
                    <a:pt x="234" y="27"/>
                  </a:moveTo>
                  <a:cubicBezTo>
                    <a:pt x="234" y="27"/>
                    <a:pt x="234" y="27"/>
                    <a:pt x="237" y="27"/>
                  </a:cubicBezTo>
                  <a:cubicBezTo>
                    <a:pt x="259" y="48"/>
                    <a:pt x="282" y="74"/>
                    <a:pt x="298" y="100"/>
                  </a:cubicBezTo>
                  <a:cubicBezTo>
                    <a:pt x="277" y="109"/>
                    <a:pt x="257" y="109"/>
                    <a:pt x="234" y="109"/>
                  </a:cubicBezTo>
                  <a:lnTo>
                    <a:pt x="234" y="27"/>
                  </a:lnTo>
                  <a:close/>
                  <a:moveTo>
                    <a:pt x="237" y="357"/>
                  </a:moveTo>
                  <a:cubicBezTo>
                    <a:pt x="234" y="357"/>
                    <a:pt x="234" y="357"/>
                    <a:pt x="234" y="357"/>
                  </a:cubicBezTo>
                  <a:cubicBezTo>
                    <a:pt x="234" y="285"/>
                    <a:pt x="234" y="285"/>
                    <a:pt x="234" y="285"/>
                  </a:cubicBezTo>
                  <a:cubicBezTo>
                    <a:pt x="254" y="285"/>
                    <a:pt x="277" y="290"/>
                    <a:pt x="298" y="292"/>
                  </a:cubicBezTo>
                  <a:cubicBezTo>
                    <a:pt x="277" y="318"/>
                    <a:pt x="257" y="342"/>
                    <a:pt x="237" y="357"/>
                  </a:cubicBezTo>
                  <a:close/>
                  <a:moveTo>
                    <a:pt x="257" y="357"/>
                  </a:moveTo>
                  <a:cubicBezTo>
                    <a:pt x="277" y="339"/>
                    <a:pt x="298" y="318"/>
                    <a:pt x="308" y="296"/>
                  </a:cubicBezTo>
                  <a:cubicBezTo>
                    <a:pt x="328" y="302"/>
                    <a:pt x="336" y="311"/>
                    <a:pt x="351" y="318"/>
                  </a:cubicBezTo>
                  <a:cubicBezTo>
                    <a:pt x="328" y="335"/>
                    <a:pt x="298" y="350"/>
                    <a:pt x="257" y="357"/>
                  </a:cubicBezTo>
                  <a:close/>
                  <a:moveTo>
                    <a:pt x="366" y="311"/>
                  </a:moveTo>
                  <a:cubicBezTo>
                    <a:pt x="346" y="302"/>
                    <a:pt x="328" y="292"/>
                    <a:pt x="318" y="285"/>
                  </a:cubicBezTo>
                  <a:cubicBezTo>
                    <a:pt x="328" y="259"/>
                    <a:pt x="328" y="231"/>
                    <a:pt x="336" y="196"/>
                  </a:cubicBezTo>
                  <a:cubicBezTo>
                    <a:pt x="420" y="196"/>
                    <a:pt x="420" y="196"/>
                    <a:pt x="420" y="196"/>
                  </a:cubicBezTo>
                  <a:cubicBezTo>
                    <a:pt x="420" y="242"/>
                    <a:pt x="399" y="281"/>
                    <a:pt x="366" y="31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26" name="Google Shape;2069;p15">
              <a:extLst>
                <a:ext uri="{FF2B5EF4-FFF2-40B4-BE49-F238E27FC236}">
                  <a16:creationId xmlns:a16="http://schemas.microsoft.com/office/drawing/2014/main" id="{7193320E-1CB4-7192-74C2-474237F3F667}"/>
                </a:ext>
              </a:extLst>
            </p:cNvPr>
            <p:cNvSpPr/>
            <p:nvPr/>
          </p:nvSpPr>
          <p:spPr>
            <a:xfrm>
              <a:off x="4238626" y="2224050"/>
              <a:ext cx="260350" cy="222250"/>
            </a:xfrm>
            <a:custGeom>
              <a:avLst/>
              <a:gdLst/>
              <a:ahLst/>
              <a:cxnLst/>
              <a:rect l="l" t="t" r="r" b="b"/>
              <a:pathLst>
                <a:path w="450" h="383" extrusionOk="0">
                  <a:moveTo>
                    <a:pt x="229" y="0"/>
                  </a:moveTo>
                  <a:cubicBezTo>
                    <a:pt x="107" y="0"/>
                    <a:pt x="0" y="87"/>
                    <a:pt x="0" y="192"/>
                  </a:cubicBezTo>
                  <a:cubicBezTo>
                    <a:pt x="0" y="296"/>
                    <a:pt x="107" y="383"/>
                    <a:pt x="229" y="383"/>
                  </a:cubicBezTo>
                  <a:cubicBezTo>
                    <a:pt x="351" y="383"/>
                    <a:pt x="450" y="296"/>
                    <a:pt x="450" y="192"/>
                  </a:cubicBezTo>
                  <a:cubicBezTo>
                    <a:pt x="450" y="87"/>
                    <a:pt x="351" y="0"/>
                    <a:pt x="229" y="0"/>
                  </a:cubicBezTo>
                  <a:close/>
                  <a:moveTo>
                    <a:pt x="193" y="33"/>
                  </a:moveTo>
                  <a:cubicBezTo>
                    <a:pt x="173" y="48"/>
                    <a:pt x="155" y="74"/>
                    <a:pt x="142" y="98"/>
                  </a:cubicBezTo>
                  <a:cubicBezTo>
                    <a:pt x="122" y="92"/>
                    <a:pt x="107" y="85"/>
                    <a:pt x="91" y="74"/>
                  </a:cubicBezTo>
                  <a:cubicBezTo>
                    <a:pt x="120" y="50"/>
                    <a:pt x="155" y="35"/>
                    <a:pt x="193" y="33"/>
                  </a:cubicBezTo>
                  <a:close/>
                  <a:moveTo>
                    <a:pt x="84" y="85"/>
                  </a:moveTo>
                  <a:cubicBezTo>
                    <a:pt x="102" y="94"/>
                    <a:pt x="115" y="103"/>
                    <a:pt x="140" y="109"/>
                  </a:cubicBezTo>
                  <a:cubicBezTo>
                    <a:pt x="127" y="137"/>
                    <a:pt x="120" y="161"/>
                    <a:pt x="120" y="185"/>
                  </a:cubicBezTo>
                  <a:cubicBezTo>
                    <a:pt x="33" y="185"/>
                    <a:pt x="33" y="185"/>
                    <a:pt x="33" y="185"/>
                  </a:cubicBezTo>
                  <a:cubicBezTo>
                    <a:pt x="33" y="146"/>
                    <a:pt x="53" y="109"/>
                    <a:pt x="84" y="85"/>
                  </a:cubicBezTo>
                  <a:close/>
                  <a:moveTo>
                    <a:pt x="33" y="196"/>
                  </a:moveTo>
                  <a:cubicBezTo>
                    <a:pt x="120" y="196"/>
                    <a:pt x="120" y="196"/>
                    <a:pt x="120" y="196"/>
                  </a:cubicBezTo>
                  <a:cubicBezTo>
                    <a:pt x="120" y="231"/>
                    <a:pt x="129" y="259"/>
                    <a:pt x="142" y="285"/>
                  </a:cubicBezTo>
                  <a:cubicBezTo>
                    <a:pt x="122" y="292"/>
                    <a:pt x="107" y="302"/>
                    <a:pt x="86" y="311"/>
                  </a:cubicBezTo>
                  <a:cubicBezTo>
                    <a:pt x="56" y="281"/>
                    <a:pt x="33" y="242"/>
                    <a:pt x="33" y="196"/>
                  </a:cubicBezTo>
                  <a:close/>
                  <a:moveTo>
                    <a:pt x="102" y="318"/>
                  </a:moveTo>
                  <a:cubicBezTo>
                    <a:pt x="115" y="311"/>
                    <a:pt x="132" y="302"/>
                    <a:pt x="148" y="296"/>
                  </a:cubicBezTo>
                  <a:cubicBezTo>
                    <a:pt x="158" y="318"/>
                    <a:pt x="173" y="339"/>
                    <a:pt x="193" y="357"/>
                  </a:cubicBezTo>
                  <a:cubicBezTo>
                    <a:pt x="158" y="350"/>
                    <a:pt x="129" y="335"/>
                    <a:pt x="102" y="318"/>
                  </a:cubicBezTo>
                  <a:close/>
                  <a:moveTo>
                    <a:pt x="219" y="357"/>
                  </a:moveTo>
                  <a:cubicBezTo>
                    <a:pt x="219" y="357"/>
                    <a:pt x="219" y="357"/>
                    <a:pt x="219" y="357"/>
                  </a:cubicBezTo>
                  <a:cubicBezTo>
                    <a:pt x="193" y="342"/>
                    <a:pt x="173" y="318"/>
                    <a:pt x="158" y="292"/>
                  </a:cubicBezTo>
                  <a:cubicBezTo>
                    <a:pt x="180" y="290"/>
                    <a:pt x="196" y="285"/>
                    <a:pt x="219" y="285"/>
                  </a:cubicBezTo>
                  <a:lnTo>
                    <a:pt x="219" y="357"/>
                  </a:lnTo>
                  <a:close/>
                  <a:moveTo>
                    <a:pt x="219" y="272"/>
                  </a:moveTo>
                  <a:cubicBezTo>
                    <a:pt x="196" y="272"/>
                    <a:pt x="173" y="281"/>
                    <a:pt x="155" y="281"/>
                  </a:cubicBezTo>
                  <a:cubicBezTo>
                    <a:pt x="148" y="257"/>
                    <a:pt x="132" y="231"/>
                    <a:pt x="132" y="196"/>
                  </a:cubicBezTo>
                  <a:cubicBezTo>
                    <a:pt x="219" y="196"/>
                    <a:pt x="219" y="196"/>
                    <a:pt x="219" y="196"/>
                  </a:cubicBezTo>
                  <a:lnTo>
                    <a:pt x="219" y="272"/>
                  </a:lnTo>
                  <a:close/>
                  <a:moveTo>
                    <a:pt x="219" y="185"/>
                  </a:moveTo>
                  <a:cubicBezTo>
                    <a:pt x="132" y="185"/>
                    <a:pt x="132" y="185"/>
                    <a:pt x="132" y="185"/>
                  </a:cubicBezTo>
                  <a:cubicBezTo>
                    <a:pt x="132" y="161"/>
                    <a:pt x="142" y="140"/>
                    <a:pt x="148" y="118"/>
                  </a:cubicBezTo>
                  <a:cubicBezTo>
                    <a:pt x="170" y="118"/>
                    <a:pt x="193" y="124"/>
                    <a:pt x="219" y="124"/>
                  </a:cubicBezTo>
                  <a:lnTo>
                    <a:pt x="219" y="185"/>
                  </a:lnTo>
                  <a:close/>
                  <a:moveTo>
                    <a:pt x="219" y="109"/>
                  </a:moveTo>
                  <a:cubicBezTo>
                    <a:pt x="196" y="109"/>
                    <a:pt x="173" y="109"/>
                    <a:pt x="155" y="100"/>
                  </a:cubicBezTo>
                  <a:cubicBezTo>
                    <a:pt x="170" y="74"/>
                    <a:pt x="193" y="48"/>
                    <a:pt x="219" y="27"/>
                  </a:cubicBezTo>
                  <a:cubicBezTo>
                    <a:pt x="219" y="27"/>
                    <a:pt x="219" y="27"/>
                    <a:pt x="219" y="27"/>
                  </a:cubicBezTo>
                  <a:lnTo>
                    <a:pt x="219" y="109"/>
                  </a:lnTo>
                  <a:close/>
                  <a:moveTo>
                    <a:pt x="420" y="185"/>
                  </a:moveTo>
                  <a:cubicBezTo>
                    <a:pt x="336" y="185"/>
                    <a:pt x="336" y="185"/>
                    <a:pt x="336" y="185"/>
                  </a:cubicBezTo>
                  <a:cubicBezTo>
                    <a:pt x="328" y="161"/>
                    <a:pt x="328" y="137"/>
                    <a:pt x="318" y="109"/>
                  </a:cubicBezTo>
                  <a:cubicBezTo>
                    <a:pt x="336" y="103"/>
                    <a:pt x="356" y="94"/>
                    <a:pt x="371" y="85"/>
                  </a:cubicBezTo>
                  <a:cubicBezTo>
                    <a:pt x="399" y="109"/>
                    <a:pt x="420" y="146"/>
                    <a:pt x="420" y="185"/>
                  </a:cubicBezTo>
                  <a:close/>
                  <a:moveTo>
                    <a:pt x="234" y="185"/>
                  </a:moveTo>
                  <a:cubicBezTo>
                    <a:pt x="234" y="185"/>
                    <a:pt x="234" y="185"/>
                    <a:pt x="234" y="185"/>
                  </a:cubicBezTo>
                  <a:cubicBezTo>
                    <a:pt x="234" y="124"/>
                    <a:pt x="234" y="124"/>
                    <a:pt x="234" y="124"/>
                  </a:cubicBezTo>
                  <a:cubicBezTo>
                    <a:pt x="257" y="124"/>
                    <a:pt x="282" y="118"/>
                    <a:pt x="308" y="118"/>
                  </a:cubicBezTo>
                  <a:cubicBezTo>
                    <a:pt x="318" y="140"/>
                    <a:pt x="318" y="161"/>
                    <a:pt x="318" y="185"/>
                  </a:cubicBezTo>
                  <a:lnTo>
                    <a:pt x="234" y="185"/>
                  </a:lnTo>
                  <a:close/>
                  <a:moveTo>
                    <a:pt x="318" y="196"/>
                  </a:moveTo>
                  <a:cubicBezTo>
                    <a:pt x="318" y="231"/>
                    <a:pt x="310" y="257"/>
                    <a:pt x="298" y="281"/>
                  </a:cubicBezTo>
                  <a:cubicBezTo>
                    <a:pt x="277" y="281"/>
                    <a:pt x="257" y="272"/>
                    <a:pt x="234" y="272"/>
                  </a:cubicBezTo>
                  <a:cubicBezTo>
                    <a:pt x="234" y="196"/>
                    <a:pt x="234" y="196"/>
                    <a:pt x="234" y="196"/>
                  </a:cubicBezTo>
                  <a:lnTo>
                    <a:pt x="318" y="196"/>
                  </a:lnTo>
                  <a:close/>
                  <a:moveTo>
                    <a:pt x="364" y="74"/>
                  </a:moveTo>
                  <a:cubicBezTo>
                    <a:pt x="346" y="85"/>
                    <a:pt x="328" y="92"/>
                    <a:pt x="310" y="98"/>
                  </a:cubicBezTo>
                  <a:cubicBezTo>
                    <a:pt x="298" y="74"/>
                    <a:pt x="282" y="48"/>
                    <a:pt x="257" y="33"/>
                  </a:cubicBezTo>
                  <a:cubicBezTo>
                    <a:pt x="298" y="35"/>
                    <a:pt x="336" y="50"/>
                    <a:pt x="364" y="74"/>
                  </a:cubicBezTo>
                  <a:close/>
                  <a:moveTo>
                    <a:pt x="234" y="27"/>
                  </a:moveTo>
                  <a:cubicBezTo>
                    <a:pt x="234" y="27"/>
                    <a:pt x="234" y="27"/>
                    <a:pt x="237" y="27"/>
                  </a:cubicBezTo>
                  <a:cubicBezTo>
                    <a:pt x="259" y="48"/>
                    <a:pt x="282" y="74"/>
                    <a:pt x="298" y="100"/>
                  </a:cubicBezTo>
                  <a:cubicBezTo>
                    <a:pt x="277" y="109"/>
                    <a:pt x="257" y="109"/>
                    <a:pt x="234" y="109"/>
                  </a:cubicBezTo>
                  <a:lnTo>
                    <a:pt x="234" y="27"/>
                  </a:lnTo>
                  <a:close/>
                  <a:moveTo>
                    <a:pt x="237" y="357"/>
                  </a:moveTo>
                  <a:cubicBezTo>
                    <a:pt x="234" y="357"/>
                    <a:pt x="234" y="357"/>
                    <a:pt x="234" y="357"/>
                  </a:cubicBezTo>
                  <a:cubicBezTo>
                    <a:pt x="234" y="285"/>
                    <a:pt x="234" y="285"/>
                    <a:pt x="234" y="285"/>
                  </a:cubicBezTo>
                  <a:cubicBezTo>
                    <a:pt x="254" y="285"/>
                    <a:pt x="277" y="290"/>
                    <a:pt x="298" y="292"/>
                  </a:cubicBezTo>
                  <a:cubicBezTo>
                    <a:pt x="277" y="318"/>
                    <a:pt x="257" y="342"/>
                    <a:pt x="237" y="357"/>
                  </a:cubicBezTo>
                  <a:close/>
                  <a:moveTo>
                    <a:pt x="257" y="357"/>
                  </a:moveTo>
                  <a:cubicBezTo>
                    <a:pt x="277" y="339"/>
                    <a:pt x="298" y="318"/>
                    <a:pt x="308" y="296"/>
                  </a:cubicBezTo>
                  <a:cubicBezTo>
                    <a:pt x="328" y="302"/>
                    <a:pt x="336" y="311"/>
                    <a:pt x="351" y="318"/>
                  </a:cubicBezTo>
                  <a:cubicBezTo>
                    <a:pt x="328" y="335"/>
                    <a:pt x="298" y="350"/>
                    <a:pt x="257" y="357"/>
                  </a:cubicBezTo>
                  <a:close/>
                  <a:moveTo>
                    <a:pt x="366" y="311"/>
                  </a:moveTo>
                  <a:cubicBezTo>
                    <a:pt x="346" y="302"/>
                    <a:pt x="328" y="292"/>
                    <a:pt x="318" y="285"/>
                  </a:cubicBezTo>
                  <a:cubicBezTo>
                    <a:pt x="328" y="259"/>
                    <a:pt x="328" y="231"/>
                    <a:pt x="336" y="196"/>
                  </a:cubicBezTo>
                  <a:cubicBezTo>
                    <a:pt x="420" y="196"/>
                    <a:pt x="420" y="196"/>
                    <a:pt x="420" y="196"/>
                  </a:cubicBezTo>
                  <a:cubicBezTo>
                    <a:pt x="420" y="242"/>
                    <a:pt x="399" y="281"/>
                    <a:pt x="366" y="31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27" name="Google Shape;2070;p15">
            <a:extLst>
              <a:ext uri="{FF2B5EF4-FFF2-40B4-BE49-F238E27FC236}">
                <a16:creationId xmlns:a16="http://schemas.microsoft.com/office/drawing/2014/main" id="{E4DECAC2-FE06-E445-5EF3-888084933080}"/>
              </a:ext>
            </a:extLst>
          </p:cNvPr>
          <p:cNvGrpSpPr/>
          <p:nvPr/>
        </p:nvGrpSpPr>
        <p:grpSpPr>
          <a:xfrm>
            <a:off x="6385183" y="3269095"/>
            <a:ext cx="190046" cy="185831"/>
            <a:chOff x="4171950" y="1138200"/>
            <a:chExt cx="393700" cy="319088"/>
          </a:xfrm>
          <a:solidFill>
            <a:schemeClr val="accent2"/>
          </a:solidFill>
        </p:grpSpPr>
        <p:sp>
          <p:nvSpPr>
            <p:cNvPr id="128" name="Google Shape;2071;p15">
              <a:extLst>
                <a:ext uri="{FF2B5EF4-FFF2-40B4-BE49-F238E27FC236}">
                  <a16:creationId xmlns:a16="http://schemas.microsoft.com/office/drawing/2014/main" id="{30A93BF6-981C-D464-E8BD-540A3FBE8350}"/>
                </a:ext>
              </a:extLst>
            </p:cNvPr>
            <p:cNvSpPr/>
            <p:nvPr/>
          </p:nvSpPr>
          <p:spPr>
            <a:xfrm>
              <a:off x="4330700" y="1138200"/>
              <a:ext cx="234950" cy="223838"/>
            </a:xfrm>
            <a:custGeom>
              <a:avLst/>
              <a:gdLst/>
              <a:ahLst/>
              <a:cxnLst/>
              <a:rect l="l" t="t" r="r" b="b"/>
              <a:pathLst>
                <a:path w="407" h="387" extrusionOk="0">
                  <a:moveTo>
                    <a:pt x="183" y="0"/>
                  </a:moveTo>
                  <a:cubicBezTo>
                    <a:pt x="109" y="0"/>
                    <a:pt x="40" y="34"/>
                    <a:pt x="0" y="80"/>
                  </a:cubicBezTo>
                  <a:cubicBezTo>
                    <a:pt x="0" y="80"/>
                    <a:pt x="0" y="80"/>
                    <a:pt x="0" y="80"/>
                  </a:cubicBezTo>
                  <a:cubicBezTo>
                    <a:pt x="12" y="82"/>
                    <a:pt x="15" y="84"/>
                    <a:pt x="22" y="86"/>
                  </a:cubicBezTo>
                  <a:cubicBezTo>
                    <a:pt x="61" y="49"/>
                    <a:pt x="119" y="24"/>
                    <a:pt x="183" y="24"/>
                  </a:cubicBezTo>
                  <a:cubicBezTo>
                    <a:pt x="295" y="24"/>
                    <a:pt x="384" y="102"/>
                    <a:pt x="384" y="197"/>
                  </a:cubicBezTo>
                  <a:cubicBezTo>
                    <a:pt x="384" y="293"/>
                    <a:pt x="295" y="367"/>
                    <a:pt x="183" y="367"/>
                  </a:cubicBezTo>
                  <a:cubicBezTo>
                    <a:pt x="132" y="367"/>
                    <a:pt x="84" y="354"/>
                    <a:pt x="51" y="326"/>
                  </a:cubicBezTo>
                  <a:cubicBezTo>
                    <a:pt x="40" y="326"/>
                    <a:pt x="38" y="326"/>
                    <a:pt x="38" y="330"/>
                  </a:cubicBezTo>
                  <a:cubicBezTo>
                    <a:pt x="38" y="345"/>
                    <a:pt x="38" y="345"/>
                    <a:pt x="38" y="345"/>
                  </a:cubicBezTo>
                  <a:cubicBezTo>
                    <a:pt x="40" y="345"/>
                    <a:pt x="55" y="347"/>
                    <a:pt x="55" y="347"/>
                  </a:cubicBezTo>
                  <a:cubicBezTo>
                    <a:pt x="55" y="350"/>
                    <a:pt x="55" y="350"/>
                    <a:pt x="55" y="350"/>
                  </a:cubicBezTo>
                  <a:cubicBezTo>
                    <a:pt x="79" y="356"/>
                    <a:pt x="109" y="371"/>
                    <a:pt x="140" y="384"/>
                  </a:cubicBezTo>
                  <a:cubicBezTo>
                    <a:pt x="152" y="387"/>
                    <a:pt x="170" y="387"/>
                    <a:pt x="183" y="387"/>
                  </a:cubicBezTo>
                  <a:cubicBezTo>
                    <a:pt x="308" y="387"/>
                    <a:pt x="407" y="302"/>
                    <a:pt x="407" y="197"/>
                  </a:cubicBezTo>
                  <a:cubicBezTo>
                    <a:pt x="407" y="89"/>
                    <a:pt x="308" y="0"/>
                    <a:pt x="183"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9" name="Google Shape;2072;p15">
              <a:extLst>
                <a:ext uri="{FF2B5EF4-FFF2-40B4-BE49-F238E27FC236}">
                  <a16:creationId xmlns:a16="http://schemas.microsoft.com/office/drawing/2014/main" id="{781EEC17-F4A1-28CB-E89B-19C782174CA3}"/>
                </a:ext>
              </a:extLst>
            </p:cNvPr>
            <p:cNvSpPr/>
            <p:nvPr/>
          </p:nvSpPr>
          <p:spPr>
            <a:xfrm>
              <a:off x="4171950" y="1189000"/>
              <a:ext cx="269875" cy="268288"/>
            </a:xfrm>
            <a:custGeom>
              <a:avLst/>
              <a:gdLst/>
              <a:ahLst/>
              <a:cxnLst/>
              <a:rect l="l" t="t" r="r" b="b"/>
              <a:pathLst>
                <a:path w="468" h="463" extrusionOk="0">
                  <a:moveTo>
                    <a:pt x="315" y="278"/>
                  </a:moveTo>
                  <a:cubicBezTo>
                    <a:pt x="315" y="278"/>
                    <a:pt x="315" y="278"/>
                    <a:pt x="315" y="278"/>
                  </a:cubicBezTo>
                  <a:cubicBezTo>
                    <a:pt x="300" y="274"/>
                    <a:pt x="297" y="271"/>
                    <a:pt x="290" y="267"/>
                  </a:cubicBezTo>
                  <a:cubicBezTo>
                    <a:pt x="290" y="230"/>
                    <a:pt x="290" y="230"/>
                    <a:pt x="290" y="230"/>
                  </a:cubicBezTo>
                  <a:cubicBezTo>
                    <a:pt x="300" y="219"/>
                    <a:pt x="300" y="219"/>
                    <a:pt x="300" y="219"/>
                  </a:cubicBezTo>
                  <a:cubicBezTo>
                    <a:pt x="300" y="219"/>
                    <a:pt x="359" y="208"/>
                    <a:pt x="394" y="195"/>
                  </a:cubicBezTo>
                  <a:cubicBezTo>
                    <a:pt x="394" y="195"/>
                    <a:pt x="374" y="173"/>
                    <a:pt x="354" y="126"/>
                  </a:cubicBezTo>
                  <a:cubicBezTo>
                    <a:pt x="359" y="61"/>
                    <a:pt x="315" y="32"/>
                    <a:pt x="287" y="17"/>
                  </a:cubicBezTo>
                  <a:cubicBezTo>
                    <a:pt x="282" y="15"/>
                    <a:pt x="275" y="13"/>
                    <a:pt x="272" y="6"/>
                  </a:cubicBezTo>
                  <a:cubicBezTo>
                    <a:pt x="244" y="0"/>
                    <a:pt x="214" y="2"/>
                    <a:pt x="186" y="15"/>
                  </a:cubicBezTo>
                  <a:cubicBezTo>
                    <a:pt x="186" y="15"/>
                    <a:pt x="186" y="15"/>
                    <a:pt x="186" y="15"/>
                  </a:cubicBezTo>
                  <a:cubicBezTo>
                    <a:pt x="186" y="15"/>
                    <a:pt x="112" y="39"/>
                    <a:pt x="127" y="110"/>
                  </a:cubicBezTo>
                  <a:cubicBezTo>
                    <a:pt x="99" y="165"/>
                    <a:pt x="79" y="189"/>
                    <a:pt x="79" y="189"/>
                  </a:cubicBezTo>
                  <a:cubicBezTo>
                    <a:pt x="106" y="204"/>
                    <a:pt x="157" y="208"/>
                    <a:pt x="170" y="213"/>
                  </a:cubicBezTo>
                  <a:cubicBezTo>
                    <a:pt x="178" y="230"/>
                    <a:pt x="186" y="230"/>
                    <a:pt x="186" y="230"/>
                  </a:cubicBezTo>
                  <a:cubicBezTo>
                    <a:pt x="178" y="271"/>
                    <a:pt x="178" y="271"/>
                    <a:pt x="178" y="271"/>
                  </a:cubicBezTo>
                  <a:cubicBezTo>
                    <a:pt x="173" y="271"/>
                    <a:pt x="170" y="274"/>
                    <a:pt x="157" y="278"/>
                  </a:cubicBezTo>
                  <a:cubicBezTo>
                    <a:pt x="157" y="278"/>
                    <a:pt x="54" y="315"/>
                    <a:pt x="35" y="334"/>
                  </a:cubicBezTo>
                  <a:cubicBezTo>
                    <a:pt x="0" y="369"/>
                    <a:pt x="0" y="417"/>
                    <a:pt x="0" y="419"/>
                  </a:cubicBezTo>
                  <a:cubicBezTo>
                    <a:pt x="0" y="419"/>
                    <a:pt x="0" y="421"/>
                    <a:pt x="0" y="428"/>
                  </a:cubicBezTo>
                  <a:cubicBezTo>
                    <a:pt x="8" y="434"/>
                    <a:pt x="66" y="447"/>
                    <a:pt x="157" y="454"/>
                  </a:cubicBezTo>
                  <a:cubicBezTo>
                    <a:pt x="186" y="456"/>
                    <a:pt x="237" y="463"/>
                    <a:pt x="297" y="454"/>
                  </a:cubicBezTo>
                  <a:cubicBezTo>
                    <a:pt x="394" y="447"/>
                    <a:pt x="468" y="434"/>
                    <a:pt x="468" y="428"/>
                  </a:cubicBezTo>
                  <a:cubicBezTo>
                    <a:pt x="468" y="421"/>
                    <a:pt x="468" y="419"/>
                    <a:pt x="468" y="419"/>
                  </a:cubicBezTo>
                  <a:cubicBezTo>
                    <a:pt x="468" y="417"/>
                    <a:pt x="468" y="369"/>
                    <a:pt x="435" y="334"/>
                  </a:cubicBezTo>
                  <a:cubicBezTo>
                    <a:pt x="415" y="315"/>
                    <a:pt x="315" y="278"/>
                    <a:pt x="315" y="278"/>
                  </a:cubicBezTo>
                  <a:close/>
                  <a:moveTo>
                    <a:pt x="275" y="395"/>
                  </a:moveTo>
                  <a:cubicBezTo>
                    <a:pt x="193" y="391"/>
                    <a:pt x="193" y="391"/>
                    <a:pt x="193" y="391"/>
                  </a:cubicBezTo>
                  <a:cubicBezTo>
                    <a:pt x="178" y="358"/>
                    <a:pt x="173" y="306"/>
                    <a:pt x="157" y="286"/>
                  </a:cubicBezTo>
                  <a:cubicBezTo>
                    <a:pt x="178" y="278"/>
                    <a:pt x="186" y="274"/>
                    <a:pt x="186" y="274"/>
                  </a:cubicBezTo>
                  <a:cubicBezTo>
                    <a:pt x="186" y="274"/>
                    <a:pt x="188" y="254"/>
                    <a:pt x="188" y="237"/>
                  </a:cubicBezTo>
                  <a:cubicBezTo>
                    <a:pt x="203" y="247"/>
                    <a:pt x="219" y="256"/>
                    <a:pt x="237" y="256"/>
                  </a:cubicBezTo>
                  <a:cubicBezTo>
                    <a:pt x="249" y="256"/>
                    <a:pt x="265" y="247"/>
                    <a:pt x="275" y="237"/>
                  </a:cubicBezTo>
                  <a:cubicBezTo>
                    <a:pt x="277" y="245"/>
                    <a:pt x="282" y="274"/>
                    <a:pt x="282" y="274"/>
                  </a:cubicBezTo>
                  <a:cubicBezTo>
                    <a:pt x="282" y="274"/>
                    <a:pt x="290" y="278"/>
                    <a:pt x="313" y="286"/>
                  </a:cubicBezTo>
                  <a:cubicBezTo>
                    <a:pt x="297" y="306"/>
                    <a:pt x="297" y="360"/>
                    <a:pt x="275" y="39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0" name="Google Shape;2073;p15">
              <a:extLst>
                <a:ext uri="{FF2B5EF4-FFF2-40B4-BE49-F238E27FC236}">
                  <a16:creationId xmlns:a16="http://schemas.microsoft.com/office/drawing/2014/main" id="{1CF81D4C-A439-AA75-121E-57CB3165334C}"/>
                </a:ext>
              </a:extLst>
            </p:cNvPr>
            <p:cNvSpPr/>
            <p:nvPr/>
          </p:nvSpPr>
          <p:spPr>
            <a:xfrm>
              <a:off x="4387850" y="1196937"/>
              <a:ext cx="133350" cy="111125"/>
            </a:xfrm>
            <a:custGeom>
              <a:avLst/>
              <a:gdLst/>
              <a:ahLst/>
              <a:cxnLst/>
              <a:rect l="l" t="t" r="r" b="b"/>
              <a:pathLst>
                <a:path w="231" h="193" extrusionOk="0">
                  <a:moveTo>
                    <a:pt x="114" y="193"/>
                  </a:moveTo>
                  <a:cubicBezTo>
                    <a:pt x="180" y="193"/>
                    <a:pt x="231" y="150"/>
                    <a:pt x="231" y="95"/>
                  </a:cubicBezTo>
                  <a:cubicBezTo>
                    <a:pt x="231" y="43"/>
                    <a:pt x="180" y="0"/>
                    <a:pt x="114" y="0"/>
                  </a:cubicBezTo>
                  <a:cubicBezTo>
                    <a:pt x="53" y="0"/>
                    <a:pt x="0" y="43"/>
                    <a:pt x="0" y="95"/>
                  </a:cubicBezTo>
                  <a:cubicBezTo>
                    <a:pt x="0" y="150"/>
                    <a:pt x="53" y="193"/>
                    <a:pt x="114" y="193"/>
                  </a:cubicBezTo>
                  <a:close/>
                  <a:moveTo>
                    <a:pt x="112" y="104"/>
                  </a:moveTo>
                  <a:cubicBezTo>
                    <a:pt x="89" y="95"/>
                    <a:pt x="71" y="87"/>
                    <a:pt x="71" y="71"/>
                  </a:cubicBezTo>
                  <a:cubicBezTo>
                    <a:pt x="71" y="56"/>
                    <a:pt x="89" y="48"/>
                    <a:pt x="109" y="39"/>
                  </a:cubicBezTo>
                  <a:cubicBezTo>
                    <a:pt x="109" y="26"/>
                    <a:pt x="109" y="26"/>
                    <a:pt x="109" y="26"/>
                  </a:cubicBezTo>
                  <a:cubicBezTo>
                    <a:pt x="125" y="26"/>
                    <a:pt x="125" y="26"/>
                    <a:pt x="125" y="26"/>
                  </a:cubicBezTo>
                  <a:cubicBezTo>
                    <a:pt x="125" y="39"/>
                    <a:pt x="125" y="39"/>
                    <a:pt x="125" y="39"/>
                  </a:cubicBezTo>
                  <a:cubicBezTo>
                    <a:pt x="140" y="39"/>
                    <a:pt x="147" y="43"/>
                    <a:pt x="158" y="48"/>
                  </a:cubicBezTo>
                  <a:cubicBezTo>
                    <a:pt x="152" y="63"/>
                    <a:pt x="152" y="63"/>
                    <a:pt x="152" y="63"/>
                  </a:cubicBezTo>
                  <a:cubicBezTo>
                    <a:pt x="142" y="63"/>
                    <a:pt x="134" y="56"/>
                    <a:pt x="122" y="56"/>
                  </a:cubicBezTo>
                  <a:cubicBezTo>
                    <a:pt x="109" y="56"/>
                    <a:pt x="104" y="63"/>
                    <a:pt x="104" y="71"/>
                  </a:cubicBezTo>
                  <a:cubicBezTo>
                    <a:pt x="104" y="78"/>
                    <a:pt x="109" y="82"/>
                    <a:pt x="125" y="87"/>
                  </a:cubicBezTo>
                  <a:cubicBezTo>
                    <a:pt x="152" y="95"/>
                    <a:pt x="163" y="104"/>
                    <a:pt x="163" y="119"/>
                  </a:cubicBezTo>
                  <a:cubicBezTo>
                    <a:pt x="163" y="135"/>
                    <a:pt x="147" y="145"/>
                    <a:pt x="125" y="152"/>
                  </a:cubicBezTo>
                  <a:cubicBezTo>
                    <a:pt x="125" y="167"/>
                    <a:pt x="125" y="167"/>
                    <a:pt x="125" y="167"/>
                  </a:cubicBezTo>
                  <a:cubicBezTo>
                    <a:pt x="109" y="167"/>
                    <a:pt x="109" y="167"/>
                    <a:pt x="109" y="167"/>
                  </a:cubicBezTo>
                  <a:cubicBezTo>
                    <a:pt x="109" y="152"/>
                    <a:pt x="109" y="152"/>
                    <a:pt x="109" y="152"/>
                  </a:cubicBezTo>
                  <a:cubicBezTo>
                    <a:pt x="94" y="152"/>
                    <a:pt x="79" y="150"/>
                    <a:pt x="71" y="145"/>
                  </a:cubicBezTo>
                  <a:cubicBezTo>
                    <a:pt x="79" y="128"/>
                    <a:pt x="79" y="128"/>
                    <a:pt x="79" y="128"/>
                  </a:cubicBezTo>
                  <a:cubicBezTo>
                    <a:pt x="84" y="130"/>
                    <a:pt x="99" y="139"/>
                    <a:pt x="112" y="139"/>
                  </a:cubicBezTo>
                  <a:cubicBezTo>
                    <a:pt x="125" y="139"/>
                    <a:pt x="134" y="130"/>
                    <a:pt x="134" y="119"/>
                  </a:cubicBezTo>
                  <a:cubicBezTo>
                    <a:pt x="134" y="113"/>
                    <a:pt x="125" y="104"/>
                    <a:pt x="112" y="10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1" name="Google Shape;2074;p15">
              <a:extLst>
                <a:ext uri="{FF2B5EF4-FFF2-40B4-BE49-F238E27FC236}">
                  <a16:creationId xmlns:a16="http://schemas.microsoft.com/office/drawing/2014/main" id="{E3920AD9-E1A7-36E1-5708-03A19D45EFA9}"/>
                </a:ext>
              </a:extLst>
            </p:cNvPr>
            <p:cNvSpPr/>
            <p:nvPr/>
          </p:nvSpPr>
          <p:spPr>
            <a:xfrm>
              <a:off x="4330700" y="1138200"/>
              <a:ext cx="234950" cy="223838"/>
            </a:xfrm>
            <a:custGeom>
              <a:avLst/>
              <a:gdLst/>
              <a:ahLst/>
              <a:cxnLst/>
              <a:rect l="l" t="t" r="r" b="b"/>
              <a:pathLst>
                <a:path w="407" h="387" extrusionOk="0">
                  <a:moveTo>
                    <a:pt x="183" y="0"/>
                  </a:moveTo>
                  <a:cubicBezTo>
                    <a:pt x="109" y="0"/>
                    <a:pt x="40" y="34"/>
                    <a:pt x="0" y="80"/>
                  </a:cubicBezTo>
                  <a:cubicBezTo>
                    <a:pt x="0" y="80"/>
                    <a:pt x="0" y="80"/>
                    <a:pt x="0" y="80"/>
                  </a:cubicBezTo>
                  <a:cubicBezTo>
                    <a:pt x="12" y="82"/>
                    <a:pt x="15" y="84"/>
                    <a:pt x="22" y="86"/>
                  </a:cubicBezTo>
                  <a:cubicBezTo>
                    <a:pt x="61" y="49"/>
                    <a:pt x="119" y="24"/>
                    <a:pt x="183" y="24"/>
                  </a:cubicBezTo>
                  <a:cubicBezTo>
                    <a:pt x="295" y="24"/>
                    <a:pt x="384" y="102"/>
                    <a:pt x="384" y="197"/>
                  </a:cubicBezTo>
                  <a:cubicBezTo>
                    <a:pt x="384" y="293"/>
                    <a:pt x="295" y="367"/>
                    <a:pt x="183" y="367"/>
                  </a:cubicBezTo>
                  <a:cubicBezTo>
                    <a:pt x="132" y="367"/>
                    <a:pt x="84" y="354"/>
                    <a:pt x="51" y="326"/>
                  </a:cubicBezTo>
                  <a:cubicBezTo>
                    <a:pt x="40" y="326"/>
                    <a:pt x="38" y="326"/>
                    <a:pt x="38" y="330"/>
                  </a:cubicBezTo>
                  <a:cubicBezTo>
                    <a:pt x="38" y="345"/>
                    <a:pt x="38" y="345"/>
                    <a:pt x="38" y="345"/>
                  </a:cubicBezTo>
                  <a:cubicBezTo>
                    <a:pt x="40" y="345"/>
                    <a:pt x="55" y="347"/>
                    <a:pt x="55" y="347"/>
                  </a:cubicBezTo>
                  <a:cubicBezTo>
                    <a:pt x="55" y="350"/>
                    <a:pt x="55" y="350"/>
                    <a:pt x="55" y="350"/>
                  </a:cubicBezTo>
                  <a:cubicBezTo>
                    <a:pt x="79" y="356"/>
                    <a:pt x="109" y="371"/>
                    <a:pt x="140" y="384"/>
                  </a:cubicBezTo>
                  <a:cubicBezTo>
                    <a:pt x="152" y="387"/>
                    <a:pt x="170" y="387"/>
                    <a:pt x="183" y="387"/>
                  </a:cubicBezTo>
                  <a:cubicBezTo>
                    <a:pt x="308" y="387"/>
                    <a:pt x="407" y="302"/>
                    <a:pt x="407" y="197"/>
                  </a:cubicBezTo>
                  <a:cubicBezTo>
                    <a:pt x="407" y="89"/>
                    <a:pt x="308" y="0"/>
                    <a:pt x="183"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2" name="Google Shape;2075;p15">
              <a:extLst>
                <a:ext uri="{FF2B5EF4-FFF2-40B4-BE49-F238E27FC236}">
                  <a16:creationId xmlns:a16="http://schemas.microsoft.com/office/drawing/2014/main" id="{4C5DCA59-204C-D5D1-681A-8E90B4D52009}"/>
                </a:ext>
              </a:extLst>
            </p:cNvPr>
            <p:cNvSpPr/>
            <p:nvPr/>
          </p:nvSpPr>
          <p:spPr>
            <a:xfrm>
              <a:off x="4171950" y="1189000"/>
              <a:ext cx="269875" cy="268288"/>
            </a:xfrm>
            <a:custGeom>
              <a:avLst/>
              <a:gdLst/>
              <a:ahLst/>
              <a:cxnLst/>
              <a:rect l="l" t="t" r="r" b="b"/>
              <a:pathLst>
                <a:path w="468" h="463" extrusionOk="0">
                  <a:moveTo>
                    <a:pt x="315" y="278"/>
                  </a:moveTo>
                  <a:cubicBezTo>
                    <a:pt x="315" y="278"/>
                    <a:pt x="315" y="278"/>
                    <a:pt x="315" y="278"/>
                  </a:cubicBezTo>
                  <a:cubicBezTo>
                    <a:pt x="300" y="274"/>
                    <a:pt x="297" y="271"/>
                    <a:pt x="290" y="267"/>
                  </a:cubicBezTo>
                  <a:cubicBezTo>
                    <a:pt x="290" y="230"/>
                    <a:pt x="290" y="230"/>
                    <a:pt x="290" y="230"/>
                  </a:cubicBezTo>
                  <a:cubicBezTo>
                    <a:pt x="300" y="219"/>
                    <a:pt x="300" y="219"/>
                    <a:pt x="300" y="219"/>
                  </a:cubicBezTo>
                  <a:cubicBezTo>
                    <a:pt x="300" y="219"/>
                    <a:pt x="359" y="208"/>
                    <a:pt x="394" y="195"/>
                  </a:cubicBezTo>
                  <a:cubicBezTo>
                    <a:pt x="394" y="195"/>
                    <a:pt x="374" y="173"/>
                    <a:pt x="354" y="126"/>
                  </a:cubicBezTo>
                  <a:cubicBezTo>
                    <a:pt x="359" y="61"/>
                    <a:pt x="315" y="32"/>
                    <a:pt x="287" y="17"/>
                  </a:cubicBezTo>
                  <a:cubicBezTo>
                    <a:pt x="282" y="15"/>
                    <a:pt x="275" y="13"/>
                    <a:pt x="272" y="6"/>
                  </a:cubicBezTo>
                  <a:cubicBezTo>
                    <a:pt x="244" y="0"/>
                    <a:pt x="214" y="2"/>
                    <a:pt x="186" y="15"/>
                  </a:cubicBezTo>
                  <a:cubicBezTo>
                    <a:pt x="186" y="15"/>
                    <a:pt x="186" y="15"/>
                    <a:pt x="186" y="15"/>
                  </a:cubicBezTo>
                  <a:cubicBezTo>
                    <a:pt x="186" y="15"/>
                    <a:pt x="112" y="39"/>
                    <a:pt x="127" y="110"/>
                  </a:cubicBezTo>
                  <a:cubicBezTo>
                    <a:pt x="99" y="165"/>
                    <a:pt x="79" y="189"/>
                    <a:pt x="79" y="189"/>
                  </a:cubicBezTo>
                  <a:cubicBezTo>
                    <a:pt x="106" y="204"/>
                    <a:pt x="157" y="208"/>
                    <a:pt x="170" y="213"/>
                  </a:cubicBezTo>
                  <a:cubicBezTo>
                    <a:pt x="178" y="230"/>
                    <a:pt x="186" y="230"/>
                    <a:pt x="186" y="230"/>
                  </a:cubicBezTo>
                  <a:cubicBezTo>
                    <a:pt x="178" y="271"/>
                    <a:pt x="178" y="271"/>
                    <a:pt x="178" y="271"/>
                  </a:cubicBezTo>
                  <a:cubicBezTo>
                    <a:pt x="173" y="271"/>
                    <a:pt x="170" y="274"/>
                    <a:pt x="157" y="278"/>
                  </a:cubicBezTo>
                  <a:cubicBezTo>
                    <a:pt x="157" y="278"/>
                    <a:pt x="54" y="315"/>
                    <a:pt x="35" y="334"/>
                  </a:cubicBezTo>
                  <a:cubicBezTo>
                    <a:pt x="0" y="369"/>
                    <a:pt x="0" y="417"/>
                    <a:pt x="0" y="419"/>
                  </a:cubicBezTo>
                  <a:cubicBezTo>
                    <a:pt x="0" y="419"/>
                    <a:pt x="0" y="421"/>
                    <a:pt x="0" y="428"/>
                  </a:cubicBezTo>
                  <a:cubicBezTo>
                    <a:pt x="8" y="434"/>
                    <a:pt x="66" y="447"/>
                    <a:pt x="157" y="454"/>
                  </a:cubicBezTo>
                  <a:cubicBezTo>
                    <a:pt x="186" y="456"/>
                    <a:pt x="237" y="463"/>
                    <a:pt x="297" y="454"/>
                  </a:cubicBezTo>
                  <a:cubicBezTo>
                    <a:pt x="394" y="447"/>
                    <a:pt x="468" y="434"/>
                    <a:pt x="468" y="428"/>
                  </a:cubicBezTo>
                  <a:cubicBezTo>
                    <a:pt x="468" y="421"/>
                    <a:pt x="468" y="419"/>
                    <a:pt x="468" y="419"/>
                  </a:cubicBezTo>
                  <a:cubicBezTo>
                    <a:pt x="468" y="417"/>
                    <a:pt x="468" y="369"/>
                    <a:pt x="435" y="334"/>
                  </a:cubicBezTo>
                  <a:cubicBezTo>
                    <a:pt x="415" y="315"/>
                    <a:pt x="315" y="278"/>
                    <a:pt x="315" y="278"/>
                  </a:cubicBezTo>
                  <a:close/>
                  <a:moveTo>
                    <a:pt x="275" y="395"/>
                  </a:moveTo>
                  <a:cubicBezTo>
                    <a:pt x="193" y="391"/>
                    <a:pt x="193" y="391"/>
                    <a:pt x="193" y="391"/>
                  </a:cubicBezTo>
                  <a:cubicBezTo>
                    <a:pt x="178" y="358"/>
                    <a:pt x="173" y="306"/>
                    <a:pt x="157" y="286"/>
                  </a:cubicBezTo>
                  <a:cubicBezTo>
                    <a:pt x="178" y="278"/>
                    <a:pt x="186" y="274"/>
                    <a:pt x="186" y="274"/>
                  </a:cubicBezTo>
                  <a:cubicBezTo>
                    <a:pt x="186" y="274"/>
                    <a:pt x="188" y="254"/>
                    <a:pt x="188" y="237"/>
                  </a:cubicBezTo>
                  <a:cubicBezTo>
                    <a:pt x="203" y="247"/>
                    <a:pt x="219" y="256"/>
                    <a:pt x="237" y="256"/>
                  </a:cubicBezTo>
                  <a:cubicBezTo>
                    <a:pt x="249" y="256"/>
                    <a:pt x="265" y="247"/>
                    <a:pt x="275" y="237"/>
                  </a:cubicBezTo>
                  <a:cubicBezTo>
                    <a:pt x="277" y="245"/>
                    <a:pt x="282" y="274"/>
                    <a:pt x="282" y="274"/>
                  </a:cubicBezTo>
                  <a:cubicBezTo>
                    <a:pt x="282" y="274"/>
                    <a:pt x="290" y="278"/>
                    <a:pt x="313" y="286"/>
                  </a:cubicBezTo>
                  <a:cubicBezTo>
                    <a:pt x="297" y="306"/>
                    <a:pt x="297" y="360"/>
                    <a:pt x="275" y="39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3" name="Google Shape;2076;p15">
              <a:extLst>
                <a:ext uri="{FF2B5EF4-FFF2-40B4-BE49-F238E27FC236}">
                  <a16:creationId xmlns:a16="http://schemas.microsoft.com/office/drawing/2014/main" id="{19BE6FB4-550D-C22A-CBA8-F28B264F0330}"/>
                </a:ext>
              </a:extLst>
            </p:cNvPr>
            <p:cNvSpPr/>
            <p:nvPr/>
          </p:nvSpPr>
          <p:spPr>
            <a:xfrm>
              <a:off x="4387850" y="1196937"/>
              <a:ext cx="133350" cy="111125"/>
            </a:xfrm>
            <a:custGeom>
              <a:avLst/>
              <a:gdLst/>
              <a:ahLst/>
              <a:cxnLst/>
              <a:rect l="l" t="t" r="r" b="b"/>
              <a:pathLst>
                <a:path w="231" h="193" extrusionOk="0">
                  <a:moveTo>
                    <a:pt x="114" y="193"/>
                  </a:moveTo>
                  <a:cubicBezTo>
                    <a:pt x="180" y="193"/>
                    <a:pt x="231" y="150"/>
                    <a:pt x="231" y="95"/>
                  </a:cubicBezTo>
                  <a:cubicBezTo>
                    <a:pt x="231" y="43"/>
                    <a:pt x="180" y="0"/>
                    <a:pt x="114" y="0"/>
                  </a:cubicBezTo>
                  <a:cubicBezTo>
                    <a:pt x="53" y="0"/>
                    <a:pt x="0" y="43"/>
                    <a:pt x="0" y="95"/>
                  </a:cubicBezTo>
                  <a:cubicBezTo>
                    <a:pt x="0" y="150"/>
                    <a:pt x="53" y="193"/>
                    <a:pt x="114" y="193"/>
                  </a:cubicBezTo>
                  <a:close/>
                  <a:moveTo>
                    <a:pt x="112" y="104"/>
                  </a:moveTo>
                  <a:cubicBezTo>
                    <a:pt x="89" y="95"/>
                    <a:pt x="71" y="87"/>
                    <a:pt x="71" y="71"/>
                  </a:cubicBezTo>
                  <a:cubicBezTo>
                    <a:pt x="71" y="56"/>
                    <a:pt x="89" y="48"/>
                    <a:pt x="109" y="39"/>
                  </a:cubicBezTo>
                  <a:cubicBezTo>
                    <a:pt x="109" y="26"/>
                    <a:pt x="109" y="26"/>
                    <a:pt x="109" y="26"/>
                  </a:cubicBezTo>
                  <a:cubicBezTo>
                    <a:pt x="125" y="26"/>
                    <a:pt x="125" y="26"/>
                    <a:pt x="125" y="26"/>
                  </a:cubicBezTo>
                  <a:cubicBezTo>
                    <a:pt x="125" y="39"/>
                    <a:pt x="125" y="39"/>
                    <a:pt x="125" y="39"/>
                  </a:cubicBezTo>
                  <a:cubicBezTo>
                    <a:pt x="140" y="39"/>
                    <a:pt x="147" y="43"/>
                    <a:pt x="158" y="48"/>
                  </a:cubicBezTo>
                  <a:cubicBezTo>
                    <a:pt x="152" y="63"/>
                    <a:pt x="152" y="63"/>
                    <a:pt x="152" y="63"/>
                  </a:cubicBezTo>
                  <a:cubicBezTo>
                    <a:pt x="142" y="63"/>
                    <a:pt x="134" y="56"/>
                    <a:pt x="122" y="56"/>
                  </a:cubicBezTo>
                  <a:cubicBezTo>
                    <a:pt x="109" y="56"/>
                    <a:pt x="104" y="63"/>
                    <a:pt x="104" y="71"/>
                  </a:cubicBezTo>
                  <a:cubicBezTo>
                    <a:pt x="104" y="78"/>
                    <a:pt x="109" y="82"/>
                    <a:pt x="125" y="87"/>
                  </a:cubicBezTo>
                  <a:cubicBezTo>
                    <a:pt x="152" y="95"/>
                    <a:pt x="163" y="104"/>
                    <a:pt x="163" y="119"/>
                  </a:cubicBezTo>
                  <a:cubicBezTo>
                    <a:pt x="163" y="135"/>
                    <a:pt x="147" y="145"/>
                    <a:pt x="125" y="152"/>
                  </a:cubicBezTo>
                  <a:cubicBezTo>
                    <a:pt x="125" y="167"/>
                    <a:pt x="125" y="167"/>
                    <a:pt x="125" y="167"/>
                  </a:cubicBezTo>
                  <a:cubicBezTo>
                    <a:pt x="109" y="167"/>
                    <a:pt x="109" y="167"/>
                    <a:pt x="109" y="167"/>
                  </a:cubicBezTo>
                  <a:cubicBezTo>
                    <a:pt x="109" y="152"/>
                    <a:pt x="109" y="152"/>
                    <a:pt x="109" y="152"/>
                  </a:cubicBezTo>
                  <a:cubicBezTo>
                    <a:pt x="94" y="152"/>
                    <a:pt x="79" y="150"/>
                    <a:pt x="71" y="145"/>
                  </a:cubicBezTo>
                  <a:cubicBezTo>
                    <a:pt x="79" y="128"/>
                    <a:pt x="79" y="128"/>
                    <a:pt x="79" y="128"/>
                  </a:cubicBezTo>
                  <a:cubicBezTo>
                    <a:pt x="84" y="130"/>
                    <a:pt x="99" y="139"/>
                    <a:pt x="112" y="139"/>
                  </a:cubicBezTo>
                  <a:cubicBezTo>
                    <a:pt x="125" y="139"/>
                    <a:pt x="134" y="130"/>
                    <a:pt x="134" y="119"/>
                  </a:cubicBezTo>
                  <a:cubicBezTo>
                    <a:pt x="134" y="113"/>
                    <a:pt x="125" y="104"/>
                    <a:pt x="112" y="10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134" name="Google Shape;2077;p15">
            <a:extLst>
              <a:ext uri="{FF2B5EF4-FFF2-40B4-BE49-F238E27FC236}">
                <a16:creationId xmlns:a16="http://schemas.microsoft.com/office/drawing/2014/main" id="{3E4231D0-6FA9-B8B9-448C-53227CE249F3}"/>
              </a:ext>
            </a:extLst>
          </p:cNvPr>
          <p:cNvGrpSpPr/>
          <p:nvPr/>
        </p:nvGrpSpPr>
        <p:grpSpPr>
          <a:xfrm>
            <a:off x="6385183" y="3535153"/>
            <a:ext cx="190046" cy="185831"/>
            <a:chOff x="8499475" y="3775037"/>
            <a:chExt cx="292101" cy="290513"/>
          </a:xfrm>
          <a:solidFill>
            <a:schemeClr val="accent2"/>
          </a:solidFill>
        </p:grpSpPr>
        <p:sp>
          <p:nvSpPr>
            <p:cNvPr id="135" name="Google Shape;2078;p15">
              <a:extLst>
                <a:ext uri="{FF2B5EF4-FFF2-40B4-BE49-F238E27FC236}">
                  <a16:creationId xmlns:a16="http://schemas.microsoft.com/office/drawing/2014/main" id="{624F6029-18F7-7503-03FA-475CC0FB816A}"/>
                </a:ext>
              </a:extLst>
            </p:cNvPr>
            <p:cNvSpPr/>
            <p:nvPr/>
          </p:nvSpPr>
          <p:spPr>
            <a:xfrm>
              <a:off x="8499475" y="3775037"/>
              <a:ext cx="212725" cy="230188"/>
            </a:xfrm>
            <a:custGeom>
              <a:avLst/>
              <a:gdLst/>
              <a:ahLst/>
              <a:cxnLst/>
              <a:rect l="l" t="t" r="r" b="b"/>
              <a:pathLst>
                <a:path w="369" h="398" extrusionOk="0">
                  <a:moveTo>
                    <a:pt x="369" y="276"/>
                  </a:moveTo>
                  <a:cubicBezTo>
                    <a:pt x="336" y="256"/>
                    <a:pt x="287" y="239"/>
                    <a:pt x="287" y="239"/>
                  </a:cubicBezTo>
                  <a:cubicBezTo>
                    <a:pt x="287" y="239"/>
                    <a:pt x="287" y="239"/>
                    <a:pt x="287" y="239"/>
                  </a:cubicBezTo>
                  <a:cubicBezTo>
                    <a:pt x="272" y="235"/>
                    <a:pt x="270" y="235"/>
                    <a:pt x="262" y="235"/>
                  </a:cubicBezTo>
                  <a:cubicBezTo>
                    <a:pt x="262" y="200"/>
                    <a:pt x="262" y="200"/>
                    <a:pt x="262" y="200"/>
                  </a:cubicBezTo>
                  <a:cubicBezTo>
                    <a:pt x="262" y="200"/>
                    <a:pt x="280" y="189"/>
                    <a:pt x="280" y="154"/>
                  </a:cubicBezTo>
                  <a:cubicBezTo>
                    <a:pt x="295" y="159"/>
                    <a:pt x="295" y="150"/>
                    <a:pt x="295" y="139"/>
                  </a:cubicBezTo>
                  <a:cubicBezTo>
                    <a:pt x="295" y="135"/>
                    <a:pt x="300" y="106"/>
                    <a:pt x="287" y="106"/>
                  </a:cubicBezTo>
                  <a:cubicBezTo>
                    <a:pt x="295" y="85"/>
                    <a:pt x="295" y="85"/>
                    <a:pt x="295" y="85"/>
                  </a:cubicBezTo>
                  <a:cubicBezTo>
                    <a:pt x="308" y="44"/>
                    <a:pt x="272" y="28"/>
                    <a:pt x="272" y="28"/>
                  </a:cubicBezTo>
                  <a:cubicBezTo>
                    <a:pt x="262" y="17"/>
                    <a:pt x="252" y="13"/>
                    <a:pt x="242" y="9"/>
                  </a:cubicBezTo>
                  <a:cubicBezTo>
                    <a:pt x="206" y="0"/>
                    <a:pt x="165" y="9"/>
                    <a:pt x="142" y="35"/>
                  </a:cubicBezTo>
                  <a:cubicBezTo>
                    <a:pt x="125" y="56"/>
                    <a:pt x="125" y="81"/>
                    <a:pt x="132" y="102"/>
                  </a:cubicBezTo>
                  <a:cubicBezTo>
                    <a:pt x="132" y="106"/>
                    <a:pt x="132" y="106"/>
                    <a:pt x="132" y="106"/>
                  </a:cubicBezTo>
                  <a:cubicBezTo>
                    <a:pt x="125" y="106"/>
                    <a:pt x="125" y="135"/>
                    <a:pt x="125" y="139"/>
                  </a:cubicBezTo>
                  <a:cubicBezTo>
                    <a:pt x="132" y="150"/>
                    <a:pt x="132" y="159"/>
                    <a:pt x="142" y="154"/>
                  </a:cubicBezTo>
                  <a:cubicBezTo>
                    <a:pt x="147" y="189"/>
                    <a:pt x="165" y="200"/>
                    <a:pt x="165" y="200"/>
                  </a:cubicBezTo>
                  <a:cubicBezTo>
                    <a:pt x="158" y="235"/>
                    <a:pt x="158" y="235"/>
                    <a:pt x="158" y="235"/>
                  </a:cubicBezTo>
                  <a:cubicBezTo>
                    <a:pt x="150" y="235"/>
                    <a:pt x="147" y="235"/>
                    <a:pt x="137" y="239"/>
                  </a:cubicBezTo>
                  <a:cubicBezTo>
                    <a:pt x="137" y="239"/>
                    <a:pt x="41" y="265"/>
                    <a:pt x="30" y="291"/>
                  </a:cubicBezTo>
                  <a:cubicBezTo>
                    <a:pt x="0" y="315"/>
                    <a:pt x="0" y="357"/>
                    <a:pt x="0" y="357"/>
                  </a:cubicBezTo>
                  <a:cubicBezTo>
                    <a:pt x="0" y="359"/>
                    <a:pt x="0" y="365"/>
                    <a:pt x="0" y="365"/>
                  </a:cubicBezTo>
                  <a:cubicBezTo>
                    <a:pt x="0" y="374"/>
                    <a:pt x="61" y="383"/>
                    <a:pt x="142" y="389"/>
                  </a:cubicBezTo>
                  <a:cubicBezTo>
                    <a:pt x="165" y="391"/>
                    <a:pt x="196" y="398"/>
                    <a:pt x="242" y="391"/>
                  </a:cubicBezTo>
                  <a:cubicBezTo>
                    <a:pt x="242" y="328"/>
                    <a:pt x="295" y="276"/>
                    <a:pt x="369" y="276"/>
                  </a:cubicBezTo>
                  <a:close/>
                  <a:moveTo>
                    <a:pt x="229" y="339"/>
                  </a:moveTo>
                  <a:cubicBezTo>
                    <a:pt x="216" y="270"/>
                    <a:pt x="216" y="270"/>
                    <a:pt x="216" y="270"/>
                  </a:cubicBezTo>
                  <a:cubicBezTo>
                    <a:pt x="229" y="263"/>
                    <a:pt x="229" y="263"/>
                    <a:pt x="229" y="263"/>
                  </a:cubicBezTo>
                  <a:cubicBezTo>
                    <a:pt x="229" y="261"/>
                    <a:pt x="229" y="261"/>
                    <a:pt x="229" y="261"/>
                  </a:cubicBezTo>
                  <a:cubicBezTo>
                    <a:pt x="214" y="252"/>
                    <a:pt x="214" y="252"/>
                    <a:pt x="214" y="252"/>
                  </a:cubicBezTo>
                  <a:cubicBezTo>
                    <a:pt x="214" y="252"/>
                    <a:pt x="211" y="252"/>
                    <a:pt x="206" y="252"/>
                  </a:cubicBezTo>
                  <a:cubicBezTo>
                    <a:pt x="196" y="261"/>
                    <a:pt x="196" y="261"/>
                    <a:pt x="196" y="261"/>
                  </a:cubicBezTo>
                  <a:cubicBezTo>
                    <a:pt x="191" y="263"/>
                    <a:pt x="191" y="263"/>
                    <a:pt x="196" y="263"/>
                  </a:cubicBezTo>
                  <a:cubicBezTo>
                    <a:pt x="206" y="265"/>
                    <a:pt x="206" y="265"/>
                    <a:pt x="206" y="265"/>
                  </a:cubicBezTo>
                  <a:cubicBezTo>
                    <a:pt x="185" y="339"/>
                    <a:pt x="185" y="339"/>
                    <a:pt x="185" y="339"/>
                  </a:cubicBezTo>
                  <a:cubicBezTo>
                    <a:pt x="173" y="307"/>
                    <a:pt x="150" y="261"/>
                    <a:pt x="142" y="244"/>
                  </a:cubicBezTo>
                  <a:cubicBezTo>
                    <a:pt x="158" y="239"/>
                    <a:pt x="165" y="237"/>
                    <a:pt x="165" y="237"/>
                  </a:cubicBezTo>
                  <a:cubicBezTo>
                    <a:pt x="168" y="237"/>
                    <a:pt x="168" y="219"/>
                    <a:pt x="173" y="205"/>
                  </a:cubicBezTo>
                  <a:cubicBezTo>
                    <a:pt x="183" y="215"/>
                    <a:pt x="196" y="219"/>
                    <a:pt x="214" y="219"/>
                  </a:cubicBezTo>
                  <a:cubicBezTo>
                    <a:pt x="229" y="219"/>
                    <a:pt x="242" y="213"/>
                    <a:pt x="249" y="202"/>
                  </a:cubicBezTo>
                  <a:cubicBezTo>
                    <a:pt x="252" y="213"/>
                    <a:pt x="252" y="235"/>
                    <a:pt x="259" y="235"/>
                  </a:cubicBezTo>
                  <a:cubicBezTo>
                    <a:pt x="259" y="235"/>
                    <a:pt x="262" y="237"/>
                    <a:pt x="282" y="244"/>
                  </a:cubicBezTo>
                  <a:cubicBezTo>
                    <a:pt x="272" y="261"/>
                    <a:pt x="249" y="311"/>
                    <a:pt x="229" y="33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6" name="Google Shape;2079;p15">
              <a:extLst>
                <a:ext uri="{FF2B5EF4-FFF2-40B4-BE49-F238E27FC236}">
                  <a16:creationId xmlns:a16="http://schemas.microsoft.com/office/drawing/2014/main" id="{4EB21EFF-D5DA-709D-D6F7-D0C4F421D9F2}"/>
                </a:ext>
              </a:extLst>
            </p:cNvPr>
            <p:cNvSpPr/>
            <p:nvPr/>
          </p:nvSpPr>
          <p:spPr>
            <a:xfrm>
              <a:off x="8650287" y="3940137"/>
              <a:ext cx="141287" cy="125413"/>
            </a:xfrm>
            <a:custGeom>
              <a:avLst/>
              <a:gdLst/>
              <a:ahLst/>
              <a:cxnLst/>
              <a:rect l="l" t="t" r="r" b="b"/>
              <a:pathLst>
                <a:path w="244" h="215" extrusionOk="0">
                  <a:moveTo>
                    <a:pt x="120" y="0"/>
                  </a:moveTo>
                  <a:cubicBezTo>
                    <a:pt x="51" y="0"/>
                    <a:pt x="0" y="50"/>
                    <a:pt x="0" y="106"/>
                  </a:cubicBezTo>
                  <a:cubicBezTo>
                    <a:pt x="0" y="167"/>
                    <a:pt x="51" y="215"/>
                    <a:pt x="120" y="215"/>
                  </a:cubicBezTo>
                  <a:cubicBezTo>
                    <a:pt x="188" y="215"/>
                    <a:pt x="244" y="167"/>
                    <a:pt x="244" y="106"/>
                  </a:cubicBezTo>
                  <a:cubicBezTo>
                    <a:pt x="244" y="50"/>
                    <a:pt x="188" y="0"/>
                    <a:pt x="120" y="0"/>
                  </a:cubicBezTo>
                  <a:close/>
                  <a:moveTo>
                    <a:pt x="120" y="195"/>
                  </a:moveTo>
                  <a:cubicBezTo>
                    <a:pt x="58" y="195"/>
                    <a:pt x="20" y="156"/>
                    <a:pt x="20" y="106"/>
                  </a:cubicBezTo>
                  <a:cubicBezTo>
                    <a:pt x="20" y="61"/>
                    <a:pt x="58" y="22"/>
                    <a:pt x="120" y="22"/>
                  </a:cubicBezTo>
                  <a:cubicBezTo>
                    <a:pt x="173" y="22"/>
                    <a:pt x="216" y="61"/>
                    <a:pt x="216" y="106"/>
                  </a:cubicBezTo>
                  <a:cubicBezTo>
                    <a:pt x="216" y="156"/>
                    <a:pt x="173" y="195"/>
                    <a:pt x="120" y="19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7" name="Google Shape;2080;p15">
              <a:extLst>
                <a:ext uri="{FF2B5EF4-FFF2-40B4-BE49-F238E27FC236}">
                  <a16:creationId xmlns:a16="http://schemas.microsoft.com/office/drawing/2014/main" id="{C3F49C18-0684-798A-968A-E87B922EFA33}"/>
                </a:ext>
              </a:extLst>
            </p:cNvPr>
            <p:cNvSpPr/>
            <p:nvPr/>
          </p:nvSpPr>
          <p:spPr>
            <a:xfrm>
              <a:off x="8680450" y="3952837"/>
              <a:ext cx="82550" cy="98425"/>
            </a:xfrm>
            <a:custGeom>
              <a:avLst/>
              <a:gdLst/>
              <a:ahLst/>
              <a:cxnLst/>
              <a:rect l="l" t="t" r="r" b="b"/>
              <a:pathLst>
                <a:path w="145" h="169" extrusionOk="0">
                  <a:moveTo>
                    <a:pt x="140" y="50"/>
                  </a:moveTo>
                  <a:cubicBezTo>
                    <a:pt x="94" y="0"/>
                    <a:pt x="53" y="108"/>
                    <a:pt x="5" y="58"/>
                  </a:cubicBezTo>
                  <a:cubicBezTo>
                    <a:pt x="5" y="58"/>
                    <a:pt x="0" y="52"/>
                    <a:pt x="0" y="58"/>
                  </a:cubicBezTo>
                  <a:cubicBezTo>
                    <a:pt x="0" y="73"/>
                    <a:pt x="0" y="93"/>
                    <a:pt x="0" y="108"/>
                  </a:cubicBezTo>
                  <a:cubicBezTo>
                    <a:pt x="0" y="115"/>
                    <a:pt x="5" y="117"/>
                    <a:pt x="5" y="124"/>
                  </a:cubicBezTo>
                  <a:cubicBezTo>
                    <a:pt x="53" y="169"/>
                    <a:pt x="94" y="62"/>
                    <a:pt x="140" y="108"/>
                  </a:cubicBezTo>
                  <a:cubicBezTo>
                    <a:pt x="140" y="115"/>
                    <a:pt x="145" y="115"/>
                    <a:pt x="145" y="108"/>
                  </a:cubicBezTo>
                  <a:cubicBezTo>
                    <a:pt x="145" y="93"/>
                    <a:pt x="145" y="73"/>
                    <a:pt x="145" y="58"/>
                  </a:cubicBezTo>
                  <a:cubicBezTo>
                    <a:pt x="145" y="52"/>
                    <a:pt x="140" y="50"/>
                    <a:pt x="140" y="50"/>
                  </a:cubicBezTo>
                  <a:close/>
                  <a:moveTo>
                    <a:pt x="137" y="84"/>
                  </a:moveTo>
                  <a:cubicBezTo>
                    <a:pt x="124" y="76"/>
                    <a:pt x="117" y="82"/>
                    <a:pt x="117" y="91"/>
                  </a:cubicBezTo>
                  <a:cubicBezTo>
                    <a:pt x="86" y="84"/>
                    <a:pt x="58" y="134"/>
                    <a:pt x="25" y="128"/>
                  </a:cubicBezTo>
                  <a:cubicBezTo>
                    <a:pt x="25" y="124"/>
                    <a:pt x="18" y="115"/>
                    <a:pt x="7" y="106"/>
                  </a:cubicBezTo>
                  <a:cubicBezTo>
                    <a:pt x="7" y="95"/>
                    <a:pt x="7" y="91"/>
                    <a:pt x="7" y="82"/>
                  </a:cubicBezTo>
                  <a:cubicBezTo>
                    <a:pt x="18" y="93"/>
                    <a:pt x="25" y="84"/>
                    <a:pt x="25" y="76"/>
                  </a:cubicBezTo>
                  <a:cubicBezTo>
                    <a:pt x="58" y="84"/>
                    <a:pt x="86" y="39"/>
                    <a:pt x="117" y="39"/>
                  </a:cubicBezTo>
                  <a:cubicBezTo>
                    <a:pt x="117" y="50"/>
                    <a:pt x="124" y="58"/>
                    <a:pt x="137" y="67"/>
                  </a:cubicBezTo>
                  <a:cubicBezTo>
                    <a:pt x="137" y="71"/>
                    <a:pt x="137" y="78"/>
                    <a:pt x="137" y="8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8" name="Google Shape;2081;p15">
              <a:extLst>
                <a:ext uri="{FF2B5EF4-FFF2-40B4-BE49-F238E27FC236}">
                  <a16:creationId xmlns:a16="http://schemas.microsoft.com/office/drawing/2014/main" id="{B7201C06-A427-508B-FDF2-15B3BCAEC69B}"/>
                </a:ext>
              </a:extLst>
            </p:cNvPr>
            <p:cNvSpPr/>
            <p:nvPr/>
          </p:nvSpPr>
          <p:spPr>
            <a:xfrm>
              <a:off x="8705850" y="3981412"/>
              <a:ext cx="31750" cy="39688"/>
            </a:xfrm>
            <a:custGeom>
              <a:avLst/>
              <a:gdLst/>
              <a:ahLst/>
              <a:cxnLst/>
              <a:rect l="l" t="t" r="r" b="b"/>
              <a:pathLst>
                <a:path w="53" h="67" extrusionOk="0">
                  <a:moveTo>
                    <a:pt x="30" y="12"/>
                  </a:moveTo>
                  <a:cubicBezTo>
                    <a:pt x="15" y="21"/>
                    <a:pt x="0" y="41"/>
                    <a:pt x="0" y="45"/>
                  </a:cubicBezTo>
                  <a:cubicBezTo>
                    <a:pt x="0" y="58"/>
                    <a:pt x="15" y="67"/>
                    <a:pt x="30" y="56"/>
                  </a:cubicBezTo>
                  <a:cubicBezTo>
                    <a:pt x="40" y="45"/>
                    <a:pt x="53" y="28"/>
                    <a:pt x="53" y="19"/>
                  </a:cubicBezTo>
                  <a:cubicBezTo>
                    <a:pt x="53" y="8"/>
                    <a:pt x="40" y="0"/>
                    <a:pt x="30" y="12"/>
                  </a:cubicBezTo>
                  <a:close/>
                  <a:moveTo>
                    <a:pt x="30" y="54"/>
                  </a:moveTo>
                  <a:cubicBezTo>
                    <a:pt x="20" y="58"/>
                    <a:pt x="10" y="56"/>
                    <a:pt x="10" y="45"/>
                  </a:cubicBezTo>
                  <a:cubicBezTo>
                    <a:pt x="10" y="41"/>
                    <a:pt x="20" y="23"/>
                    <a:pt x="30" y="19"/>
                  </a:cubicBezTo>
                  <a:cubicBezTo>
                    <a:pt x="38" y="8"/>
                    <a:pt x="48" y="12"/>
                    <a:pt x="48" y="21"/>
                  </a:cubicBezTo>
                  <a:cubicBezTo>
                    <a:pt x="48" y="28"/>
                    <a:pt x="38" y="43"/>
                    <a:pt x="30" y="5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39" name="Google Shape;2082;p15">
              <a:extLst>
                <a:ext uri="{FF2B5EF4-FFF2-40B4-BE49-F238E27FC236}">
                  <a16:creationId xmlns:a16="http://schemas.microsoft.com/office/drawing/2014/main" id="{07CA0B69-D818-F96B-BA02-23AABE958ECB}"/>
                </a:ext>
              </a:extLst>
            </p:cNvPr>
            <p:cNvSpPr/>
            <p:nvPr/>
          </p:nvSpPr>
          <p:spPr>
            <a:xfrm>
              <a:off x="8718550" y="3992525"/>
              <a:ext cx="9525" cy="20638"/>
            </a:xfrm>
            <a:custGeom>
              <a:avLst/>
              <a:gdLst/>
              <a:ahLst/>
              <a:cxnLst/>
              <a:rect l="l" t="t" r="r" b="b"/>
              <a:pathLst>
                <a:path w="18" h="35" extrusionOk="0">
                  <a:moveTo>
                    <a:pt x="13" y="9"/>
                  </a:moveTo>
                  <a:cubicBezTo>
                    <a:pt x="7" y="9"/>
                    <a:pt x="7" y="9"/>
                    <a:pt x="7" y="9"/>
                  </a:cubicBezTo>
                  <a:cubicBezTo>
                    <a:pt x="7" y="9"/>
                    <a:pt x="7" y="7"/>
                    <a:pt x="10" y="4"/>
                  </a:cubicBezTo>
                  <a:cubicBezTo>
                    <a:pt x="13" y="2"/>
                    <a:pt x="13" y="2"/>
                    <a:pt x="13" y="2"/>
                  </a:cubicBezTo>
                  <a:cubicBezTo>
                    <a:pt x="13" y="2"/>
                    <a:pt x="13" y="2"/>
                    <a:pt x="13" y="0"/>
                  </a:cubicBezTo>
                  <a:cubicBezTo>
                    <a:pt x="13" y="0"/>
                    <a:pt x="13" y="2"/>
                    <a:pt x="10" y="2"/>
                  </a:cubicBezTo>
                  <a:cubicBezTo>
                    <a:pt x="10" y="0"/>
                    <a:pt x="10" y="0"/>
                    <a:pt x="10" y="0"/>
                  </a:cubicBezTo>
                  <a:cubicBezTo>
                    <a:pt x="7" y="2"/>
                    <a:pt x="7" y="2"/>
                    <a:pt x="7" y="2"/>
                  </a:cubicBezTo>
                  <a:cubicBezTo>
                    <a:pt x="7" y="2"/>
                    <a:pt x="7" y="2"/>
                    <a:pt x="7" y="4"/>
                  </a:cubicBezTo>
                  <a:cubicBezTo>
                    <a:pt x="0" y="7"/>
                    <a:pt x="0" y="13"/>
                    <a:pt x="0" y="15"/>
                  </a:cubicBezTo>
                  <a:cubicBezTo>
                    <a:pt x="0" y="22"/>
                    <a:pt x="3" y="22"/>
                    <a:pt x="7" y="15"/>
                  </a:cubicBezTo>
                  <a:cubicBezTo>
                    <a:pt x="10" y="15"/>
                    <a:pt x="13" y="15"/>
                    <a:pt x="13" y="15"/>
                  </a:cubicBezTo>
                  <a:cubicBezTo>
                    <a:pt x="13" y="22"/>
                    <a:pt x="10" y="22"/>
                    <a:pt x="7" y="22"/>
                  </a:cubicBezTo>
                  <a:cubicBezTo>
                    <a:pt x="3" y="24"/>
                    <a:pt x="3" y="26"/>
                    <a:pt x="0" y="26"/>
                  </a:cubicBezTo>
                  <a:cubicBezTo>
                    <a:pt x="0" y="26"/>
                    <a:pt x="0" y="26"/>
                    <a:pt x="0" y="35"/>
                  </a:cubicBezTo>
                  <a:cubicBezTo>
                    <a:pt x="0" y="26"/>
                    <a:pt x="3" y="26"/>
                    <a:pt x="7" y="26"/>
                  </a:cubicBezTo>
                  <a:cubicBezTo>
                    <a:pt x="7" y="26"/>
                    <a:pt x="7" y="26"/>
                    <a:pt x="7" y="35"/>
                  </a:cubicBezTo>
                  <a:cubicBezTo>
                    <a:pt x="7" y="26"/>
                    <a:pt x="10" y="26"/>
                    <a:pt x="10" y="26"/>
                  </a:cubicBezTo>
                  <a:cubicBezTo>
                    <a:pt x="10" y="26"/>
                    <a:pt x="10" y="26"/>
                    <a:pt x="10" y="24"/>
                  </a:cubicBezTo>
                  <a:cubicBezTo>
                    <a:pt x="13" y="22"/>
                    <a:pt x="18" y="15"/>
                    <a:pt x="18" y="13"/>
                  </a:cubicBezTo>
                  <a:cubicBezTo>
                    <a:pt x="18" y="7"/>
                    <a:pt x="13" y="7"/>
                    <a:pt x="13"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0" name="Google Shape;2083;p15">
              <a:extLst>
                <a:ext uri="{FF2B5EF4-FFF2-40B4-BE49-F238E27FC236}">
                  <a16:creationId xmlns:a16="http://schemas.microsoft.com/office/drawing/2014/main" id="{B663A07E-3D39-7740-B9F0-E560DF7D1D41}"/>
                </a:ext>
              </a:extLst>
            </p:cNvPr>
            <p:cNvSpPr/>
            <p:nvPr/>
          </p:nvSpPr>
          <p:spPr>
            <a:xfrm>
              <a:off x="8499475" y="3775037"/>
              <a:ext cx="212725" cy="230188"/>
            </a:xfrm>
            <a:custGeom>
              <a:avLst/>
              <a:gdLst/>
              <a:ahLst/>
              <a:cxnLst/>
              <a:rect l="l" t="t" r="r" b="b"/>
              <a:pathLst>
                <a:path w="369" h="398" extrusionOk="0">
                  <a:moveTo>
                    <a:pt x="369" y="276"/>
                  </a:moveTo>
                  <a:cubicBezTo>
                    <a:pt x="336" y="256"/>
                    <a:pt x="287" y="239"/>
                    <a:pt x="287" y="239"/>
                  </a:cubicBezTo>
                  <a:cubicBezTo>
                    <a:pt x="287" y="239"/>
                    <a:pt x="287" y="239"/>
                    <a:pt x="287" y="239"/>
                  </a:cubicBezTo>
                  <a:cubicBezTo>
                    <a:pt x="272" y="235"/>
                    <a:pt x="270" y="235"/>
                    <a:pt x="262" y="235"/>
                  </a:cubicBezTo>
                  <a:cubicBezTo>
                    <a:pt x="262" y="200"/>
                    <a:pt x="262" y="200"/>
                    <a:pt x="262" y="200"/>
                  </a:cubicBezTo>
                  <a:cubicBezTo>
                    <a:pt x="262" y="200"/>
                    <a:pt x="280" y="189"/>
                    <a:pt x="280" y="154"/>
                  </a:cubicBezTo>
                  <a:cubicBezTo>
                    <a:pt x="295" y="159"/>
                    <a:pt x="295" y="150"/>
                    <a:pt x="295" y="139"/>
                  </a:cubicBezTo>
                  <a:cubicBezTo>
                    <a:pt x="295" y="135"/>
                    <a:pt x="300" y="106"/>
                    <a:pt x="287" y="106"/>
                  </a:cubicBezTo>
                  <a:cubicBezTo>
                    <a:pt x="295" y="85"/>
                    <a:pt x="295" y="85"/>
                    <a:pt x="295" y="85"/>
                  </a:cubicBezTo>
                  <a:cubicBezTo>
                    <a:pt x="308" y="44"/>
                    <a:pt x="272" y="28"/>
                    <a:pt x="272" y="28"/>
                  </a:cubicBezTo>
                  <a:cubicBezTo>
                    <a:pt x="262" y="17"/>
                    <a:pt x="252" y="13"/>
                    <a:pt x="242" y="9"/>
                  </a:cubicBezTo>
                  <a:cubicBezTo>
                    <a:pt x="206" y="0"/>
                    <a:pt x="165" y="9"/>
                    <a:pt x="142" y="35"/>
                  </a:cubicBezTo>
                  <a:cubicBezTo>
                    <a:pt x="125" y="56"/>
                    <a:pt x="125" y="81"/>
                    <a:pt x="132" y="102"/>
                  </a:cubicBezTo>
                  <a:cubicBezTo>
                    <a:pt x="132" y="106"/>
                    <a:pt x="132" y="106"/>
                    <a:pt x="132" y="106"/>
                  </a:cubicBezTo>
                  <a:cubicBezTo>
                    <a:pt x="125" y="106"/>
                    <a:pt x="125" y="135"/>
                    <a:pt x="125" y="139"/>
                  </a:cubicBezTo>
                  <a:cubicBezTo>
                    <a:pt x="132" y="150"/>
                    <a:pt x="132" y="159"/>
                    <a:pt x="142" y="154"/>
                  </a:cubicBezTo>
                  <a:cubicBezTo>
                    <a:pt x="147" y="189"/>
                    <a:pt x="165" y="200"/>
                    <a:pt x="165" y="200"/>
                  </a:cubicBezTo>
                  <a:cubicBezTo>
                    <a:pt x="158" y="235"/>
                    <a:pt x="158" y="235"/>
                    <a:pt x="158" y="235"/>
                  </a:cubicBezTo>
                  <a:cubicBezTo>
                    <a:pt x="150" y="235"/>
                    <a:pt x="147" y="235"/>
                    <a:pt x="137" y="239"/>
                  </a:cubicBezTo>
                  <a:cubicBezTo>
                    <a:pt x="137" y="239"/>
                    <a:pt x="41" y="265"/>
                    <a:pt x="30" y="291"/>
                  </a:cubicBezTo>
                  <a:cubicBezTo>
                    <a:pt x="0" y="315"/>
                    <a:pt x="0" y="357"/>
                    <a:pt x="0" y="357"/>
                  </a:cubicBezTo>
                  <a:cubicBezTo>
                    <a:pt x="0" y="359"/>
                    <a:pt x="0" y="365"/>
                    <a:pt x="0" y="365"/>
                  </a:cubicBezTo>
                  <a:cubicBezTo>
                    <a:pt x="0" y="374"/>
                    <a:pt x="61" y="383"/>
                    <a:pt x="142" y="389"/>
                  </a:cubicBezTo>
                  <a:cubicBezTo>
                    <a:pt x="165" y="391"/>
                    <a:pt x="196" y="398"/>
                    <a:pt x="242" y="391"/>
                  </a:cubicBezTo>
                  <a:cubicBezTo>
                    <a:pt x="242" y="328"/>
                    <a:pt x="295" y="276"/>
                    <a:pt x="369" y="276"/>
                  </a:cubicBezTo>
                  <a:close/>
                  <a:moveTo>
                    <a:pt x="229" y="339"/>
                  </a:moveTo>
                  <a:cubicBezTo>
                    <a:pt x="216" y="270"/>
                    <a:pt x="216" y="270"/>
                    <a:pt x="216" y="270"/>
                  </a:cubicBezTo>
                  <a:cubicBezTo>
                    <a:pt x="229" y="263"/>
                    <a:pt x="229" y="263"/>
                    <a:pt x="229" y="263"/>
                  </a:cubicBezTo>
                  <a:cubicBezTo>
                    <a:pt x="229" y="261"/>
                    <a:pt x="229" y="261"/>
                    <a:pt x="229" y="261"/>
                  </a:cubicBezTo>
                  <a:cubicBezTo>
                    <a:pt x="214" y="252"/>
                    <a:pt x="214" y="252"/>
                    <a:pt x="214" y="252"/>
                  </a:cubicBezTo>
                  <a:cubicBezTo>
                    <a:pt x="214" y="252"/>
                    <a:pt x="211" y="252"/>
                    <a:pt x="206" y="252"/>
                  </a:cubicBezTo>
                  <a:cubicBezTo>
                    <a:pt x="196" y="261"/>
                    <a:pt x="196" y="261"/>
                    <a:pt x="196" y="261"/>
                  </a:cubicBezTo>
                  <a:cubicBezTo>
                    <a:pt x="191" y="263"/>
                    <a:pt x="191" y="263"/>
                    <a:pt x="196" y="263"/>
                  </a:cubicBezTo>
                  <a:cubicBezTo>
                    <a:pt x="206" y="265"/>
                    <a:pt x="206" y="265"/>
                    <a:pt x="206" y="265"/>
                  </a:cubicBezTo>
                  <a:cubicBezTo>
                    <a:pt x="185" y="339"/>
                    <a:pt x="185" y="339"/>
                    <a:pt x="185" y="339"/>
                  </a:cubicBezTo>
                  <a:cubicBezTo>
                    <a:pt x="173" y="307"/>
                    <a:pt x="150" y="261"/>
                    <a:pt x="142" y="244"/>
                  </a:cubicBezTo>
                  <a:cubicBezTo>
                    <a:pt x="158" y="239"/>
                    <a:pt x="165" y="237"/>
                    <a:pt x="165" y="237"/>
                  </a:cubicBezTo>
                  <a:cubicBezTo>
                    <a:pt x="168" y="237"/>
                    <a:pt x="168" y="219"/>
                    <a:pt x="173" y="205"/>
                  </a:cubicBezTo>
                  <a:cubicBezTo>
                    <a:pt x="183" y="215"/>
                    <a:pt x="196" y="219"/>
                    <a:pt x="214" y="219"/>
                  </a:cubicBezTo>
                  <a:cubicBezTo>
                    <a:pt x="229" y="219"/>
                    <a:pt x="242" y="213"/>
                    <a:pt x="249" y="202"/>
                  </a:cubicBezTo>
                  <a:cubicBezTo>
                    <a:pt x="252" y="213"/>
                    <a:pt x="252" y="235"/>
                    <a:pt x="259" y="235"/>
                  </a:cubicBezTo>
                  <a:cubicBezTo>
                    <a:pt x="259" y="235"/>
                    <a:pt x="262" y="237"/>
                    <a:pt x="282" y="244"/>
                  </a:cubicBezTo>
                  <a:cubicBezTo>
                    <a:pt x="272" y="261"/>
                    <a:pt x="249" y="311"/>
                    <a:pt x="229" y="33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1" name="Google Shape;2084;p15">
              <a:extLst>
                <a:ext uri="{FF2B5EF4-FFF2-40B4-BE49-F238E27FC236}">
                  <a16:creationId xmlns:a16="http://schemas.microsoft.com/office/drawing/2014/main" id="{2A0EDF58-573F-2084-50B8-5CC0CCD8D82C}"/>
                </a:ext>
              </a:extLst>
            </p:cNvPr>
            <p:cNvSpPr/>
            <p:nvPr/>
          </p:nvSpPr>
          <p:spPr>
            <a:xfrm>
              <a:off x="8650288" y="3940137"/>
              <a:ext cx="141288" cy="125413"/>
            </a:xfrm>
            <a:custGeom>
              <a:avLst/>
              <a:gdLst/>
              <a:ahLst/>
              <a:cxnLst/>
              <a:rect l="l" t="t" r="r" b="b"/>
              <a:pathLst>
                <a:path w="244" h="215" extrusionOk="0">
                  <a:moveTo>
                    <a:pt x="120" y="0"/>
                  </a:moveTo>
                  <a:cubicBezTo>
                    <a:pt x="51" y="0"/>
                    <a:pt x="0" y="50"/>
                    <a:pt x="0" y="106"/>
                  </a:cubicBezTo>
                  <a:cubicBezTo>
                    <a:pt x="0" y="167"/>
                    <a:pt x="51" y="215"/>
                    <a:pt x="120" y="215"/>
                  </a:cubicBezTo>
                  <a:cubicBezTo>
                    <a:pt x="188" y="215"/>
                    <a:pt x="244" y="167"/>
                    <a:pt x="244" y="106"/>
                  </a:cubicBezTo>
                  <a:cubicBezTo>
                    <a:pt x="244" y="50"/>
                    <a:pt x="188" y="0"/>
                    <a:pt x="120" y="0"/>
                  </a:cubicBezTo>
                  <a:close/>
                  <a:moveTo>
                    <a:pt x="120" y="195"/>
                  </a:moveTo>
                  <a:cubicBezTo>
                    <a:pt x="58" y="195"/>
                    <a:pt x="20" y="156"/>
                    <a:pt x="20" y="106"/>
                  </a:cubicBezTo>
                  <a:cubicBezTo>
                    <a:pt x="20" y="61"/>
                    <a:pt x="58" y="22"/>
                    <a:pt x="120" y="22"/>
                  </a:cubicBezTo>
                  <a:cubicBezTo>
                    <a:pt x="173" y="22"/>
                    <a:pt x="216" y="61"/>
                    <a:pt x="216" y="106"/>
                  </a:cubicBezTo>
                  <a:cubicBezTo>
                    <a:pt x="216" y="156"/>
                    <a:pt x="173" y="195"/>
                    <a:pt x="120" y="19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2" name="Google Shape;2085;p15">
              <a:extLst>
                <a:ext uri="{FF2B5EF4-FFF2-40B4-BE49-F238E27FC236}">
                  <a16:creationId xmlns:a16="http://schemas.microsoft.com/office/drawing/2014/main" id="{A311F7A4-B990-BA90-6469-DF9B26F85A68}"/>
                </a:ext>
              </a:extLst>
            </p:cNvPr>
            <p:cNvSpPr/>
            <p:nvPr/>
          </p:nvSpPr>
          <p:spPr>
            <a:xfrm>
              <a:off x="8680450" y="3952837"/>
              <a:ext cx="82550" cy="98425"/>
            </a:xfrm>
            <a:custGeom>
              <a:avLst/>
              <a:gdLst/>
              <a:ahLst/>
              <a:cxnLst/>
              <a:rect l="l" t="t" r="r" b="b"/>
              <a:pathLst>
                <a:path w="145" h="169" extrusionOk="0">
                  <a:moveTo>
                    <a:pt x="140" y="50"/>
                  </a:moveTo>
                  <a:cubicBezTo>
                    <a:pt x="94" y="0"/>
                    <a:pt x="53" y="108"/>
                    <a:pt x="5" y="58"/>
                  </a:cubicBezTo>
                  <a:cubicBezTo>
                    <a:pt x="5" y="58"/>
                    <a:pt x="0" y="52"/>
                    <a:pt x="0" y="58"/>
                  </a:cubicBezTo>
                  <a:cubicBezTo>
                    <a:pt x="0" y="73"/>
                    <a:pt x="0" y="93"/>
                    <a:pt x="0" y="108"/>
                  </a:cubicBezTo>
                  <a:cubicBezTo>
                    <a:pt x="0" y="115"/>
                    <a:pt x="5" y="117"/>
                    <a:pt x="5" y="124"/>
                  </a:cubicBezTo>
                  <a:cubicBezTo>
                    <a:pt x="53" y="169"/>
                    <a:pt x="94" y="62"/>
                    <a:pt x="140" y="108"/>
                  </a:cubicBezTo>
                  <a:cubicBezTo>
                    <a:pt x="140" y="115"/>
                    <a:pt x="145" y="115"/>
                    <a:pt x="145" y="108"/>
                  </a:cubicBezTo>
                  <a:cubicBezTo>
                    <a:pt x="145" y="93"/>
                    <a:pt x="145" y="73"/>
                    <a:pt x="145" y="58"/>
                  </a:cubicBezTo>
                  <a:cubicBezTo>
                    <a:pt x="145" y="52"/>
                    <a:pt x="140" y="50"/>
                    <a:pt x="140" y="50"/>
                  </a:cubicBezTo>
                  <a:close/>
                  <a:moveTo>
                    <a:pt x="137" y="84"/>
                  </a:moveTo>
                  <a:cubicBezTo>
                    <a:pt x="124" y="76"/>
                    <a:pt x="117" y="82"/>
                    <a:pt x="117" y="91"/>
                  </a:cubicBezTo>
                  <a:cubicBezTo>
                    <a:pt x="86" y="84"/>
                    <a:pt x="58" y="134"/>
                    <a:pt x="25" y="128"/>
                  </a:cubicBezTo>
                  <a:cubicBezTo>
                    <a:pt x="25" y="124"/>
                    <a:pt x="18" y="115"/>
                    <a:pt x="7" y="106"/>
                  </a:cubicBezTo>
                  <a:cubicBezTo>
                    <a:pt x="7" y="95"/>
                    <a:pt x="7" y="91"/>
                    <a:pt x="7" y="82"/>
                  </a:cubicBezTo>
                  <a:cubicBezTo>
                    <a:pt x="18" y="93"/>
                    <a:pt x="25" y="84"/>
                    <a:pt x="25" y="76"/>
                  </a:cubicBezTo>
                  <a:cubicBezTo>
                    <a:pt x="58" y="84"/>
                    <a:pt x="86" y="39"/>
                    <a:pt x="117" y="39"/>
                  </a:cubicBezTo>
                  <a:cubicBezTo>
                    <a:pt x="117" y="50"/>
                    <a:pt x="124" y="58"/>
                    <a:pt x="137" y="67"/>
                  </a:cubicBezTo>
                  <a:cubicBezTo>
                    <a:pt x="137" y="71"/>
                    <a:pt x="137" y="78"/>
                    <a:pt x="137" y="8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3" name="Google Shape;2086;p15">
              <a:extLst>
                <a:ext uri="{FF2B5EF4-FFF2-40B4-BE49-F238E27FC236}">
                  <a16:creationId xmlns:a16="http://schemas.microsoft.com/office/drawing/2014/main" id="{763B7C3F-3653-EEAF-0D65-5B482EDD181D}"/>
                </a:ext>
              </a:extLst>
            </p:cNvPr>
            <p:cNvSpPr/>
            <p:nvPr/>
          </p:nvSpPr>
          <p:spPr>
            <a:xfrm>
              <a:off x="8705850" y="3981412"/>
              <a:ext cx="31750" cy="39688"/>
            </a:xfrm>
            <a:custGeom>
              <a:avLst/>
              <a:gdLst/>
              <a:ahLst/>
              <a:cxnLst/>
              <a:rect l="l" t="t" r="r" b="b"/>
              <a:pathLst>
                <a:path w="53" h="67" extrusionOk="0">
                  <a:moveTo>
                    <a:pt x="30" y="12"/>
                  </a:moveTo>
                  <a:cubicBezTo>
                    <a:pt x="15" y="21"/>
                    <a:pt x="0" y="41"/>
                    <a:pt x="0" y="45"/>
                  </a:cubicBezTo>
                  <a:cubicBezTo>
                    <a:pt x="0" y="58"/>
                    <a:pt x="15" y="67"/>
                    <a:pt x="30" y="56"/>
                  </a:cubicBezTo>
                  <a:cubicBezTo>
                    <a:pt x="40" y="45"/>
                    <a:pt x="53" y="28"/>
                    <a:pt x="53" y="19"/>
                  </a:cubicBezTo>
                  <a:cubicBezTo>
                    <a:pt x="53" y="8"/>
                    <a:pt x="40" y="0"/>
                    <a:pt x="30" y="12"/>
                  </a:cubicBezTo>
                  <a:close/>
                  <a:moveTo>
                    <a:pt x="30" y="54"/>
                  </a:moveTo>
                  <a:cubicBezTo>
                    <a:pt x="20" y="58"/>
                    <a:pt x="10" y="56"/>
                    <a:pt x="10" y="45"/>
                  </a:cubicBezTo>
                  <a:cubicBezTo>
                    <a:pt x="10" y="41"/>
                    <a:pt x="20" y="23"/>
                    <a:pt x="30" y="19"/>
                  </a:cubicBezTo>
                  <a:cubicBezTo>
                    <a:pt x="38" y="8"/>
                    <a:pt x="48" y="12"/>
                    <a:pt x="48" y="21"/>
                  </a:cubicBezTo>
                  <a:cubicBezTo>
                    <a:pt x="48" y="28"/>
                    <a:pt x="38" y="43"/>
                    <a:pt x="30" y="54"/>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4" name="Google Shape;2087;p15">
              <a:extLst>
                <a:ext uri="{FF2B5EF4-FFF2-40B4-BE49-F238E27FC236}">
                  <a16:creationId xmlns:a16="http://schemas.microsoft.com/office/drawing/2014/main" id="{CE81DE59-E695-2C6F-58FE-5F79793AD7F1}"/>
                </a:ext>
              </a:extLst>
            </p:cNvPr>
            <p:cNvSpPr/>
            <p:nvPr/>
          </p:nvSpPr>
          <p:spPr>
            <a:xfrm>
              <a:off x="8718550" y="3992525"/>
              <a:ext cx="9525" cy="20638"/>
            </a:xfrm>
            <a:custGeom>
              <a:avLst/>
              <a:gdLst/>
              <a:ahLst/>
              <a:cxnLst/>
              <a:rect l="l" t="t" r="r" b="b"/>
              <a:pathLst>
                <a:path w="18" h="35" extrusionOk="0">
                  <a:moveTo>
                    <a:pt x="13" y="9"/>
                  </a:moveTo>
                  <a:cubicBezTo>
                    <a:pt x="7" y="9"/>
                    <a:pt x="7" y="9"/>
                    <a:pt x="7" y="9"/>
                  </a:cubicBezTo>
                  <a:cubicBezTo>
                    <a:pt x="7" y="9"/>
                    <a:pt x="7" y="7"/>
                    <a:pt x="10" y="4"/>
                  </a:cubicBezTo>
                  <a:cubicBezTo>
                    <a:pt x="13" y="2"/>
                    <a:pt x="13" y="2"/>
                    <a:pt x="13" y="2"/>
                  </a:cubicBezTo>
                  <a:cubicBezTo>
                    <a:pt x="13" y="2"/>
                    <a:pt x="13" y="2"/>
                    <a:pt x="13" y="0"/>
                  </a:cubicBezTo>
                  <a:cubicBezTo>
                    <a:pt x="13" y="0"/>
                    <a:pt x="13" y="2"/>
                    <a:pt x="10" y="2"/>
                  </a:cubicBezTo>
                  <a:cubicBezTo>
                    <a:pt x="10" y="0"/>
                    <a:pt x="10" y="0"/>
                    <a:pt x="10" y="0"/>
                  </a:cubicBezTo>
                  <a:cubicBezTo>
                    <a:pt x="7" y="2"/>
                    <a:pt x="7" y="2"/>
                    <a:pt x="7" y="2"/>
                  </a:cubicBezTo>
                  <a:cubicBezTo>
                    <a:pt x="7" y="2"/>
                    <a:pt x="7" y="2"/>
                    <a:pt x="7" y="4"/>
                  </a:cubicBezTo>
                  <a:cubicBezTo>
                    <a:pt x="0" y="7"/>
                    <a:pt x="0" y="13"/>
                    <a:pt x="0" y="15"/>
                  </a:cubicBezTo>
                  <a:cubicBezTo>
                    <a:pt x="0" y="22"/>
                    <a:pt x="3" y="22"/>
                    <a:pt x="7" y="15"/>
                  </a:cubicBezTo>
                  <a:cubicBezTo>
                    <a:pt x="10" y="15"/>
                    <a:pt x="13" y="15"/>
                    <a:pt x="13" y="15"/>
                  </a:cubicBezTo>
                  <a:cubicBezTo>
                    <a:pt x="13" y="22"/>
                    <a:pt x="10" y="22"/>
                    <a:pt x="7" y="22"/>
                  </a:cubicBezTo>
                  <a:cubicBezTo>
                    <a:pt x="3" y="24"/>
                    <a:pt x="3" y="26"/>
                    <a:pt x="0" y="26"/>
                  </a:cubicBezTo>
                  <a:cubicBezTo>
                    <a:pt x="0" y="26"/>
                    <a:pt x="0" y="26"/>
                    <a:pt x="0" y="35"/>
                  </a:cubicBezTo>
                  <a:cubicBezTo>
                    <a:pt x="0" y="26"/>
                    <a:pt x="3" y="26"/>
                    <a:pt x="7" y="26"/>
                  </a:cubicBezTo>
                  <a:cubicBezTo>
                    <a:pt x="7" y="26"/>
                    <a:pt x="7" y="26"/>
                    <a:pt x="7" y="35"/>
                  </a:cubicBezTo>
                  <a:cubicBezTo>
                    <a:pt x="7" y="26"/>
                    <a:pt x="10" y="26"/>
                    <a:pt x="10" y="26"/>
                  </a:cubicBezTo>
                  <a:cubicBezTo>
                    <a:pt x="10" y="26"/>
                    <a:pt x="10" y="26"/>
                    <a:pt x="10" y="24"/>
                  </a:cubicBezTo>
                  <a:cubicBezTo>
                    <a:pt x="13" y="22"/>
                    <a:pt x="18" y="15"/>
                    <a:pt x="18" y="13"/>
                  </a:cubicBezTo>
                  <a:cubicBezTo>
                    <a:pt x="18" y="7"/>
                    <a:pt x="13" y="7"/>
                    <a:pt x="13"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45" name="Google Shape;2088;p15">
            <a:extLst>
              <a:ext uri="{FF2B5EF4-FFF2-40B4-BE49-F238E27FC236}">
                <a16:creationId xmlns:a16="http://schemas.microsoft.com/office/drawing/2014/main" id="{DA79F094-6FE3-B55D-CE4F-1B031CB734CB}"/>
              </a:ext>
            </a:extLst>
          </p:cNvPr>
          <p:cNvGrpSpPr/>
          <p:nvPr/>
        </p:nvGrpSpPr>
        <p:grpSpPr>
          <a:xfrm>
            <a:off x="6385183" y="5425812"/>
            <a:ext cx="190046" cy="185831"/>
            <a:chOff x="8518525" y="2722525"/>
            <a:chExt cx="290513" cy="292100"/>
          </a:xfrm>
          <a:solidFill>
            <a:schemeClr val="accent2"/>
          </a:solidFill>
        </p:grpSpPr>
        <p:sp>
          <p:nvSpPr>
            <p:cNvPr id="146" name="Google Shape;2089;p15">
              <a:extLst>
                <a:ext uri="{FF2B5EF4-FFF2-40B4-BE49-F238E27FC236}">
                  <a16:creationId xmlns:a16="http://schemas.microsoft.com/office/drawing/2014/main" id="{1B860CFB-9EC6-C0B5-A322-95BC3A8A89E4}"/>
                </a:ext>
              </a:extLst>
            </p:cNvPr>
            <p:cNvSpPr/>
            <p:nvPr/>
          </p:nvSpPr>
          <p:spPr>
            <a:xfrm>
              <a:off x="8518525" y="2722525"/>
              <a:ext cx="211137" cy="231775"/>
            </a:xfrm>
            <a:custGeom>
              <a:avLst/>
              <a:gdLst/>
              <a:ahLst/>
              <a:cxnLst/>
              <a:rect l="l" t="t" r="r" b="b"/>
              <a:pathLst>
                <a:path w="366" h="402" extrusionOk="0">
                  <a:moveTo>
                    <a:pt x="366" y="280"/>
                  </a:moveTo>
                  <a:cubicBezTo>
                    <a:pt x="341" y="263"/>
                    <a:pt x="287" y="245"/>
                    <a:pt x="287" y="245"/>
                  </a:cubicBezTo>
                  <a:cubicBezTo>
                    <a:pt x="287" y="245"/>
                    <a:pt x="287" y="245"/>
                    <a:pt x="287" y="245"/>
                  </a:cubicBezTo>
                  <a:cubicBezTo>
                    <a:pt x="280" y="241"/>
                    <a:pt x="267" y="239"/>
                    <a:pt x="262" y="239"/>
                  </a:cubicBezTo>
                  <a:cubicBezTo>
                    <a:pt x="262" y="206"/>
                    <a:pt x="262" y="206"/>
                    <a:pt x="262" y="206"/>
                  </a:cubicBezTo>
                  <a:cubicBezTo>
                    <a:pt x="262" y="206"/>
                    <a:pt x="280" y="197"/>
                    <a:pt x="280" y="163"/>
                  </a:cubicBezTo>
                  <a:cubicBezTo>
                    <a:pt x="287" y="165"/>
                    <a:pt x="292" y="154"/>
                    <a:pt x="298" y="143"/>
                  </a:cubicBezTo>
                  <a:cubicBezTo>
                    <a:pt x="298" y="135"/>
                    <a:pt x="303" y="113"/>
                    <a:pt x="287" y="113"/>
                  </a:cubicBezTo>
                  <a:cubicBezTo>
                    <a:pt x="292" y="91"/>
                    <a:pt x="292" y="91"/>
                    <a:pt x="292" y="91"/>
                  </a:cubicBezTo>
                  <a:cubicBezTo>
                    <a:pt x="305" y="47"/>
                    <a:pt x="275" y="32"/>
                    <a:pt x="275" y="32"/>
                  </a:cubicBezTo>
                  <a:cubicBezTo>
                    <a:pt x="262" y="24"/>
                    <a:pt x="254" y="17"/>
                    <a:pt x="247" y="17"/>
                  </a:cubicBezTo>
                  <a:cubicBezTo>
                    <a:pt x="209" y="0"/>
                    <a:pt x="163" y="17"/>
                    <a:pt x="143" y="41"/>
                  </a:cubicBezTo>
                  <a:cubicBezTo>
                    <a:pt x="125" y="61"/>
                    <a:pt x="132" y="87"/>
                    <a:pt x="132" y="113"/>
                  </a:cubicBezTo>
                  <a:cubicBezTo>
                    <a:pt x="135" y="113"/>
                    <a:pt x="135" y="113"/>
                    <a:pt x="135" y="113"/>
                  </a:cubicBezTo>
                  <a:cubicBezTo>
                    <a:pt x="125" y="113"/>
                    <a:pt x="132" y="135"/>
                    <a:pt x="132" y="143"/>
                  </a:cubicBezTo>
                  <a:cubicBezTo>
                    <a:pt x="132" y="154"/>
                    <a:pt x="132" y="165"/>
                    <a:pt x="148" y="163"/>
                  </a:cubicBezTo>
                  <a:cubicBezTo>
                    <a:pt x="150" y="197"/>
                    <a:pt x="163" y="206"/>
                    <a:pt x="163" y="206"/>
                  </a:cubicBezTo>
                  <a:cubicBezTo>
                    <a:pt x="163" y="239"/>
                    <a:pt x="163" y="239"/>
                    <a:pt x="163" y="239"/>
                  </a:cubicBezTo>
                  <a:cubicBezTo>
                    <a:pt x="158" y="241"/>
                    <a:pt x="150" y="243"/>
                    <a:pt x="140" y="245"/>
                  </a:cubicBezTo>
                  <a:cubicBezTo>
                    <a:pt x="140" y="245"/>
                    <a:pt x="48" y="274"/>
                    <a:pt x="28" y="295"/>
                  </a:cubicBezTo>
                  <a:cubicBezTo>
                    <a:pt x="0" y="321"/>
                    <a:pt x="0" y="365"/>
                    <a:pt x="0" y="365"/>
                  </a:cubicBezTo>
                  <a:cubicBezTo>
                    <a:pt x="0" y="367"/>
                    <a:pt x="0" y="367"/>
                    <a:pt x="0" y="367"/>
                  </a:cubicBezTo>
                  <a:cubicBezTo>
                    <a:pt x="2" y="378"/>
                    <a:pt x="61" y="389"/>
                    <a:pt x="143" y="391"/>
                  </a:cubicBezTo>
                  <a:cubicBezTo>
                    <a:pt x="163" y="397"/>
                    <a:pt x="201" y="402"/>
                    <a:pt x="247" y="397"/>
                  </a:cubicBezTo>
                  <a:cubicBezTo>
                    <a:pt x="247" y="334"/>
                    <a:pt x="298" y="284"/>
                    <a:pt x="366" y="280"/>
                  </a:cubicBezTo>
                  <a:close/>
                  <a:moveTo>
                    <a:pt x="232" y="345"/>
                  </a:moveTo>
                  <a:cubicBezTo>
                    <a:pt x="219" y="278"/>
                    <a:pt x="219" y="278"/>
                    <a:pt x="219" y="278"/>
                  </a:cubicBezTo>
                  <a:cubicBezTo>
                    <a:pt x="229" y="274"/>
                    <a:pt x="229" y="274"/>
                    <a:pt x="229" y="274"/>
                  </a:cubicBezTo>
                  <a:cubicBezTo>
                    <a:pt x="229" y="269"/>
                    <a:pt x="229" y="269"/>
                    <a:pt x="229" y="267"/>
                  </a:cubicBezTo>
                  <a:cubicBezTo>
                    <a:pt x="216" y="258"/>
                    <a:pt x="216" y="258"/>
                    <a:pt x="216" y="258"/>
                  </a:cubicBezTo>
                  <a:cubicBezTo>
                    <a:pt x="209" y="258"/>
                    <a:pt x="209" y="258"/>
                    <a:pt x="209" y="258"/>
                  </a:cubicBezTo>
                  <a:cubicBezTo>
                    <a:pt x="196" y="269"/>
                    <a:pt x="196" y="269"/>
                    <a:pt x="196" y="269"/>
                  </a:cubicBezTo>
                  <a:cubicBezTo>
                    <a:pt x="196" y="274"/>
                    <a:pt x="196" y="274"/>
                    <a:pt x="196" y="274"/>
                  </a:cubicBezTo>
                  <a:cubicBezTo>
                    <a:pt x="201" y="278"/>
                    <a:pt x="201" y="278"/>
                    <a:pt x="201" y="278"/>
                  </a:cubicBezTo>
                  <a:cubicBezTo>
                    <a:pt x="191" y="341"/>
                    <a:pt x="191" y="341"/>
                    <a:pt x="191" y="341"/>
                  </a:cubicBezTo>
                  <a:cubicBezTo>
                    <a:pt x="173" y="315"/>
                    <a:pt x="158" y="269"/>
                    <a:pt x="148" y="247"/>
                  </a:cubicBezTo>
                  <a:cubicBezTo>
                    <a:pt x="163" y="245"/>
                    <a:pt x="173" y="243"/>
                    <a:pt x="173" y="243"/>
                  </a:cubicBezTo>
                  <a:cubicBezTo>
                    <a:pt x="173" y="243"/>
                    <a:pt x="173" y="224"/>
                    <a:pt x="178" y="211"/>
                  </a:cubicBezTo>
                  <a:cubicBezTo>
                    <a:pt x="183" y="219"/>
                    <a:pt x="201" y="226"/>
                    <a:pt x="209" y="226"/>
                  </a:cubicBezTo>
                  <a:cubicBezTo>
                    <a:pt x="229" y="226"/>
                    <a:pt x="239" y="219"/>
                    <a:pt x="254" y="211"/>
                  </a:cubicBezTo>
                  <a:cubicBezTo>
                    <a:pt x="254" y="219"/>
                    <a:pt x="254" y="241"/>
                    <a:pt x="254" y="243"/>
                  </a:cubicBezTo>
                  <a:cubicBezTo>
                    <a:pt x="262" y="243"/>
                    <a:pt x="262" y="245"/>
                    <a:pt x="285" y="247"/>
                  </a:cubicBezTo>
                  <a:cubicBezTo>
                    <a:pt x="270" y="269"/>
                    <a:pt x="249" y="317"/>
                    <a:pt x="232" y="34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7" name="Google Shape;2090;p15">
              <a:extLst>
                <a:ext uri="{FF2B5EF4-FFF2-40B4-BE49-F238E27FC236}">
                  <a16:creationId xmlns:a16="http://schemas.microsoft.com/office/drawing/2014/main" id="{824AF45E-8DAB-1855-C798-B54E3C02C1E5}"/>
                </a:ext>
              </a:extLst>
            </p:cNvPr>
            <p:cNvSpPr/>
            <p:nvPr/>
          </p:nvSpPr>
          <p:spPr>
            <a:xfrm>
              <a:off x="8669337" y="2890800"/>
              <a:ext cx="139700" cy="123825"/>
            </a:xfrm>
            <a:custGeom>
              <a:avLst/>
              <a:gdLst/>
              <a:ahLst/>
              <a:cxnLst/>
              <a:rect l="l" t="t" r="r" b="b"/>
              <a:pathLst>
                <a:path w="242" h="213" extrusionOk="0">
                  <a:moveTo>
                    <a:pt x="117" y="0"/>
                  </a:moveTo>
                  <a:cubicBezTo>
                    <a:pt x="53" y="0"/>
                    <a:pt x="0" y="48"/>
                    <a:pt x="0" y="104"/>
                  </a:cubicBezTo>
                  <a:cubicBezTo>
                    <a:pt x="0" y="163"/>
                    <a:pt x="53" y="213"/>
                    <a:pt x="117" y="213"/>
                  </a:cubicBezTo>
                  <a:cubicBezTo>
                    <a:pt x="191" y="213"/>
                    <a:pt x="242" y="163"/>
                    <a:pt x="242" y="104"/>
                  </a:cubicBezTo>
                  <a:cubicBezTo>
                    <a:pt x="242" y="48"/>
                    <a:pt x="191" y="0"/>
                    <a:pt x="117" y="0"/>
                  </a:cubicBezTo>
                  <a:close/>
                  <a:moveTo>
                    <a:pt x="117" y="191"/>
                  </a:moveTo>
                  <a:cubicBezTo>
                    <a:pt x="64" y="191"/>
                    <a:pt x="18" y="152"/>
                    <a:pt x="18" y="104"/>
                  </a:cubicBezTo>
                  <a:cubicBezTo>
                    <a:pt x="18" y="61"/>
                    <a:pt x="64" y="20"/>
                    <a:pt x="117" y="20"/>
                  </a:cubicBezTo>
                  <a:cubicBezTo>
                    <a:pt x="173" y="20"/>
                    <a:pt x="219" y="61"/>
                    <a:pt x="219" y="104"/>
                  </a:cubicBezTo>
                  <a:cubicBezTo>
                    <a:pt x="219" y="152"/>
                    <a:pt x="173" y="191"/>
                    <a:pt x="117" y="19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8" name="Google Shape;2091;p15">
              <a:extLst>
                <a:ext uri="{FF2B5EF4-FFF2-40B4-BE49-F238E27FC236}">
                  <a16:creationId xmlns:a16="http://schemas.microsoft.com/office/drawing/2014/main" id="{F1CDDAC8-E844-3047-7EBC-DC6FB5F2276B}"/>
                </a:ext>
              </a:extLst>
            </p:cNvPr>
            <p:cNvSpPr/>
            <p:nvPr/>
          </p:nvSpPr>
          <p:spPr>
            <a:xfrm>
              <a:off x="8729662" y="2944775"/>
              <a:ext cx="20637" cy="15875"/>
            </a:xfrm>
            <a:custGeom>
              <a:avLst/>
              <a:gdLst/>
              <a:ahLst/>
              <a:cxnLst/>
              <a:rect l="l" t="t" r="r" b="b"/>
              <a:pathLst>
                <a:path w="36" h="29" extrusionOk="0">
                  <a:moveTo>
                    <a:pt x="21" y="0"/>
                  </a:moveTo>
                  <a:cubicBezTo>
                    <a:pt x="13" y="0"/>
                    <a:pt x="0" y="5"/>
                    <a:pt x="0" y="18"/>
                  </a:cubicBezTo>
                  <a:cubicBezTo>
                    <a:pt x="0" y="24"/>
                    <a:pt x="13" y="29"/>
                    <a:pt x="21" y="29"/>
                  </a:cubicBezTo>
                  <a:cubicBezTo>
                    <a:pt x="31" y="29"/>
                    <a:pt x="36" y="24"/>
                    <a:pt x="36" y="18"/>
                  </a:cubicBezTo>
                  <a:cubicBezTo>
                    <a:pt x="36" y="5"/>
                    <a:pt x="31" y="0"/>
                    <a:pt x="21"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9" name="Google Shape;2092;p15">
              <a:extLst>
                <a:ext uri="{FF2B5EF4-FFF2-40B4-BE49-F238E27FC236}">
                  <a16:creationId xmlns:a16="http://schemas.microsoft.com/office/drawing/2014/main" id="{DCA3F01D-A4F9-06FA-CA99-12F05996E42A}"/>
                </a:ext>
              </a:extLst>
            </p:cNvPr>
            <p:cNvSpPr/>
            <p:nvPr/>
          </p:nvSpPr>
          <p:spPr>
            <a:xfrm>
              <a:off x="8689975" y="2908262"/>
              <a:ext cx="101600" cy="87313"/>
            </a:xfrm>
            <a:custGeom>
              <a:avLst/>
              <a:gdLst/>
              <a:ahLst/>
              <a:cxnLst/>
              <a:rect l="l" t="t" r="r" b="b"/>
              <a:pathLst>
                <a:path w="175" h="152" extrusionOk="0">
                  <a:moveTo>
                    <a:pt x="165" y="61"/>
                  </a:moveTo>
                  <a:cubicBezTo>
                    <a:pt x="147" y="57"/>
                    <a:pt x="147" y="57"/>
                    <a:pt x="147" y="57"/>
                  </a:cubicBezTo>
                  <a:cubicBezTo>
                    <a:pt x="147" y="52"/>
                    <a:pt x="147" y="52"/>
                    <a:pt x="147" y="52"/>
                  </a:cubicBezTo>
                  <a:cubicBezTo>
                    <a:pt x="155" y="39"/>
                    <a:pt x="155" y="39"/>
                    <a:pt x="155" y="39"/>
                  </a:cubicBezTo>
                  <a:cubicBezTo>
                    <a:pt x="155" y="35"/>
                    <a:pt x="155" y="33"/>
                    <a:pt x="155" y="27"/>
                  </a:cubicBezTo>
                  <a:cubicBezTo>
                    <a:pt x="142" y="20"/>
                    <a:pt x="142" y="20"/>
                    <a:pt x="142" y="20"/>
                  </a:cubicBezTo>
                  <a:cubicBezTo>
                    <a:pt x="142" y="15"/>
                    <a:pt x="137" y="13"/>
                    <a:pt x="137" y="13"/>
                  </a:cubicBezTo>
                  <a:cubicBezTo>
                    <a:pt x="132" y="13"/>
                    <a:pt x="132" y="15"/>
                    <a:pt x="132" y="15"/>
                  </a:cubicBezTo>
                  <a:cubicBezTo>
                    <a:pt x="119" y="24"/>
                    <a:pt x="119" y="24"/>
                    <a:pt x="119" y="24"/>
                  </a:cubicBezTo>
                  <a:cubicBezTo>
                    <a:pt x="114" y="24"/>
                    <a:pt x="114" y="24"/>
                    <a:pt x="106" y="20"/>
                  </a:cubicBezTo>
                  <a:cubicBezTo>
                    <a:pt x="104" y="11"/>
                    <a:pt x="104" y="11"/>
                    <a:pt x="104" y="11"/>
                  </a:cubicBezTo>
                  <a:cubicBezTo>
                    <a:pt x="104" y="5"/>
                    <a:pt x="99" y="0"/>
                    <a:pt x="99" y="0"/>
                  </a:cubicBezTo>
                  <a:cubicBezTo>
                    <a:pt x="81" y="0"/>
                    <a:pt x="81" y="0"/>
                    <a:pt x="81" y="0"/>
                  </a:cubicBezTo>
                  <a:cubicBezTo>
                    <a:pt x="76" y="0"/>
                    <a:pt x="68" y="5"/>
                    <a:pt x="68" y="11"/>
                  </a:cubicBezTo>
                  <a:cubicBezTo>
                    <a:pt x="66" y="20"/>
                    <a:pt x="66" y="20"/>
                    <a:pt x="66" y="20"/>
                  </a:cubicBezTo>
                  <a:cubicBezTo>
                    <a:pt x="61" y="24"/>
                    <a:pt x="61" y="24"/>
                    <a:pt x="61" y="24"/>
                  </a:cubicBezTo>
                  <a:cubicBezTo>
                    <a:pt x="48" y="15"/>
                    <a:pt x="48" y="15"/>
                    <a:pt x="48" y="15"/>
                  </a:cubicBezTo>
                  <a:cubicBezTo>
                    <a:pt x="43" y="15"/>
                    <a:pt x="40" y="13"/>
                    <a:pt x="40" y="13"/>
                  </a:cubicBezTo>
                  <a:cubicBezTo>
                    <a:pt x="38" y="13"/>
                    <a:pt x="35" y="15"/>
                    <a:pt x="28" y="20"/>
                  </a:cubicBezTo>
                  <a:cubicBezTo>
                    <a:pt x="17" y="27"/>
                    <a:pt x="17" y="27"/>
                    <a:pt x="17" y="27"/>
                  </a:cubicBezTo>
                  <a:cubicBezTo>
                    <a:pt x="15" y="33"/>
                    <a:pt x="15" y="35"/>
                    <a:pt x="17" y="39"/>
                  </a:cubicBezTo>
                  <a:cubicBezTo>
                    <a:pt x="25" y="52"/>
                    <a:pt x="25" y="52"/>
                    <a:pt x="25" y="52"/>
                  </a:cubicBezTo>
                  <a:cubicBezTo>
                    <a:pt x="23" y="57"/>
                    <a:pt x="23" y="57"/>
                    <a:pt x="23" y="57"/>
                  </a:cubicBezTo>
                  <a:cubicBezTo>
                    <a:pt x="7" y="61"/>
                    <a:pt x="7" y="61"/>
                    <a:pt x="7" y="61"/>
                  </a:cubicBezTo>
                  <a:cubicBezTo>
                    <a:pt x="2" y="61"/>
                    <a:pt x="0" y="66"/>
                    <a:pt x="0" y="68"/>
                  </a:cubicBezTo>
                  <a:cubicBezTo>
                    <a:pt x="0" y="83"/>
                    <a:pt x="0" y="83"/>
                    <a:pt x="0" y="83"/>
                  </a:cubicBezTo>
                  <a:cubicBezTo>
                    <a:pt x="0" y="87"/>
                    <a:pt x="2" y="92"/>
                    <a:pt x="7" y="92"/>
                  </a:cubicBezTo>
                  <a:cubicBezTo>
                    <a:pt x="23" y="92"/>
                    <a:pt x="23" y="92"/>
                    <a:pt x="23" y="92"/>
                  </a:cubicBezTo>
                  <a:cubicBezTo>
                    <a:pt x="23" y="96"/>
                    <a:pt x="25" y="98"/>
                    <a:pt x="25" y="98"/>
                  </a:cubicBezTo>
                  <a:cubicBezTo>
                    <a:pt x="17" y="113"/>
                    <a:pt x="17" y="113"/>
                    <a:pt x="17" y="113"/>
                  </a:cubicBezTo>
                  <a:cubicBezTo>
                    <a:pt x="15" y="118"/>
                    <a:pt x="15" y="122"/>
                    <a:pt x="17" y="124"/>
                  </a:cubicBezTo>
                  <a:cubicBezTo>
                    <a:pt x="28" y="135"/>
                    <a:pt x="28" y="135"/>
                    <a:pt x="28" y="135"/>
                  </a:cubicBezTo>
                  <a:cubicBezTo>
                    <a:pt x="35" y="137"/>
                    <a:pt x="38" y="137"/>
                    <a:pt x="40" y="137"/>
                  </a:cubicBezTo>
                  <a:cubicBezTo>
                    <a:pt x="40" y="137"/>
                    <a:pt x="43" y="137"/>
                    <a:pt x="48" y="135"/>
                  </a:cubicBezTo>
                  <a:cubicBezTo>
                    <a:pt x="61" y="131"/>
                    <a:pt x="61" y="131"/>
                    <a:pt x="61" y="131"/>
                  </a:cubicBezTo>
                  <a:cubicBezTo>
                    <a:pt x="61" y="131"/>
                    <a:pt x="61" y="131"/>
                    <a:pt x="66" y="131"/>
                  </a:cubicBezTo>
                  <a:cubicBezTo>
                    <a:pt x="68" y="146"/>
                    <a:pt x="68" y="146"/>
                    <a:pt x="68" y="146"/>
                  </a:cubicBezTo>
                  <a:cubicBezTo>
                    <a:pt x="68" y="152"/>
                    <a:pt x="76" y="152"/>
                    <a:pt x="81" y="152"/>
                  </a:cubicBezTo>
                  <a:cubicBezTo>
                    <a:pt x="99" y="152"/>
                    <a:pt x="99" y="152"/>
                    <a:pt x="99" y="152"/>
                  </a:cubicBezTo>
                  <a:cubicBezTo>
                    <a:pt x="99" y="152"/>
                    <a:pt x="104" y="152"/>
                    <a:pt x="104" y="146"/>
                  </a:cubicBezTo>
                  <a:cubicBezTo>
                    <a:pt x="106" y="131"/>
                    <a:pt x="106" y="131"/>
                    <a:pt x="106" y="131"/>
                  </a:cubicBezTo>
                  <a:cubicBezTo>
                    <a:pt x="114" y="131"/>
                    <a:pt x="114" y="131"/>
                    <a:pt x="119" y="131"/>
                  </a:cubicBezTo>
                  <a:cubicBezTo>
                    <a:pt x="132" y="135"/>
                    <a:pt x="132" y="135"/>
                    <a:pt x="132" y="135"/>
                  </a:cubicBezTo>
                  <a:cubicBezTo>
                    <a:pt x="132" y="137"/>
                    <a:pt x="132" y="137"/>
                    <a:pt x="137" y="137"/>
                  </a:cubicBezTo>
                  <a:cubicBezTo>
                    <a:pt x="137" y="137"/>
                    <a:pt x="142" y="137"/>
                    <a:pt x="142" y="135"/>
                  </a:cubicBezTo>
                  <a:cubicBezTo>
                    <a:pt x="155" y="124"/>
                    <a:pt x="155" y="124"/>
                    <a:pt x="155" y="124"/>
                  </a:cubicBezTo>
                  <a:cubicBezTo>
                    <a:pt x="155" y="122"/>
                    <a:pt x="155" y="118"/>
                    <a:pt x="155" y="113"/>
                  </a:cubicBezTo>
                  <a:cubicBezTo>
                    <a:pt x="147" y="98"/>
                    <a:pt x="147" y="98"/>
                    <a:pt x="147" y="98"/>
                  </a:cubicBezTo>
                  <a:cubicBezTo>
                    <a:pt x="147" y="98"/>
                    <a:pt x="147" y="96"/>
                    <a:pt x="147" y="92"/>
                  </a:cubicBezTo>
                  <a:cubicBezTo>
                    <a:pt x="165" y="92"/>
                    <a:pt x="165" y="92"/>
                    <a:pt x="165" y="92"/>
                  </a:cubicBezTo>
                  <a:cubicBezTo>
                    <a:pt x="173" y="92"/>
                    <a:pt x="175" y="87"/>
                    <a:pt x="175" y="83"/>
                  </a:cubicBezTo>
                  <a:cubicBezTo>
                    <a:pt x="175" y="68"/>
                    <a:pt x="175" y="68"/>
                    <a:pt x="175" y="68"/>
                  </a:cubicBezTo>
                  <a:cubicBezTo>
                    <a:pt x="175" y="66"/>
                    <a:pt x="173" y="61"/>
                    <a:pt x="165" y="61"/>
                  </a:cubicBezTo>
                  <a:close/>
                  <a:moveTo>
                    <a:pt x="89" y="118"/>
                  </a:moveTo>
                  <a:cubicBezTo>
                    <a:pt x="61" y="118"/>
                    <a:pt x="43" y="98"/>
                    <a:pt x="43" y="81"/>
                  </a:cubicBezTo>
                  <a:cubicBezTo>
                    <a:pt x="43" y="57"/>
                    <a:pt x="61" y="39"/>
                    <a:pt x="89" y="39"/>
                  </a:cubicBezTo>
                  <a:cubicBezTo>
                    <a:pt x="114" y="39"/>
                    <a:pt x="132" y="57"/>
                    <a:pt x="132" y="81"/>
                  </a:cubicBezTo>
                  <a:cubicBezTo>
                    <a:pt x="132" y="98"/>
                    <a:pt x="114" y="118"/>
                    <a:pt x="89" y="11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0" name="Google Shape;2093;p15">
              <a:extLst>
                <a:ext uri="{FF2B5EF4-FFF2-40B4-BE49-F238E27FC236}">
                  <a16:creationId xmlns:a16="http://schemas.microsoft.com/office/drawing/2014/main" id="{7B7E02D8-F817-C85A-8F41-F191EA9D3C61}"/>
                </a:ext>
              </a:extLst>
            </p:cNvPr>
            <p:cNvSpPr/>
            <p:nvPr/>
          </p:nvSpPr>
          <p:spPr>
            <a:xfrm>
              <a:off x="8518525" y="2722525"/>
              <a:ext cx="211138" cy="231775"/>
            </a:xfrm>
            <a:custGeom>
              <a:avLst/>
              <a:gdLst/>
              <a:ahLst/>
              <a:cxnLst/>
              <a:rect l="l" t="t" r="r" b="b"/>
              <a:pathLst>
                <a:path w="366" h="402" extrusionOk="0">
                  <a:moveTo>
                    <a:pt x="366" y="280"/>
                  </a:moveTo>
                  <a:cubicBezTo>
                    <a:pt x="341" y="263"/>
                    <a:pt x="287" y="245"/>
                    <a:pt x="287" y="245"/>
                  </a:cubicBezTo>
                  <a:cubicBezTo>
                    <a:pt x="287" y="245"/>
                    <a:pt x="287" y="245"/>
                    <a:pt x="287" y="245"/>
                  </a:cubicBezTo>
                  <a:cubicBezTo>
                    <a:pt x="280" y="241"/>
                    <a:pt x="267" y="239"/>
                    <a:pt x="262" y="239"/>
                  </a:cubicBezTo>
                  <a:cubicBezTo>
                    <a:pt x="262" y="206"/>
                    <a:pt x="262" y="206"/>
                    <a:pt x="262" y="206"/>
                  </a:cubicBezTo>
                  <a:cubicBezTo>
                    <a:pt x="262" y="206"/>
                    <a:pt x="280" y="197"/>
                    <a:pt x="280" y="163"/>
                  </a:cubicBezTo>
                  <a:cubicBezTo>
                    <a:pt x="287" y="165"/>
                    <a:pt x="292" y="154"/>
                    <a:pt x="298" y="143"/>
                  </a:cubicBezTo>
                  <a:cubicBezTo>
                    <a:pt x="298" y="135"/>
                    <a:pt x="303" y="113"/>
                    <a:pt x="287" y="113"/>
                  </a:cubicBezTo>
                  <a:cubicBezTo>
                    <a:pt x="292" y="91"/>
                    <a:pt x="292" y="91"/>
                    <a:pt x="292" y="91"/>
                  </a:cubicBezTo>
                  <a:cubicBezTo>
                    <a:pt x="305" y="47"/>
                    <a:pt x="275" y="32"/>
                    <a:pt x="275" y="32"/>
                  </a:cubicBezTo>
                  <a:cubicBezTo>
                    <a:pt x="262" y="24"/>
                    <a:pt x="254" y="17"/>
                    <a:pt x="247" y="17"/>
                  </a:cubicBezTo>
                  <a:cubicBezTo>
                    <a:pt x="209" y="0"/>
                    <a:pt x="163" y="17"/>
                    <a:pt x="143" y="41"/>
                  </a:cubicBezTo>
                  <a:cubicBezTo>
                    <a:pt x="125" y="61"/>
                    <a:pt x="132" y="87"/>
                    <a:pt x="132" y="113"/>
                  </a:cubicBezTo>
                  <a:cubicBezTo>
                    <a:pt x="135" y="113"/>
                    <a:pt x="135" y="113"/>
                    <a:pt x="135" y="113"/>
                  </a:cubicBezTo>
                  <a:cubicBezTo>
                    <a:pt x="125" y="113"/>
                    <a:pt x="132" y="135"/>
                    <a:pt x="132" y="143"/>
                  </a:cubicBezTo>
                  <a:cubicBezTo>
                    <a:pt x="132" y="154"/>
                    <a:pt x="132" y="165"/>
                    <a:pt x="148" y="163"/>
                  </a:cubicBezTo>
                  <a:cubicBezTo>
                    <a:pt x="150" y="197"/>
                    <a:pt x="163" y="206"/>
                    <a:pt x="163" y="206"/>
                  </a:cubicBezTo>
                  <a:cubicBezTo>
                    <a:pt x="163" y="239"/>
                    <a:pt x="163" y="239"/>
                    <a:pt x="163" y="239"/>
                  </a:cubicBezTo>
                  <a:cubicBezTo>
                    <a:pt x="158" y="241"/>
                    <a:pt x="150" y="243"/>
                    <a:pt x="140" y="245"/>
                  </a:cubicBezTo>
                  <a:cubicBezTo>
                    <a:pt x="140" y="245"/>
                    <a:pt x="48" y="274"/>
                    <a:pt x="28" y="295"/>
                  </a:cubicBezTo>
                  <a:cubicBezTo>
                    <a:pt x="0" y="321"/>
                    <a:pt x="0" y="365"/>
                    <a:pt x="0" y="365"/>
                  </a:cubicBezTo>
                  <a:cubicBezTo>
                    <a:pt x="0" y="367"/>
                    <a:pt x="0" y="367"/>
                    <a:pt x="0" y="367"/>
                  </a:cubicBezTo>
                  <a:cubicBezTo>
                    <a:pt x="2" y="378"/>
                    <a:pt x="61" y="389"/>
                    <a:pt x="143" y="391"/>
                  </a:cubicBezTo>
                  <a:cubicBezTo>
                    <a:pt x="163" y="397"/>
                    <a:pt x="201" y="402"/>
                    <a:pt x="247" y="397"/>
                  </a:cubicBezTo>
                  <a:cubicBezTo>
                    <a:pt x="247" y="334"/>
                    <a:pt x="298" y="284"/>
                    <a:pt x="366" y="280"/>
                  </a:cubicBezTo>
                  <a:close/>
                  <a:moveTo>
                    <a:pt x="232" y="345"/>
                  </a:moveTo>
                  <a:cubicBezTo>
                    <a:pt x="219" y="278"/>
                    <a:pt x="219" y="278"/>
                    <a:pt x="219" y="278"/>
                  </a:cubicBezTo>
                  <a:cubicBezTo>
                    <a:pt x="229" y="274"/>
                    <a:pt x="229" y="274"/>
                    <a:pt x="229" y="274"/>
                  </a:cubicBezTo>
                  <a:cubicBezTo>
                    <a:pt x="229" y="269"/>
                    <a:pt x="229" y="269"/>
                    <a:pt x="229" y="267"/>
                  </a:cubicBezTo>
                  <a:cubicBezTo>
                    <a:pt x="216" y="258"/>
                    <a:pt x="216" y="258"/>
                    <a:pt x="216" y="258"/>
                  </a:cubicBezTo>
                  <a:cubicBezTo>
                    <a:pt x="209" y="258"/>
                    <a:pt x="209" y="258"/>
                    <a:pt x="209" y="258"/>
                  </a:cubicBezTo>
                  <a:cubicBezTo>
                    <a:pt x="196" y="269"/>
                    <a:pt x="196" y="269"/>
                    <a:pt x="196" y="269"/>
                  </a:cubicBezTo>
                  <a:cubicBezTo>
                    <a:pt x="196" y="274"/>
                    <a:pt x="196" y="274"/>
                    <a:pt x="196" y="274"/>
                  </a:cubicBezTo>
                  <a:cubicBezTo>
                    <a:pt x="201" y="278"/>
                    <a:pt x="201" y="278"/>
                    <a:pt x="201" y="278"/>
                  </a:cubicBezTo>
                  <a:cubicBezTo>
                    <a:pt x="191" y="341"/>
                    <a:pt x="191" y="341"/>
                    <a:pt x="191" y="341"/>
                  </a:cubicBezTo>
                  <a:cubicBezTo>
                    <a:pt x="173" y="315"/>
                    <a:pt x="158" y="269"/>
                    <a:pt x="148" y="247"/>
                  </a:cubicBezTo>
                  <a:cubicBezTo>
                    <a:pt x="163" y="245"/>
                    <a:pt x="173" y="243"/>
                    <a:pt x="173" y="243"/>
                  </a:cubicBezTo>
                  <a:cubicBezTo>
                    <a:pt x="173" y="243"/>
                    <a:pt x="173" y="224"/>
                    <a:pt x="178" y="211"/>
                  </a:cubicBezTo>
                  <a:cubicBezTo>
                    <a:pt x="183" y="219"/>
                    <a:pt x="201" y="226"/>
                    <a:pt x="209" y="226"/>
                  </a:cubicBezTo>
                  <a:cubicBezTo>
                    <a:pt x="229" y="226"/>
                    <a:pt x="239" y="219"/>
                    <a:pt x="254" y="211"/>
                  </a:cubicBezTo>
                  <a:cubicBezTo>
                    <a:pt x="254" y="219"/>
                    <a:pt x="254" y="241"/>
                    <a:pt x="254" y="243"/>
                  </a:cubicBezTo>
                  <a:cubicBezTo>
                    <a:pt x="262" y="243"/>
                    <a:pt x="262" y="245"/>
                    <a:pt x="285" y="247"/>
                  </a:cubicBezTo>
                  <a:cubicBezTo>
                    <a:pt x="270" y="269"/>
                    <a:pt x="249" y="317"/>
                    <a:pt x="232" y="34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1" name="Google Shape;2094;p15">
              <a:extLst>
                <a:ext uri="{FF2B5EF4-FFF2-40B4-BE49-F238E27FC236}">
                  <a16:creationId xmlns:a16="http://schemas.microsoft.com/office/drawing/2014/main" id="{6A130EA0-1188-92DE-AEF1-FAEE8A2AF694}"/>
                </a:ext>
              </a:extLst>
            </p:cNvPr>
            <p:cNvSpPr/>
            <p:nvPr/>
          </p:nvSpPr>
          <p:spPr>
            <a:xfrm>
              <a:off x="8669338" y="2890800"/>
              <a:ext cx="139700" cy="123825"/>
            </a:xfrm>
            <a:custGeom>
              <a:avLst/>
              <a:gdLst/>
              <a:ahLst/>
              <a:cxnLst/>
              <a:rect l="l" t="t" r="r" b="b"/>
              <a:pathLst>
                <a:path w="242" h="213" extrusionOk="0">
                  <a:moveTo>
                    <a:pt x="117" y="0"/>
                  </a:moveTo>
                  <a:cubicBezTo>
                    <a:pt x="53" y="0"/>
                    <a:pt x="0" y="48"/>
                    <a:pt x="0" y="104"/>
                  </a:cubicBezTo>
                  <a:cubicBezTo>
                    <a:pt x="0" y="163"/>
                    <a:pt x="53" y="213"/>
                    <a:pt x="117" y="213"/>
                  </a:cubicBezTo>
                  <a:cubicBezTo>
                    <a:pt x="191" y="213"/>
                    <a:pt x="242" y="163"/>
                    <a:pt x="242" y="104"/>
                  </a:cubicBezTo>
                  <a:cubicBezTo>
                    <a:pt x="242" y="48"/>
                    <a:pt x="191" y="0"/>
                    <a:pt x="117" y="0"/>
                  </a:cubicBezTo>
                  <a:close/>
                  <a:moveTo>
                    <a:pt x="117" y="191"/>
                  </a:moveTo>
                  <a:cubicBezTo>
                    <a:pt x="64" y="191"/>
                    <a:pt x="18" y="152"/>
                    <a:pt x="18" y="104"/>
                  </a:cubicBezTo>
                  <a:cubicBezTo>
                    <a:pt x="18" y="61"/>
                    <a:pt x="64" y="20"/>
                    <a:pt x="117" y="20"/>
                  </a:cubicBezTo>
                  <a:cubicBezTo>
                    <a:pt x="173" y="20"/>
                    <a:pt x="219" y="61"/>
                    <a:pt x="219" y="104"/>
                  </a:cubicBezTo>
                  <a:cubicBezTo>
                    <a:pt x="219" y="152"/>
                    <a:pt x="173" y="191"/>
                    <a:pt x="117" y="19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2" name="Google Shape;2095;p15">
              <a:extLst>
                <a:ext uri="{FF2B5EF4-FFF2-40B4-BE49-F238E27FC236}">
                  <a16:creationId xmlns:a16="http://schemas.microsoft.com/office/drawing/2014/main" id="{4B38BE39-69AB-C4CD-8450-554FD4009622}"/>
                </a:ext>
              </a:extLst>
            </p:cNvPr>
            <p:cNvSpPr/>
            <p:nvPr/>
          </p:nvSpPr>
          <p:spPr>
            <a:xfrm>
              <a:off x="8729663" y="2944775"/>
              <a:ext cx="20638" cy="15875"/>
            </a:xfrm>
            <a:custGeom>
              <a:avLst/>
              <a:gdLst/>
              <a:ahLst/>
              <a:cxnLst/>
              <a:rect l="l" t="t" r="r" b="b"/>
              <a:pathLst>
                <a:path w="36" h="29" extrusionOk="0">
                  <a:moveTo>
                    <a:pt x="21" y="0"/>
                  </a:moveTo>
                  <a:cubicBezTo>
                    <a:pt x="13" y="0"/>
                    <a:pt x="0" y="5"/>
                    <a:pt x="0" y="18"/>
                  </a:cubicBezTo>
                  <a:cubicBezTo>
                    <a:pt x="0" y="24"/>
                    <a:pt x="13" y="29"/>
                    <a:pt x="21" y="29"/>
                  </a:cubicBezTo>
                  <a:cubicBezTo>
                    <a:pt x="31" y="29"/>
                    <a:pt x="36" y="24"/>
                    <a:pt x="36" y="18"/>
                  </a:cubicBezTo>
                  <a:cubicBezTo>
                    <a:pt x="36" y="5"/>
                    <a:pt x="31" y="0"/>
                    <a:pt x="21"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53" name="Google Shape;2096;p15">
              <a:extLst>
                <a:ext uri="{FF2B5EF4-FFF2-40B4-BE49-F238E27FC236}">
                  <a16:creationId xmlns:a16="http://schemas.microsoft.com/office/drawing/2014/main" id="{72AAE43D-1FED-1066-10DA-B7F3282BB48B}"/>
                </a:ext>
              </a:extLst>
            </p:cNvPr>
            <p:cNvSpPr/>
            <p:nvPr/>
          </p:nvSpPr>
          <p:spPr>
            <a:xfrm>
              <a:off x="8689975" y="2908262"/>
              <a:ext cx="101600" cy="87313"/>
            </a:xfrm>
            <a:custGeom>
              <a:avLst/>
              <a:gdLst/>
              <a:ahLst/>
              <a:cxnLst/>
              <a:rect l="l" t="t" r="r" b="b"/>
              <a:pathLst>
                <a:path w="175" h="152" extrusionOk="0">
                  <a:moveTo>
                    <a:pt x="165" y="61"/>
                  </a:moveTo>
                  <a:cubicBezTo>
                    <a:pt x="147" y="57"/>
                    <a:pt x="147" y="57"/>
                    <a:pt x="147" y="57"/>
                  </a:cubicBezTo>
                  <a:cubicBezTo>
                    <a:pt x="147" y="52"/>
                    <a:pt x="147" y="52"/>
                    <a:pt x="147" y="52"/>
                  </a:cubicBezTo>
                  <a:cubicBezTo>
                    <a:pt x="155" y="39"/>
                    <a:pt x="155" y="39"/>
                    <a:pt x="155" y="39"/>
                  </a:cubicBezTo>
                  <a:cubicBezTo>
                    <a:pt x="155" y="35"/>
                    <a:pt x="155" y="33"/>
                    <a:pt x="155" y="27"/>
                  </a:cubicBezTo>
                  <a:cubicBezTo>
                    <a:pt x="142" y="20"/>
                    <a:pt x="142" y="20"/>
                    <a:pt x="142" y="20"/>
                  </a:cubicBezTo>
                  <a:cubicBezTo>
                    <a:pt x="142" y="15"/>
                    <a:pt x="137" y="13"/>
                    <a:pt x="137" y="13"/>
                  </a:cubicBezTo>
                  <a:cubicBezTo>
                    <a:pt x="132" y="13"/>
                    <a:pt x="132" y="15"/>
                    <a:pt x="132" y="15"/>
                  </a:cubicBezTo>
                  <a:cubicBezTo>
                    <a:pt x="119" y="24"/>
                    <a:pt x="119" y="24"/>
                    <a:pt x="119" y="24"/>
                  </a:cubicBezTo>
                  <a:cubicBezTo>
                    <a:pt x="114" y="24"/>
                    <a:pt x="114" y="24"/>
                    <a:pt x="106" y="20"/>
                  </a:cubicBezTo>
                  <a:cubicBezTo>
                    <a:pt x="104" y="11"/>
                    <a:pt x="104" y="11"/>
                    <a:pt x="104" y="11"/>
                  </a:cubicBezTo>
                  <a:cubicBezTo>
                    <a:pt x="104" y="5"/>
                    <a:pt x="99" y="0"/>
                    <a:pt x="99" y="0"/>
                  </a:cubicBezTo>
                  <a:cubicBezTo>
                    <a:pt x="81" y="0"/>
                    <a:pt x="81" y="0"/>
                    <a:pt x="81" y="0"/>
                  </a:cubicBezTo>
                  <a:cubicBezTo>
                    <a:pt x="76" y="0"/>
                    <a:pt x="68" y="5"/>
                    <a:pt x="68" y="11"/>
                  </a:cubicBezTo>
                  <a:cubicBezTo>
                    <a:pt x="66" y="20"/>
                    <a:pt x="66" y="20"/>
                    <a:pt x="66" y="20"/>
                  </a:cubicBezTo>
                  <a:cubicBezTo>
                    <a:pt x="61" y="24"/>
                    <a:pt x="61" y="24"/>
                    <a:pt x="61" y="24"/>
                  </a:cubicBezTo>
                  <a:cubicBezTo>
                    <a:pt x="48" y="15"/>
                    <a:pt x="48" y="15"/>
                    <a:pt x="48" y="15"/>
                  </a:cubicBezTo>
                  <a:cubicBezTo>
                    <a:pt x="43" y="15"/>
                    <a:pt x="40" y="13"/>
                    <a:pt x="40" y="13"/>
                  </a:cubicBezTo>
                  <a:cubicBezTo>
                    <a:pt x="38" y="13"/>
                    <a:pt x="35" y="15"/>
                    <a:pt x="28" y="20"/>
                  </a:cubicBezTo>
                  <a:cubicBezTo>
                    <a:pt x="17" y="27"/>
                    <a:pt x="17" y="27"/>
                    <a:pt x="17" y="27"/>
                  </a:cubicBezTo>
                  <a:cubicBezTo>
                    <a:pt x="15" y="33"/>
                    <a:pt x="15" y="35"/>
                    <a:pt x="17" y="39"/>
                  </a:cubicBezTo>
                  <a:cubicBezTo>
                    <a:pt x="25" y="52"/>
                    <a:pt x="25" y="52"/>
                    <a:pt x="25" y="52"/>
                  </a:cubicBezTo>
                  <a:cubicBezTo>
                    <a:pt x="23" y="57"/>
                    <a:pt x="23" y="57"/>
                    <a:pt x="23" y="57"/>
                  </a:cubicBezTo>
                  <a:cubicBezTo>
                    <a:pt x="7" y="61"/>
                    <a:pt x="7" y="61"/>
                    <a:pt x="7" y="61"/>
                  </a:cubicBezTo>
                  <a:cubicBezTo>
                    <a:pt x="2" y="61"/>
                    <a:pt x="0" y="66"/>
                    <a:pt x="0" y="68"/>
                  </a:cubicBezTo>
                  <a:cubicBezTo>
                    <a:pt x="0" y="83"/>
                    <a:pt x="0" y="83"/>
                    <a:pt x="0" y="83"/>
                  </a:cubicBezTo>
                  <a:cubicBezTo>
                    <a:pt x="0" y="87"/>
                    <a:pt x="2" y="92"/>
                    <a:pt x="7" y="92"/>
                  </a:cubicBezTo>
                  <a:cubicBezTo>
                    <a:pt x="23" y="92"/>
                    <a:pt x="23" y="92"/>
                    <a:pt x="23" y="92"/>
                  </a:cubicBezTo>
                  <a:cubicBezTo>
                    <a:pt x="23" y="96"/>
                    <a:pt x="25" y="98"/>
                    <a:pt x="25" y="98"/>
                  </a:cubicBezTo>
                  <a:cubicBezTo>
                    <a:pt x="17" y="113"/>
                    <a:pt x="17" y="113"/>
                    <a:pt x="17" y="113"/>
                  </a:cubicBezTo>
                  <a:cubicBezTo>
                    <a:pt x="15" y="118"/>
                    <a:pt x="15" y="122"/>
                    <a:pt x="17" y="124"/>
                  </a:cubicBezTo>
                  <a:cubicBezTo>
                    <a:pt x="28" y="135"/>
                    <a:pt x="28" y="135"/>
                    <a:pt x="28" y="135"/>
                  </a:cubicBezTo>
                  <a:cubicBezTo>
                    <a:pt x="35" y="137"/>
                    <a:pt x="38" y="137"/>
                    <a:pt x="40" y="137"/>
                  </a:cubicBezTo>
                  <a:cubicBezTo>
                    <a:pt x="40" y="137"/>
                    <a:pt x="43" y="137"/>
                    <a:pt x="48" y="135"/>
                  </a:cubicBezTo>
                  <a:cubicBezTo>
                    <a:pt x="61" y="131"/>
                    <a:pt x="61" y="131"/>
                    <a:pt x="61" y="131"/>
                  </a:cubicBezTo>
                  <a:cubicBezTo>
                    <a:pt x="61" y="131"/>
                    <a:pt x="61" y="131"/>
                    <a:pt x="66" y="131"/>
                  </a:cubicBezTo>
                  <a:cubicBezTo>
                    <a:pt x="68" y="146"/>
                    <a:pt x="68" y="146"/>
                    <a:pt x="68" y="146"/>
                  </a:cubicBezTo>
                  <a:cubicBezTo>
                    <a:pt x="68" y="152"/>
                    <a:pt x="76" y="152"/>
                    <a:pt x="81" y="152"/>
                  </a:cubicBezTo>
                  <a:cubicBezTo>
                    <a:pt x="99" y="152"/>
                    <a:pt x="99" y="152"/>
                    <a:pt x="99" y="152"/>
                  </a:cubicBezTo>
                  <a:cubicBezTo>
                    <a:pt x="99" y="152"/>
                    <a:pt x="104" y="152"/>
                    <a:pt x="104" y="146"/>
                  </a:cubicBezTo>
                  <a:cubicBezTo>
                    <a:pt x="106" y="131"/>
                    <a:pt x="106" y="131"/>
                    <a:pt x="106" y="131"/>
                  </a:cubicBezTo>
                  <a:cubicBezTo>
                    <a:pt x="114" y="131"/>
                    <a:pt x="114" y="131"/>
                    <a:pt x="119" y="131"/>
                  </a:cubicBezTo>
                  <a:cubicBezTo>
                    <a:pt x="132" y="135"/>
                    <a:pt x="132" y="135"/>
                    <a:pt x="132" y="135"/>
                  </a:cubicBezTo>
                  <a:cubicBezTo>
                    <a:pt x="132" y="137"/>
                    <a:pt x="132" y="137"/>
                    <a:pt x="137" y="137"/>
                  </a:cubicBezTo>
                  <a:cubicBezTo>
                    <a:pt x="137" y="137"/>
                    <a:pt x="142" y="137"/>
                    <a:pt x="142" y="135"/>
                  </a:cubicBezTo>
                  <a:cubicBezTo>
                    <a:pt x="155" y="124"/>
                    <a:pt x="155" y="124"/>
                    <a:pt x="155" y="124"/>
                  </a:cubicBezTo>
                  <a:cubicBezTo>
                    <a:pt x="155" y="122"/>
                    <a:pt x="155" y="118"/>
                    <a:pt x="155" y="113"/>
                  </a:cubicBezTo>
                  <a:cubicBezTo>
                    <a:pt x="147" y="98"/>
                    <a:pt x="147" y="98"/>
                    <a:pt x="147" y="98"/>
                  </a:cubicBezTo>
                  <a:cubicBezTo>
                    <a:pt x="147" y="98"/>
                    <a:pt x="147" y="96"/>
                    <a:pt x="147" y="92"/>
                  </a:cubicBezTo>
                  <a:cubicBezTo>
                    <a:pt x="165" y="92"/>
                    <a:pt x="165" y="92"/>
                    <a:pt x="165" y="92"/>
                  </a:cubicBezTo>
                  <a:cubicBezTo>
                    <a:pt x="173" y="92"/>
                    <a:pt x="175" y="87"/>
                    <a:pt x="175" y="83"/>
                  </a:cubicBezTo>
                  <a:cubicBezTo>
                    <a:pt x="175" y="68"/>
                    <a:pt x="175" y="68"/>
                    <a:pt x="175" y="68"/>
                  </a:cubicBezTo>
                  <a:cubicBezTo>
                    <a:pt x="175" y="66"/>
                    <a:pt x="173" y="61"/>
                    <a:pt x="165" y="61"/>
                  </a:cubicBezTo>
                  <a:close/>
                  <a:moveTo>
                    <a:pt x="89" y="118"/>
                  </a:moveTo>
                  <a:cubicBezTo>
                    <a:pt x="61" y="118"/>
                    <a:pt x="43" y="98"/>
                    <a:pt x="43" y="81"/>
                  </a:cubicBezTo>
                  <a:cubicBezTo>
                    <a:pt x="43" y="57"/>
                    <a:pt x="61" y="39"/>
                    <a:pt x="89" y="39"/>
                  </a:cubicBezTo>
                  <a:cubicBezTo>
                    <a:pt x="114" y="39"/>
                    <a:pt x="132" y="57"/>
                    <a:pt x="132" y="81"/>
                  </a:cubicBezTo>
                  <a:cubicBezTo>
                    <a:pt x="132" y="98"/>
                    <a:pt x="114" y="118"/>
                    <a:pt x="89" y="11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54" name="Google Shape;2097;p15">
            <a:extLst>
              <a:ext uri="{FF2B5EF4-FFF2-40B4-BE49-F238E27FC236}">
                <a16:creationId xmlns:a16="http://schemas.microsoft.com/office/drawing/2014/main" id="{155432C0-02B7-4B0C-48F7-813166167FC6}"/>
              </a:ext>
            </a:extLst>
          </p:cNvPr>
          <p:cNvGrpSpPr/>
          <p:nvPr/>
        </p:nvGrpSpPr>
        <p:grpSpPr>
          <a:xfrm>
            <a:off x="6385183" y="5950303"/>
            <a:ext cx="190046" cy="185831"/>
            <a:chOff x="11360150" y="2690015"/>
            <a:chExt cx="274637" cy="279400"/>
          </a:xfrm>
          <a:solidFill>
            <a:schemeClr val="accent2"/>
          </a:solidFill>
        </p:grpSpPr>
        <p:sp>
          <p:nvSpPr>
            <p:cNvPr id="155" name="Google Shape;2098;p15">
              <a:extLst>
                <a:ext uri="{FF2B5EF4-FFF2-40B4-BE49-F238E27FC236}">
                  <a16:creationId xmlns:a16="http://schemas.microsoft.com/office/drawing/2014/main" id="{6AB3DFC8-59DC-4567-3051-2FEE2A0EDD7C}"/>
                </a:ext>
              </a:extLst>
            </p:cNvPr>
            <p:cNvSpPr/>
            <p:nvPr/>
          </p:nvSpPr>
          <p:spPr>
            <a:xfrm>
              <a:off x="11456987" y="2829715"/>
              <a:ext cx="36512" cy="25400"/>
            </a:xfrm>
            <a:custGeom>
              <a:avLst/>
              <a:gdLst/>
              <a:ahLst/>
              <a:cxnLst/>
              <a:rect l="l" t="t" r="r" b="b"/>
              <a:pathLst>
                <a:path w="64" h="46" extrusionOk="0">
                  <a:moveTo>
                    <a:pt x="5" y="13"/>
                  </a:moveTo>
                  <a:cubicBezTo>
                    <a:pt x="54" y="46"/>
                    <a:pt x="54" y="46"/>
                    <a:pt x="54" y="46"/>
                  </a:cubicBezTo>
                  <a:cubicBezTo>
                    <a:pt x="54" y="42"/>
                    <a:pt x="54" y="42"/>
                    <a:pt x="54" y="42"/>
                  </a:cubicBezTo>
                  <a:cubicBezTo>
                    <a:pt x="61" y="46"/>
                    <a:pt x="61" y="35"/>
                    <a:pt x="61" y="35"/>
                  </a:cubicBezTo>
                  <a:cubicBezTo>
                    <a:pt x="64" y="35"/>
                    <a:pt x="64" y="26"/>
                    <a:pt x="61" y="26"/>
                  </a:cubicBezTo>
                  <a:cubicBezTo>
                    <a:pt x="26" y="0"/>
                    <a:pt x="26" y="0"/>
                    <a:pt x="26" y="0"/>
                  </a:cubicBezTo>
                  <a:cubicBezTo>
                    <a:pt x="15" y="0"/>
                    <a:pt x="11" y="5"/>
                    <a:pt x="11" y="5"/>
                  </a:cubicBezTo>
                  <a:cubicBezTo>
                    <a:pt x="0" y="5"/>
                    <a:pt x="5" y="11"/>
                    <a:pt x="5" y="11"/>
                  </a:cubicBezTo>
                  <a:lnTo>
                    <a:pt x="5" y="13"/>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6" name="Google Shape;2099;p15">
              <a:extLst>
                <a:ext uri="{FF2B5EF4-FFF2-40B4-BE49-F238E27FC236}">
                  <a16:creationId xmlns:a16="http://schemas.microsoft.com/office/drawing/2014/main" id="{3C4F9FD4-CE1C-4541-BE70-12620B70342E}"/>
                </a:ext>
              </a:extLst>
            </p:cNvPr>
            <p:cNvSpPr/>
            <p:nvPr/>
          </p:nvSpPr>
          <p:spPr>
            <a:xfrm>
              <a:off x="11447462" y="2840827"/>
              <a:ext cx="38100" cy="22225"/>
            </a:xfrm>
            <a:custGeom>
              <a:avLst/>
              <a:gdLst/>
              <a:ahLst/>
              <a:cxnLst/>
              <a:rect l="l" t="t" r="r" b="b"/>
              <a:pathLst>
                <a:path w="66" h="40" extrusionOk="0">
                  <a:moveTo>
                    <a:pt x="64" y="31"/>
                  </a:moveTo>
                  <a:cubicBezTo>
                    <a:pt x="66" y="31"/>
                    <a:pt x="66" y="31"/>
                    <a:pt x="66" y="31"/>
                  </a:cubicBezTo>
                  <a:cubicBezTo>
                    <a:pt x="15" y="0"/>
                    <a:pt x="15" y="0"/>
                    <a:pt x="15" y="0"/>
                  </a:cubicBezTo>
                  <a:cubicBezTo>
                    <a:pt x="15" y="0"/>
                    <a:pt x="15" y="0"/>
                    <a:pt x="15" y="0"/>
                  </a:cubicBezTo>
                  <a:cubicBezTo>
                    <a:pt x="10" y="5"/>
                    <a:pt x="10" y="7"/>
                    <a:pt x="10" y="7"/>
                  </a:cubicBezTo>
                  <a:cubicBezTo>
                    <a:pt x="10" y="7"/>
                    <a:pt x="10" y="7"/>
                    <a:pt x="10" y="7"/>
                  </a:cubicBezTo>
                  <a:cubicBezTo>
                    <a:pt x="5" y="7"/>
                    <a:pt x="0" y="14"/>
                    <a:pt x="0" y="16"/>
                  </a:cubicBezTo>
                  <a:cubicBezTo>
                    <a:pt x="51" y="40"/>
                    <a:pt x="51" y="40"/>
                    <a:pt x="51" y="40"/>
                  </a:cubicBezTo>
                  <a:cubicBezTo>
                    <a:pt x="58" y="40"/>
                    <a:pt x="58" y="37"/>
                    <a:pt x="58" y="37"/>
                  </a:cubicBezTo>
                  <a:cubicBezTo>
                    <a:pt x="64" y="37"/>
                    <a:pt x="64" y="31"/>
                    <a:pt x="64" y="3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7" name="Google Shape;2100;p15">
              <a:extLst>
                <a:ext uri="{FF2B5EF4-FFF2-40B4-BE49-F238E27FC236}">
                  <a16:creationId xmlns:a16="http://schemas.microsoft.com/office/drawing/2014/main" id="{239F5526-DB03-38C1-3062-B7EB19DEE7F7}"/>
                </a:ext>
              </a:extLst>
            </p:cNvPr>
            <p:cNvSpPr/>
            <p:nvPr/>
          </p:nvSpPr>
          <p:spPr>
            <a:xfrm>
              <a:off x="11360150" y="2848765"/>
              <a:ext cx="115887" cy="120650"/>
            </a:xfrm>
            <a:custGeom>
              <a:avLst/>
              <a:gdLst/>
              <a:ahLst/>
              <a:cxnLst/>
              <a:rect l="l" t="t" r="r" b="b"/>
              <a:pathLst>
                <a:path w="199" h="207" extrusionOk="0">
                  <a:moveTo>
                    <a:pt x="130" y="15"/>
                  </a:moveTo>
                  <a:cubicBezTo>
                    <a:pt x="15" y="159"/>
                    <a:pt x="15" y="159"/>
                    <a:pt x="15" y="159"/>
                  </a:cubicBezTo>
                  <a:cubicBezTo>
                    <a:pt x="0" y="178"/>
                    <a:pt x="30" y="193"/>
                    <a:pt x="30" y="193"/>
                  </a:cubicBezTo>
                  <a:cubicBezTo>
                    <a:pt x="56" y="207"/>
                    <a:pt x="76" y="193"/>
                    <a:pt x="76" y="193"/>
                  </a:cubicBezTo>
                  <a:cubicBezTo>
                    <a:pt x="81" y="182"/>
                    <a:pt x="188" y="57"/>
                    <a:pt x="188" y="57"/>
                  </a:cubicBezTo>
                  <a:cubicBezTo>
                    <a:pt x="191" y="52"/>
                    <a:pt x="196" y="39"/>
                    <a:pt x="199" y="32"/>
                  </a:cubicBezTo>
                  <a:cubicBezTo>
                    <a:pt x="150" y="0"/>
                    <a:pt x="150" y="0"/>
                    <a:pt x="150" y="0"/>
                  </a:cubicBezTo>
                  <a:cubicBezTo>
                    <a:pt x="142" y="7"/>
                    <a:pt x="130" y="15"/>
                    <a:pt x="130" y="1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8" name="Google Shape;2101;p15">
              <a:extLst>
                <a:ext uri="{FF2B5EF4-FFF2-40B4-BE49-F238E27FC236}">
                  <a16:creationId xmlns:a16="http://schemas.microsoft.com/office/drawing/2014/main" id="{6C15D6F5-1B48-02C8-8E44-4A70F565F086}"/>
                </a:ext>
              </a:extLst>
            </p:cNvPr>
            <p:cNvSpPr/>
            <p:nvPr/>
          </p:nvSpPr>
          <p:spPr>
            <a:xfrm>
              <a:off x="11477625" y="2690015"/>
              <a:ext cx="123825" cy="146050"/>
            </a:xfrm>
            <a:custGeom>
              <a:avLst/>
              <a:gdLst/>
              <a:ahLst/>
              <a:cxnLst/>
              <a:rect l="l" t="t" r="r" b="b"/>
              <a:pathLst>
                <a:path w="216" h="254" extrusionOk="0">
                  <a:moveTo>
                    <a:pt x="157" y="98"/>
                  </a:moveTo>
                  <a:cubicBezTo>
                    <a:pt x="186" y="65"/>
                    <a:pt x="186" y="65"/>
                    <a:pt x="186" y="65"/>
                  </a:cubicBezTo>
                  <a:cubicBezTo>
                    <a:pt x="211" y="24"/>
                    <a:pt x="211" y="24"/>
                    <a:pt x="211" y="24"/>
                  </a:cubicBezTo>
                  <a:cubicBezTo>
                    <a:pt x="211" y="24"/>
                    <a:pt x="216" y="15"/>
                    <a:pt x="211" y="15"/>
                  </a:cubicBezTo>
                  <a:cubicBezTo>
                    <a:pt x="216" y="13"/>
                    <a:pt x="211" y="13"/>
                    <a:pt x="211" y="13"/>
                  </a:cubicBezTo>
                  <a:cubicBezTo>
                    <a:pt x="198" y="6"/>
                    <a:pt x="198" y="6"/>
                    <a:pt x="198" y="6"/>
                  </a:cubicBezTo>
                  <a:cubicBezTo>
                    <a:pt x="198" y="0"/>
                    <a:pt x="188" y="6"/>
                    <a:pt x="188" y="6"/>
                  </a:cubicBezTo>
                  <a:cubicBezTo>
                    <a:pt x="157" y="37"/>
                    <a:pt x="157" y="37"/>
                    <a:pt x="157" y="37"/>
                  </a:cubicBezTo>
                  <a:cubicBezTo>
                    <a:pt x="153" y="37"/>
                    <a:pt x="153" y="41"/>
                    <a:pt x="153" y="41"/>
                  </a:cubicBezTo>
                  <a:cubicBezTo>
                    <a:pt x="147" y="41"/>
                    <a:pt x="147" y="41"/>
                    <a:pt x="147" y="41"/>
                  </a:cubicBezTo>
                  <a:cubicBezTo>
                    <a:pt x="122" y="89"/>
                    <a:pt x="122" y="89"/>
                    <a:pt x="122" y="89"/>
                  </a:cubicBezTo>
                  <a:cubicBezTo>
                    <a:pt x="0" y="241"/>
                    <a:pt x="0" y="241"/>
                    <a:pt x="0" y="241"/>
                  </a:cubicBezTo>
                  <a:cubicBezTo>
                    <a:pt x="20" y="254"/>
                    <a:pt x="20" y="254"/>
                    <a:pt x="20" y="254"/>
                  </a:cubicBezTo>
                  <a:lnTo>
                    <a:pt x="157" y="9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9" name="Google Shape;2102;p15">
              <a:extLst>
                <a:ext uri="{FF2B5EF4-FFF2-40B4-BE49-F238E27FC236}">
                  <a16:creationId xmlns:a16="http://schemas.microsoft.com/office/drawing/2014/main" id="{260CA09B-1C47-44E7-C8E4-6DDB3F3792A4}"/>
                </a:ext>
              </a:extLst>
            </p:cNvPr>
            <p:cNvSpPr/>
            <p:nvPr/>
          </p:nvSpPr>
          <p:spPr>
            <a:xfrm>
              <a:off x="11539537" y="2885277"/>
              <a:ext cx="34925" cy="30163"/>
            </a:xfrm>
            <a:custGeom>
              <a:avLst/>
              <a:gdLst/>
              <a:ahLst/>
              <a:cxnLst/>
              <a:rect l="l" t="t" r="r" b="b"/>
              <a:pathLst>
                <a:path w="59" h="52" extrusionOk="0">
                  <a:moveTo>
                    <a:pt x="31" y="0"/>
                  </a:moveTo>
                  <a:cubicBezTo>
                    <a:pt x="13" y="0"/>
                    <a:pt x="0" y="13"/>
                    <a:pt x="0" y="26"/>
                  </a:cubicBezTo>
                  <a:cubicBezTo>
                    <a:pt x="0" y="41"/>
                    <a:pt x="13" y="52"/>
                    <a:pt x="31" y="52"/>
                  </a:cubicBezTo>
                  <a:cubicBezTo>
                    <a:pt x="48" y="52"/>
                    <a:pt x="59" y="41"/>
                    <a:pt x="59" y="26"/>
                  </a:cubicBezTo>
                  <a:cubicBezTo>
                    <a:pt x="59" y="13"/>
                    <a:pt x="48" y="0"/>
                    <a:pt x="31"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0" name="Google Shape;2103;p15">
              <a:extLst>
                <a:ext uri="{FF2B5EF4-FFF2-40B4-BE49-F238E27FC236}">
                  <a16:creationId xmlns:a16="http://schemas.microsoft.com/office/drawing/2014/main" id="{196C8892-3D28-EBD0-DF01-ABED3E161FEF}"/>
                </a:ext>
              </a:extLst>
            </p:cNvPr>
            <p:cNvSpPr/>
            <p:nvPr/>
          </p:nvSpPr>
          <p:spPr>
            <a:xfrm>
              <a:off x="11483975" y="2836065"/>
              <a:ext cx="150812" cy="125413"/>
            </a:xfrm>
            <a:custGeom>
              <a:avLst/>
              <a:gdLst/>
              <a:ahLst/>
              <a:cxnLst/>
              <a:rect l="l" t="t" r="r" b="b"/>
              <a:pathLst>
                <a:path w="259" h="217" extrusionOk="0">
                  <a:moveTo>
                    <a:pt x="259" y="124"/>
                  </a:moveTo>
                  <a:cubicBezTo>
                    <a:pt x="259" y="98"/>
                    <a:pt x="259" y="98"/>
                    <a:pt x="259" y="98"/>
                  </a:cubicBezTo>
                  <a:cubicBezTo>
                    <a:pt x="241" y="96"/>
                    <a:pt x="231" y="93"/>
                    <a:pt x="221" y="91"/>
                  </a:cubicBezTo>
                  <a:cubicBezTo>
                    <a:pt x="216" y="81"/>
                    <a:pt x="213" y="76"/>
                    <a:pt x="208" y="72"/>
                  </a:cubicBezTo>
                  <a:cubicBezTo>
                    <a:pt x="213" y="65"/>
                    <a:pt x="224" y="52"/>
                    <a:pt x="231" y="39"/>
                  </a:cubicBezTo>
                  <a:cubicBezTo>
                    <a:pt x="203" y="24"/>
                    <a:pt x="203" y="24"/>
                    <a:pt x="203" y="24"/>
                  </a:cubicBezTo>
                  <a:cubicBezTo>
                    <a:pt x="193" y="24"/>
                    <a:pt x="185" y="35"/>
                    <a:pt x="175" y="39"/>
                  </a:cubicBezTo>
                  <a:cubicBezTo>
                    <a:pt x="167" y="35"/>
                    <a:pt x="157" y="35"/>
                    <a:pt x="155" y="31"/>
                  </a:cubicBezTo>
                  <a:cubicBezTo>
                    <a:pt x="147" y="24"/>
                    <a:pt x="144" y="15"/>
                    <a:pt x="144" y="0"/>
                  </a:cubicBezTo>
                  <a:cubicBezTo>
                    <a:pt x="109" y="0"/>
                    <a:pt x="109" y="0"/>
                    <a:pt x="109" y="0"/>
                  </a:cubicBezTo>
                  <a:cubicBezTo>
                    <a:pt x="109" y="15"/>
                    <a:pt x="106" y="24"/>
                    <a:pt x="104" y="31"/>
                  </a:cubicBezTo>
                  <a:cubicBezTo>
                    <a:pt x="94" y="35"/>
                    <a:pt x="86" y="35"/>
                    <a:pt x="78" y="39"/>
                  </a:cubicBezTo>
                  <a:cubicBezTo>
                    <a:pt x="73" y="35"/>
                    <a:pt x="58" y="24"/>
                    <a:pt x="45" y="24"/>
                  </a:cubicBezTo>
                  <a:cubicBezTo>
                    <a:pt x="28" y="39"/>
                    <a:pt x="28" y="39"/>
                    <a:pt x="28" y="39"/>
                  </a:cubicBezTo>
                  <a:cubicBezTo>
                    <a:pt x="33" y="52"/>
                    <a:pt x="38" y="65"/>
                    <a:pt x="45" y="72"/>
                  </a:cubicBezTo>
                  <a:cubicBezTo>
                    <a:pt x="38" y="79"/>
                    <a:pt x="35" y="81"/>
                    <a:pt x="33" y="91"/>
                  </a:cubicBezTo>
                  <a:cubicBezTo>
                    <a:pt x="28" y="93"/>
                    <a:pt x="12" y="96"/>
                    <a:pt x="0" y="98"/>
                  </a:cubicBezTo>
                  <a:cubicBezTo>
                    <a:pt x="0" y="124"/>
                    <a:pt x="0" y="124"/>
                    <a:pt x="0" y="124"/>
                  </a:cubicBezTo>
                  <a:cubicBezTo>
                    <a:pt x="12" y="128"/>
                    <a:pt x="28" y="128"/>
                    <a:pt x="33" y="128"/>
                  </a:cubicBezTo>
                  <a:cubicBezTo>
                    <a:pt x="35" y="141"/>
                    <a:pt x="38" y="146"/>
                    <a:pt x="45" y="157"/>
                  </a:cubicBezTo>
                  <a:cubicBezTo>
                    <a:pt x="38" y="159"/>
                    <a:pt x="33" y="167"/>
                    <a:pt x="28" y="183"/>
                  </a:cubicBezTo>
                  <a:cubicBezTo>
                    <a:pt x="45" y="202"/>
                    <a:pt x="45" y="202"/>
                    <a:pt x="45" y="202"/>
                  </a:cubicBezTo>
                  <a:cubicBezTo>
                    <a:pt x="61" y="194"/>
                    <a:pt x="73" y="185"/>
                    <a:pt x="78" y="183"/>
                  </a:cubicBezTo>
                  <a:cubicBezTo>
                    <a:pt x="86" y="185"/>
                    <a:pt x="94" y="187"/>
                    <a:pt x="104" y="192"/>
                  </a:cubicBezTo>
                  <a:cubicBezTo>
                    <a:pt x="106" y="202"/>
                    <a:pt x="109" y="211"/>
                    <a:pt x="109" y="217"/>
                  </a:cubicBezTo>
                  <a:cubicBezTo>
                    <a:pt x="144" y="217"/>
                    <a:pt x="144" y="217"/>
                    <a:pt x="144" y="217"/>
                  </a:cubicBezTo>
                  <a:cubicBezTo>
                    <a:pt x="147" y="211"/>
                    <a:pt x="155" y="202"/>
                    <a:pt x="155" y="192"/>
                  </a:cubicBezTo>
                  <a:cubicBezTo>
                    <a:pt x="157" y="187"/>
                    <a:pt x="167" y="185"/>
                    <a:pt x="175" y="183"/>
                  </a:cubicBezTo>
                  <a:cubicBezTo>
                    <a:pt x="185" y="185"/>
                    <a:pt x="193" y="194"/>
                    <a:pt x="203" y="202"/>
                  </a:cubicBezTo>
                  <a:cubicBezTo>
                    <a:pt x="231" y="183"/>
                    <a:pt x="231" y="183"/>
                    <a:pt x="231" y="183"/>
                  </a:cubicBezTo>
                  <a:cubicBezTo>
                    <a:pt x="224" y="167"/>
                    <a:pt x="213" y="159"/>
                    <a:pt x="208" y="150"/>
                  </a:cubicBezTo>
                  <a:cubicBezTo>
                    <a:pt x="213" y="146"/>
                    <a:pt x="216" y="141"/>
                    <a:pt x="221" y="128"/>
                  </a:cubicBezTo>
                  <a:cubicBezTo>
                    <a:pt x="231" y="128"/>
                    <a:pt x="241" y="128"/>
                    <a:pt x="259" y="124"/>
                  </a:cubicBezTo>
                  <a:close/>
                  <a:moveTo>
                    <a:pt x="127" y="157"/>
                  </a:moveTo>
                  <a:cubicBezTo>
                    <a:pt x="96" y="157"/>
                    <a:pt x="73" y="137"/>
                    <a:pt x="73" y="111"/>
                  </a:cubicBezTo>
                  <a:cubicBezTo>
                    <a:pt x="73" y="85"/>
                    <a:pt x="96" y="65"/>
                    <a:pt x="127" y="65"/>
                  </a:cubicBezTo>
                  <a:cubicBezTo>
                    <a:pt x="155" y="65"/>
                    <a:pt x="185" y="85"/>
                    <a:pt x="185" y="111"/>
                  </a:cubicBezTo>
                  <a:cubicBezTo>
                    <a:pt x="185" y="137"/>
                    <a:pt x="155" y="157"/>
                    <a:pt x="127" y="15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161" name="Google Shape;2104;p15">
            <a:extLst>
              <a:ext uri="{FF2B5EF4-FFF2-40B4-BE49-F238E27FC236}">
                <a16:creationId xmlns:a16="http://schemas.microsoft.com/office/drawing/2014/main" id="{E5247CB3-074A-2B1D-308C-9EBA394AFA1F}"/>
              </a:ext>
            </a:extLst>
          </p:cNvPr>
          <p:cNvGrpSpPr/>
          <p:nvPr/>
        </p:nvGrpSpPr>
        <p:grpSpPr>
          <a:xfrm>
            <a:off x="6385183" y="3789781"/>
            <a:ext cx="190046" cy="185831"/>
            <a:chOff x="7148512" y="2068286"/>
            <a:chExt cx="393700" cy="315913"/>
          </a:xfrm>
          <a:solidFill>
            <a:schemeClr val="accent2"/>
          </a:solidFill>
        </p:grpSpPr>
        <p:sp>
          <p:nvSpPr>
            <p:cNvPr id="162" name="Google Shape;2105;p15">
              <a:extLst>
                <a:ext uri="{FF2B5EF4-FFF2-40B4-BE49-F238E27FC236}">
                  <a16:creationId xmlns:a16="http://schemas.microsoft.com/office/drawing/2014/main" id="{C8A4D6FE-55FF-FE9A-8D00-8BE50FF94EBD}"/>
                </a:ext>
              </a:extLst>
            </p:cNvPr>
            <p:cNvSpPr/>
            <p:nvPr/>
          </p:nvSpPr>
          <p:spPr>
            <a:xfrm>
              <a:off x="7310437" y="2068286"/>
              <a:ext cx="231775" cy="223838"/>
            </a:xfrm>
            <a:custGeom>
              <a:avLst/>
              <a:gdLst/>
              <a:ahLst/>
              <a:cxnLst/>
              <a:rect l="l" t="t" r="r" b="b"/>
              <a:pathLst>
                <a:path w="402" h="389" extrusionOk="0">
                  <a:moveTo>
                    <a:pt x="178" y="0"/>
                  </a:moveTo>
                  <a:cubicBezTo>
                    <a:pt x="104" y="0"/>
                    <a:pt x="38" y="33"/>
                    <a:pt x="0" y="76"/>
                  </a:cubicBezTo>
                  <a:cubicBezTo>
                    <a:pt x="0" y="76"/>
                    <a:pt x="0" y="76"/>
                    <a:pt x="0" y="76"/>
                  </a:cubicBezTo>
                  <a:cubicBezTo>
                    <a:pt x="7" y="79"/>
                    <a:pt x="10" y="83"/>
                    <a:pt x="13" y="85"/>
                  </a:cubicBezTo>
                  <a:cubicBezTo>
                    <a:pt x="58" y="48"/>
                    <a:pt x="109" y="25"/>
                    <a:pt x="178" y="25"/>
                  </a:cubicBezTo>
                  <a:cubicBezTo>
                    <a:pt x="287" y="25"/>
                    <a:pt x="377" y="101"/>
                    <a:pt x="377" y="194"/>
                  </a:cubicBezTo>
                  <a:cubicBezTo>
                    <a:pt x="377" y="287"/>
                    <a:pt x="287" y="370"/>
                    <a:pt x="178" y="370"/>
                  </a:cubicBezTo>
                  <a:cubicBezTo>
                    <a:pt x="130" y="370"/>
                    <a:pt x="77" y="355"/>
                    <a:pt x="44" y="327"/>
                  </a:cubicBezTo>
                  <a:cubicBezTo>
                    <a:pt x="38" y="327"/>
                    <a:pt x="36" y="331"/>
                    <a:pt x="36" y="331"/>
                  </a:cubicBezTo>
                  <a:cubicBezTo>
                    <a:pt x="36" y="341"/>
                    <a:pt x="36" y="341"/>
                    <a:pt x="36" y="341"/>
                  </a:cubicBezTo>
                  <a:cubicBezTo>
                    <a:pt x="38" y="341"/>
                    <a:pt x="51" y="350"/>
                    <a:pt x="51" y="350"/>
                  </a:cubicBezTo>
                  <a:cubicBezTo>
                    <a:pt x="51" y="350"/>
                    <a:pt x="51" y="350"/>
                    <a:pt x="51" y="350"/>
                  </a:cubicBezTo>
                  <a:cubicBezTo>
                    <a:pt x="74" y="355"/>
                    <a:pt x="109" y="370"/>
                    <a:pt x="135" y="383"/>
                  </a:cubicBezTo>
                  <a:cubicBezTo>
                    <a:pt x="153" y="389"/>
                    <a:pt x="160" y="389"/>
                    <a:pt x="178" y="389"/>
                  </a:cubicBezTo>
                  <a:cubicBezTo>
                    <a:pt x="300" y="389"/>
                    <a:pt x="402" y="298"/>
                    <a:pt x="402" y="194"/>
                  </a:cubicBezTo>
                  <a:cubicBezTo>
                    <a:pt x="402" y="87"/>
                    <a:pt x="300" y="0"/>
                    <a:pt x="178"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3" name="Google Shape;2106;p15">
              <a:extLst>
                <a:ext uri="{FF2B5EF4-FFF2-40B4-BE49-F238E27FC236}">
                  <a16:creationId xmlns:a16="http://schemas.microsoft.com/office/drawing/2014/main" id="{0342A858-1355-80D0-841C-3598100C5BF6}"/>
                </a:ext>
              </a:extLst>
            </p:cNvPr>
            <p:cNvSpPr/>
            <p:nvPr/>
          </p:nvSpPr>
          <p:spPr>
            <a:xfrm>
              <a:off x="7148512" y="2117499"/>
              <a:ext cx="271463" cy="266700"/>
            </a:xfrm>
            <a:custGeom>
              <a:avLst/>
              <a:gdLst/>
              <a:ahLst/>
              <a:cxnLst/>
              <a:rect l="l" t="t" r="r" b="b"/>
              <a:pathLst>
                <a:path w="471" h="461" extrusionOk="0">
                  <a:moveTo>
                    <a:pt x="318" y="283"/>
                  </a:moveTo>
                  <a:cubicBezTo>
                    <a:pt x="318" y="283"/>
                    <a:pt x="318" y="283"/>
                    <a:pt x="318" y="283"/>
                  </a:cubicBezTo>
                  <a:cubicBezTo>
                    <a:pt x="300" y="274"/>
                    <a:pt x="293" y="274"/>
                    <a:pt x="290" y="268"/>
                  </a:cubicBezTo>
                  <a:cubicBezTo>
                    <a:pt x="290" y="231"/>
                    <a:pt x="290" y="231"/>
                    <a:pt x="290" y="231"/>
                  </a:cubicBezTo>
                  <a:cubicBezTo>
                    <a:pt x="300" y="220"/>
                    <a:pt x="300" y="220"/>
                    <a:pt x="300" y="220"/>
                  </a:cubicBezTo>
                  <a:cubicBezTo>
                    <a:pt x="300" y="220"/>
                    <a:pt x="362" y="209"/>
                    <a:pt x="392" y="194"/>
                  </a:cubicBezTo>
                  <a:cubicBezTo>
                    <a:pt x="392" y="194"/>
                    <a:pt x="374" y="174"/>
                    <a:pt x="354" y="129"/>
                  </a:cubicBezTo>
                  <a:cubicBezTo>
                    <a:pt x="362" y="59"/>
                    <a:pt x="318" y="31"/>
                    <a:pt x="287" y="18"/>
                  </a:cubicBezTo>
                  <a:cubicBezTo>
                    <a:pt x="282" y="16"/>
                    <a:pt x="280" y="14"/>
                    <a:pt x="267" y="9"/>
                  </a:cubicBezTo>
                  <a:cubicBezTo>
                    <a:pt x="242" y="0"/>
                    <a:pt x="209" y="5"/>
                    <a:pt x="186" y="16"/>
                  </a:cubicBezTo>
                  <a:cubicBezTo>
                    <a:pt x="186" y="16"/>
                    <a:pt x="186" y="16"/>
                    <a:pt x="186" y="16"/>
                  </a:cubicBezTo>
                  <a:cubicBezTo>
                    <a:pt x="186" y="16"/>
                    <a:pt x="112" y="33"/>
                    <a:pt x="130" y="111"/>
                  </a:cubicBezTo>
                  <a:cubicBezTo>
                    <a:pt x="100" y="166"/>
                    <a:pt x="79" y="189"/>
                    <a:pt x="79" y="189"/>
                  </a:cubicBezTo>
                  <a:cubicBezTo>
                    <a:pt x="109" y="200"/>
                    <a:pt x="158" y="211"/>
                    <a:pt x="173" y="211"/>
                  </a:cubicBezTo>
                  <a:cubicBezTo>
                    <a:pt x="176" y="229"/>
                    <a:pt x="184" y="237"/>
                    <a:pt x="184" y="237"/>
                  </a:cubicBezTo>
                  <a:cubicBezTo>
                    <a:pt x="178" y="274"/>
                    <a:pt x="178" y="274"/>
                    <a:pt x="178" y="274"/>
                  </a:cubicBezTo>
                  <a:cubicBezTo>
                    <a:pt x="176" y="274"/>
                    <a:pt x="166" y="274"/>
                    <a:pt x="153" y="283"/>
                  </a:cubicBezTo>
                  <a:cubicBezTo>
                    <a:pt x="153" y="283"/>
                    <a:pt x="51" y="311"/>
                    <a:pt x="33" y="337"/>
                  </a:cubicBezTo>
                  <a:cubicBezTo>
                    <a:pt x="0" y="367"/>
                    <a:pt x="0" y="422"/>
                    <a:pt x="0" y="424"/>
                  </a:cubicBezTo>
                  <a:cubicBezTo>
                    <a:pt x="0" y="424"/>
                    <a:pt x="0" y="424"/>
                    <a:pt x="0" y="424"/>
                  </a:cubicBezTo>
                  <a:cubicBezTo>
                    <a:pt x="3" y="433"/>
                    <a:pt x="66" y="448"/>
                    <a:pt x="158" y="452"/>
                  </a:cubicBezTo>
                  <a:cubicBezTo>
                    <a:pt x="186" y="457"/>
                    <a:pt x="239" y="461"/>
                    <a:pt x="293" y="452"/>
                  </a:cubicBezTo>
                  <a:cubicBezTo>
                    <a:pt x="389" y="448"/>
                    <a:pt x="468" y="433"/>
                    <a:pt x="468" y="424"/>
                  </a:cubicBezTo>
                  <a:cubicBezTo>
                    <a:pt x="471" y="424"/>
                    <a:pt x="471" y="424"/>
                    <a:pt x="471" y="424"/>
                  </a:cubicBezTo>
                  <a:cubicBezTo>
                    <a:pt x="471" y="422"/>
                    <a:pt x="471" y="367"/>
                    <a:pt x="433" y="337"/>
                  </a:cubicBezTo>
                  <a:cubicBezTo>
                    <a:pt x="415" y="316"/>
                    <a:pt x="318" y="283"/>
                    <a:pt x="318" y="283"/>
                  </a:cubicBezTo>
                  <a:close/>
                  <a:moveTo>
                    <a:pt x="280" y="392"/>
                  </a:moveTo>
                  <a:cubicBezTo>
                    <a:pt x="191" y="392"/>
                    <a:pt x="191" y="392"/>
                    <a:pt x="191" y="392"/>
                  </a:cubicBezTo>
                  <a:cubicBezTo>
                    <a:pt x="176" y="359"/>
                    <a:pt x="176" y="302"/>
                    <a:pt x="160" y="289"/>
                  </a:cubicBezTo>
                  <a:cubicBezTo>
                    <a:pt x="178" y="283"/>
                    <a:pt x="186" y="274"/>
                    <a:pt x="186" y="274"/>
                  </a:cubicBezTo>
                  <a:cubicBezTo>
                    <a:pt x="186" y="274"/>
                    <a:pt x="191" y="254"/>
                    <a:pt x="191" y="240"/>
                  </a:cubicBezTo>
                  <a:cubicBezTo>
                    <a:pt x="201" y="248"/>
                    <a:pt x="216" y="254"/>
                    <a:pt x="232" y="254"/>
                  </a:cubicBezTo>
                  <a:cubicBezTo>
                    <a:pt x="249" y="254"/>
                    <a:pt x="265" y="248"/>
                    <a:pt x="282" y="237"/>
                  </a:cubicBezTo>
                  <a:cubicBezTo>
                    <a:pt x="282" y="248"/>
                    <a:pt x="282" y="274"/>
                    <a:pt x="282" y="274"/>
                  </a:cubicBezTo>
                  <a:cubicBezTo>
                    <a:pt x="282" y="274"/>
                    <a:pt x="290" y="283"/>
                    <a:pt x="316" y="289"/>
                  </a:cubicBezTo>
                  <a:cubicBezTo>
                    <a:pt x="293" y="302"/>
                    <a:pt x="293" y="359"/>
                    <a:pt x="280" y="39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4" name="Google Shape;2107;p15">
              <a:extLst>
                <a:ext uri="{FF2B5EF4-FFF2-40B4-BE49-F238E27FC236}">
                  <a16:creationId xmlns:a16="http://schemas.microsoft.com/office/drawing/2014/main" id="{93916FE2-1EF8-F84E-3ECB-16C4E3A377A3}"/>
                </a:ext>
              </a:extLst>
            </p:cNvPr>
            <p:cNvSpPr/>
            <p:nvPr/>
          </p:nvSpPr>
          <p:spPr>
            <a:xfrm>
              <a:off x="7418387" y="2152424"/>
              <a:ext cx="26988" cy="68263"/>
            </a:xfrm>
            <a:custGeom>
              <a:avLst/>
              <a:gdLst/>
              <a:ahLst/>
              <a:cxnLst/>
              <a:rect l="l" t="t" r="r" b="b"/>
              <a:pathLst>
                <a:path w="46" h="119" extrusionOk="0">
                  <a:moveTo>
                    <a:pt x="41" y="119"/>
                  </a:moveTo>
                  <a:cubicBezTo>
                    <a:pt x="43" y="119"/>
                    <a:pt x="46" y="115"/>
                    <a:pt x="46" y="115"/>
                  </a:cubicBezTo>
                  <a:cubicBezTo>
                    <a:pt x="46" y="4"/>
                    <a:pt x="46" y="4"/>
                    <a:pt x="46" y="4"/>
                  </a:cubicBezTo>
                  <a:cubicBezTo>
                    <a:pt x="46" y="0"/>
                    <a:pt x="43" y="0"/>
                    <a:pt x="41" y="0"/>
                  </a:cubicBezTo>
                  <a:cubicBezTo>
                    <a:pt x="5" y="0"/>
                    <a:pt x="5" y="0"/>
                    <a:pt x="5" y="0"/>
                  </a:cubicBezTo>
                  <a:cubicBezTo>
                    <a:pt x="3" y="0"/>
                    <a:pt x="0" y="0"/>
                    <a:pt x="0" y="4"/>
                  </a:cubicBezTo>
                  <a:cubicBezTo>
                    <a:pt x="0" y="115"/>
                    <a:pt x="0" y="115"/>
                    <a:pt x="0" y="115"/>
                  </a:cubicBezTo>
                  <a:cubicBezTo>
                    <a:pt x="0" y="115"/>
                    <a:pt x="3" y="119"/>
                    <a:pt x="5" y="119"/>
                  </a:cubicBezTo>
                  <a:lnTo>
                    <a:pt x="41" y="11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5" name="Google Shape;2108;p15">
              <a:extLst>
                <a:ext uri="{FF2B5EF4-FFF2-40B4-BE49-F238E27FC236}">
                  <a16:creationId xmlns:a16="http://schemas.microsoft.com/office/drawing/2014/main" id="{E0420154-8723-BB82-8E7B-DFE71136D45A}"/>
                </a:ext>
              </a:extLst>
            </p:cNvPr>
            <p:cNvSpPr/>
            <p:nvPr/>
          </p:nvSpPr>
          <p:spPr>
            <a:xfrm>
              <a:off x="7380287" y="2163536"/>
              <a:ext cx="28575" cy="57150"/>
            </a:xfrm>
            <a:custGeom>
              <a:avLst/>
              <a:gdLst/>
              <a:ahLst/>
              <a:cxnLst/>
              <a:rect l="l" t="t" r="r" b="b"/>
              <a:pathLst>
                <a:path w="51" h="99" extrusionOk="0">
                  <a:moveTo>
                    <a:pt x="46" y="99"/>
                  </a:moveTo>
                  <a:cubicBezTo>
                    <a:pt x="51" y="95"/>
                    <a:pt x="51" y="95"/>
                    <a:pt x="51" y="95"/>
                  </a:cubicBezTo>
                  <a:cubicBezTo>
                    <a:pt x="51" y="8"/>
                    <a:pt x="51" y="8"/>
                    <a:pt x="51" y="8"/>
                  </a:cubicBezTo>
                  <a:cubicBezTo>
                    <a:pt x="51" y="4"/>
                    <a:pt x="46" y="0"/>
                    <a:pt x="46" y="0"/>
                  </a:cubicBezTo>
                  <a:cubicBezTo>
                    <a:pt x="10" y="0"/>
                    <a:pt x="10" y="0"/>
                    <a:pt x="10" y="0"/>
                  </a:cubicBezTo>
                  <a:cubicBezTo>
                    <a:pt x="10" y="0"/>
                    <a:pt x="0" y="4"/>
                    <a:pt x="0" y="8"/>
                  </a:cubicBezTo>
                  <a:cubicBezTo>
                    <a:pt x="0" y="95"/>
                    <a:pt x="0" y="95"/>
                    <a:pt x="0" y="95"/>
                  </a:cubicBezTo>
                  <a:cubicBezTo>
                    <a:pt x="10" y="99"/>
                    <a:pt x="10" y="99"/>
                    <a:pt x="10" y="99"/>
                  </a:cubicBezTo>
                  <a:lnTo>
                    <a:pt x="46" y="99"/>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6" name="Google Shape;2109;p15">
              <a:extLst>
                <a:ext uri="{FF2B5EF4-FFF2-40B4-BE49-F238E27FC236}">
                  <a16:creationId xmlns:a16="http://schemas.microsoft.com/office/drawing/2014/main" id="{FDED129B-93C6-C62F-CC7D-FE4A4258D2F5}"/>
                </a:ext>
              </a:extLst>
            </p:cNvPr>
            <p:cNvSpPr/>
            <p:nvPr/>
          </p:nvSpPr>
          <p:spPr>
            <a:xfrm>
              <a:off x="7456487" y="2136549"/>
              <a:ext cx="26988" cy="84138"/>
            </a:xfrm>
            <a:custGeom>
              <a:avLst/>
              <a:gdLst/>
              <a:ahLst/>
              <a:cxnLst/>
              <a:rect l="l" t="t" r="r" b="b"/>
              <a:pathLst>
                <a:path w="48" h="147" extrusionOk="0">
                  <a:moveTo>
                    <a:pt x="41" y="147"/>
                  </a:moveTo>
                  <a:cubicBezTo>
                    <a:pt x="43" y="147"/>
                    <a:pt x="48" y="143"/>
                    <a:pt x="48" y="139"/>
                  </a:cubicBezTo>
                  <a:cubicBezTo>
                    <a:pt x="48" y="0"/>
                    <a:pt x="48" y="0"/>
                    <a:pt x="48" y="0"/>
                  </a:cubicBezTo>
                  <a:cubicBezTo>
                    <a:pt x="48" y="0"/>
                    <a:pt x="43" y="0"/>
                    <a:pt x="41" y="0"/>
                  </a:cubicBezTo>
                  <a:cubicBezTo>
                    <a:pt x="3" y="0"/>
                    <a:pt x="3" y="0"/>
                    <a:pt x="3" y="0"/>
                  </a:cubicBezTo>
                  <a:cubicBezTo>
                    <a:pt x="0" y="0"/>
                    <a:pt x="0" y="0"/>
                    <a:pt x="0" y="0"/>
                  </a:cubicBezTo>
                  <a:cubicBezTo>
                    <a:pt x="0" y="139"/>
                    <a:pt x="0" y="139"/>
                    <a:pt x="0" y="139"/>
                  </a:cubicBezTo>
                  <a:cubicBezTo>
                    <a:pt x="0" y="143"/>
                    <a:pt x="3" y="147"/>
                    <a:pt x="3" y="147"/>
                  </a:cubicBezTo>
                  <a:lnTo>
                    <a:pt x="41" y="14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nvGrpSpPr>
          <p:cNvPr id="167" name="Google Shape;2110;p15">
            <a:extLst>
              <a:ext uri="{FF2B5EF4-FFF2-40B4-BE49-F238E27FC236}">
                <a16:creationId xmlns:a16="http://schemas.microsoft.com/office/drawing/2014/main" id="{4E574BAF-E318-711D-5C10-61001E663376}"/>
              </a:ext>
            </a:extLst>
          </p:cNvPr>
          <p:cNvGrpSpPr/>
          <p:nvPr/>
        </p:nvGrpSpPr>
        <p:grpSpPr>
          <a:xfrm>
            <a:off x="6401020" y="4578295"/>
            <a:ext cx="158373" cy="193264"/>
            <a:chOff x="9686925" y="2805114"/>
            <a:chExt cx="273051" cy="285750"/>
          </a:xfrm>
          <a:solidFill>
            <a:schemeClr val="accent2"/>
          </a:solidFill>
        </p:grpSpPr>
        <p:sp>
          <p:nvSpPr>
            <p:cNvPr id="168" name="Google Shape;2111;p15">
              <a:extLst>
                <a:ext uri="{FF2B5EF4-FFF2-40B4-BE49-F238E27FC236}">
                  <a16:creationId xmlns:a16="http://schemas.microsoft.com/office/drawing/2014/main" id="{36D85D8B-87CC-0CC0-0B6A-9141C336E5AA}"/>
                </a:ext>
              </a:extLst>
            </p:cNvPr>
            <p:cNvSpPr/>
            <p:nvPr/>
          </p:nvSpPr>
          <p:spPr>
            <a:xfrm>
              <a:off x="9686925" y="2805114"/>
              <a:ext cx="273050" cy="285750"/>
            </a:xfrm>
            <a:custGeom>
              <a:avLst/>
              <a:gdLst/>
              <a:ahLst/>
              <a:cxnLst/>
              <a:rect l="l" t="t" r="r" b="b"/>
              <a:pathLst>
                <a:path w="473" h="495" extrusionOk="0">
                  <a:moveTo>
                    <a:pt x="461" y="282"/>
                  </a:moveTo>
                  <a:cubicBezTo>
                    <a:pt x="456" y="271"/>
                    <a:pt x="420" y="247"/>
                    <a:pt x="427" y="228"/>
                  </a:cubicBezTo>
                  <a:cubicBezTo>
                    <a:pt x="427" y="225"/>
                    <a:pt x="435" y="208"/>
                    <a:pt x="438" y="182"/>
                  </a:cubicBezTo>
                  <a:cubicBezTo>
                    <a:pt x="438" y="169"/>
                    <a:pt x="438" y="165"/>
                    <a:pt x="438" y="154"/>
                  </a:cubicBezTo>
                  <a:cubicBezTo>
                    <a:pt x="438" y="69"/>
                    <a:pt x="349" y="0"/>
                    <a:pt x="226" y="0"/>
                  </a:cubicBezTo>
                  <a:cubicBezTo>
                    <a:pt x="148" y="0"/>
                    <a:pt x="79" y="28"/>
                    <a:pt x="43" y="76"/>
                  </a:cubicBezTo>
                  <a:cubicBezTo>
                    <a:pt x="31" y="93"/>
                    <a:pt x="13" y="117"/>
                    <a:pt x="13" y="147"/>
                  </a:cubicBezTo>
                  <a:cubicBezTo>
                    <a:pt x="0" y="176"/>
                    <a:pt x="0" y="208"/>
                    <a:pt x="13" y="228"/>
                  </a:cubicBezTo>
                  <a:cubicBezTo>
                    <a:pt x="20" y="310"/>
                    <a:pt x="74" y="360"/>
                    <a:pt x="74" y="360"/>
                  </a:cubicBezTo>
                  <a:cubicBezTo>
                    <a:pt x="74" y="360"/>
                    <a:pt x="74" y="373"/>
                    <a:pt x="74" y="384"/>
                  </a:cubicBezTo>
                  <a:cubicBezTo>
                    <a:pt x="74" y="395"/>
                    <a:pt x="61" y="428"/>
                    <a:pt x="66" y="428"/>
                  </a:cubicBezTo>
                  <a:cubicBezTo>
                    <a:pt x="107" y="480"/>
                    <a:pt x="191" y="495"/>
                    <a:pt x="257" y="495"/>
                  </a:cubicBezTo>
                  <a:cubicBezTo>
                    <a:pt x="262" y="495"/>
                    <a:pt x="267" y="495"/>
                    <a:pt x="272" y="495"/>
                  </a:cubicBezTo>
                  <a:cubicBezTo>
                    <a:pt x="272" y="495"/>
                    <a:pt x="272" y="495"/>
                    <a:pt x="272" y="495"/>
                  </a:cubicBezTo>
                  <a:cubicBezTo>
                    <a:pt x="272" y="493"/>
                    <a:pt x="272" y="493"/>
                    <a:pt x="272" y="493"/>
                  </a:cubicBezTo>
                  <a:cubicBezTo>
                    <a:pt x="272" y="493"/>
                    <a:pt x="272" y="417"/>
                    <a:pt x="333" y="419"/>
                  </a:cubicBezTo>
                  <a:cubicBezTo>
                    <a:pt x="395" y="421"/>
                    <a:pt x="399" y="441"/>
                    <a:pt x="415" y="417"/>
                  </a:cubicBezTo>
                  <a:cubicBezTo>
                    <a:pt x="435" y="402"/>
                    <a:pt x="415" y="388"/>
                    <a:pt x="427" y="380"/>
                  </a:cubicBezTo>
                  <a:cubicBezTo>
                    <a:pt x="427" y="380"/>
                    <a:pt x="438" y="373"/>
                    <a:pt x="438" y="365"/>
                  </a:cubicBezTo>
                  <a:cubicBezTo>
                    <a:pt x="438" y="358"/>
                    <a:pt x="435" y="358"/>
                    <a:pt x="435" y="358"/>
                  </a:cubicBezTo>
                  <a:cubicBezTo>
                    <a:pt x="435" y="358"/>
                    <a:pt x="443" y="354"/>
                    <a:pt x="443" y="345"/>
                  </a:cubicBezTo>
                  <a:cubicBezTo>
                    <a:pt x="443" y="336"/>
                    <a:pt x="438" y="315"/>
                    <a:pt x="456" y="310"/>
                  </a:cubicBezTo>
                  <a:cubicBezTo>
                    <a:pt x="466" y="306"/>
                    <a:pt x="473" y="299"/>
                    <a:pt x="461" y="282"/>
                  </a:cubicBezTo>
                  <a:close/>
                  <a:moveTo>
                    <a:pt x="211" y="84"/>
                  </a:moveTo>
                  <a:cubicBezTo>
                    <a:pt x="211" y="112"/>
                    <a:pt x="211" y="112"/>
                    <a:pt x="211" y="112"/>
                  </a:cubicBezTo>
                  <a:cubicBezTo>
                    <a:pt x="298" y="112"/>
                    <a:pt x="298" y="112"/>
                    <a:pt x="298" y="112"/>
                  </a:cubicBezTo>
                  <a:cubicBezTo>
                    <a:pt x="298" y="169"/>
                    <a:pt x="298" y="169"/>
                    <a:pt x="298" y="169"/>
                  </a:cubicBezTo>
                  <a:cubicBezTo>
                    <a:pt x="211" y="169"/>
                    <a:pt x="211" y="169"/>
                    <a:pt x="211" y="169"/>
                  </a:cubicBezTo>
                  <a:cubicBezTo>
                    <a:pt x="211" y="199"/>
                    <a:pt x="211" y="199"/>
                    <a:pt x="211" y="199"/>
                  </a:cubicBezTo>
                  <a:cubicBezTo>
                    <a:pt x="115" y="139"/>
                    <a:pt x="115" y="139"/>
                    <a:pt x="115" y="139"/>
                  </a:cubicBezTo>
                  <a:lnTo>
                    <a:pt x="211" y="84"/>
                  </a:lnTo>
                  <a:close/>
                  <a:moveTo>
                    <a:pt x="226" y="310"/>
                  </a:moveTo>
                  <a:cubicBezTo>
                    <a:pt x="226" y="280"/>
                    <a:pt x="226" y="280"/>
                    <a:pt x="226" y="280"/>
                  </a:cubicBezTo>
                  <a:cubicBezTo>
                    <a:pt x="148" y="280"/>
                    <a:pt x="148" y="280"/>
                    <a:pt x="148" y="280"/>
                  </a:cubicBezTo>
                  <a:cubicBezTo>
                    <a:pt x="148" y="219"/>
                    <a:pt x="148" y="219"/>
                    <a:pt x="148" y="219"/>
                  </a:cubicBezTo>
                  <a:cubicBezTo>
                    <a:pt x="226" y="219"/>
                    <a:pt x="226" y="219"/>
                    <a:pt x="226" y="219"/>
                  </a:cubicBezTo>
                  <a:cubicBezTo>
                    <a:pt x="226" y="193"/>
                    <a:pt x="226" y="193"/>
                    <a:pt x="226" y="193"/>
                  </a:cubicBezTo>
                  <a:cubicBezTo>
                    <a:pt x="323" y="247"/>
                    <a:pt x="323" y="247"/>
                    <a:pt x="323" y="247"/>
                  </a:cubicBezTo>
                  <a:lnTo>
                    <a:pt x="226" y="31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9" name="Google Shape;2112;p15">
              <a:extLst>
                <a:ext uri="{FF2B5EF4-FFF2-40B4-BE49-F238E27FC236}">
                  <a16:creationId xmlns:a16="http://schemas.microsoft.com/office/drawing/2014/main" id="{306E96FC-3140-3403-FF5B-C94D9FA41FEC}"/>
                </a:ext>
              </a:extLst>
            </p:cNvPr>
            <p:cNvSpPr/>
            <p:nvPr/>
          </p:nvSpPr>
          <p:spPr>
            <a:xfrm>
              <a:off x="9686926" y="2805114"/>
              <a:ext cx="273050" cy="285750"/>
            </a:xfrm>
            <a:custGeom>
              <a:avLst/>
              <a:gdLst/>
              <a:ahLst/>
              <a:cxnLst/>
              <a:rect l="l" t="t" r="r" b="b"/>
              <a:pathLst>
                <a:path w="473" h="495" extrusionOk="0">
                  <a:moveTo>
                    <a:pt x="461" y="282"/>
                  </a:moveTo>
                  <a:cubicBezTo>
                    <a:pt x="456" y="271"/>
                    <a:pt x="420" y="247"/>
                    <a:pt x="427" y="228"/>
                  </a:cubicBezTo>
                  <a:cubicBezTo>
                    <a:pt x="427" y="225"/>
                    <a:pt x="435" y="208"/>
                    <a:pt x="438" y="182"/>
                  </a:cubicBezTo>
                  <a:cubicBezTo>
                    <a:pt x="438" y="169"/>
                    <a:pt x="438" y="165"/>
                    <a:pt x="438" y="154"/>
                  </a:cubicBezTo>
                  <a:cubicBezTo>
                    <a:pt x="438" y="69"/>
                    <a:pt x="349" y="0"/>
                    <a:pt x="226" y="0"/>
                  </a:cubicBezTo>
                  <a:cubicBezTo>
                    <a:pt x="148" y="0"/>
                    <a:pt x="79" y="28"/>
                    <a:pt x="43" y="76"/>
                  </a:cubicBezTo>
                  <a:cubicBezTo>
                    <a:pt x="31" y="93"/>
                    <a:pt x="13" y="117"/>
                    <a:pt x="13" y="147"/>
                  </a:cubicBezTo>
                  <a:cubicBezTo>
                    <a:pt x="0" y="176"/>
                    <a:pt x="0" y="208"/>
                    <a:pt x="13" y="228"/>
                  </a:cubicBezTo>
                  <a:cubicBezTo>
                    <a:pt x="20" y="310"/>
                    <a:pt x="74" y="360"/>
                    <a:pt x="74" y="360"/>
                  </a:cubicBezTo>
                  <a:cubicBezTo>
                    <a:pt x="74" y="360"/>
                    <a:pt x="74" y="373"/>
                    <a:pt x="74" y="384"/>
                  </a:cubicBezTo>
                  <a:cubicBezTo>
                    <a:pt x="74" y="395"/>
                    <a:pt x="61" y="428"/>
                    <a:pt x="66" y="428"/>
                  </a:cubicBezTo>
                  <a:cubicBezTo>
                    <a:pt x="107" y="480"/>
                    <a:pt x="191" y="495"/>
                    <a:pt x="257" y="495"/>
                  </a:cubicBezTo>
                  <a:cubicBezTo>
                    <a:pt x="262" y="495"/>
                    <a:pt x="267" y="495"/>
                    <a:pt x="272" y="495"/>
                  </a:cubicBezTo>
                  <a:cubicBezTo>
                    <a:pt x="272" y="495"/>
                    <a:pt x="272" y="495"/>
                    <a:pt x="272" y="495"/>
                  </a:cubicBezTo>
                  <a:cubicBezTo>
                    <a:pt x="272" y="493"/>
                    <a:pt x="272" y="493"/>
                    <a:pt x="272" y="493"/>
                  </a:cubicBezTo>
                  <a:cubicBezTo>
                    <a:pt x="272" y="493"/>
                    <a:pt x="272" y="417"/>
                    <a:pt x="333" y="419"/>
                  </a:cubicBezTo>
                  <a:cubicBezTo>
                    <a:pt x="395" y="421"/>
                    <a:pt x="399" y="441"/>
                    <a:pt x="415" y="417"/>
                  </a:cubicBezTo>
                  <a:cubicBezTo>
                    <a:pt x="435" y="402"/>
                    <a:pt x="415" y="388"/>
                    <a:pt x="427" y="380"/>
                  </a:cubicBezTo>
                  <a:cubicBezTo>
                    <a:pt x="427" y="380"/>
                    <a:pt x="438" y="373"/>
                    <a:pt x="438" y="365"/>
                  </a:cubicBezTo>
                  <a:cubicBezTo>
                    <a:pt x="438" y="358"/>
                    <a:pt x="435" y="358"/>
                    <a:pt x="435" y="358"/>
                  </a:cubicBezTo>
                  <a:cubicBezTo>
                    <a:pt x="435" y="358"/>
                    <a:pt x="443" y="354"/>
                    <a:pt x="443" y="345"/>
                  </a:cubicBezTo>
                  <a:cubicBezTo>
                    <a:pt x="443" y="336"/>
                    <a:pt x="438" y="315"/>
                    <a:pt x="456" y="310"/>
                  </a:cubicBezTo>
                  <a:cubicBezTo>
                    <a:pt x="466" y="306"/>
                    <a:pt x="473" y="299"/>
                    <a:pt x="461" y="282"/>
                  </a:cubicBezTo>
                  <a:close/>
                  <a:moveTo>
                    <a:pt x="211" y="84"/>
                  </a:moveTo>
                  <a:cubicBezTo>
                    <a:pt x="211" y="112"/>
                    <a:pt x="211" y="112"/>
                    <a:pt x="211" y="112"/>
                  </a:cubicBezTo>
                  <a:cubicBezTo>
                    <a:pt x="298" y="112"/>
                    <a:pt x="298" y="112"/>
                    <a:pt x="298" y="112"/>
                  </a:cubicBezTo>
                  <a:cubicBezTo>
                    <a:pt x="298" y="169"/>
                    <a:pt x="298" y="169"/>
                    <a:pt x="298" y="169"/>
                  </a:cubicBezTo>
                  <a:cubicBezTo>
                    <a:pt x="211" y="169"/>
                    <a:pt x="211" y="169"/>
                    <a:pt x="211" y="169"/>
                  </a:cubicBezTo>
                  <a:cubicBezTo>
                    <a:pt x="211" y="199"/>
                    <a:pt x="211" y="199"/>
                    <a:pt x="211" y="199"/>
                  </a:cubicBezTo>
                  <a:cubicBezTo>
                    <a:pt x="115" y="139"/>
                    <a:pt x="115" y="139"/>
                    <a:pt x="115" y="139"/>
                  </a:cubicBezTo>
                  <a:lnTo>
                    <a:pt x="211" y="84"/>
                  </a:lnTo>
                  <a:close/>
                  <a:moveTo>
                    <a:pt x="226" y="310"/>
                  </a:moveTo>
                  <a:cubicBezTo>
                    <a:pt x="226" y="280"/>
                    <a:pt x="226" y="280"/>
                    <a:pt x="226" y="280"/>
                  </a:cubicBezTo>
                  <a:cubicBezTo>
                    <a:pt x="148" y="280"/>
                    <a:pt x="148" y="280"/>
                    <a:pt x="148" y="280"/>
                  </a:cubicBezTo>
                  <a:cubicBezTo>
                    <a:pt x="148" y="219"/>
                    <a:pt x="148" y="219"/>
                    <a:pt x="148" y="219"/>
                  </a:cubicBezTo>
                  <a:cubicBezTo>
                    <a:pt x="226" y="219"/>
                    <a:pt x="226" y="219"/>
                    <a:pt x="226" y="219"/>
                  </a:cubicBezTo>
                  <a:cubicBezTo>
                    <a:pt x="226" y="193"/>
                    <a:pt x="226" y="193"/>
                    <a:pt x="226" y="193"/>
                  </a:cubicBezTo>
                  <a:cubicBezTo>
                    <a:pt x="323" y="247"/>
                    <a:pt x="323" y="247"/>
                    <a:pt x="323" y="247"/>
                  </a:cubicBezTo>
                  <a:lnTo>
                    <a:pt x="226" y="31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170" name="Google Shape;2113;p15">
            <a:extLst>
              <a:ext uri="{FF2B5EF4-FFF2-40B4-BE49-F238E27FC236}">
                <a16:creationId xmlns:a16="http://schemas.microsoft.com/office/drawing/2014/main" id="{214F80CF-CF91-CDF9-193B-2A43F05B8D9A}"/>
              </a:ext>
            </a:extLst>
          </p:cNvPr>
          <p:cNvGrpSpPr/>
          <p:nvPr/>
        </p:nvGrpSpPr>
        <p:grpSpPr>
          <a:xfrm>
            <a:off x="6358677" y="5688060"/>
            <a:ext cx="243058" cy="185831"/>
            <a:chOff x="10172701" y="2297113"/>
            <a:chExt cx="350838" cy="263526"/>
          </a:xfrm>
          <a:solidFill>
            <a:schemeClr val="accent2"/>
          </a:solidFill>
        </p:grpSpPr>
        <p:sp>
          <p:nvSpPr>
            <p:cNvPr id="171" name="Google Shape;2114;p15">
              <a:extLst>
                <a:ext uri="{FF2B5EF4-FFF2-40B4-BE49-F238E27FC236}">
                  <a16:creationId xmlns:a16="http://schemas.microsoft.com/office/drawing/2014/main" id="{D0F9BF2E-8CF2-66E4-540E-E1568ED87469}"/>
                </a:ext>
              </a:extLst>
            </p:cNvPr>
            <p:cNvSpPr/>
            <p:nvPr/>
          </p:nvSpPr>
          <p:spPr>
            <a:xfrm>
              <a:off x="10317164" y="2355851"/>
              <a:ext cx="100013" cy="169863"/>
            </a:xfrm>
            <a:custGeom>
              <a:avLst/>
              <a:gdLst/>
              <a:ahLst/>
              <a:cxnLst/>
              <a:rect l="l" t="t" r="r" b="b"/>
              <a:pathLst>
                <a:path w="173" h="295" extrusionOk="0">
                  <a:moveTo>
                    <a:pt x="158" y="269"/>
                  </a:moveTo>
                  <a:cubicBezTo>
                    <a:pt x="122" y="269"/>
                    <a:pt x="122" y="269"/>
                    <a:pt x="122" y="269"/>
                  </a:cubicBezTo>
                  <a:cubicBezTo>
                    <a:pt x="122" y="269"/>
                    <a:pt x="122" y="269"/>
                    <a:pt x="122" y="269"/>
                  </a:cubicBezTo>
                  <a:cubicBezTo>
                    <a:pt x="122" y="269"/>
                    <a:pt x="122" y="269"/>
                    <a:pt x="122" y="269"/>
                  </a:cubicBezTo>
                  <a:cubicBezTo>
                    <a:pt x="122" y="28"/>
                    <a:pt x="122" y="28"/>
                    <a:pt x="122" y="28"/>
                  </a:cubicBezTo>
                  <a:cubicBezTo>
                    <a:pt x="122" y="28"/>
                    <a:pt x="122" y="28"/>
                    <a:pt x="122" y="28"/>
                  </a:cubicBezTo>
                  <a:cubicBezTo>
                    <a:pt x="122" y="21"/>
                    <a:pt x="122" y="21"/>
                    <a:pt x="122" y="21"/>
                  </a:cubicBezTo>
                  <a:cubicBezTo>
                    <a:pt x="158" y="26"/>
                    <a:pt x="158" y="26"/>
                    <a:pt x="158" y="26"/>
                  </a:cubicBezTo>
                  <a:cubicBezTo>
                    <a:pt x="166" y="26"/>
                    <a:pt x="173" y="19"/>
                    <a:pt x="173" y="13"/>
                  </a:cubicBezTo>
                  <a:cubicBezTo>
                    <a:pt x="173" y="4"/>
                    <a:pt x="166" y="0"/>
                    <a:pt x="158" y="0"/>
                  </a:cubicBezTo>
                  <a:cubicBezTo>
                    <a:pt x="105" y="0"/>
                    <a:pt x="105" y="0"/>
                    <a:pt x="105" y="0"/>
                  </a:cubicBezTo>
                  <a:cubicBezTo>
                    <a:pt x="100" y="0"/>
                    <a:pt x="92" y="4"/>
                    <a:pt x="92" y="11"/>
                  </a:cubicBezTo>
                  <a:cubicBezTo>
                    <a:pt x="92" y="134"/>
                    <a:pt x="92" y="134"/>
                    <a:pt x="92" y="134"/>
                  </a:cubicBezTo>
                  <a:cubicBezTo>
                    <a:pt x="0" y="134"/>
                    <a:pt x="0" y="134"/>
                    <a:pt x="0" y="134"/>
                  </a:cubicBezTo>
                  <a:cubicBezTo>
                    <a:pt x="0" y="158"/>
                    <a:pt x="0" y="158"/>
                    <a:pt x="0" y="158"/>
                  </a:cubicBezTo>
                  <a:cubicBezTo>
                    <a:pt x="92" y="158"/>
                    <a:pt x="92" y="158"/>
                    <a:pt x="92" y="158"/>
                  </a:cubicBezTo>
                  <a:cubicBezTo>
                    <a:pt x="92" y="284"/>
                    <a:pt x="92" y="284"/>
                    <a:pt x="92" y="284"/>
                  </a:cubicBezTo>
                  <a:cubicBezTo>
                    <a:pt x="100" y="291"/>
                    <a:pt x="100" y="291"/>
                    <a:pt x="100" y="291"/>
                  </a:cubicBezTo>
                  <a:cubicBezTo>
                    <a:pt x="100" y="295"/>
                    <a:pt x="102" y="295"/>
                    <a:pt x="105" y="295"/>
                  </a:cubicBezTo>
                  <a:cubicBezTo>
                    <a:pt x="158" y="295"/>
                    <a:pt x="158" y="295"/>
                    <a:pt x="158" y="295"/>
                  </a:cubicBezTo>
                  <a:cubicBezTo>
                    <a:pt x="166" y="295"/>
                    <a:pt x="173" y="291"/>
                    <a:pt x="173" y="284"/>
                  </a:cubicBezTo>
                  <a:cubicBezTo>
                    <a:pt x="173" y="284"/>
                    <a:pt x="173" y="284"/>
                    <a:pt x="173" y="284"/>
                  </a:cubicBezTo>
                  <a:cubicBezTo>
                    <a:pt x="173" y="273"/>
                    <a:pt x="166" y="269"/>
                    <a:pt x="158" y="26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2" name="Google Shape;2115;p15">
              <a:extLst>
                <a:ext uri="{FF2B5EF4-FFF2-40B4-BE49-F238E27FC236}">
                  <a16:creationId xmlns:a16="http://schemas.microsoft.com/office/drawing/2014/main" id="{471E75F9-186E-AB70-46C1-D5304FEE606A}"/>
                </a:ext>
              </a:extLst>
            </p:cNvPr>
            <p:cNvSpPr/>
            <p:nvPr/>
          </p:nvSpPr>
          <p:spPr>
            <a:xfrm>
              <a:off x="10172701" y="2344738"/>
              <a:ext cx="141288" cy="211138"/>
            </a:xfrm>
            <a:custGeom>
              <a:avLst/>
              <a:gdLst/>
              <a:ahLst/>
              <a:cxnLst/>
              <a:rect l="l" t="t" r="r" b="b"/>
              <a:pathLst>
                <a:path w="242" h="367" extrusionOk="0">
                  <a:moveTo>
                    <a:pt x="239" y="135"/>
                  </a:moveTo>
                  <a:cubicBezTo>
                    <a:pt x="239" y="126"/>
                    <a:pt x="239" y="117"/>
                    <a:pt x="231" y="109"/>
                  </a:cubicBezTo>
                  <a:cubicBezTo>
                    <a:pt x="231" y="107"/>
                    <a:pt x="231" y="100"/>
                    <a:pt x="226" y="100"/>
                  </a:cubicBezTo>
                  <a:cubicBezTo>
                    <a:pt x="226" y="91"/>
                    <a:pt x="226" y="80"/>
                    <a:pt x="222" y="72"/>
                  </a:cubicBezTo>
                  <a:cubicBezTo>
                    <a:pt x="216" y="59"/>
                    <a:pt x="216" y="48"/>
                    <a:pt x="206" y="39"/>
                  </a:cubicBezTo>
                  <a:cubicBezTo>
                    <a:pt x="206" y="28"/>
                    <a:pt x="196" y="20"/>
                    <a:pt x="188" y="13"/>
                  </a:cubicBezTo>
                  <a:cubicBezTo>
                    <a:pt x="178" y="7"/>
                    <a:pt x="165" y="0"/>
                    <a:pt x="158" y="0"/>
                  </a:cubicBezTo>
                  <a:cubicBezTo>
                    <a:pt x="89" y="0"/>
                    <a:pt x="89" y="0"/>
                    <a:pt x="89" y="0"/>
                  </a:cubicBezTo>
                  <a:cubicBezTo>
                    <a:pt x="79" y="0"/>
                    <a:pt x="69" y="7"/>
                    <a:pt x="58" y="13"/>
                  </a:cubicBezTo>
                  <a:cubicBezTo>
                    <a:pt x="48" y="20"/>
                    <a:pt x="38" y="28"/>
                    <a:pt x="38" y="39"/>
                  </a:cubicBezTo>
                  <a:cubicBezTo>
                    <a:pt x="36" y="48"/>
                    <a:pt x="28" y="59"/>
                    <a:pt x="28" y="72"/>
                  </a:cubicBezTo>
                  <a:cubicBezTo>
                    <a:pt x="23" y="80"/>
                    <a:pt x="20" y="91"/>
                    <a:pt x="18" y="100"/>
                  </a:cubicBezTo>
                  <a:cubicBezTo>
                    <a:pt x="15" y="100"/>
                    <a:pt x="15" y="107"/>
                    <a:pt x="15" y="109"/>
                  </a:cubicBezTo>
                  <a:cubicBezTo>
                    <a:pt x="13" y="117"/>
                    <a:pt x="10" y="126"/>
                    <a:pt x="7" y="135"/>
                  </a:cubicBezTo>
                  <a:cubicBezTo>
                    <a:pt x="2" y="141"/>
                    <a:pt x="2" y="148"/>
                    <a:pt x="0" y="148"/>
                  </a:cubicBezTo>
                  <a:cubicBezTo>
                    <a:pt x="0" y="148"/>
                    <a:pt x="0" y="150"/>
                    <a:pt x="0" y="154"/>
                  </a:cubicBezTo>
                  <a:cubicBezTo>
                    <a:pt x="0" y="156"/>
                    <a:pt x="2" y="163"/>
                    <a:pt x="13" y="165"/>
                  </a:cubicBezTo>
                  <a:cubicBezTo>
                    <a:pt x="18" y="165"/>
                    <a:pt x="18" y="165"/>
                    <a:pt x="18" y="165"/>
                  </a:cubicBezTo>
                  <a:cubicBezTo>
                    <a:pt x="28" y="165"/>
                    <a:pt x="28" y="163"/>
                    <a:pt x="36" y="154"/>
                  </a:cubicBezTo>
                  <a:cubicBezTo>
                    <a:pt x="36" y="154"/>
                    <a:pt x="36" y="148"/>
                    <a:pt x="38" y="135"/>
                  </a:cubicBezTo>
                  <a:cubicBezTo>
                    <a:pt x="46" y="124"/>
                    <a:pt x="48" y="113"/>
                    <a:pt x="56" y="100"/>
                  </a:cubicBezTo>
                  <a:cubicBezTo>
                    <a:pt x="56" y="100"/>
                    <a:pt x="56" y="100"/>
                    <a:pt x="56" y="100"/>
                  </a:cubicBezTo>
                  <a:cubicBezTo>
                    <a:pt x="56" y="85"/>
                    <a:pt x="58" y="72"/>
                    <a:pt x="69" y="50"/>
                  </a:cubicBezTo>
                  <a:cubicBezTo>
                    <a:pt x="84" y="50"/>
                    <a:pt x="84" y="50"/>
                    <a:pt x="84" y="50"/>
                  </a:cubicBezTo>
                  <a:cubicBezTo>
                    <a:pt x="58" y="100"/>
                    <a:pt x="58" y="100"/>
                    <a:pt x="58" y="100"/>
                  </a:cubicBezTo>
                  <a:cubicBezTo>
                    <a:pt x="20" y="226"/>
                    <a:pt x="20" y="226"/>
                    <a:pt x="20" y="226"/>
                  </a:cubicBezTo>
                  <a:cubicBezTo>
                    <a:pt x="79" y="226"/>
                    <a:pt x="79" y="226"/>
                    <a:pt x="79" y="226"/>
                  </a:cubicBezTo>
                  <a:cubicBezTo>
                    <a:pt x="79" y="280"/>
                    <a:pt x="79" y="280"/>
                    <a:pt x="79" y="280"/>
                  </a:cubicBezTo>
                  <a:cubicBezTo>
                    <a:pt x="79" y="357"/>
                    <a:pt x="79" y="357"/>
                    <a:pt x="79" y="357"/>
                  </a:cubicBezTo>
                  <a:cubicBezTo>
                    <a:pt x="79" y="359"/>
                    <a:pt x="79" y="363"/>
                    <a:pt x="84" y="367"/>
                  </a:cubicBezTo>
                  <a:cubicBezTo>
                    <a:pt x="89" y="367"/>
                    <a:pt x="96" y="367"/>
                    <a:pt x="99" y="367"/>
                  </a:cubicBezTo>
                  <a:cubicBezTo>
                    <a:pt x="107" y="367"/>
                    <a:pt x="109" y="367"/>
                    <a:pt x="114" y="367"/>
                  </a:cubicBezTo>
                  <a:cubicBezTo>
                    <a:pt x="114" y="363"/>
                    <a:pt x="120" y="359"/>
                    <a:pt x="120" y="357"/>
                  </a:cubicBezTo>
                  <a:cubicBezTo>
                    <a:pt x="120" y="280"/>
                    <a:pt x="120" y="280"/>
                    <a:pt x="120" y="280"/>
                  </a:cubicBezTo>
                  <a:cubicBezTo>
                    <a:pt x="120" y="226"/>
                    <a:pt x="120" y="226"/>
                    <a:pt x="120" y="226"/>
                  </a:cubicBezTo>
                  <a:cubicBezTo>
                    <a:pt x="130" y="226"/>
                    <a:pt x="130" y="226"/>
                    <a:pt x="130" y="226"/>
                  </a:cubicBezTo>
                  <a:cubicBezTo>
                    <a:pt x="130" y="280"/>
                    <a:pt x="130" y="280"/>
                    <a:pt x="130" y="280"/>
                  </a:cubicBezTo>
                  <a:cubicBezTo>
                    <a:pt x="130" y="357"/>
                    <a:pt x="130" y="357"/>
                    <a:pt x="130" y="357"/>
                  </a:cubicBezTo>
                  <a:cubicBezTo>
                    <a:pt x="130" y="359"/>
                    <a:pt x="130" y="363"/>
                    <a:pt x="135" y="367"/>
                  </a:cubicBezTo>
                  <a:cubicBezTo>
                    <a:pt x="145" y="367"/>
                    <a:pt x="145" y="367"/>
                    <a:pt x="145" y="367"/>
                  </a:cubicBezTo>
                  <a:cubicBezTo>
                    <a:pt x="153" y="367"/>
                    <a:pt x="158" y="367"/>
                    <a:pt x="165" y="367"/>
                  </a:cubicBezTo>
                  <a:cubicBezTo>
                    <a:pt x="165" y="363"/>
                    <a:pt x="168" y="359"/>
                    <a:pt x="168" y="357"/>
                  </a:cubicBezTo>
                  <a:cubicBezTo>
                    <a:pt x="168" y="280"/>
                    <a:pt x="168" y="280"/>
                    <a:pt x="168" y="280"/>
                  </a:cubicBezTo>
                  <a:cubicBezTo>
                    <a:pt x="168" y="226"/>
                    <a:pt x="168" y="226"/>
                    <a:pt x="168" y="226"/>
                  </a:cubicBezTo>
                  <a:cubicBezTo>
                    <a:pt x="226" y="226"/>
                    <a:pt x="226" y="226"/>
                    <a:pt x="226" y="226"/>
                  </a:cubicBezTo>
                  <a:cubicBezTo>
                    <a:pt x="180" y="100"/>
                    <a:pt x="180" y="100"/>
                    <a:pt x="180" y="100"/>
                  </a:cubicBezTo>
                  <a:cubicBezTo>
                    <a:pt x="165" y="50"/>
                    <a:pt x="165" y="50"/>
                    <a:pt x="165" y="50"/>
                  </a:cubicBezTo>
                  <a:cubicBezTo>
                    <a:pt x="176" y="50"/>
                    <a:pt x="176" y="50"/>
                    <a:pt x="176" y="50"/>
                  </a:cubicBezTo>
                  <a:cubicBezTo>
                    <a:pt x="180" y="72"/>
                    <a:pt x="188" y="85"/>
                    <a:pt x="193" y="100"/>
                  </a:cubicBezTo>
                  <a:cubicBezTo>
                    <a:pt x="193" y="100"/>
                    <a:pt x="193" y="100"/>
                    <a:pt x="193" y="100"/>
                  </a:cubicBezTo>
                  <a:cubicBezTo>
                    <a:pt x="196" y="113"/>
                    <a:pt x="201" y="124"/>
                    <a:pt x="206" y="135"/>
                  </a:cubicBezTo>
                  <a:cubicBezTo>
                    <a:pt x="209" y="148"/>
                    <a:pt x="216" y="154"/>
                    <a:pt x="216" y="154"/>
                  </a:cubicBezTo>
                  <a:cubicBezTo>
                    <a:pt x="216" y="163"/>
                    <a:pt x="226" y="165"/>
                    <a:pt x="231" y="165"/>
                  </a:cubicBezTo>
                  <a:cubicBezTo>
                    <a:pt x="239" y="165"/>
                    <a:pt x="239" y="165"/>
                    <a:pt x="239" y="165"/>
                  </a:cubicBezTo>
                  <a:cubicBezTo>
                    <a:pt x="239" y="163"/>
                    <a:pt x="242" y="156"/>
                    <a:pt x="242" y="150"/>
                  </a:cubicBezTo>
                  <a:cubicBezTo>
                    <a:pt x="242" y="148"/>
                    <a:pt x="242" y="148"/>
                    <a:pt x="242" y="148"/>
                  </a:cubicBezTo>
                  <a:cubicBezTo>
                    <a:pt x="239" y="148"/>
                    <a:pt x="239" y="141"/>
                    <a:pt x="239" y="13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3" name="Google Shape;2116;p15">
              <a:extLst>
                <a:ext uri="{FF2B5EF4-FFF2-40B4-BE49-F238E27FC236}">
                  <a16:creationId xmlns:a16="http://schemas.microsoft.com/office/drawing/2014/main" id="{B13404CB-180B-6EC2-6545-117E1961A684}"/>
                </a:ext>
              </a:extLst>
            </p:cNvPr>
            <p:cNvSpPr/>
            <p:nvPr/>
          </p:nvSpPr>
          <p:spPr>
            <a:xfrm>
              <a:off x="10221914" y="2297113"/>
              <a:ext cx="46038" cy="42863"/>
            </a:xfrm>
            <a:custGeom>
              <a:avLst/>
              <a:gdLst/>
              <a:ahLst/>
              <a:cxnLst/>
              <a:rect l="l" t="t" r="r" b="b"/>
              <a:pathLst>
                <a:path w="81" h="76" extrusionOk="0">
                  <a:moveTo>
                    <a:pt x="12" y="60"/>
                  </a:moveTo>
                  <a:cubicBezTo>
                    <a:pt x="18" y="71"/>
                    <a:pt x="25" y="76"/>
                    <a:pt x="43" y="76"/>
                  </a:cubicBezTo>
                  <a:cubicBezTo>
                    <a:pt x="51" y="76"/>
                    <a:pt x="61" y="71"/>
                    <a:pt x="69" y="60"/>
                  </a:cubicBezTo>
                  <a:cubicBezTo>
                    <a:pt x="76" y="58"/>
                    <a:pt x="81" y="52"/>
                    <a:pt x="81" y="47"/>
                  </a:cubicBezTo>
                  <a:cubicBezTo>
                    <a:pt x="81" y="43"/>
                    <a:pt x="81" y="43"/>
                    <a:pt x="81" y="38"/>
                  </a:cubicBezTo>
                  <a:cubicBezTo>
                    <a:pt x="81" y="25"/>
                    <a:pt x="76" y="17"/>
                    <a:pt x="69" y="8"/>
                  </a:cubicBezTo>
                  <a:cubicBezTo>
                    <a:pt x="61" y="1"/>
                    <a:pt x="51" y="0"/>
                    <a:pt x="43" y="0"/>
                  </a:cubicBezTo>
                  <a:cubicBezTo>
                    <a:pt x="25" y="0"/>
                    <a:pt x="18" y="1"/>
                    <a:pt x="12" y="8"/>
                  </a:cubicBezTo>
                  <a:cubicBezTo>
                    <a:pt x="0" y="17"/>
                    <a:pt x="0" y="25"/>
                    <a:pt x="0" y="38"/>
                  </a:cubicBezTo>
                  <a:cubicBezTo>
                    <a:pt x="0" y="43"/>
                    <a:pt x="0" y="43"/>
                    <a:pt x="0" y="47"/>
                  </a:cubicBezTo>
                  <a:cubicBezTo>
                    <a:pt x="0" y="52"/>
                    <a:pt x="5" y="58"/>
                    <a:pt x="12" y="6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4" name="Google Shape;2117;p15">
              <a:extLst>
                <a:ext uri="{FF2B5EF4-FFF2-40B4-BE49-F238E27FC236}">
                  <a16:creationId xmlns:a16="http://schemas.microsoft.com/office/drawing/2014/main" id="{2FC22A93-B24B-080F-9052-7DB2E8D3164F}"/>
                </a:ext>
              </a:extLst>
            </p:cNvPr>
            <p:cNvSpPr/>
            <p:nvPr/>
          </p:nvSpPr>
          <p:spPr>
            <a:xfrm>
              <a:off x="10448926" y="2373313"/>
              <a:ext cx="53975" cy="4763"/>
            </a:xfrm>
            <a:custGeom>
              <a:avLst/>
              <a:gdLst/>
              <a:ahLst/>
              <a:cxnLst/>
              <a:rect l="l" t="t" r="r" b="b"/>
              <a:pathLst>
                <a:path w="94" h="9" extrusionOk="0">
                  <a:moveTo>
                    <a:pt x="5" y="9"/>
                  </a:moveTo>
                  <a:cubicBezTo>
                    <a:pt x="86" y="9"/>
                    <a:pt x="86" y="9"/>
                    <a:pt x="86" y="9"/>
                  </a:cubicBezTo>
                  <a:cubicBezTo>
                    <a:pt x="94" y="9"/>
                    <a:pt x="94" y="9"/>
                    <a:pt x="94" y="4"/>
                  </a:cubicBezTo>
                  <a:cubicBezTo>
                    <a:pt x="94" y="4"/>
                    <a:pt x="94" y="0"/>
                    <a:pt x="86" y="0"/>
                  </a:cubicBezTo>
                  <a:cubicBezTo>
                    <a:pt x="5" y="0"/>
                    <a:pt x="5" y="0"/>
                    <a:pt x="5" y="0"/>
                  </a:cubicBezTo>
                  <a:cubicBezTo>
                    <a:pt x="0" y="0"/>
                    <a:pt x="0" y="4"/>
                    <a:pt x="0" y="4"/>
                  </a:cubicBezTo>
                  <a:cubicBezTo>
                    <a:pt x="0" y="9"/>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5" name="Google Shape;2118;p15">
              <a:extLst>
                <a:ext uri="{FF2B5EF4-FFF2-40B4-BE49-F238E27FC236}">
                  <a16:creationId xmlns:a16="http://schemas.microsoft.com/office/drawing/2014/main" id="{C967F859-963A-2B60-B0F2-F7FF73A845E3}"/>
                </a:ext>
              </a:extLst>
            </p:cNvPr>
            <p:cNvSpPr/>
            <p:nvPr/>
          </p:nvSpPr>
          <p:spPr>
            <a:xfrm>
              <a:off x="10448926" y="2386013"/>
              <a:ext cx="53975" cy="4763"/>
            </a:xfrm>
            <a:custGeom>
              <a:avLst/>
              <a:gdLst/>
              <a:ahLst/>
              <a:cxnLst/>
              <a:rect l="l" t="t" r="r" b="b"/>
              <a:pathLst>
                <a:path w="94" h="8" extrusionOk="0">
                  <a:moveTo>
                    <a:pt x="5" y="8"/>
                  </a:moveTo>
                  <a:cubicBezTo>
                    <a:pt x="86" y="8"/>
                    <a:pt x="86" y="8"/>
                    <a:pt x="86" y="8"/>
                  </a:cubicBezTo>
                  <a:cubicBezTo>
                    <a:pt x="94" y="8"/>
                    <a:pt x="94" y="8"/>
                    <a:pt x="94" y="8"/>
                  </a:cubicBezTo>
                  <a:cubicBezTo>
                    <a:pt x="94" y="4"/>
                    <a:pt x="94" y="0"/>
                    <a:pt x="86" y="0"/>
                  </a:cubicBezTo>
                  <a:cubicBezTo>
                    <a:pt x="5" y="0"/>
                    <a:pt x="5" y="0"/>
                    <a:pt x="5" y="0"/>
                  </a:cubicBezTo>
                  <a:cubicBezTo>
                    <a:pt x="0" y="0"/>
                    <a:pt x="0" y="4"/>
                    <a:pt x="0" y="8"/>
                  </a:cubicBezTo>
                  <a:cubicBezTo>
                    <a:pt x="0" y="8"/>
                    <a:pt x="0" y="8"/>
                    <a:pt x="5" y="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6" name="Google Shape;2119;p15">
              <a:extLst>
                <a:ext uri="{FF2B5EF4-FFF2-40B4-BE49-F238E27FC236}">
                  <a16:creationId xmlns:a16="http://schemas.microsoft.com/office/drawing/2014/main" id="{6BD5C317-4682-2173-24B4-5791232C129F}"/>
                </a:ext>
              </a:extLst>
            </p:cNvPr>
            <p:cNvSpPr/>
            <p:nvPr/>
          </p:nvSpPr>
          <p:spPr>
            <a:xfrm>
              <a:off x="10448926" y="2400301"/>
              <a:ext cx="53975" cy="6350"/>
            </a:xfrm>
            <a:custGeom>
              <a:avLst/>
              <a:gdLst/>
              <a:ahLst/>
              <a:cxnLst/>
              <a:rect l="l" t="t" r="r" b="b"/>
              <a:pathLst>
                <a:path w="94" h="9" extrusionOk="0">
                  <a:moveTo>
                    <a:pt x="5" y="9"/>
                  </a:moveTo>
                  <a:cubicBezTo>
                    <a:pt x="86" y="9"/>
                    <a:pt x="86" y="9"/>
                    <a:pt x="86" y="9"/>
                  </a:cubicBezTo>
                  <a:cubicBezTo>
                    <a:pt x="94" y="9"/>
                    <a:pt x="94" y="2"/>
                    <a:pt x="94" y="2"/>
                  </a:cubicBezTo>
                  <a:cubicBezTo>
                    <a:pt x="94" y="0"/>
                    <a:pt x="94" y="0"/>
                    <a:pt x="86" y="0"/>
                  </a:cubicBezTo>
                  <a:cubicBezTo>
                    <a:pt x="5" y="0"/>
                    <a:pt x="5" y="0"/>
                    <a:pt x="5" y="0"/>
                  </a:cubicBezTo>
                  <a:cubicBezTo>
                    <a:pt x="0" y="0"/>
                    <a:pt x="0" y="0"/>
                    <a:pt x="0" y="2"/>
                  </a:cubicBezTo>
                  <a:cubicBezTo>
                    <a:pt x="0" y="2"/>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7" name="Google Shape;2120;p15">
              <a:extLst>
                <a:ext uri="{FF2B5EF4-FFF2-40B4-BE49-F238E27FC236}">
                  <a16:creationId xmlns:a16="http://schemas.microsoft.com/office/drawing/2014/main" id="{3685ABE7-1BEF-DE84-3D7A-DBA7E93E2861}"/>
                </a:ext>
              </a:extLst>
            </p:cNvPr>
            <p:cNvSpPr/>
            <p:nvPr/>
          </p:nvSpPr>
          <p:spPr>
            <a:xfrm>
              <a:off x="10429876" y="2317751"/>
              <a:ext cx="88900" cy="103188"/>
            </a:xfrm>
            <a:custGeom>
              <a:avLst/>
              <a:gdLst/>
              <a:ahLst/>
              <a:cxnLst/>
              <a:rect l="l" t="t" r="r" b="b"/>
              <a:pathLst>
                <a:path w="155" h="178" extrusionOk="0">
                  <a:moveTo>
                    <a:pt x="17" y="178"/>
                  </a:moveTo>
                  <a:cubicBezTo>
                    <a:pt x="140" y="178"/>
                    <a:pt x="140" y="178"/>
                    <a:pt x="140" y="178"/>
                  </a:cubicBezTo>
                  <a:cubicBezTo>
                    <a:pt x="152" y="178"/>
                    <a:pt x="155" y="170"/>
                    <a:pt x="155" y="159"/>
                  </a:cubicBezTo>
                  <a:cubicBezTo>
                    <a:pt x="155" y="50"/>
                    <a:pt x="155" y="50"/>
                    <a:pt x="155" y="50"/>
                  </a:cubicBezTo>
                  <a:cubicBezTo>
                    <a:pt x="155" y="46"/>
                    <a:pt x="155" y="46"/>
                    <a:pt x="155" y="44"/>
                  </a:cubicBezTo>
                  <a:cubicBezTo>
                    <a:pt x="101" y="2"/>
                    <a:pt x="101" y="2"/>
                    <a:pt x="101" y="2"/>
                  </a:cubicBezTo>
                  <a:cubicBezTo>
                    <a:pt x="101" y="0"/>
                    <a:pt x="101" y="0"/>
                    <a:pt x="101" y="0"/>
                  </a:cubicBezTo>
                  <a:cubicBezTo>
                    <a:pt x="17" y="0"/>
                    <a:pt x="17" y="0"/>
                    <a:pt x="17" y="0"/>
                  </a:cubicBezTo>
                  <a:cubicBezTo>
                    <a:pt x="10" y="0"/>
                    <a:pt x="0" y="7"/>
                    <a:pt x="0" y="16"/>
                  </a:cubicBezTo>
                  <a:cubicBezTo>
                    <a:pt x="0" y="159"/>
                    <a:pt x="0" y="159"/>
                    <a:pt x="0" y="159"/>
                  </a:cubicBezTo>
                  <a:cubicBezTo>
                    <a:pt x="0" y="170"/>
                    <a:pt x="10" y="178"/>
                    <a:pt x="17" y="178"/>
                  </a:cubicBezTo>
                  <a:close/>
                  <a:moveTo>
                    <a:pt x="101" y="20"/>
                  </a:moveTo>
                  <a:cubicBezTo>
                    <a:pt x="135" y="44"/>
                    <a:pt x="135" y="44"/>
                    <a:pt x="135" y="44"/>
                  </a:cubicBezTo>
                  <a:cubicBezTo>
                    <a:pt x="114" y="44"/>
                    <a:pt x="114" y="44"/>
                    <a:pt x="114" y="44"/>
                  </a:cubicBezTo>
                  <a:cubicBezTo>
                    <a:pt x="109" y="44"/>
                    <a:pt x="101" y="44"/>
                    <a:pt x="101" y="40"/>
                  </a:cubicBezTo>
                  <a:lnTo>
                    <a:pt x="101" y="20"/>
                  </a:lnTo>
                  <a:close/>
                  <a:moveTo>
                    <a:pt x="15" y="16"/>
                  </a:moveTo>
                  <a:cubicBezTo>
                    <a:pt x="17" y="13"/>
                    <a:pt x="17" y="13"/>
                    <a:pt x="17" y="13"/>
                  </a:cubicBezTo>
                  <a:cubicBezTo>
                    <a:pt x="94" y="13"/>
                    <a:pt x="94" y="13"/>
                    <a:pt x="94" y="13"/>
                  </a:cubicBezTo>
                  <a:cubicBezTo>
                    <a:pt x="94" y="40"/>
                    <a:pt x="94" y="40"/>
                    <a:pt x="94" y="40"/>
                  </a:cubicBezTo>
                  <a:cubicBezTo>
                    <a:pt x="94" y="46"/>
                    <a:pt x="101" y="57"/>
                    <a:pt x="114" y="57"/>
                  </a:cubicBezTo>
                  <a:cubicBezTo>
                    <a:pt x="142" y="57"/>
                    <a:pt x="142" y="57"/>
                    <a:pt x="142" y="57"/>
                  </a:cubicBezTo>
                  <a:cubicBezTo>
                    <a:pt x="142" y="159"/>
                    <a:pt x="142" y="159"/>
                    <a:pt x="142" y="159"/>
                  </a:cubicBezTo>
                  <a:cubicBezTo>
                    <a:pt x="142" y="163"/>
                    <a:pt x="140" y="166"/>
                    <a:pt x="140" y="166"/>
                  </a:cubicBezTo>
                  <a:cubicBezTo>
                    <a:pt x="17" y="166"/>
                    <a:pt x="17" y="166"/>
                    <a:pt x="17" y="166"/>
                  </a:cubicBezTo>
                  <a:cubicBezTo>
                    <a:pt x="17" y="166"/>
                    <a:pt x="15" y="163"/>
                    <a:pt x="15" y="159"/>
                  </a:cubicBezTo>
                  <a:lnTo>
                    <a:pt x="15" y="1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8" name="Google Shape;2121;p15">
              <a:extLst>
                <a:ext uri="{FF2B5EF4-FFF2-40B4-BE49-F238E27FC236}">
                  <a16:creationId xmlns:a16="http://schemas.microsoft.com/office/drawing/2014/main" id="{2B384D60-F26F-EDF9-C217-95F97847DFCC}"/>
                </a:ext>
              </a:extLst>
            </p:cNvPr>
            <p:cNvSpPr/>
            <p:nvPr/>
          </p:nvSpPr>
          <p:spPr>
            <a:xfrm>
              <a:off x="10448926" y="2335213"/>
              <a:ext cx="33338" cy="4763"/>
            </a:xfrm>
            <a:custGeom>
              <a:avLst/>
              <a:gdLst/>
              <a:ahLst/>
              <a:cxnLst/>
              <a:rect l="l" t="t" r="r" b="b"/>
              <a:pathLst>
                <a:path w="59" h="9" extrusionOk="0">
                  <a:moveTo>
                    <a:pt x="5" y="9"/>
                  </a:moveTo>
                  <a:cubicBezTo>
                    <a:pt x="53" y="9"/>
                    <a:pt x="53" y="9"/>
                    <a:pt x="53" y="9"/>
                  </a:cubicBezTo>
                  <a:cubicBezTo>
                    <a:pt x="53" y="9"/>
                    <a:pt x="59" y="9"/>
                    <a:pt x="59" y="4"/>
                  </a:cubicBezTo>
                  <a:cubicBezTo>
                    <a:pt x="59" y="2"/>
                    <a:pt x="53" y="0"/>
                    <a:pt x="53" y="0"/>
                  </a:cubicBezTo>
                  <a:cubicBezTo>
                    <a:pt x="5" y="0"/>
                    <a:pt x="5" y="0"/>
                    <a:pt x="5" y="0"/>
                  </a:cubicBezTo>
                  <a:cubicBezTo>
                    <a:pt x="0" y="0"/>
                    <a:pt x="0" y="2"/>
                    <a:pt x="0" y="4"/>
                  </a:cubicBezTo>
                  <a:cubicBezTo>
                    <a:pt x="0" y="9"/>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9" name="Google Shape;2122;p15">
              <a:extLst>
                <a:ext uri="{FF2B5EF4-FFF2-40B4-BE49-F238E27FC236}">
                  <a16:creationId xmlns:a16="http://schemas.microsoft.com/office/drawing/2014/main" id="{4FED6F2B-1185-CB49-877E-0939C7C9B057}"/>
                </a:ext>
              </a:extLst>
            </p:cNvPr>
            <p:cNvSpPr/>
            <p:nvPr/>
          </p:nvSpPr>
          <p:spPr>
            <a:xfrm>
              <a:off x="10448926" y="2346326"/>
              <a:ext cx="33338" cy="4763"/>
            </a:xfrm>
            <a:custGeom>
              <a:avLst/>
              <a:gdLst/>
              <a:ahLst/>
              <a:cxnLst/>
              <a:rect l="l" t="t" r="r" b="b"/>
              <a:pathLst>
                <a:path w="59" h="9" extrusionOk="0">
                  <a:moveTo>
                    <a:pt x="5" y="9"/>
                  </a:moveTo>
                  <a:cubicBezTo>
                    <a:pt x="53" y="9"/>
                    <a:pt x="53" y="9"/>
                    <a:pt x="53" y="9"/>
                  </a:cubicBezTo>
                  <a:cubicBezTo>
                    <a:pt x="53" y="9"/>
                    <a:pt x="59" y="9"/>
                    <a:pt x="59" y="7"/>
                  </a:cubicBezTo>
                  <a:cubicBezTo>
                    <a:pt x="59" y="3"/>
                    <a:pt x="53" y="0"/>
                    <a:pt x="53" y="0"/>
                  </a:cubicBezTo>
                  <a:cubicBezTo>
                    <a:pt x="5" y="0"/>
                    <a:pt x="5" y="0"/>
                    <a:pt x="5" y="0"/>
                  </a:cubicBezTo>
                  <a:cubicBezTo>
                    <a:pt x="0" y="0"/>
                    <a:pt x="0" y="3"/>
                    <a:pt x="0" y="7"/>
                  </a:cubicBezTo>
                  <a:cubicBezTo>
                    <a:pt x="0" y="9"/>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0" name="Google Shape;2123;p15">
              <a:extLst>
                <a:ext uri="{FF2B5EF4-FFF2-40B4-BE49-F238E27FC236}">
                  <a16:creationId xmlns:a16="http://schemas.microsoft.com/office/drawing/2014/main" id="{2D208FB5-2ECF-A268-782C-9DCA2B8FA5C7}"/>
                </a:ext>
              </a:extLst>
            </p:cNvPr>
            <p:cNvSpPr/>
            <p:nvPr/>
          </p:nvSpPr>
          <p:spPr>
            <a:xfrm>
              <a:off x="10448926" y="2360613"/>
              <a:ext cx="49213" cy="3175"/>
            </a:xfrm>
            <a:custGeom>
              <a:avLst/>
              <a:gdLst/>
              <a:ahLst/>
              <a:cxnLst/>
              <a:rect l="l" t="t" r="r" b="b"/>
              <a:pathLst>
                <a:path w="86" h="5" extrusionOk="0">
                  <a:moveTo>
                    <a:pt x="5" y="5"/>
                  </a:moveTo>
                  <a:cubicBezTo>
                    <a:pt x="84" y="5"/>
                    <a:pt x="84" y="5"/>
                    <a:pt x="84" y="5"/>
                  </a:cubicBezTo>
                  <a:cubicBezTo>
                    <a:pt x="86" y="5"/>
                    <a:pt x="86" y="5"/>
                    <a:pt x="86" y="3"/>
                  </a:cubicBezTo>
                  <a:cubicBezTo>
                    <a:pt x="86" y="0"/>
                    <a:pt x="86" y="0"/>
                    <a:pt x="84" y="0"/>
                  </a:cubicBezTo>
                  <a:cubicBezTo>
                    <a:pt x="5" y="0"/>
                    <a:pt x="5" y="0"/>
                    <a:pt x="5" y="0"/>
                  </a:cubicBezTo>
                  <a:cubicBezTo>
                    <a:pt x="5" y="0"/>
                    <a:pt x="0" y="0"/>
                    <a:pt x="0" y="3"/>
                  </a:cubicBezTo>
                  <a:cubicBezTo>
                    <a:pt x="0" y="5"/>
                    <a:pt x="5" y="5"/>
                    <a:pt x="5" y="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1" name="Google Shape;2124;p15">
              <a:extLst>
                <a:ext uri="{FF2B5EF4-FFF2-40B4-BE49-F238E27FC236}">
                  <a16:creationId xmlns:a16="http://schemas.microsoft.com/office/drawing/2014/main" id="{C15EF13F-2664-311D-AAC4-AA30E4488247}"/>
                </a:ext>
              </a:extLst>
            </p:cNvPr>
            <p:cNvSpPr/>
            <p:nvPr/>
          </p:nvSpPr>
          <p:spPr>
            <a:xfrm>
              <a:off x="10452101" y="2513013"/>
              <a:ext cx="55563" cy="6350"/>
            </a:xfrm>
            <a:custGeom>
              <a:avLst/>
              <a:gdLst/>
              <a:ahLst/>
              <a:cxnLst/>
              <a:rect l="l" t="t" r="r" b="b"/>
              <a:pathLst>
                <a:path w="97" h="11" extrusionOk="0">
                  <a:moveTo>
                    <a:pt x="0" y="7"/>
                  </a:moveTo>
                  <a:cubicBezTo>
                    <a:pt x="0" y="11"/>
                    <a:pt x="3" y="11"/>
                    <a:pt x="5" y="11"/>
                  </a:cubicBezTo>
                  <a:cubicBezTo>
                    <a:pt x="89" y="11"/>
                    <a:pt x="89" y="11"/>
                    <a:pt x="89" y="11"/>
                  </a:cubicBezTo>
                  <a:cubicBezTo>
                    <a:pt x="92" y="11"/>
                    <a:pt x="97" y="11"/>
                    <a:pt x="97" y="7"/>
                  </a:cubicBezTo>
                  <a:cubicBezTo>
                    <a:pt x="97" y="0"/>
                    <a:pt x="92" y="0"/>
                    <a:pt x="89" y="0"/>
                  </a:cubicBezTo>
                  <a:cubicBezTo>
                    <a:pt x="5" y="0"/>
                    <a:pt x="5" y="0"/>
                    <a:pt x="5" y="0"/>
                  </a:cubicBezTo>
                  <a:cubicBezTo>
                    <a:pt x="3" y="0"/>
                    <a:pt x="0" y="0"/>
                    <a:pt x="0"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2" name="Google Shape;2125;p15">
              <a:extLst>
                <a:ext uri="{FF2B5EF4-FFF2-40B4-BE49-F238E27FC236}">
                  <a16:creationId xmlns:a16="http://schemas.microsoft.com/office/drawing/2014/main" id="{1483FF81-CF91-F32D-6780-B82F8BCE9546}"/>
                </a:ext>
              </a:extLst>
            </p:cNvPr>
            <p:cNvSpPr/>
            <p:nvPr/>
          </p:nvSpPr>
          <p:spPr>
            <a:xfrm>
              <a:off x="10452101" y="2525713"/>
              <a:ext cx="55563" cy="4763"/>
            </a:xfrm>
            <a:custGeom>
              <a:avLst/>
              <a:gdLst/>
              <a:ahLst/>
              <a:cxnLst/>
              <a:rect l="l" t="t" r="r" b="b"/>
              <a:pathLst>
                <a:path w="97" h="7" extrusionOk="0">
                  <a:moveTo>
                    <a:pt x="89" y="0"/>
                  </a:moveTo>
                  <a:cubicBezTo>
                    <a:pt x="5" y="0"/>
                    <a:pt x="5" y="0"/>
                    <a:pt x="5" y="0"/>
                  </a:cubicBezTo>
                  <a:cubicBezTo>
                    <a:pt x="3" y="0"/>
                    <a:pt x="0" y="0"/>
                    <a:pt x="0" y="5"/>
                  </a:cubicBezTo>
                  <a:cubicBezTo>
                    <a:pt x="0" y="7"/>
                    <a:pt x="3" y="7"/>
                    <a:pt x="5" y="7"/>
                  </a:cubicBezTo>
                  <a:cubicBezTo>
                    <a:pt x="89" y="7"/>
                    <a:pt x="89" y="7"/>
                    <a:pt x="89" y="7"/>
                  </a:cubicBezTo>
                  <a:cubicBezTo>
                    <a:pt x="92" y="7"/>
                    <a:pt x="97" y="7"/>
                    <a:pt x="97" y="5"/>
                  </a:cubicBezTo>
                  <a:cubicBezTo>
                    <a:pt x="97" y="0"/>
                    <a:pt x="92" y="0"/>
                    <a:pt x="89"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3" name="Google Shape;2126;p15">
              <a:extLst>
                <a:ext uri="{FF2B5EF4-FFF2-40B4-BE49-F238E27FC236}">
                  <a16:creationId xmlns:a16="http://schemas.microsoft.com/office/drawing/2014/main" id="{80C002D4-B32F-F74B-D1B4-F616569CC767}"/>
                </a:ext>
              </a:extLst>
            </p:cNvPr>
            <p:cNvSpPr/>
            <p:nvPr/>
          </p:nvSpPr>
          <p:spPr>
            <a:xfrm>
              <a:off x="10452101" y="2540001"/>
              <a:ext cx="55563" cy="3175"/>
            </a:xfrm>
            <a:custGeom>
              <a:avLst/>
              <a:gdLst/>
              <a:ahLst/>
              <a:cxnLst/>
              <a:rect l="l" t="t" r="r" b="b"/>
              <a:pathLst>
                <a:path w="97" h="6" extrusionOk="0">
                  <a:moveTo>
                    <a:pt x="89" y="0"/>
                  </a:moveTo>
                  <a:cubicBezTo>
                    <a:pt x="5" y="0"/>
                    <a:pt x="5" y="0"/>
                    <a:pt x="5" y="0"/>
                  </a:cubicBezTo>
                  <a:cubicBezTo>
                    <a:pt x="3" y="0"/>
                    <a:pt x="0" y="0"/>
                    <a:pt x="0" y="2"/>
                  </a:cubicBezTo>
                  <a:cubicBezTo>
                    <a:pt x="0" y="6"/>
                    <a:pt x="3" y="6"/>
                    <a:pt x="5" y="6"/>
                  </a:cubicBezTo>
                  <a:cubicBezTo>
                    <a:pt x="89" y="6"/>
                    <a:pt x="89" y="6"/>
                    <a:pt x="89" y="6"/>
                  </a:cubicBezTo>
                  <a:cubicBezTo>
                    <a:pt x="92" y="6"/>
                    <a:pt x="97" y="6"/>
                    <a:pt x="97" y="2"/>
                  </a:cubicBezTo>
                  <a:cubicBezTo>
                    <a:pt x="97" y="0"/>
                    <a:pt x="92" y="0"/>
                    <a:pt x="89"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4" name="Google Shape;2127;p15">
              <a:extLst>
                <a:ext uri="{FF2B5EF4-FFF2-40B4-BE49-F238E27FC236}">
                  <a16:creationId xmlns:a16="http://schemas.microsoft.com/office/drawing/2014/main" id="{42A7766E-EA20-83D5-FA56-B5B88D8B6F56}"/>
                </a:ext>
              </a:extLst>
            </p:cNvPr>
            <p:cNvSpPr/>
            <p:nvPr/>
          </p:nvSpPr>
          <p:spPr>
            <a:xfrm>
              <a:off x="10433051" y="2454276"/>
              <a:ext cx="90488" cy="106363"/>
            </a:xfrm>
            <a:custGeom>
              <a:avLst/>
              <a:gdLst/>
              <a:ahLst/>
              <a:cxnLst/>
              <a:rect l="l" t="t" r="r" b="b"/>
              <a:pathLst>
                <a:path w="156" h="183" extrusionOk="0">
                  <a:moveTo>
                    <a:pt x="156" y="50"/>
                  </a:moveTo>
                  <a:cubicBezTo>
                    <a:pt x="107" y="7"/>
                    <a:pt x="107" y="7"/>
                    <a:pt x="107" y="7"/>
                  </a:cubicBezTo>
                  <a:cubicBezTo>
                    <a:pt x="102" y="0"/>
                    <a:pt x="94" y="0"/>
                    <a:pt x="94" y="0"/>
                  </a:cubicBezTo>
                  <a:cubicBezTo>
                    <a:pt x="21" y="0"/>
                    <a:pt x="21" y="0"/>
                    <a:pt x="21" y="0"/>
                  </a:cubicBezTo>
                  <a:cubicBezTo>
                    <a:pt x="8" y="0"/>
                    <a:pt x="0" y="11"/>
                    <a:pt x="0" y="20"/>
                  </a:cubicBezTo>
                  <a:cubicBezTo>
                    <a:pt x="0" y="166"/>
                    <a:pt x="0" y="166"/>
                    <a:pt x="0" y="166"/>
                  </a:cubicBezTo>
                  <a:cubicBezTo>
                    <a:pt x="0" y="174"/>
                    <a:pt x="8" y="183"/>
                    <a:pt x="21" y="183"/>
                  </a:cubicBezTo>
                  <a:cubicBezTo>
                    <a:pt x="135" y="183"/>
                    <a:pt x="135" y="183"/>
                    <a:pt x="135" y="183"/>
                  </a:cubicBezTo>
                  <a:cubicBezTo>
                    <a:pt x="145" y="183"/>
                    <a:pt x="156" y="174"/>
                    <a:pt x="156" y="166"/>
                  </a:cubicBezTo>
                  <a:cubicBezTo>
                    <a:pt x="156" y="54"/>
                    <a:pt x="156" y="54"/>
                    <a:pt x="156" y="54"/>
                  </a:cubicBezTo>
                  <a:cubicBezTo>
                    <a:pt x="156" y="53"/>
                    <a:pt x="156" y="53"/>
                    <a:pt x="156" y="50"/>
                  </a:cubicBezTo>
                  <a:close/>
                  <a:moveTo>
                    <a:pt x="107" y="22"/>
                  </a:moveTo>
                  <a:cubicBezTo>
                    <a:pt x="133" y="50"/>
                    <a:pt x="133" y="50"/>
                    <a:pt x="133" y="50"/>
                  </a:cubicBezTo>
                  <a:cubicBezTo>
                    <a:pt x="110" y="50"/>
                    <a:pt x="110" y="50"/>
                    <a:pt x="110" y="50"/>
                  </a:cubicBezTo>
                  <a:cubicBezTo>
                    <a:pt x="107" y="46"/>
                    <a:pt x="107" y="46"/>
                    <a:pt x="107" y="46"/>
                  </a:cubicBezTo>
                  <a:lnTo>
                    <a:pt x="107" y="22"/>
                  </a:lnTo>
                  <a:close/>
                  <a:moveTo>
                    <a:pt x="145" y="166"/>
                  </a:moveTo>
                  <a:cubicBezTo>
                    <a:pt x="145" y="166"/>
                    <a:pt x="140" y="168"/>
                    <a:pt x="135" y="168"/>
                  </a:cubicBezTo>
                  <a:cubicBezTo>
                    <a:pt x="21" y="168"/>
                    <a:pt x="21" y="168"/>
                    <a:pt x="21" y="168"/>
                  </a:cubicBezTo>
                  <a:cubicBezTo>
                    <a:pt x="16" y="168"/>
                    <a:pt x="10" y="166"/>
                    <a:pt x="10" y="166"/>
                  </a:cubicBezTo>
                  <a:cubicBezTo>
                    <a:pt x="10" y="20"/>
                    <a:pt x="10" y="20"/>
                    <a:pt x="10" y="20"/>
                  </a:cubicBezTo>
                  <a:cubicBezTo>
                    <a:pt x="10" y="18"/>
                    <a:pt x="16" y="15"/>
                    <a:pt x="21" y="15"/>
                  </a:cubicBezTo>
                  <a:cubicBezTo>
                    <a:pt x="92" y="15"/>
                    <a:pt x="92" y="15"/>
                    <a:pt x="92" y="15"/>
                  </a:cubicBezTo>
                  <a:cubicBezTo>
                    <a:pt x="92" y="46"/>
                    <a:pt x="92" y="46"/>
                    <a:pt x="92" y="46"/>
                  </a:cubicBezTo>
                  <a:cubicBezTo>
                    <a:pt x="92" y="53"/>
                    <a:pt x="102" y="61"/>
                    <a:pt x="110" y="61"/>
                  </a:cubicBezTo>
                  <a:cubicBezTo>
                    <a:pt x="145" y="61"/>
                    <a:pt x="145" y="61"/>
                    <a:pt x="145" y="61"/>
                  </a:cubicBezTo>
                  <a:lnTo>
                    <a:pt x="145" y="16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5" name="Google Shape;2128;p15">
              <a:extLst>
                <a:ext uri="{FF2B5EF4-FFF2-40B4-BE49-F238E27FC236}">
                  <a16:creationId xmlns:a16="http://schemas.microsoft.com/office/drawing/2014/main" id="{EEB8B784-D6C4-2764-89E1-24363371A85D}"/>
                </a:ext>
              </a:extLst>
            </p:cNvPr>
            <p:cNvSpPr/>
            <p:nvPr/>
          </p:nvSpPr>
          <p:spPr>
            <a:xfrm>
              <a:off x="10453689" y="2474913"/>
              <a:ext cx="30163" cy="4763"/>
            </a:xfrm>
            <a:custGeom>
              <a:avLst/>
              <a:gdLst/>
              <a:ahLst/>
              <a:cxnLst/>
              <a:rect l="l" t="t" r="r" b="b"/>
              <a:pathLst>
                <a:path w="53" h="7" extrusionOk="0">
                  <a:moveTo>
                    <a:pt x="2" y="7"/>
                  </a:moveTo>
                  <a:cubicBezTo>
                    <a:pt x="51" y="7"/>
                    <a:pt x="51" y="7"/>
                    <a:pt x="51" y="7"/>
                  </a:cubicBezTo>
                  <a:cubicBezTo>
                    <a:pt x="53" y="7"/>
                    <a:pt x="53" y="7"/>
                    <a:pt x="53" y="0"/>
                  </a:cubicBezTo>
                  <a:cubicBezTo>
                    <a:pt x="53" y="0"/>
                    <a:pt x="53" y="0"/>
                    <a:pt x="51" y="0"/>
                  </a:cubicBezTo>
                  <a:cubicBezTo>
                    <a:pt x="2" y="0"/>
                    <a:pt x="2" y="0"/>
                    <a:pt x="2" y="0"/>
                  </a:cubicBezTo>
                  <a:cubicBezTo>
                    <a:pt x="0" y="0"/>
                    <a:pt x="0" y="0"/>
                    <a:pt x="0" y="0"/>
                  </a:cubicBezTo>
                  <a:cubicBezTo>
                    <a:pt x="0" y="7"/>
                    <a:pt x="0" y="7"/>
                    <a:pt x="2"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6" name="Google Shape;2129;p15">
              <a:extLst>
                <a:ext uri="{FF2B5EF4-FFF2-40B4-BE49-F238E27FC236}">
                  <a16:creationId xmlns:a16="http://schemas.microsoft.com/office/drawing/2014/main" id="{8B42C1B5-2D1B-319E-1E13-BCFA1900C7F0}"/>
                </a:ext>
              </a:extLst>
            </p:cNvPr>
            <p:cNvSpPr/>
            <p:nvPr/>
          </p:nvSpPr>
          <p:spPr>
            <a:xfrm>
              <a:off x="10453689" y="2486026"/>
              <a:ext cx="30163" cy="6350"/>
            </a:xfrm>
            <a:custGeom>
              <a:avLst/>
              <a:gdLst/>
              <a:ahLst/>
              <a:cxnLst/>
              <a:rect l="l" t="t" r="r" b="b"/>
              <a:pathLst>
                <a:path w="53" h="11" extrusionOk="0">
                  <a:moveTo>
                    <a:pt x="2" y="11"/>
                  </a:moveTo>
                  <a:cubicBezTo>
                    <a:pt x="51" y="11"/>
                    <a:pt x="51" y="11"/>
                    <a:pt x="51" y="11"/>
                  </a:cubicBezTo>
                  <a:cubicBezTo>
                    <a:pt x="53" y="11"/>
                    <a:pt x="53" y="7"/>
                    <a:pt x="53" y="7"/>
                  </a:cubicBezTo>
                  <a:cubicBezTo>
                    <a:pt x="53" y="3"/>
                    <a:pt x="53" y="0"/>
                    <a:pt x="51" y="0"/>
                  </a:cubicBezTo>
                  <a:cubicBezTo>
                    <a:pt x="2" y="0"/>
                    <a:pt x="2" y="0"/>
                    <a:pt x="2" y="0"/>
                  </a:cubicBezTo>
                  <a:cubicBezTo>
                    <a:pt x="0" y="0"/>
                    <a:pt x="0" y="3"/>
                    <a:pt x="0" y="7"/>
                  </a:cubicBezTo>
                  <a:cubicBezTo>
                    <a:pt x="0" y="7"/>
                    <a:pt x="0" y="11"/>
                    <a:pt x="2" y="1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7" name="Google Shape;2130;p15">
              <a:extLst>
                <a:ext uri="{FF2B5EF4-FFF2-40B4-BE49-F238E27FC236}">
                  <a16:creationId xmlns:a16="http://schemas.microsoft.com/office/drawing/2014/main" id="{F453C8EA-E08F-015D-846E-1AB8CC0BDCAD}"/>
                </a:ext>
              </a:extLst>
            </p:cNvPr>
            <p:cNvSpPr/>
            <p:nvPr/>
          </p:nvSpPr>
          <p:spPr>
            <a:xfrm>
              <a:off x="10453689" y="2500313"/>
              <a:ext cx="49213" cy="3175"/>
            </a:xfrm>
            <a:custGeom>
              <a:avLst/>
              <a:gdLst/>
              <a:ahLst/>
              <a:cxnLst/>
              <a:rect l="l" t="t" r="r" b="b"/>
              <a:pathLst>
                <a:path w="31" h="2" extrusionOk="0">
                  <a:moveTo>
                    <a:pt x="0" y="0"/>
                  </a:moveTo>
                  <a:lnTo>
                    <a:pt x="1" y="2"/>
                  </a:lnTo>
                  <a:lnTo>
                    <a:pt x="31" y="2"/>
                  </a:lnTo>
                  <a:lnTo>
                    <a:pt x="31" y="0"/>
                  </a:lnTo>
                  <a:lnTo>
                    <a:pt x="31" y="0"/>
                  </a:lnTo>
                  <a:lnTo>
                    <a:pt x="1" y="0"/>
                  </a:lnTo>
                  <a:lnTo>
                    <a:pt x="0"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8" name="Google Shape;2131;p15">
              <a:extLst>
                <a:ext uri="{FF2B5EF4-FFF2-40B4-BE49-F238E27FC236}">
                  <a16:creationId xmlns:a16="http://schemas.microsoft.com/office/drawing/2014/main" id="{C5C9041C-A358-57D6-F72D-BCC743831C6C}"/>
                </a:ext>
              </a:extLst>
            </p:cNvPr>
            <p:cNvSpPr/>
            <p:nvPr/>
          </p:nvSpPr>
          <p:spPr>
            <a:xfrm>
              <a:off x="10317163" y="2355851"/>
              <a:ext cx="100012" cy="169863"/>
            </a:xfrm>
            <a:custGeom>
              <a:avLst/>
              <a:gdLst/>
              <a:ahLst/>
              <a:cxnLst/>
              <a:rect l="l" t="t" r="r" b="b"/>
              <a:pathLst>
                <a:path w="173" h="295" extrusionOk="0">
                  <a:moveTo>
                    <a:pt x="158" y="269"/>
                  </a:moveTo>
                  <a:cubicBezTo>
                    <a:pt x="122" y="269"/>
                    <a:pt x="122" y="269"/>
                    <a:pt x="122" y="269"/>
                  </a:cubicBezTo>
                  <a:cubicBezTo>
                    <a:pt x="122" y="269"/>
                    <a:pt x="122" y="269"/>
                    <a:pt x="122" y="269"/>
                  </a:cubicBezTo>
                  <a:cubicBezTo>
                    <a:pt x="122" y="269"/>
                    <a:pt x="122" y="269"/>
                    <a:pt x="122" y="269"/>
                  </a:cubicBezTo>
                  <a:cubicBezTo>
                    <a:pt x="122" y="28"/>
                    <a:pt x="122" y="28"/>
                    <a:pt x="122" y="28"/>
                  </a:cubicBezTo>
                  <a:cubicBezTo>
                    <a:pt x="122" y="28"/>
                    <a:pt x="122" y="28"/>
                    <a:pt x="122" y="28"/>
                  </a:cubicBezTo>
                  <a:cubicBezTo>
                    <a:pt x="122" y="21"/>
                    <a:pt x="122" y="21"/>
                    <a:pt x="122" y="21"/>
                  </a:cubicBezTo>
                  <a:cubicBezTo>
                    <a:pt x="158" y="26"/>
                    <a:pt x="158" y="26"/>
                    <a:pt x="158" y="26"/>
                  </a:cubicBezTo>
                  <a:cubicBezTo>
                    <a:pt x="166" y="26"/>
                    <a:pt x="173" y="19"/>
                    <a:pt x="173" y="13"/>
                  </a:cubicBezTo>
                  <a:cubicBezTo>
                    <a:pt x="173" y="4"/>
                    <a:pt x="166" y="0"/>
                    <a:pt x="158" y="0"/>
                  </a:cubicBezTo>
                  <a:cubicBezTo>
                    <a:pt x="105" y="0"/>
                    <a:pt x="105" y="0"/>
                    <a:pt x="105" y="0"/>
                  </a:cubicBezTo>
                  <a:cubicBezTo>
                    <a:pt x="100" y="0"/>
                    <a:pt x="92" y="4"/>
                    <a:pt x="92" y="11"/>
                  </a:cubicBezTo>
                  <a:cubicBezTo>
                    <a:pt x="92" y="134"/>
                    <a:pt x="92" y="134"/>
                    <a:pt x="92" y="134"/>
                  </a:cubicBezTo>
                  <a:cubicBezTo>
                    <a:pt x="0" y="134"/>
                    <a:pt x="0" y="134"/>
                    <a:pt x="0" y="134"/>
                  </a:cubicBezTo>
                  <a:cubicBezTo>
                    <a:pt x="0" y="158"/>
                    <a:pt x="0" y="158"/>
                    <a:pt x="0" y="158"/>
                  </a:cubicBezTo>
                  <a:cubicBezTo>
                    <a:pt x="92" y="158"/>
                    <a:pt x="92" y="158"/>
                    <a:pt x="92" y="158"/>
                  </a:cubicBezTo>
                  <a:cubicBezTo>
                    <a:pt x="92" y="284"/>
                    <a:pt x="92" y="284"/>
                    <a:pt x="92" y="284"/>
                  </a:cubicBezTo>
                  <a:cubicBezTo>
                    <a:pt x="100" y="291"/>
                    <a:pt x="100" y="291"/>
                    <a:pt x="100" y="291"/>
                  </a:cubicBezTo>
                  <a:cubicBezTo>
                    <a:pt x="100" y="295"/>
                    <a:pt x="102" y="295"/>
                    <a:pt x="105" y="295"/>
                  </a:cubicBezTo>
                  <a:cubicBezTo>
                    <a:pt x="158" y="295"/>
                    <a:pt x="158" y="295"/>
                    <a:pt x="158" y="295"/>
                  </a:cubicBezTo>
                  <a:cubicBezTo>
                    <a:pt x="166" y="295"/>
                    <a:pt x="173" y="291"/>
                    <a:pt x="173" y="284"/>
                  </a:cubicBezTo>
                  <a:cubicBezTo>
                    <a:pt x="173" y="284"/>
                    <a:pt x="173" y="284"/>
                    <a:pt x="173" y="284"/>
                  </a:cubicBezTo>
                  <a:cubicBezTo>
                    <a:pt x="173" y="273"/>
                    <a:pt x="166" y="269"/>
                    <a:pt x="158" y="26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9" name="Google Shape;2132;p15">
              <a:extLst>
                <a:ext uri="{FF2B5EF4-FFF2-40B4-BE49-F238E27FC236}">
                  <a16:creationId xmlns:a16="http://schemas.microsoft.com/office/drawing/2014/main" id="{1B301E94-C288-9F08-6D9C-BD69CA9BE1DD}"/>
                </a:ext>
              </a:extLst>
            </p:cNvPr>
            <p:cNvSpPr/>
            <p:nvPr/>
          </p:nvSpPr>
          <p:spPr>
            <a:xfrm>
              <a:off x="10172701" y="2344738"/>
              <a:ext cx="141287" cy="211138"/>
            </a:xfrm>
            <a:custGeom>
              <a:avLst/>
              <a:gdLst/>
              <a:ahLst/>
              <a:cxnLst/>
              <a:rect l="l" t="t" r="r" b="b"/>
              <a:pathLst>
                <a:path w="242" h="367" extrusionOk="0">
                  <a:moveTo>
                    <a:pt x="239" y="135"/>
                  </a:moveTo>
                  <a:cubicBezTo>
                    <a:pt x="239" y="126"/>
                    <a:pt x="239" y="117"/>
                    <a:pt x="231" y="109"/>
                  </a:cubicBezTo>
                  <a:cubicBezTo>
                    <a:pt x="231" y="107"/>
                    <a:pt x="231" y="100"/>
                    <a:pt x="226" y="100"/>
                  </a:cubicBezTo>
                  <a:cubicBezTo>
                    <a:pt x="226" y="91"/>
                    <a:pt x="226" y="80"/>
                    <a:pt x="222" y="72"/>
                  </a:cubicBezTo>
                  <a:cubicBezTo>
                    <a:pt x="216" y="59"/>
                    <a:pt x="216" y="48"/>
                    <a:pt x="206" y="39"/>
                  </a:cubicBezTo>
                  <a:cubicBezTo>
                    <a:pt x="206" y="28"/>
                    <a:pt x="196" y="20"/>
                    <a:pt x="188" y="13"/>
                  </a:cubicBezTo>
                  <a:cubicBezTo>
                    <a:pt x="178" y="7"/>
                    <a:pt x="165" y="0"/>
                    <a:pt x="158" y="0"/>
                  </a:cubicBezTo>
                  <a:cubicBezTo>
                    <a:pt x="89" y="0"/>
                    <a:pt x="89" y="0"/>
                    <a:pt x="89" y="0"/>
                  </a:cubicBezTo>
                  <a:cubicBezTo>
                    <a:pt x="79" y="0"/>
                    <a:pt x="69" y="7"/>
                    <a:pt x="58" y="13"/>
                  </a:cubicBezTo>
                  <a:cubicBezTo>
                    <a:pt x="48" y="20"/>
                    <a:pt x="38" y="28"/>
                    <a:pt x="38" y="39"/>
                  </a:cubicBezTo>
                  <a:cubicBezTo>
                    <a:pt x="36" y="48"/>
                    <a:pt x="28" y="59"/>
                    <a:pt x="28" y="72"/>
                  </a:cubicBezTo>
                  <a:cubicBezTo>
                    <a:pt x="23" y="80"/>
                    <a:pt x="20" y="91"/>
                    <a:pt x="18" y="100"/>
                  </a:cubicBezTo>
                  <a:cubicBezTo>
                    <a:pt x="15" y="100"/>
                    <a:pt x="15" y="107"/>
                    <a:pt x="15" y="109"/>
                  </a:cubicBezTo>
                  <a:cubicBezTo>
                    <a:pt x="13" y="117"/>
                    <a:pt x="10" y="126"/>
                    <a:pt x="7" y="135"/>
                  </a:cubicBezTo>
                  <a:cubicBezTo>
                    <a:pt x="2" y="141"/>
                    <a:pt x="2" y="148"/>
                    <a:pt x="0" y="148"/>
                  </a:cubicBezTo>
                  <a:cubicBezTo>
                    <a:pt x="0" y="148"/>
                    <a:pt x="0" y="150"/>
                    <a:pt x="0" y="154"/>
                  </a:cubicBezTo>
                  <a:cubicBezTo>
                    <a:pt x="0" y="156"/>
                    <a:pt x="2" y="163"/>
                    <a:pt x="13" y="165"/>
                  </a:cubicBezTo>
                  <a:cubicBezTo>
                    <a:pt x="18" y="165"/>
                    <a:pt x="18" y="165"/>
                    <a:pt x="18" y="165"/>
                  </a:cubicBezTo>
                  <a:cubicBezTo>
                    <a:pt x="28" y="165"/>
                    <a:pt x="28" y="163"/>
                    <a:pt x="36" y="154"/>
                  </a:cubicBezTo>
                  <a:cubicBezTo>
                    <a:pt x="36" y="154"/>
                    <a:pt x="36" y="148"/>
                    <a:pt x="38" y="135"/>
                  </a:cubicBezTo>
                  <a:cubicBezTo>
                    <a:pt x="46" y="124"/>
                    <a:pt x="48" y="113"/>
                    <a:pt x="56" y="100"/>
                  </a:cubicBezTo>
                  <a:cubicBezTo>
                    <a:pt x="56" y="100"/>
                    <a:pt x="56" y="100"/>
                    <a:pt x="56" y="100"/>
                  </a:cubicBezTo>
                  <a:cubicBezTo>
                    <a:pt x="56" y="85"/>
                    <a:pt x="58" y="72"/>
                    <a:pt x="69" y="50"/>
                  </a:cubicBezTo>
                  <a:cubicBezTo>
                    <a:pt x="84" y="50"/>
                    <a:pt x="84" y="50"/>
                    <a:pt x="84" y="50"/>
                  </a:cubicBezTo>
                  <a:cubicBezTo>
                    <a:pt x="58" y="100"/>
                    <a:pt x="58" y="100"/>
                    <a:pt x="58" y="100"/>
                  </a:cubicBezTo>
                  <a:cubicBezTo>
                    <a:pt x="20" y="226"/>
                    <a:pt x="20" y="226"/>
                    <a:pt x="20" y="226"/>
                  </a:cubicBezTo>
                  <a:cubicBezTo>
                    <a:pt x="79" y="226"/>
                    <a:pt x="79" y="226"/>
                    <a:pt x="79" y="226"/>
                  </a:cubicBezTo>
                  <a:cubicBezTo>
                    <a:pt x="79" y="280"/>
                    <a:pt x="79" y="280"/>
                    <a:pt x="79" y="280"/>
                  </a:cubicBezTo>
                  <a:cubicBezTo>
                    <a:pt x="79" y="357"/>
                    <a:pt x="79" y="357"/>
                    <a:pt x="79" y="357"/>
                  </a:cubicBezTo>
                  <a:cubicBezTo>
                    <a:pt x="79" y="359"/>
                    <a:pt x="79" y="363"/>
                    <a:pt x="84" y="367"/>
                  </a:cubicBezTo>
                  <a:cubicBezTo>
                    <a:pt x="89" y="367"/>
                    <a:pt x="96" y="367"/>
                    <a:pt x="99" y="367"/>
                  </a:cubicBezTo>
                  <a:cubicBezTo>
                    <a:pt x="107" y="367"/>
                    <a:pt x="109" y="367"/>
                    <a:pt x="114" y="367"/>
                  </a:cubicBezTo>
                  <a:cubicBezTo>
                    <a:pt x="114" y="363"/>
                    <a:pt x="120" y="359"/>
                    <a:pt x="120" y="357"/>
                  </a:cubicBezTo>
                  <a:cubicBezTo>
                    <a:pt x="120" y="280"/>
                    <a:pt x="120" y="280"/>
                    <a:pt x="120" y="280"/>
                  </a:cubicBezTo>
                  <a:cubicBezTo>
                    <a:pt x="120" y="226"/>
                    <a:pt x="120" y="226"/>
                    <a:pt x="120" y="226"/>
                  </a:cubicBezTo>
                  <a:cubicBezTo>
                    <a:pt x="130" y="226"/>
                    <a:pt x="130" y="226"/>
                    <a:pt x="130" y="226"/>
                  </a:cubicBezTo>
                  <a:cubicBezTo>
                    <a:pt x="130" y="280"/>
                    <a:pt x="130" y="280"/>
                    <a:pt x="130" y="280"/>
                  </a:cubicBezTo>
                  <a:cubicBezTo>
                    <a:pt x="130" y="357"/>
                    <a:pt x="130" y="357"/>
                    <a:pt x="130" y="357"/>
                  </a:cubicBezTo>
                  <a:cubicBezTo>
                    <a:pt x="130" y="359"/>
                    <a:pt x="130" y="363"/>
                    <a:pt x="135" y="367"/>
                  </a:cubicBezTo>
                  <a:cubicBezTo>
                    <a:pt x="145" y="367"/>
                    <a:pt x="145" y="367"/>
                    <a:pt x="145" y="367"/>
                  </a:cubicBezTo>
                  <a:cubicBezTo>
                    <a:pt x="153" y="367"/>
                    <a:pt x="158" y="367"/>
                    <a:pt x="165" y="367"/>
                  </a:cubicBezTo>
                  <a:cubicBezTo>
                    <a:pt x="165" y="363"/>
                    <a:pt x="168" y="359"/>
                    <a:pt x="168" y="357"/>
                  </a:cubicBezTo>
                  <a:cubicBezTo>
                    <a:pt x="168" y="280"/>
                    <a:pt x="168" y="280"/>
                    <a:pt x="168" y="280"/>
                  </a:cubicBezTo>
                  <a:cubicBezTo>
                    <a:pt x="168" y="226"/>
                    <a:pt x="168" y="226"/>
                    <a:pt x="168" y="226"/>
                  </a:cubicBezTo>
                  <a:cubicBezTo>
                    <a:pt x="226" y="226"/>
                    <a:pt x="226" y="226"/>
                    <a:pt x="226" y="226"/>
                  </a:cubicBezTo>
                  <a:cubicBezTo>
                    <a:pt x="180" y="100"/>
                    <a:pt x="180" y="100"/>
                    <a:pt x="180" y="100"/>
                  </a:cubicBezTo>
                  <a:cubicBezTo>
                    <a:pt x="165" y="50"/>
                    <a:pt x="165" y="50"/>
                    <a:pt x="165" y="50"/>
                  </a:cubicBezTo>
                  <a:cubicBezTo>
                    <a:pt x="176" y="50"/>
                    <a:pt x="176" y="50"/>
                    <a:pt x="176" y="50"/>
                  </a:cubicBezTo>
                  <a:cubicBezTo>
                    <a:pt x="180" y="72"/>
                    <a:pt x="188" y="85"/>
                    <a:pt x="193" y="100"/>
                  </a:cubicBezTo>
                  <a:cubicBezTo>
                    <a:pt x="193" y="100"/>
                    <a:pt x="193" y="100"/>
                    <a:pt x="193" y="100"/>
                  </a:cubicBezTo>
                  <a:cubicBezTo>
                    <a:pt x="196" y="113"/>
                    <a:pt x="201" y="124"/>
                    <a:pt x="206" y="135"/>
                  </a:cubicBezTo>
                  <a:cubicBezTo>
                    <a:pt x="209" y="148"/>
                    <a:pt x="216" y="154"/>
                    <a:pt x="216" y="154"/>
                  </a:cubicBezTo>
                  <a:cubicBezTo>
                    <a:pt x="216" y="163"/>
                    <a:pt x="226" y="165"/>
                    <a:pt x="231" y="165"/>
                  </a:cubicBezTo>
                  <a:cubicBezTo>
                    <a:pt x="239" y="165"/>
                    <a:pt x="239" y="165"/>
                    <a:pt x="239" y="165"/>
                  </a:cubicBezTo>
                  <a:cubicBezTo>
                    <a:pt x="239" y="163"/>
                    <a:pt x="242" y="156"/>
                    <a:pt x="242" y="150"/>
                  </a:cubicBezTo>
                  <a:cubicBezTo>
                    <a:pt x="242" y="148"/>
                    <a:pt x="242" y="148"/>
                    <a:pt x="242" y="148"/>
                  </a:cubicBezTo>
                  <a:cubicBezTo>
                    <a:pt x="239" y="148"/>
                    <a:pt x="239" y="141"/>
                    <a:pt x="239" y="13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0" name="Google Shape;2133;p15">
              <a:extLst>
                <a:ext uri="{FF2B5EF4-FFF2-40B4-BE49-F238E27FC236}">
                  <a16:creationId xmlns:a16="http://schemas.microsoft.com/office/drawing/2014/main" id="{36E24FF5-92D0-9DB6-E866-0ACF41D54C28}"/>
                </a:ext>
              </a:extLst>
            </p:cNvPr>
            <p:cNvSpPr/>
            <p:nvPr/>
          </p:nvSpPr>
          <p:spPr>
            <a:xfrm>
              <a:off x="10221913" y="2297113"/>
              <a:ext cx="46037" cy="42863"/>
            </a:xfrm>
            <a:custGeom>
              <a:avLst/>
              <a:gdLst/>
              <a:ahLst/>
              <a:cxnLst/>
              <a:rect l="l" t="t" r="r" b="b"/>
              <a:pathLst>
                <a:path w="81" h="76" extrusionOk="0">
                  <a:moveTo>
                    <a:pt x="12" y="60"/>
                  </a:moveTo>
                  <a:cubicBezTo>
                    <a:pt x="18" y="71"/>
                    <a:pt x="25" y="76"/>
                    <a:pt x="43" y="76"/>
                  </a:cubicBezTo>
                  <a:cubicBezTo>
                    <a:pt x="51" y="76"/>
                    <a:pt x="61" y="71"/>
                    <a:pt x="69" y="60"/>
                  </a:cubicBezTo>
                  <a:cubicBezTo>
                    <a:pt x="76" y="58"/>
                    <a:pt x="81" y="52"/>
                    <a:pt x="81" y="47"/>
                  </a:cubicBezTo>
                  <a:cubicBezTo>
                    <a:pt x="81" y="43"/>
                    <a:pt x="81" y="43"/>
                    <a:pt x="81" y="38"/>
                  </a:cubicBezTo>
                  <a:cubicBezTo>
                    <a:pt x="81" y="25"/>
                    <a:pt x="76" y="17"/>
                    <a:pt x="69" y="8"/>
                  </a:cubicBezTo>
                  <a:cubicBezTo>
                    <a:pt x="61" y="1"/>
                    <a:pt x="51" y="0"/>
                    <a:pt x="43" y="0"/>
                  </a:cubicBezTo>
                  <a:cubicBezTo>
                    <a:pt x="25" y="0"/>
                    <a:pt x="18" y="1"/>
                    <a:pt x="12" y="8"/>
                  </a:cubicBezTo>
                  <a:cubicBezTo>
                    <a:pt x="0" y="17"/>
                    <a:pt x="0" y="25"/>
                    <a:pt x="0" y="38"/>
                  </a:cubicBezTo>
                  <a:cubicBezTo>
                    <a:pt x="0" y="43"/>
                    <a:pt x="0" y="43"/>
                    <a:pt x="0" y="47"/>
                  </a:cubicBezTo>
                  <a:cubicBezTo>
                    <a:pt x="0" y="52"/>
                    <a:pt x="5" y="58"/>
                    <a:pt x="12" y="6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1" name="Google Shape;2134;p15">
              <a:extLst>
                <a:ext uri="{FF2B5EF4-FFF2-40B4-BE49-F238E27FC236}">
                  <a16:creationId xmlns:a16="http://schemas.microsoft.com/office/drawing/2014/main" id="{18455E4E-389D-D8FA-D3B1-8C6F5D391F54}"/>
                </a:ext>
              </a:extLst>
            </p:cNvPr>
            <p:cNvSpPr/>
            <p:nvPr/>
          </p:nvSpPr>
          <p:spPr>
            <a:xfrm>
              <a:off x="10448926" y="2373313"/>
              <a:ext cx="53975" cy="4763"/>
            </a:xfrm>
            <a:custGeom>
              <a:avLst/>
              <a:gdLst/>
              <a:ahLst/>
              <a:cxnLst/>
              <a:rect l="l" t="t" r="r" b="b"/>
              <a:pathLst>
                <a:path w="94" h="9" extrusionOk="0">
                  <a:moveTo>
                    <a:pt x="5" y="9"/>
                  </a:moveTo>
                  <a:cubicBezTo>
                    <a:pt x="86" y="9"/>
                    <a:pt x="86" y="9"/>
                    <a:pt x="86" y="9"/>
                  </a:cubicBezTo>
                  <a:cubicBezTo>
                    <a:pt x="94" y="9"/>
                    <a:pt x="94" y="9"/>
                    <a:pt x="94" y="4"/>
                  </a:cubicBezTo>
                  <a:cubicBezTo>
                    <a:pt x="94" y="4"/>
                    <a:pt x="94" y="0"/>
                    <a:pt x="86" y="0"/>
                  </a:cubicBezTo>
                  <a:cubicBezTo>
                    <a:pt x="5" y="0"/>
                    <a:pt x="5" y="0"/>
                    <a:pt x="5" y="0"/>
                  </a:cubicBezTo>
                  <a:cubicBezTo>
                    <a:pt x="0" y="0"/>
                    <a:pt x="0" y="4"/>
                    <a:pt x="0" y="4"/>
                  </a:cubicBezTo>
                  <a:cubicBezTo>
                    <a:pt x="0" y="9"/>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2" name="Google Shape;2135;p15">
              <a:extLst>
                <a:ext uri="{FF2B5EF4-FFF2-40B4-BE49-F238E27FC236}">
                  <a16:creationId xmlns:a16="http://schemas.microsoft.com/office/drawing/2014/main" id="{DE44802A-6CB3-9E3B-647C-93EADF47329F}"/>
                </a:ext>
              </a:extLst>
            </p:cNvPr>
            <p:cNvSpPr/>
            <p:nvPr/>
          </p:nvSpPr>
          <p:spPr>
            <a:xfrm>
              <a:off x="10448926" y="2386013"/>
              <a:ext cx="53975" cy="4763"/>
            </a:xfrm>
            <a:custGeom>
              <a:avLst/>
              <a:gdLst/>
              <a:ahLst/>
              <a:cxnLst/>
              <a:rect l="l" t="t" r="r" b="b"/>
              <a:pathLst>
                <a:path w="94" h="8" extrusionOk="0">
                  <a:moveTo>
                    <a:pt x="5" y="8"/>
                  </a:moveTo>
                  <a:cubicBezTo>
                    <a:pt x="86" y="8"/>
                    <a:pt x="86" y="8"/>
                    <a:pt x="86" y="8"/>
                  </a:cubicBezTo>
                  <a:cubicBezTo>
                    <a:pt x="94" y="8"/>
                    <a:pt x="94" y="8"/>
                    <a:pt x="94" y="8"/>
                  </a:cubicBezTo>
                  <a:cubicBezTo>
                    <a:pt x="94" y="4"/>
                    <a:pt x="94" y="0"/>
                    <a:pt x="86" y="0"/>
                  </a:cubicBezTo>
                  <a:cubicBezTo>
                    <a:pt x="5" y="0"/>
                    <a:pt x="5" y="0"/>
                    <a:pt x="5" y="0"/>
                  </a:cubicBezTo>
                  <a:cubicBezTo>
                    <a:pt x="0" y="0"/>
                    <a:pt x="0" y="4"/>
                    <a:pt x="0" y="8"/>
                  </a:cubicBezTo>
                  <a:cubicBezTo>
                    <a:pt x="0" y="8"/>
                    <a:pt x="0" y="8"/>
                    <a:pt x="5" y="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3" name="Google Shape;2136;p15">
              <a:extLst>
                <a:ext uri="{FF2B5EF4-FFF2-40B4-BE49-F238E27FC236}">
                  <a16:creationId xmlns:a16="http://schemas.microsoft.com/office/drawing/2014/main" id="{7FA48542-A041-8DB1-824E-7B175BCC50DF}"/>
                </a:ext>
              </a:extLst>
            </p:cNvPr>
            <p:cNvSpPr/>
            <p:nvPr/>
          </p:nvSpPr>
          <p:spPr>
            <a:xfrm>
              <a:off x="10448926" y="2400301"/>
              <a:ext cx="53975" cy="6350"/>
            </a:xfrm>
            <a:custGeom>
              <a:avLst/>
              <a:gdLst/>
              <a:ahLst/>
              <a:cxnLst/>
              <a:rect l="l" t="t" r="r" b="b"/>
              <a:pathLst>
                <a:path w="94" h="9" extrusionOk="0">
                  <a:moveTo>
                    <a:pt x="5" y="9"/>
                  </a:moveTo>
                  <a:cubicBezTo>
                    <a:pt x="86" y="9"/>
                    <a:pt x="86" y="9"/>
                    <a:pt x="86" y="9"/>
                  </a:cubicBezTo>
                  <a:cubicBezTo>
                    <a:pt x="94" y="9"/>
                    <a:pt x="94" y="2"/>
                    <a:pt x="94" y="2"/>
                  </a:cubicBezTo>
                  <a:cubicBezTo>
                    <a:pt x="94" y="0"/>
                    <a:pt x="94" y="0"/>
                    <a:pt x="86" y="0"/>
                  </a:cubicBezTo>
                  <a:cubicBezTo>
                    <a:pt x="5" y="0"/>
                    <a:pt x="5" y="0"/>
                    <a:pt x="5" y="0"/>
                  </a:cubicBezTo>
                  <a:cubicBezTo>
                    <a:pt x="0" y="0"/>
                    <a:pt x="0" y="0"/>
                    <a:pt x="0" y="2"/>
                  </a:cubicBezTo>
                  <a:cubicBezTo>
                    <a:pt x="0" y="2"/>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4" name="Google Shape;2137;p15">
              <a:extLst>
                <a:ext uri="{FF2B5EF4-FFF2-40B4-BE49-F238E27FC236}">
                  <a16:creationId xmlns:a16="http://schemas.microsoft.com/office/drawing/2014/main" id="{6AE4F808-3920-9E34-34A5-C061BD17919C}"/>
                </a:ext>
              </a:extLst>
            </p:cNvPr>
            <p:cNvSpPr/>
            <p:nvPr/>
          </p:nvSpPr>
          <p:spPr>
            <a:xfrm>
              <a:off x="10429876" y="2317751"/>
              <a:ext cx="88900" cy="103188"/>
            </a:xfrm>
            <a:custGeom>
              <a:avLst/>
              <a:gdLst/>
              <a:ahLst/>
              <a:cxnLst/>
              <a:rect l="l" t="t" r="r" b="b"/>
              <a:pathLst>
                <a:path w="155" h="178" extrusionOk="0">
                  <a:moveTo>
                    <a:pt x="17" y="178"/>
                  </a:moveTo>
                  <a:cubicBezTo>
                    <a:pt x="140" y="178"/>
                    <a:pt x="140" y="178"/>
                    <a:pt x="140" y="178"/>
                  </a:cubicBezTo>
                  <a:cubicBezTo>
                    <a:pt x="152" y="178"/>
                    <a:pt x="155" y="170"/>
                    <a:pt x="155" y="159"/>
                  </a:cubicBezTo>
                  <a:cubicBezTo>
                    <a:pt x="155" y="50"/>
                    <a:pt x="155" y="50"/>
                    <a:pt x="155" y="50"/>
                  </a:cubicBezTo>
                  <a:cubicBezTo>
                    <a:pt x="155" y="46"/>
                    <a:pt x="155" y="46"/>
                    <a:pt x="155" y="44"/>
                  </a:cubicBezTo>
                  <a:cubicBezTo>
                    <a:pt x="101" y="2"/>
                    <a:pt x="101" y="2"/>
                    <a:pt x="101" y="2"/>
                  </a:cubicBezTo>
                  <a:cubicBezTo>
                    <a:pt x="101" y="0"/>
                    <a:pt x="101" y="0"/>
                    <a:pt x="101" y="0"/>
                  </a:cubicBezTo>
                  <a:cubicBezTo>
                    <a:pt x="17" y="0"/>
                    <a:pt x="17" y="0"/>
                    <a:pt x="17" y="0"/>
                  </a:cubicBezTo>
                  <a:cubicBezTo>
                    <a:pt x="10" y="0"/>
                    <a:pt x="0" y="7"/>
                    <a:pt x="0" y="16"/>
                  </a:cubicBezTo>
                  <a:cubicBezTo>
                    <a:pt x="0" y="159"/>
                    <a:pt x="0" y="159"/>
                    <a:pt x="0" y="159"/>
                  </a:cubicBezTo>
                  <a:cubicBezTo>
                    <a:pt x="0" y="170"/>
                    <a:pt x="10" y="178"/>
                    <a:pt x="17" y="178"/>
                  </a:cubicBezTo>
                  <a:close/>
                  <a:moveTo>
                    <a:pt x="101" y="20"/>
                  </a:moveTo>
                  <a:cubicBezTo>
                    <a:pt x="135" y="44"/>
                    <a:pt x="135" y="44"/>
                    <a:pt x="135" y="44"/>
                  </a:cubicBezTo>
                  <a:cubicBezTo>
                    <a:pt x="114" y="44"/>
                    <a:pt x="114" y="44"/>
                    <a:pt x="114" y="44"/>
                  </a:cubicBezTo>
                  <a:cubicBezTo>
                    <a:pt x="109" y="44"/>
                    <a:pt x="101" y="44"/>
                    <a:pt x="101" y="40"/>
                  </a:cubicBezTo>
                  <a:lnTo>
                    <a:pt x="101" y="20"/>
                  </a:lnTo>
                  <a:close/>
                  <a:moveTo>
                    <a:pt x="15" y="16"/>
                  </a:moveTo>
                  <a:cubicBezTo>
                    <a:pt x="17" y="13"/>
                    <a:pt x="17" y="13"/>
                    <a:pt x="17" y="13"/>
                  </a:cubicBezTo>
                  <a:cubicBezTo>
                    <a:pt x="94" y="13"/>
                    <a:pt x="94" y="13"/>
                    <a:pt x="94" y="13"/>
                  </a:cubicBezTo>
                  <a:cubicBezTo>
                    <a:pt x="94" y="40"/>
                    <a:pt x="94" y="40"/>
                    <a:pt x="94" y="40"/>
                  </a:cubicBezTo>
                  <a:cubicBezTo>
                    <a:pt x="94" y="46"/>
                    <a:pt x="101" y="57"/>
                    <a:pt x="114" y="57"/>
                  </a:cubicBezTo>
                  <a:cubicBezTo>
                    <a:pt x="142" y="57"/>
                    <a:pt x="142" y="57"/>
                    <a:pt x="142" y="57"/>
                  </a:cubicBezTo>
                  <a:cubicBezTo>
                    <a:pt x="142" y="159"/>
                    <a:pt x="142" y="159"/>
                    <a:pt x="142" y="159"/>
                  </a:cubicBezTo>
                  <a:cubicBezTo>
                    <a:pt x="142" y="163"/>
                    <a:pt x="140" y="166"/>
                    <a:pt x="140" y="166"/>
                  </a:cubicBezTo>
                  <a:cubicBezTo>
                    <a:pt x="17" y="166"/>
                    <a:pt x="17" y="166"/>
                    <a:pt x="17" y="166"/>
                  </a:cubicBezTo>
                  <a:cubicBezTo>
                    <a:pt x="17" y="166"/>
                    <a:pt x="15" y="163"/>
                    <a:pt x="15" y="159"/>
                  </a:cubicBezTo>
                  <a:lnTo>
                    <a:pt x="15" y="1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5" name="Google Shape;2138;p15">
              <a:extLst>
                <a:ext uri="{FF2B5EF4-FFF2-40B4-BE49-F238E27FC236}">
                  <a16:creationId xmlns:a16="http://schemas.microsoft.com/office/drawing/2014/main" id="{E75DDAF5-A1BD-3312-1D50-6E8AFDB6E401}"/>
                </a:ext>
              </a:extLst>
            </p:cNvPr>
            <p:cNvSpPr/>
            <p:nvPr/>
          </p:nvSpPr>
          <p:spPr>
            <a:xfrm>
              <a:off x="10448926" y="2335213"/>
              <a:ext cx="33337" cy="4763"/>
            </a:xfrm>
            <a:custGeom>
              <a:avLst/>
              <a:gdLst/>
              <a:ahLst/>
              <a:cxnLst/>
              <a:rect l="l" t="t" r="r" b="b"/>
              <a:pathLst>
                <a:path w="59" h="9" extrusionOk="0">
                  <a:moveTo>
                    <a:pt x="5" y="9"/>
                  </a:moveTo>
                  <a:cubicBezTo>
                    <a:pt x="53" y="9"/>
                    <a:pt x="53" y="9"/>
                    <a:pt x="53" y="9"/>
                  </a:cubicBezTo>
                  <a:cubicBezTo>
                    <a:pt x="53" y="9"/>
                    <a:pt x="59" y="9"/>
                    <a:pt x="59" y="4"/>
                  </a:cubicBezTo>
                  <a:cubicBezTo>
                    <a:pt x="59" y="2"/>
                    <a:pt x="53" y="0"/>
                    <a:pt x="53" y="0"/>
                  </a:cubicBezTo>
                  <a:cubicBezTo>
                    <a:pt x="5" y="0"/>
                    <a:pt x="5" y="0"/>
                    <a:pt x="5" y="0"/>
                  </a:cubicBezTo>
                  <a:cubicBezTo>
                    <a:pt x="0" y="0"/>
                    <a:pt x="0" y="2"/>
                    <a:pt x="0" y="4"/>
                  </a:cubicBezTo>
                  <a:cubicBezTo>
                    <a:pt x="0" y="9"/>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6" name="Google Shape;2139;p15">
              <a:extLst>
                <a:ext uri="{FF2B5EF4-FFF2-40B4-BE49-F238E27FC236}">
                  <a16:creationId xmlns:a16="http://schemas.microsoft.com/office/drawing/2014/main" id="{9F841E2B-E208-A5A1-3F04-EB15278DC6DD}"/>
                </a:ext>
              </a:extLst>
            </p:cNvPr>
            <p:cNvSpPr/>
            <p:nvPr/>
          </p:nvSpPr>
          <p:spPr>
            <a:xfrm>
              <a:off x="10448926" y="2346326"/>
              <a:ext cx="33337" cy="4763"/>
            </a:xfrm>
            <a:custGeom>
              <a:avLst/>
              <a:gdLst/>
              <a:ahLst/>
              <a:cxnLst/>
              <a:rect l="l" t="t" r="r" b="b"/>
              <a:pathLst>
                <a:path w="59" h="9" extrusionOk="0">
                  <a:moveTo>
                    <a:pt x="5" y="9"/>
                  </a:moveTo>
                  <a:cubicBezTo>
                    <a:pt x="53" y="9"/>
                    <a:pt x="53" y="9"/>
                    <a:pt x="53" y="9"/>
                  </a:cubicBezTo>
                  <a:cubicBezTo>
                    <a:pt x="53" y="9"/>
                    <a:pt x="59" y="9"/>
                    <a:pt x="59" y="7"/>
                  </a:cubicBezTo>
                  <a:cubicBezTo>
                    <a:pt x="59" y="3"/>
                    <a:pt x="53" y="0"/>
                    <a:pt x="53" y="0"/>
                  </a:cubicBezTo>
                  <a:cubicBezTo>
                    <a:pt x="5" y="0"/>
                    <a:pt x="5" y="0"/>
                    <a:pt x="5" y="0"/>
                  </a:cubicBezTo>
                  <a:cubicBezTo>
                    <a:pt x="0" y="0"/>
                    <a:pt x="0" y="3"/>
                    <a:pt x="0" y="7"/>
                  </a:cubicBezTo>
                  <a:cubicBezTo>
                    <a:pt x="0" y="9"/>
                    <a:pt x="0" y="9"/>
                    <a:pt x="5" y="9"/>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7" name="Google Shape;2140;p15">
              <a:extLst>
                <a:ext uri="{FF2B5EF4-FFF2-40B4-BE49-F238E27FC236}">
                  <a16:creationId xmlns:a16="http://schemas.microsoft.com/office/drawing/2014/main" id="{E6BCC3C7-4D37-99B0-D82C-B718AC044280}"/>
                </a:ext>
              </a:extLst>
            </p:cNvPr>
            <p:cNvSpPr/>
            <p:nvPr/>
          </p:nvSpPr>
          <p:spPr>
            <a:xfrm>
              <a:off x="10448926" y="2360613"/>
              <a:ext cx="49212" cy="3175"/>
            </a:xfrm>
            <a:custGeom>
              <a:avLst/>
              <a:gdLst/>
              <a:ahLst/>
              <a:cxnLst/>
              <a:rect l="l" t="t" r="r" b="b"/>
              <a:pathLst>
                <a:path w="86" h="5" extrusionOk="0">
                  <a:moveTo>
                    <a:pt x="5" y="5"/>
                  </a:moveTo>
                  <a:cubicBezTo>
                    <a:pt x="84" y="5"/>
                    <a:pt x="84" y="5"/>
                    <a:pt x="84" y="5"/>
                  </a:cubicBezTo>
                  <a:cubicBezTo>
                    <a:pt x="86" y="5"/>
                    <a:pt x="86" y="5"/>
                    <a:pt x="86" y="3"/>
                  </a:cubicBezTo>
                  <a:cubicBezTo>
                    <a:pt x="86" y="0"/>
                    <a:pt x="86" y="0"/>
                    <a:pt x="84" y="0"/>
                  </a:cubicBezTo>
                  <a:cubicBezTo>
                    <a:pt x="5" y="0"/>
                    <a:pt x="5" y="0"/>
                    <a:pt x="5" y="0"/>
                  </a:cubicBezTo>
                  <a:cubicBezTo>
                    <a:pt x="5" y="0"/>
                    <a:pt x="0" y="0"/>
                    <a:pt x="0" y="3"/>
                  </a:cubicBezTo>
                  <a:cubicBezTo>
                    <a:pt x="0" y="5"/>
                    <a:pt x="5" y="5"/>
                    <a:pt x="5" y="5"/>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8" name="Google Shape;2141;p15">
              <a:extLst>
                <a:ext uri="{FF2B5EF4-FFF2-40B4-BE49-F238E27FC236}">
                  <a16:creationId xmlns:a16="http://schemas.microsoft.com/office/drawing/2014/main" id="{953236D8-D461-82AA-CFD0-6BA53F40262C}"/>
                </a:ext>
              </a:extLst>
            </p:cNvPr>
            <p:cNvSpPr/>
            <p:nvPr/>
          </p:nvSpPr>
          <p:spPr>
            <a:xfrm>
              <a:off x="10452101" y="2513013"/>
              <a:ext cx="55562" cy="6350"/>
            </a:xfrm>
            <a:custGeom>
              <a:avLst/>
              <a:gdLst/>
              <a:ahLst/>
              <a:cxnLst/>
              <a:rect l="l" t="t" r="r" b="b"/>
              <a:pathLst>
                <a:path w="97" h="11" extrusionOk="0">
                  <a:moveTo>
                    <a:pt x="0" y="7"/>
                  </a:moveTo>
                  <a:cubicBezTo>
                    <a:pt x="0" y="11"/>
                    <a:pt x="3" y="11"/>
                    <a:pt x="5" y="11"/>
                  </a:cubicBezTo>
                  <a:cubicBezTo>
                    <a:pt x="89" y="11"/>
                    <a:pt x="89" y="11"/>
                    <a:pt x="89" y="11"/>
                  </a:cubicBezTo>
                  <a:cubicBezTo>
                    <a:pt x="92" y="11"/>
                    <a:pt x="97" y="11"/>
                    <a:pt x="97" y="7"/>
                  </a:cubicBezTo>
                  <a:cubicBezTo>
                    <a:pt x="97" y="0"/>
                    <a:pt x="92" y="0"/>
                    <a:pt x="89" y="0"/>
                  </a:cubicBezTo>
                  <a:cubicBezTo>
                    <a:pt x="5" y="0"/>
                    <a:pt x="5" y="0"/>
                    <a:pt x="5" y="0"/>
                  </a:cubicBezTo>
                  <a:cubicBezTo>
                    <a:pt x="3" y="0"/>
                    <a:pt x="0" y="0"/>
                    <a:pt x="0"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99" name="Google Shape;2142;p15">
              <a:extLst>
                <a:ext uri="{FF2B5EF4-FFF2-40B4-BE49-F238E27FC236}">
                  <a16:creationId xmlns:a16="http://schemas.microsoft.com/office/drawing/2014/main" id="{AABC0E5C-BC5F-92C9-04B1-5569F80B75C9}"/>
                </a:ext>
              </a:extLst>
            </p:cNvPr>
            <p:cNvSpPr/>
            <p:nvPr/>
          </p:nvSpPr>
          <p:spPr>
            <a:xfrm>
              <a:off x="10452101" y="2525713"/>
              <a:ext cx="55562" cy="4763"/>
            </a:xfrm>
            <a:custGeom>
              <a:avLst/>
              <a:gdLst/>
              <a:ahLst/>
              <a:cxnLst/>
              <a:rect l="l" t="t" r="r" b="b"/>
              <a:pathLst>
                <a:path w="97" h="7" extrusionOk="0">
                  <a:moveTo>
                    <a:pt x="89" y="0"/>
                  </a:moveTo>
                  <a:cubicBezTo>
                    <a:pt x="5" y="0"/>
                    <a:pt x="5" y="0"/>
                    <a:pt x="5" y="0"/>
                  </a:cubicBezTo>
                  <a:cubicBezTo>
                    <a:pt x="3" y="0"/>
                    <a:pt x="0" y="0"/>
                    <a:pt x="0" y="5"/>
                  </a:cubicBezTo>
                  <a:cubicBezTo>
                    <a:pt x="0" y="7"/>
                    <a:pt x="3" y="7"/>
                    <a:pt x="5" y="7"/>
                  </a:cubicBezTo>
                  <a:cubicBezTo>
                    <a:pt x="89" y="7"/>
                    <a:pt x="89" y="7"/>
                    <a:pt x="89" y="7"/>
                  </a:cubicBezTo>
                  <a:cubicBezTo>
                    <a:pt x="92" y="7"/>
                    <a:pt x="97" y="7"/>
                    <a:pt x="97" y="5"/>
                  </a:cubicBezTo>
                  <a:cubicBezTo>
                    <a:pt x="97" y="0"/>
                    <a:pt x="92" y="0"/>
                    <a:pt x="89"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0" name="Google Shape;2143;p15">
              <a:extLst>
                <a:ext uri="{FF2B5EF4-FFF2-40B4-BE49-F238E27FC236}">
                  <a16:creationId xmlns:a16="http://schemas.microsoft.com/office/drawing/2014/main" id="{4F6F4F68-0F45-7C4D-C38F-7888611A9F02}"/>
                </a:ext>
              </a:extLst>
            </p:cNvPr>
            <p:cNvSpPr/>
            <p:nvPr/>
          </p:nvSpPr>
          <p:spPr>
            <a:xfrm>
              <a:off x="10452101" y="2540001"/>
              <a:ext cx="55562" cy="3175"/>
            </a:xfrm>
            <a:custGeom>
              <a:avLst/>
              <a:gdLst/>
              <a:ahLst/>
              <a:cxnLst/>
              <a:rect l="l" t="t" r="r" b="b"/>
              <a:pathLst>
                <a:path w="97" h="6" extrusionOk="0">
                  <a:moveTo>
                    <a:pt x="89" y="0"/>
                  </a:moveTo>
                  <a:cubicBezTo>
                    <a:pt x="5" y="0"/>
                    <a:pt x="5" y="0"/>
                    <a:pt x="5" y="0"/>
                  </a:cubicBezTo>
                  <a:cubicBezTo>
                    <a:pt x="3" y="0"/>
                    <a:pt x="0" y="0"/>
                    <a:pt x="0" y="2"/>
                  </a:cubicBezTo>
                  <a:cubicBezTo>
                    <a:pt x="0" y="6"/>
                    <a:pt x="3" y="6"/>
                    <a:pt x="5" y="6"/>
                  </a:cubicBezTo>
                  <a:cubicBezTo>
                    <a:pt x="89" y="6"/>
                    <a:pt x="89" y="6"/>
                    <a:pt x="89" y="6"/>
                  </a:cubicBezTo>
                  <a:cubicBezTo>
                    <a:pt x="92" y="6"/>
                    <a:pt x="97" y="6"/>
                    <a:pt x="97" y="2"/>
                  </a:cubicBezTo>
                  <a:cubicBezTo>
                    <a:pt x="97" y="0"/>
                    <a:pt x="92" y="0"/>
                    <a:pt x="89" y="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1" name="Google Shape;2144;p15">
              <a:extLst>
                <a:ext uri="{FF2B5EF4-FFF2-40B4-BE49-F238E27FC236}">
                  <a16:creationId xmlns:a16="http://schemas.microsoft.com/office/drawing/2014/main" id="{CBE17694-9419-EAB9-E98C-4EE96E341F6F}"/>
                </a:ext>
              </a:extLst>
            </p:cNvPr>
            <p:cNvSpPr/>
            <p:nvPr/>
          </p:nvSpPr>
          <p:spPr>
            <a:xfrm>
              <a:off x="10433051" y="2454276"/>
              <a:ext cx="90487" cy="106363"/>
            </a:xfrm>
            <a:custGeom>
              <a:avLst/>
              <a:gdLst/>
              <a:ahLst/>
              <a:cxnLst/>
              <a:rect l="l" t="t" r="r" b="b"/>
              <a:pathLst>
                <a:path w="156" h="183" extrusionOk="0">
                  <a:moveTo>
                    <a:pt x="156" y="50"/>
                  </a:moveTo>
                  <a:cubicBezTo>
                    <a:pt x="107" y="7"/>
                    <a:pt x="107" y="7"/>
                    <a:pt x="107" y="7"/>
                  </a:cubicBezTo>
                  <a:cubicBezTo>
                    <a:pt x="102" y="0"/>
                    <a:pt x="94" y="0"/>
                    <a:pt x="94" y="0"/>
                  </a:cubicBezTo>
                  <a:cubicBezTo>
                    <a:pt x="21" y="0"/>
                    <a:pt x="21" y="0"/>
                    <a:pt x="21" y="0"/>
                  </a:cubicBezTo>
                  <a:cubicBezTo>
                    <a:pt x="8" y="0"/>
                    <a:pt x="0" y="11"/>
                    <a:pt x="0" y="20"/>
                  </a:cubicBezTo>
                  <a:cubicBezTo>
                    <a:pt x="0" y="166"/>
                    <a:pt x="0" y="166"/>
                    <a:pt x="0" y="166"/>
                  </a:cubicBezTo>
                  <a:cubicBezTo>
                    <a:pt x="0" y="174"/>
                    <a:pt x="8" y="183"/>
                    <a:pt x="21" y="183"/>
                  </a:cubicBezTo>
                  <a:cubicBezTo>
                    <a:pt x="135" y="183"/>
                    <a:pt x="135" y="183"/>
                    <a:pt x="135" y="183"/>
                  </a:cubicBezTo>
                  <a:cubicBezTo>
                    <a:pt x="145" y="183"/>
                    <a:pt x="156" y="174"/>
                    <a:pt x="156" y="166"/>
                  </a:cubicBezTo>
                  <a:cubicBezTo>
                    <a:pt x="156" y="54"/>
                    <a:pt x="156" y="54"/>
                    <a:pt x="156" y="54"/>
                  </a:cubicBezTo>
                  <a:cubicBezTo>
                    <a:pt x="156" y="53"/>
                    <a:pt x="156" y="53"/>
                    <a:pt x="156" y="50"/>
                  </a:cubicBezTo>
                  <a:close/>
                  <a:moveTo>
                    <a:pt x="107" y="22"/>
                  </a:moveTo>
                  <a:cubicBezTo>
                    <a:pt x="133" y="50"/>
                    <a:pt x="133" y="50"/>
                    <a:pt x="133" y="50"/>
                  </a:cubicBezTo>
                  <a:cubicBezTo>
                    <a:pt x="110" y="50"/>
                    <a:pt x="110" y="50"/>
                    <a:pt x="110" y="50"/>
                  </a:cubicBezTo>
                  <a:cubicBezTo>
                    <a:pt x="107" y="46"/>
                    <a:pt x="107" y="46"/>
                    <a:pt x="107" y="46"/>
                  </a:cubicBezTo>
                  <a:lnTo>
                    <a:pt x="107" y="22"/>
                  </a:lnTo>
                  <a:close/>
                  <a:moveTo>
                    <a:pt x="145" y="166"/>
                  </a:moveTo>
                  <a:cubicBezTo>
                    <a:pt x="145" y="166"/>
                    <a:pt x="140" y="168"/>
                    <a:pt x="135" y="168"/>
                  </a:cubicBezTo>
                  <a:cubicBezTo>
                    <a:pt x="21" y="168"/>
                    <a:pt x="21" y="168"/>
                    <a:pt x="21" y="168"/>
                  </a:cubicBezTo>
                  <a:cubicBezTo>
                    <a:pt x="16" y="168"/>
                    <a:pt x="10" y="166"/>
                    <a:pt x="10" y="166"/>
                  </a:cubicBezTo>
                  <a:cubicBezTo>
                    <a:pt x="10" y="20"/>
                    <a:pt x="10" y="20"/>
                    <a:pt x="10" y="20"/>
                  </a:cubicBezTo>
                  <a:cubicBezTo>
                    <a:pt x="10" y="18"/>
                    <a:pt x="16" y="15"/>
                    <a:pt x="21" y="15"/>
                  </a:cubicBezTo>
                  <a:cubicBezTo>
                    <a:pt x="92" y="15"/>
                    <a:pt x="92" y="15"/>
                    <a:pt x="92" y="15"/>
                  </a:cubicBezTo>
                  <a:cubicBezTo>
                    <a:pt x="92" y="46"/>
                    <a:pt x="92" y="46"/>
                    <a:pt x="92" y="46"/>
                  </a:cubicBezTo>
                  <a:cubicBezTo>
                    <a:pt x="92" y="53"/>
                    <a:pt x="102" y="61"/>
                    <a:pt x="110" y="61"/>
                  </a:cubicBezTo>
                  <a:cubicBezTo>
                    <a:pt x="145" y="61"/>
                    <a:pt x="145" y="61"/>
                    <a:pt x="145" y="61"/>
                  </a:cubicBezTo>
                  <a:lnTo>
                    <a:pt x="145" y="16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2" name="Google Shape;2145;p15">
              <a:extLst>
                <a:ext uri="{FF2B5EF4-FFF2-40B4-BE49-F238E27FC236}">
                  <a16:creationId xmlns:a16="http://schemas.microsoft.com/office/drawing/2014/main" id="{543C43FF-3137-1829-DB13-C333F5EEF3D9}"/>
                </a:ext>
              </a:extLst>
            </p:cNvPr>
            <p:cNvSpPr/>
            <p:nvPr/>
          </p:nvSpPr>
          <p:spPr>
            <a:xfrm>
              <a:off x="10453688" y="2474913"/>
              <a:ext cx="30162" cy="4763"/>
            </a:xfrm>
            <a:custGeom>
              <a:avLst/>
              <a:gdLst/>
              <a:ahLst/>
              <a:cxnLst/>
              <a:rect l="l" t="t" r="r" b="b"/>
              <a:pathLst>
                <a:path w="53" h="7" extrusionOk="0">
                  <a:moveTo>
                    <a:pt x="2" y="7"/>
                  </a:moveTo>
                  <a:cubicBezTo>
                    <a:pt x="51" y="7"/>
                    <a:pt x="51" y="7"/>
                    <a:pt x="51" y="7"/>
                  </a:cubicBezTo>
                  <a:cubicBezTo>
                    <a:pt x="53" y="7"/>
                    <a:pt x="53" y="7"/>
                    <a:pt x="53" y="0"/>
                  </a:cubicBezTo>
                  <a:cubicBezTo>
                    <a:pt x="53" y="0"/>
                    <a:pt x="53" y="0"/>
                    <a:pt x="51" y="0"/>
                  </a:cubicBezTo>
                  <a:cubicBezTo>
                    <a:pt x="2" y="0"/>
                    <a:pt x="2" y="0"/>
                    <a:pt x="2" y="0"/>
                  </a:cubicBezTo>
                  <a:cubicBezTo>
                    <a:pt x="0" y="0"/>
                    <a:pt x="0" y="0"/>
                    <a:pt x="0" y="0"/>
                  </a:cubicBezTo>
                  <a:cubicBezTo>
                    <a:pt x="0" y="7"/>
                    <a:pt x="0" y="7"/>
                    <a:pt x="2" y="7"/>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3" name="Google Shape;2146;p15">
              <a:extLst>
                <a:ext uri="{FF2B5EF4-FFF2-40B4-BE49-F238E27FC236}">
                  <a16:creationId xmlns:a16="http://schemas.microsoft.com/office/drawing/2014/main" id="{E01B8B4F-BC72-63D1-AF16-74E557A243F4}"/>
                </a:ext>
              </a:extLst>
            </p:cNvPr>
            <p:cNvSpPr/>
            <p:nvPr/>
          </p:nvSpPr>
          <p:spPr>
            <a:xfrm>
              <a:off x="10453688" y="2486026"/>
              <a:ext cx="30162" cy="6350"/>
            </a:xfrm>
            <a:custGeom>
              <a:avLst/>
              <a:gdLst/>
              <a:ahLst/>
              <a:cxnLst/>
              <a:rect l="l" t="t" r="r" b="b"/>
              <a:pathLst>
                <a:path w="53" h="11" extrusionOk="0">
                  <a:moveTo>
                    <a:pt x="2" y="11"/>
                  </a:moveTo>
                  <a:cubicBezTo>
                    <a:pt x="51" y="11"/>
                    <a:pt x="51" y="11"/>
                    <a:pt x="51" y="11"/>
                  </a:cubicBezTo>
                  <a:cubicBezTo>
                    <a:pt x="53" y="11"/>
                    <a:pt x="53" y="7"/>
                    <a:pt x="53" y="7"/>
                  </a:cubicBezTo>
                  <a:cubicBezTo>
                    <a:pt x="53" y="3"/>
                    <a:pt x="53" y="0"/>
                    <a:pt x="51" y="0"/>
                  </a:cubicBezTo>
                  <a:cubicBezTo>
                    <a:pt x="2" y="0"/>
                    <a:pt x="2" y="0"/>
                    <a:pt x="2" y="0"/>
                  </a:cubicBezTo>
                  <a:cubicBezTo>
                    <a:pt x="0" y="0"/>
                    <a:pt x="0" y="3"/>
                    <a:pt x="0" y="7"/>
                  </a:cubicBezTo>
                  <a:cubicBezTo>
                    <a:pt x="0" y="7"/>
                    <a:pt x="0" y="11"/>
                    <a:pt x="2" y="11"/>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4" name="Google Shape;2147;p15">
              <a:extLst>
                <a:ext uri="{FF2B5EF4-FFF2-40B4-BE49-F238E27FC236}">
                  <a16:creationId xmlns:a16="http://schemas.microsoft.com/office/drawing/2014/main" id="{3E671160-7757-8E28-802B-F564D448DCED}"/>
                </a:ext>
              </a:extLst>
            </p:cNvPr>
            <p:cNvSpPr/>
            <p:nvPr/>
          </p:nvSpPr>
          <p:spPr>
            <a:xfrm>
              <a:off x="10453688" y="2500313"/>
              <a:ext cx="49212" cy="3175"/>
            </a:xfrm>
            <a:custGeom>
              <a:avLst/>
              <a:gdLst/>
              <a:ahLst/>
              <a:cxnLst/>
              <a:rect l="l" t="t" r="r" b="b"/>
              <a:pathLst>
                <a:path w="31" h="2" extrusionOk="0">
                  <a:moveTo>
                    <a:pt x="0" y="0"/>
                  </a:moveTo>
                  <a:lnTo>
                    <a:pt x="1" y="2"/>
                  </a:lnTo>
                  <a:lnTo>
                    <a:pt x="31" y="2"/>
                  </a:lnTo>
                  <a:lnTo>
                    <a:pt x="31" y="0"/>
                  </a:lnTo>
                  <a:lnTo>
                    <a:pt x="31" y="0"/>
                  </a:lnTo>
                  <a:lnTo>
                    <a:pt x="1" y="0"/>
                  </a:lnTo>
                  <a:lnTo>
                    <a:pt x="0"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sp>
        <p:nvSpPr>
          <p:cNvPr id="206" name="Rectangle 205">
            <a:extLst>
              <a:ext uri="{FF2B5EF4-FFF2-40B4-BE49-F238E27FC236}">
                <a16:creationId xmlns:a16="http://schemas.microsoft.com/office/drawing/2014/main" id="{00186CE3-19F0-956C-5F42-C48F9316AC07}"/>
              </a:ext>
            </a:extLst>
          </p:cNvPr>
          <p:cNvSpPr/>
          <p:nvPr/>
        </p:nvSpPr>
        <p:spPr>
          <a:xfrm>
            <a:off x="609600"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Rectangle 206">
            <a:extLst>
              <a:ext uri="{FF2B5EF4-FFF2-40B4-BE49-F238E27FC236}">
                <a16:creationId xmlns:a16="http://schemas.microsoft.com/office/drawing/2014/main" id="{E6C1E363-66F3-2184-F6CD-49677B4AAB44}"/>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rtl="0">
              <a:spcBef>
                <a:spcPts val="0"/>
              </a:spcBef>
              <a:spcAft>
                <a:spcPts val="0"/>
              </a:spcAft>
              <a:buNone/>
            </a:pPr>
            <a:r>
              <a:rPr lang="en-US" sz="1400" b="1" i="0" u="none" strike="noStrike" dirty="0">
                <a:solidFill>
                  <a:schemeClr val="lt1"/>
                </a:solidFill>
                <a:ea typeface="Century Gothic"/>
                <a:cs typeface="Century Gothic"/>
                <a:sym typeface="Century Gothic"/>
              </a:rPr>
              <a:t>What is in this g</a:t>
            </a:r>
            <a:r>
              <a:rPr lang="en-US" sz="1400" b="1" dirty="0">
                <a:ea typeface="Century Gothic"/>
                <a:cs typeface="Century Gothic"/>
                <a:sym typeface="Century Gothic"/>
              </a:rPr>
              <a:t>uide</a:t>
            </a:r>
            <a:r>
              <a:rPr lang="en-US" sz="1400" b="1" i="0" u="none" strike="noStrike" dirty="0">
                <a:solidFill>
                  <a:schemeClr val="lt1"/>
                </a:solidFill>
                <a:ea typeface="Century Gothic"/>
                <a:cs typeface="Century Gothic"/>
                <a:sym typeface="Century Gothic"/>
              </a:rPr>
              <a:t>?</a:t>
            </a:r>
            <a:endParaRPr lang="en-US" sz="1200" dirty="0"/>
          </a:p>
        </p:txBody>
      </p:sp>
      <p:sp>
        <p:nvSpPr>
          <p:cNvPr id="208" name="Rectangle 207">
            <a:extLst>
              <a:ext uri="{FF2B5EF4-FFF2-40B4-BE49-F238E27FC236}">
                <a16:creationId xmlns:a16="http://schemas.microsoft.com/office/drawing/2014/main" id="{B9F56A5D-DCF8-38E9-87E6-64365D416EDF}"/>
              </a:ext>
            </a:extLst>
          </p:cNvPr>
          <p:cNvSpPr/>
          <p:nvPr/>
        </p:nvSpPr>
        <p:spPr>
          <a:xfrm>
            <a:off x="691959" y="2541143"/>
            <a:ext cx="5179435" cy="129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50" b="0" i="0" u="none" strike="noStrike" dirty="0">
                <a:solidFill>
                  <a:schemeClr val="tx1"/>
                </a:solidFill>
                <a:ea typeface="Century Gothic"/>
                <a:cs typeface="Century Gothic"/>
                <a:sym typeface="Century Gothic"/>
              </a:rPr>
              <a:t>This section contains a detailed overview of the customer journey, focused on the stages led by Customer Success teams. Each section contains a description, highlights why each stage is important, criteria for success, helpful tools references, and what the emotional narrative is for the customer when they interact with </a:t>
            </a:r>
            <a:r>
              <a:rPr lang="en-US" sz="1050" dirty="0">
                <a:solidFill>
                  <a:schemeClr val="tx1"/>
                </a:solidFill>
                <a:ea typeface="Century Gothic"/>
                <a:cs typeface="Century Gothic"/>
                <a:sym typeface="Century Gothic"/>
              </a:rPr>
              <a:t>your business</a:t>
            </a:r>
            <a:r>
              <a:rPr lang="en-US" sz="1050" b="0" i="0" u="none" strike="noStrike" dirty="0">
                <a:solidFill>
                  <a:schemeClr val="tx1"/>
                </a:solidFill>
                <a:ea typeface="Century Gothic"/>
                <a:cs typeface="Century Gothic"/>
                <a:sym typeface="Century Gothic"/>
              </a:rPr>
              <a:t>. </a:t>
            </a:r>
            <a:endParaRPr lang="en-US" sz="1050" dirty="0">
              <a:solidFill>
                <a:schemeClr val="tx1"/>
              </a:solidFill>
            </a:endParaRPr>
          </a:p>
          <a:p>
            <a:pPr marL="0" marR="0" lvl="0" indent="0" algn="l" rtl="0">
              <a:lnSpc>
                <a:spcPct val="100000"/>
              </a:lnSpc>
              <a:spcBef>
                <a:spcPts val="0"/>
              </a:spcBef>
              <a:spcAft>
                <a:spcPts val="0"/>
              </a:spcAft>
              <a:buClr>
                <a:schemeClr val="dk1"/>
              </a:buClr>
              <a:buSzPts val="1000"/>
              <a:buFont typeface="Arial"/>
              <a:buNone/>
            </a:pPr>
            <a:endParaRPr lang="en-US" sz="1050" b="0" i="0" u="none" strike="noStrike" dirty="0">
              <a:solidFill>
                <a:schemeClr val="tx1"/>
              </a:solidFill>
              <a:ea typeface="Century Gothic"/>
              <a:cs typeface="Century Gothic"/>
              <a:sym typeface="Century Gothic"/>
            </a:endParaRPr>
          </a:p>
          <a:p>
            <a:pPr marL="0" marR="0" lvl="0" indent="0" algn="l" rtl="0">
              <a:lnSpc>
                <a:spcPct val="100000"/>
              </a:lnSpc>
              <a:spcBef>
                <a:spcPts val="0"/>
              </a:spcBef>
              <a:spcAft>
                <a:spcPts val="0"/>
              </a:spcAft>
              <a:buClr>
                <a:schemeClr val="dk1"/>
              </a:buClr>
              <a:buSzPts val="1000"/>
              <a:buFont typeface="Arial"/>
              <a:buNone/>
            </a:pPr>
            <a:r>
              <a:rPr lang="en-US" sz="1050" b="0" i="0" u="none" strike="noStrike" dirty="0">
                <a:solidFill>
                  <a:schemeClr val="tx1"/>
                </a:solidFill>
                <a:ea typeface="Century Gothic"/>
                <a:cs typeface="Century Gothic"/>
                <a:sym typeface="Century Gothic"/>
              </a:rPr>
              <a:t>This strategic approach demonstrates how </a:t>
            </a:r>
            <a:r>
              <a:rPr lang="en-US" sz="1050" dirty="0">
                <a:solidFill>
                  <a:schemeClr val="tx1"/>
                </a:solidFill>
                <a:ea typeface="Century Gothic"/>
                <a:cs typeface="Century Gothic"/>
                <a:sym typeface="Century Gothic"/>
              </a:rPr>
              <a:t>functions across the revenue team </a:t>
            </a:r>
            <a:r>
              <a:rPr lang="en-US" sz="1050" b="0" i="0" u="none" strike="noStrike" dirty="0">
                <a:solidFill>
                  <a:schemeClr val="tx1"/>
                </a:solidFill>
                <a:ea typeface="Century Gothic"/>
                <a:cs typeface="Century Gothic"/>
                <a:sym typeface="Century Gothic"/>
              </a:rPr>
              <a:t>play a role in making customers successful and improving customer experience. </a:t>
            </a:r>
            <a:endParaRPr lang="en-US" sz="1050" dirty="0">
              <a:solidFill>
                <a:schemeClr val="tx1"/>
              </a:solidFill>
            </a:endParaRPr>
          </a:p>
        </p:txBody>
      </p:sp>
    </p:spTree>
    <p:extLst>
      <p:ext uri="{BB962C8B-B14F-4D97-AF65-F5344CB8AC3E}">
        <p14:creationId xmlns:p14="http://schemas.microsoft.com/office/powerpoint/2010/main" val="114010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C8A-BF8F-4380-5A67-DE1EFC7C7FA7}"/>
              </a:ext>
            </a:extLst>
          </p:cNvPr>
          <p:cNvSpPr>
            <a:spLocks noGrp="1"/>
          </p:cNvSpPr>
          <p:nvPr>
            <p:ph type="title"/>
          </p:nvPr>
        </p:nvSpPr>
        <p:spPr/>
        <p:txBody>
          <a:bodyPr/>
          <a:lstStyle/>
          <a:p>
            <a:r>
              <a:rPr lang="en-US" sz="2400" dirty="0"/>
              <a:t>Stage 1: Customer Onboarding</a:t>
            </a:r>
            <a:endParaRPr lang="en-ID" dirty="0"/>
          </a:p>
        </p:txBody>
      </p:sp>
      <p:sp>
        <p:nvSpPr>
          <p:cNvPr id="6" name="Rectangle 5">
            <a:extLst>
              <a:ext uri="{FF2B5EF4-FFF2-40B4-BE49-F238E27FC236}">
                <a16:creationId xmlns:a16="http://schemas.microsoft.com/office/drawing/2014/main" id="{2D3B5C17-8928-7DB9-63E1-9093A10B4DE6}"/>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DB2E664B-7B67-2F5A-9FD9-7787C59B1663}"/>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Why it Matters</a:t>
            </a:r>
            <a:endParaRPr lang="en-US" sz="1400" dirty="0"/>
          </a:p>
        </p:txBody>
      </p:sp>
      <p:sp>
        <p:nvSpPr>
          <p:cNvPr id="8" name="Rectangle 7">
            <a:extLst>
              <a:ext uri="{FF2B5EF4-FFF2-40B4-BE49-F238E27FC236}">
                <a16:creationId xmlns:a16="http://schemas.microsoft.com/office/drawing/2014/main" id="{FBD7AC18-704A-85EC-064E-1BB8925A5CB7}"/>
              </a:ext>
            </a:extLst>
          </p:cNvPr>
          <p:cNvSpPr/>
          <p:nvPr/>
        </p:nvSpPr>
        <p:spPr>
          <a:xfrm>
            <a:off x="691959" y="4715453"/>
            <a:ext cx="5179435"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spcBef>
                <a:spcPts val="0"/>
              </a:spcBef>
              <a:spcAft>
                <a:spcPts val="0"/>
              </a:spcAft>
              <a:buNone/>
            </a:pPr>
            <a:r>
              <a:rPr lang="en-US" sz="1050" dirty="0">
                <a:solidFill>
                  <a:schemeClr val="tx1"/>
                </a:solidFill>
                <a:ea typeface="Century Gothic"/>
                <a:cs typeface="Century Gothic"/>
                <a:sym typeface="Century Gothic"/>
              </a:rPr>
              <a:t>Customer Onboarding sets expectations with the customer on what is needed to achieve the planned roadmap. It also allows you to align and work with the customer on how you will capture the business metrics for how the customer will measure the value of your solution. </a:t>
            </a:r>
            <a:endParaRPr lang="en-US" sz="1050" dirty="0">
              <a:solidFill>
                <a:schemeClr val="tx1"/>
              </a:solidFill>
            </a:endParaRPr>
          </a:p>
          <a:p>
            <a:pPr marL="0" marR="0" lvl="0" indent="0" algn="l" rtl="0">
              <a:spcBef>
                <a:spcPts val="0"/>
              </a:spcBef>
              <a:spcAft>
                <a:spcPts val="0"/>
              </a:spcAft>
              <a:buNone/>
            </a:pPr>
            <a:endParaRPr lang="en-US" sz="1050" dirty="0">
              <a:solidFill>
                <a:schemeClr val="tx1"/>
              </a:solidFill>
              <a:ea typeface="Century Gothic"/>
              <a:cs typeface="Century Gothic"/>
              <a:sym typeface="Century Gothic"/>
            </a:endParaRPr>
          </a:p>
          <a:p>
            <a:pPr marL="0" marR="0" lvl="0" indent="0" algn="l" rtl="0">
              <a:spcBef>
                <a:spcPts val="0"/>
              </a:spcBef>
              <a:spcAft>
                <a:spcPts val="0"/>
              </a:spcAft>
              <a:buNone/>
            </a:pPr>
            <a:r>
              <a:rPr lang="en-US" sz="1050" dirty="0">
                <a:solidFill>
                  <a:schemeClr val="tx1"/>
                </a:solidFill>
                <a:ea typeface="Century Gothic"/>
                <a:cs typeface="Century Gothic"/>
                <a:sym typeface="Century Gothic"/>
              </a:rPr>
              <a:t>It is also a time when the customer learns about your organization’s structure and the role each of your team members will play through their journey. </a:t>
            </a:r>
            <a:endParaRPr lang="en-US" sz="1050" dirty="0">
              <a:solidFill>
                <a:schemeClr val="tx1"/>
              </a:solidFill>
            </a:endParaRPr>
          </a:p>
        </p:txBody>
      </p:sp>
      <p:sp>
        <p:nvSpPr>
          <p:cNvPr id="3" name="Rectangle 2">
            <a:extLst>
              <a:ext uri="{FF2B5EF4-FFF2-40B4-BE49-F238E27FC236}">
                <a16:creationId xmlns:a16="http://schemas.microsoft.com/office/drawing/2014/main" id="{E7601977-7ECA-959B-BBDB-AAC5FE364F31}"/>
              </a:ext>
            </a:extLst>
          </p:cNvPr>
          <p:cNvSpPr/>
          <p:nvPr/>
        </p:nvSpPr>
        <p:spPr>
          <a:xfrm>
            <a:off x="609600"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D1F30C8E-03EC-D294-827C-11FEF1006470}"/>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Description</a:t>
            </a:r>
            <a:endParaRPr lang="en-US" sz="1400" b="1" dirty="0"/>
          </a:p>
        </p:txBody>
      </p:sp>
      <p:sp>
        <p:nvSpPr>
          <p:cNvPr id="5" name="Rectangle 4">
            <a:extLst>
              <a:ext uri="{FF2B5EF4-FFF2-40B4-BE49-F238E27FC236}">
                <a16:creationId xmlns:a16="http://schemas.microsoft.com/office/drawing/2014/main" id="{E6EAE816-B46E-AD7C-4853-D75623CC622D}"/>
              </a:ext>
            </a:extLst>
          </p:cNvPr>
          <p:cNvSpPr/>
          <p:nvPr/>
        </p:nvSpPr>
        <p:spPr>
          <a:xfrm>
            <a:off x="691959" y="2541143"/>
            <a:ext cx="5179435" cy="1454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Customer Onboarding is initiated during the close of the sales cycle and completed at handover from sales to customer success with a signed SOW that establishes the solution scope and roadmap for implementation.</a:t>
            </a:r>
          </a:p>
          <a:p>
            <a:pPr marL="144000" marR="0" lvl="0" indent="-144000" algn="l" rtl="0">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This stage is to validate the solution positioned in the sales cycle and allows customer success to align to the business pain and KPIs that we are working to improve when our solution is implemented.</a:t>
            </a:r>
          </a:p>
          <a:p>
            <a:pPr marL="144000" marR="0" lvl="0" indent="-144000" algn="l" rtl="0">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Key stakeholders at the business level are introduced to the customer success team and oriented on your team’s structure throughout the different stages of their journey.</a:t>
            </a:r>
            <a:endParaRPr lang="en-US" sz="1050" dirty="0">
              <a:solidFill>
                <a:schemeClr val="tx1"/>
              </a:solidFill>
            </a:endParaRPr>
          </a:p>
        </p:txBody>
      </p:sp>
      <p:sp>
        <p:nvSpPr>
          <p:cNvPr id="9" name="Rectangle 8">
            <a:extLst>
              <a:ext uri="{FF2B5EF4-FFF2-40B4-BE49-F238E27FC236}">
                <a16:creationId xmlns:a16="http://schemas.microsoft.com/office/drawing/2014/main" id="{C098AD8D-F82C-CABF-8B85-BCFEA3FD6524}"/>
              </a:ext>
            </a:extLst>
          </p:cNvPr>
          <p:cNvSpPr/>
          <p:nvPr/>
        </p:nvSpPr>
        <p:spPr>
          <a:xfrm>
            <a:off x="6235666"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C784FC9D-D4E4-6959-9F1D-CAFB37BE2E7E}"/>
              </a:ext>
            </a:extLst>
          </p:cNvPr>
          <p:cNvSpPr/>
          <p:nvPr/>
        </p:nvSpPr>
        <p:spPr>
          <a:xfrm>
            <a:off x="6235666"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Success Criteria</a:t>
            </a:r>
            <a:endParaRPr lang="en-US" sz="1400" b="1" dirty="0"/>
          </a:p>
        </p:txBody>
      </p:sp>
      <p:sp>
        <p:nvSpPr>
          <p:cNvPr id="11" name="Rectangle 10">
            <a:extLst>
              <a:ext uri="{FF2B5EF4-FFF2-40B4-BE49-F238E27FC236}">
                <a16:creationId xmlns:a16="http://schemas.microsoft.com/office/drawing/2014/main" id="{EAEDB579-640D-C55F-ECBD-4232E28ACE17}"/>
              </a:ext>
            </a:extLst>
          </p:cNvPr>
          <p:cNvSpPr/>
          <p:nvPr/>
        </p:nvSpPr>
        <p:spPr>
          <a:xfrm>
            <a:off x="6318025" y="2541143"/>
            <a:ext cx="5179435" cy="134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Scope validated and approved by customer and your CS/TS teams</a:t>
            </a:r>
            <a:endParaRPr lang="en-US" sz="1050" dirty="0">
              <a:solidFill>
                <a:schemeClr val="tx1"/>
              </a:solidFill>
            </a:endParaRPr>
          </a:p>
          <a:p>
            <a:pPr marL="144000" marR="0" lvl="0" indent="-144000" algn="l" rtl="0">
              <a:lnSpc>
                <a:spcPct val="100000"/>
              </a:lnSpc>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Detailed account plan has been developed through collaboration of Sales, Customer Success Management and CS/TS teams</a:t>
            </a:r>
            <a:endParaRPr lang="en-US" sz="1050" dirty="0">
              <a:solidFill>
                <a:schemeClr val="tx1"/>
              </a:solidFill>
            </a:endParaRPr>
          </a:p>
          <a:p>
            <a:pPr marL="144000" marR="0" lvl="0" indent="-144000" algn="l" rtl="0">
              <a:lnSpc>
                <a:spcPct val="100000"/>
              </a:lnSpc>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Service Implementation Manager has been positioned as the project lead and is aligned with customer on when to begin the implementation</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CSM is positioned as a primary point of contact for after the “go-live” date</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CSM confirms all input templates have been completed by project manager and confirms all necessary information from the customer has been received</a:t>
            </a:r>
            <a:endParaRPr lang="en-US" sz="1050" dirty="0">
              <a:solidFill>
                <a:schemeClr val="tx1"/>
              </a:solidFill>
            </a:endParaRPr>
          </a:p>
        </p:txBody>
      </p:sp>
      <p:sp>
        <p:nvSpPr>
          <p:cNvPr id="12" name="Rectangle 11">
            <a:extLst>
              <a:ext uri="{FF2B5EF4-FFF2-40B4-BE49-F238E27FC236}">
                <a16:creationId xmlns:a16="http://schemas.microsoft.com/office/drawing/2014/main" id="{25E6439F-0692-E4B3-C55B-70529CFA1C15}"/>
              </a:ext>
            </a:extLst>
          </p:cNvPr>
          <p:cNvSpPr/>
          <p:nvPr/>
        </p:nvSpPr>
        <p:spPr>
          <a:xfrm>
            <a:off x="6235666" y="4289253"/>
            <a:ext cx="2662149"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650AD353-8355-B0BF-38F6-5EF294770D96}"/>
              </a:ext>
            </a:extLst>
          </p:cNvPr>
          <p:cNvSpPr/>
          <p:nvPr/>
        </p:nvSpPr>
        <p:spPr>
          <a:xfrm>
            <a:off x="6235666" y="4289252"/>
            <a:ext cx="2662149"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Example Tools</a:t>
            </a:r>
            <a:endParaRPr lang="en-US" sz="1400" dirty="0"/>
          </a:p>
        </p:txBody>
      </p:sp>
      <p:sp>
        <p:nvSpPr>
          <p:cNvPr id="14" name="Rectangle 13">
            <a:extLst>
              <a:ext uri="{FF2B5EF4-FFF2-40B4-BE49-F238E27FC236}">
                <a16:creationId xmlns:a16="http://schemas.microsoft.com/office/drawing/2014/main" id="{615DF498-1B61-1439-5EC5-E112297F5057}"/>
              </a:ext>
            </a:extLst>
          </p:cNvPr>
          <p:cNvSpPr/>
          <p:nvPr/>
        </p:nvSpPr>
        <p:spPr>
          <a:xfrm>
            <a:off x="6318026" y="4715453"/>
            <a:ext cx="2578850" cy="1454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44000" marR="0" lvl="0" indent="-144000" algn="l" rtl="0">
              <a:lnSpc>
                <a:spcPct val="100000"/>
              </a:lnSpc>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Account plan </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Business problem fact pack </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Order documents &amp; SOW </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Implementation roadmap </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Solution requirements document</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Account handoff e-mail template</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Effective onboarding guide</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Customer journey template</a:t>
            </a:r>
            <a:endParaRPr lang="en-US" sz="1050" dirty="0">
              <a:solidFill>
                <a:schemeClr val="tx1"/>
              </a:solidFill>
            </a:endParaRPr>
          </a:p>
          <a:p>
            <a:pPr marL="144000" marR="0" lvl="0" indent="-144000" algn="l" rtl="0">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Customer care e-mail templates</a:t>
            </a:r>
            <a:endParaRPr lang="en-US" sz="1050" dirty="0">
              <a:solidFill>
                <a:schemeClr val="tx1"/>
              </a:solidFill>
            </a:endParaRPr>
          </a:p>
        </p:txBody>
      </p:sp>
      <p:sp>
        <p:nvSpPr>
          <p:cNvPr id="15" name="Arrow: Pentagon 14">
            <a:extLst>
              <a:ext uri="{FF2B5EF4-FFF2-40B4-BE49-F238E27FC236}">
                <a16:creationId xmlns:a16="http://schemas.microsoft.com/office/drawing/2014/main" id="{B7C35CA5-AB20-55DB-FDA7-C6CBF5D78642}"/>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16" name="Arrow: Chevron 15">
            <a:extLst>
              <a:ext uri="{FF2B5EF4-FFF2-40B4-BE49-F238E27FC236}">
                <a16:creationId xmlns:a16="http://schemas.microsoft.com/office/drawing/2014/main" id="{FAB664C6-26C5-A31A-5EC8-377CD9FBFFC0}"/>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17" name="Arrow: Chevron 16">
            <a:extLst>
              <a:ext uri="{FF2B5EF4-FFF2-40B4-BE49-F238E27FC236}">
                <a16:creationId xmlns:a16="http://schemas.microsoft.com/office/drawing/2014/main" id="{DF701383-7DD4-D3C0-E257-2AF637B70166}"/>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18" name="Arrow: Chevron 17">
            <a:extLst>
              <a:ext uri="{FF2B5EF4-FFF2-40B4-BE49-F238E27FC236}">
                <a16:creationId xmlns:a16="http://schemas.microsoft.com/office/drawing/2014/main" id="{D34DC5F5-F3BE-2BD6-A5EB-3849C193D6EE}"/>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19" name="Arrow: Chevron 18">
            <a:extLst>
              <a:ext uri="{FF2B5EF4-FFF2-40B4-BE49-F238E27FC236}">
                <a16:creationId xmlns:a16="http://schemas.microsoft.com/office/drawing/2014/main" id="{13CBB2FD-A442-E739-12C5-0AC21A7B189F}"/>
              </a:ext>
            </a:extLst>
          </p:cNvPr>
          <p:cNvSpPr/>
          <p:nvPr/>
        </p:nvSpPr>
        <p:spPr>
          <a:xfrm>
            <a:off x="5024676"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Onboard </a:t>
            </a:r>
            <a:endParaRPr lang="en-US" sz="1050" dirty="0">
              <a:solidFill>
                <a:schemeClr val="bg1"/>
              </a:solidFill>
            </a:endParaRPr>
          </a:p>
        </p:txBody>
      </p:sp>
      <p:sp>
        <p:nvSpPr>
          <p:cNvPr id="20" name="Arrow: Chevron 19">
            <a:extLst>
              <a:ext uri="{FF2B5EF4-FFF2-40B4-BE49-F238E27FC236}">
                <a16:creationId xmlns:a16="http://schemas.microsoft.com/office/drawing/2014/main" id="{FF86CDFC-C7E5-F5E0-157B-806EAB3E2351}"/>
              </a:ext>
            </a:extLst>
          </p:cNvPr>
          <p:cNvSpPr/>
          <p:nvPr/>
        </p:nvSpPr>
        <p:spPr>
          <a:xfrm>
            <a:off x="612844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Implement </a:t>
            </a:r>
            <a:endParaRPr lang="en-US" sz="1050" dirty="0">
              <a:solidFill>
                <a:schemeClr val="tx1"/>
              </a:solidFill>
            </a:endParaRPr>
          </a:p>
        </p:txBody>
      </p:sp>
      <p:sp>
        <p:nvSpPr>
          <p:cNvPr id="21" name="Arrow: Chevron 20">
            <a:extLst>
              <a:ext uri="{FF2B5EF4-FFF2-40B4-BE49-F238E27FC236}">
                <a16:creationId xmlns:a16="http://schemas.microsoft.com/office/drawing/2014/main" id="{6F86A159-27CF-69F8-A6DE-3D30C5F5DD14}"/>
              </a:ext>
            </a:extLst>
          </p:cNvPr>
          <p:cNvSpPr/>
          <p:nvPr/>
        </p:nvSpPr>
        <p:spPr>
          <a:xfrm>
            <a:off x="7232214"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Utilize</a:t>
            </a:r>
            <a:endParaRPr lang="en-US" sz="1050" dirty="0">
              <a:solidFill>
                <a:schemeClr val="tx1"/>
              </a:solidFill>
            </a:endParaRPr>
          </a:p>
        </p:txBody>
      </p:sp>
      <p:sp>
        <p:nvSpPr>
          <p:cNvPr id="22" name="Arrow: Chevron 21">
            <a:extLst>
              <a:ext uri="{FF2B5EF4-FFF2-40B4-BE49-F238E27FC236}">
                <a16:creationId xmlns:a16="http://schemas.microsoft.com/office/drawing/2014/main" id="{A94187C3-C818-6FF7-796B-6FA72046A6B3}"/>
              </a:ext>
            </a:extLst>
          </p:cNvPr>
          <p:cNvSpPr/>
          <p:nvPr/>
        </p:nvSpPr>
        <p:spPr>
          <a:xfrm>
            <a:off x="8335983"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Renew</a:t>
            </a:r>
            <a:endParaRPr lang="en-US" sz="1050" dirty="0">
              <a:solidFill>
                <a:schemeClr val="tx1"/>
              </a:solidFill>
            </a:endParaRPr>
          </a:p>
        </p:txBody>
      </p:sp>
      <p:sp>
        <p:nvSpPr>
          <p:cNvPr id="23" name="Arrow: Chevron 22">
            <a:extLst>
              <a:ext uri="{FF2B5EF4-FFF2-40B4-BE49-F238E27FC236}">
                <a16:creationId xmlns:a16="http://schemas.microsoft.com/office/drawing/2014/main" id="{005D934B-6EE9-85A2-1EAF-0C05B39AF697}"/>
              </a:ext>
            </a:extLst>
          </p:cNvPr>
          <p:cNvSpPr/>
          <p:nvPr/>
        </p:nvSpPr>
        <p:spPr>
          <a:xfrm>
            <a:off x="9439752"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Expand </a:t>
            </a:r>
            <a:endParaRPr lang="en-US" sz="1050" dirty="0">
              <a:solidFill>
                <a:schemeClr val="tx1"/>
              </a:solidFill>
            </a:endParaRPr>
          </a:p>
        </p:txBody>
      </p:sp>
      <p:sp>
        <p:nvSpPr>
          <p:cNvPr id="24" name="Arrow: Chevron 23">
            <a:extLst>
              <a:ext uri="{FF2B5EF4-FFF2-40B4-BE49-F238E27FC236}">
                <a16:creationId xmlns:a16="http://schemas.microsoft.com/office/drawing/2014/main" id="{0209DBA6-5437-073E-E247-D3440DF234B3}"/>
              </a:ext>
            </a:extLst>
          </p:cNvPr>
          <p:cNvSpPr/>
          <p:nvPr/>
        </p:nvSpPr>
        <p:spPr>
          <a:xfrm>
            <a:off x="1054352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Advocate </a:t>
            </a:r>
            <a:endParaRPr lang="en-US" sz="1050" dirty="0">
              <a:solidFill>
                <a:schemeClr val="tx1"/>
              </a:solidFill>
            </a:endParaRPr>
          </a:p>
        </p:txBody>
      </p:sp>
      <p:sp>
        <p:nvSpPr>
          <p:cNvPr id="25" name="Arrow: Chevron 24">
            <a:extLst>
              <a:ext uri="{FF2B5EF4-FFF2-40B4-BE49-F238E27FC236}">
                <a16:creationId xmlns:a16="http://schemas.microsoft.com/office/drawing/2014/main" id="{64F2F887-5698-0A31-FF70-9A7C9E46B075}"/>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7" name="Rectangle 26">
            <a:extLst>
              <a:ext uri="{FF2B5EF4-FFF2-40B4-BE49-F238E27FC236}">
                <a16:creationId xmlns:a16="http://schemas.microsoft.com/office/drawing/2014/main" id="{83BC4951-1DDC-67D2-EEB9-981995F0CA6D}"/>
              </a:ext>
            </a:extLst>
          </p:cNvPr>
          <p:cNvSpPr/>
          <p:nvPr/>
        </p:nvSpPr>
        <p:spPr>
          <a:xfrm>
            <a:off x="8902666" y="4289253"/>
            <a:ext cx="2662149" cy="1888166"/>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Rectangle 27">
            <a:extLst>
              <a:ext uri="{FF2B5EF4-FFF2-40B4-BE49-F238E27FC236}">
                <a16:creationId xmlns:a16="http://schemas.microsoft.com/office/drawing/2014/main" id="{D35623F1-E955-B4CA-2DB0-F773807F5C9D}"/>
              </a:ext>
            </a:extLst>
          </p:cNvPr>
          <p:cNvSpPr/>
          <p:nvPr/>
        </p:nvSpPr>
        <p:spPr>
          <a:xfrm>
            <a:off x="8902666" y="4289252"/>
            <a:ext cx="2662149"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lnSpc>
                <a:spcPct val="100000"/>
              </a:lnSpc>
              <a:spcBef>
                <a:spcPts val="0"/>
              </a:spcBef>
              <a:spcAft>
                <a:spcPts val="0"/>
              </a:spcAft>
              <a:buClr>
                <a:schemeClr val="lt1"/>
              </a:buClr>
              <a:buSzPts val="1600"/>
              <a:buFont typeface="Century Gothic"/>
              <a:buNone/>
            </a:pPr>
            <a:r>
              <a:rPr lang="en-US" sz="1400" b="1" dirty="0">
                <a:solidFill>
                  <a:schemeClr val="lt1"/>
                </a:solidFill>
                <a:ea typeface="Century Gothic"/>
                <a:cs typeface="Century Gothic"/>
                <a:sym typeface="Century Gothic"/>
              </a:rPr>
              <a:t>Emotional Narrative</a:t>
            </a:r>
            <a:endParaRPr lang="en-US" sz="1400" dirty="0"/>
          </a:p>
        </p:txBody>
      </p:sp>
      <p:sp>
        <p:nvSpPr>
          <p:cNvPr id="29" name="Rectangle 28">
            <a:extLst>
              <a:ext uri="{FF2B5EF4-FFF2-40B4-BE49-F238E27FC236}">
                <a16:creationId xmlns:a16="http://schemas.microsoft.com/office/drawing/2014/main" id="{C1E2BD67-5EBB-5143-412B-3AD83854AFC0}"/>
              </a:ext>
            </a:extLst>
          </p:cNvPr>
          <p:cNvSpPr/>
          <p:nvPr/>
        </p:nvSpPr>
        <p:spPr>
          <a:xfrm>
            <a:off x="8944315" y="4990962"/>
            <a:ext cx="2578850" cy="48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rtl="0">
              <a:lnSpc>
                <a:spcPct val="100000"/>
              </a:lnSpc>
              <a:spcBef>
                <a:spcPts val="0"/>
              </a:spcBef>
              <a:spcAft>
                <a:spcPts val="0"/>
              </a:spcAft>
              <a:buClr>
                <a:schemeClr val="dk1"/>
              </a:buClr>
              <a:buSzPts val="1400"/>
              <a:buFont typeface="Noto Sans Symbols"/>
              <a:buNone/>
            </a:pPr>
            <a:r>
              <a:rPr lang="en-US" sz="1050" i="1" dirty="0">
                <a:solidFill>
                  <a:schemeClr val="tx1"/>
                </a:solidFill>
                <a:ea typeface="Century Gothic"/>
                <a:cs typeface="Century Gothic"/>
                <a:sym typeface="Century Gothic"/>
              </a:rPr>
              <a:t>“My Customer Success Team is </a:t>
            </a:r>
            <a:r>
              <a:rPr lang="en-US" sz="1050" b="1" i="1" dirty="0">
                <a:solidFill>
                  <a:schemeClr val="tx1"/>
                </a:solidFill>
                <a:ea typeface="Century Gothic"/>
                <a:cs typeface="Century Gothic"/>
                <a:sym typeface="Century Gothic"/>
              </a:rPr>
              <a:t>an extension of my organization and is invested in my success</a:t>
            </a:r>
            <a:r>
              <a:rPr lang="en-US" sz="1050" i="1" dirty="0">
                <a:solidFill>
                  <a:schemeClr val="tx1"/>
                </a:solidFill>
                <a:ea typeface="Century Gothic"/>
                <a:cs typeface="Century Gothic"/>
                <a:sym typeface="Century Gothic"/>
              </a:rPr>
              <a:t>”</a:t>
            </a:r>
            <a:endParaRPr lang="en-US" sz="1050" dirty="0">
              <a:solidFill>
                <a:schemeClr val="tx1"/>
              </a:solidFill>
            </a:endParaRPr>
          </a:p>
        </p:txBody>
      </p:sp>
      <p:sp>
        <p:nvSpPr>
          <p:cNvPr id="26" name="TextBox 25">
            <a:extLst>
              <a:ext uri="{FF2B5EF4-FFF2-40B4-BE49-F238E27FC236}">
                <a16:creationId xmlns:a16="http://schemas.microsoft.com/office/drawing/2014/main" id="{7303D777-B2D9-A6C3-D96E-D558AC67328B}"/>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Tree>
    <p:extLst>
      <p:ext uri="{BB962C8B-B14F-4D97-AF65-F5344CB8AC3E}">
        <p14:creationId xmlns:p14="http://schemas.microsoft.com/office/powerpoint/2010/main" val="98552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F5A0-06BF-8867-5384-E5F6A3B4FB25}"/>
              </a:ext>
            </a:extLst>
          </p:cNvPr>
          <p:cNvSpPr>
            <a:spLocks noGrp="1"/>
          </p:cNvSpPr>
          <p:nvPr>
            <p:ph type="title"/>
          </p:nvPr>
        </p:nvSpPr>
        <p:spPr/>
        <p:txBody>
          <a:bodyPr/>
          <a:lstStyle/>
          <a:p>
            <a:r>
              <a:rPr lang="en-US" sz="2400" dirty="0">
                <a:solidFill>
                  <a:schemeClr val="dk1"/>
                </a:solidFill>
              </a:rPr>
              <a:t>Stage 2: Implement</a:t>
            </a:r>
            <a:endParaRPr lang="en-ID" dirty="0"/>
          </a:p>
        </p:txBody>
      </p:sp>
      <p:sp>
        <p:nvSpPr>
          <p:cNvPr id="5" name="Arrow: Pentagon 4">
            <a:extLst>
              <a:ext uri="{FF2B5EF4-FFF2-40B4-BE49-F238E27FC236}">
                <a16:creationId xmlns:a16="http://schemas.microsoft.com/office/drawing/2014/main" id="{CD295481-90EB-780D-E439-A8DC959159CF}"/>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6" name="Arrow: Chevron 5">
            <a:extLst>
              <a:ext uri="{FF2B5EF4-FFF2-40B4-BE49-F238E27FC236}">
                <a16:creationId xmlns:a16="http://schemas.microsoft.com/office/drawing/2014/main" id="{7A659BC7-0442-A52A-0E11-037D9E8621B1}"/>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7" name="Arrow: Chevron 6">
            <a:extLst>
              <a:ext uri="{FF2B5EF4-FFF2-40B4-BE49-F238E27FC236}">
                <a16:creationId xmlns:a16="http://schemas.microsoft.com/office/drawing/2014/main" id="{D53988D2-B314-3CEA-124D-FC4325CA0BEE}"/>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8" name="Arrow: Chevron 7">
            <a:extLst>
              <a:ext uri="{FF2B5EF4-FFF2-40B4-BE49-F238E27FC236}">
                <a16:creationId xmlns:a16="http://schemas.microsoft.com/office/drawing/2014/main" id="{11A5D664-D3CB-7939-8467-BDE69BCA5BDD}"/>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9" name="Arrow: Chevron 8">
            <a:extLst>
              <a:ext uri="{FF2B5EF4-FFF2-40B4-BE49-F238E27FC236}">
                <a16:creationId xmlns:a16="http://schemas.microsoft.com/office/drawing/2014/main" id="{B5630471-82CA-C422-60AF-9DA36E4241EF}"/>
              </a:ext>
            </a:extLst>
          </p:cNvPr>
          <p:cNvSpPr/>
          <p:nvPr/>
        </p:nvSpPr>
        <p:spPr>
          <a:xfrm>
            <a:off x="5024676"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Onboard </a:t>
            </a:r>
            <a:endParaRPr lang="en-US" sz="1050" dirty="0">
              <a:solidFill>
                <a:schemeClr val="tx1"/>
              </a:solidFill>
            </a:endParaRPr>
          </a:p>
        </p:txBody>
      </p:sp>
      <p:sp>
        <p:nvSpPr>
          <p:cNvPr id="10" name="Arrow: Chevron 9">
            <a:extLst>
              <a:ext uri="{FF2B5EF4-FFF2-40B4-BE49-F238E27FC236}">
                <a16:creationId xmlns:a16="http://schemas.microsoft.com/office/drawing/2014/main" id="{A195E860-0EA1-51F2-01EE-4814BFD7E558}"/>
              </a:ext>
            </a:extLst>
          </p:cNvPr>
          <p:cNvSpPr/>
          <p:nvPr/>
        </p:nvSpPr>
        <p:spPr>
          <a:xfrm>
            <a:off x="6128445"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Implement </a:t>
            </a:r>
            <a:endParaRPr lang="en-US" sz="1050" dirty="0">
              <a:solidFill>
                <a:schemeClr val="bg1"/>
              </a:solidFill>
            </a:endParaRPr>
          </a:p>
        </p:txBody>
      </p:sp>
      <p:sp>
        <p:nvSpPr>
          <p:cNvPr id="11" name="Arrow: Chevron 10">
            <a:extLst>
              <a:ext uri="{FF2B5EF4-FFF2-40B4-BE49-F238E27FC236}">
                <a16:creationId xmlns:a16="http://schemas.microsoft.com/office/drawing/2014/main" id="{4526DC16-9444-DD97-6E10-07F5B0CD7A02}"/>
              </a:ext>
            </a:extLst>
          </p:cNvPr>
          <p:cNvSpPr/>
          <p:nvPr/>
        </p:nvSpPr>
        <p:spPr>
          <a:xfrm>
            <a:off x="7232214"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Utilize</a:t>
            </a:r>
            <a:endParaRPr lang="en-US" sz="1050" dirty="0">
              <a:solidFill>
                <a:schemeClr val="tx1"/>
              </a:solidFill>
            </a:endParaRPr>
          </a:p>
        </p:txBody>
      </p:sp>
      <p:sp>
        <p:nvSpPr>
          <p:cNvPr id="12" name="Arrow: Chevron 11">
            <a:extLst>
              <a:ext uri="{FF2B5EF4-FFF2-40B4-BE49-F238E27FC236}">
                <a16:creationId xmlns:a16="http://schemas.microsoft.com/office/drawing/2014/main" id="{DE32311C-A36B-6921-2F65-78AFC8E71F31}"/>
              </a:ext>
            </a:extLst>
          </p:cNvPr>
          <p:cNvSpPr/>
          <p:nvPr/>
        </p:nvSpPr>
        <p:spPr>
          <a:xfrm>
            <a:off x="8335983"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Renew</a:t>
            </a:r>
            <a:endParaRPr lang="en-US" sz="1050" dirty="0">
              <a:solidFill>
                <a:schemeClr val="tx1"/>
              </a:solidFill>
            </a:endParaRPr>
          </a:p>
        </p:txBody>
      </p:sp>
      <p:sp>
        <p:nvSpPr>
          <p:cNvPr id="13" name="Arrow: Chevron 12">
            <a:extLst>
              <a:ext uri="{FF2B5EF4-FFF2-40B4-BE49-F238E27FC236}">
                <a16:creationId xmlns:a16="http://schemas.microsoft.com/office/drawing/2014/main" id="{4B64C952-3A01-2795-95B6-332C4A12CD06}"/>
              </a:ext>
            </a:extLst>
          </p:cNvPr>
          <p:cNvSpPr/>
          <p:nvPr/>
        </p:nvSpPr>
        <p:spPr>
          <a:xfrm>
            <a:off x="9439752"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Expand </a:t>
            </a:r>
            <a:endParaRPr lang="en-US" sz="1050" dirty="0">
              <a:solidFill>
                <a:schemeClr val="tx1"/>
              </a:solidFill>
            </a:endParaRPr>
          </a:p>
        </p:txBody>
      </p:sp>
      <p:sp>
        <p:nvSpPr>
          <p:cNvPr id="14" name="Arrow: Chevron 13">
            <a:extLst>
              <a:ext uri="{FF2B5EF4-FFF2-40B4-BE49-F238E27FC236}">
                <a16:creationId xmlns:a16="http://schemas.microsoft.com/office/drawing/2014/main" id="{21508D40-A93E-3976-FE1D-36521EF7BFA4}"/>
              </a:ext>
            </a:extLst>
          </p:cNvPr>
          <p:cNvSpPr/>
          <p:nvPr/>
        </p:nvSpPr>
        <p:spPr>
          <a:xfrm>
            <a:off x="1054352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Advocate </a:t>
            </a:r>
            <a:endParaRPr lang="en-US" sz="1050" dirty="0">
              <a:solidFill>
                <a:schemeClr val="tx1"/>
              </a:solidFill>
            </a:endParaRPr>
          </a:p>
        </p:txBody>
      </p:sp>
      <p:sp>
        <p:nvSpPr>
          <p:cNvPr id="15" name="Arrow: Chevron 14">
            <a:extLst>
              <a:ext uri="{FF2B5EF4-FFF2-40B4-BE49-F238E27FC236}">
                <a16:creationId xmlns:a16="http://schemas.microsoft.com/office/drawing/2014/main" id="{C7B50185-F8F2-7652-6408-A82FE3114E9F}"/>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16" name="Rectangle 15">
            <a:extLst>
              <a:ext uri="{FF2B5EF4-FFF2-40B4-BE49-F238E27FC236}">
                <a16:creationId xmlns:a16="http://schemas.microsoft.com/office/drawing/2014/main" id="{9A15210C-113E-49D0-FD24-639A9C3B77C9}"/>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16">
            <a:extLst>
              <a:ext uri="{FF2B5EF4-FFF2-40B4-BE49-F238E27FC236}">
                <a16:creationId xmlns:a16="http://schemas.microsoft.com/office/drawing/2014/main" id="{38F44281-F187-C494-D40A-FEBE45D4B944}"/>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Why it Matters</a:t>
            </a:r>
            <a:endParaRPr lang="en-US" sz="1400" dirty="0"/>
          </a:p>
        </p:txBody>
      </p:sp>
      <p:sp>
        <p:nvSpPr>
          <p:cNvPr id="18" name="Rectangle 17">
            <a:extLst>
              <a:ext uri="{FF2B5EF4-FFF2-40B4-BE49-F238E27FC236}">
                <a16:creationId xmlns:a16="http://schemas.microsoft.com/office/drawing/2014/main" id="{52512B59-85C9-BB2D-6AFC-B215889D0BF8}"/>
              </a:ext>
            </a:extLst>
          </p:cNvPr>
          <p:cNvSpPr/>
          <p:nvPr/>
        </p:nvSpPr>
        <p:spPr>
          <a:xfrm>
            <a:off x="691959" y="4715453"/>
            <a:ext cx="5179435"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spcBef>
                <a:spcPts val="0"/>
              </a:spcBef>
              <a:spcAft>
                <a:spcPts val="0"/>
              </a:spcAft>
              <a:buNone/>
            </a:pPr>
            <a:r>
              <a:rPr lang="en-US" sz="1050" dirty="0">
                <a:solidFill>
                  <a:schemeClr val="tx1"/>
                </a:solidFill>
                <a:ea typeface="Century Gothic"/>
                <a:cs typeface="Century Gothic"/>
                <a:sym typeface="Century Gothic"/>
              </a:rPr>
              <a:t>This stage sets the foundation for what you will deliver to the customer. It is important you are fully transparent and align on what the implementation roadmap is so that you can prevent future system issues and customer dissatisfaction. </a:t>
            </a:r>
            <a:endParaRPr lang="en-US" sz="1050" dirty="0">
              <a:solidFill>
                <a:schemeClr val="tx1"/>
              </a:solidFill>
            </a:endParaRPr>
          </a:p>
          <a:p>
            <a:pPr marL="0" marR="0" lvl="0" indent="0" algn="l" rtl="0">
              <a:spcBef>
                <a:spcPts val="0"/>
              </a:spcBef>
              <a:spcAft>
                <a:spcPts val="0"/>
              </a:spcAft>
              <a:buNone/>
            </a:pPr>
            <a:endParaRPr lang="en-US" sz="1050" dirty="0">
              <a:solidFill>
                <a:schemeClr val="tx1"/>
              </a:solidFill>
              <a:ea typeface="Century Gothic"/>
              <a:cs typeface="Century Gothic"/>
              <a:sym typeface="Century Gothic"/>
            </a:endParaRPr>
          </a:p>
          <a:p>
            <a:pPr marL="0" marR="0" lvl="0" indent="0" algn="l" rtl="0">
              <a:spcBef>
                <a:spcPts val="0"/>
              </a:spcBef>
              <a:spcAft>
                <a:spcPts val="0"/>
              </a:spcAft>
              <a:buNone/>
            </a:pPr>
            <a:r>
              <a:rPr lang="en-US" sz="1050" dirty="0">
                <a:solidFill>
                  <a:schemeClr val="tx1"/>
                </a:solidFill>
                <a:ea typeface="Century Gothic"/>
                <a:cs typeface="Century Gothic"/>
                <a:sym typeface="Century Gothic"/>
              </a:rPr>
              <a:t>The implementation phase is also an important step for you as a company to showcase your technical expertise and position yourselves as a long-term strategic partner to your customers.</a:t>
            </a:r>
            <a:endParaRPr lang="en-US" sz="1050" dirty="0">
              <a:solidFill>
                <a:schemeClr val="tx1"/>
              </a:solidFill>
            </a:endParaRPr>
          </a:p>
        </p:txBody>
      </p:sp>
      <p:sp>
        <p:nvSpPr>
          <p:cNvPr id="19" name="Rectangle 18">
            <a:extLst>
              <a:ext uri="{FF2B5EF4-FFF2-40B4-BE49-F238E27FC236}">
                <a16:creationId xmlns:a16="http://schemas.microsoft.com/office/drawing/2014/main" id="{C0C57121-1845-6C19-1254-37E6F08603AD}"/>
              </a:ext>
            </a:extLst>
          </p:cNvPr>
          <p:cNvSpPr/>
          <p:nvPr/>
        </p:nvSpPr>
        <p:spPr>
          <a:xfrm>
            <a:off x="609600"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Rectangle 19">
            <a:extLst>
              <a:ext uri="{FF2B5EF4-FFF2-40B4-BE49-F238E27FC236}">
                <a16:creationId xmlns:a16="http://schemas.microsoft.com/office/drawing/2014/main" id="{8A23FFEC-F78B-8E66-677C-3A76666E7897}"/>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Description</a:t>
            </a:r>
            <a:endParaRPr lang="en-US" sz="1400" b="1" dirty="0"/>
          </a:p>
        </p:txBody>
      </p:sp>
      <p:sp>
        <p:nvSpPr>
          <p:cNvPr id="21" name="Rectangle 20">
            <a:extLst>
              <a:ext uri="{FF2B5EF4-FFF2-40B4-BE49-F238E27FC236}">
                <a16:creationId xmlns:a16="http://schemas.microsoft.com/office/drawing/2014/main" id="{53DD3697-1BED-91ED-D2CB-EC2300DBC346}"/>
              </a:ext>
            </a:extLst>
          </p:cNvPr>
          <p:cNvSpPr/>
          <p:nvPr/>
        </p:nvSpPr>
        <p:spPr>
          <a:xfrm>
            <a:off x="691959" y="2541143"/>
            <a:ext cx="5179435" cy="129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Implementation is collaborative process led by implementation project managers. It is when the customer’s solution is built and deployed at their organization. The entire CS team must be aligned with the consulting services team leads to ensure the proper support is provided.</a:t>
            </a: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This stage starts with the final scope approval (by the customer and your team) and culminates with a customer’s “go-live” date.</a:t>
            </a: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To manage this process, consulting services utilizes the “effective onboarding” methodology (EOB) to manage the full implementation.</a:t>
            </a:r>
            <a:endParaRPr lang="en-US" sz="1050" dirty="0">
              <a:solidFill>
                <a:schemeClr val="tx1"/>
              </a:solidFill>
            </a:endParaRPr>
          </a:p>
        </p:txBody>
      </p:sp>
      <p:sp>
        <p:nvSpPr>
          <p:cNvPr id="22" name="Rectangle 21">
            <a:extLst>
              <a:ext uri="{FF2B5EF4-FFF2-40B4-BE49-F238E27FC236}">
                <a16:creationId xmlns:a16="http://schemas.microsoft.com/office/drawing/2014/main" id="{7AB96885-2262-720A-B492-A2A4D9623397}"/>
              </a:ext>
            </a:extLst>
          </p:cNvPr>
          <p:cNvSpPr/>
          <p:nvPr/>
        </p:nvSpPr>
        <p:spPr>
          <a:xfrm>
            <a:off x="6235666"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ectangle 22">
            <a:extLst>
              <a:ext uri="{FF2B5EF4-FFF2-40B4-BE49-F238E27FC236}">
                <a16:creationId xmlns:a16="http://schemas.microsoft.com/office/drawing/2014/main" id="{F1F28868-925B-650C-031E-3043A7CDE3E1}"/>
              </a:ext>
            </a:extLst>
          </p:cNvPr>
          <p:cNvSpPr/>
          <p:nvPr/>
        </p:nvSpPr>
        <p:spPr>
          <a:xfrm>
            <a:off x="6235666"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Success Criteria</a:t>
            </a:r>
            <a:endParaRPr lang="en-US" sz="1400" b="1" dirty="0"/>
          </a:p>
        </p:txBody>
      </p:sp>
      <p:sp>
        <p:nvSpPr>
          <p:cNvPr id="24" name="Rectangle 23">
            <a:extLst>
              <a:ext uri="{FF2B5EF4-FFF2-40B4-BE49-F238E27FC236}">
                <a16:creationId xmlns:a16="http://schemas.microsoft.com/office/drawing/2014/main" id="{EBF12133-048F-DD91-C0BB-9DB8C412DE05}"/>
              </a:ext>
            </a:extLst>
          </p:cNvPr>
          <p:cNvSpPr/>
          <p:nvPr/>
        </p:nvSpPr>
        <p:spPr>
          <a:xfrm>
            <a:off x="6318025" y="2541143"/>
            <a:ext cx="5179435"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Implementation roadmap and scope has been validated by customer and your Implementation Team</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Solution architecture is aligned with initial scope and built on time</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Services Implementation Manager has completed the “Pre-live handover checklist” </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Handoff to CSM and Service Delivery center for post go live support</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Cross-functional handoffs have been completed </a:t>
            </a:r>
            <a:endParaRPr lang="en-US" sz="1050" dirty="0">
              <a:solidFill>
                <a:schemeClr val="tx1"/>
              </a:solidFill>
            </a:endParaRPr>
          </a:p>
        </p:txBody>
      </p:sp>
      <p:sp>
        <p:nvSpPr>
          <p:cNvPr id="25" name="Rectangle 24">
            <a:extLst>
              <a:ext uri="{FF2B5EF4-FFF2-40B4-BE49-F238E27FC236}">
                <a16:creationId xmlns:a16="http://schemas.microsoft.com/office/drawing/2014/main" id="{4394FB84-5114-EEBC-A2F5-1E3E5E65F602}"/>
              </a:ext>
            </a:extLst>
          </p:cNvPr>
          <p:cNvSpPr/>
          <p:nvPr/>
        </p:nvSpPr>
        <p:spPr>
          <a:xfrm>
            <a:off x="6235666" y="4289253"/>
            <a:ext cx="2662149"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Rectangle 25">
            <a:extLst>
              <a:ext uri="{FF2B5EF4-FFF2-40B4-BE49-F238E27FC236}">
                <a16:creationId xmlns:a16="http://schemas.microsoft.com/office/drawing/2014/main" id="{3A29D6F7-ED69-881E-0CD5-0B2B018635F8}"/>
              </a:ext>
            </a:extLst>
          </p:cNvPr>
          <p:cNvSpPr/>
          <p:nvPr/>
        </p:nvSpPr>
        <p:spPr>
          <a:xfrm>
            <a:off x="6235666" y="4289252"/>
            <a:ext cx="2662149"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Example Tools</a:t>
            </a:r>
            <a:endParaRPr lang="en-US" sz="1400" dirty="0"/>
          </a:p>
        </p:txBody>
      </p:sp>
      <p:sp>
        <p:nvSpPr>
          <p:cNvPr id="27" name="Rectangle 26">
            <a:extLst>
              <a:ext uri="{FF2B5EF4-FFF2-40B4-BE49-F238E27FC236}">
                <a16:creationId xmlns:a16="http://schemas.microsoft.com/office/drawing/2014/main" id="{76771784-5132-3C41-5540-10888D839F1F}"/>
              </a:ext>
            </a:extLst>
          </p:cNvPr>
          <p:cNvSpPr/>
          <p:nvPr/>
        </p:nvSpPr>
        <p:spPr>
          <a:xfrm>
            <a:off x="6318026" y="4715453"/>
            <a:ext cx="2578850"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Implementation roadmap </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EOB </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Account plan </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Effective onboarding plan</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Customer journey template</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Enablement playbook(s)</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Handoff e-mail template</a:t>
            </a:r>
            <a:endParaRPr lang="en-US" sz="1050" dirty="0">
              <a:solidFill>
                <a:schemeClr val="tx1"/>
              </a:solidFill>
            </a:endParaRPr>
          </a:p>
        </p:txBody>
      </p:sp>
      <p:sp>
        <p:nvSpPr>
          <p:cNvPr id="28" name="Rectangle 27">
            <a:extLst>
              <a:ext uri="{FF2B5EF4-FFF2-40B4-BE49-F238E27FC236}">
                <a16:creationId xmlns:a16="http://schemas.microsoft.com/office/drawing/2014/main" id="{96C9ED72-82D6-02BF-2BF0-AA0A6C1593C8}"/>
              </a:ext>
            </a:extLst>
          </p:cNvPr>
          <p:cNvSpPr/>
          <p:nvPr/>
        </p:nvSpPr>
        <p:spPr>
          <a:xfrm>
            <a:off x="8902666" y="4289253"/>
            <a:ext cx="2662149" cy="1888166"/>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Rectangle 28">
            <a:extLst>
              <a:ext uri="{FF2B5EF4-FFF2-40B4-BE49-F238E27FC236}">
                <a16:creationId xmlns:a16="http://schemas.microsoft.com/office/drawing/2014/main" id="{BAF17B7B-14C5-7D6C-E294-7DBBD5A61BD9}"/>
              </a:ext>
            </a:extLst>
          </p:cNvPr>
          <p:cNvSpPr/>
          <p:nvPr/>
        </p:nvSpPr>
        <p:spPr>
          <a:xfrm>
            <a:off x="8902666" y="4289252"/>
            <a:ext cx="2662149"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lnSpc>
                <a:spcPct val="100000"/>
              </a:lnSpc>
              <a:spcBef>
                <a:spcPts val="0"/>
              </a:spcBef>
              <a:spcAft>
                <a:spcPts val="0"/>
              </a:spcAft>
              <a:buClr>
                <a:schemeClr val="lt1"/>
              </a:buClr>
              <a:buSzPts val="1600"/>
              <a:buFont typeface="Century Gothic"/>
              <a:buNone/>
            </a:pPr>
            <a:r>
              <a:rPr lang="en-US" sz="1400" b="1" dirty="0">
                <a:solidFill>
                  <a:schemeClr val="lt1"/>
                </a:solidFill>
                <a:ea typeface="Century Gothic"/>
                <a:cs typeface="Century Gothic"/>
                <a:sym typeface="Century Gothic"/>
              </a:rPr>
              <a:t>Emotional Narrative</a:t>
            </a:r>
            <a:endParaRPr lang="en-US" sz="1400" dirty="0"/>
          </a:p>
        </p:txBody>
      </p:sp>
      <p:sp>
        <p:nvSpPr>
          <p:cNvPr id="30" name="Rectangle 29">
            <a:extLst>
              <a:ext uri="{FF2B5EF4-FFF2-40B4-BE49-F238E27FC236}">
                <a16:creationId xmlns:a16="http://schemas.microsoft.com/office/drawing/2014/main" id="{EFFEC62A-B91D-0C20-04B5-6A58438BCD67}"/>
              </a:ext>
            </a:extLst>
          </p:cNvPr>
          <p:cNvSpPr/>
          <p:nvPr/>
        </p:nvSpPr>
        <p:spPr>
          <a:xfrm>
            <a:off x="8944315" y="4910171"/>
            <a:ext cx="257885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rtl="0">
              <a:lnSpc>
                <a:spcPct val="100000"/>
              </a:lnSpc>
              <a:spcBef>
                <a:spcPts val="0"/>
              </a:spcBef>
              <a:spcAft>
                <a:spcPts val="0"/>
              </a:spcAft>
              <a:buClr>
                <a:schemeClr val="dk1"/>
              </a:buClr>
              <a:buSzPts val="1400"/>
              <a:buFont typeface="Noto Sans Symbols"/>
              <a:buNone/>
            </a:pPr>
            <a:r>
              <a:rPr lang="en-US" sz="1050" i="1" dirty="0">
                <a:solidFill>
                  <a:schemeClr val="tx1"/>
                </a:solidFill>
                <a:ea typeface="Century Gothic"/>
                <a:cs typeface="Century Gothic"/>
                <a:sym typeface="Century Gothic"/>
              </a:rPr>
              <a:t>“…</a:t>
            </a:r>
            <a:r>
              <a:rPr lang="en-US" sz="1050" b="1" i="1" dirty="0">
                <a:solidFill>
                  <a:schemeClr val="tx1"/>
                </a:solidFill>
                <a:ea typeface="Century Gothic"/>
                <a:cs typeface="Century Gothic"/>
                <a:sym typeface="Century Gothic"/>
              </a:rPr>
              <a:t>I have someone who I can really trust who is invested in understanding my business </a:t>
            </a:r>
            <a:r>
              <a:rPr lang="en-US" sz="1050" i="1" dirty="0">
                <a:solidFill>
                  <a:schemeClr val="tx1"/>
                </a:solidFill>
                <a:ea typeface="Century Gothic"/>
                <a:cs typeface="Century Gothic"/>
                <a:sym typeface="Century Gothic"/>
              </a:rPr>
              <a:t>and making sure my implementation is successful.” </a:t>
            </a:r>
            <a:endParaRPr lang="en-US" sz="1050" dirty="0">
              <a:solidFill>
                <a:schemeClr val="tx1"/>
              </a:solidFill>
            </a:endParaRPr>
          </a:p>
        </p:txBody>
      </p:sp>
      <p:sp>
        <p:nvSpPr>
          <p:cNvPr id="3" name="TextBox 2">
            <a:extLst>
              <a:ext uri="{FF2B5EF4-FFF2-40B4-BE49-F238E27FC236}">
                <a16:creationId xmlns:a16="http://schemas.microsoft.com/office/drawing/2014/main" id="{00B9E141-31A1-7C0E-D9D8-D7BA6F967312}"/>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Tree>
    <p:extLst>
      <p:ext uri="{BB962C8B-B14F-4D97-AF65-F5344CB8AC3E}">
        <p14:creationId xmlns:p14="http://schemas.microsoft.com/office/powerpoint/2010/main" val="19625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ADB3-6DB7-3857-85CB-E26F45C5EA21}"/>
              </a:ext>
            </a:extLst>
          </p:cNvPr>
          <p:cNvSpPr>
            <a:spLocks noGrp="1"/>
          </p:cNvSpPr>
          <p:nvPr>
            <p:ph type="title"/>
          </p:nvPr>
        </p:nvSpPr>
        <p:spPr/>
        <p:txBody>
          <a:bodyPr/>
          <a:lstStyle/>
          <a:p>
            <a:r>
              <a:rPr lang="en-US" sz="2400" dirty="0"/>
              <a:t>Stage 3: Utilize</a:t>
            </a:r>
            <a:endParaRPr lang="en-ID" dirty="0"/>
          </a:p>
        </p:txBody>
      </p:sp>
      <p:sp>
        <p:nvSpPr>
          <p:cNvPr id="3" name="Rectangle 2">
            <a:extLst>
              <a:ext uri="{FF2B5EF4-FFF2-40B4-BE49-F238E27FC236}">
                <a16:creationId xmlns:a16="http://schemas.microsoft.com/office/drawing/2014/main" id="{C5652AA8-C467-0B02-B23E-A0FBFCE80585}"/>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677192D2-562B-493A-649F-3ECF4600C5AE}"/>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Why it Matters</a:t>
            </a:r>
            <a:endParaRPr lang="en-US" sz="1400" dirty="0"/>
          </a:p>
        </p:txBody>
      </p:sp>
      <p:sp>
        <p:nvSpPr>
          <p:cNvPr id="5" name="Rectangle 4">
            <a:extLst>
              <a:ext uri="{FF2B5EF4-FFF2-40B4-BE49-F238E27FC236}">
                <a16:creationId xmlns:a16="http://schemas.microsoft.com/office/drawing/2014/main" id="{29199463-6249-A3E8-67FE-9CC27CD75CD2}"/>
              </a:ext>
            </a:extLst>
          </p:cNvPr>
          <p:cNvSpPr/>
          <p:nvPr/>
        </p:nvSpPr>
        <p:spPr>
          <a:xfrm>
            <a:off x="691959" y="4715453"/>
            <a:ext cx="5179435"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spcBef>
                <a:spcPts val="0"/>
              </a:spcBef>
              <a:spcAft>
                <a:spcPts val="0"/>
              </a:spcAft>
              <a:buNone/>
            </a:pPr>
            <a:r>
              <a:rPr lang="en-US" sz="1050" dirty="0">
                <a:solidFill>
                  <a:schemeClr val="tx1"/>
                </a:solidFill>
                <a:ea typeface="Century Gothic"/>
                <a:cs typeface="Century Gothic"/>
                <a:sym typeface="Century Gothic"/>
              </a:rPr>
              <a:t>Customers need your ongoing expertise to be successful with your solutions. By educating customers on how to execute an activity and capturing the business value it generates you can position yourselves as strategic partners and reduce friction when customers renew. </a:t>
            </a:r>
            <a:endParaRPr lang="en-US" sz="1050" dirty="0">
              <a:solidFill>
                <a:schemeClr val="tx1"/>
              </a:solidFill>
            </a:endParaRPr>
          </a:p>
          <a:p>
            <a:pPr marL="0" marR="0" lvl="0" indent="0" algn="l" rtl="0">
              <a:spcBef>
                <a:spcPts val="0"/>
              </a:spcBef>
              <a:spcAft>
                <a:spcPts val="0"/>
              </a:spcAft>
              <a:buNone/>
            </a:pPr>
            <a:endParaRPr lang="en-US" sz="1050" dirty="0">
              <a:solidFill>
                <a:schemeClr val="tx1"/>
              </a:solidFill>
              <a:ea typeface="Century Gothic"/>
              <a:cs typeface="Century Gothic"/>
              <a:sym typeface="Century Gothic"/>
            </a:endParaRPr>
          </a:p>
          <a:p>
            <a:pPr marL="0" marR="0" lvl="0" indent="0" algn="l" rtl="0">
              <a:lnSpc>
                <a:spcPct val="100000"/>
              </a:lnSpc>
              <a:spcBef>
                <a:spcPts val="0"/>
              </a:spcBef>
              <a:spcAft>
                <a:spcPts val="0"/>
              </a:spcAft>
              <a:buClr>
                <a:schemeClr val="dk1"/>
              </a:buClr>
              <a:buSzPts val="1000"/>
              <a:buFont typeface="Century Gothic"/>
              <a:buNone/>
            </a:pPr>
            <a:r>
              <a:rPr lang="en-US" sz="1050" dirty="0">
                <a:solidFill>
                  <a:schemeClr val="tx1"/>
                </a:solidFill>
                <a:ea typeface="Century Gothic"/>
                <a:cs typeface="Century Gothic"/>
                <a:sym typeface="Century Gothic"/>
              </a:rPr>
              <a:t>As the customers’ advocate, CS plays a crucial role in ensuring the customer voice is reflected in your product developments.</a:t>
            </a:r>
            <a:endParaRPr lang="en-US" sz="1050" dirty="0">
              <a:solidFill>
                <a:schemeClr val="tx1"/>
              </a:solidFill>
            </a:endParaRPr>
          </a:p>
        </p:txBody>
      </p:sp>
      <p:sp>
        <p:nvSpPr>
          <p:cNvPr id="6" name="Rectangle 5">
            <a:extLst>
              <a:ext uri="{FF2B5EF4-FFF2-40B4-BE49-F238E27FC236}">
                <a16:creationId xmlns:a16="http://schemas.microsoft.com/office/drawing/2014/main" id="{E653993C-4C7E-471B-D0AE-0710ADFD0B37}"/>
              </a:ext>
            </a:extLst>
          </p:cNvPr>
          <p:cNvSpPr/>
          <p:nvPr/>
        </p:nvSpPr>
        <p:spPr>
          <a:xfrm>
            <a:off x="609600"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81E438DB-7051-07C1-9A24-4AAA33FB22EE}"/>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Description</a:t>
            </a:r>
            <a:endParaRPr lang="en-US" sz="1400" b="1" dirty="0"/>
          </a:p>
        </p:txBody>
      </p:sp>
      <p:sp>
        <p:nvSpPr>
          <p:cNvPr id="8" name="Rectangle 7">
            <a:extLst>
              <a:ext uri="{FF2B5EF4-FFF2-40B4-BE49-F238E27FC236}">
                <a16:creationId xmlns:a16="http://schemas.microsoft.com/office/drawing/2014/main" id="{10118586-76E1-3840-FB26-C368E4B00E69}"/>
              </a:ext>
            </a:extLst>
          </p:cNvPr>
          <p:cNvSpPr/>
          <p:nvPr/>
        </p:nvSpPr>
        <p:spPr>
          <a:xfrm>
            <a:off x="691959" y="2541143"/>
            <a:ext cx="5179435" cy="1454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Utilize begins after the customer’s “go-live” date and continues through the customer’s renewal period. It is when most of the CSM interactions with customers will happen.</a:t>
            </a:r>
            <a:endParaRPr lang="en-US" sz="1050" dirty="0">
              <a:solidFill>
                <a:schemeClr val="tx1"/>
              </a:solidFill>
            </a:endParaRPr>
          </a:p>
          <a:p>
            <a:pPr marL="144000" marR="0" lvl="0" indent="-144000" algn="l" rtl="0">
              <a:lnSpc>
                <a:spcPct val="100000"/>
              </a:lnSpc>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CSMs manage customer accounts by enabling product adoption and aligning them to internal resources to ensure you are on track to positively impact the KPIs used to evaluate the impact of your solutions at their organization.</a:t>
            </a: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Customers meet with CSMs during business reviews, managing escalations or when they educate customers how to navigate your organization and maximize the value customers receive from your product(s).</a:t>
            </a:r>
            <a:endParaRPr lang="en-US" sz="1050" dirty="0">
              <a:solidFill>
                <a:schemeClr val="tx1"/>
              </a:solidFill>
            </a:endParaRPr>
          </a:p>
        </p:txBody>
      </p:sp>
      <p:sp>
        <p:nvSpPr>
          <p:cNvPr id="9" name="Rectangle 8">
            <a:extLst>
              <a:ext uri="{FF2B5EF4-FFF2-40B4-BE49-F238E27FC236}">
                <a16:creationId xmlns:a16="http://schemas.microsoft.com/office/drawing/2014/main" id="{C03B873D-2D07-227D-7E0B-68F1D11CBCFE}"/>
              </a:ext>
            </a:extLst>
          </p:cNvPr>
          <p:cNvSpPr/>
          <p:nvPr/>
        </p:nvSpPr>
        <p:spPr>
          <a:xfrm>
            <a:off x="6235666"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93CD1935-1834-FCBF-7B2B-99E9C277C4F3}"/>
              </a:ext>
            </a:extLst>
          </p:cNvPr>
          <p:cNvSpPr/>
          <p:nvPr/>
        </p:nvSpPr>
        <p:spPr>
          <a:xfrm>
            <a:off x="6235666"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Success Criteria</a:t>
            </a:r>
            <a:endParaRPr lang="en-US" sz="1400" b="1" dirty="0"/>
          </a:p>
        </p:txBody>
      </p:sp>
      <p:sp>
        <p:nvSpPr>
          <p:cNvPr id="11" name="Rectangle 10">
            <a:extLst>
              <a:ext uri="{FF2B5EF4-FFF2-40B4-BE49-F238E27FC236}">
                <a16:creationId xmlns:a16="http://schemas.microsoft.com/office/drawing/2014/main" id="{D95EC768-78B5-ECB7-BB07-E139860E1BB1}"/>
              </a:ext>
            </a:extLst>
          </p:cNvPr>
          <p:cNvSpPr/>
          <p:nvPr/>
        </p:nvSpPr>
        <p:spPr>
          <a:xfrm>
            <a:off x="6318025" y="2541143"/>
            <a:ext cx="5179435"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Account utilization has reached healthy adoption levels as defined by customer and your team</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All users have received foundational training on how to navigate your organization and product/service environment</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CSM has conducted business reviews based on agreed meeting timeline and captured business impact your solution is having on the customers’ business</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CSM has identified potential areas of improvement </a:t>
            </a:r>
            <a:endParaRPr lang="en-US" sz="1050" dirty="0">
              <a:solidFill>
                <a:schemeClr val="tx1"/>
              </a:solidFill>
            </a:endParaRPr>
          </a:p>
        </p:txBody>
      </p:sp>
      <p:sp>
        <p:nvSpPr>
          <p:cNvPr id="12" name="Rectangle 11">
            <a:extLst>
              <a:ext uri="{FF2B5EF4-FFF2-40B4-BE49-F238E27FC236}">
                <a16:creationId xmlns:a16="http://schemas.microsoft.com/office/drawing/2014/main" id="{8AC93A4C-EF68-37DB-63AD-9A173D3C0782}"/>
              </a:ext>
            </a:extLst>
          </p:cNvPr>
          <p:cNvSpPr/>
          <p:nvPr/>
        </p:nvSpPr>
        <p:spPr>
          <a:xfrm>
            <a:off x="6235666" y="4289253"/>
            <a:ext cx="2662149"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276F421D-FBA8-7CEB-8DF2-2F9E9F75D9BF}"/>
              </a:ext>
            </a:extLst>
          </p:cNvPr>
          <p:cNvSpPr/>
          <p:nvPr/>
        </p:nvSpPr>
        <p:spPr>
          <a:xfrm>
            <a:off x="6235666" y="4289252"/>
            <a:ext cx="2662149"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Example Tools</a:t>
            </a:r>
            <a:endParaRPr lang="en-US" sz="1400" dirty="0"/>
          </a:p>
        </p:txBody>
      </p:sp>
      <p:sp>
        <p:nvSpPr>
          <p:cNvPr id="14" name="Rectangle 13">
            <a:extLst>
              <a:ext uri="{FF2B5EF4-FFF2-40B4-BE49-F238E27FC236}">
                <a16:creationId xmlns:a16="http://schemas.microsoft.com/office/drawing/2014/main" id="{7CA5D9D4-4EFE-38D7-01F2-36B724D77DE6}"/>
              </a:ext>
            </a:extLst>
          </p:cNvPr>
          <p:cNvSpPr/>
          <p:nvPr/>
        </p:nvSpPr>
        <p:spPr>
          <a:xfrm>
            <a:off x="6318026" y="4715453"/>
            <a:ext cx="2578850" cy="129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Account plan</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Enablement playbook(s)</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Account audit report(s)</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Solution implementation report(s)</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Service delivery SLA/issue log/reports</a:t>
            </a:r>
            <a:endParaRPr lang="en-US" sz="1050" dirty="0">
              <a:solidFill>
                <a:schemeClr val="tx1"/>
              </a:solidFill>
            </a:endParaRP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Process assessments </a:t>
            </a:r>
          </a:p>
          <a:p>
            <a:pPr marL="144000" marR="0" lvl="0" indent="-144000" algn="l" rtl="0">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Customer utilization alerts</a:t>
            </a:r>
            <a:endParaRPr lang="en-US" sz="1050" dirty="0">
              <a:solidFill>
                <a:schemeClr val="tx1"/>
              </a:solidFill>
            </a:endParaRPr>
          </a:p>
          <a:p>
            <a:pPr marL="144000" marR="0" lvl="0" indent="-144000" algn="l" rtl="0">
              <a:lnSpc>
                <a:spcPct val="100000"/>
              </a:lnSpc>
              <a:spcBef>
                <a:spcPts val="0"/>
              </a:spcBef>
              <a:spcAft>
                <a:spcPts val="0"/>
              </a:spcAft>
              <a:buClr>
                <a:schemeClr val="tx1"/>
              </a:buClr>
              <a:buSzPct val="100000"/>
              <a:buFont typeface="Arial" panose="020B0604020202020204" pitchFamily="34" charset="0"/>
              <a:buChar char="•"/>
            </a:pPr>
            <a:r>
              <a:rPr lang="en-US" sz="1050" dirty="0">
                <a:solidFill>
                  <a:schemeClr val="tx1"/>
                </a:solidFill>
                <a:ea typeface="Century Gothic"/>
                <a:cs typeface="Century Gothic"/>
                <a:sym typeface="Century Gothic"/>
              </a:rPr>
              <a:t>CSAT surveys</a:t>
            </a:r>
            <a:endParaRPr lang="en-US" sz="1050" dirty="0">
              <a:solidFill>
                <a:schemeClr val="tx1"/>
              </a:solidFill>
            </a:endParaRPr>
          </a:p>
        </p:txBody>
      </p:sp>
      <p:sp>
        <p:nvSpPr>
          <p:cNvPr id="15" name="Rectangle 14">
            <a:extLst>
              <a:ext uri="{FF2B5EF4-FFF2-40B4-BE49-F238E27FC236}">
                <a16:creationId xmlns:a16="http://schemas.microsoft.com/office/drawing/2014/main" id="{91AFF9C7-ED0F-D5DA-8F91-0C74E19D0EE1}"/>
              </a:ext>
            </a:extLst>
          </p:cNvPr>
          <p:cNvSpPr/>
          <p:nvPr/>
        </p:nvSpPr>
        <p:spPr>
          <a:xfrm>
            <a:off x="8902666" y="4289253"/>
            <a:ext cx="2662149" cy="1888166"/>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ectangle 15">
            <a:extLst>
              <a:ext uri="{FF2B5EF4-FFF2-40B4-BE49-F238E27FC236}">
                <a16:creationId xmlns:a16="http://schemas.microsoft.com/office/drawing/2014/main" id="{3EA08166-F1E3-5D2F-DC0C-93CAFA9597DE}"/>
              </a:ext>
            </a:extLst>
          </p:cNvPr>
          <p:cNvSpPr/>
          <p:nvPr/>
        </p:nvSpPr>
        <p:spPr>
          <a:xfrm>
            <a:off x="8902666" y="4289252"/>
            <a:ext cx="2662149"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lnSpc>
                <a:spcPct val="100000"/>
              </a:lnSpc>
              <a:spcBef>
                <a:spcPts val="0"/>
              </a:spcBef>
              <a:spcAft>
                <a:spcPts val="0"/>
              </a:spcAft>
              <a:buClr>
                <a:schemeClr val="lt1"/>
              </a:buClr>
              <a:buSzPts val="1600"/>
              <a:buFont typeface="Century Gothic"/>
              <a:buNone/>
            </a:pPr>
            <a:r>
              <a:rPr lang="en-US" sz="1400" b="1" dirty="0">
                <a:solidFill>
                  <a:schemeClr val="lt1"/>
                </a:solidFill>
                <a:ea typeface="Century Gothic"/>
                <a:cs typeface="Century Gothic"/>
                <a:sym typeface="Century Gothic"/>
              </a:rPr>
              <a:t>Emotional Narrative</a:t>
            </a:r>
            <a:endParaRPr lang="en-US" sz="1400" dirty="0"/>
          </a:p>
        </p:txBody>
      </p:sp>
      <p:sp>
        <p:nvSpPr>
          <p:cNvPr id="17" name="Rectangle 16">
            <a:extLst>
              <a:ext uri="{FF2B5EF4-FFF2-40B4-BE49-F238E27FC236}">
                <a16:creationId xmlns:a16="http://schemas.microsoft.com/office/drawing/2014/main" id="{C7DEA712-0909-5E6F-2B22-BBE52BC2A551}"/>
              </a:ext>
            </a:extLst>
          </p:cNvPr>
          <p:cNvSpPr/>
          <p:nvPr/>
        </p:nvSpPr>
        <p:spPr>
          <a:xfrm>
            <a:off x="8944315" y="4829380"/>
            <a:ext cx="257885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rtl="0">
              <a:lnSpc>
                <a:spcPct val="100000"/>
              </a:lnSpc>
              <a:spcBef>
                <a:spcPts val="0"/>
              </a:spcBef>
              <a:spcAft>
                <a:spcPts val="0"/>
              </a:spcAft>
              <a:buClr>
                <a:schemeClr val="dk1"/>
              </a:buClr>
              <a:buSzPts val="1400"/>
              <a:buFont typeface="Noto Sans Symbols"/>
              <a:buNone/>
            </a:pPr>
            <a:r>
              <a:rPr lang="en-US" sz="1050" i="1" dirty="0">
                <a:solidFill>
                  <a:schemeClr val="tx1"/>
                </a:solidFill>
                <a:ea typeface="Century Gothic"/>
                <a:cs typeface="Century Gothic"/>
                <a:sym typeface="Century Gothic"/>
              </a:rPr>
              <a:t>“…I have a voice back into my solution provider’s business that </a:t>
            </a:r>
            <a:r>
              <a:rPr lang="en-US" sz="1050" b="1" i="1" dirty="0">
                <a:solidFill>
                  <a:schemeClr val="tx1"/>
                </a:solidFill>
                <a:ea typeface="Century Gothic"/>
                <a:cs typeface="Century Gothic"/>
                <a:sym typeface="Century Gothic"/>
              </a:rPr>
              <a:t>acts as an advocate for me, helps us gather the necessary support for my team </a:t>
            </a:r>
            <a:r>
              <a:rPr lang="en-US" sz="1050" i="1" dirty="0">
                <a:solidFill>
                  <a:schemeClr val="tx1"/>
                </a:solidFill>
                <a:ea typeface="Century Gothic"/>
                <a:cs typeface="Century Gothic"/>
                <a:sym typeface="Century Gothic"/>
              </a:rPr>
              <a:t>and challenges their organization to act on my feedback” </a:t>
            </a:r>
            <a:endParaRPr lang="en-US" sz="1050" dirty="0">
              <a:solidFill>
                <a:schemeClr val="tx1"/>
              </a:solidFill>
            </a:endParaRPr>
          </a:p>
        </p:txBody>
      </p:sp>
      <p:sp>
        <p:nvSpPr>
          <p:cNvPr id="29" name="Arrow: Pentagon 28">
            <a:extLst>
              <a:ext uri="{FF2B5EF4-FFF2-40B4-BE49-F238E27FC236}">
                <a16:creationId xmlns:a16="http://schemas.microsoft.com/office/drawing/2014/main" id="{4120D76A-201C-3CC3-1736-42507EA412A2}"/>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30" name="Arrow: Chevron 29">
            <a:extLst>
              <a:ext uri="{FF2B5EF4-FFF2-40B4-BE49-F238E27FC236}">
                <a16:creationId xmlns:a16="http://schemas.microsoft.com/office/drawing/2014/main" id="{2E3A4453-5EA3-82EE-B289-A85249D2724E}"/>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31" name="Arrow: Chevron 30">
            <a:extLst>
              <a:ext uri="{FF2B5EF4-FFF2-40B4-BE49-F238E27FC236}">
                <a16:creationId xmlns:a16="http://schemas.microsoft.com/office/drawing/2014/main" id="{CC006274-787C-7E94-F80A-6D1CF3B7E65D}"/>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32" name="Arrow: Chevron 31">
            <a:extLst>
              <a:ext uri="{FF2B5EF4-FFF2-40B4-BE49-F238E27FC236}">
                <a16:creationId xmlns:a16="http://schemas.microsoft.com/office/drawing/2014/main" id="{B8176F00-E2D4-69F6-8819-3790FEF1C137}"/>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33" name="Arrow: Chevron 32">
            <a:extLst>
              <a:ext uri="{FF2B5EF4-FFF2-40B4-BE49-F238E27FC236}">
                <a16:creationId xmlns:a16="http://schemas.microsoft.com/office/drawing/2014/main" id="{CD362389-1D02-EAE2-6AD9-8DA6A14428D9}"/>
              </a:ext>
            </a:extLst>
          </p:cNvPr>
          <p:cNvSpPr/>
          <p:nvPr/>
        </p:nvSpPr>
        <p:spPr>
          <a:xfrm>
            <a:off x="5024676"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Onboard </a:t>
            </a:r>
            <a:endParaRPr lang="en-US" sz="1050" dirty="0">
              <a:solidFill>
                <a:schemeClr val="tx1"/>
              </a:solidFill>
            </a:endParaRPr>
          </a:p>
        </p:txBody>
      </p:sp>
      <p:sp>
        <p:nvSpPr>
          <p:cNvPr id="34" name="Arrow: Chevron 33">
            <a:extLst>
              <a:ext uri="{FF2B5EF4-FFF2-40B4-BE49-F238E27FC236}">
                <a16:creationId xmlns:a16="http://schemas.microsoft.com/office/drawing/2014/main" id="{7F634B55-6BBA-11DD-D26E-84AE98E50E4E}"/>
              </a:ext>
            </a:extLst>
          </p:cNvPr>
          <p:cNvSpPr/>
          <p:nvPr/>
        </p:nvSpPr>
        <p:spPr>
          <a:xfrm>
            <a:off x="612844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Implement </a:t>
            </a:r>
            <a:endParaRPr lang="en-US" sz="1050" dirty="0">
              <a:solidFill>
                <a:schemeClr val="tx1"/>
              </a:solidFill>
            </a:endParaRPr>
          </a:p>
        </p:txBody>
      </p:sp>
      <p:sp>
        <p:nvSpPr>
          <p:cNvPr id="35" name="Arrow: Chevron 34">
            <a:extLst>
              <a:ext uri="{FF2B5EF4-FFF2-40B4-BE49-F238E27FC236}">
                <a16:creationId xmlns:a16="http://schemas.microsoft.com/office/drawing/2014/main" id="{E052E7EE-64B4-A79A-BE4A-F57592AE3B2D}"/>
              </a:ext>
            </a:extLst>
          </p:cNvPr>
          <p:cNvSpPr/>
          <p:nvPr/>
        </p:nvSpPr>
        <p:spPr>
          <a:xfrm>
            <a:off x="7232214"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Utilize</a:t>
            </a:r>
            <a:endParaRPr lang="en-US" sz="1050" dirty="0">
              <a:solidFill>
                <a:schemeClr val="bg1"/>
              </a:solidFill>
            </a:endParaRPr>
          </a:p>
        </p:txBody>
      </p:sp>
      <p:sp>
        <p:nvSpPr>
          <p:cNvPr id="36" name="Arrow: Chevron 35">
            <a:extLst>
              <a:ext uri="{FF2B5EF4-FFF2-40B4-BE49-F238E27FC236}">
                <a16:creationId xmlns:a16="http://schemas.microsoft.com/office/drawing/2014/main" id="{1DDB6A64-9894-8D72-8EF8-27EABE35C656}"/>
              </a:ext>
            </a:extLst>
          </p:cNvPr>
          <p:cNvSpPr/>
          <p:nvPr/>
        </p:nvSpPr>
        <p:spPr>
          <a:xfrm>
            <a:off x="8335983"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Renew</a:t>
            </a:r>
            <a:endParaRPr lang="en-US" sz="1050" dirty="0">
              <a:solidFill>
                <a:schemeClr val="tx1"/>
              </a:solidFill>
            </a:endParaRPr>
          </a:p>
        </p:txBody>
      </p:sp>
      <p:sp>
        <p:nvSpPr>
          <p:cNvPr id="37" name="Arrow: Chevron 36">
            <a:extLst>
              <a:ext uri="{FF2B5EF4-FFF2-40B4-BE49-F238E27FC236}">
                <a16:creationId xmlns:a16="http://schemas.microsoft.com/office/drawing/2014/main" id="{47F83806-AD7E-245B-555D-62AF71C25999}"/>
              </a:ext>
            </a:extLst>
          </p:cNvPr>
          <p:cNvSpPr/>
          <p:nvPr/>
        </p:nvSpPr>
        <p:spPr>
          <a:xfrm>
            <a:off x="9439752"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Expand </a:t>
            </a:r>
            <a:endParaRPr lang="en-US" sz="1050" dirty="0">
              <a:solidFill>
                <a:schemeClr val="tx1"/>
              </a:solidFill>
            </a:endParaRPr>
          </a:p>
        </p:txBody>
      </p:sp>
      <p:sp>
        <p:nvSpPr>
          <p:cNvPr id="38" name="Arrow: Chevron 37">
            <a:extLst>
              <a:ext uri="{FF2B5EF4-FFF2-40B4-BE49-F238E27FC236}">
                <a16:creationId xmlns:a16="http://schemas.microsoft.com/office/drawing/2014/main" id="{84051338-28FA-4A48-382C-A6F6254BCC97}"/>
              </a:ext>
            </a:extLst>
          </p:cNvPr>
          <p:cNvSpPr/>
          <p:nvPr/>
        </p:nvSpPr>
        <p:spPr>
          <a:xfrm>
            <a:off x="1054352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Advocate </a:t>
            </a:r>
            <a:endParaRPr lang="en-US" sz="1050" dirty="0">
              <a:solidFill>
                <a:schemeClr val="tx1"/>
              </a:solidFill>
            </a:endParaRPr>
          </a:p>
        </p:txBody>
      </p:sp>
      <p:sp>
        <p:nvSpPr>
          <p:cNvPr id="39" name="Arrow: Chevron 38">
            <a:extLst>
              <a:ext uri="{FF2B5EF4-FFF2-40B4-BE49-F238E27FC236}">
                <a16:creationId xmlns:a16="http://schemas.microsoft.com/office/drawing/2014/main" id="{2441DD0D-6612-C369-DAF2-58769630C354}"/>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18" name="TextBox 17">
            <a:extLst>
              <a:ext uri="{FF2B5EF4-FFF2-40B4-BE49-F238E27FC236}">
                <a16:creationId xmlns:a16="http://schemas.microsoft.com/office/drawing/2014/main" id="{75FF16F9-2A7A-B4F8-2234-2AC8654749D5}"/>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Tree>
    <p:extLst>
      <p:ext uri="{BB962C8B-B14F-4D97-AF65-F5344CB8AC3E}">
        <p14:creationId xmlns:p14="http://schemas.microsoft.com/office/powerpoint/2010/main" val="7980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44C4-6CC1-5E4E-57BB-114539A96EF1}"/>
              </a:ext>
            </a:extLst>
          </p:cNvPr>
          <p:cNvSpPr>
            <a:spLocks noGrp="1"/>
          </p:cNvSpPr>
          <p:nvPr>
            <p:ph type="title"/>
          </p:nvPr>
        </p:nvSpPr>
        <p:spPr/>
        <p:txBody>
          <a:bodyPr/>
          <a:lstStyle/>
          <a:p>
            <a:r>
              <a:rPr lang="en-US" sz="2400" dirty="0">
                <a:solidFill>
                  <a:schemeClr val="dk1"/>
                </a:solidFill>
              </a:rPr>
              <a:t>Stage 4: Renew</a:t>
            </a:r>
            <a:endParaRPr lang="en-ID" dirty="0"/>
          </a:p>
        </p:txBody>
      </p:sp>
      <p:sp>
        <p:nvSpPr>
          <p:cNvPr id="3" name="Rectangle 2">
            <a:extLst>
              <a:ext uri="{FF2B5EF4-FFF2-40B4-BE49-F238E27FC236}">
                <a16:creationId xmlns:a16="http://schemas.microsoft.com/office/drawing/2014/main" id="{D4E9C031-37F9-AA2F-6239-6D779BEA7DB5}"/>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628D89F3-CBA3-57CF-CF1E-D2CECE28380E}"/>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Why it Matters</a:t>
            </a:r>
            <a:endParaRPr lang="en-US" sz="1400" dirty="0"/>
          </a:p>
        </p:txBody>
      </p:sp>
      <p:sp>
        <p:nvSpPr>
          <p:cNvPr id="5" name="Rectangle 4">
            <a:extLst>
              <a:ext uri="{FF2B5EF4-FFF2-40B4-BE49-F238E27FC236}">
                <a16:creationId xmlns:a16="http://schemas.microsoft.com/office/drawing/2014/main" id="{DD7FF1C9-3DAD-BF6A-0350-7FAE74F6FB1A}"/>
              </a:ext>
            </a:extLst>
          </p:cNvPr>
          <p:cNvSpPr/>
          <p:nvPr/>
        </p:nvSpPr>
        <p:spPr>
          <a:xfrm>
            <a:off x="691959" y="4715453"/>
            <a:ext cx="5179435"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spcBef>
                <a:spcPts val="0"/>
              </a:spcBef>
              <a:spcAft>
                <a:spcPts val="0"/>
              </a:spcAft>
              <a:buNone/>
            </a:pPr>
            <a:r>
              <a:rPr lang="en-US" sz="1000" dirty="0">
                <a:solidFill>
                  <a:schemeClr val="tx1"/>
                </a:solidFill>
                <a:ea typeface="Century Gothic"/>
                <a:cs typeface="Century Gothic"/>
                <a:sym typeface="Century Gothic"/>
              </a:rPr>
              <a:t>Renewals are one of the largest contributors to sustainable company growth. Each renewal that you realize contributes to the overall renewal rate of our business. </a:t>
            </a:r>
            <a:endParaRPr lang="en-US" sz="1000" dirty="0">
              <a:solidFill>
                <a:schemeClr val="tx1"/>
              </a:solidFill>
            </a:endParaRPr>
          </a:p>
          <a:p>
            <a:pPr marL="0" marR="0" lvl="0" indent="0" algn="l" rtl="0">
              <a:spcBef>
                <a:spcPts val="0"/>
              </a:spcBef>
              <a:spcAft>
                <a:spcPts val="0"/>
              </a:spcAft>
              <a:buNone/>
            </a:pPr>
            <a:endParaRPr lang="en-US" sz="1000" dirty="0">
              <a:solidFill>
                <a:schemeClr val="tx1"/>
              </a:solidFill>
              <a:ea typeface="Century Gothic"/>
              <a:cs typeface="Century Gothic"/>
              <a:sym typeface="Century Gothic"/>
            </a:endParaRPr>
          </a:p>
          <a:p>
            <a:pPr marL="0" marR="0" lvl="0" indent="0" algn="l" rtl="0">
              <a:spcBef>
                <a:spcPts val="0"/>
              </a:spcBef>
              <a:spcAft>
                <a:spcPts val="0"/>
              </a:spcAft>
              <a:buNone/>
            </a:pPr>
            <a:r>
              <a:rPr lang="en-US" sz="1000" dirty="0">
                <a:solidFill>
                  <a:schemeClr val="tx1"/>
                </a:solidFill>
                <a:ea typeface="Century Gothic"/>
                <a:cs typeface="Century Gothic"/>
                <a:sym typeface="Century Gothic"/>
              </a:rPr>
              <a:t>For a renewal to go smoothly, teams must work together, proactively, in coordination to best position your organization as the best strategic long-term partner before the contract expires. This involves routine customer health checks, understanding the customers’ business environment, and arming the global renewals team with the best ways to negotiate and secure the renewal. </a:t>
            </a:r>
            <a:endParaRPr lang="en-US" sz="1000" dirty="0">
              <a:solidFill>
                <a:schemeClr val="tx1"/>
              </a:solidFill>
            </a:endParaRPr>
          </a:p>
        </p:txBody>
      </p:sp>
      <p:sp>
        <p:nvSpPr>
          <p:cNvPr id="6" name="Rectangle 5">
            <a:extLst>
              <a:ext uri="{FF2B5EF4-FFF2-40B4-BE49-F238E27FC236}">
                <a16:creationId xmlns:a16="http://schemas.microsoft.com/office/drawing/2014/main" id="{3CC903FD-BF93-E785-325B-7B4DAB786262}"/>
              </a:ext>
            </a:extLst>
          </p:cNvPr>
          <p:cNvSpPr/>
          <p:nvPr/>
        </p:nvSpPr>
        <p:spPr>
          <a:xfrm>
            <a:off x="609600"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63DBC5A4-05F0-8DDE-6E6E-42ACF1A12562}"/>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Description</a:t>
            </a:r>
            <a:endParaRPr lang="en-US" sz="1400" b="1" dirty="0"/>
          </a:p>
        </p:txBody>
      </p:sp>
      <p:sp>
        <p:nvSpPr>
          <p:cNvPr id="8" name="Rectangle 7">
            <a:extLst>
              <a:ext uri="{FF2B5EF4-FFF2-40B4-BE49-F238E27FC236}">
                <a16:creationId xmlns:a16="http://schemas.microsoft.com/office/drawing/2014/main" id="{AD2DD3FA-FA2C-4B5B-3561-2B8316942C6B}"/>
              </a:ext>
            </a:extLst>
          </p:cNvPr>
          <p:cNvSpPr/>
          <p:nvPr/>
        </p:nvSpPr>
        <p:spPr>
          <a:xfrm>
            <a:off x="691959" y="2541143"/>
            <a:ext cx="5179435"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The renewals process at ACME is initiated 200 days (~6 months) before a contract is set to expire. This allows them to leverage utilization data to identify risks, expansion opportunities and prepare for a successful contract execution at the date of renewal.</a:t>
            </a: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The renewals team is responsible for executing this process in a timely manner, however, the entire team working with an account must be aligned with their actions to avoid surprises with customers at the time they execute the renewal contract.</a:t>
            </a:r>
            <a:endParaRPr lang="en-US" sz="1000" dirty="0">
              <a:solidFill>
                <a:schemeClr val="tx1"/>
              </a:solidFill>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Key stakeholders at the customers’ organization will be informed of their timeline to renewal and be kept informed of the renewal team’s actions.</a:t>
            </a:r>
            <a:endParaRPr lang="en-US" sz="1000" dirty="0">
              <a:solidFill>
                <a:schemeClr val="tx1"/>
              </a:solidFill>
            </a:endParaRPr>
          </a:p>
        </p:txBody>
      </p:sp>
      <p:sp>
        <p:nvSpPr>
          <p:cNvPr id="9" name="Rectangle 8">
            <a:extLst>
              <a:ext uri="{FF2B5EF4-FFF2-40B4-BE49-F238E27FC236}">
                <a16:creationId xmlns:a16="http://schemas.microsoft.com/office/drawing/2014/main" id="{66EEEFFD-6F65-3C8A-082B-3E4F6E7C6311}"/>
              </a:ext>
            </a:extLst>
          </p:cNvPr>
          <p:cNvSpPr/>
          <p:nvPr/>
        </p:nvSpPr>
        <p:spPr>
          <a:xfrm>
            <a:off x="6235666"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2FD64ADF-581D-2558-0536-571D971D2BD7}"/>
              </a:ext>
            </a:extLst>
          </p:cNvPr>
          <p:cNvSpPr/>
          <p:nvPr/>
        </p:nvSpPr>
        <p:spPr>
          <a:xfrm>
            <a:off x="6235666"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Success Criteria</a:t>
            </a:r>
            <a:endParaRPr lang="en-US" sz="1400" b="1" dirty="0"/>
          </a:p>
        </p:txBody>
      </p:sp>
      <p:sp>
        <p:nvSpPr>
          <p:cNvPr id="11" name="Rectangle 10">
            <a:extLst>
              <a:ext uri="{FF2B5EF4-FFF2-40B4-BE49-F238E27FC236}">
                <a16:creationId xmlns:a16="http://schemas.microsoft.com/office/drawing/2014/main" id="{C2A0EDD9-3F99-AF15-1343-44EFA7DC622A}"/>
              </a:ext>
            </a:extLst>
          </p:cNvPr>
          <p:cNvSpPr/>
          <p:nvPr/>
        </p:nvSpPr>
        <p:spPr>
          <a:xfrm>
            <a:off x="6318025" y="2541143"/>
            <a:ext cx="5179435"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CSM introduces global renewals team as primary point of contact to manage renewal commercial conversations</a:t>
            </a:r>
            <a:endParaRPr lang="en-US" sz="1000" dirty="0">
              <a:solidFill>
                <a:schemeClr val="tx1"/>
              </a:solidFill>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Customer has been notified of an upcoming renewal and price increase 200 days prior </a:t>
            </a:r>
            <a:endParaRPr lang="en-US" sz="1000" dirty="0">
              <a:solidFill>
                <a:schemeClr val="tx1"/>
              </a:solidFill>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CS team has worked to address/course correct project as needed </a:t>
            </a:r>
            <a:endParaRPr lang="en-US" sz="1000" dirty="0">
              <a:solidFill>
                <a:schemeClr val="tx1"/>
              </a:solidFill>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Net Promoter Score (NPS) survey has been deployed and received a 9 or above</a:t>
            </a:r>
            <a:endParaRPr lang="en-US" sz="1000" dirty="0">
              <a:solidFill>
                <a:schemeClr val="tx1"/>
              </a:solidFill>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Renewal contract is sent 90 days in advance of renewal date </a:t>
            </a:r>
            <a:endParaRPr lang="en-US" sz="1000" dirty="0">
              <a:solidFill>
                <a:schemeClr val="tx1"/>
              </a:solidFill>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tx1"/>
                </a:solidFill>
                <a:ea typeface="Century Gothic"/>
                <a:cs typeface="Century Gothic"/>
                <a:sym typeface="Century Gothic"/>
              </a:rPr>
              <a:t>No outstanding friction points with the customer in executing the renewal</a:t>
            </a:r>
          </a:p>
          <a:p>
            <a:pPr marL="171450" marR="0" lvl="0" indent="-171450" algn="l" rtl="0">
              <a:spcBef>
                <a:spcPts val="0"/>
              </a:spcBef>
              <a:spcAft>
                <a:spcPts val="0"/>
              </a:spcAft>
              <a:buClr>
                <a:schemeClr val="dk1"/>
              </a:buClr>
              <a:buSzPct val="100000"/>
              <a:buFont typeface="Arial" panose="020B0604020202020204" pitchFamily="34" charset="0"/>
              <a:buChar char="•"/>
            </a:pPr>
            <a:endParaRPr lang="en-US" sz="1000" dirty="0">
              <a:solidFill>
                <a:schemeClr val="tx1"/>
              </a:solidFill>
              <a:ea typeface="Century Gothic"/>
              <a:cs typeface="Century Gothic"/>
              <a:sym typeface="Century Gothic"/>
            </a:endParaRPr>
          </a:p>
        </p:txBody>
      </p:sp>
      <p:sp>
        <p:nvSpPr>
          <p:cNvPr id="12" name="Rectangle 11">
            <a:extLst>
              <a:ext uri="{FF2B5EF4-FFF2-40B4-BE49-F238E27FC236}">
                <a16:creationId xmlns:a16="http://schemas.microsoft.com/office/drawing/2014/main" id="{50E029A4-3344-1DC5-9334-6E6ABB1F0B5E}"/>
              </a:ext>
            </a:extLst>
          </p:cNvPr>
          <p:cNvSpPr/>
          <p:nvPr/>
        </p:nvSpPr>
        <p:spPr>
          <a:xfrm>
            <a:off x="6235666" y="4289253"/>
            <a:ext cx="2662149"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9EAE2216-8482-9FC7-3413-54DBFBEE2C5F}"/>
              </a:ext>
            </a:extLst>
          </p:cNvPr>
          <p:cNvSpPr/>
          <p:nvPr/>
        </p:nvSpPr>
        <p:spPr>
          <a:xfrm>
            <a:off x="6235666" y="4289252"/>
            <a:ext cx="2662149"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Example Tools</a:t>
            </a:r>
            <a:endParaRPr lang="en-US" sz="1400" dirty="0"/>
          </a:p>
        </p:txBody>
      </p:sp>
      <p:sp>
        <p:nvSpPr>
          <p:cNvPr id="14" name="Rectangle 13">
            <a:extLst>
              <a:ext uri="{FF2B5EF4-FFF2-40B4-BE49-F238E27FC236}">
                <a16:creationId xmlns:a16="http://schemas.microsoft.com/office/drawing/2014/main" id="{62814FEC-50FD-6A39-614C-112B5A50D051}"/>
              </a:ext>
            </a:extLst>
          </p:cNvPr>
          <p:cNvSpPr/>
          <p:nvPr/>
        </p:nvSpPr>
        <p:spPr>
          <a:xfrm>
            <a:off x="6318026" y="4715453"/>
            <a:ext cx="257885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dk1"/>
                </a:solidFill>
                <a:ea typeface="Century Gothic"/>
                <a:cs typeface="Century Gothic"/>
                <a:sym typeface="Century Gothic"/>
              </a:rPr>
              <a:t>Account audit report</a:t>
            </a:r>
            <a:endParaRPr lang="en-US" sz="1000" dirty="0"/>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dk1"/>
                </a:solidFill>
                <a:ea typeface="Century Gothic"/>
                <a:cs typeface="Century Gothic"/>
                <a:sym typeface="Century Gothic"/>
              </a:rPr>
              <a:t>CSAT surveys</a:t>
            </a:r>
            <a:endParaRPr lang="en-US" sz="1000" dirty="0"/>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dk1"/>
                </a:solidFill>
                <a:ea typeface="Century Gothic"/>
                <a:cs typeface="Century Gothic"/>
                <a:sym typeface="Century Gothic"/>
              </a:rPr>
              <a:t>Customer activity portal </a:t>
            </a:r>
            <a:endParaRPr lang="en-US" sz="1000" dirty="0"/>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dk1"/>
                </a:solidFill>
                <a:ea typeface="Century Gothic"/>
                <a:cs typeface="Century Gothic"/>
                <a:sym typeface="Century Gothic"/>
              </a:rPr>
              <a:t>QBR presentations</a:t>
            </a:r>
            <a:endParaRPr lang="en-US" sz="1000" dirty="0"/>
          </a:p>
          <a:p>
            <a:pPr marL="171450" marR="0" lvl="0" indent="-171450" algn="l" rtl="0">
              <a:spcBef>
                <a:spcPts val="0"/>
              </a:spcBef>
              <a:spcAft>
                <a:spcPts val="0"/>
              </a:spcAft>
              <a:buClr>
                <a:schemeClr val="dk1"/>
              </a:buClr>
              <a:buSzPct val="100000"/>
              <a:buFont typeface="Arial" panose="020B0604020202020204" pitchFamily="34" charset="0"/>
              <a:buChar char="•"/>
            </a:pPr>
            <a:r>
              <a:rPr lang="en-US" sz="1000" dirty="0">
                <a:solidFill>
                  <a:schemeClr val="dk1"/>
                </a:solidFill>
                <a:ea typeface="Century Gothic"/>
                <a:cs typeface="Century Gothic"/>
                <a:sym typeface="Century Gothic"/>
              </a:rPr>
              <a:t>Customer contracts</a:t>
            </a:r>
            <a:endParaRPr lang="en-US" sz="1000" dirty="0"/>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000" dirty="0">
                <a:solidFill>
                  <a:schemeClr val="dk1"/>
                </a:solidFill>
                <a:ea typeface="Century Gothic"/>
                <a:cs typeface="Century Gothic"/>
                <a:sym typeface="Century Gothic"/>
              </a:rPr>
              <a:t>Customer utilization alerts</a:t>
            </a:r>
            <a:endParaRPr lang="en-US" sz="1000" dirty="0"/>
          </a:p>
        </p:txBody>
      </p:sp>
      <p:sp>
        <p:nvSpPr>
          <p:cNvPr id="15" name="Rectangle 14">
            <a:extLst>
              <a:ext uri="{FF2B5EF4-FFF2-40B4-BE49-F238E27FC236}">
                <a16:creationId xmlns:a16="http://schemas.microsoft.com/office/drawing/2014/main" id="{2F80BA0E-D12E-5CDC-8582-3E0EAD18AAF9}"/>
              </a:ext>
            </a:extLst>
          </p:cNvPr>
          <p:cNvSpPr/>
          <p:nvPr/>
        </p:nvSpPr>
        <p:spPr>
          <a:xfrm>
            <a:off x="8902666" y="4289253"/>
            <a:ext cx="2662149" cy="1888166"/>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Rectangle 15">
            <a:extLst>
              <a:ext uri="{FF2B5EF4-FFF2-40B4-BE49-F238E27FC236}">
                <a16:creationId xmlns:a16="http://schemas.microsoft.com/office/drawing/2014/main" id="{2165A219-72E4-7708-8A6A-A95E983F1478}"/>
              </a:ext>
            </a:extLst>
          </p:cNvPr>
          <p:cNvSpPr/>
          <p:nvPr/>
        </p:nvSpPr>
        <p:spPr>
          <a:xfrm>
            <a:off x="8902666" y="4289252"/>
            <a:ext cx="2662149"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lnSpc>
                <a:spcPct val="100000"/>
              </a:lnSpc>
              <a:spcBef>
                <a:spcPts val="0"/>
              </a:spcBef>
              <a:spcAft>
                <a:spcPts val="0"/>
              </a:spcAft>
              <a:buClr>
                <a:schemeClr val="lt1"/>
              </a:buClr>
              <a:buSzPts val="1600"/>
              <a:buFont typeface="Century Gothic"/>
              <a:buNone/>
            </a:pPr>
            <a:r>
              <a:rPr lang="en-US" sz="1400" b="1" dirty="0">
                <a:solidFill>
                  <a:schemeClr val="lt1"/>
                </a:solidFill>
                <a:ea typeface="Century Gothic"/>
                <a:cs typeface="Century Gothic"/>
                <a:sym typeface="Century Gothic"/>
              </a:rPr>
              <a:t>Emotional Narrative</a:t>
            </a:r>
            <a:endParaRPr lang="en-US" sz="1400" dirty="0"/>
          </a:p>
        </p:txBody>
      </p:sp>
      <p:sp>
        <p:nvSpPr>
          <p:cNvPr id="17" name="Rectangle 16">
            <a:extLst>
              <a:ext uri="{FF2B5EF4-FFF2-40B4-BE49-F238E27FC236}">
                <a16:creationId xmlns:a16="http://schemas.microsoft.com/office/drawing/2014/main" id="{D1F6F468-431A-575B-612B-D0BC1945FB49}"/>
              </a:ext>
            </a:extLst>
          </p:cNvPr>
          <p:cNvSpPr/>
          <p:nvPr/>
        </p:nvSpPr>
        <p:spPr>
          <a:xfrm>
            <a:off x="8944315" y="4910171"/>
            <a:ext cx="257885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rtl="0">
              <a:lnSpc>
                <a:spcPct val="100000"/>
              </a:lnSpc>
              <a:spcBef>
                <a:spcPts val="0"/>
              </a:spcBef>
              <a:spcAft>
                <a:spcPts val="0"/>
              </a:spcAft>
              <a:buClr>
                <a:schemeClr val="dk1"/>
              </a:buClr>
              <a:buSzPts val="1400"/>
              <a:buFont typeface="Century Gothic"/>
              <a:buNone/>
            </a:pPr>
            <a:r>
              <a:rPr lang="en-US" sz="1000" dirty="0">
                <a:solidFill>
                  <a:schemeClr val="dk1"/>
                </a:solidFill>
                <a:ea typeface="Century Gothic"/>
                <a:cs typeface="Century Gothic"/>
                <a:sym typeface="Century Gothic"/>
              </a:rPr>
              <a:t>“…I have a </a:t>
            </a:r>
            <a:r>
              <a:rPr lang="en-US" sz="1000" b="1" dirty="0">
                <a:solidFill>
                  <a:schemeClr val="dk1"/>
                </a:solidFill>
                <a:ea typeface="Century Gothic"/>
                <a:cs typeface="Century Gothic"/>
                <a:sym typeface="Century Gothic"/>
              </a:rPr>
              <a:t>partner that is focused on building long term relationships </a:t>
            </a:r>
            <a:r>
              <a:rPr lang="en-US" sz="1000" dirty="0">
                <a:solidFill>
                  <a:schemeClr val="dk1"/>
                </a:solidFill>
                <a:ea typeface="Century Gothic"/>
                <a:cs typeface="Century Gothic"/>
                <a:sym typeface="Century Gothic"/>
              </a:rPr>
              <a:t>with me, not just when my contract is up for renewal” </a:t>
            </a:r>
            <a:endParaRPr lang="en-US" sz="1600" dirty="0">
              <a:solidFill>
                <a:schemeClr val="dk1"/>
              </a:solidFill>
              <a:ea typeface="Century Gothic"/>
              <a:cs typeface="Century Gothic"/>
              <a:sym typeface="Century Gothic"/>
            </a:endParaRPr>
          </a:p>
        </p:txBody>
      </p:sp>
      <p:sp>
        <p:nvSpPr>
          <p:cNvPr id="18" name="Arrow: Pentagon 17">
            <a:extLst>
              <a:ext uri="{FF2B5EF4-FFF2-40B4-BE49-F238E27FC236}">
                <a16:creationId xmlns:a16="http://schemas.microsoft.com/office/drawing/2014/main" id="{586CA8A9-0410-526C-B869-43DFB011F6A9}"/>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19" name="Arrow: Chevron 18">
            <a:extLst>
              <a:ext uri="{FF2B5EF4-FFF2-40B4-BE49-F238E27FC236}">
                <a16:creationId xmlns:a16="http://schemas.microsoft.com/office/drawing/2014/main" id="{A856DA66-97E1-4552-A0E2-0DDB08792E38}"/>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20" name="Arrow: Chevron 19">
            <a:extLst>
              <a:ext uri="{FF2B5EF4-FFF2-40B4-BE49-F238E27FC236}">
                <a16:creationId xmlns:a16="http://schemas.microsoft.com/office/drawing/2014/main" id="{29A7F600-A601-1F08-A22D-FF872D581A4C}"/>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1" name="Arrow: Chevron 20">
            <a:extLst>
              <a:ext uri="{FF2B5EF4-FFF2-40B4-BE49-F238E27FC236}">
                <a16:creationId xmlns:a16="http://schemas.microsoft.com/office/drawing/2014/main" id="{4FCCC463-A92E-7A47-3056-B866DDCCAE83}"/>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22" name="Arrow: Chevron 21">
            <a:extLst>
              <a:ext uri="{FF2B5EF4-FFF2-40B4-BE49-F238E27FC236}">
                <a16:creationId xmlns:a16="http://schemas.microsoft.com/office/drawing/2014/main" id="{F66510AC-7B3D-8242-AB3E-00A39796C33A}"/>
              </a:ext>
            </a:extLst>
          </p:cNvPr>
          <p:cNvSpPr/>
          <p:nvPr/>
        </p:nvSpPr>
        <p:spPr>
          <a:xfrm>
            <a:off x="5024676"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Onboard </a:t>
            </a:r>
            <a:endParaRPr lang="en-US" sz="1050" dirty="0">
              <a:solidFill>
                <a:schemeClr val="tx1"/>
              </a:solidFill>
            </a:endParaRPr>
          </a:p>
        </p:txBody>
      </p:sp>
      <p:sp>
        <p:nvSpPr>
          <p:cNvPr id="23" name="Arrow: Chevron 22">
            <a:extLst>
              <a:ext uri="{FF2B5EF4-FFF2-40B4-BE49-F238E27FC236}">
                <a16:creationId xmlns:a16="http://schemas.microsoft.com/office/drawing/2014/main" id="{9B8790DB-A3CE-C968-EC1C-9CBFB59AADF1}"/>
              </a:ext>
            </a:extLst>
          </p:cNvPr>
          <p:cNvSpPr/>
          <p:nvPr/>
        </p:nvSpPr>
        <p:spPr>
          <a:xfrm>
            <a:off x="612844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Implement </a:t>
            </a:r>
            <a:endParaRPr lang="en-US" sz="1050" dirty="0">
              <a:solidFill>
                <a:schemeClr val="tx1"/>
              </a:solidFill>
            </a:endParaRPr>
          </a:p>
        </p:txBody>
      </p:sp>
      <p:sp>
        <p:nvSpPr>
          <p:cNvPr id="24" name="Arrow: Chevron 23">
            <a:extLst>
              <a:ext uri="{FF2B5EF4-FFF2-40B4-BE49-F238E27FC236}">
                <a16:creationId xmlns:a16="http://schemas.microsoft.com/office/drawing/2014/main" id="{16960DF7-B8D9-E6D8-5BEA-073115B7DA6B}"/>
              </a:ext>
            </a:extLst>
          </p:cNvPr>
          <p:cNvSpPr/>
          <p:nvPr/>
        </p:nvSpPr>
        <p:spPr>
          <a:xfrm>
            <a:off x="7232214"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Utilize</a:t>
            </a:r>
            <a:endParaRPr lang="en-US" sz="1050" dirty="0">
              <a:solidFill>
                <a:schemeClr val="tx1"/>
              </a:solidFill>
            </a:endParaRPr>
          </a:p>
        </p:txBody>
      </p:sp>
      <p:sp>
        <p:nvSpPr>
          <p:cNvPr id="25" name="Arrow: Chevron 24">
            <a:extLst>
              <a:ext uri="{FF2B5EF4-FFF2-40B4-BE49-F238E27FC236}">
                <a16:creationId xmlns:a16="http://schemas.microsoft.com/office/drawing/2014/main" id="{92CEBE71-FCBB-5D2F-86DE-C6F4BD9DEE79}"/>
              </a:ext>
            </a:extLst>
          </p:cNvPr>
          <p:cNvSpPr/>
          <p:nvPr/>
        </p:nvSpPr>
        <p:spPr>
          <a:xfrm>
            <a:off x="8335983"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Renew</a:t>
            </a:r>
            <a:endParaRPr lang="en-US" sz="1050" dirty="0">
              <a:solidFill>
                <a:schemeClr val="bg1"/>
              </a:solidFill>
            </a:endParaRPr>
          </a:p>
        </p:txBody>
      </p:sp>
      <p:sp>
        <p:nvSpPr>
          <p:cNvPr id="26" name="Arrow: Chevron 25">
            <a:extLst>
              <a:ext uri="{FF2B5EF4-FFF2-40B4-BE49-F238E27FC236}">
                <a16:creationId xmlns:a16="http://schemas.microsoft.com/office/drawing/2014/main" id="{D08113E8-4A3A-F04B-7CED-A625B21E91C0}"/>
              </a:ext>
            </a:extLst>
          </p:cNvPr>
          <p:cNvSpPr/>
          <p:nvPr/>
        </p:nvSpPr>
        <p:spPr>
          <a:xfrm>
            <a:off x="9439752"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Expand </a:t>
            </a:r>
            <a:endParaRPr lang="en-US" sz="1050" dirty="0">
              <a:solidFill>
                <a:schemeClr val="tx1"/>
              </a:solidFill>
            </a:endParaRPr>
          </a:p>
        </p:txBody>
      </p:sp>
      <p:sp>
        <p:nvSpPr>
          <p:cNvPr id="27" name="Arrow: Chevron 26">
            <a:extLst>
              <a:ext uri="{FF2B5EF4-FFF2-40B4-BE49-F238E27FC236}">
                <a16:creationId xmlns:a16="http://schemas.microsoft.com/office/drawing/2014/main" id="{68D7B60C-CE4D-A1A8-4B18-21D7C4DB78BD}"/>
              </a:ext>
            </a:extLst>
          </p:cNvPr>
          <p:cNvSpPr/>
          <p:nvPr/>
        </p:nvSpPr>
        <p:spPr>
          <a:xfrm>
            <a:off x="1054352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Advocate </a:t>
            </a:r>
            <a:endParaRPr lang="en-US" sz="1050" dirty="0">
              <a:solidFill>
                <a:schemeClr val="tx1"/>
              </a:solidFill>
            </a:endParaRPr>
          </a:p>
        </p:txBody>
      </p:sp>
      <p:sp>
        <p:nvSpPr>
          <p:cNvPr id="28" name="Arrow: Chevron 27">
            <a:extLst>
              <a:ext uri="{FF2B5EF4-FFF2-40B4-BE49-F238E27FC236}">
                <a16:creationId xmlns:a16="http://schemas.microsoft.com/office/drawing/2014/main" id="{6BDB5983-D419-C020-D98C-D670275E3826}"/>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9" name="TextBox 28">
            <a:extLst>
              <a:ext uri="{FF2B5EF4-FFF2-40B4-BE49-F238E27FC236}">
                <a16:creationId xmlns:a16="http://schemas.microsoft.com/office/drawing/2014/main" id="{2FB9E70E-CCAF-40FD-F42D-FFAA24C4E868}"/>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Tree>
    <p:extLst>
      <p:ext uri="{BB962C8B-B14F-4D97-AF65-F5344CB8AC3E}">
        <p14:creationId xmlns:p14="http://schemas.microsoft.com/office/powerpoint/2010/main" val="213521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CDBA-1DD7-6902-5669-51C116C2B557}"/>
              </a:ext>
            </a:extLst>
          </p:cNvPr>
          <p:cNvSpPr>
            <a:spLocks noGrp="1"/>
          </p:cNvSpPr>
          <p:nvPr>
            <p:ph type="title"/>
          </p:nvPr>
        </p:nvSpPr>
        <p:spPr/>
        <p:txBody>
          <a:bodyPr/>
          <a:lstStyle/>
          <a:p>
            <a:r>
              <a:rPr lang="en-US" sz="2400" dirty="0">
                <a:solidFill>
                  <a:schemeClr val="dk1"/>
                </a:solidFill>
              </a:rPr>
              <a:t>Stage 5: Expand</a:t>
            </a:r>
            <a:endParaRPr lang="en-ID" dirty="0"/>
          </a:p>
        </p:txBody>
      </p:sp>
      <p:sp>
        <p:nvSpPr>
          <p:cNvPr id="3" name="Rectangle 2">
            <a:extLst>
              <a:ext uri="{FF2B5EF4-FFF2-40B4-BE49-F238E27FC236}">
                <a16:creationId xmlns:a16="http://schemas.microsoft.com/office/drawing/2014/main" id="{5D0D8FA3-B8EE-A2A7-B20E-27EF8368F422}"/>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5ADFDD1A-D3F7-E218-B019-30D84518EC44}"/>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Why it Matters</a:t>
            </a:r>
            <a:endParaRPr lang="en-US" sz="1400" dirty="0"/>
          </a:p>
        </p:txBody>
      </p:sp>
      <p:sp>
        <p:nvSpPr>
          <p:cNvPr id="5" name="Rectangle 4">
            <a:extLst>
              <a:ext uri="{FF2B5EF4-FFF2-40B4-BE49-F238E27FC236}">
                <a16:creationId xmlns:a16="http://schemas.microsoft.com/office/drawing/2014/main" id="{C6D5E190-EFCC-EF42-9EC5-0E9EEAC79626}"/>
              </a:ext>
            </a:extLst>
          </p:cNvPr>
          <p:cNvSpPr/>
          <p:nvPr/>
        </p:nvSpPr>
        <p:spPr>
          <a:xfrm>
            <a:off x="691959" y="4715453"/>
            <a:ext cx="5179435"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spcBef>
                <a:spcPts val="0"/>
              </a:spcBef>
              <a:spcAft>
                <a:spcPts val="0"/>
              </a:spcAft>
              <a:buNone/>
            </a:pPr>
            <a:r>
              <a:rPr lang="en-US" sz="1000" dirty="0">
                <a:solidFill>
                  <a:schemeClr val="tx1"/>
                </a:solidFill>
                <a:ea typeface="Century Gothic"/>
                <a:cs typeface="Century Gothic"/>
                <a:sym typeface="Century Gothic"/>
              </a:rPr>
              <a:t>One of your largest growth opportunities is to increase your customer’s usage of your products and maximize the value they are receiving with their expansion. </a:t>
            </a:r>
            <a:endParaRPr lang="en-US" sz="1000" dirty="0">
              <a:solidFill>
                <a:schemeClr val="tx1"/>
              </a:solidFill>
            </a:endParaRPr>
          </a:p>
          <a:p>
            <a:pPr marL="0" marR="0" lvl="0" indent="0" algn="l" rtl="0">
              <a:spcBef>
                <a:spcPts val="0"/>
              </a:spcBef>
              <a:spcAft>
                <a:spcPts val="0"/>
              </a:spcAft>
              <a:buNone/>
            </a:pPr>
            <a:endParaRPr lang="en-US" sz="1000" dirty="0">
              <a:solidFill>
                <a:schemeClr val="tx1"/>
              </a:solidFill>
              <a:ea typeface="Century Gothic"/>
              <a:cs typeface="Century Gothic"/>
              <a:sym typeface="Century Gothic"/>
            </a:endParaRPr>
          </a:p>
          <a:p>
            <a:pPr marL="0" marR="0" lvl="0" indent="0" algn="l" rtl="0">
              <a:spcBef>
                <a:spcPts val="0"/>
              </a:spcBef>
              <a:spcAft>
                <a:spcPts val="0"/>
              </a:spcAft>
              <a:buNone/>
            </a:pPr>
            <a:r>
              <a:rPr lang="en-US" sz="1000" dirty="0">
                <a:solidFill>
                  <a:schemeClr val="tx1"/>
                </a:solidFill>
                <a:ea typeface="Century Gothic"/>
                <a:cs typeface="Century Gothic"/>
                <a:sym typeface="Century Gothic"/>
              </a:rPr>
              <a:t>When customers expand their scope, whether through their existing solution or new products, it is a signal are seeing you as strategic advisors and capable to execute alongside them to meet their objectives. </a:t>
            </a:r>
            <a:endParaRPr lang="en-US" sz="1000" dirty="0">
              <a:solidFill>
                <a:schemeClr val="tx1"/>
              </a:solidFill>
            </a:endParaRPr>
          </a:p>
        </p:txBody>
      </p:sp>
      <p:sp>
        <p:nvSpPr>
          <p:cNvPr id="6" name="Rectangle 5">
            <a:extLst>
              <a:ext uri="{FF2B5EF4-FFF2-40B4-BE49-F238E27FC236}">
                <a16:creationId xmlns:a16="http://schemas.microsoft.com/office/drawing/2014/main" id="{682ED02D-CA39-5285-4699-957BE943F8D7}"/>
              </a:ext>
            </a:extLst>
          </p:cNvPr>
          <p:cNvSpPr/>
          <p:nvPr/>
        </p:nvSpPr>
        <p:spPr>
          <a:xfrm>
            <a:off x="609598" y="2108490"/>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D36C72D5-54E4-14B3-B2A1-113F17944981}"/>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Description</a:t>
            </a:r>
            <a:endParaRPr lang="en-US" sz="1400" b="1" dirty="0"/>
          </a:p>
        </p:txBody>
      </p:sp>
      <p:sp>
        <p:nvSpPr>
          <p:cNvPr id="8" name="Rectangle 7">
            <a:extLst>
              <a:ext uri="{FF2B5EF4-FFF2-40B4-BE49-F238E27FC236}">
                <a16:creationId xmlns:a16="http://schemas.microsoft.com/office/drawing/2014/main" id="{FB4E0613-CD9F-957A-E493-7A96CF367813}"/>
              </a:ext>
            </a:extLst>
          </p:cNvPr>
          <p:cNvSpPr/>
          <p:nvPr/>
        </p:nvSpPr>
        <p:spPr>
          <a:xfrm>
            <a:off x="691959" y="2541143"/>
            <a:ext cx="5179435" cy="146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dk1"/>
              </a:buClr>
              <a:buSzPts val="1000"/>
              <a:buFont typeface="Arial" panose="020B0604020202020204" pitchFamily="34" charset="0"/>
              <a:buChar char="•"/>
            </a:pPr>
            <a:r>
              <a:rPr lang="en-US" sz="950" dirty="0">
                <a:solidFill>
                  <a:schemeClr val="tx1"/>
                </a:solidFill>
                <a:ea typeface="Century Gothic"/>
                <a:cs typeface="Century Gothic"/>
                <a:sym typeface="Century Gothic"/>
              </a:rPr>
              <a:t>In the expansion stage, a customer has seen value from their relationship with your organization. At this point, CS identifies areas where customers can benefit from increased utilization of the solutions they currently use and identify how customers would benefit from another product and/or services, rolling out your solution to additional divisions/sites or migrating from on-premise to the cloud.</a:t>
            </a:r>
          </a:p>
          <a:p>
            <a:pPr marL="144000" marR="0" lvl="0" indent="-144000" algn="l" rtl="0">
              <a:spcBef>
                <a:spcPts val="0"/>
              </a:spcBef>
              <a:spcAft>
                <a:spcPts val="0"/>
              </a:spcAft>
              <a:buClr>
                <a:schemeClr val="dk1"/>
              </a:buClr>
              <a:buSzPts val="1000"/>
              <a:buFont typeface="Arial" panose="020B0604020202020204" pitchFamily="34" charset="0"/>
              <a:buChar char="•"/>
            </a:pPr>
            <a:r>
              <a:rPr lang="en-US" sz="950" dirty="0">
                <a:solidFill>
                  <a:schemeClr val="tx1"/>
                </a:solidFill>
                <a:ea typeface="Century Gothic"/>
                <a:cs typeface="Century Gothic"/>
                <a:sym typeface="Century Gothic"/>
              </a:rPr>
              <a:t>This stage involves understanding the value customers are receiving and alignment on what steps would be needed to increase it.</a:t>
            </a:r>
          </a:p>
          <a:p>
            <a:pPr marL="144000" marR="0" lvl="0" indent="-144000" algn="l" rtl="0">
              <a:spcBef>
                <a:spcPts val="0"/>
              </a:spcBef>
              <a:spcAft>
                <a:spcPts val="0"/>
              </a:spcAft>
              <a:buClr>
                <a:schemeClr val="dk1"/>
              </a:buClr>
              <a:buSzPts val="1000"/>
              <a:buFont typeface="Arial" panose="020B0604020202020204" pitchFamily="34" charset="0"/>
              <a:buChar char="•"/>
            </a:pPr>
            <a:r>
              <a:rPr lang="en-US" sz="950" dirty="0">
                <a:solidFill>
                  <a:schemeClr val="tx1"/>
                </a:solidFill>
                <a:ea typeface="Century Gothic"/>
                <a:cs typeface="Century Gothic"/>
                <a:sym typeface="Century Gothic"/>
              </a:rPr>
              <a:t>As a CS team, you must be proactive to ensure customers are making the most out of their experience with your organization before positioning additional product upgrade opportunities.</a:t>
            </a:r>
            <a:endParaRPr lang="en-US" sz="950" dirty="0">
              <a:solidFill>
                <a:schemeClr val="tx1"/>
              </a:solidFill>
            </a:endParaRPr>
          </a:p>
        </p:txBody>
      </p:sp>
      <p:sp>
        <p:nvSpPr>
          <p:cNvPr id="9" name="Rectangle 8">
            <a:extLst>
              <a:ext uri="{FF2B5EF4-FFF2-40B4-BE49-F238E27FC236}">
                <a16:creationId xmlns:a16="http://schemas.microsoft.com/office/drawing/2014/main" id="{0D816D03-9B37-06BE-FB14-6B5778755F6E}"/>
              </a:ext>
            </a:extLst>
          </p:cNvPr>
          <p:cNvSpPr/>
          <p:nvPr/>
        </p:nvSpPr>
        <p:spPr>
          <a:xfrm>
            <a:off x="6235666"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653B35B6-1046-893E-55DB-54065DF9B6B3}"/>
              </a:ext>
            </a:extLst>
          </p:cNvPr>
          <p:cNvSpPr/>
          <p:nvPr/>
        </p:nvSpPr>
        <p:spPr>
          <a:xfrm>
            <a:off x="6235666"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Success Criteria</a:t>
            </a:r>
            <a:endParaRPr lang="en-US" sz="1400" b="1" dirty="0"/>
          </a:p>
        </p:txBody>
      </p:sp>
      <p:sp>
        <p:nvSpPr>
          <p:cNvPr id="11" name="Rectangle 10">
            <a:extLst>
              <a:ext uri="{FF2B5EF4-FFF2-40B4-BE49-F238E27FC236}">
                <a16:creationId xmlns:a16="http://schemas.microsoft.com/office/drawing/2014/main" id="{A2CC7D44-16D3-6415-B2A3-0DC436A479CF}"/>
              </a:ext>
            </a:extLst>
          </p:cNvPr>
          <p:cNvSpPr/>
          <p:nvPr/>
        </p:nvSpPr>
        <p:spPr>
          <a:xfrm>
            <a:off x="6318025" y="2541143"/>
            <a:ext cx="5179435"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dk1"/>
              </a:buClr>
              <a:buSzPts val="1000"/>
              <a:buFont typeface="Arial" panose="020B0604020202020204" pitchFamily="34" charset="0"/>
              <a:buChar char="•"/>
            </a:pPr>
            <a:r>
              <a:rPr lang="en-US" sz="1000" dirty="0">
                <a:solidFill>
                  <a:schemeClr val="tx1"/>
                </a:solidFill>
                <a:ea typeface="Century Gothic"/>
                <a:cs typeface="Century Gothic"/>
                <a:sym typeface="Century Gothic"/>
              </a:rPr>
              <a:t>Customer has expressed their high level of trust in your products and CS Org</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dirty="0">
                <a:solidFill>
                  <a:schemeClr val="tx1"/>
                </a:solidFill>
                <a:ea typeface="Century Gothic"/>
                <a:cs typeface="Century Gothic"/>
                <a:sym typeface="Century Gothic"/>
              </a:rPr>
              <a:t>Account plan reflects the current state of the solution</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dirty="0">
                <a:solidFill>
                  <a:schemeClr val="tx1"/>
                </a:solidFill>
                <a:ea typeface="Century Gothic"/>
                <a:cs typeface="Century Gothic"/>
                <a:sym typeface="Century Gothic"/>
              </a:rPr>
              <a:t>Buy in from customer to engage in periodic process assessments</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dirty="0">
                <a:solidFill>
                  <a:schemeClr val="tx1"/>
                </a:solidFill>
                <a:ea typeface="Century Gothic"/>
                <a:cs typeface="Century Gothic"/>
                <a:sym typeface="Century Gothic"/>
              </a:rPr>
              <a:t>Your service delivery and CS teams validated the customer is using the product correctly </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dirty="0">
                <a:solidFill>
                  <a:schemeClr val="tx1"/>
                </a:solidFill>
                <a:ea typeface="Century Gothic"/>
                <a:cs typeface="Century Gothic"/>
                <a:sym typeface="Century Gothic"/>
              </a:rPr>
              <a:t>Account utilization has reached healthy adoption levels as defined by customer and your team</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dirty="0">
                <a:solidFill>
                  <a:schemeClr val="tx1"/>
                </a:solidFill>
                <a:ea typeface="Century Gothic"/>
                <a:cs typeface="Century Gothic"/>
                <a:sym typeface="Century Gothic"/>
              </a:rPr>
              <a:t>Sales and/or consulting services team approves the scope for expansion or migration</a:t>
            </a:r>
            <a:endParaRPr lang="en-US" sz="1000" dirty="0">
              <a:solidFill>
                <a:schemeClr val="tx1"/>
              </a:solidFill>
            </a:endParaRPr>
          </a:p>
        </p:txBody>
      </p:sp>
      <p:sp>
        <p:nvSpPr>
          <p:cNvPr id="12" name="Rectangle 11">
            <a:extLst>
              <a:ext uri="{FF2B5EF4-FFF2-40B4-BE49-F238E27FC236}">
                <a16:creationId xmlns:a16="http://schemas.microsoft.com/office/drawing/2014/main" id="{80EBEF50-9783-AACC-2A09-D4B6DE4FB667}"/>
              </a:ext>
            </a:extLst>
          </p:cNvPr>
          <p:cNvSpPr/>
          <p:nvPr/>
        </p:nvSpPr>
        <p:spPr>
          <a:xfrm>
            <a:off x="6235666" y="4289253"/>
            <a:ext cx="2662149"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2561ABE8-EB7B-24B7-E5D8-DFD029AF96B2}"/>
              </a:ext>
            </a:extLst>
          </p:cNvPr>
          <p:cNvSpPr/>
          <p:nvPr/>
        </p:nvSpPr>
        <p:spPr>
          <a:xfrm>
            <a:off x="6235666" y="4289252"/>
            <a:ext cx="2662149"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Example Tools</a:t>
            </a:r>
            <a:endParaRPr lang="en-US" sz="1400" dirty="0"/>
          </a:p>
        </p:txBody>
      </p:sp>
      <p:sp>
        <p:nvSpPr>
          <p:cNvPr id="14" name="Rectangle 13">
            <a:extLst>
              <a:ext uri="{FF2B5EF4-FFF2-40B4-BE49-F238E27FC236}">
                <a16:creationId xmlns:a16="http://schemas.microsoft.com/office/drawing/2014/main" id="{6B455E72-CC0D-E3F4-ADCA-FAC22E066708}"/>
              </a:ext>
            </a:extLst>
          </p:cNvPr>
          <p:cNvSpPr/>
          <p:nvPr/>
        </p:nvSpPr>
        <p:spPr>
          <a:xfrm>
            <a:off x="6318026" y="4715453"/>
            <a:ext cx="2578850"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44000" marR="0" lvl="0" indent="-144000" algn="l" rtl="0">
              <a:spcBef>
                <a:spcPts val="0"/>
              </a:spcBef>
              <a:spcAft>
                <a:spcPts val="0"/>
              </a:spcAft>
              <a:buClr>
                <a:schemeClr val="dk1"/>
              </a:buClr>
              <a:buSzPts val="1000"/>
              <a:buFont typeface="Arial" panose="020B0604020202020204" pitchFamily="34" charset="0"/>
              <a:buChar char="•"/>
            </a:pPr>
            <a:r>
              <a:rPr lang="en-US" sz="1000" i="0" dirty="0">
                <a:solidFill>
                  <a:schemeClr val="tx1"/>
                </a:solidFill>
                <a:ea typeface="Century Gothic"/>
                <a:cs typeface="Century Gothic"/>
                <a:sym typeface="Century Gothic"/>
              </a:rPr>
              <a:t>Account plan </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i="0" dirty="0">
                <a:solidFill>
                  <a:schemeClr val="tx1"/>
                </a:solidFill>
                <a:ea typeface="Century Gothic"/>
                <a:cs typeface="Century Gothic"/>
                <a:sym typeface="Century Gothic"/>
              </a:rPr>
              <a:t>Cloud migration plan </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i="0" dirty="0">
                <a:solidFill>
                  <a:schemeClr val="tx1"/>
                </a:solidFill>
                <a:ea typeface="Century Gothic"/>
                <a:cs typeface="Century Gothic"/>
                <a:sym typeface="Century Gothic"/>
              </a:rPr>
              <a:t>Account audit report</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i="0" dirty="0">
                <a:solidFill>
                  <a:schemeClr val="tx1"/>
                </a:solidFill>
                <a:ea typeface="Century Gothic"/>
                <a:cs typeface="Century Gothic"/>
                <a:sym typeface="Century Gothic"/>
              </a:rPr>
              <a:t>Customer utilization alerts </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i="0" dirty="0">
                <a:solidFill>
                  <a:schemeClr val="tx1"/>
                </a:solidFill>
                <a:ea typeface="Century Gothic"/>
                <a:cs typeface="Century Gothic"/>
                <a:sym typeface="Century Gothic"/>
              </a:rPr>
              <a:t>Customer references/use cases </a:t>
            </a:r>
            <a:endParaRPr lang="en-US" sz="1000" dirty="0">
              <a:solidFill>
                <a:schemeClr val="tx1"/>
              </a:solidFill>
            </a:endParaRPr>
          </a:p>
          <a:p>
            <a:pPr marL="144000" marR="0" lvl="0" indent="-144000" algn="l" rtl="0">
              <a:spcBef>
                <a:spcPts val="0"/>
              </a:spcBef>
              <a:spcAft>
                <a:spcPts val="0"/>
              </a:spcAft>
              <a:buClr>
                <a:schemeClr val="dk1"/>
              </a:buClr>
              <a:buSzPts val="1000"/>
              <a:buFont typeface="Arial" panose="020B0604020202020204" pitchFamily="34" charset="0"/>
              <a:buChar char="•"/>
            </a:pPr>
            <a:r>
              <a:rPr lang="en-US" sz="1000" i="0" dirty="0">
                <a:solidFill>
                  <a:schemeClr val="tx1"/>
                </a:solidFill>
                <a:ea typeface="Century Gothic"/>
                <a:cs typeface="Century Gothic"/>
                <a:sym typeface="Century Gothic"/>
              </a:rPr>
              <a:t>Product compatibility tools</a:t>
            </a:r>
            <a:endParaRPr lang="en-US" sz="1000" dirty="0">
              <a:solidFill>
                <a:schemeClr val="tx1"/>
              </a:solidFill>
            </a:endParaRPr>
          </a:p>
        </p:txBody>
      </p:sp>
      <p:sp>
        <p:nvSpPr>
          <p:cNvPr id="15" name="Rectangle 14">
            <a:extLst>
              <a:ext uri="{FF2B5EF4-FFF2-40B4-BE49-F238E27FC236}">
                <a16:creationId xmlns:a16="http://schemas.microsoft.com/office/drawing/2014/main" id="{6DEB4F8B-CAE5-E086-4C66-A60FE90F0258}"/>
              </a:ext>
            </a:extLst>
          </p:cNvPr>
          <p:cNvSpPr/>
          <p:nvPr/>
        </p:nvSpPr>
        <p:spPr>
          <a:xfrm>
            <a:off x="8902666" y="4289253"/>
            <a:ext cx="2662149" cy="1888166"/>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Rectangle 15">
            <a:extLst>
              <a:ext uri="{FF2B5EF4-FFF2-40B4-BE49-F238E27FC236}">
                <a16:creationId xmlns:a16="http://schemas.microsoft.com/office/drawing/2014/main" id="{1A26D136-14B4-6BAD-B575-8EFAAE85E28C}"/>
              </a:ext>
            </a:extLst>
          </p:cNvPr>
          <p:cNvSpPr/>
          <p:nvPr/>
        </p:nvSpPr>
        <p:spPr>
          <a:xfrm>
            <a:off x="8902666" y="4289252"/>
            <a:ext cx="2662149"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lnSpc>
                <a:spcPct val="100000"/>
              </a:lnSpc>
              <a:spcBef>
                <a:spcPts val="0"/>
              </a:spcBef>
              <a:spcAft>
                <a:spcPts val="0"/>
              </a:spcAft>
              <a:buClr>
                <a:schemeClr val="lt1"/>
              </a:buClr>
              <a:buSzPts val="1600"/>
              <a:buFont typeface="Century Gothic"/>
              <a:buNone/>
            </a:pPr>
            <a:r>
              <a:rPr lang="en-US" sz="1400" b="1" dirty="0">
                <a:solidFill>
                  <a:schemeClr val="lt1"/>
                </a:solidFill>
                <a:ea typeface="Century Gothic"/>
                <a:cs typeface="Century Gothic"/>
                <a:sym typeface="Century Gothic"/>
              </a:rPr>
              <a:t>Emotional Narrative</a:t>
            </a:r>
            <a:endParaRPr lang="en-US" sz="1400" dirty="0"/>
          </a:p>
        </p:txBody>
      </p:sp>
      <p:sp>
        <p:nvSpPr>
          <p:cNvPr id="17" name="Rectangle 16">
            <a:extLst>
              <a:ext uri="{FF2B5EF4-FFF2-40B4-BE49-F238E27FC236}">
                <a16:creationId xmlns:a16="http://schemas.microsoft.com/office/drawing/2014/main" id="{887897BE-1268-354D-AB8E-1A1DF2062482}"/>
              </a:ext>
            </a:extLst>
          </p:cNvPr>
          <p:cNvSpPr/>
          <p:nvPr/>
        </p:nvSpPr>
        <p:spPr>
          <a:xfrm>
            <a:off x="8944315" y="4910171"/>
            <a:ext cx="257885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rtl="0">
              <a:lnSpc>
                <a:spcPct val="100000"/>
              </a:lnSpc>
              <a:spcBef>
                <a:spcPts val="0"/>
              </a:spcBef>
              <a:spcAft>
                <a:spcPts val="0"/>
              </a:spcAft>
              <a:buClr>
                <a:schemeClr val="dk1"/>
              </a:buClr>
              <a:buSzPts val="1400"/>
              <a:buFont typeface="Noto Sans Symbols"/>
              <a:buNone/>
            </a:pPr>
            <a:r>
              <a:rPr lang="en-US" sz="1000" i="1" dirty="0">
                <a:solidFill>
                  <a:schemeClr val="tx1"/>
                </a:solidFill>
                <a:ea typeface="Century Gothic"/>
                <a:cs typeface="Century Gothic"/>
                <a:sym typeface="Century Gothic"/>
              </a:rPr>
              <a:t>“The recommendations that our solution provider gave us </a:t>
            </a:r>
            <a:r>
              <a:rPr lang="en-US" sz="1000" b="1" i="1" dirty="0">
                <a:solidFill>
                  <a:schemeClr val="tx1"/>
                </a:solidFill>
                <a:ea typeface="Century Gothic"/>
                <a:cs typeface="Century Gothic"/>
                <a:sym typeface="Century Gothic"/>
              </a:rPr>
              <a:t>position us to significantly improve operational efficiencies and our bottom line in the long term</a:t>
            </a:r>
            <a:r>
              <a:rPr lang="en-US" sz="1000" i="1" dirty="0">
                <a:solidFill>
                  <a:schemeClr val="tx1"/>
                </a:solidFill>
                <a:ea typeface="Century Gothic"/>
                <a:cs typeface="Century Gothic"/>
                <a:sym typeface="Century Gothic"/>
              </a:rPr>
              <a:t>” </a:t>
            </a:r>
            <a:endParaRPr lang="en-US" sz="1000" dirty="0">
              <a:solidFill>
                <a:schemeClr val="tx1"/>
              </a:solidFill>
            </a:endParaRPr>
          </a:p>
        </p:txBody>
      </p:sp>
      <p:sp>
        <p:nvSpPr>
          <p:cNvPr id="18" name="Arrow: Pentagon 17">
            <a:extLst>
              <a:ext uri="{FF2B5EF4-FFF2-40B4-BE49-F238E27FC236}">
                <a16:creationId xmlns:a16="http://schemas.microsoft.com/office/drawing/2014/main" id="{E8B1F45D-1E61-1708-E370-209242C51EF7}"/>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19" name="Arrow: Chevron 18">
            <a:extLst>
              <a:ext uri="{FF2B5EF4-FFF2-40B4-BE49-F238E27FC236}">
                <a16:creationId xmlns:a16="http://schemas.microsoft.com/office/drawing/2014/main" id="{BA15A374-E22C-F07F-4191-A85AE58A2FF8}"/>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20" name="Arrow: Chevron 19">
            <a:extLst>
              <a:ext uri="{FF2B5EF4-FFF2-40B4-BE49-F238E27FC236}">
                <a16:creationId xmlns:a16="http://schemas.microsoft.com/office/drawing/2014/main" id="{AB39D3EB-90E8-A471-1831-DFECC7B7205A}"/>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1" name="Arrow: Chevron 20">
            <a:extLst>
              <a:ext uri="{FF2B5EF4-FFF2-40B4-BE49-F238E27FC236}">
                <a16:creationId xmlns:a16="http://schemas.microsoft.com/office/drawing/2014/main" id="{7B2CBD2D-0F5A-247B-F98A-A726EDA1B8D1}"/>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22" name="Arrow: Chevron 21">
            <a:extLst>
              <a:ext uri="{FF2B5EF4-FFF2-40B4-BE49-F238E27FC236}">
                <a16:creationId xmlns:a16="http://schemas.microsoft.com/office/drawing/2014/main" id="{670EEAA3-2FD7-4888-DDF9-FA88AA8D8DD3}"/>
              </a:ext>
            </a:extLst>
          </p:cNvPr>
          <p:cNvSpPr/>
          <p:nvPr/>
        </p:nvSpPr>
        <p:spPr>
          <a:xfrm>
            <a:off x="5024676"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Onboard </a:t>
            </a:r>
            <a:endParaRPr lang="en-US" sz="1050" dirty="0">
              <a:solidFill>
                <a:schemeClr val="tx1"/>
              </a:solidFill>
            </a:endParaRPr>
          </a:p>
        </p:txBody>
      </p:sp>
      <p:sp>
        <p:nvSpPr>
          <p:cNvPr id="23" name="Arrow: Chevron 22">
            <a:extLst>
              <a:ext uri="{FF2B5EF4-FFF2-40B4-BE49-F238E27FC236}">
                <a16:creationId xmlns:a16="http://schemas.microsoft.com/office/drawing/2014/main" id="{320F6636-500F-CBB0-4EFA-75A5E78F56D2}"/>
              </a:ext>
            </a:extLst>
          </p:cNvPr>
          <p:cNvSpPr/>
          <p:nvPr/>
        </p:nvSpPr>
        <p:spPr>
          <a:xfrm>
            <a:off x="612844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Implement </a:t>
            </a:r>
            <a:endParaRPr lang="en-US" sz="1050" dirty="0">
              <a:solidFill>
                <a:schemeClr val="tx1"/>
              </a:solidFill>
            </a:endParaRPr>
          </a:p>
        </p:txBody>
      </p:sp>
      <p:sp>
        <p:nvSpPr>
          <p:cNvPr id="24" name="Arrow: Chevron 23">
            <a:extLst>
              <a:ext uri="{FF2B5EF4-FFF2-40B4-BE49-F238E27FC236}">
                <a16:creationId xmlns:a16="http://schemas.microsoft.com/office/drawing/2014/main" id="{A99BA61F-F088-7EC9-022F-E0F09045255A}"/>
              </a:ext>
            </a:extLst>
          </p:cNvPr>
          <p:cNvSpPr/>
          <p:nvPr/>
        </p:nvSpPr>
        <p:spPr>
          <a:xfrm>
            <a:off x="7232214"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Utilize</a:t>
            </a:r>
            <a:endParaRPr lang="en-US" sz="1050" dirty="0">
              <a:solidFill>
                <a:schemeClr val="tx1"/>
              </a:solidFill>
            </a:endParaRPr>
          </a:p>
        </p:txBody>
      </p:sp>
      <p:sp>
        <p:nvSpPr>
          <p:cNvPr id="25" name="Arrow: Chevron 24">
            <a:extLst>
              <a:ext uri="{FF2B5EF4-FFF2-40B4-BE49-F238E27FC236}">
                <a16:creationId xmlns:a16="http://schemas.microsoft.com/office/drawing/2014/main" id="{32EE147D-5510-255D-6C6B-189DA0F3A50D}"/>
              </a:ext>
            </a:extLst>
          </p:cNvPr>
          <p:cNvSpPr/>
          <p:nvPr/>
        </p:nvSpPr>
        <p:spPr>
          <a:xfrm>
            <a:off x="8335983"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Renew</a:t>
            </a:r>
            <a:endParaRPr lang="en-US" sz="1050" dirty="0">
              <a:solidFill>
                <a:schemeClr val="tx1"/>
              </a:solidFill>
            </a:endParaRPr>
          </a:p>
        </p:txBody>
      </p:sp>
      <p:sp>
        <p:nvSpPr>
          <p:cNvPr id="26" name="Arrow: Chevron 25">
            <a:extLst>
              <a:ext uri="{FF2B5EF4-FFF2-40B4-BE49-F238E27FC236}">
                <a16:creationId xmlns:a16="http://schemas.microsoft.com/office/drawing/2014/main" id="{17E2802B-EBC1-E1A3-C336-BD2CE9FAFB59}"/>
              </a:ext>
            </a:extLst>
          </p:cNvPr>
          <p:cNvSpPr/>
          <p:nvPr/>
        </p:nvSpPr>
        <p:spPr>
          <a:xfrm>
            <a:off x="9439752"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Expand </a:t>
            </a:r>
            <a:endParaRPr lang="en-US" sz="1050" dirty="0">
              <a:solidFill>
                <a:schemeClr val="bg1"/>
              </a:solidFill>
            </a:endParaRPr>
          </a:p>
        </p:txBody>
      </p:sp>
      <p:sp>
        <p:nvSpPr>
          <p:cNvPr id="27" name="Arrow: Chevron 26">
            <a:extLst>
              <a:ext uri="{FF2B5EF4-FFF2-40B4-BE49-F238E27FC236}">
                <a16:creationId xmlns:a16="http://schemas.microsoft.com/office/drawing/2014/main" id="{0E756BEC-3CE3-5169-18AB-D14812A5C95E}"/>
              </a:ext>
            </a:extLst>
          </p:cNvPr>
          <p:cNvSpPr/>
          <p:nvPr/>
        </p:nvSpPr>
        <p:spPr>
          <a:xfrm>
            <a:off x="1054352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Advocate </a:t>
            </a:r>
            <a:endParaRPr lang="en-US" sz="1050" dirty="0">
              <a:solidFill>
                <a:schemeClr val="tx1"/>
              </a:solidFill>
            </a:endParaRPr>
          </a:p>
        </p:txBody>
      </p:sp>
      <p:sp>
        <p:nvSpPr>
          <p:cNvPr id="28" name="Arrow: Chevron 27">
            <a:extLst>
              <a:ext uri="{FF2B5EF4-FFF2-40B4-BE49-F238E27FC236}">
                <a16:creationId xmlns:a16="http://schemas.microsoft.com/office/drawing/2014/main" id="{F167B2E0-63C7-6854-7256-196D0A4F8A61}"/>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9" name="TextBox 28">
            <a:extLst>
              <a:ext uri="{FF2B5EF4-FFF2-40B4-BE49-F238E27FC236}">
                <a16:creationId xmlns:a16="http://schemas.microsoft.com/office/drawing/2014/main" id="{8ECB95B1-552B-F5C0-E1A6-603F3B209EA1}"/>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Tree>
    <p:extLst>
      <p:ext uri="{BB962C8B-B14F-4D97-AF65-F5344CB8AC3E}">
        <p14:creationId xmlns:p14="http://schemas.microsoft.com/office/powerpoint/2010/main" val="151248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3FE3-A990-010B-CF23-E093E0C26DE7}"/>
              </a:ext>
            </a:extLst>
          </p:cNvPr>
          <p:cNvSpPr>
            <a:spLocks noGrp="1"/>
          </p:cNvSpPr>
          <p:nvPr>
            <p:ph type="title"/>
          </p:nvPr>
        </p:nvSpPr>
        <p:spPr/>
        <p:txBody>
          <a:bodyPr/>
          <a:lstStyle/>
          <a:p>
            <a:r>
              <a:rPr lang="en-US" sz="2400" dirty="0">
                <a:solidFill>
                  <a:schemeClr val="dk1"/>
                </a:solidFill>
              </a:rPr>
              <a:t>Stage 6: Advocate (Customer References)</a:t>
            </a:r>
            <a:endParaRPr lang="en-ID" dirty="0"/>
          </a:p>
        </p:txBody>
      </p:sp>
      <p:sp>
        <p:nvSpPr>
          <p:cNvPr id="3" name="Rectangle 2">
            <a:extLst>
              <a:ext uri="{FF2B5EF4-FFF2-40B4-BE49-F238E27FC236}">
                <a16:creationId xmlns:a16="http://schemas.microsoft.com/office/drawing/2014/main" id="{9927742B-C713-0677-D381-5505DE78A553}"/>
              </a:ext>
            </a:extLst>
          </p:cNvPr>
          <p:cNvSpPr/>
          <p:nvPr/>
        </p:nvSpPr>
        <p:spPr>
          <a:xfrm>
            <a:off x="609600" y="428925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D619164A-6ECB-E59D-7998-52D460064174}"/>
              </a:ext>
            </a:extLst>
          </p:cNvPr>
          <p:cNvSpPr/>
          <p:nvPr/>
        </p:nvSpPr>
        <p:spPr>
          <a:xfrm>
            <a:off x="609600" y="428925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Why it Matters</a:t>
            </a:r>
            <a:endParaRPr lang="en-US" sz="1400" dirty="0"/>
          </a:p>
        </p:txBody>
      </p:sp>
      <p:sp>
        <p:nvSpPr>
          <p:cNvPr id="5" name="Rectangle 4">
            <a:extLst>
              <a:ext uri="{FF2B5EF4-FFF2-40B4-BE49-F238E27FC236}">
                <a16:creationId xmlns:a16="http://schemas.microsoft.com/office/drawing/2014/main" id="{163DEFEB-39CB-7083-7A8B-143A3DA9C9FE}"/>
              </a:ext>
            </a:extLst>
          </p:cNvPr>
          <p:cNvSpPr/>
          <p:nvPr/>
        </p:nvSpPr>
        <p:spPr>
          <a:xfrm>
            <a:off x="691959" y="4715453"/>
            <a:ext cx="5179435"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rtl="0">
              <a:spcBef>
                <a:spcPts val="0"/>
              </a:spcBef>
              <a:spcAft>
                <a:spcPts val="0"/>
              </a:spcAft>
              <a:buNone/>
            </a:pPr>
            <a:r>
              <a:rPr lang="en-US" sz="1050" dirty="0">
                <a:solidFill>
                  <a:schemeClr val="tx1"/>
                </a:solidFill>
                <a:ea typeface="Century Gothic"/>
                <a:cs typeface="Century Gothic"/>
                <a:sym typeface="Century Gothic"/>
              </a:rPr>
              <a:t>Ideally, you want all your customers to become advocates. This is a fantastic opportunity to highlight the incredible effort that your teams set forth and the outcomes that your organization can deliver. </a:t>
            </a:r>
            <a:endParaRPr lang="en-US" sz="1050" dirty="0">
              <a:solidFill>
                <a:schemeClr val="tx1"/>
              </a:solidFill>
            </a:endParaRPr>
          </a:p>
          <a:p>
            <a:pPr marL="0" marR="0" lvl="0" indent="0" algn="l" rtl="0">
              <a:spcBef>
                <a:spcPts val="0"/>
              </a:spcBef>
              <a:spcAft>
                <a:spcPts val="0"/>
              </a:spcAft>
              <a:buNone/>
            </a:pPr>
            <a:endParaRPr lang="en-US" sz="1050" dirty="0">
              <a:solidFill>
                <a:schemeClr val="tx1"/>
              </a:solidFill>
              <a:ea typeface="Century Gothic"/>
              <a:cs typeface="Century Gothic"/>
              <a:sym typeface="Century Gothic"/>
            </a:endParaRPr>
          </a:p>
          <a:p>
            <a:pPr marL="0" marR="0" lvl="0" indent="0" algn="l" rtl="0">
              <a:spcBef>
                <a:spcPts val="0"/>
              </a:spcBef>
              <a:spcAft>
                <a:spcPts val="0"/>
              </a:spcAft>
              <a:buNone/>
            </a:pPr>
            <a:r>
              <a:rPr lang="en-US" sz="1050" dirty="0">
                <a:solidFill>
                  <a:schemeClr val="tx1"/>
                </a:solidFill>
                <a:ea typeface="Century Gothic"/>
                <a:cs typeface="Century Gothic"/>
                <a:sym typeface="Century Gothic"/>
              </a:rPr>
              <a:t>The more advocates you have, the easier it is for a company to increase its market share by attracting new customers and showcase what you can do with existing customers.</a:t>
            </a:r>
            <a:endParaRPr lang="en-US" sz="1050" dirty="0">
              <a:solidFill>
                <a:schemeClr val="tx1"/>
              </a:solidFill>
            </a:endParaRPr>
          </a:p>
        </p:txBody>
      </p:sp>
      <p:sp>
        <p:nvSpPr>
          <p:cNvPr id="6" name="Rectangle 5">
            <a:extLst>
              <a:ext uri="{FF2B5EF4-FFF2-40B4-BE49-F238E27FC236}">
                <a16:creationId xmlns:a16="http://schemas.microsoft.com/office/drawing/2014/main" id="{DD6CFBB1-D96F-E4BF-1220-E5ABE30D7757}"/>
              </a:ext>
            </a:extLst>
          </p:cNvPr>
          <p:cNvSpPr/>
          <p:nvPr/>
        </p:nvSpPr>
        <p:spPr>
          <a:xfrm>
            <a:off x="609600"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CA2A73AC-A069-4C10-2027-444A5DE3CF48}"/>
              </a:ext>
            </a:extLst>
          </p:cNvPr>
          <p:cNvSpPr/>
          <p:nvPr/>
        </p:nvSpPr>
        <p:spPr>
          <a:xfrm>
            <a:off x="609600"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Description</a:t>
            </a:r>
            <a:endParaRPr lang="en-US" sz="1400" b="1" dirty="0"/>
          </a:p>
        </p:txBody>
      </p:sp>
      <p:sp>
        <p:nvSpPr>
          <p:cNvPr id="8" name="Rectangle 7">
            <a:extLst>
              <a:ext uri="{FF2B5EF4-FFF2-40B4-BE49-F238E27FC236}">
                <a16:creationId xmlns:a16="http://schemas.microsoft.com/office/drawing/2014/main" id="{F65D3367-6E66-7285-1A6D-E0DA50BAA5C7}"/>
              </a:ext>
            </a:extLst>
          </p:cNvPr>
          <p:cNvSpPr/>
          <p:nvPr/>
        </p:nvSpPr>
        <p:spPr>
          <a:xfrm>
            <a:off x="691959" y="2541143"/>
            <a:ext cx="5179435" cy="129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When a customer has received a high-quality experience, realized tangible value, and sees your organization as a network of trusted advisors to achieve their business objectives, they are prime candidates to become advocates.</a:t>
            </a: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This stage involves capturing customers’ value via case studies, exclusive invitations to participate in your marketing activities and other activities that can be mutually beneficial to both companies.</a:t>
            </a:r>
            <a:endParaRPr lang="en-US" sz="1050" dirty="0">
              <a:solidFill>
                <a:schemeClr val="tx1"/>
              </a:solidFill>
            </a:endParaRP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Key stakeholders at the business level are identified, asked to become more involved with your organization, and you continue to deliver on your promises.</a:t>
            </a:r>
            <a:endParaRPr lang="en-US" sz="1050" dirty="0">
              <a:solidFill>
                <a:schemeClr val="tx1"/>
              </a:solidFill>
            </a:endParaRPr>
          </a:p>
        </p:txBody>
      </p:sp>
      <p:sp>
        <p:nvSpPr>
          <p:cNvPr id="9" name="Rectangle 8">
            <a:extLst>
              <a:ext uri="{FF2B5EF4-FFF2-40B4-BE49-F238E27FC236}">
                <a16:creationId xmlns:a16="http://schemas.microsoft.com/office/drawing/2014/main" id="{93A727B9-FCA8-543D-C35D-BD51B876D91E}"/>
              </a:ext>
            </a:extLst>
          </p:cNvPr>
          <p:cNvSpPr/>
          <p:nvPr/>
        </p:nvSpPr>
        <p:spPr>
          <a:xfrm>
            <a:off x="6235666" y="2114943"/>
            <a:ext cx="5346736"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F0B28288-0FE2-8FC1-CF19-C42130FC8A31}"/>
              </a:ext>
            </a:extLst>
          </p:cNvPr>
          <p:cNvSpPr/>
          <p:nvPr/>
        </p:nvSpPr>
        <p:spPr>
          <a:xfrm>
            <a:off x="6235666" y="2114942"/>
            <a:ext cx="5346736"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Success Criteria</a:t>
            </a:r>
            <a:endParaRPr lang="en-US" sz="1400" b="1" dirty="0"/>
          </a:p>
        </p:txBody>
      </p:sp>
      <p:sp>
        <p:nvSpPr>
          <p:cNvPr id="11" name="Rectangle 10">
            <a:extLst>
              <a:ext uri="{FF2B5EF4-FFF2-40B4-BE49-F238E27FC236}">
                <a16:creationId xmlns:a16="http://schemas.microsoft.com/office/drawing/2014/main" id="{DEBCEAF7-FC78-18D3-55EE-D3A71C68BAF6}"/>
              </a:ext>
            </a:extLst>
          </p:cNvPr>
          <p:cNvSpPr/>
          <p:nvPr/>
        </p:nvSpPr>
        <p:spPr>
          <a:xfrm>
            <a:off x="6318025" y="2541143"/>
            <a:ext cx="5179435" cy="129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Customer has accepted to be a panel participant at an event hosted by your organization</a:t>
            </a:r>
            <a:endParaRPr lang="en-US" sz="1050" dirty="0">
              <a:solidFill>
                <a:schemeClr val="tx1"/>
              </a:solidFill>
            </a:endParaRP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Customer has accepted to be a reference for a net new business opportunity </a:t>
            </a:r>
            <a:endParaRPr lang="en-US" sz="1050" dirty="0">
              <a:solidFill>
                <a:schemeClr val="tx1"/>
              </a:solidFill>
            </a:endParaRPr>
          </a:p>
          <a:p>
            <a:pPr marL="144000" marR="0" lvl="0" indent="-144000" algn="l" rtl="0">
              <a:lnSpc>
                <a:spcPct val="100000"/>
              </a:lnSpc>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Customer has accepted to be a reference for a new implementation opportunity </a:t>
            </a:r>
            <a:endParaRPr lang="en-US" sz="1050" dirty="0">
              <a:solidFill>
                <a:schemeClr val="tx1"/>
              </a:solidFill>
            </a:endParaRP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You have documented a detailed business case (written/audio/video) to showcase the value and benefits the customer received</a:t>
            </a:r>
            <a:endParaRPr lang="en-US" sz="1050" dirty="0">
              <a:solidFill>
                <a:schemeClr val="tx1"/>
              </a:solidFill>
            </a:endParaRP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dirty="0">
                <a:solidFill>
                  <a:schemeClr val="tx1"/>
                </a:solidFill>
                <a:ea typeface="Century Gothic"/>
                <a:cs typeface="Century Gothic"/>
                <a:sym typeface="Century Gothic"/>
              </a:rPr>
              <a:t>Key business objectives were defined and met as a result of your solution’s implementation</a:t>
            </a:r>
            <a:endParaRPr lang="en-US" sz="1050" dirty="0">
              <a:solidFill>
                <a:schemeClr val="tx1"/>
              </a:solidFill>
            </a:endParaRPr>
          </a:p>
        </p:txBody>
      </p:sp>
      <p:sp>
        <p:nvSpPr>
          <p:cNvPr id="12" name="Rectangle 11">
            <a:extLst>
              <a:ext uri="{FF2B5EF4-FFF2-40B4-BE49-F238E27FC236}">
                <a16:creationId xmlns:a16="http://schemas.microsoft.com/office/drawing/2014/main" id="{3D19D939-441E-0D34-4D09-9CA1BB5CB45D}"/>
              </a:ext>
            </a:extLst>
          </p:cNvPr>
          <p:cNvSpPr/>
          <p:nvPr/>
        </p:nvSpPr>
        <p:spPr>
          <a:xfrm>
            <a:off x="6235666" y="4289253"/>
            <a:ext cx="2662149" cy="1888166"/>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49C707FF-D365-2CCA-3369-BA66AC5712FE}"/>
              </a:ext>
            </a:extLst>
          </p:cNvPr>
          <p:cNvSpPr/>
          <p:nvPr/>
        </p:nvSpPr>
        <p:spPr>
          <a:xfrm>
            <a:off x="6235666" y="4289252"/>
            <a:ext cx="2662149" cy="3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spcBef>
                <a:spcPts val="0"/>
              </a:spcBef>
              <a:spcAft>
                <a:spcPts val="0"/>
              </a:spcAft>
              <a:buNone/>
            </a:pPr>
            <a:r>
              <a:rPr lang="en-US" sz="1400" b="1" dirty="0">
                <a:solidFill>
                  <a:schemeClr val="lt1"/>
                </a:solidFill>
                <a:ea typeface="Century Gothic"/>
                <a:cs typeface="Century Gothic"/>
                <a:sym typeface="Century Gothic"/>
              </a:rPr>
              <a:t>Example Tools</a:t>
            </a:r>
            <a:endParaRPr lang="en-US" sz="1400" dirty="0"/>
          </a:p>
        </p:txBody>
      </p:sp>
      <p:sp>
        <p:nvSpPr>
          <p:cNvPr id="14" name="Rectangle 13">
            <a:extLst>
              <a:ext uri="{FF2B5EF4-FFF2-40B4-BE49-F238E27FC236}">
                <a16:creationId xmlns:a16="http://schemas.microsoft.com/office/drawing/2014/main" id="{AF8EBB1C-3707-CA2D-DD3F-5D97AA1927DE}"/>
              </a:ext>
            </a:extLst>
          </p:cNvPr>
          <p:cNvSpPr/>
          <p:nvPr/>
        </p:nvSpPr>
        <p:spPr>
          <a:xfrm>
            <a:off x="6318026" y="4715453"/>
            <a:ext cx="257885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44000" marR="0" lvl="0" indent="-144000" algn="l" rtl="0">
              <a:spcBef>
                <a:spcPts val="0"/>
              </a:spcBef>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Customer references/use cases</a:t>
            </a:r>
            <a:endParaRPr lang="en-US" sz="1050" dirty="0">
              <a:solidFill>
                <a:schemeClr val="tx1"/>
              </a:solidFill>
            </a:endParaRP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Customer success stories </a:t>
            </a:r>
            <a:endParaRPr lang="en-US" sz="1050" dirty="0">
              <a:solidFill>
                <a:schemeClr val="tx1"/>
              </a:solidFill>
            </a:endParaRPr>
          </a:p>
          <a:p>
            <a:pPr marL="144000" marR="0" lvl="0" indent="-144000" algn="l" rtl="0">
              <a:spcBef>
                <a:spcPts val="0"/>
              </a:spcBef>
              <a:spcAft>
                <a:spcPts val="0"/>
              </a:spcAft>
              <a:buClr>
                <a:schemeClr val="dk1"/>
              </a:buClr>
              <a:buSzPct val="100000"/>
              <a:buFont typeface="Arial" panose="020B0604020202020204" pitchFamily="34" charset="0"/>
              <a:buChar char="•"/>
            </a:pPr>
            <a:r>
              <a:rPr lang="en-US" sz="1050" i="0" dirty="0">
                <a:solidFill>
                  <a:schemeClr val="tx1"/>
                </a:solidFill>
                <a:ea typeface="Century Gothic"/>
                <a:cs typeface="Century Gothic"/>
                <a:sym typeface="Century Gothic"/>
              </a:rPr>
              <a:t>Account plan with stakeholder relationship map and list</a:t>
            </a:r>
            <a:endParaRPr lang="en-US" sz="1050" dirty="0">
              <a:solidFill>
                <a:schemeClr val="tx1"/>
              </a:solidFill>
            </a:endParaRPr>
          </a:p>
        </p:txBody>
      </p:sp>
      <p:sp>
        <p:nvSpPr>
          <p:cNvPr id="15" name="Rectangle 14">
            <a:extLst>
              <a:ext uri="{FF2B5EF4-FFF2-40B4-BE49-F238E27FC236}">
                <a16:creationId xmlns:a16="http://schemas.microsoft.com/office/drawing/2014/main" id="{EA0D816D-AEB3-4430-1765-E93E34725C1D}"/>
              </a:ext>
            </a:extLst>
          </p:cNvPr>
          <p:cNvSpPr/>
          <p:nvPr/>
        </p:nvSpPr>
        <p:spPr>
          <a:xfrm>
            <a:off x="8902666" y="4289253"/>
            <a:ext cx="2662149" cy="1888166"/>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Rectangle 15">
            <a:extLst>
              <a:ext uri="{FF2B5EF4-FFF2-40B4-BE49-F238E27FC236}">
                <a16:creationId xmlns:a16="http://schemas.microsoft.com/office/drawing/2014/main" id="{301A3749-D7DC-3FAE-EB7A-E0EEBD34ED3B}"/>
              </a:ext>
            </a:extLst>
          </p:cNvPr>
          <p:cNvSpPr/>
          <p:nvPr/>
        </p:nvSpPr>
        <p:spPr>
          <a:xfrm>
            <a:off x="8902666" y="4289252"/>
            <a:ext cx="2662149"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l" rtl="0">
              <a:lnSpc>
                <a:spcPct val="100000"/>
              </a:lnSpc>
              <a:spcBef>
                <a:spcPts val="0"/>
              </a:spcBef>
              <a:spcAft>
                <a:spcPts val="0"/>
              </a:spcAft>
              <a:buClr>
                <a:schemeClr val="lt1"/>
              </a:buClr>
              <a:buSzPts val="1600"/>
              <a:buFont typeface="Century Gothic"/>
              <a:buNone/>
            </a:pPr>
            <a:r>
              <a:rPr lang="en-US" sz="1400" b="1" dirty="0">
                <a:solidFill>
                  <a:schemeClr val="lt1"/>
                </a:solidFill>
                <a:ea typeface="Century Gothic"/>
                <a:cs typeface="Century Gothic"/>
                <a:sym typeface="Century Gothic"/>
              </a:rPr>
              <a:t>Emotional Narrative</a:t>
            </a:r>
            <a:endParaRPr lang="en-US" sz="1400" dirty="0"/>
          </a:p>
        </p:txBody>
      </p:sp>
      <p:sp>
        <p:nvSpPr>
          <p:cNvPr id="17" name="Rectangle 16">
            <a:extLst>
              <a:ext uri="{FF2B5EF4-FFF2-40B4-BE49-F238E27FC236}">
                <a16:creationId xmlns:a16="http://schemas.microsoft.com/office/drawing/2014/main" id="{45A55988-006A-664F-ADA8-D7EF465CA98D}"/>
              </a:ext>
            </a:extLst>
          </p:cNvPr>
          <p:cNvSpPr/>
          <p:nvPr/>
        </p:nvSpPr>
        <p:spPr>
          <a:xfrm>
            <a:off x="8944315" y="4910171"/>
            <a:ext cx="2578850" cy="48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rtl="0">
              <a:lnSpc>
                <a:spcPct val="100000"/>
              </a:lnSpc>
              <a:spcBef>
                <a:spcPts val="0"/>
              </a:spcBef>
              <a:spcAft>
                <a:spcPts val="0"/>
              </a:spcAft>
              <a:buClr>
                <a:schemeClr val="dk1"/>
              </a:buClr>
              <a:buSzPts val="1400"/>
              <a:buFont typeface="Noto Sans Symbols"/>
              <a:buNone/>
            </a:pPr>
            <a:r>
              <a:rPr lang="en-US" sz="1050" i="1" dirty="0">
                <a:solidFill>
                  <a:schemeClr val="tx1"/>
                </a:solidFill>
                <a:ea typeface="Century Gothic"/>
                <a:cs typeface="Century Gothic"/>
                <a:sym typeface="Century Gothic"/>
              </a:rPr>
              <a:t>“My experience with ACME has become nothing short of incredible…</a:t>
            </a:r>
            <a:r>
              <a:rPr lang="en-US" sz="1050" b="1" i="1" dirty="0">
                <a:solidFill>
                  <a:schemeClr val="tx1"/>
                </a:solidFill>
                <a:ea typeface="Century Gothic"/>
                <a:cs typeface="Century Gothic"/>
                <a:sym typeface="Century Gothic"/>
              </a:rPr>
              <a:t>I’m happy to share our success with the world</a:t>
            </a:r>
            <a:r>
              <a:rPr lang="en-US" sz="1050" i="1" dirty="0">
                <a:solidFill>
                  <a:schemeClr val="tx1"/>
                </a:solidFill>
                <a:ea typeface="Century Gothic"/>
                <a:cs typeface="Century Gothic"/>
                <a:sym typeface="Century Gothic"/>
              </a:rPr>
              <a:t>” </a:t>
            </a:r>
            <a:endParaRPr lang="en-US" sz="1050" dirty="0">
              <a:solidFill>
                <a:schemeClr val="tx1"/>
              </a:solidFill>
            </a:endParaRPr>
          </a:p>
        </p:txBody>
      </p:sp>
      <p:sp>
        <p:nvSpPr>
          <p:cNvPr id="18" name="Arrow: Pentagon 17">
            <a:extLst>
              <a:ext uri="{FF2B5EF4-FFF2-40B4-BE49-F238E27FC236}">
                <a16:creationId xmlns:a16="http://schemas.microsoft.com/office/drawing/2014/main" id="{042D9797-6146-D2E2-032C-ADF3EE27475D}"/>
              </a:ext>
            </a:extLst>
          </p:cNvPr>
          <p:cNvSpPr/>
          <p:nvPr/>
        </p:nvSpPr>
        <p:spPr>
          <a:xfrm>
            <a:off x="609600" y="1268411"/>
            <a:ext cx="1318054" cy="56038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Not in Market + Stimulated</a:t>
            </a:r>
            <a:endParaRPr lang="en-US" sz="1050" dirty="0">
              <a:solidFill>
                <a:schemeClr val="tx1"/>
              </a:solidFill>
            </a:endParaRPr>
          </a:p>
        </p:txBody>
      </p:sp>
      <p:sp>
        <p:nvSpPr>
          <p:cNvPr id="19" name="Arrow: Chevron 18">
            <a:extLst>
              <a:ext uri="{FF2B5EF4-FFF2-40B4-BE49-F238E27FC236}">
                <a16:creationId xmlns:a16="http://schemas.microsoft.com/office/drawing/2014/main" id="{25DBE990-0B51-AE0B-932F-73152E9709F5}"/>
              </a:ext>
            </a:extLst>
          </p:cNvPr>
          <p:cNvSpPr/>
          <p:nvPr/>
        </p:nvSpPr>
        <p:spPr>
          <a:xfrm>
            <a:off x="1713369"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1050">
              <a:solidFill>
                <a:schemeClr val="tx1"/>
              </a:solidFill>
            </a:endParaRPr>
          </a:p>
        </p:txBody>
      </p:sp>
      <p:sp>
        <p:nvSpPr>
          <p:cNvPr id="20" name="Arrow: Chevron 19">
            <a:extLst>
              <a:ext uri="{FF2B5EF4-FFF2-40B4-BE49-F238E27FC236}">
                <a16:creationId xmlns:a16="http://schemas.microsoft.com/office/drawing/2014/main" id="{6D11307B-4B25-1162-4831-C36F3EE87201}"/>
              </a:ext>
            </a:extLst>
          </p:cNvPr>
          <p:cNvSpPr/>
          <p:nvPr/>
        </p:nvSpPr>
        <p:spPr>
          <a:xfrm>
            <a:off x="2817138"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1" name="Arrow: Chevron 20">
            <a:extLst>
              <a:ext uri="{FF2B5EF4-FFF2-40B4-BE49-F238E27FC236}">
                <a16:creationId xmlns:a16="http://schemas.microsoft.com/office/drawing/2014/main" id="{F31B7D00-E2D7-EF6E-F4BE-D1C95887301E}"/>
              </a:ext>
            </a:extLst>
          </p:cNvPr>
          <p:cNvSpPr/>
          <p:nvPr/>
        </p:nvSpPr>
        <p:spPr>
          <a:xfrm>
            <a:off x="3920907"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Approval</a:t>
            </a:r>
            <a:endParaRPr lang="en-US" sz="1050" dirty="0">
              <a:solidFill>
                <a:schemeClr val="tx1"/>
              </a:solidFill>
            </a:endParaRPr>
          </a:p>
        </p:txBody>
      </p:sp>
      <p:sp>
        <p:nvSpPr>
          <p:cNvPr id="22" name="Arrow: Chevron 21">
            <a:extLst>
              <a:ext uri="{FF2B5EF4-FFF2-40B4-BE49-F238E27FC236}">
                <a16:creationId xmlns:a16="http://schemas.microsoft.com/office/drawing/2014/main" id="{8FA885F1-0F1F-D627-0819-B464F7148AE4}"/>
              </a:ext>
            </a:extLst>
          </p:cNvPr>
          <p:cNvSpPr/>
          <p:nvPr/>
        </p:nvSpPr>
        <p:spPr>
          <a:xfrm>
            <a:off x="5024676"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Onboard </a:t>
            </a:r>
            <a:endParaRPr lang="en-US" sz="1050" dirty="0">
              <a:solidFill>
                <a:schemeClr val="tx1"/>
              </a:solidFill>
            </a:endParaRPr>
          </a:p>
        </p:txBody>
      </p:sp>
      <p:sp>
        <p:nvSpPr>
          <p:cNvPr id="23" name="Arrow: Chevron 22">
            <a:extLst>
              <a:ext uri="{FF2B5EF4-FFF2-40B4-BE49-F238E27FC236}">
                <a16:creationId xmlns:a16="http://schemas.microsoft.com/office/drawing/2014/main" id="{6153D7C3-6A7B-FD87-F5BE-0A0188E155A3}"/>
              </a:ext>
            </a:extLst>
          </p:cNvPr>
          <p:cNvSpPr/>
          <p:nvPr/>
        </p:nvSpPr>
        <p:spPr>
          <a:xfrm>
            <a:off x="612844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Implement </a:t>
            </a:r>
            <a:endParaRPr lang="en-US" sz="1050" dirty="0">
              <a:solidFill>
                <a:schemeClr val="tx1"/>
              </a:solidFill>
            </a:endParaRPr>
          </a:p>
        </p:txBody>
      </p:sp>
      <p:sp>
        <p:nvSpPr>
          <p:cNvPr id="24" name="Arrow: Chevron 23">
            <a:extLst>
              <a:ext uri="{FF2B5EF4-FFF2-40B4-BE49-F238E27FC236}">
                <a16:creationId xmlns:a16="http://schemas.microsoft.com/office/drawing/2014/main" id="{0DB978EB-F65E-F116-6649-2D62FB160F40}"/>
              </a:ext>
            </a:extLst>
          </p:cNvPr>
          <p:cNvSpPr/>
          <p:nvPr/>
        </p:nvSpPr>
        <p:spPr>
          <a:xfrm>
            <a:off x="7232214"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Utilize</a:t>
            </a:r>
            <a:endParaRPr lang="en-US" sz="1050" dirty="0">
              <a:solidFill>
                <a:schemeClr val="tx1"/>
              </a:solidFill>
            </a:endParaRPr>
          </a:p>
        </p:txBody>
      </p:sp>
      <p:sp>
        <p:nvSpPr>
          <p:cNvPr id="25" name="Arrow: Chevron 24">
            <a:extLst>
              <a:ext uri="{FF2B5EF4-FFF2-40B4-BE49-F238E27FC236}">
                <a16:creationId xmlns:a16="http://schemas.microsoft.com/office/drawing/2014/main" id="{28AA26A5-2E0E-5339-AD76-7AB28E070EF2}"/>
              </a:ext>
            </a:extLst>
          </p:cNvPr>
          <p:cNvSpPr/>
          <p:nvPr/>
        </p:nvSpPr>
        <p:spPr>
          <a:xfrm>
            <a:off x="8335983"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Renew</a:t>
            </a:r>
            <a:endParaRPr lang="en-US" sz="1050" dirty="0">
              <a:solidFill>
                <a:schemeClr val="tx1"/>
              </a:solidFill>
            </a:endParaRPr>
          </a:p>
        </p:txBody>
      </p:sp>
      <p:sp>
        <p:nvSpPr>
          <p:cNvPr id="26" name="Arrow: Chevron 25">
            <a:extLst>
              <a:ext uri="{FF2B5EF4-FFF2-40B4-BE49-F238E27FC236}">
                <a16:creationId xmlns:a16="http://schemas.microsoft.com/office/drawing/2014/main" id="{A4247991-304A-4483-019C-06A0B4FC1EF5}"/>
              </a:ext>
            </a:extLst>
          </p:cNvPr>
          <p:cNvSpPr/>
          <p:nvPr/>
        </p:nvSpPr>
        <p:spPr>
          <a:xfrm>
            <a:off x="9439752"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tx1"/>
                </a:solidFill>
                <a:ea typeface="Century Gothic"/>
                <a:cs typeface="Century Gothic"/>
                <a:sym typeface="Century Gothic"/>
              </a:rPr>
              <a:t>Expand </a:t>
            </a:r>
            <a:endParaRPr lang="en-US" sz="1050" dirty="0">
              <a:solidFill>
                <a:schemeClr val="tx1"/>
              </a:solidFill>
            </a:endParaRPr>
          </a:p>
        </p:txBody>
      </p:sp>
      <p:sp>
        <p:nvSpPr>
          <p:cNvPr id="27" name="Arrow: Chevron 26">
            <a:extLst>
              <a:ext uri="{FF2B5EF4-FFF2-40B4-BE49-F238E27FC236}">
                <a16:creationId xmlns:a16="http://schemas.microsoft.com/office/drawing/2014/main" id="{CAD924BF-855E-2BE2-164B-0BFC7D7BAAA0}"/>
              </a:ext>
            </a:extLst>
          </p:cNvPr>
          <p:cNvSpPr/>
          <p:nvPr/>
        </p:nvSpPr>
        <p:spPr>
          <a:xfrm>
            <a:off x="10543525" y="1268411"/>
            <a:ext cx="1318054"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1050">
                <a:solidFill>
                  <a:schemeClr val="bg1"/>
                </a:solidFill>
                <a:ea typeface="Century Gothic"/>
                <a:cs typeface="Century Gothic"/>
                <a:sym typeface="Century Gothic"/>
              </a:rPr>
              <a:t>Advocate </a:t>
            </a:r>
            <a:endParaRPr lang="en-US" sz="1050" dirty="0">
              <a:solidFill>
                <a:schemeClr val="bg1"/>
              </a:solidFill>
            </a:endParaRPr>
          </a:p>
        </p:txBody>
      </p:sp>
      <p:sp>
        <p:nvSpPr>
          <p:cNvPr id="28" name="Arrow: Chevron 27">
            <a:extLst>
              <a:ext uri="{FF2B5EF4-FFF2-40B4-BE49-F238E27FC236}">
                <a16:creationId xmlns:a16="http://schemas.microsoft.com/office/drawing/2014/main" id="{A23C8811-3FE7-123C-A949-BC38E7C09AEF}"/>
              </a:ext>
            </a:extLst>
          </p:cNvPr>
          <p:cNvSpPr/>
          <p:nvPr/>
        </p:nvSpPr>
        <p:spPr>
          <a:xfrm>
            <a:off x="1713365" y="1268411"/>
            <a:ext cx="1318054" cy="560387"/>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1050">
                <a:solidFill>
                  <a:schemeClr val="tx1"/>
                </a:solidFill>
                <a:ea typeface="Century Gothic"/>
                <a:cs typeface="Century Gothic"/>
                <a:sym typeface="Century Gothic"/>
              </a:rPr>
              <a:t>Evaluation</a:t>
            </a:r>
            <a:endParaRPr lang="en-US" sz="1050" dirty="0">
              <a:solidFill>
                <a:schemeClr val="tx1"/>
              </a:solidFill>
            </a:endParaRPr>
          </a:p>
        </p:txBody>
      </p:sp>
      <p:sp>
        <p:nvSpPr>
          <p:cNvPr id="29" name="TextBox 28">
            <a:extLst>
              <a:ext uri="{FF2B5EF4-FFF2-40B4-BE49-F238E27FC236}">
                <a16:creationId xmlns:a16="http://schemas.microsoft.com/office/drawing/2014/main" id="{B8F6152A-BF2D-206A-1743-8B8A5BE0209A}"/>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Tree>
    <p:extLst>
      <p:ext uri="{BB962C8B-B14F-4D97-AF65-F5344CB8AC3E}">
        <p14:creationId xmlns:p14="http://schemas.microsoft.com/office/powerpoint/2010/main" val="172806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5E75E60-2837-0B40-F37C-32AB5AD74B1F}"/>
              </a:ext>
            </a:extLst>
          </p:cNvPr>
          <p:cNvSpPr/>
          <p:nvPr/>
        </p:nvSpPr>
        <p:spPr>
          <a:xfrm>
            <a:off x="617965" y="2444261"/>
            <a:ext cx="10951779" cy="3727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Rectangle 78">
            <a:extLst>
              <a:ext uri="{FF2B5EF4-FFF2-40B4-BE49-F238E27FC236}">
                <a16:creationId xmlns:a16="http://schemas.microsoft.com/office/drawing/2014/main" id="{C40242B9-7DDC-88FD-B4D9-2AEEE0050D58}"/>
              </a:ext>
            </a:extLst>
          </p:cNvPr>
          <p:cNvSpPr/>
          <p:nvPr/>
        </p:nvSpPr>
        <p:spPr>
          <a:xfrm>
            <a:off x="5678010" y="2444261"/>
            <a:ext cx="5885407" cy="372793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800"/>
          </a:p>
        </p:txBody>
      </p:sp>
      <p:sp>
        <p:nvSpPr>
          <p:cNvPr id="3" name="Arrow: Pentagon 2">
            <a:extLst>
              <a:ext uri="{FF2B5EF4-FFF2-40B4-BE49-F238E27FC236}">
                <a16:creationId xmlns:a16="http://schemas.microsoft.com/office/drawing/2014/main" id="{360AD07B-13BD-1D5F-00B5-A8651B66C56E}"/>
              </a:ext>
            </a:extLst>
          </p:cNvPr>
          <p:cNvSpPr/>
          <p:nvPr/>
        </p:nvSpPr>
        <p:spPr>
          <a:xfrm>
            <a:off x="1700854" y="1684379"/>
            <a:ext cx="1189208" cy="5603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900">
                <a:solidFill>
                  <a:schemeClr val="bg1"/>
                </a:solidFill>
                <a:ea typeface="Century Gothic"/>
                <a:cs typeface="Century Gothic"/>
                <a:sym typeface="Century Gothic"/>
              </a:rPr>
              <a:t>Not in Market + Stimulated</a:t>
            </a:r>
            <a:endParaRPr lang="en-US" sz="900" dirty="0">
              <a:solidFill>
                <a:schemeClr val="bg1"/>
              </a:solidFill>
            </a:endParaRPr>
          </a:p>
        </p:txBody>
      </p:sp>
      <p:sp>
        <p:nvSpPr>
          <p:cNvPr id="4" name="Arrow: Chevron 3">
            <a:extLst>
              <a:ext uri="{FF2B5EF4-FFF2-40B4-BE49-F238E27FC236}">
                <a16:creationId xmlns:a16="http://schemas.microsoft.com/office/drawing/2014/main" id="{E0EA0155-A229-873E-EE97-FFE886C662B7}"/>
              </a:ext>
            </a:extLst>
          </p:cNvPr>
          <p:cNvSpPr/>
          <p:nvPr/>
        </p:nvSpPr>
        <p:spPr>
          <a:xfrm>
            <a:off x="2696725"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D" sz="900">
              <a:solidFill>
                <a:schemeClr val="bg1"/>
              </a:solidFill>
            </a:endParaRPr>
          </a:p>
        </p:txBody>
      </p:sp>
      <p:sp>
        <p:nvSpPr>
          <p:cNvPr id="5" name="Arrow: Chevron 4">
            <a:extLst>
              <a:ext uri="{FF2B5EF4-FFF2-40B4-BE49-F238E27FC236}">
                <a16:creationId xmlns:a16="http://schemas.microsoft.com/office/drawing/2014/main" id="{CC83D8B7-D326-5355-B7AF-BB18DE692CE9}"/>
              </a:ext>
            </a:extLst>
          </p:cNvPr>
          <p:cNvSpPr/>
          <p:nvPr/>
        </p:nvSpPr>
        <p:spPr>
          <a:xfrm>
            <a:off x="3692596"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900">
                <a:solidFill>
                  <a:schemeClr val="bg1"/>
                </a:solidFill>
                <a:ea typeface="Century Gothic"/>
                <a:cs typeface="Century Gothic"/>
                <a:sym typeface="Century Gothic"/>
              </a:rPr>
              <a:t>Evaluation</a:t>
            </a:r>
            <a:endParaRPr lang="en-US" sz="900" dirty="0">
              <a:solidFill>
                <a:schemeClr val="bg1"/>
              </a:solidFill>
            </a:endParaRPr>
          </a:p>
        </p:txBody>
      </p:sp>
      <p:sp>
        <p:nvSpPr>
          <p:cNvPr id="6" name="Arrow: Chevron 5">
            <a:extLst>
              <a:ext uri="{FF2B5EF4-FFF2-40B4-BE49-F238E27FC236}">
                <a16:creationId xmlns:a16="http://schemas.microsoft.com/office/drawing/2014/main" id="{57109DFD-5F9C-9CEC-ACE4-3F90E7A9613F}"/>
              </a:ext>
            </a:extLst>
          </p:cNvPr>
          <p:cNvSpPr/>
          <p:nvPr/>
        </p:nvSpPr>
        <p:spPr>
          <a:xfrm>
            <a:off x="4688466"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900">
                <a:solidFill>
                  <a:schemeClr val="bg1"/>
                </a:solidFill>
                <a:ea typeface="Century Gothic"/>
                <a:cs typeface="Century Gothic"/>
                <a:sym typeface="Century Gothic"/>
              </a:rPr>
              <a:t>Approval</a:t>
            </a:r>
            <a:endParaRPr lang="en-US" sz="900" dirty="0">
              <a:solidFill>
                <a:schemeClr val="bg1"/>
              </a:solidFill>
            </a:endParaRPr>
          </a:p>
        </p:txBody>
      </p:sp>
      <p:sp>
        <p:nvSpPr>
          <p:cNvPr id="7" name="Arrow: Chevron 6">
            <a:extLst>
              <a:ext uri="{FF2B5EF4-FFF2-40B4-BE49-F238E27FC236}">
                <a16:creationId xmlns:a16="http://schemas.microsoft.com/office/drawing/2014/main" id="{B8F4A425-1905-C91F-49B0-8FEA98FFBB7B}"/>
              </a:ext>
            </a:extLst>
          </p:cNvPr>
          <p:cNvSpPr/>
          <p:nvPr/>
        </p:nvSpPr>
        <p:spPr>
          <a:xfrm>
            <a:off x="5684337"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900">
                <a:solidFill>
                  <a:schemeClr val="bg1"/>
                </a:solidFill>
                <a:ea typeface="Century Gothic"/>
                <a:cs typeface="Century Gothic"/>
                <a:sym typeface="Century Gothic"/>
              </a:rPr>
              <a:t>Onboard </a:t>
            </a:r>
            <a:endParaRPr lang="en-US" sz="900" dirty="0">
              <a:solidFill>
                <a:schemeClr val="bg1"/>
              </a:solidFill>
            </a:endParaRPr>
          </a:p>
        </p:txBody>
      </p:sp>
      <p:sp>
        <p:nvSpPr>
          <p:cNvPr id="8" name="Arrow: Chevron 7">
            <a:extLst>
              <a:ext uri="{FF2B5EF4-FFF2-40B4-BE49-F238E27FC236}">
                <a16:creationId xmlns:a16="http://schemas.microsoft.com/office/drawing/2014/main" id="{122DCF77-EA88-AD91-B568-15171695AA37}"/>
              </a:ext>
            </a:extLst>
          </p:cNvPr>
          <p:cNvSpPr/>
          <p:nvPr/>
        </p:nvSpPr>
        <p:spPr>
          <a:xfrm>
            <a:off x="6680208"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900">
                <a:solidFill>
                  <a:schemeClr val="bg1"/>
                </a:solidFill>
                <a:ea typeface="Century Gothic"/>
                <a:cs typeface="Century Gothic"/>
                <a:sym typeface="Century Gothic"/>
              </a:rPr>
              <a:t>Implement </a:t>
            </a:r>
            <a:endParaRPr lang="en-US" sz="900" dirty="0">
              <a:solidFill>
                <a:schemeClr val="bg1"/>
              </a:solidFill>
            </a:endParaRPr>
          </a:p>
        </p:txBody>
      </p:sp>
      <p:sp>
        <p:nvSpPr>
          <p:cNvPr id="9" name="Arrow: Chevron 8">
            <a:extLst>
              <a:ext uri="{FF2B5EF4-FFF2-40B4-BE49-F238E27FC236}">
                <a16:creationId xmlns:a16="http://schemas.microsoft.com/office/drawing/2014/main" id="{ADC5E0D2-164E-0B8C-C50A-5D87C1A5F8B9}"/>
              </a:ext>
            </a:extLst>
          </p:cNvPr>
          <p:cNvSpPr/>
          <p:nvPr/>
        </p:nvSpPr>
        <p:spPr>
          <a:xfrm>
            <a:off x="7676079"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900">
                <a:solidFill>
                  <a:schemeClr val="bg1"/>
                </a:solidFill>
                <a:ea typeface="Century Gothic"/>
                <a:cs typeface="Century Gothic"/>
                <a:sym typeface="Century Gothic"/>
              </a:rPr>
              <a:t>Utilize</a:t>
            </a:r>
            <a:endParaRPr lang="en-US" sz="900" dirty="0">
              <a:solidFill>
                <a:schemeClr val="bg1"/>
              </a:solidFill>
            </a:endParaRPr>
          </a:p>
        </p:txBody>
      </p:sp>
      <p:sp>
        <p:nvSpPr>
          <p:cNvPr id="10" name="Arrow: Chevron 9">
            <a:extLst>
              <a:ext uri="{FF2B5EF4-FFF2-40B4-BE49-F238E27FC236}">
                <a16:creationId xmlns:a16="http://schemas.microsoft.com/office/drawing/2014/main" id="{E534D77F-16BB-F035-B1D0-3FFCFA6D99A4}"/>
              </a:ext>
            </a:extLst>
          </p:cNvPr>
          <p:cNvSpPr/>
          <p:nvPr/>
        </p:nvSpPr>
        <p:spPr>
          <a:xfrm>
            <a:off x="8671949"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900">
                <a:solidFill>
                  <a:schemeClr val="bg1"/>
                </a:solidFill>
                <a:ea typeface="Century Gothic"/>
                <a:cs typeface="Century Gothic"/>
                <a:sym typeface="Century Gothic"/>
              </a:rPr>
              <a:t>Renew</a:t>
            </a:r>
            <a:endParaRPr lang="en-US" sz="900" dirty="0">
              <a:solidFill>
                <a:schemeClr val="bg1"/>
              </a:solidFill>
            </a:endParaRPr>
          </a:p>
        </p:txBody>
      </p:sp>
      <p:sp>
        <p:nvSpPr>
          <p:cNvPr id="11" name="Arrow: Chevron 10">
            <a:extLst>
              <a:ext uri="{FF2B5EF4-FFF2-40B4-BE49-F238E27FC236}">
                <a16:creationId xmlns:a16="http://schemas.microsoft.com/office/drawing/2014/main" id="{19ED8E2D-0D95-E788-F0C1-EB5B7DE8E6E3}"/>
              </a:ext>
            </a:extLst>
          </p:cNvPr>
          <p:cNvSpPr/>
          <p:nvPr/>
        </p:nvSpPr>
        <p:spPr>
          <a:xfrm>
            <a:off x="9667820"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900">
                <a:solidFill>
                  <a:schemeClr val="bg1"/>
                </a:solidFill>
                <a:ea typeface="Century Gothic"/>
                <a:cs typeface="Century Gothic"/>
                <a:sym typeface="Century Gothic"/>
              </a:rPr>
              <a:t>Expand </a:t>
            </a:r>
            <a:endParaRPr lang="en-US" sz="900" dirty="0">
              <a:solidFill>
                <a:schemeClr val="bg1"/>
              </a:solidFill>
            </a:endParaRPr>
          </a:p>
        </p:txBody>
      </p:sp>
      <p:sp>
        <p:nvSpPr>
          <p:cNvPr id="12" name="Arrow: Chevron 11">
            <a:extLst>
              <a:ext uri="{FF2B5EF4-FFF2-40B4-BE49-F238E27FC236}">
                <a16:creationId xmlns:a16="http://schemas.microsoft.com/office/drawing/2014/main" id="{151A0CE3-330E-19A8-258A-7F889DD2A81A}"/>
              </a:ext>
            </a:extLst>
          </p:cNvPr>
          <p:cNvSpPr/>
          <p:nvPr/>
        </p:nvSpPr>
        <p:spPr>
          <a:xfrm>
            <a:off x="10663695"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lt1"/>
              </a:buClr>
              <a:buSzPts val="900"/>
              <a:buFont typeface="Century Gothic"/>
              <a:buNone/>
            </a:pPr>
            <a:r>
              <a:rPr lang="en-US" sz="900">
                <a:solidFill>
                  <a:schemeClr val="bg1"/>
                </a:solidFill>
                <a:ea typeface="Century Gothic"/>
                <a:cs typeface="Century Gothic"/>
                <a:sym typeface="Century Gothic"/>
              </a:rPr>
              <a:t>Advocate </a:t>
            </a:r>
            <a:endParaRPr lang="en-US" sz="900" dirty="0">
              <a:solidFill>
                <a:schemeClr val="bg1"/>
              </a:solidFill>
            </a:endParaRPr>
          </a:p>
        </p:txBody>
      </p:sp>
      <p:sp>
        <p:nvSpPr>
          <p:cNvPr id="13" name="Arrow: Chevron 12">
            <a:extLst>
              <a:ext uri="{FF2B5EF4-FFF2-40B4-BE49-F238E27FC236}">
                <a16:creationId xmlns:a16="http://schemas.microsoft.com/office/drawing/2014/main" id="{C48C25D0-160D-6CA5-0DDD-554724C7FD69}"/>
              </a:ext>
            </a:extLst>
          </p:cNvPr>
          <p:cNvSpPr/>
          <p:nvPr/>
        </p:nvSpPr>
        <p:spPr>
          <a:xfrm>
            <a:off x="2696721" y="1684379"/>
            <a:ext cx="1189208" cy="5603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90000"/>
              </a:lnSpc>
              <a:spcBef>
                <a:spcPts val="0"/>
              </a:spcBef>
              <a:spcAft>
                <a:spcPts val="0"/>
              </a:spcAft>
              <a:buClr>
                <a:schemeClr val="dk1"/>
              </a:buClr>
              <a:buSzPts val="900"/>
              <a:buFont typeface="Century Gothic"/>
              <a:buNone/>
            </a:pPr>
            <a:r>
              <a:rPr lang="en-US" sz="900">
                <a:solidFill>
                  <a:schemeClr val="bg1"/>
                </a:solidFill>
                <a:ea typeface="Century Gothic"/>
                <a:cs typeface="Century Gothic"/>
                <a:sym typeface="Century Gothic"/>
              </a:rPr>
              <a:t>Evaluation</a:t>
            </a:r>
            <a:endParaRPr lang="en-US" sz="900" dirty="0">
              <a:solidFill>
                <a:schemeClr val="bg1"/>
              </a:solidFill>
            </a:endParaRPr>
          </a:p>
        </p:txBody>
      </p:sp>
      <p:sp>
        <p:nvSpPr>
          <p:cNvPr id="16" name="Rectangle 15">
            <a:extLst>
              <a:ext uri="{FF2B5EF4-FFF2-40B4-BE49-F238E27FC236}">
                <a16:creationId xmlns:a16="http://schemas.microsoft.com/office/drawing/2014/main" id="{5B0730FB-5A16-27AF-B7D0-1CDFDA301EF6}"/>
              </a:ext>
            </a:extLst>
          </p:cNvPr>
          <p:cNvSpPr/>
          <p:nvPr/>
        </p:nvSpPr>
        <p:spPr>
          <a:xfrm>
            <a:off x="1700853" y="1268413"/>
            <a:ext cx="9879401" cy="340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ctr" rtl="0">
              <a:lnSpc>
                <a:spcPct val="100000"/>
              </a:lnSpc>
              <a:spcBef>
                <a:spcPts val="0"/>
              </a:spcBef>
              <a:spcAft>
                <a:spcPts val="0"/>
              </a:spcAft>
              <a:buClr>
                <a:schemeClr val="lt1"/>
              </a:buClr>
              <a:buSzPts val="1100"/>
              <a:buFont typeface="Century Gothic"/>
              <a:buNone/>
            </a:pPr>
            <a:r>
              <a:rPr lang="en-US" sz="1100" b="1" i="1" dirty="0">
                <a:solidFill>
                  <a:schemeClr val="lt1"/>
                </a:solidFill>
                <a:ea typeface="Century Gothic"/>
                <a:cs typeface="Century Gothic"/>
                <a:sym typeface="Century Gothic"/>
              </a:rPr>
              <a:t>Key activities and opportunities to pursue during the customer journey</a:t>
            </a:r>
            <a:endParaRPr lang="en-US" sz="1100" b="1" i="0" u="none" strike="noStrike" cap="none" dirty="0">
              <a:solidFill>
                <a:schemeClr val="lt1"/>
              </a:solidFill>
              <a:ea typeface="Century Gothic"/>
              <a:cs typeface="Century Gothic"/>
              <a:sym typeface="Century Gothic"/>
            </a:endParaRPr>
          </a:p>
        </p:txBody>
      </p:sp>
      <p:sp>
        <p:nvSpPr>
          <p:cNvPr id="17" name="Rectangle 16">
            <a:extLst>
              <a:ext uri="{FF2B5EF4-FFF2-40B4-BE49-F238E27FC236}">
                <a16:creationId xmlns:a16="http://schemas.microsoft.com/office/drawing/2014/main" id="{0DD4D662-B4F0-8296-3484-FDC552C8E68A}"/>
              </a:ext>
            </a:extLst>
          </p:cNvPr>
          <p:cNvSpPr/>
          <p:nvPr/>
        </p:nvSpPr>
        <p:spPr>
          <a:xfrm>
            <a:off x="617966" y="1268413"/>
            <a:ext cx="1020154" cy="976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chemeClr val="lt1"/>
              </a:buClr>
              <a:buSzPts val="1100"/>
              <a:buFont typeface="Century Gothic"/>
              <a:buNone/>
            </a:pPr>
            <a:r>
              <a:rPr lang="en-US" sz="1100" b="1" i="0" u="none" strike="noStrike" cap="none" dirty="0">
                <a:solidFill>
                  <a:schemeClr val="lt1"/>
                </a:solidFill>
                <a:ea typeface="Century Gothic"/>
                <a:cs typeface="Century Gothic"/>
                <a:sym typeface="Century Gothic"/>
              </a:rPr>
              <a:t>ACME Customer Journey</a:t>
            </a:r>
            <a:endParaRPr lang="en-US" sz="1100" b="0" i="0" u="none" strike="noStrike" cap="none" dirty="0">
              <a:solidFill>
                <a:schemeClr val="lt1"/>
              </a:solidFill>
              <a:ea typeface="Century Gothic"/>
              <a:cs typeface="Century Gothic"/>
              <a:sym typeface="Century Gothic"/>
            </a:endParaRPr>
          </a:p>
        </p:txBody>
      </p:sp>
      <p:grpSp>
        <p:nvGrpSpPr>
          <p:cNvPr id="83" name="Group 82">
            <a:extLst>
              <a:ext uri="{FF2B5EF4-FFF2-40B4-BE49-F238E27FC236}">
                <a16:creationId xmlns:a16="http://schemas.microsoft.com/office/drawing/2014/main" id="{DCB138F3-9047-65E1-DA23-E54634EA406A}"/>
              </a:ext>
            </a:extLst>
          </p:cNvPr>
          <p:cNvGrpSpPr/>
          <p:nvPr/>
        </p:nvGrpSpPr>
        <p:grpSpPr>
          <a:xfrm>
            <a:off x="5798938" y="2524694"/>
            <a:ext cx="5643550" cy="3567072"/>
            <a:chOff x="5671681" y="2444261"/>
            <a:chExt cx="5898063" cy="3727940"/>
          </a:xfrm>
        </p:grpSpPr>
        <p:sp>
          <p:nvSpPr>
            <p:cNvPr id="18" name="Rectangle 17">
              <a:extLst>
                <a:ext uri="{FF2B5EF4-FFF2-40B4-BE49-F238E27FC236}">
                  <a16:creationId xmlns:a16="http://schemas.microsoft.com/office/drawing/2014/main" id="{51D3D816-FC80-F147-F9FF-08EDC526FCB0}"/>
                </a:ext>
              </a:extLst>
            </p:cNvPr>
            <p:cNvSpPr/>
            <p:nvPr/>
          </p:nvSpPr>
          <p:spPr>
            <a:xfrm>
              <a:off x="5671681" y="2444261"/>
              <a:ext cx="934616" cy="430805"/>
            </a:xfrm>
            <a:prstGeom prst="rect">
              <a:avLst/>
            </a:prstGeom>
            <a:solidFill>
              <a:schemeClr val="accent4">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dirty="0">
                  <a:solidFill>
                    <a:schemeClr val="tx1"/>
                  </a:solidFill>
                  <a:ea typeface="Century Gothic"/>
                  <a:cs typeface="Century Gothic"/>
                  <a:sym typeface="Century Gothic"/>
                </a:rPr>
                <a:t>Onboard/</a:t>
              </a:r>
            </a:p>
            <a:p>
              <a:pPr marL="0" marR="0" lvl="0" indent="0" algn="ctr" rtl="0">
                <a:lnSpc>
                  <a:spcPct val="100000"/>
                </a:lnSpc>
                <a:spcBef>
                  <a:spcPts val="0"/>
                </a:spcBef>
                <a:spcAft>
                  <a:spcPts val="0"/>
                </a:spcAft>
                <a:buClr>
                  <a:srgbClr val="3F3F3F"/>
                </a:buClr>
                <a:buSzPts val="800"/>
                <a:buFont typeface="Arial"/>
                <a:buNone/>
              </a:pPr>
              <a:r>
                <a:rPr lang="en-US" sz="800" dirty="0">
                  <a:solidFill>
                    <a:schemeClr val="tx1"/>
                  </a:solidFill>
                  <a:ea typeface="Century Gothic"/>
                  <a:cs typeface="Century Gothic"/>
                  <a:sym typeface="Century Gothic"/>
                </a:rPr>
                <a:t>welcome new customer</a:t>
              </a:r>
              <a:endParaRPr lang="en-US" sz="800" i="0" u="none" strike="noStrike" cap="none" dirty="0">
                <a:solidFill>
                  <a:schemeClr val="tx1"/>
                </a:solidFill>
                <a:ea typeface="Century Gothic"/>
                <a:cs typeface="Century Gothic"/>
                <a:sym typeface="Century Gothic"/>
              </a:endParaRPr>
            </a:p>
          </p:txBody>
        </p:sp>
        <p:grpSp>
          <p:nvGrpSpPr>
            <p:cNvPr id="50" name="Group 49">
              <a:extLst>
                <a:ext uri="{FF2B5EF4-FFF2-40B4-BE49-F238E27FC236}">
                  <a16:creationId xmlns:a16="http://schemas.microsoft.com/office/drawing/2014/main" id="{E1261091-DF0A-C4F9-B662-00E1DF932CC7}"/>
                </a:ext>
              </a:extLst>
            </p:cNvPr>
            <p:cNvGrpSpPr/>
            <p:nvPr/>
          </p:nvGrpSpPr>
          <p:grpSpPr>
            <a:xfrm>
              <a:off x="5671681" y="3007896"/>
              <a:ext cx="5898063" cy="430805"/>
              <a:chOff x="5671681" y="3121275"/>
              <a:chExt cx="5898063" cy="430805"/>
            </a:xfrm>
            <a:solidFill>
              <a:schemeClr val="accent4">
                <a:lumMod val="20000"/>
                <a:lumOff val="80000"/>
              </a:schemeClr>
            </a:solidFill>
          </p:grpSpPr>
          <p:sp>
            <p:nvSpPr>
              <p:cNvPr id="26" name="Rectangle 25">
                <a:extLst>
                  <a:ext uri="{FF2B5EF4-FFF2-40B4-BE49-F238E27FC236}">
                    <a16:creationId xmlns:a16="http://schemas.microsoft.com/office/drawing/2014/main" id="{EFD42159-D2C0-D048-EF7E-BF0C81223FFD}"/>
                  </a:ext>
                </a:extLst>
              </p:cNvPr>
              <p:cNvSpPr/>
              <p:nvPr/>
            </p:nvSpPr>
            <p:spPr>
              <a:xfrm>
                <a:off x="5671681" y="3121275"/>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dirty="0">
                    <a:solidFill>
                      <a:schemeClr val="tx1"/>
                    </a:solidFill>
                    <a:ea typeface="Century Gothic"/>
                    <a:cs typeface="Century Gothic"/>
                    <a:sym typeface="Century Gothic"/>
                  </a:rPr>
                  <a:t>Develop key relationships</a:t>
                </a:r>
                <a:endParaRPr lang="en-US" sz="800" i="0" u="none" strike="noStrike" cap="none" dirty="0">
                  <a:solidFill>
                    <a:schemeClr val="tx1"/>
                  </a:solidFill>
                  <a:ea typeface="Century Gothic"/>
                  <a:cs typeface="Century Gothic"/>
                  <a:sym typeface="Century Gothic"/>
                </a:endParaRPr>
              </a:p>
            </p:txBody>
          </p:sp>
          <p:sp>
            <p:nvSpPr>
              <p:cNvPr id="27" name="Rectangle 26">
                <a:extLst>
                  <a:ext uri="{FF2B5EF4-FFF2-40B4-BE49-F238E27FC236}">
                    <a16:creationId xmlns:a16="http://schemas.microsoft.com/office/drawing/2014/main" id="{0221F117-3825-2EF8-6191-AEF829DC24FD}"/>
                  </a:ext>
                </a:extLst>
              </p:cNvPr>
              <p:cNvSpPr/>
              <p:nvPr/>
            </p:nvSpPr>
            <p:spPr>
              <a:xfrm>
                <a:off x="6912543" y="3121275"/>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Value capture</a:t>
                </a:r>
                <a:endParaRPr lang="en-US" sz="800" dirty="0">
                  <a:solidFill>
                    <a:schemeClr val="tx1"/>
                  </a:solidFill>
                  <a:ea typeface="Century Gothic"/>
                  <a:cs typeface="Century Gothic"/>
                  <a:sym typeface="Century Gothic"/>
                </a:endParaRPr>
              </a:p>
            </p:txBody>
          </p:sp>
          <p:sp>
            <p:nvSpPr>
              <p:cNvPr id="28" name="Rectangle 27">
                <a:extLst>
                  <a:ext uri="{FF2B5EF4-FFF2-40B4-BE49-F238E27FC236}">
                    <a16:creationId xmlns:a16="http://schemas.microsoft.com/office/drawing/2014/main" id="{79740185-A4A6-0BC7-2128-90E199B9BDD5}"/>
                  </a:ext>
                </a:extLst>
              </p:cNvPr>
              <p:cNvSpPr/>
              <p:nvPr/>
            </p:nvSpPr>
            <p:spPr>
              <a:xfrm>
                <a:off x="8153405" y="3121275"/>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Renewal</a:t>
                </a:r>
                <a:endParaRPr lang="en-US" sz="800" i="0" u="none" strike="noStrike" cap="none" dirty="0">
                  <a:solidFill>
                    <a:schemeClr val="tx1"/>
                  </a:solidFill>
                  <a:ea typeface="Century Gothic"/>
                  <a:cs typeface="Century Gothic"/>
                  <a:sym typeface="Century Gothic"/>
                </a:endParaRPr>
              </a:p>
            </p:txBody>
          </p:sp>
          <p:sp>
            <p:nvSpPr>
              <p:cNvPr id="29" name="Rectangle 28">
                <a:extLst>
                  <a:ext uri="{FF2B5EF4-FFF2-40B4-BE49-F238E27FC236}">
                    <a16:creationId xmlns:a16="http://schemas.microsoft.com/office/drawing/2014/main" id="{B1DCCFE6-5D39-7D09-096D-BABA7BD9D2D7}"/>
                  </a:ext>
                </a:extLst>
              </p:cNvPr>
              <p:cNvSpPr/>
              <p:nvPr/>
            </p:nvSpPr>
            <p:spPr>
              <a:xfrm>
                <a:off x="9394267" y="3121275"/>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dirty="0">
                    <a:solidFill>
                      <a:schemeClr val="tx1"/>
                    </a:solidFill>
                    <a:ea typeface="Century Gothic"/>
                    <a:cs typeface="Century Gothic"/>
                    <a:sym typeface="Century Gothic"/>
                  </a:rPr>
                  <a:t>Account </a:t>
                </a:r>
                <a:br>
                  <a:rPr lang="en-US" sz="800" dirty="0">
                    <a:solidFill>
                      <a:schemeClr val="tx1"/>
                    </a:solidFill>
                    <a:ea typeface="Century Gothic"/>
                    <a:cs typeface="Century Gothic"/>
                    <a:sym typeface="Century Gothic"/>
                  </a:rPr>
                </a:br>
                <a:r>
                  <a:rPr lang="en-US" sz="800" dirty="0">
                    <a:solidFill>
                      <a:schemeClr val="tx1"/>
                    </a:solidFill>
                    <a:ea typeface="Century Gothic"/>
                    <a:cs typeface="Century Gothic"/>
                    <a:sym typeface="Century Gothic"/>
                  </a:rPr>
                  <a:t>Expansion</a:t>
                </a:r>
                <a:endParaRPr lang="en-US" sz="800" i="0" u="none" strike="noStrike" cap="none" dirty="0">
                  <a:solidFill>
                    <a:schemeClr val="tx1"/>
                  </a:solidFill>
                  <a:ea typeface="Century Gothic"/>
                  <a:cs typeface="Century Gothic"/>
                  <a:sym typeface="Century Gothic"/>
                </a:endParaRPr>
              </a:p>
            </p:txBody>
          </p:sp>
          <p:sp>
            <p:nvSpPr>
              <p:cNvPr id="30" name="Rectangle 29">
                <a:extLst>
                  <a:ext uri="{FF2B5EF4-FFF2-40B4-BE49-F238E27FC236}">
                    <a16:creationId xmlns:a16="http://schemas.microsoft.com/office/drawing/2014/main" id="{317AF13E-DADB-DEC1-CEFB-2A47EB67E9E6}"/>
                  </a:ext>
                </a:extLst>
              </p:cNvPr>
              <p:cNvSpPr/>
              <p:nvPr/>
            </p:nvSpPr>
            <p:spPr>
              <a:xfrm>
                <a:off x="10635128" y="3121275"/>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Customer reference</a:t>
                </a:r>
                <a:endParaRPr lang="en-US" sz="800" i="0" u="none" strike="noStrike" cap="none" dirty="0">
                  <a:solidFill>
                    <a:schemeClr val="tx1"/>
                  </a:solidFill>
                  <a:ea typeface="Century Gothic"/>
                  <a:cs typeface="Century Gothic"/>
                  <a:sym typeface="Century Gothic"/>
                </a:endParaRPr>
              </a:p>
            </p:txBody>
          </p:sp>
        </p:grpSp>
        <p:grpSp>
          <p:nvGrpSpPr>
            <p:cNvPr id="51" name="Group 50">
              <a:extLst>
                <a:ext uri="{FF2B5EF4-FFF2-40B4-BE49-F238E27FC236}">
                  <a16:creationId xmlns:a16="http://schemas.microsoft.com/office/drawing/2014/main" id="{C0CC2A97-A934-3AC6-E1AA-E800D7E37EB9}"/>
                </a:ext>
              </a:extLst>
            </p:cNvPr>
            <p:cNvGrpSpPr/>
            <p:nvPr/>
          </p:nvGrpSpPr>
          <p:grpSpPr>
            <a:xfrm>
              <a:off x="6912543" y="3571531"/>
              <a:ext cx="3416340" cy="430805"/>
              <a:chOff x="6912543" y="3798289"/>
              <a:chExt cx="3416340" cy="430805"/>
            </a:xfrm>
            <a:solidFill>
              <a:schemeClr val="accent4">
                <a:lumMod val="20000"/>
                <a:lumOff val="80000"/>
              </a:schemeClr>
            </a:solidFill>
          </p:grpSpPr>
          <p:sp>
            <p:nvSpPr>
              <p:cNvPr id="33" name="Rectangle 32">
                <a:extLst>
                  <a:ext uri="{FF2B5EF4-FFF2-40B4-BE49-F238E27FC236}">
                    <a16:creationId xmlns:a16="http://schemas.microsoft.com/office/drawing/2014/main" id="{CA38B9CF-5C30-0A13-DCA0-C911B9708196}"/>
                  </a:ext>
                </a:extLst>
              </p:cNvPr>
              <p:cNvSpPr/>
              <p:nvPr/>
            </p:nvSpPr>
            <p:spPr>
              <a:xfrm>
                <a:off x="6912543" y="3798289"/>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dirty="0">
                    <a:solidFill>
                      <a:schemeClr val="tx1"/>
                    </a:solidFill>
                    <a:ea typeface="Century Gothic"/>
                    <a:cs typeface="Century Gothic"/>
                    <a:sym typeface="Century Gothic"/>
                  </a:rPr>
                  <a:t>ACME Roadmap</a:t>
                </a:r>
              </a:p>
            </p:txBody>
          </p:sp>
          <p:sp>
            <p:nvSpPr>
              <p:cNvPr id="35" name="Rectangle 34">
                <a:extLst>
                  <a:ext uri="{FF2B5EF4-FFF2-40B4-BE49-F238E27FC236}">
                    <a16:creationId xmlns:a16="http://schemas.microsoft.com/office/drawing/2014/main" id="{8386076C-8DEA-C1C4-02A8-88097EAC075D}"/>
                  </a:ext>
                </a:extLst>
              </p:cNvPr>
              <p:cNvSpPr/>
              <p:nvPr/>
            </p:nvSpPr>
            <p:spPr>
              <a:xfrm>
                <a:off x="9394267" y="3798289"/>
                <a:ext cx="934616" cy="430805"/>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Upsell/Cross-sell</a:t>
                </a:r>
                <a:endParaRPr lang="en-US" sz="800" i="0" u="none" strike="noStrike" cap="none" dirty="0">
                  <a:solidFill>
                    <a:schemeClr val="tx1"/>
                  </a:solidFill>
                  <a:ea typeface="Century Gothic"/>
                  <a:cs typeface="Century Gothic"/>
                  <a:sym typeface="Century Gothic"/>
                </a:endParaRPr>
              </a:p>
            </p:txBody>
          </p:sp>
        </p:grpSp>
        <p:sp>
          <p:nvSpPr>
            <p:cNvPr id="41" name="Rectangle 40">
              <a:extLst>
                <a:ext uri="{FF2B5EF4-FFF2-40B4-BE49-F238E27FC236}">
                  <a16:creationId xmlns:a16="http://schemas.microsoft.com/office/drawing/2014/main" id="{49EBB4AC-29C8-6F89-59A8-943EDC2D69D7}"/>
                </a:ext>
              </a:extLst>
            </p:cNvPr>
            <p:cNvSpPr/>
            <p:nvPr/>
          </p:nvSpPr>
          <p:spPr>
            <a:xfrm>
              <a:off x="9394267" y="4135166"/>
              <a:ext cx="934616" cy="430805"/>
            </a:xfrm>
            <a:prstGeom prst="rect">
              <a:avLst/>
            </a:prstGeom>
            <a:solidFill>
              <a:schemeClr val="accent4">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dirty="0">
                  <a:solidFill>
                    <a:schemeClr val="tx1"/>
                  </a:solidFill>
                  <a:ea typeface="Century Gothic"/>
                  <a:cs typeface="Century Gothic"/>
                  <a:sym typeface="Century Gothic"/>
                </a:rPr>
                <a:t>Tailor recommendations to account insights</a:t>
              </a:r>
            </a:p>
          </p:txBody>
        </p:sp>
        <p:sp>
          <p:nvSpPr>
            <p:cNvPr id="38" name="Rectangle 37">
              <a:extLst>
                <a:ext uri="{FF2B5EF4-FFF2-40B4-BE49-F238E27FC236}">
                  <a16:creationId xmlns:a16="http://schemas.microsoft.com/office/drawing/2014/main" id="{1730F4AA-FE81-5A20-2C96-7BEF1EA6498C}"/>
                </a:ext>
              </a:extLst>
            </p:cNvPr>
            <p:cNvSpPr/>
            <p:nvPr/>
          </p:nvSpPr>
          <p:spPr>
            <a:xfrm>
              <a:off x="5671681" y="4831631"/>
              <a:ext cx="5898063" cy="235519"/>
            </a:xfrm>
            <a:prstGeom prst="rect">
              <a:avLst/>
            </a:prstGeom>
            <a:solidFill>
              <a:schemeClr val="accent4">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Continue Developing Key Relationships</a:t>
              </a:r>
              <a:endParaRPr lang="en-US" sz="800" i="0" u="none" strike="noStrike" cap="none" dirty="0">
                <a:solidFill>
                  <a:schemeClr val="tx1"/>
                </a:solidFill>
                <a:ea typeface="Century Gothic"/>
                <a:cs typeface="Century Gothic"/>
                <a:sym typeface="Century Gothic"/>
              </a:endParaRPr>
            </a:p>
          </p:txBody>
        </p:sp>
        <p:sp>
          <p:nvSpPr>
            <p:cNvPr id="44" name="Rectangle 43">
              <a:extLst>
                <a:ext uri="{FF2B5EF4-FFF2-40B4-BE49-F238E27FC236}">
                  <a16:creationId xmlns:a16="http://schemas.microsoft.com/office/drawing/2014/main" id="{AE1E36E5-1AAE-C165-86B9-F4A8B1E12DED}"/>
                </a:ext>
              </a:extLst>
            </p:cNvPr>
            <p:cNvSpPr/>
            <p:nvPr/>
          </p:nvSpPr>
          <p:spPr>
            <a:xfrm>
              <a:off x="5671681" y="5199980"/>
              <a:ext cx="5898063" cy="235519"/>
            </a:xfrm>
            <a:prstGeom prst="rect">
              <a:avLst/>
            </a:prstGeom>
            <a:solidFill>
              <a:schemeClr val="accent4">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Quarterly Business Reviews (QBRs)</a:t>
              </a:r>
              <a:endParaRPr lang="en-US" sz="800" i="0" u="none" strike="noStrike" cap="none" dirty="0">
                <a:solidFill>
                  <a:schemeClr val="tx1"/>
                </a:solidFill>
                <a:ea typeface="Century Gothic"/>
                <a:cs typeface="Century Gothic"/>
                <a:sym typeface="Century Gothic"/>
              </a:endParaRPr>
            </a:p>
          </p:txBody>
        </p:sp>
        <p:sp>
          <p:nvSpPr>
            <p:cNvPr id="45" name="Rectangle 44">
              <a:extLst>
                <a:ext uri="{FF2B5EF4-FFF2-40B4-BE49-F238E27FC236}">
                  <a16:creationId xmlns:a16="http://schemas.microsoft.com/office/drawing/2014/main" id="{45DB04E6-98EA-3F00-1150-017A5F95C09E}"/>
                </a:ext>
              </a:extLst>
            </p:cNvPr>
            <p:cNvSpPr/>
            <p:nvPr/>
          </p:nvSpPr>
          <p:spPr>
            <a:xfrm>
              <a:off x="5671681" y="5568329"/>
              <a:ext cx="5898063" cy="235519"/>
            </a:xfrm>
            <a:prstGeom prst="rect">
              <a:avLst/>
            </a:prstGeom>
            <a:solidFill>
              <a:schemeClr val="accent4">
                <a:lumMod val="20000"/>
                <a:lumOff val="8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Status Updates/Dashboards</a:t>
              </a:r>
              <a:endParaRPr lang="en-US" sz="800" i="0" u="none" strike="noStrike" cap="none" dirty="0">
                <a:solidFill>
                  <a:schemeClr val="tx1"/>
                </a:solidFill>
                <a:ea typeface="Century Gothic"/>
                <a:cs typeface="Century Gothic"/>
                <a:sym typeface="Century Gothic"/>
              </a:endParaRPr>
            </a:p>
          </p:txBody>
        </p:sp>
        <p:grpSp>
          <p:nvGrpSpPr>
            <p:cNvPr id="49" name="Group 48">
              <a:extLst>
                <a:ext uri="{FF2B5EF4-FFF2-40B4-BE49-F238E27FC236}">
                  <a16:creationId xmlns:a16="http://schemas.microsoft.com/office/drawing/2014/main" id="{5FCA6503-27EF-96EE-BE8E-819BBA10E44B}"/>
                </a:ext>
              </a:extLst>
            </p:cNvPr>
            <p:cNvGrpSpPr/>
            <p:nvPr/>
          </p:nvGrpSpPr>
          <p:grpSpPr>
            <a:xfrm>
              <a:off x="5671682" y="5936682"/>
              <a:ext cx="5898062" cy="235519"/>
              <a:chOff x="5671682" y="5936682"/>
              <a:chExt cx="5898062" cy="235519"/>
            </a:xfrm>
            <a:solidFill>
              <a:schemeClr val="accent4">
                <a:lumMod val="20000"/>
                <a:lumOff val="80000"/>
              </a:schemeClr>
            </a:solidFill>
          </p:grpSpPr>
          <p:sp>
            <p:nvSpPr>
              <p:cNvPr id="46" name="Rectangle 45">
                <a:extLst>
                  <a:ext uri="{FF2B5EF4-FFF2-40B4-BE49-F238E27FC236}">
                    <a16:creationId xmlns:a16="http://schemas.microsoft.com/office/drawing/2014/main" id="{B22CF690-03C9-D63B-2247-6948ACD78A0F}"/>
                  </a:ext>
                </a:extLst>
              </p:cNvPr>
              <p:cNvSpPr/>
              <p:nvPr/>
            </p:nvSpPr>
            <p:spPr>
              <a:xfrm>
                <a:off x="5671682" y="5936682"/>
                <a:ext cx="1630639" cy="235519"/>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Account Plan</a:t>
                </a:r>
                <a:endParaRPr lang="en-US" sz="800" i="0" u="none" strike="noStrike" cap="none" dirty="0">
                  <a:solidFill>
                    <a:schemeClr val="tx1"/>
                  </a:solidFill>
                  <a:ea typeface="Century Gothic"/>
                  <a:cs typeface="Century Gothic"/>
                  <a:sym typeface="Century Gothic"/>
                </a:endParaRPr>
              </a:p>
            </p:txBody>
          </p:sp>
          <p:sp>
            <p:nvSpPr>
              <p:cNvPr id="48" name="Rectangle 47">
                <a:extLst>
                  <a:ext uri="{FF2B5EF4-FFF2-40B4-BE49-F238E27FC236}">
                    <a16:creationId xmlns:a16="http://schemas.microsoft.com/office/drawing/2014/main" id="{FAEEA65B-9241-A1C4-203E-27ED5D3F9CFF}"/>
                  </a:ext>
                </a:extLst>
              </p:cNvPr>
              <p:cNvSpPr/>
              <p:nvPr/>
            </p:nvSpPr>
            <p:spPr>
              <a:xfrm>
                <a:off x="9939105" y="5936682"/>
                <a:ext cx="1630639" cy="235519"/>
              </a:xfrm>
              <a:prstGeom prst="rect">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rtl="0">
                  <a:lnSpc>
                    <a:spcPct val="100000"/>
                  </a:lnSpc>
                  <a:spcBef>
                    <a:spcPts val="0"/>
                  </a:spcBef>
                  <a:spcAft>
                    <a:spcPts val="0"/>
                  </a:spcAft>
                  <a:buClr>
                    <a:srgbClr val="3F3F3F"/>
                  </a:buClr>
                  <a:buSzPts val="800"/>
                  <a:buFont typeface="Arial"/>
                  <a:buNone/>
                </a:pPr>
                <a:r>
                  <a:rPr lang="en-US" sz="800">
                    <a:solidFill>
                      <a:schemeClr val="tx1"/>
                    </a:solidFill>
                    <a:ea typeface="Century Gothic"/>
                    <a:cs typeface="Century Gothic"/>
                    <a:sym typeface="Century Gothic"/>
                  </a:rPr>
                  <a:t>Account Plan</a:t>
                </a:r>
                <a:endParaRPr lang="en-US" sz="800" i="0" u="none" strike="noStrike" cap="none" dirty="0">
                  <a:solidFill>
                    <a:schemeClr val="tx1"/>
                  </a:solidFill>
                  <a:ea typeface="Century Gothic"/>
                  <a:cs typeface="Century Gothic"/>
                  <a:sym typeface="Century Gothic"/>
                </a:endParaRPr>
              </a:p>
            </p:txBody>
          </p:sp>
        </p:grpSp>
        <p:cxnSp>
          <p:nvCxnSpPr>
            <p:cNvPr id="53" name="Straight Connector 52">
              <a:extLst>
                <a:ext uri="{FF2B5EF4-FFF2-40B4-BE49-F238E27FC236}">
                  <a16:creationId xmlns:a16="http://schemas.microsoft.com/office/drawing/2014/main" id="{8B7B9539-C56F-BB93-D07B-F1F5625E044F}"/>
                </a:ext>
              </a:extLst>
            </p:cNvPr>
            <p:cNvCxnSpPr>
              <a:cxnSpLocks/>
            </p:cNvCxnSpPr>
            <p:nvPr/>
          </p:nvCxnSpPr>
          <p:spPr>
            <a:xfrm>
              <a:off x="5671681" y="4698801"/>
              <a:ext cx="58980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81E8008-5FA5-7D0E-BE3E-3548ABDBE6B3}"/>
                </a:ext>
              </a:extLst>
            </p:cNvPr>
            <p:cNvCxnSpPr>
              <a:stCxn id="18" idx="2"/>
              <a:endCxn id="26" idx="0"/>
            </p:cNvCxnSpPr>
            <p:nvPr/>
          </p:nvCxnSpPr>
          <p:spPr>
            <a:xfrm>
              <a:off x="6138989" y="2875066"/>
              <a:ext cx="0" cy="1328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5D739E5-D556-1310-A617-D4E0765B5E0D}"/>
                </a:ext>
              </a:extLst>
            </p:cNvPr>
            <p:cNvCxnSpPr>
              <a:stCxn id="26" idx="3"/>
              <a:endCxn id="27" idx="1"/>
            </p:cNvCxnSpPr>
            <p:nvPr/>
          </p:nvCxnSpPr>
          <p:spPr>
            <a:xfrm>
              <a:off x="6606297" y="3223299"/>
              <a:ext cx="306246"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EA9923F-D043-F870-6A77-7A496C4CA5CF}"/>
                </a:ext>
              </a:extLst>
            </p:cNvPr>
            <p:cNvCxnSpPr>
              <a:cxnSpLocks/>
              <a:stCxn id="27" idx="3"/>
              <a:endCxn id="28" idx="1"/>
            </p:cNvCxnSpPr>
            <p:nvPr/>
          </p:nvCxnSpPr>
          <p:spPr>
            <a:xfrm>
              <a:off x="7847159" y="3223299"/>
              <a:ext cx="306246"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6D72B2C-4CC5-EDB7-1343-3EB2E610E151}"/>
                </a:ext>
              </a:extLst>
            </p:cNvPr>
            <p:cNvCxnSpPr>
              <a:cxnSpLocks/>
              <a:stCxn id="28" idx="3"/>
              <a:endCxn id="29" idx="1"/>
            </p:cNvCxnSpPr>
            <p:nvPr/>
          </p:nvCxnSpPr>
          <p:spPr>
            <a:xfrm>
              <a:off x="9088021" y="3223299"/>
              <a:ext cx="306246"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4E3837B-729D-C7C4-D214-DFA77EE4CBD9}"/>
                </a:ext>
              </a:extLst>
            </p:cNvPr>
            <p:cNvCxnSpPr>
              <a:cxnSpLocks/>
              <a:stCxn id="29" idx="3"/>
              <a:endCxn id="30" idx="1"/>
            </p:cNvCxnSpPr>
            <p:nvPr/>
          </p:nvCxnSpPr>
          <p:spPr>
            <a:xfrm>
              <a:off x="10328883" y="3223299"/>
              <a:ext cx="306245"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55D2A91-C48B-4DBA-34E7-B7B2BB3E646E}"/>
                </a:ext>
              </a:extLst>
            </p:cNvPr>
            <p:cNvCxnSpPr>
              <a:cxnSpLocks/>
              <a:stCxn id="27" idx="2"/>
              <a:endCxn id="33" idx="0"/>
            </p:cNvCxnSpPr>
            <p:nvPr/>
          </p:nvCxnSpPr>
          <p:spPr>
            <a:xfrm>
              <a:off x="7379851" y="3438701"/>
              <a:ext cx="0" cy="1328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7270032-FB17-A701-D0FC-F064CACB5891}"/>
                </a:ext>
              </a:extLst>
            </p:cNvPr>
            <p:cNvCxnSpPr>
              <a:cxnSpLocks/>
              <a:stCxn id="29" idx="2"/>
              <a:endCxn id="35" idx="0"/>
            </p:cNvCxnSpPr>
            <p:nvPr/>
          </p:nvCxnSpPr>
          <p:spPr>
            <a:xfrm>
              <a:off x="9861575" y="3438701"/>
              <a:ext cx="0" cy="1328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5E9759F-2B7D-71C6-5358-804AC8B4858D}"/>
                </a:ext>
              </a:extLst>
            </p:cNvPr>
            <p:cNvCxnSpPr>
              <a:cxnSpLocks/>
              <a:stCxn id="35" idx="2"/>
              <a:endCxn id="41" idx="0"/>
            </p:cNvCxnSpPr>
            <p:nvPr/>
          </p:nvCxnSpPr>
          <p:spPr>
            <a:xfrm>
              <a:off x="9861575" y="4002336"/>
              <a:ext cx="0" cy="1328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C46F7DA-2E50-7C93-8E27-1AC0CC620F12}"/>
              </a:ext>
            </a:extLst>
          </p:cNvPr>
          <p:cNvGrpSpPr/>
          <p:nvPr/>
        </p:nvGrpSpPr>
        <p:grpSpPr>
          <a:xfrm>
            <a:off x="851798" y="3703432"/>
            <a:ext cx="4379070" cy="1209596"/>
            <a:chOff x="851798" y="3754232"/>
            <a:chExt cx="4379070" cy="1209596"/>
          </a:xfrm>
        </p:grpSpPr>
        <p:sp>
          <p:nvSpPr>
            <p:cNvPr id="85" name="TextBox 84">
              <a:extLst>
                <a:ext uri="{FF2B5EF4-FFF2-40B4-BE49-F238E27FC236}">
                  <a16:creationId xmlns:a16="http://schemas.microsoft.com/office/drawing/2014/main" id="{A00F7E44-9E65-1DAE-FF27-8C1A41CF4B44}"/>
                </a:ext>
              </a:extLst>
            </p:cNvPr>
            <p:cNvSpPr txBox="1"/>
            <p:nvPr/>
          </p:nvSpPr>
          <p:spPr>
            <a:xfrm>
              <a:off x="851798" y="3754232"/>
              <a:ext cx="4379070" cy="1107996"/>
            </a:xfrm>
            <a:prstGeom prst="rect">
              <a:avLst/>
            </a:prstGeom>
            <a:noFill/>
          </p:spPr>
          <p:txBody>
            <a:bodyPr wrap="square" lIns="0" tIns="0" rIns="0" bIns="0">
              <a:spAutoFit/>
            </a:bodyPr>
            <a:lstStyle/>
            <a:p>
              <a:pPr marL="0" marR="0" lvl="0" indent="0" algn="l" rtl="0">
                <a:spcBef>
                  <a:spcPts val="0"/>
                </a:spcBef>
                <a:spcAft>
                  <a:spcPts val="0"/>
                </a:spcAft>
                <a:buClr>
                  <a:schemeClr val="dk1"/>
                </a:buClr>
                <a:buSzPts val="1200"/>
                <a:buFont typeface="Century Gothic"/>
                <a:buNone/>
              </a:pPr>
              <a:r>
                <a:rPr lang="en-US" sz="2400" b="1" dirty="0">
                  <a:solidFill>
                    <a:schemeClr val="accent2"/>
                  </a:solidFill>
                  <a:ea typeface="Century Gothic"/>
                  <a:cs typeface="Century Gothic"/>
                  <a:sym typeface="Century Gothic"/>
                </a:rPr>
                <a:t>Opportunities which appear during the Customer Journey and when to act</a:t>
              </a:r>
            </a:p>
          </p:txBody>
        </p:sp>
        <p:sp>
          <p:nvSpPr>
            <p:cNvPr id="86" name="Rectangle 85">
              <a:extLst>
                <a:ext uri="{FF2B5EF4-FFF2-40B4-BE49-F238E27FC236}">
                  <a16:creationId xmlns:a16="http://schemas.microsoft.com/office/drawing/2014/main" id="{604131AD-3585-9875-F988-910C8E251565}"/>
                </a:ext>
              </a:extLst>
            </p:cNvPr>
            <p:cNvSpPr/>
            <p:nvPr/>
          </p:nvSpPr>
          <p:spPr>
            <a:xfrm>
              <a:off x="851798" y="4913028"/>
              <a:ext cx="526628"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 name="TextBox 13">
            <a:extLst>
              <a:ext uri="{FF2B5EF4-FFF2-40B4-BE49-F238E27FC236}">
                <a16:creationId xmlns:a16="http://schemas.microsoft.com/office/drawing/2014/main" id="{826E33DA-B226-0562-3959-49672DDDFC43}"/>
              </a:ext>
            </a:extLst>
          </p:cNvPr>
          <p:cNvSpPr txBox="1"/>
          <p:nvPr/>
        </p:nvSpPr>
        <p:spPr>
          <a:xfrm>
            <a:off x="10757806" y="481702"/>
            <a:ext cx="1434194" cy="307777"/>
          </a:xfrm>
          <a:prstGeom prst="rect">
            <a:avLst/>
          </a:prstGeom>
          <a:solidFill>
            <a:schemeClr val="accent2"/>
          </a:solidFill>
        </p:spPr>
        <p:txBody>
          <a:bodyPr wrap="square" rtlCol="0">
            <a:spAutoFit/>
          </a:bodyPr>
          <a:lstStyle/>
          <a:p>
            <a:pPr algn="ctr"/>
            <a:r>
              <a:rPr lang="en-US" sz="1400" b="1" dirty="0">
                <a:solidFill>
                  <a:schemeClr val="bg1"/>
                </a:solidFill>
              </a:rPr>
              <a:t>Example</a:t>
            </a:r>
          </a:p>
        </p:txBody>
      </p:sp>
      <p:sp>
        <p:nvSpPr>
          <p:cNvPr id="15" name="Title 14">
            <a:extLst>
              <a:ext uri="{FF2B5EF4-FFF2-40B4-BE49-F238E27FC236}">
                <a16:creationId xmlns:a16="http://schemas.microsoft.com/office/drawing/2014/main" id="{AC268125-0E22-11CE-3145-36BF5AB87695}"/>
              </a:ext>
            </a:extLst>
          </p:cNvPr>
          <p:cNvSpPr>
            <a:spLocks noGrp="1"/>
          </p:cNvSpPr>
          <p:nvPr>
            <p:ph type="title"/>
          </p:nvPr>
        </p:nvSpPr>
        <p:spPr/>
        <p:txBody>
          <a:bodyPr/>
          <a:lstStyle/>
          <a:p>
            <a:r>
              <a:rPr lang="en-US" dirty="0"/>
              <a:t>Execute on key activities and opportunities to drive value during </a:t>
            </a:r>
            <a:br>
              <a:rPr lang="en-US" dirty="0"/>
            </a:br>
            <a:r>
              <a:rPr lang="en-US" dirty="0"/>
              <a:t>the customer journey</a:t>
            </a:r>
          </a:p>
        </p:txBody>
      </p:sp>
    </p:spTree>
    <p:extLst>
      <p:ext uri="{BB962C8B-B14F-4D97-AF65-F5344CB8AC3E}">
        <p14:creationId xmlns:p14="http://schemas.microsoft.com/office/powerpoint/2010/main" val="2608843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SBI PPT 2023">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2023" id="{2973FF59-2CA7-4BE5-8527-C7BA434A8EE2}" vid="{7467B64E-5265-4E6E-9CAD-23A1F4D69A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432</TotalTime>
  <Words>2502</Words>
  <Application>Microsoft Office PowerPoint</Application>
  <PresentationFormat>Widescreen</PresentationFormat>
  <Paragraphs>304</Paragraphs>
  <Slides>10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Arial</vt:lpstr>
      <vt:lpstr>Avenir Next LT Pro</vt:lpstr>
      <vt:lpstr>Calibri</vt:lpstr>
      <vt:lpstr>Century Gothic</vt:lpstr>
      <vt:lpstr>Courier New</vt:lpstr>
      <vt:lpstr>Noto Sans Symbols</vt:lpstr>
      <vt:lpstr>SBI PPT</vt:lpstr>
      <vt:lpstr>SBI PPT 2023</vt:lpstr>
      <vt:lpstr>think-cell Slide</vt:lpstr>
      <vt:lpstr>Best Practices to Deliver Customer Success </vt:lpstr>
      <vt:lpstr>Drive growth and deepen relationships with coordinated CX motions</vt:lpstr>
      <vt:lpstr>Stage 1: Customer Onboarding</vt:lpstr>
      <vt:lpstr>Stage 2: Implement</vt:lpstr>
      <vt:lpstr>Stage 3: Utilize</vt:lpstr>
      <vt:lpstr>Stage 4: Renew</vt:lpstr>
      <vt:lpstr>Stage 5: Expand</vt:lpstr>
      <vt:lpstr>Stage 6: Advocate (Customer References)</vt:lpstr>
      <vt:lpstr>Execute on key activities and opportunities to drive value during  the customer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Dave Lingebach</cp:lastModifiedBy>
  <cp:revision>11</cp:revision>
  <dcterms:created xsi:type="dcterms:W3CDTF">2022-12-02T21:37:18Z</dcterms:created>
  <dcterms:modified xsi:type="dcterms:W3CDTF">2024-01-10T19:48:20Z</dcterms:modified>
</cp:coreProperties>
</file>