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comments/modernComment_7FFFD5B8_A5CA7825.xml" ContentType="application/vnd.ms-powerpoint.comments+xml"/>
  <Override PartName="/ppt/tags/tag33.xml" ContentType="application/vnd.openxmlformats-officedocument.presentationml.tags+xml"/>
  <Override PartName="/ppt/notesSlides/notesSlide1.xml" ContentType="application/vnd.openxmlformats-officedocument.presentationml.notesSlide+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3"/>
    <p:sldMasterId id="2147483674" r:id="rId4"/>
  </p:sldMasterIdLst>
  <p:notesMasterIdLst>
    <p:notesMasterId r:id="rId11"/>
  </p:notesMasterIdLst>
  <p:sldIdLst>
    <p:sldId id="2147472814" r:id="rId5"/>
    <p:sldId id="2147472824" r:id="rId6"/>
    <p:sldId id="2147472810" r:id="rId7"/>
    <p:sldId id="2147472811" r:id="rId8"/>
    <p:sldId id="2147472807" r:id="rId9"/>
    <p:sldId id="2147472815" r:id="rId10"/>
  </p:sldIdLst>
  <p:sldSz cx="15544800" cy="10058400"/>
  <p:notesSz cx="6858000" cy="9144000"/>
  <p:custDataLst>
    <p:tags r:id="rId1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82"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1" roundtripDataSignature="AMtx7mi6ib5Jt97Fx+VC7cJPlAXDtpeVj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D89831-09C9-49A0-E9BA-D20593A7C29D}" name="Rick Karlton" initials="RK" userId="S::rick.karlton@sbigrowth.com::22a732b5-f03e-4c23-ae75-4f6d2f96d52f" providerId="AD"/>
  <p188:author id="{486B1547-A812-574A-ACBB-30DF7D34DE5B}" name="Adam Sheehan" initials="AS" userId="S::adam.sheehan@sbigrowth.com::52ab53a1-ffaa-48d9-b4fe-c45b8f4fbb01" providerId="AD"/>
  <p188:author id="{966EBC89-DCEF-2829-D59A-0469F6BC40EC}" name="Bryan Kurey" initials="BK" userId="S::bryan.kurey@sbigrowth.com::69602309-4ead-41c8-945b-2cfaeffdc69c" providerId="AD"/>
  <p188:author id="{3744E5BE-5AB0-EE41-0EB2-698F31816154}" name="Nick Toman" initials="NT" userId="S::nick.toman@sbigrowth.com::5fc96732-ee7e-49c2-92b3-e7fb7f3ccd0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CF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2C1351-CD3F-9F45-ABC8-0EF346E1998E}" v="599" dt="2025-04-23T21:32:07.300"/>
    <p1510:client id="{AB9946D1-166A-45B7-860B-ED9D58B50E75}" v="21" dt="2025-04-23T00:36:06.2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8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93" Type="http://schemas.openxmlformats.org/officeDocument/2006/relationships/viewProps" Target="viewProps.xml"/><Relationship Id="rId3" Type="http://schemas.openxmlformats.org/officeDocument/2006/relationships/slideMaster" Target="slideMasters/slideMaster1.xml"/><Relationship Id="rId97" Type="http://schemas.microsoft.com/office/2018/10/relationships/authors" Target="authors.xml"/><Relationship Id="rId7" Type="http://schemas.openxmlformats.org/officeDocument/2006/relationships/slide" Target="slides/slide3.xml"/><Relationship Id="rId12" Type="http://schemas.openxmlformats.org/officeDocument/2006/relationships/tags" Target="tags/tag1.xml"/><Relationship Id="rId92" Type="http://schemas.openxmlformats.org/officeDocument/2006/relationships/presProps" Target="presProps.xml"/><Relationship Id="rId2" Type="http://schemas.openxmlformats.org/officeDocument/2006/relationships/customXml" Target="../customXml/item2.xml"/><Relationship Id="rId91" Type="http://customschemas.google.com/relationships/presentationmetadata" Target="metadata"/><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95" Type="http://schemas.openxmlformats.org/officeDocument/2006/relationships/tableStyles" Target="tableStyles.xml"/><Relationship Id="rId10" Type="http://schemas.openxmlformats.org/officeDocument/2006/relationships/slide" Target="slides/slide6.xml"/><Relationship Id="rId94"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s>
</file>

<file path=ppt/comments/modernComment_7FFFD5B8_A5CA7825.xml><?xml version="1.0" encoding="utf-8"?>
<p188:cmLst xmlns:a="http://schemas.openxmlformats.org/drawingml/2006/main" xmlns:r="http://schemas.openxmlformats.org/officeDocument/2006/relationships" xmlns:p188="http://schemas.microsoft.com/office/powerpoint/2018/8/main">
  <p188:cm id="{08CBDED1-1073-9246-9131-5C805B6BA9C8}" authorId="{966EBC89-DCEF-2829-D59A-0469F6BC40EC}" status="resolved" created="2025-04-23T21:27:42.897" complete="100000">
    <ac:txMkLst xmlns:ac="http://schemas.microsoft.com/office/drawing/2013/main/command">
      <pc:docMk xmlns:pc="http://schemas.microsoft.com/office/powerpoint/2013/main/command"/>
      <pc:sldMk xmlns:pc="http://schemas.microsoft.com/office/powerpoint/2013/main/command" cId="2781509669" sldId="2147472824"/>
      <ac:spMk id="8" creationId="{D1A57929-B66F-2200-A8B2-81C08B53DAC9}"/>
      <ac:txMk cp="17" len="8">
        <ac:context len="26" hash="614827128"/>
      </ac:txMk>
    </ac:txMkLst>
    <p188:pos x="4204274" y="841691"/>
    <p188:txBody>
      <a:bodyPr/>
      <a:lstStyle/>
      <a:p>
        <a:r>
          <a:rPr lang="en-US"/>
          <a:t>need to re-order these per the actual order in the doc!</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44575" y="1143000"/>
            <a:ext cx="47688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8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8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8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8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8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8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8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8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82"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D2303-C46B-02CB-A286-297D0538B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C27AB9-D661-1B0F-1182-9FB535ED43DF}"/>
              </a:ext>
            </a:extLst>
          </p:cNvPr>
          <p:cNvSpPr>
            <a:spLocks noGrp="1" noRot="1" noChangeAspect="1"/>
          </p:cNvSpPr>
          <p:nvPr>
            <p:ph type="sldImg"/>
          </p:nvPr>
        </p:nvSpPr>
        <p:spPr>
          <a:xfrm>
            <a:off x="1044575" y="1143000"/>
            <a:ext cx="4768850" cy="3086100"/>
          </a:xfrm>
        </p:spPr>
      </p:sp>
      <p:sp>
        <p:nvSpPr>
          <p:cNvPr id="3" name="Notes Placeholder 2">
            <a:extLst>
              <a:ext uri="{FF2B5EF4-FFF2-40B4-BE49-F238E27FC236}">
                <a16:creationId xmlns:a16="http://schemas.microsoft.com/office/drawing/2014/main" id="{10727B36-3211-E9F6-85C6-BEC62797C4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373BC3-87AB-C777-1CDB-F01EAFABDD24}"/>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33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FEE1A-2CCC-81A9-72C4-E700735C2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54278-9D80-17AF-0681-C669E5EC81C7}"/>
              </a:ext>
            </a:extLst>
          </p:cNvPr>
          <p:cNvSpPr>
            <a:spLocks noGrp="1" noRot="1" noChangeAspect="1"/>
          </p:cNvSpPr>
          <p:nvPr>
            <p:ph type="sldImg"/>
          </p:nvPr>
        </p:nvSpPr>
        <p:spPr>
          <a:xfrm>
            <a:off x="1044575" y="1143000"/>
            <a:ext cx="4768850" cy="3086100"/>
          </a:xfrm>
        </p:spPr>
      </p:sp>
      <p:sp>
        <p:nvSpPr>
          <p:cNvPr id="3" name="Notes Placeholder 2">
            <a:extLst>
              <a:ext uri="{FF2B5EF4-FFF2-40B4-BE49-F238E27FC236}">
                <a16:creationId xmlns:a16="http://schemas.microsoft.com/office/drawing/2014/main" id="{3A0283D7-AAC5-A412-EE65-501CB0B304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DE30D1-7B7E-2A5F-08CA-F0B4E64E0D1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929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6ECD0-A8FA-5C30-A176-A6DD4D2A0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27703-8EFA-D3BE-7789-BB16EE074BBD}"/>
              </a:ext>
            </a:extLst>
          </p:cNvPr>
          <p:cNvSpPr>
            <a:spLocks noGrp="1" noRot="1" noChangeAspect="1"/>
          </p:cNvSpPr>
          <p:nvPr>
            <p:ph type="sldImg"/>
          </p:nvPr>
        </p:nvSpPr>
        <p:spPr>
          <a:xfrm>
            <a:off x="1044575" y="1143000"/>
            <a:ext cx="4768850" cy="3086100"/>
          </a:xfrm>
        </p:spPr>
      </p:sp>
      <p:sp>
        <p:nvSpPr>
          <p:cNvPr id="3" name="Notes Placeholder 2">
            <a:extLst>
              <a:ext uri="{FF2B5EF4-FFF2-40B4-BE49-F238E27FC236}">
                <a16:creationId xmlns:a16="http://schemas.microsoft.com/office/drawing/2014/main" id="{0C86116E-8BD2-331E-D999-37D464ECDB6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F89639-C856-97E0-AD9F-86018B490140}"/>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472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215B8-415D-54F4-E9C7-9846B46E01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8B955-BF23-C246-DCD3-9A980A76D7E2}"/>
              </a:ext>
            </a:extLst>
          </p:cNvPr>
          <p:cNvSpPr>
            <a:spLocks noGrp="1" noRot="1" noChangeAspect="1"/>
          </p:cNvSpPr>
          <p:nvPr>
            <p:ph type="sldImg"/>
          </p:nvPr>
        </p:nvSpPr>
        <p:spPr>
          <a:xfrm>
            <a:off x="1044575" y="1143000"/>
            <a:ext cx="4768850" cy="3086100"/>
          </a:xfrm>
        </p:spPr>
      </p:sp>
      <p:sp>
        <p:nvSpPr>
          <p:cNvPr id="3" name="Notes Placeholder 2">
            <a:extLst>
              <a:ext uri="{FF2B5EF4-FFF2-40B4-BE49-F238E27FC236}">
                <a16:creationId xmlns:a16="http://schemas.microsoft.com/office/drawing/2014/main" id="{4DF48ADE-BBB9-3B2D-7CD7-D2CECA614A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DA1EE9-60E1-AAF8-45D0-79E779CD33A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3332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5.jpe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5" Type="http://schemas.openxmlformats.org/officeDocument/2006/relationships/image" Target="../media/image6.jpeg"/><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5" Type="http://schemas.openxmlformats.org/officeDocument/2006/relationships/image" Target="../media/image7.jpeg"/><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8.jpeg"/><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9.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0.xml"/><Relationship Id="rId5" Type="http://schemas.openxmlformats.org/officeDocument/2006/relationships/image" Target="../media/image10.jpeg"/><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11.png"/><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6.xml"/><Relationship Id="rId5" Type="http://schemas.openxmlformats.org/officeDocument/2006/relationships/image" Target="../media/image11.png"/><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7.xml"/><Relationship Id="rId5" Type="http://schemas.openxmlformats.org/officeDocument/2006/relationships/image" Target="../media/image12.png"/><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8.xml"/><Relationship Id="rId5" Type="http://schemas.openxmlformats.org/officeDocument/2006/relationships/image" Target="../media/image12.png"/><Relationship Id="rId4"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9.xml"/><Relationship Id="rId5" Type="http://schemas.openxmlformats.org/officeDocument/2006/relationships/image" Target="../media/image11.png"/><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30.xml"/><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panel no bkgd" userDrawn="1">
  <p:cSld name="One panel no bkgd">
    <p:spTree>
      <p:nvGrpSpPr>
        <p:cNvPr id="1" name="Shape 31"/>
        <p:cNvGrpSpPr/>
        <p:nvPr/>
      </p:nvGrpSpPr>
      <p:grpSpPr>
        <a:xfrm>
          <a:off x="0" y="0"/>
          <a:ext cx="0" cy="0"/>
          <a:chOff x="0" y="0"/>
          <a:chExt cx="0" cy="0"/>
        </a:xfrm>
      </p:grpSpPr>
      <p:sp>
        <p:nvSpPr>
          <p:cNvPr id="3" name="Google Shape;11;p4">
            <a:extLst>
              <a:ext uri="{FF2B5EF4-FFF2-40B4-BE49-F238E27FC236}">
                <a16:creationId xmlns:a16="http://schemas.microsoft.com/office/drawing/2014/main" id="{3DE50D65-6BD3-6B25-4F12-EAAB29A1C2F3}"/>
              </a:ext>
            </a:extLst>
          </p:cNvPr>
          <p:cNvSpPr txBox="1">
            <a:spLocks noGrp="1"/>
          </p:cNvSpPr>
          <p:nvPr>
            <p:ph idx="1"/>
          </p:nvPr>
        </p:nvSpPr>
        <p:spPr>
          <a:xfrm>
            <a:off x="453952" y="982628"/>
            <a:ext cx="14636901" cy="8069935"/>
          </a:xfrm>
          <a:prstGeom prst="rect">
            <a:avLst/>
          </a:prstGeom>
          <a:noFill/>
          <a:ln>
            <a:noFill/>
          </a:ln>
        </p:spPr>
        <p:txBody>
          <a:bodyPr spcFirstLastPara="1" wrap="square" lIns="91425" tIns="45700" rIns="91425" bIns="45700" anchor="t" anchorCtr="0">
            <a:normAutofit/>
          </a:bodyPr>
          <a:lstStyle>
            <a:lvl1pPr marL="503423" marR="0" lvl="0" indent="-251711" algn="l" rtl="0">
              <a:lnSpc>
                <a:spcPct val="90000"/>
              </a:lnSpc>
              <a:spcBef>
                <a:spcPts val="1101"/>
              </a:spcBef>
              <a:spcAft>
                <a:spcPts val="0"/>
              </a:spcAft>
              <a:buClr>
                <a:schemeClr val="dk1"/>
              </a:buClr>
              <a:buSzPts val="1600"/>
              <a:buFont typeface="Arial"/>
              <a:buNone/>
              <a:defRPr sz="1762" b="0" i="0" u="none" strike="noStrike" cap="none">
                <a:solidFill>
                  <a:schemeClr val="dk1"/>
                </a:solidFill>
                <a:latin typeface="Avenir"/>
                <a:ea typeface="Avenir"/>
                <a:cs typeface="Avenir"/>
                <a:sym typeface="Avenir"/>
              </a:defRPr>
            </a:lvl1pPr>
            <a:lvl2pPr marL="1006846" marR="0" lvl="1" indent="-349599" algn="l" rtl="0">
              <a:lnSpc>
                <a:spcPct val="90000"/>
              </a:lnSpc>
              <a:spcBef>
                <a:spcPts val="551"/>
              </a:spcBef>
              <a:spcAft>
                <a:spcPts val="0"/>
              </a:spcAft>
              <a:buClr>
                <a:schemeClr val="dk1"/>
              </a:buClr>
              <a:buSzPts val="1400"/>
              <a:buFont typeface="Arial"/>
              <a:buChar char="•"/>
              <a:defRPr sz="1542" b="0" i="0" u="none" strike="noStrike" cap="none">
                <a:solidFill>
                  <a:schemeClr val="dk1"/>
                </a:solidFill>
                <a:latin typeface="Avenir"/>
                <a:ea typeface="Avenir"/>
                <a:cs typeface="Avenir"/>
                <a:sym typeface="Avenir"/>
              </a:defRPr>
            </a:lvl2pPr>
            <a:lvl3pPr marL="1510269" marR="0" lvl="2" indent="-335615" algn="l" rtl="0">
              <a:lnSpc>
                <a:spcPct val="90000"/>
              </a:lnSpc>
              <a:spcBef>
                <a:spcPts val="551"/>
              </a:spcBef>
              <a:spcAft>
                <a:spcPts val="0"/>
              </a:spcAft>
              <a:buClr>
                <a:schemeClr val="dk1"/>
              </a:buClr>
              <a:buSzPts val="1200"/>
              <a:buFont typeface="Courier New"/>
              <a:buChar char="o"/>
              <a:defRPr sz="1321" b="0" i="0" u="none" strike="noStrike" cap="none">
                <a:solidFill>
                  <a:schemeClr val="dk1"/>
                </a:solidFill>
                <a:latin typeface="Avenir"/>
                <a:ea typeface="Avenir"/>
                <a:cs typeface="Avenir"/>
                <a:sym typeface="Avenir"/>
              </a:defRPr>
            </a:lvl3pPr>
            <a:lvl4pPr marL="2013692" marR="0" lvl="3" indent="-328623" algn="l" rtl="0">
              <a:lnSpc>
                <a:spcPct val="90000"/>
              </a:lnSpc>
              <a:spcBef>
                <a:spcPts val="551"/>
              </a:spcBef>
              <a:spcAft>
                <a:spcPts val="0"/>
              </a:spcAft>
              <a:buClr>
                <a:schemeClr val="dk1"/>
              </a:buClr>
              <a:buSzPts val="1100"/>
              <a:buFont typeface="Avenir"/>
              <a:buChar char="−"/>
              <a:defRPr sz="1211" b="0" i="0" u="none" strike="noStrike" cap="none">
                <a:solidFill>
                  <a:schemeClr val="dk1"/>
                </a:solidFill>
                <a:latin typeface="Avenir"/>
                <a:ea typeface="Avenir"/>
                <a:cs typeface="Avenir"/>
                <a:sym typeface="Avenir"/>
              </a:defRPr>
            </a:lvl4pPr>
            <a:lvl5pPr marL="2517115" marR="0" lvl="4" indent="-328623" algn="l" rtl="0">
              <a:lnSpc>
                <a:spcPct val="90000"/>
              </a:lnSpc>
              <a:spcBef>
                <a:spcPts val="551"/>
              </a:spcBef>
              <a:spcAft>
                <a:spcPts val="0"/>
              </a:spcAft>
              <a:buClr>
                <a:schemeClr val="dk1"/>
              </a:buClr>
              <a:buSzPts val="1100"/>
              <a:buFont typeface="Arial"/>
              <a:buChar char="•"/>
              <a:defRPr sz="1211" b="0" i="0" u="none" strike="noStrike" cap="none">
                <a:solidFill>
                  <a:schemeClr val="dk1"/>
                </a:solidFill>
                <a:latin typeface="Avenir"/>
                <a:ea typeface="Avenir"/>
                <a:cs typeface="Avenir"/>
                <a:sym typeface="Avenir"/>
              </a:defRPr>
            </a:lvl5pPr>
            <a:lvl6pPr marL="3020538" marR="0" lvl="5" indent="-377567" algn="l" rtl="0">
              <a:lnSpc>
                <a:spcPct val="90000"/>
              </a:lnSpc>
              <a:spcBef>
                <a:spcPts val="551"/>
              </a:spcBef>
              <a:spcAft>
                <a:spcPts val="0"/>
              </a:spcAft>
              <a:buClr>
                <a:schemeClr val="dk1"/>
              </a:buClr>
              <a:buSzPts val="1800"/>
              <a:buFont typeface="Arial"/>
              <a:buChar char="•"/>
              <a:defRPr sz="1982" b="0" i="0" u="none" strike="noStrike" cap="none">
                <a:solidFill>
                  <a:schemeClr val="dk1"/>
                </a:solidFill>
                <a:latin typeface="Avenir"/>
                <a:ea typeface="Avenir"/>
                <a:cs typeface="Avenir"/>
                <a:sym typeface="Avenir"/>
              </a:defRPr>
            </a:lvl6pPr>
            <a:lvl7pPr marL="3523960" marR="0" lvl="6" indent="-377567" algn="l" rtl="0">
              <a:lnSpc>
                <a:spcPct val="90000"/>
              </a:lnSpc>
              <a:spcBef>
                <a:spcPts val="551"/>
              </a:spcBef>
              <a:spcAft>
                <a:spcPts val="0"/>
              </a:spcAft>
              <a:buClr>
                <a:schemeClr val="dk1"/>
              </a:buClr>
              <a:buSzPts val="1800"/>
              <a:buFont typeface="Arial"/>
              <a:buChar char="•"/>
              <a:defRPr sz="1982" b="0" i="0" u="none" strike="noStrike" cap="none">
                <a:solidFill>
                  <a:schemeClr val="dk1"/>
                </a:solidFill>
                <a:latin typeface="Avenir"/>
                <a:ea typeface="Avenir"/>
                <a:cs typeface="Avenir"/>
                <a:sym typeface="Avenir"/>
              </a:defRPr>
            </a:lvl7pPr>
            <a:lvl8pPr marL="4027383" marR="0" lvl="7" indent="-377567" algn="l" rtl="0">
              <a:lnSpc>
                <a:spcPct val="90000"/>
              </a:lnSpc>
              <a:spcBef>
                <a:spcPts val="551"/>
              </a:spcBef>
              <a:spcAft>
                <a:spcPts val="0"/>
              </a:spcAft>
              <a:buClr>
                <a:schemeClr val="dk1"/>
              </a:buClr>
              <a:buSzPts val="1800"/>
              <a:buFont typeface="Arial"/>
              <a:buChar char="•"/>
              <a:defRPr sz="1982" b="0" i="0" u="none" strike="noStrike" cap="none">
                <a:solidFill>
                  <a:schemeClr val="dk1"/>
                </a:solidFill>
                <a:latin typeface="Avenir"/>
                <a:ea typeface="Avenir"/>
                <a:cs typeface="Avenir"/>
                <a:sym typeface="Avenir"/>
              </a:defRPr>
            </a:lvl8pPr>
            <a:lvl9pPr marL="4530806" marR="0" lvl="8" indent="-377567" algn="l" rtl="0">
              <a:lnSpc>
                <a:spcPct val="90000"/>
              </a:lnSpc>
              <a:spcBef>
                <a:spcPts val="551"/>
              </a:spcBef>
              <a:spcAft>
                <a:spcPts val="0"/>
              </a:spcAft>
              <a:buClr>
                <a:schemeClr val="dk1"/>
              </a:buClr>
              <a:buSzPts val="1800"/>
              <a:buFont typeface="Arial"/>
              <a:buChar char="•"/>
              <a:defRPr sz="1982" b="0" i="0" u="none" strike="noStrike" cap="none">
                <a:solidFill>
                  <a:schemeClr val="dk1"/>
                </a:solidFill>
                <a:latin typeface="Avenir"/>
                <a:ea typeface="Avenir"/>
                <a:cs typeface="Avenir"/>
                <a:sym typeface="Avenir"/>
              </a:defRPr>
            </a:lvl9pPr>
          </a:lstStyle>
          <a:p>
            <a:endParaRPr/>
          </a:p>
        </p:txBody>
      </p:sp>
      <p:sp>
        <p:nvSpPr>
          <p:cNvPr id="4" name="Google Shape;10;p4">
            <a:extLst>
              <a:ext uri="{FF2B5EF4-FFF2-40B4-BE49-F238E27FC236}">
                <a16:creationId xmlns:a16="http://schemas.microsoft.com/office/drawing/2014/main" id="{ED824643-3BCC-101E-EAE1-7FB2AFB652C5}"/>
              </a:ext>
            </a:extLst>
          </p:cNvPr>
          <p:cNvSpPr txBox="1">
            <a:spLocks noGrp="1"/>
          </p:cNvSpPr>
          <p:nvPr>
            <p:ph type="title"/>
          </p:nvPr>
        </p:nvSpPr>
        <p:spPr>
          <a:xfrm>
            <a:off x="453549" y="-2793"/>
            <a:ext cx="14615203" cy="851216"/>
          </a:xfrm>
          <a:prstGeom prst="rect">
            <a:avLst/>
          </a:prstGeom>
        </p:spPr>
        <p:txBody>
          <a:bodyPr vert="horz" lIns="91440" tIns="0" rIns="91440" bIns="0" rtlCol="0" anchor="b">
            <a:normAutofit/>
          </a:bodyPr>
          <a:lstStyle/>
          <a:p>
            <a:pPr lvl="0" defTabSz="1005952" latinLnBrk="0">
              <a:lnSpc>
                <a:spcPct val="90000"/>
              </a:lnSpc>
              <a:spcBef>
                <a:spcPct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1216705061"/>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933958" y="3701513"/>
            <a:ext cx="11652523" cy="975036"/>
          </a:xfrm>
          <a:prstGeom prst="rect">
            <a:avLst/>
          </a:prstGeom>
        </p:spPr>
        <p:txBody>
          <a:bodyPr vert="horz" lIns="91440" tIns="91440" rIns="91440" bIns="91440" anchor="ctr">
            <a:noAutofit/>
          </a:bodyPr>
          <a:lstStyle>
            <a:lvl1pPr algn="l">
              <a:defRPr sz="396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938495" y="5864143"/>
            <a:ext cx="5847516" cy="47498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933958" y="5051838"/>
            <a:ext cx="11652523" cy="437021"/>
          </a:xfrm>
        </p:spPr>
        <p:txBody>
          <a:bodyPr vert="horz" lIns="91440" tIns="91440" rIns="91440" bIns="91440" rtlCol="0" anchor="ctr">
            <a:noAutofit/>
          </a:bodyPr>
          <a:lstStyle>
            <a:lvl1pPr>
              <a:defRPr lang="en-US" sz="2421"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895325" y="1145371"/>
            <a:ext cx="4455290" cy="1092823"/>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933960" y="9290146"/>
            <a:ext cx="7291784" cy="169277"/>
          </a:xfrm>
          <a:prstGeom prst="rect">
            <a:avLst/>
          </a:prstGeom>
          <a:noFill/>
        </p:spPr>
        <p:txBody>
          <a:bodyPr wrap="square" lIns="0" tIns="0" rIns="0" bIns="0" rtlCol="0">
            <a:spAutoFit/>
          </a:bodyPr>
          <a:lstStyle/>
          <a:p>
            <a:pPr algn="ctr"/>
            <a:r>
              <a:rPr lang="en-US" sz="110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1507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1216705061"/>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933958" y="3701513"/>
            <a:ext cx="11652523" cy="975036"/>
          </a:xfrm>
          <a:prstGeom prst="rect">
            <a:avLst/>
          </a:prstGeom>
        </p:spPr>
        <p:txBody>
          <a:bodyPr vert="horz" lIns="91440" tIns="91440" rIns="91440" bIns="91440" anchor="ctr">
            <a:noAutofit/>
          </a:bodyPr>
          <a:lstStyle>
            <a:lvl1pPr algn="l">
              <a:defRPr sz="396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938495" y="5864143"/>
            <a:ext cx="5847516" cy="47498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933958" y="5051838"/>
            <a:ext cx="11652523" cy="437021"/>
          </a:xfrm>
        </p:spPr>
        <p:txBody>
          <a:bodyPr vert="horz" lIns="91440" tIns="91440" rIns="91440" bIns="91440" rtlCol="0" anchor="ctr">
            <a:noAutofit/>
          </a:bodyPr>
          <a:lstStyle>
            <a:lvl1pPr>
              <a:defRPr lang="en-US" sz="2421"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895325" y="1145371"/>
            <a:ext cx="4455290" cy="1092823"/>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grpSp>
      <p:sp>
        <p:nvSpPr>
          <p:cNvPr id="3" name="TextBox 2">
            <a:extLst>
              <a:ext uri="{FF2B5EF4-FFF2-40B4-BE49-F238E27FC236}">
                <a16:creationId xmlns:a16="http://schemas.microsoft.com/office/drawing/2014/main" id="{2CDAAB41-4F5B-0002-62E7-0314002034DE}"/>
              </a:ext>
            </a:extLst>
          </p:cNvPr>
          <p:cNvSpPr txBox="1"/>
          <p:nvPr userDrawn="1"/>
        </p:nvSpPr>
        <p:spPr>
          <a:xfrm>
            <a:off x="1933960" y="9290146"/>
            <a:ext cx="7291784" cy="169277"/>
          </a:xfrm>
          <a:prstGeom prst="rect">
            <a:avLst/>
          </a:prstGeom>
          <a:noFill/>
        </p:spPr>
        <p:txBody>
          <a:bodyPr wrap="square" lIns="0" tIns="0" rIns="0" bIns="0" rtlCol="0">
            <a:spAutoFit/>
          </a:bodyPr>
          <a:lstStyle/>
          <a:p>
            <a:pPr algn="ctr"/>
            <a:r>
              <a:rPr lang="en-US" sz="110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796711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461989190"/>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userDrawn="1"/>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3608" y="1"/>
            <a:ext cx="15544800" cy="100584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933958" y="3701513"/>
            <a:ext cx="11652523" cy="975036"/>
          </a:xfrm>
          <a:prstGeom prst="rect">
            <a:avLst/>
          </a:prstGeom>
        </p:spPr>
        <p:txBody>
          <a:bodyPr vert="horz" lIns="91440" tIns="91440" rIns="91440" bIns="91440" anchor="ctr">
            <a:noAutofit/>
          </a:bodyPr>
          <a:lstStyle>
            <a:lvl1pPr algn="l">
              <a:defRPr sz="396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938495" y="5864143"/>
            <a:ext cx="5847516" cy="47498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933958" y="5051838"/>
            <a:ext cx="11652523" cy="437021"/>
          </a:xfrm>
        </p:spPr>
        <p:txBody>
          <a:bodyPr vert="horz" lIns="91440" tIns="91440" rIns="91440" bIns="91440" rtlCol="0" anchor="ctr">
            <a:noAutofit/>
          </a:bodyPr>
          <a:lstStyle>
            <a:lvl1pPr>
              <a:defRPr lang="en-US" sz="2421"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895325" y="1145371"/>
            <a:ext cx="4455290" cy="1092823"/>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933960" y="9290146"/>
            <a:ext cx="7291784" cy="169277"/>
          </a:xfrm>
          <a:prstGeom prst="rect">
            <a:avLst/>
          </a:prstGeom>
          <a:noFill/>
        </p:spPr>
        <p:txBody>
          <a:bodyPr wrap="square" lIns="0" tIns="0" rIns="0" bIns="0" rtlCol="0">
            <a:spAutoFit/>
          </a:bodyPr>
          <a:lstStyle/>
          <a:p>
            <a:pPr algn="ctr"/>
            <a:r>
              <a:rPr lang="en-US" sz="1100">
                <a:solidFill>
                  <a:schemeClr val="bg1"/>
                </a:solidFill>
                <a:latin typeface="+mn-lt"/>
              </a:rPr>
              <a:t>Includes content supplied by Sales Benchmark Index; Copyright © Sales Benchmark Index, 2025</a:t>
            </a:r>
          </a:p>
        </p:txBody>
      </p:sp>
    </p:spTree>
    <p:extLst>
      <p:ext uri="{BB962C8B-B14F-4D97-AF65-F5344CB8AC3E}">
        <p14:creationId xmlns:p14="http://schemas.microsoft.com/office/powerpoint/2010/main" val="1176114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3468604139"/>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 y="1"/>
            <a:ext cx="15544803" cy="100584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933958" y="3701513"/>
            <a:ext cx="11652523" cy="975036"/>
          </a:xfrm>
          <a:prstGeom prst="rect">
            <a:avLst/>
          </a:prstGeom>
        </p:spPr>
        <p:txBody>
          <a:bodyPr vert="horz" lIns="91440" tIns="91440" rIns="91440" bIns="91440" anchor="ctr">
            <a:noAutofit/>
          </a:bodyPr>
          <a:lstStyle>
            <a:lvl1pPr algn="l">
              <a:defRPr sz="396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938495" y="5864143"/>
            <a:ext cx="5847516" cy="47498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933958" y="5051838"/>
            <a:ext cx="11652523" cy="437021"/>
          </a:xfrm>
        </p:spPr>
        <p:txBody>
          <a:bodyPr vert="horz" lIns="91440" tIns="91440" rIns="91440" bIns="91440" rtlCol="0" anchor="ctr">
            <a:noAutofit/>
          </a:bodyPr>
          <a:lstStyle>
            <a:lvl1pPr>
              <a:defRPr lang="en-US" sz="2421"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895325" y="1145371"/>
            <a:ext cx="4455290" cy="1092823"/>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933960" y="9290146"/>
            <a:ext cx="7291784" cy="169277"/>
          </a:xfrm>
          <a:prstGeom prst="rect">
            <a:avLst/>
          </a:prstGeom>
          <a:noFill/>
        </p:spPr>
        <p:txBody>
          <a:bodyPr wrap="square" lIns="0" tIns="0" rIns="0" bIns="0" rtlCol="0">
            <a:spAutoFit/>
          </a:bodyPr>
          <a:lstStyle/>
          <a:p>
            <a:pPr algn="ctr"/>
            <a:r>
              <a:rPr lang="en-US" sz="110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3753366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653402412"/>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2"/>
            <a:ext cx="15544800" cy="100584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933958" y="3701513"/>
            <a:ext cx="11652523" cy="975036"/>
          </a:xfrm>
          <a:prstGeom prst="rect">
            <a:avLst/>
          </a:prstGeom>
        </p:spPr>
        <p:txBody>
          <a:bodyPr vert="horz" lIns="91440" tIns="91440" rIns="91440" bIns="91440" anchor="ctr">
            <a:noAutofit/>
          </a:bodyPr>
          <a:lstStyle>
            <a:lvl1pPr algn="l">
              <a:defRPr sz="396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938495" y="5864143"/>
            <a:ext cx="5847516" cy="47498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933958" y="5051838"/>
            <a:ext cx="11652523" cy="437021"/>
          </a:xfrm>
        </p:spPr>
        <p:txBody>
          <a:bodyPr vert="horz" lIns="91440" tIns="91440" rIns="91440" bIns="91440" rtlCol="0" anchor="ctr">
            <a:noAutofit/>
          </a:bodyPr>
          <a:lstStyle>
            <a:lvl1pPr>
              <a:defRPr lang="en-US" sz="2421"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895325" y="1145371"/>
            <a:ext cx="4455290" cy="1092823"/>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933960" y="9290146"/>
            <a:ext cx="7291784" cy="169277"/>
          </a:xfrm>
          <a:prstGeom prst="rect">
            <a:avLst/>
          </a:prstGeom>
          <a:noFill/>
        </p:spPr>
        <p:txBody>
          <a:bodyPr wrap="square" lIns="0" tIns="0" rIns="0" bIns="0" rtlCol="0">
            <a:spAutoFit/>
          </a:bodyPr>
          <a:lstStyle/>
          <a:p>
            <a:pPr algn="ctr"/>
            <a:r>
              <a:rPr lang="en-US" sz="110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3489370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2385248926"/>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 y="1"/>
            <a:ext cx="15544800" cy="100584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933958" y="3701513"/>
            <a:ext cx="11652523" cy="975036"/>
          </a:xfrm>
          <a:prstGeom prst="rect">
            <a:avLst/>
          </a:prstGeom>
        </p:spPr>
        <p:txBody>
          <a:bodyPr vert="horz" lIns="91440" tIns="91440" rIns="91440" bIns="91440" anchor="ctr">
            <a:noAutofit/>
          </a:bodyPr>
          <a:lstStyle>
            <a:lvl1pPr algn="l">
              <a:defRPr sz="396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938495" y="5864143"/>
            <a:ext cx="5847516" cy="47498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933958" y="5051838"/>
            <a:ext cx="11652523" cy="437021"/>
          </a:xfrm>
        </p:spPr>
        <p:txBody>
          <a:bodyPr vert="horz" lIns="91440" tIns="91440" rIns="91440" bIns="91440" rtlCol="0" anchor="ctr">
            <a:noAutofit/>
          </a:bodyPr>
          <a:lstStyle>
            <a:lvl1pPr>
              <a:defRPr lang="en-US" sz="2421"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895325" y="1145371"/>
            <a:ext cx="4455290" cy="1092823"/>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933960" y="9290146"/>
            <a:ext cx="7291784" cy="169277"/>
          </a:xfrm>
          <a:prstGeom prst="rect">
            <a:avLst/>
          </a:prstGeom>
          <a:noFill/>
        </p:spPr>
        <p:txBody>
          <a:bodyPr wrap="square" lIns="0" tIns="0" rIns="0" bIns="0" rtlCol="0">
            <a:spAutoFit/>
          </a:bodyPr>
          <a:lstStyle/>
          <a:p>
            <a:pPr algn="ctr"/>
            <a:r>
              <a:rPr lang="en-US" sz="110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2610519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2352251736"/>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2"/>
            <a:ext cx="15544800" cy="100584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933958" y="3701513"/>
            <a:ext cx="11652523" cy="975036"/>
          </a:xfrm>
          <a:prstGeom prst="rect">
            <a:avLst/>
          </a:prstGeom>
        </p:spPr>
        <p:txBody>
          <a:bodyPr vert="horz" lIns="91440" tIns="91440" rIns="91440" bIns="91440" anchor="ctr">
            <a:noAutofit/>
          </a:bodyPr>
          <a:lstStyle>
            <a:lvl1pPr algn="l">
              <a:defRPr sz="396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938495" y="5864143"/>
            <a:ext cx="5847516" cy="47498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933958" y="5051838"/>
            <a:ext cx="11652523" cy="437021"/>
          </a:xfrm>
        </p:spPr>
        <p:txBody>
          <a:bodyPr vert="horz" lIns="91440" tIns="91440" rIns="91440" bIns="91440" rtlCol="0" anchor="ctr">
            <a:noAutofit/>
          </a:bodyPr>
          <a:lstStyle>
            <a:lvl1pPr>
              <a:defRPr lang="en-US" sz="2421"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895325" y="1145371"/>
            <a:ext cx="4455290" cy="1092823"/>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933960" y="9290146"/>
            <a:ext cx="7291784" cy="169277"/>
          </a:xfrm>
          <a:prstGeom prst="rect">
            <a:avLst/>
          </a:prstGeom>
          <a:noFill/>
        </p:spPr>
        <p:txBody>
          <a:bodyPr wrap="square" lIns="0" tIns="0" rIns="0" bIns="0" rtlCol="0">
            <a:spAutoFit/>
          </a:bodyPr>
          <a:lstStyle/>
          <a:p>
            <a:pPr algn="ctr"/>
            <a:r>
              <a:rPr lang="en-US" sz="110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67594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2880847568"/>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userDrawn="1"/>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2"/>
            <a:ext cx="15544800" cy="100584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933958" y="3701513"/>
            <a:ext cx="11652523" cy="975036"/>
          </a:xfrm>
          <a:prstGeom prst="rect">
            <a:avLst/>
          </a:prstGeom>
        </p:spPr>
        <p:txBody>
          <a:bodyPr vert="horz" lIns="91440" tIns="91440" rIns="91440" bIns="91440" anchor="ctr">
            <a:noAutofit/>
          </a:bodyPr>
          <a:lstStyle>
            <a:lvl1pPr algn="l">
              <a:defRPr sz="396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938495" y="5864143"/>
            <a:ext cx="5847516" cy="47498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933958" y="5051838"/>
            <a:ext cx="11652523" cy="437021"/>
          </a:xfrm>
        </p:spPr>
        <p:txBody>
          <a:bodyPr vert="horz" lIns="91440" tIns="91440" rIns="91440" bIns="91440" rtlCol="0" anchor="ctr">
            <a:noAutofit/>
          </a:bodyPr>
          <a:lstStyle>
            <a:lvl1pPr>
              <a:defRPr lang="en-US" sz="2421"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895325" y="1145371"/>
            <a:ext cx="4455290" cy="1092823"/>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933960" y="9290146"/>
            <a:ext cx="7291784" cy="169277"/>
          </a:xfrm>
          <a:prstGeom prst="rect">
            <a:avLst/>
          </a:prstGeom>
          <a:noFill/>
        </p:spPr>
        <p:txBody>
          <a:bodyPr wrap="square" lIns="0" tIns="0" rIns="0" bIns="0" rtlCol="0">
            <a:spAutoFit/>
          </a:bodyPr>
          <a:lstStyle/>
          <a:p>
            <a:pPr algn="ctr"/>
            <a:r>
              <a:rPr lang="en-US" sz="110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11098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1406650894"/>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0" y="1"/>
            <a:ext cx="15544800" cy="100584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933958" y="3701513"/>
            <a:ext cx="11652523" cy="975036"/>
          </a:xfrm>
          <a:prstGeom prst="rect">
            <a:avLst/>
          </a:prstGeom>
        </p:spPr>
        <p:txBody>
          <a:bodyPr vert="horz" lIns="91440" tIns="91440" rIns="91440" bIns="91440" anchor="ctr">
            <a:noAutofit/>
          </a:bodyPr>
          <a:lstStyle>
            <a:lvl1pPr algn="l">
              <a:defRPr sz="3960">
                <a:solidFill>
                  <a:schemeClr val="bg1"/>
                </a:solidFill>
              </a:defRPr>
            </a:lvl1pPr>
          </a:lstStyle>
          <a:p>
            <a:r>
              <a:rPr lang="en-US"/>
              <a:t>Click to edit Master title style</a:t>
            </a:r>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938495" y="5864143"/>
            <a:ext cx="5847516" cy="47498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933958" y="5051838"/>
            <a:ext cx="11652523" cy="437021"/>
          </a:xfrm>
        </p:spPr>
        <p:txBody>
          <a:bodyPr vert="horz" lIns="91440" tIns="91440" rIns="91440" bIns="91440" rtlCol="0" anchor="ctr">
            <a:noAutofit/>
          </a:bodyPr>
          <a:lstStyle>
            <a:lvl1pPr>
              <a:defRPr lang="en-US" sz="2421" b="0" dirty="0">
                <a:solidFill>
                  <a:schemeClr val="bg1"/>
                </a:solidFill>
              </a:defRPr>
            </a:lvl1pPr>
          </a:lstStyle>
          <a:p>
            <a:pPr lvl="0"/>
            <a:r>
              <a:rPr lang="en-US"/>
              <a:t>Click to edit Master subtitle style</a:t>
            </a:r>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userDrawn="1"/>
        </p:nvGrpSpPr>
        <p:grpSpPr>
          <a:xfrm>
            <a:off x="895325" y="1145371"/>
            <a:ext cx="4455290" cy="1092823"/>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userDrawn="1"/>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0" name="Freeform 6">
              <a:extLst>
                <a:ext uri="{FF2B5EF4-FFF2-40B4-BE49-F238E27FC236}">
                  <a16:creationId xmlns:a16="http://schemas.microsoft.com/office/drawing/2014/main" id="{FC002D50-1258-94CD-A4CA-8EF05842095A}"/>
                </a:ext>
              </a:extLst>
            </p:cNvPr>
            <p:cNvSpPr>
              <a:spLocks/>
            </p:cNvSpPr>
            <p:nvPr userDrawn="1"/>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1" name="Freeform 7">
              <a:extLst>
                <a:ext uri="{FF2B5EF4-FFF2-40B4-BE49-F238E27FC236}">
                  <a16:creationId xmlns:a16="http://schemas.microsoft.com/office/drawing/2014/main" id="{5E276722-5197-B412-82F4-CAE376DBBFED}"/>
                </a:ext>
              </a:extLst>
            </p:cNvPr>
            <p:cNvSpPr>
              <a:spLocks/>
            </p:cNvSpPr>
            <p:nvPr userDrawn="1"/>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2" name="Freeform 8">
              <a:extLst>
                <a:ext uri="{FF2B5EF4-FFF2-40B4-BE49-F238E27FC236}">
                  <a16:creationId xmlns:a16="http://schemas.microsoft.com/office/drawing/2014/main" id="{030C0CC0-0956-B1B0-70A8-800FA865F98A}"/>
                </a:ext>
              </a:extLst>
            </p:cNvPr>
            <p:cNvSpPr>
              <a:spLocks noEditPoints="1"/>
            </p:cNvSpPr>
            <p:nvPr userDrawn="1"/>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3" name="Freeform 9">
              <a:extLst>
                <a:ext uri="{FF2B5EF4-FFF2-40B4-BE49-F238E27FC236}">
                  <a16:creationId xmlns:a16="http://schemas.microsoft.com/office/drawing/2014/main" id="{88BAE485-97CC-07B4-6CBC-75F7EB1F86CD}"/>
                </a:ext>
              </a:extLst>
            </p:cNvPr>
            <p:cNvSpPr>
              <a:spLocks/>
            </p:cNvSpPr>
            <p:nvPr userDrawn="1"/>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4" name="Freeform 10">
              <a:extLst>
                <a:ext uri="{FF2B5EF4-FFF2-40B4-BE49-F238E27FC236}">
                  <a16:creationId xmlns:a16="http://schemas.microsoft.com/office/drawing/2014/main" id="{E0EE8424-6820-BE0B-2C64-487E7DD59BC7}"/>
                </a:ext>
              </a:extLst>
            </p:cNvPr>
            <p:cNvSpPr>
              <a:spLocks/>
            </p:cNvSpPr>
            <p:nvPr userDrawn="1"/>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5" name="Freeform 11">
              <a:extLst>
                <a:ext uri="{FF2B5EF4-FFF2-40B4-BE49-F238E27FC236}">
                  <a16:creationId xmlns:a16="http://schemas.microsoft.com/office/drawing/2014/main" id="{493BFF13-D216-7236-ADB3-513803D7A451}"/>
                </a:ext>
              </a:extLst>
            </p:cNvPr>
            <p:cNvSpPr>
              <a:spLocks/>
            </p:cNvSpPr>
            <p:nvPr userDrawn="1"/>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6" name="Freeform 12">
              <a:extLst>
                <a:ext uri="{FF2B5EF4-FFF2-40B4-BE49-F238E27FC236}">
                  <a16:creationId xmlns:a16="http://schemas.microsoft.com/office/drawing/2014/main" id="{A2FBFC85-5630-8BC3-A583-1DEC58BBCCA5}"/>
                </a:ext>
              </a:extLst>
            </p:cNvPr>
            <p:cNvSpPr>
              <a:spLocks noEditPoints="1"/>
            </p:cNvSpPr>
            <p:nvPr userDrawn="1"/>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7" name="Freeform 14">
              <a:extLst>
                <a:ext uri="{FF2B5EF4-FFF2-40B4-BE49-F238E27FC236}">
                  <a16:creationId xmlns:a16="http://schemas.microsoft.com/office/drawing/2014/main" id="{FF83A1F9-4D22-902B-230C-EA48637DF2D8}"/>
                </a:ext>
              </a:extLst>
            </p:cNvPr>
            <p:cNvSpPr>
              <a:spLocks noEditPoints="1"/>
            </p:cNvSpPr>
            <p:nvPr userDrawn="1"/>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8" name="Freeform 15">
              <a:extLst>
                <a:ext uri="{FF2B5EF4-FFF2-40B4-BE49-F238E27FC236}">
                  <a16:creationId xmlns:a16="http://schemas.microsoft.com/office/drawing/2014/main" id="{B67964F5-8081-A3D8-089C-A081B2E521A9}"/>
                </a:ext>
              </a:extLst>
            </p:cNvPr>
            <p:cNvSpPr>
              <a:spLocks/>
            </p:cNvSpPr>
            <p:nvPr userDrawn="1"/>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9" name="Freeform 16">
              <a:extLst>
                <a:ext uri="{FF2B5EF4-FFF2-40B4-BE49-F238E27FC236}">
                  <a16:creationId xmlns:a16="http://schemas.microsoft.com/office/drawing/2014/main" id="{C73E25E4-139B-A180-CBFD-59414A4BD238}"/>
                </a:ext>
              </a:extLst>
            </p:cNvPr>
            <p:cNvSpPr>
              <a:spLocks/>
            </p:cNvSpPr>
            <p:nvPr userDrawn="1"/>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userDrawn="1"/>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1" name="Freeform 18">
              <a:extLst>
                <a:ext uri="{FF2B5EF4-FFF2-40B4-BE49-F238E27FC236}">
                  <a16:creationId xmlns:a16="http://schemas.microsoft.com/office/drawing/2014/main" id="{AAAB2CA3-ACC4-BAB9-7B09-8D2F882AE852}"/>
                </a:ext>
              </a:extLst>
            </p:cNvPr>
            <p:cNvSpPr>
              <a:spLocks/>
            </p:cNvSpPr>
            <p:nvPr userDrawn="1"/>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2" name="Freeform 19">
              <a:extLst>
                <a:ext uri="{FF2B5EF4-FFF2-40B4-BE49-F238E27FC236}">
                  <a16:creationId xmlns:a16="http://schemas.microsoft.com/office/drawing/2014/main" id="{995386EE-0219-9B59-3015-DA98004633E3}"/>
                </a:ext>
              </a:extLst>
            </p:cNvPr>
            <p:cNvSpPr>
              <a:spLocks/>
            </p:cNvSpPr>
            <p:nvPr userDrawn="1"/>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3" name="Freeform 20">
              <a:extLst>
                <a:ext uri="{FF2B5EF4-FFF2-40B4-BE49-F238E27FC236}">
                  <a16:creationId xmlns:a16="http://schemas.microsoft.com/office/drawing/2014/main" id="{2960E1C6-F590-264A-344E-7EF84C9D9013}"/>
                </a:ext>
              </a:extLst>
            </p:cNvPr>
            <p:cNvSpPr>
              <a:spLocks/>
            </p:cNvSpPr>
            <p:nvPr userDrawn="1"/>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4" name="Freeform 21">
              <a:extLst>
                <a:ext uri="{FF2B5EF4-FFF2-40B4-BE49-F238E27FC236}">
                  <a16:creationId xmlns:a16="http://schemas.microsoft.com/office/drawing/2014/main" id="{8279F213-F01D-0BA8-7DEC-BF8F2017D953}"/>
                </a:ext>
              </a:extLst>
            </p:cNvPr>
            <p:cNvSpPr>
              <a:spLocks noEditPoints="1"/>
            </p:cNvSpPr>
            <p:nvPr userDrawn="1"/>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5" name="Freeform 22">
              <a:extLst>
                <a:ext uri="{FF2B5EF4-FFF2-40B4-BE49-F238E27FC236}">
                  <a16:creationId xmlns:a16="http://schemas.microsoft.com/office/drawing/2014/main" id="{05C0F3AF-1E64-F4C9-5564-207AB298F6B9}"/>
                </a:ext>
              </a:extLst>
            </p:cNvPr>
            <p:cNvSpPr>
              <a:spLocks/>
            </p:cNvSpPr>
            <p:nvPr userDrawn="1"/>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userDrawn="1"/>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7" name="Freeform 24">
              <a:extLst>
                <a:ext uri="{FF2B5EF4-FFF2-40B4-BE49-F238E27FC236}">
                  <a16:creationId xmlns:a16="http://schemas.microsoft.com/office/drawing/2014/main" id="{D9308C71-8329-D144-E136-1D34018B4D56}"/>
                </a:ext>
              </a:extLst>
            </p:cNvPr>
            <p:cNvSpPr>
              <a:spLocks noEditPoints="1"/>
            </p:cNvSpPr>
            <p:nvPr userDrawn="1"/>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8" name="Freeform 25">
              <a:extLst>
                <a:ext uri="{FF2B5EF4-FFF2-40B4-BE49-F238E27FC236}">
                  <a16:creationId xmlns:a16="http://schemas.microsoft.com/office/drawing/2014/main" id="{9B065B41-2B00-5183-95B8-2C97D2776E9F}"/>
                </a:ext>
              </a:extLst>
            </p:cNvPr>
            <p:cNvSpPr>
              <a:spLocks/>
            </p:cNvSpPr>
            <p:nvPr userDrawn="1"/>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9" name="Freeform 26">
              <a:extLst>
                <a:ext uri="{FF2B5EF4-FFF2-40B4-BE49-F238E27FC236}">
                  <a16:creationId xmlns:a16="http://schemas.microsoft.com/office/drawing/2014/main" id="{AEBBA209-4388-44E3-1F5D-110C6416935E}"/>
                </a:ext>
              </a:extLst>
            </p:cNvPr>
            <p:cNvSpPr>
              <a:spLocks noEditPoints="1"/>
            </p:cNvSpPr>
            <p:nvPr userDrawn="1"/>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0" name="Freeform 27">
              <a:extLst>
                <a:ext uri="{FF2B5EF4-FFF2-40B4-BE49-F238E27FC236}">
                  <a16:creationId xmlns:a16="http://schemas.microsoft.com/office/drawing/2014/main" id="{4524D336-2EEE-036C-C9C9-0D5F156C9443}"/>
                </a:ext>
              </a:extLst>
            </p:cNvPr>
            <p:cNvSpPr>
              <a:spLocks/>
            </p:cNvSpPr>
            <p:nvPr userDrawn="1"/>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1" name="Freeform 28">
              <a:extLst>
                <a:ext uri="{FF2B5EF4-FFF2-40B4-BE49-F238E27FC236}">
                  <a16:creationId xmlns:a16="http://schemas.microsoft.com/office/drawing/2014/main" id="{7957D02A-F6AA-E7FB-776F-5DF982079E20}"/>
                </a:ext>
              </a:extLst>
            </p:cNvPr>
            <p:cNvSpPr>
              <a:spLocks noEditPoints="1"/>
            </p:cNvSpPr>
            <p:nvPr userDrawn="1"/>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2" name="Freeform 29">
              <a:extLst>
                <a:ext uri="{FF2B5EF4-FFF2-40B4-BE49-F238E27FC236}">
                  <a16:creationId xmlns:a16="http://schemas.microsoft.com/office/drawing/2014/main" id="{C091E53F-E8FB-D219-1C2C-C8CDF3A477E2}"/>
                </a:ext>
              </a:extLst>
            </p:cNvPr>
            <p:cNvSpPr>
              <a:spLocks/>
            </p:cNvSpPr>
            <p:nvPr userDrawn="1"/>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3" name="Freeform 30">
              <a:extLst>
                <a:ext uri="{FF2B5EF4-FFF2-40B4-BE49-F238E27FC236}">
                  <a16:creationId xmlns:a16="http://schemas.microsoft.com/office/drawing/2014/main" id="{D8C0F936-155F-B9D3-105E-CB4A7E9C8F31}"/>
                </a:ext>
              </a:extLst>
            </p:cNvPr>
            <p:cNvSpPr>
              <a:spLocks noEditPoints="1"/>
            </p:cNvSpPr>
            <p:nvPr userDrawn="1"/>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4" name="Freeform 31">
              <a:extLst>
                <a:ext uri="{FF2B5EF4-FFF2-40B4-BE49-F238E27FC236}">
                  <a16:creationId xmlns:a16="http://schemas.microsoft.com/office/drawing/2014/main" id="{B3C06BAF-2606-07B2-0633-EFEFFAE9986C}"/>
                </a:ext>
              </a:extLst>
            </p:cNvPr>
            <p:cNvSpPr>
              <a:spLocks/>
            </p:cNvSpPr>
            <p:nvPr userDrawn="1"/>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userDrawn="1"/>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6" name="Freeform 33">
              <a:extLst>
                <a:ext uri="{FF2B5EF4-FFF2-40B4-BE49-F238E27FC236}">
                  <a16:creationId xmlns:a16="http://schemas.microsoft.com/office/drawing/2014/main" id="{C26B6476-3E8D-9E7B-540C-E0FEFAD5DB9D}"/>
                </a:ext>
              </a:extLst>
            </p:cNvPr>
            <p:cNvSpPr>
              <a:spLocks/>
            </p:cNvSpPr>
            <p:nvPr userDrawn="1"/>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7" name="Freeform 34">
              <a:extLst>
                <a:ext uri="{FF2B5EF4-FFF2-40B4-BE49-F238E27FC236}">
                  <a16:creationId xmlns:a16="http://schemas.microsoft.com/office/drawing/2014/main" id="{944C5982-3C91-7F73-09A4-D3869163BA38}"/>
                </a:ext>
              </a:extLst>
            </p:cNvPr>
            <p:cNvSpPr>
              <a:spLocks/>
            </p:cNvSpPr>
            <p:nvPr userDrawn="1"/>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8" name="Freeform 35">
              <a:extLst>
                <a:ext uri="{FF2B5EF4-FFF2-40B4-BE49-F238E27FC236}">
                  <a16:creationId xmlns:a16="http://schemas.microsoft.com/office/drawing/2014/main" id="{948AB8FF-2BA3-9E06-B8CF-1E2C0011DA34}"/>
                </a:ext>
              </a:extLst>
            </p:cNvPr>
            <p:cNvSpPr>
              <a:spLocks noEditPoints="1"/>
            </p:cNvSpPr>
            <p:nvPr userDrawn="1"/>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9" name="Freeform 36">
              <a:extLst>
                <a:ext uri="{FF2B5EF4-FFF2-40B4-BE49-F238E27FC236}">
                  <a16:creationId xmlns:a16="http://schemas.microsoft.com/office/drawing/2014/main" id="{914FBE95-5DCD-B09C-05FA-773F884D73D9}"/>
                </a:ext>
              </a:extLst>
            </p:cNvPr>
            <p:cNvSpPr>
              <a:spLocks noEditPoints="1"/>
            </p:cNvSpPr>
            <p:nvPr userDrawn="1"/>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0" name="Freeform 37">
              <a:extLst>
                <a:ext uri="{FF2B5EF4-FFF2-40B4-BE49-F238E27FC236}">
                  <a16:creationId xmlns:a16="http://schemas.microsoft.com/office/drawing/2014/main" id="{DCECE63C-3BE4-E3D3-8A34-3F4C88B09AD1}"/>
                </a:ext>
              </a:extLst>
            </p:cNvPr>
            <p:cNvSpPr>
              <a:spLocks/>
            </p:cNvSpPr>
            <p:nvPr userDrawn="1"/>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1" name="Freeform 38">
              <a:extLst>
                <a:ext uri="{FF2B5EF4-FFF2-40B4-BE49-F238E27FC236}">
                  <a16:creationId xmlns:a16="http://schemas.microsoft.com/office/drawing/2014/main" id="{A628084C-CF66-E7E8-A07E-637CE5D6B84C}"/>
                </a:ext>
              </a:extLst>
            </p:cNvPr>
            <p:cNvSpPr>
              <a:spLocks/>
            </p:cNvSpPr>
            <p:nvPr userDrawn="1"/>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2" name="Freeform 39">
              <a:extLst>
                <a:ext uri="{FF2B5EF4-FFF2-40B4-BE49-F238E27FC236}">
                  <a16:creationId xmlns:a16="http://schemas.microsoft.com/office/drawing/2014/main" id="{644BE14E-EA94-5B64-6A69-FD38062EC86B}"/>
                </a:ext>
              </a:extLst>
            </p:cNvPr>
            <p:cNvSpPr>
              <a:spLocks/>
            </p:cNvSpPr>
            <p:nvPr userDrawn="1"/>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3" name="Freeform 40">
              <a:extLst>
                <a:ext uri="{FF2B5EF4-FFF2-40B4-BE49-F238E27FC236}">
                  <a16:creationId xmlns:a16="http://schemas.microsoft.com/office/drawing/2014/main" id="{EF137B69-3191-B6FE-C47C-0D807733E2CB}"/>
                </a:ext>
              </a:extLst>
            </p:cNvPr>
            <p:cNvSpPr>
              <a:spLocks noEditPoints="1"/>
            </p:cNvSpPr>
            <p:nvPr userDrawn="1"/>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4" name="Freeform 41">
              <a:extLst>
                <a:ext uri="{FF2B5EF4-FFF2-40B4-BE49-F238E27FC236}">
                  <a16:creationId xmlns:a16="http://schemas.microsoft.com/office/drawing/2014/main" id="{821A2D0B-222A-FACB-58E1-95FBC0126991}"/>
                </a:ext>
              </a:extLst>
            </p:cNvPr>
            <p:cNvSpPr>
              <a:spLocks noEditPoints="1"/>
            </p:cNvSpPr>
            <p:nvPr userDrawn="1"/>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userDrawn="1"/>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6" name="Freeform 43">
              <a:extLst>
                <a:ext uri="{FF2B5EF4-FFF2-40B4-BE49-F238E27FC236}">
                  <a16:creationId xmlns:a16="http://schemas.microsoft.com/office/drawing/2014/main" id="{E1B199F1-629A-2B40-F991-6A433992CFCB}"/>
                </a:ext>
              </a:extLst>
            </p:cNvPr>
            <p:cNvSpPr>
              <a:spLocks noEditPoints="1"/>
            </p:cNvSpPr>
            <p:nvPr userDrawn="1"/>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7" name="Freeform 44">
              <a:extLst>
                <a:ext uri="{FF2B5EF4-FFF2-40B4-BE49-F238E27FC236}">
                  <a16:creationId xmlns:a16="http://schemas.microsoft.com/office/drawing/2014/main" id="{344578C9-CCB4-4F2D-6F97-A69FE48FE92E}"/>
                </a:ext>
              </a:extLst>
            </p:cNvPr>
            <p:cNvSpPr>
              <a:spLocks/>
            </p:cNvSpPr>
            <p:nvPr userDrawn="1"/>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8" name="Freeform 45">
              <a:extLst>
                <a:ext uri="{FF2B5EF4-FFF2-40B4-BE49-F238E27FC236}">
                  <a16:creationId xmlns:a16="http://schemas.microsoft.com/office/drawing/2014/main" id="{2236A563-D056-2155-A154-64F4FBDBB116}"/>
                </a:ext>
              </a:extLst>
            </p:cNvPr>
            <p:cNvSpPr>
              <a:spLocks noEditPoints="1"/>
            </p:cNvSpPr>
            <p:nvPr userDrawn="1"/>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9" name="Freeform 46">
              <a:extLst>
                <a:ext uri="{FF2B5EF4-FFF2-40B4-BE49-F238E27FC236}">
                  <a16:creationId xmlns:a16="http://schemas.microsoft.com/office/drawing/2014/main" id="{F4BF70B8-9555-C261-D3C1-88BD30FC33CC}"/>
                </a:ext>
              </a:extLst>
            </p:cNvPr>
            <p:cNvSpPr>
              <a:spLocks/>
            </p:cNvSpPr>
            <p:nvPr userDrawn="1"/>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0" name="Freeform 47">
              <a:extLst>
                <a:ext uri="{FF2B5EF4-FFF2-40B4-BE49-F238E27FC236}">
                  <a16:creationId xmlns:a16="http://schemas.microsoft.com/office/drawing/2014/main" id="{2EFAC510-CEEE-DA5A-FAA3-F170FED7622E}"/>
                </a:ext>
              </a:extLst>
            </p:cNvPr>
            <p:cNvSpPr>
              <a:spLocks noEditPoints="1"/>
            </p:cNvSpPr>
            <p:nvPr userDrawn="1"/>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1" name="Freeform 48">
              <a:extLst>
                <a:ext uri="{FF2B5EF4-FFF2-40B4-BE49-F238E27FC236}">
                  <a16:creationId xmlns:a16="http://schemas.microsoft.com/office/drawing/2014/main" id="{9F75901F-04A3-6B7A-4918-99E7F7C4A01F}"/>
                </a:ext>
              </a:extLst>
            </p:cNvPr>
            <p:cNvSpPr>
              <a:spLocks noEditPoints="1"/>
            </p:cNvSpPr>
            <p:nvPr userDrawn="1"/>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2" name="Freeform 49">
              <a:extLst>
                <a:ext uri="{FF2B5EF4-FFF2-40B4-BE49-F238E27FC236}">
                  <a16:creationId xmlns:a16="http://schemas.microsoft.com/office/drawing/2014/main" id="{746411D7-FE52-9D4A-5F9C-E781E2B0A65A}"/>
                </a:ext>
              </a:extLst>
            </p:cNvPr>
            <p:cNvSpPr>
              <a:spLocks/>
            </p:cNvSpPr>
            <p:nvPr userDrawn="1"/>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3" name="Freeform 50">
              <a:extLst>
                <a:ext uri="{FF2B5EF4-FFF2-40B4-BE49-F238E27FC236}">
                  <a16:creationId xmlns:a16="http://schemas.microsoft.com/office/drawing/2014/main" id="{71C2BF5D-0F27-5DC4-E839-53363129AF20}"/>
                </a:ext>
              </a:extLst>
            </p:cNvPr>
            <p:cNvSpPr>
              <a:spLocks/>
            </p:cNvSpPr>
            <p:nvPr userDrawn="1"/>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4" name="Freeform 51">
              <a:extLst>
                <a:ext uri="{FF2B5EF4-FFF2-40B4-BE49-F238E27FC236}">
                  <a16:creationId xmlns:a16="http://schemas.microsoft.com/office/drawing/2014/main" id="{6AAE8FD2-F294-9C4A-F94A-068B4B7ABCFB}"/>
                </a:ext>
              </a:extLst>
            </p:cNvPr>
            <p:cNvSpPr>
              <a:spLocks noEditPoints="1"/>
            </p:cNvSpPr>
            <p:nvPr userDrawn="1"/>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5" name="Freeform 52">
              <a:extLst>
                <a:ext uri="{FF2B5EF4-FFF2-40B4-BE49-F238E27FC236}">
                  <a16:creationId xmlns:a16="http://schemas.microsoft.com/office/drawing/2014/main" id="{C590DB0F-DC19-CD6D-2F4D-61479185D8A5}"/>
                </a:ext>
              </a:extLst>
            </p:cNvPr>
            <p:cNvSpPr>
              <a:spLocks/>
            </p:cNvSpPr>
            <p:nvPr userDrawn="1"/>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6" name="Freeform 53">
              <a:extLst>
                <a:ext uri="{FF2B5EF4-FFF2-40B4-BE49-F238E27FC236}">
                  <a16:creationId xmlns:a16="http://schemas.microsoft.com/office/drawing/2014/main" id="{975A0B57-FD60-D7A6-C45A-346EA17AEAA2}"/>
                </a:ext>
              </a:extLst>
            </p:cNvPr>
            <p:cNvSpPr>
              <a:spLocks/>
            </p:cNvSpPr>
            <p:nvPr userDrawn="1"/>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7" name="Freeform 54">
              <a:extLst>
                <a:ext uri="{FF2B5EF4-FFF2-40B4-BE49-F238E27FC236}">
                  <a16:creationId xmlns:a16="http://schemas.microsoft.com/office/drawing/2014/main" id="{E8018739-B110-09C4-D3DE-76CFD23BB4E9}"/>
                </a:ext>
              </a:extLst>
            </p:cNvPr>
            <p:cNvSpPr>
              <a:spLocks/>
            </p:cNvSpPr>
            <p:nvPr userDrawn="1"/>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8" name="Freeform 55">
              <a:extLst>
                <a:ext uri="{FF2B5EF4-FFF2-40B4-BE49-F238E27FC236}">
                  <a16:creationId xmlns:a16="http://schemas.microsoft.com/office/drawing/2014/main" id="{6262A5DA-588E-44E3-D3E5-B27EFDFBA451}"/>
                </a:ext>
              </a:extLst>
            </p:cNvPr>
            <p:cNvSpPr>
              <a:spLocks noEditPoints="1"/>
            </p:cNvSpPr>
            <p:nvPr userDrawn="1"/>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9" name="Freeform 56">
              <a:extLst>
                <a:ext uri="{FF2B5EF4-FFF2-40B4-BE49-F238E27FC236}">
                  <a16:creationId xmlns:a16="http://schemas.microsoft.com/office/drawing/2014/main" id="{35512E43-0E79-8BBC-F997-A442D44277DD}"/>
                </a:ext>
              </a:extLst>
            </p:cNvPr>
            <p:cNvSpPr>
              <a:spLocks noEditPoints="1"/>
            </p:cNvSpPr>
            <p:nvPr userDrawn="1"/>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0" name="Freeform 57">
              <a:extLst>
                <a:ext uri="{FF2B5EF4-FFF2-40B4-BE49-F238E27FC236}">
                  <a16:creationId xmlns:a16="http://schemas.microsoft.com/office/drawing/2014/main" id="{FEF6EF1B-2A95-0FAE-281F-3A8B2AACAC0B}"/>
                </a:ext>
              </a:extLst>
            </p:cNvPr>
            <p:cNvSpPr>
              <a:spLocks/>
            </p:cNvSpPr>
            <p:nvPr userDrawn="1"/>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1" name="Freeform 58">
              <a:extLst>
                <a:ext uri="{FF2B5EF4-FFF2-40B4-BE49-F238E27FC236}">
                  <a16:creationId xmlns:a16="http://schemas.microsoft.com/office/drawing/2014/main" id="{AF31A35E-7433-891D-44E8-BEA36D454EE3}"/>
                </a:ext>
              </a:extLst>
            </p:cNvPr>
            <p:cNvSpPr>
              <a:spLocks noEditPoints="1"/>
            </p:cNvSpPr>
            <p:nvPr userDrawn="1"/>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2" name="Freeform 59">
              <a:extLst>
                <a:ext uri="{FF2B5EF4-FFF2-40B4-BE49-F238E27FC236}">
                  <a16:creationId xmlns:a16="http://schemas.microsoft.com/office/drawing/2014/main" id="{011AEB08-8C96-F19B-82E4-848E1AED67AD}"/>
                </a:ext>
              </a:extLst>
            </p:cNvPr>
            <p:cNvSpPr>
              <a:spLocks noEditPoints="1"/>
            </p:cNvSpPr>
            <p:nvPr userDrawn="1"/>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3" name="Freeform 60">
              <a:extLst>
                <a:ext uri="{FF2B5EF4-FFF2-40B4-BE49-F238E27FC236}">
                  <a16:creationId xmlns:a16="http://schemas.microsoft.com/office/drawing/2014/main" id="{131EA098-7609-E572-FDAB-89536CA9855D}"/>
                </a:ext>
              </a:extLst>
            </p:cNvPr>
            <p:cNvSpPr>
              <a:spLocks/>
            </p:cNvSpPr>
            <p:nvPr userDrawn="1"/>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4" name="Freeform 61">
              <a:extLst>
                <a:ext uri="{FF2B5EF4-FFF2-40B4-BE49-F238E27FC236}">
                  <a16:creationId xmlns:a16="http://schemas.microsoft.com/office/drawing/2014/main" id="{8CB86734-E125-A2B2-51F8-7EC52DBF269F}"/>
                </a:ext>
              </a:extLst>
            </p:cNvPr>
            <p:cNvSpPr>
              <a:spLocks/>
            </p:cNvSpPr>
            <p:nvPr userDrawn="1"/>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5" name="Freeform 62">
              <a:extLst>
                <a:ext uri="{FF2B5EF4-FFF2-40B4-BE49-F238E27FC236}">
                  <a16:creationId xmlns:a16="http://schemas.microsoft.com/office/drawing/2014/main" id="{E2BA6FAC-BC0B-955C-76C2-7569276E7C26}"/>
                </a:ext>
              </a:extLst>
            </p:cNvPr>
            <p:cNvSpPr>
              <a:spLocks noEditPoints="1"/>
            </p:cNvSpPr>
            <p:nvPr userDrawn="1"/>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userDrawn="1"/>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7" name="Oval 64">
              <a:extLst>
                <a:ext uri="{FF2B5EF4-FFF2-40B4-BE49-F238E27FC236}">
                  <a16:creationId xmlns:a16="http://schemas.microsoft.com/office/drawing/2014/main" id="{E764F59C-9348-969F-DC4C-91400D94748F}"/>
                </a:ext>
              </a:extLst>
            </p:cNvPr>
            <p:cNvSpPr>
              <a:spLocks noChangeArrowheads="1"/>
            </p:cNvSpPr>
            <p:nvPr userDrawn="1"/>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8" name="Oval 65">
              <a:extLst>
                <a:ext uri="{FF2B5EF4-FFF2-40B4-BE49-F238E27FC236}">
                  <a16:creationId xmlns:a16="http://schemas.microsoft.com/office/drawing/2014/main" id="{0C6CC64C-557B-7855-41F2-B4CCE30CCF03}"/>
                </a:ext>
              </a:extLst>
            </p:cNvPr>
            <p:cNvSpPr>
              <a:spLocks noChangeArrowheads="1"/>
            </p:cNvSpPr>
            <p:nvPr userDrawn="1"/>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9" name="Oval 66">
              <a:extLst>
                <a:ext uri="{FF2B5EF4-FFF2-40B4-BE49-F238E27FC236}">
                  <a16:creationId xmlns:a16="http://schemas.microsoft.com/office/drawing/2014/main" id="{6F43F3D1-B8CB-54F6-36F7-16314257D69B}"/>
                </a:ext>
              </a:extLst>
            </p:cNvPr>
            <p:cNvSpPr>
              <a:spLocks noChangeArrowheads="1"/>
            </p:cNvSpPr>
            <p:nvPr userDrawn="1"/>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0" name="Oval 67">
              <a:extLst>
                <a:ext uri="{FF2B5EF4-FFF2-40B4-BE49-F238E27FC236}">
                  <a16:creationId xmlns:a16="http://schemas.microsoft.com/office/drawing/2014/main" id="{92E571BB-D352-2156-6D4A-C44BE8B1DEC3}"/>
                </a:ext>
              </a:extLst>
            </p:cNvPr>
            <p:cNvSpPr>
              <a:spLocks noChangeArrowheads="1"/>
            </p:cNvSpPr>
            <p:nvPr userDrawn="1"/>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1" name="Oval 68">
              <a:extLst>
                <a:ext uri="{FF2B5EF4-FFF2-40B4-BE49-F238E27FC236}">
                  <a16:creationId xmlns:a16="http://schemas.microsoft.com/office/drawing/2014/main" id="{7A8957F8-68A4-3EE6-C67A-79E4C3B0E740}"/>
                </a:ext>
              </a:extLst>
            </p:cNvPr>
            <p:cNvSpPr>
              <a:spLocks noChangeArrowheads="1"/>
            </p:cNvSpPr>
            <p:nvPr userDrawn="1"/>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2" name="Oval 69">
              <a:extLst>
                <a:ext uri="{FF2B5EF4-FFF2-40B4-BE49-F238E27FC236}">
                  <a16:creationId xmlns:a16="http://schemas.microsoft.com/office/drawing/2014/main" id="{E37C8ED8-118C-127C-C8D8-93DB49103625}"/>
                </a:ext>
              </a:extLst>
            </p:cNvPr>
            <p:cNvSpPr>
              <a:spLocks noChangeArrowheads="1"/>
            </p:cNvSpPr>
            <p:nvPr userDrawn="1"/>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grpSp>
      <p:sp>
        <p:nvSpPr>
          <p:cNvPr id="3" name="TextBox 2">
            <a:extLst>
              <a:ext uri="{FF2B5EF4-FFF2-40B4-BE49-F238E27FC236}">
                <a16:creationId xmlns:a16="http://schemas.microsoft.com/office/drawing/2014/main" id="{BFFC5C2C-B337-3578-4DEF-5FA5EAEA706D}"/>
              </a:ext>
            </a:extLst>
          </p:cNvPr>
          <p:cNvSpPr txBox="1"/>
          <p:nvPr userDrawn="1"/>
        </p:nvSpPr>
        <p:spPr>
          <a:xfrm>
            <a:off x="1933960" y="9290146"/>
            <a:ext cx="7291784" cy="169277"/>
          </a:xfrm>
          <a:prstGeom prst="rect">
            <a:avLst/>
          </a:prstGeom>
          <a:noFill/>
        </p:spPr>
        <p:txBody>
          <a:bodyPr wrap="square" lIns="0" tIns="0" rIns="0" bIns="0" rtlCol="0">
            <a:spAutoFit/>
          </a:bodyPr>
          <a:lstStyle/>
          <a:p>
            <a:pPr algn="ctr"/>
            <a:r>
              <a:rPr lang="en-US" sz="1100">
                <a:solidFill>
                  <a:schemeClr val="bg1"/>
                </a:solidFill>
              </a:rPr>
              <a:t>Includes content supplied by Sales Benchmark Index; Copyright © Sales Benchmark Index, 2024</a:t>
            </a:r>
          </a:p>
        </p:txBody>
      </p:sp>
    </p:spTree>
    <p:extLst>
      <p:ext uri="{BB962C8B-B14F-4D97-AF65-F5344CB8AC3E}">
        <p14:creationId xmlns:p14="http://schemas.microsoft.com/office/powerpoint/2010/main" val="3322671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userDrawn="1">
            <p:custDataLst>
              <p:tags r:id="rId1"/>
            </p:custDataLst>
            <p:extLst>
              <p:ext uri="{D42A27DB-BD31-4B8C-83A1-F6EECF244321}">
                <p14:modId xmlns:p14="http://schemas.microsoft.com/office/powerpoint/2010/main" val="4170922135"/>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2298243" y="3206280"/>
            <a:ext cx="1726525" cy="4004733"/>
          </a:xfrm>
        </p:spPr>
        <p:txBody>
          <a:bodyPr>
            <a:normAutofit/>
          </a:bodyPr>
          <a:lstStyle>
            <a:lvl1pPr marL="0" indent="0" algn="l" defTabSz="1005952" rtl="0" eaLnBrk="1" latinLnBrk="0" hangingPunct="1">
              <a:lnSpc>
                <a:spcPct val="90000"/>
              </a:lnSpc>
              <a:spcBef>
                <a:spcPts val="1100"/>
              </a:spcBef>
              <a:buFont typeface="Arial" panose="020B0604020202020204" pitchFamily="34" charset="0"/>
              <a:buNone/>
              <a:defRPr lang="en-US" sz="594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940" b="1">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940" b="1">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940" b="1">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760" b="1">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4092346" y="3419427"/>
            <a:ext cx="8754539" cy="832822"/>
          </a:xfrm>
        </p:spPr>
        <p:txBody>
          <a:bodyPr>
            <a:normAutofit/>
          </a:bodyPr>
          <a:lstStyle>
            <a:lvl1pPr>
              <a:defRPr sz="1540">
                <a:solidFill>
                  <a:schemeClr val="tx1"/>
                </a:solidFill>
              </a:defRPr>
            </a:lvl1pPr>
            <a:lvl4pPr marL="508215"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a:p>
            <a:pPr lvl="0"/>
            <a:endParaRPr lang="en-US"/>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4092346" y="4707901"/>
            <a:ext cx="8754539" cy="832822"/>
          </a:xfrm>
        </p:spPr>
        <p:txBody>
          <a:bodyPr>
            <a:normAutofit/>
          </a:bodyPr>
          <a:lstStyle>
            <a:lvl1pPr>
              <a:defRPr sz="1540">
                <a:solidFill>
                  <a:schemeClr val="tx1"/>
                </a:solidFill>
              </a:defRPr>
            </a:lvl1pPr>
            <a:lvl4pPr marL="508215"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4092346" y="6004972"/>
            <a:ext cx="8754539" cy="832822"/>
          </a:xfrm>
        </p:spPr>
        <p:txBody>
          <a:bodyPr>
            <a:normAutofit/>
          </a:bodyPr>
          <a:lstStyle>
            <a:lvl1pPr>
              <a:defRPr sz="1540">
                <a:solidFill>
                  <a:schemeClr val="tx1"/>
                </a:solidFill>
              </a:defRPr>
            </a:lvl1pPr>
            <a:lvl4pPr marL="508215"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2309773" y="2190758"/>
            <a:ext cx="13989225" cy="810260"/>
          </a:xfrm>
        </p:spPr>
        <p:txBody>
          <a:bodyPr>
            <a:noAutofit/>
          </a:bodyPr>
          <a:lstStyle>
            <a:lvl1pPr>
              <a:defRPr sz="2421" b="1"/>
            </a:lvl1pPr>
            <a:lvl5pPr marL="750972" indent="0">
              <a:buNone/>
              <a:defRPr/>
            </a:lvl5pPr>
          </a:lstStyle>
          <a:p>
            <a:pPr lvl="0"/>
            <a:r>
              <a:rPr lang="en-US"/>
              <a:t>For Our Discussion Today</a:t>
            </a:r>
          </a:p>
        </p:txBody>
      </p:sp>
    </p:spTree>
    <p:extLst>
      <p:ext uri="{BB962C8B-B14F-4D97-AF65-F5344CB8AC3E}">
        <p14:creationId xmlns:p14="http://schemas.microsoft.com/office/powerpoint/2010/main" val="416299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userDrawn="1">
            <p:custDataLst>
              <p:tags r:id="rId1"/>
            </p:custDataLst>
            <p:extLst>
              <p:ext uri="{D42A27DB-BD31-4B8C-83A1-F6EECF244321}">
                <p14:modId xmlns:p14="http://schemas.microsoft.com/office/powerpoint/2010/main" val="4170922135"/>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2298243" y="3206280"/>
            <a:ext cx="1726525" cy="4004733"/>
          </a:xfrm>
        </p:spPr>
        <p:txBody>
          <a:bodyPr>
            <a:normAutofit/>
          </a:bodyPr>
          <a:lstStyle>
            <a:lvl1pPr marL="0" indent="0" algn="l" defTabSz="1005952" rtl="0" eaLnBrk="1" latinLnBrk="0" hangingPunct="1">
              <a:lnSpc>
                <a:spcPct val="90000"/>
              </a:lnSpc>
              <a:spcBef>
                <a:spcPts val="1100"/>
              </a:spcBef>
              <a:buFont typeface="Arial" panose="020B0604020202020204" pitchFamily="34" charset="0"/>
              <a:buNone/>
              <a:defRPr lang="en-US" sz="594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940" b="1">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940" b="1">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940" b="1">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760" b="1">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4092346" y="3419427"/>
            <a:ext cx="8754539" cy="832822"/>
          </a:xfrm>
        </p:spPr>
        <p:txBody>
          <a:bodyPr>
            <a:normAutofit/>
          </a:bodyPr>
          <a:lstStyle>
            <a:lvl1pPr>
              <a:defRPr sz="1540">
                <a:solidFill>
                  <a:schemeClr val="tx1"/>
                </a:solidFill>
              </a:defRPr>
            </a:lvl1pPr>
            <a:lvl4pPr marL="508215"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a:p>
            <a:pPr lvl="0"/>
            <a:endParaRPr lang="en-US"/>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4092346" y="4707901"/>
            <a:ext cx="8754539" cy="832822"/>
          </a:xfrm>
        </p:spPr>
        <p:txBody>
          <a:bodyPr>
            <a:normAutofit/>
          </a:bodyPr>
          <a:lstStyle>
            <a:lvl1pPr>
              <a:defRPr sz="1540">
                <a:solidFill>
                  <a:schemeClr val="tx1"/>
                </a:solidFill>
              </a:defRPr>
            </a:lvl1pPr>
            <a:lvl4pPr marL="508215"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4092346" y="6004972"/>
            <a:ext cx="8754539" cy="832822"/>
          </a:xfrm>
        </p:spPr>
        <p:txBody>
          <a:bodyPr>
            <a:normAutofit/>
          </a:bodyPr>
          <a:lstStyle>
            <a:lvl1pPr>
              <a:defRPr sz="1540">
                <a:solidFill>
                  <a:schemeClr val="tx1"/>
                </a:solidFill>
              </a:defRPr>
            </a:lvl1pPr>
            <a:lvl4pPr marL="508215" indent="0">
              <a:buNone/>
              <a:defRPr/>
            </a:lvl4pPr>
          </a:lstStyle>
          <a:p>
            <a:pPr lvl="0"/>
            <a:r>
              <a:rPr lang="en-US"/>
              <a:t>Objectives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r>
              <a:rPr lang="en-US"/>
              <a:t> </a:t>
            </a:r>
            <a:r>
              <a:rPr lang="en-US" err="1"/>
              <a:t>Objectives</a:t>
            </a:r>
            <a:endParaRPr lang="en-US"/>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2309773" y="2190758"/>
            <a:ext cx="13989225" cy="810260"/>
          </a:xfrm>
        </p:spPr>
        <p:txBody>
          <a:bodyPr>
            <a:noAutofit/>
          </a:bodyPr>
          <a:lstStyle>
            <a:lvl1pPr>
              <a:defRPr sz="2421" b="1"/>
            </a:lvl1pPr>
            <a:lvl5pPr marL="750972" indent="0">
              <a:buNone/>
              <a:defRPr/>
            </a:lvl5pPr>
          </a:lstStyle>
          <a:p>
            <a:pPr lvl="0"/>
            <a:r>
              <a:rPr lang="en-US"/>
              <a:t>For Our Discussion Today</a:t>
            </a:r>
          </a:p>
        </p:txBody>
      </p:sp>
    </p:spTree>
    <p:extLst>
      <p:ext uri="{BB962C8B-B14F-4D97-AF65-F5344CB8AC3E}">
        <p14:creationId xmlns:p14="http://schemas.microsoft.com/office/powerpoint/2010/main" val="2065780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userDrawn="1">
            <p:custDataLst>
              <p:tags r:id="rId1"/>
            </p:custDataLst>
            <p:extLst>
              <p:ext uri="{D42A27DB-BD31-4B8C-83A1-F6EECF244321}">
                <p14:modId xmlns:p14="http://schemas.microsoft.com/office/powerpoint/2010/main" val="3758531501"/>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3131170" y="3716024"/>
            <a:ext cx="9320865" cy="1283643"/>
          </a:xfrm>
        </p:spPr>
        <p:txBody>
          <a:bodyPr tIns="91440" bIns="91440" anchor="ctr">
            <a:noAutofit/>
          </a:bodyPr>
          <a:lstStyle>
            <a:lvl1pPr>
              <a:defRPr sz="4839" b="1">
                <a:solidFill>
                  <a:schemeClr val="bg1"/>
                </a:solidFill>
              </a:defRPr>
            </a:lvl1pPr>
          </a:lstStyle>
          <a:p>
            <a:pPr lvl="0"/>
            <a:r>
              <a:rPr lang="en-US"/>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777242" y="3716024"/>
            <a:ext cx="1110344" cy="1283643"/>
          </a:xfrm>
        </p:spPr>
        <p:txBody>
          <a:bodyPr tIns="91440" bIns="91440" anchor="ctr">
            <a:normAutofit/>
          </a:bodyPr>
          <a:lstStyle>
            <a:lvl1pPr algn="ctr">
              <a:defRPr sz="4839" b="1">
                <a:solidFill>
                  <a:schemeClr val="accent4"/>
                </a:solidFill>
              </a:defRPr>
            </a:lvl1pPr>
          </a:lstStyle>
          <a:p>
            <a:pPr lvl="0"/>
            <a:r>
              <a:rPr lang="en-US"/>
              <a:t>##</a:t>
            </a:r>
          </a:p>
        </p:txBody>
      </p:sp>
    </p:spTree>
    <p:extLst>
      <p:ext uri="{BB962C8B-B14F-4D97-AF65-F5344CB8AC3E}">
        <p14:creationId xmlns:p14="http://schemas.microsoft.com/office/powerpoint/2010/main" val="1345681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userDrawn="1">
            <p:custDataLst>
              <p:tags r:id="rId1"/>
            </p:custDataLst>
            <p:extLst>
              <p:ext uri="{D42A27DB-BD31-4B8C-83A1-F6EECF244321}">
                <p14:modId xmlns:p14="http://schemas.microsoft.com/office/powerpoint/2010/main" val="3758531501"/>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3131170" y="3716024"/>
            <a:ext cx="9320865" cy="1283643"/>
          </a:xfrm>
        </p:spPr>
        <p:txBody>
          <a:bodyPr tIns="91440" bIns="91440" anchor="ctr">
            <a:noAutofit/>
          </a:bodyPr>
          <a:lstStyle>
            <a:lvl1pPr>
              <a:defRPr sz="4839" b="1">
                <a:solidFill>
                  <a:schemeClr val="bg1"/>
                </a:solidFill>
              </a:defRPr>
            </a:lvl1pPr>
          </a:lstStyle>
          <a:p>
            <a:pPr lvl="0"/>
            <a:r>
              <a:rPr lang="en-US"/>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777242" y="3716024"/>
            <a:ext cx="1110344" cy="1283643"/>
          </a:xfrm>
        </p:spPr>
        <p:txBody>
          <a:bodyPr tIns="91440" bIns="91440" anchor="ctr">
            <a:normAutofit/>
          </a:bodyPr>
          <a:lstStyle>
            <a:lvl1pPr algn="ctr">
              <a:defRPr sz="4839" b="1">
                <a:solidFill>
                  <a:schemeClr val="accent4"/>
                </a:solidFill>
              </a:defRPr>
            </a:lvl1pPr>
          </a:lstStyle>
          <a:p>
            <a:pPr lvl="0"/>
            <a:r>
              <a:rPr lang="en-US"/>
              <a:t>##</a:t>
            </a:r>
          </a:p>
        </p:txBody>
      </p:sp>
    </p:spTree>
    <p:extLst>
      <p:ext uri="{BB962C8B-B14F-4D97-AF65-F5344CB8AC3E}">
        <p14:creationId xmlns:p14="http://schemas.microsoft.com/office/powerpoint/2010/main" val="3836528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userDrawn="1">
            <p:custDataLst>
              <p:tags r:id="rId1"/>
            </p:custDataLst>
            <p:extLst>
              <p:ext uri="{D42A27DB-BD31-4B8C-83A1-F6EECF244321}">
                <p14:modId xmlns:p14="http://schemas.microsoft.com/office/powerpoint/2010/main" val="3758531501"/>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3131170" y="3716024"/>
            <a:ext cx="9320865" cy="1283643"/>
          </a:xfrm>
        </p:spPr>
        <p:txBody>
          <a:bodyPr tIns="91440" bIns="91440" anchor="ctr">
            <a:noAutofit/>
          </a:bodyPr>
          <a:lstStyle>
            <a:lvl1pPr>
              <a:defRPr sz="4839" b="1">
                <a:solidFill>
                  <a:schemeClr val="bg1"/>
                </a:solidFill>
              </a:defRPr>
            </a:lvl1pPr>
          </a:lstStyle>
          <a:p>
            <a:pPr lvl="0"/>
            <a:r>
              <a:rPr lang="en-US"/>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777242" y="3716024"/>
            <a:ext cx="1110344" cy="1283643"/>
          </a:xfrm>
        </p:spPr>
        <p:txBody>
          <a:bodyPr tIns="91440" bIns="91440" anchor="ctr">
            <a:normAutofit/>
          </a:bodyPr>
          <a:lstStyle>
            <a:lvl1pPr algn="ctr">
              <a:defRPr sz="4839" b="1">
                <a:solidFill>
                  <a:schemeClr val="accent4"/>
                </a:solidFill>
              </a:defRPr>
            </a:lvl1pPr>
          </a:lstStyle>
          <a:p>
            <a:pPr lvl="0"/>
            <a:r>
              <a:rPr lang="en-US"/>
              <a:t>##</a:t>
            </a:r>
          </a:p>
        </p:txBody>
      </p:sp>
    </p:spTree>
    <p:extLst>
      <p:ext uri="{BB962C8B-B14F-4D97-AF65-F5344CB8AC3E}">
        <p14:creationId xmlns:p14="http://schemas.microsoft.com/office/powerpoint/2010/main" val="8979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userDrawn="1">
            <p:custDataLst>
              <p:tags r:id="rId1"/>
            </p:custDataLst>
            <p:extLst>
              <p:ext uri="{D42A27DB-BD31-4B8C-83A1-F6EECF244321}">
                <p14:modId xmlns:p14="http://schemas.microsoft.com/office/powerpoint/2010/main" val="2724929032"/>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userDrawn="1"/>
        </p:nvSpPr>
        <p:spPr>
          <a:xfrm>
            <a:off x="10052308" y="7"/>
            <a:ext cx="5492496" cy="10058396"/>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10741546" y="2358521"/>
            <a:ext cx="4114012" cy="5364480"/>
          </a:xfrm>
        </p:spPr>
        <p:txBody>
          <a:bodyPr>
            <a:normAutofit/>
          </a:bodyPr>
          <a:lstStyle>
            <a:lvl1pPr>
              <a:defRPr sz="154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777240" y="2358522"/>
            <a:ext cx="8135112" cy="4812664"/>
          </a:xfrm>
        </p:spPr>
        <p:txBody>
          <a:bodyPr>
            <a:normAutofit/>
          </a:bodyPr>
          <a:lstStyle>
            <a:lvl1pPr>
              <a:defRPr sz="4401"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90641" y="9388049"/>
            <a:ext cx="790643" cy="385020"/>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userDrawn="1"/>
        </p:nvSpPr>
        <p:spPr>
          <a:xfrm>
            <a:off x="14366179" y="9493741"/>
            <a:ext cx="387985" cy="186205"/>
          </a:xfrm>
          <a:prstGeom prst="rect">
            <a:avLst/>
          </a:prstGeom>
          <a:noFill/>
        </p:spPr>
        <p:txBody>
          <a:bodyPr wrap="square" lIns="0" tIns="0" rIns="0" bIns="0" rtlCol="0" anchor="ctr">
            <a:spAutoFit/>
          </a:bodyPr>
          <a:lstStyle/>
          <a:p>
            <a:pPr algn="r"/>
            <a:fld id="{DA4F3246-57E6-4D23-B4C0-B33CEEC38083}" type="slidenum">
              <a:rPr lang="en-US" sz="1210" smtClean="0">
                <a:solidFill>
                  <a:schemeClr val="bg1"/>
                </a:solidFill>
              </a:rPr>
              <a:pPr algn="r"/>
              <a:t>‹#›</a:t>
            </a:fld>
            <a:endParaRPr lang="en-US" sz="121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userDrawn="1"/>
        </p:nvSpPr>
        <p:spPr>
          <a:xfrm>
            <a:off x="8742336" y="9822709"/>
            <a:ext cx="6011826" cy="101566"/>
          </a:xfrm>
          <a:prstGeom prst="rect">
            <a:avLst/>
          </a:prstGeom>
          <a:noFill/>
        </p:spPr>
        <p:txBody>
          <a:bodyPr wrap="square" lIns="0" tIns="0" rIns="0" bIns="0" rtlCol="0">
            <a:spAutoFit/>
          </a:bodyPr>
          <a:lstStyle/>
          <a:p>
            <a:pPr algn="r"/>
            <a:r>
              <a:rPr lang="en-US" sz="66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920676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userDrawn="1">
            <p:custDataLst>
              <p:tags r:id="rId1"/>
            </p:custDataLst>
            <p:extLst>
              <p:ext uri="{D42A27DB-BD31-4B8C-83A1-F6EECF244321}">
                <p14:modId xmlns:p14="http://schemas.microsoft.com/office/powerpoint/2010/main" val="1343396117"/>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userDrawn="1"/>
        </p:nvSpPr>
        <p:spPr>
          <a:xfrm>
            <a:off x="10052308" y="7"/>
            <a:ext cx="5492496" cy="10058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10741546" y="2358521"/>
            <a:ext cx="4114012" cy="5364480"/>
          </a:xfrm>
        </p:spPr>
        <p:txBody>
          <a:bodyPr>
            <a:normAutofit/>
          </a:bodyPr>
          <a:lstStyle>
            <a:lvl1pPr>
              <a:defRPr sz="154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777240" y="2358522"/>
            <a:ext cx="8135112" cy="4812664"/>
          </a:xfrm>
        </p:spPr>
        <p:txBody>
          <a:bodyPr>
            <a:normAutofit/>
          </a:bodyPr>
          <a:lstStyle>
            <a:lvl1pPr>
              <a:defRPr sz="4401"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90641" y="9388049"/>
            <a:ext cx="790643" cy="385020"/>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userDrawn="1"/>
        </p:nvSpPr>
        <p:spPr>
          <a:xfrm>
            <a:off x="14366179" y="9493741"/>
            <a:ext cx="387985" cy="186205"/>
          </a:xfrm>
          <a:prstGeom prst="rect">
            <a:avLst/>
          </a:prstGeom>
          <a:noFill/>
        </p:spPr>
        <p:txBody>
          <a:bodyPr wrap="square" lIns="0" tIns="0" rIns="0" bIns="0" rtlCol="0" anchor="ctr">
            <a:spAutoFit/>
          </a:bodyPr>
          <a:lstStyle/>
          <a:p>
            <a:pPr algn="r"/>
            <a:fld id="{DA4F3246-57E6-4D23-B4C0-B33CEEC38083}" type="slidenum">
              <a:rPr lang="en-US" sz="1210" smtClean="0">
                <a:solidFill>
                  <a:schemeClr val="bg1"/>
                </a:solidFill>
              </a:rPr>
              <a:pPr algn="r"/>
              <a:t>‹#›</a:t>
            </a:fld>
            <a:endParaRPr lang="en-US" sz="121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userDrawn="1"/>
        </p:nvSpPr>
        <p:spPr>
          <a:xfrm>
            <a:off x="8742336" y="9822709"/>
            <a:ext cx="6011826" cy="101566"/>
          </a:xfrm>
          <a:prstGeom prst="rect">
            <a:avLst/>
          </a:prstGeom>
          <a:noFill/>
        </p:spPr>
        <p:txBody>
          <a:bodyPr wrap="square" lIns="0" tIns="0" rIns="0" bIns="0" rtlCol="0">
            <a:spAutoFit/>
          </a:bodyPr>
          <a:lstStyle/>
          <a:p>
            <a:pPr algn="r"/>
            <a:r>
              <a:rPr lang="en-US" sz="66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1933368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userDrawn="1">
            <p:custDataLst>
              <p:tags r:id="rId1"/>
            </p:custDataLst>
            <p:extLst>
              <p:ext uri="{D42A27DB-BD31-4B8C-83A1-F6EECF244321}">
                <p14:modId xmlns:p14="http://schemas.microsoft.com/office/powerpoint/2010/main" val="1500299136"/>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userDrawn="1"/>
        </p:nvSpPr>
        <p:spPr>
          <a:xfrm>
            <a:off x="-23749" y="1"/>
            <a:ext cx="8936102" cy="100584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10117523" y="2358521"/>
            <a:ext cx="4650041" cy="5364480"/>
          </a:xfrm>
        </p:spPr>
        <p:txBody>
          <a:bodyPr>
            <a:normAutofit/>
          </a:bodyPr>
          <a:lstStyle>
            <a:lvl1pPr>
              <a:defRPr sz="154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777243" y="2358522"/>
            <a:ext cx="7304547" cy="4812664"/>
          </a:xfrm>
        </p:spPr>
        <p:txBody>
          <a:bodyPr>
            <a:normAutofit/>
          </a:bodyPr>
          <a:lstStyle>
            <a:lvl1pPr>
              <a:defRPr sz="4401"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userDrawn="1"/>
        </p:nvSpPr>
        <p:spPr>
          <a:xfrm>
            <a:off x="14366179" y="9493741"/>
            <a:ext cx="387985" cy="186205"/>
          </a:xfrm>
          <a:prstGeom prst="rect">
            <a:avLst/>
          </a:prstGeom>
          <a:noFill/>
        </p:spPr>
        <p:txBody>
          <a:bodyPr wrap="square" lIns="0" tIns="0" rIns="0" bIns="0" rtlCol="0" anchor="ctr">
            <a:spAutoFit/>
          </a:bodyPr>
          <a:lstStyle/>
          <a:p>
            <a:pPr algn="r"/>
            <a:fld id="{DA4F3246-57E6-4D23-B4C0-B33CEEC38083}" type="slidenum">
              <a:rPr lang="en-US" sz="1210" smtClean="0">
                <a:solidFill>
                  <a:schemeClr val="tx1"/>
                </a:solidFill>
              </a:rPr>
              <a:pPr algn="r"/>
              <a:t>‹#›</a:t>
            </a:fld>
            <a:endParaRPr lang="en-US" sz="121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b="23463"/>
          <a:stretch/>
        </p:blipFill>
        <p:spPr>
          <a:xfrm>
            <a:off x="790643" y="9388049"/>
            <a:ext cx="785721" cy="385020"/>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userDrawn="1"/>
        </p:nvSpPr>
        <p:spPr>
          <a:xfrm>
            <a:off x="8742336" y="9822709"/>
            <a:ext cx="6011826" cy="101566"/>
          </a:xfrm>
          <a:prstGeom prst="rect">
            <a:avLst/>
          </a:prstGeom>
          <a:noFill/>
        </p:spPr>
        <p:txBody>
          <a:bodyPr wrap="square" lIns="0" tIns="0" rIns="0" bIns="0" rtlCol="0">
            <a:spAutoFit/>
          </a:bodyPr>
          <a:lstStyle/>
          <a:p>
            <a:pPr algn="r"/>
            <a:r>
              <a:rPr lang="en-US" sz="66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1782487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userDrawn="1">
            <p:custDataLst>
              <p:tags r:id="rId1"/>
            </p:custDataLst>
            <p:extLst>
              <p:ext uri="{D42A27DB-BD31-4B8C-83A1-F6EECF244321}">
                <p14:modId xmlns:p14="http://schemas.microsoft.com/office/powerpoint/2010/main" val="780227568"/>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userDrawn="1"/>
        </p:nvSpPr>
        <p:spPr>
          <a:xfrm>
            <a:off x="-23749" y="1"/>
            <a:ext cx="8936102"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10117523" y="2358521"/>
            <a:ext cx="4650041" cy="5364480"/>
          </a:xfrm>
        </p:spPr>
        <p:txBody>
          <a:bodyPr>
            <a:normAutofit/>
          </a:bodyPr>
          <a:lstStyle>
            <a:lvl1pPr>
              <a:defRPr sz="154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777243" y="2358522"/>
            <a:ext cx="7304547" cy="4812664"/>
          </a:xfrm>
        </p:spPr>
        <p:txBody>
          <a:bodyPr>
            <a:normAutofit/>
          </a:bodyPr>
          <a:lstStyle>
            <a:lvl1pPr>
              <a:defRPr sz="4401"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b="23463"/>
          <a:stretch/>
        </p:blipFill>
        <p:spPr>
          <a:xfrm>
            <a:off x="790643" y="9381915"/>
            <a:ext cx="785721" cy="385020"/>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userDrawn="1"/>
        </p:nvSpPr>
        <p:spPr>
          <a:xfrm>
            <a:off x="14366179" y="9493741"/>
            <a:ext cx="387985" cy="186205"/>
          </a:xfrm>
          <a:prstGeom prst="rect">
            <a:avLst/>
          </a:prstGeom>
          <a:noFill/>
        </p:spPr>
        <p:txBody>
          <a:bodyPr wrap="square" lIns="0" tIns="0" rIns="0" bIns="0" rtlCol="0" anchor="ctr">
            <a:spAutoFit/>
          </a:bodyPr>
          <a:lstStyle/>
          <a:p>
            <a:pPr algn="r"/>
            <a:fld id="{DA4F3246-57E6-4D23-B4C0-B33CEEC38083}" type="slidenum">
              <a:rPr lang="en-US" sz="1210" smtClean="0">
                <a:solidFill>
                  <a:schemeClr val="tx1"/>
                </a:solidFill>
              </a:rPr>
              <a:pPr algn="r"/>
              <a:t>‹#›</a:t>
            </a:fld>
            <a:endParaRPr lang="en-US" sz="121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userDrawn="1"/>
        </p:nvSpPr>
        <p:spPr>
          <a:xfrm>
            <a:off x="8742336" y="9822709"/>
            <a:ext cx="6011826" cy="101566"/>
          </a:xfrm>
          <a:prstGeom prst="rect">
            <a:avLst/>
          </a:prstGeom>
          <a:noFill/>
        </p:spPr>
        <p:txBody>
          <a:bodyPr wrap="square" lIns="0" tIns="0" rIns="0" bIns="0" rtlCol="0">
            <a:spAutoFit/>
          </a:bodyPr>
          <a:lstStyle/>
          <a:p>
            <a:pPr algn="r"/>
            <a:r>
              <a:rPr lang="en-US" sz="66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1139739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userDrawn="1">
            <p:custDataLst>
              <p:tags r:id="rId1"/>
            </p:custDataLst>
            <p:extLst>
              <p:ext uri="{D42A27DB-BD31-4B8C-83A1-F6EECF244321}">
                <p14:modId xmlns:p14="http://schemas.microsoft.com/office/powerpoint/2010/main" val="1233018299"/>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userDrawn="1"/>
        </p:nvSpPr>
        <p:spPr>
          <a:xfrm>
            <a:off x="11269979" y="7"/>
            <a:ext cx="4274821" cy="10058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40"/>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11913213" y="2358521"/>
            <a:ext cx="2854348" cy="5364480"/>
          </a:xfrm>
        </p:spPr>
        <p:txBody>
          <a:bodyPr>
            <a:normAutofit/>
          </a:bodyPr>
          <a:lstStyle>
            <a:lvl1pPr>
              <a:defRPr sz="154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777242" y="2358522"/>
            <a:ext cx="9313482" cy="4812664"/>
          </a:xfrm>
        </p:spPr>
        <p:txBody>
          <a:bodyPr>
            <a:normAutofit/>
          </a:bodyPr>
          <a:lstStyle>
            <a:lvl1pPr>
              <a:defRPr sz="4401"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90641" y="9381915"/>
            <a:ext cx="790643" cy="385020"/>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userDrawn="1"/>
        </p:nvSpPr>
        <p:spPr>
          <a:xfrm>
            <a:off x="14366179" y="9488058"/>
            <a:ext cx="387985" cy="186205"/>
          </a:xfrm>
          <a:prstGeom prst="rect">
            <a:avLst/>
          </a:prstGeom>
          <a:noFill/>
        </p:spPr>
        <p:txBody>
          <a:bodyPr wrap="square" lIns="0" tIns="0" rIns="0" bIns="0" rtlCol="0" anchor="ctr">
            <a:spAutoFit/>
          </a:bodyPr>
          <a:lstStyle/>
          <a:p>
            <a:pPr algn="r"/>
            <a:fld id="{DA4F3246-57E6-4D23-B4C0-B33CEEC38083}" type="slidenum">
              <a:rPr lang="en-US" sz="1210" smtClean="0">
                <a:solidFill>
                  <a:schemeClr val="bg1"/>
                </a:solidFill>
              </a:rPr>
              <a:pPr algn="r"/>
              <a:t>‹#›</a:t>
            </a:fld>
            <a:endParaRPr lang="en-US" sz="121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userDrawn="1"/>
        </p:nvSpPr>
        <p:spPr>
          <a:xfrm>
            <a:off x="790641" y="9840170"/>
            <a:ext cx="6011826" cy="101566"/>
          </a:xfrm>
          <a:prstGeom prst="rect">
            <a:avLst/>
          </a:prstGeom>
          <a:noFill/>
        </p:spPr>
        <p:txBody>
          <a:bodyPr wrap="square" lIns="0" tIns="0" rIns="0" bIns="0" rtlCol="0">
            <a:spAutoFit/>
          </a:bodyPr>
          <a:lstStyle/>
          <a:p>
            <a:pPr algn="l"/>
            <a:r>
              <a:rPr lang="en-US" sz="660">
                <a:solidFill>
                  <a:srgbClr val="A0A0A0"/>
                </a:solidFill>
              </a:rPr>
              <a:t>Includes content supplied by Sales Benchmark Index; Copyright © Sales Benchmark Index, 2024</a:t>
            </a:r>
          </a:p>
        </p:txBody>
      </p:sp>
    </p:spTree>
    <p:extLst>
      <p:ext uri="{BB962C8B-B14F-4D97-AF65-F5344CB8AC3E}">
        <p14:creationId xmlns:p14="http://schemas.microsoft.com/office/powerpoint/2010/main" val="3944308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ig Stmnt left dark blue bkgd">
  <p:cSld name="1_Big Stmnt left dark blue bkgd">
    <p:spTree>
      <p:nvGrpSpPr>
        <p:cNvPr id="1" name="Shape 801"/>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CEDA48-29DF-AE9B-1238-C09E8F8B671C}"/>
              </a:ext>
            </a:extLst>
          </p:cNvPr>
          <p:cNvGraphicFramePr>
            <a:graphicFrameLocks noChangeAspect="1"/>
          </p:cNvGraphicFramePr>
          <p:nvPr userDrawn="1">
            <p:custDataLst>
              <p:tags r:id="rId1"/>
            </p:custDataLst>
            <p:extLst>
              <p:ext uri="{D42A27DB-BD31-4B8C-83A1-F6EECF244321}">
                <p14:modId xmlns:p14="http://schemas.microsoft.com/office/powerpoint/2010/main" val="2773835272"/>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CBCEDA48-29DF-AE9B-1238-C09E8F8B671C}"/>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sp>
        <p:nvSpPr>
          <p:cNvPr id="802" name="Google Shape;802;p58"/>
          <p:cNvSpPr/>
          <p:nvPr/>
        </p:nvSpPr>
        <p:spPr>
          <a:xfrm>
            <a:off x="-23749" y="1"/>
            <a:ext cx="8936102" cy="10058400"/>
          </a:xfrm>
          <a:prstGeom prst="rect">
            <a:avLst/>
          </a:prstGeom>
          <a:solidFill>
            <a:srgbClr val="071E31"/>
          </a:solidFill>
          <a:ln>
            <a:noFill/>
          </a:ln>
        </p:spPr>
        <p:txBody>
          <a:bodyPr spcFirstLastPara="1" wrap="square" lIns="100568" tIns="50270" rIns="100568" bIns="50270" anchor="ctr" anchorCtr="0">
            <a:noAutofit/>
          </a:bodyPr>
          <a:lstStyle/>
          <a:p>
            <a:pPr marL="0" marR="0" lvl="0" indent="0" algn="ctr" rtl="0">
              <a:spcBef>
                <a:spcPts val="0"/>
              </a:spcBef>
              <a:spcAft>
                <a:spcPts val="0"/>
              </a:spcAft>
              <a:buNone/>
            </a:pPr>
            <a:endParaRPr sz="1980">
              <a:solidFill>
                <a:schemeClr val="lt1"/>
              </a:solidFill>
              <a:latin typeface="Avenir Next LT Pro" panose="020B0504020202020204" pitchFamily="34" charset="0"/>
              <a:ea typeface="Avenir"/>
              <a:cs typeface="Avenir"/>
              <a:sym typeface="Avenir Next LT Pro" panose="020B0504020202020204" pitchFamily="34" charset="0"/>
            </a:endParaRPr>
          </a:p>
        </p:txBody>
      </p:sp>
      <p:sp>
        <p:nvSpPr>
          <p:cNvPr id="803" name="Google Shape;803;p58"/>
          <p:cNvSpPr txBox="1">
            <a:spLocks noGrp="1"/>
          </p:cNvSpPr>
          <p:nvPr>
            <p:ph type="body" idx="1"/>
          </p:nvPr>
        </p:nvSpPr>
        <p:spPr>
          <a:xfrm>
            <a:off x="10117523" y="2358521"/>
            <a:ext cx="4650041" cy="5364480"/>
          </a:xfrm>
          <a:prstGeom prst="rect">
            <a:avLst/>
          </a:prstGeom>
          <a:noFill/>
          <a:ln>
            <a:noFill/>
          </a:ln>
        </p:spPr>
        <p:txBody>
          <a:bodyPr spcFirstLastPara="1" wrap="square" lIns="91425" tIns="45700" rIns="91425" bIns="45700" anchor="t" anchorCtr="0">
            <a:normAutofit/>
          </a:bodyPr>
          <a:lstStyle>
            <a:lvl1pPr marL="502977" lvl="0" indent="-251488" algn="l">
              <a:lnSpc>
                <a:spcPct val="90000"/>
              </a:lnSpc>
              <a:spcBef>
                <a:spcPts val="1100"/>
              </a:spcBef>
              <a:spcAft>
                <a:spcPts val="0"/>
              </a:spcAft>
              <a:buClr>
                <a:schemeClr val="dk1"/>
              </a:buClr>
              <a:buSzPts val="1400"/>
              <a:buNone/>
              <a:defRPr sz="1540">
                <a:solidFill>
                  <a:schemeClr val="dk1"/>
                </a:solidFill>
                <a:latin typeface="Avenir Next LT Pro" panose="020B0504020202020204" pitchFamily="34" charset="0"/>
                <a:sym typeface="Avenir Next LT Pro" panose="020B0504020202020204" pitchFamily="34" charset="0"/>
              </a:defRPr>
            </a:lvl1pPr>
            <a:lvl2pPr marL="1005952" lvl="1" indent="-349289" algn="l">
              <a:lnSpc>
                <a:spcPct val="90000"/>
              </a:lnSpc>
              <a:spcBef>
                <a:spcPts val="551"/>
              </a:spcBef>
              <a:spcAft>
                <a:spcPts val="0"/>
              </a:spcAft>
              <a:buClr>
                <a:schemeClr val="lt1"/>
              </a:buClr>
              <a:buSzPts val="1400"/>
              <a:buChar char="•"/>
              <a:defRPr>
                <a:solidFill>
                  <a:schemeClr val="lt1"/>
                </a:solidFill>
              </a:defRPr>
            </a:lvl2pPr>
            <a:lvl3pPr marL="1508929" lvl="2" indent="-335318" algn="l">
              <a:lnSpc>
                <a:spcPct val="90000"/>
              </a:lnSpc>
              <a:spcBef>
                <a:spcPts val="551"/>
              </a:spcBef>
              <a:spcAft>
                <a:spcPts val="0"/>
              </a:spcAft>
              <a:buClr>
                <a:schemeClr val="lt1"/>
              </a:buClr>
              <a:buSzPts val="1200"/>
              <a:buChar char="o"/>
              <a:defRPr>
                <a:solidFill>
                  <a:schemeClr val="lt1"/>
                </a:solidFill>
              </a:defRPr>
            </a:lvl3pPr>
            <a:lvl4pPr marL="2011905" lvl="3" indent="-328332" algn="l">
              <a:lnSpc>
                <a:spcPct val="90000"/>
              </a:lnSpc>
              <a:spcBef>
                <a:spcPts val="551"/>
              </a:spcBef>
              <a:spcAft>
                <a:spcPts val="0"/>
              </a:spcAft>
              <a:buClr>
                <a:schemeClr val="lt1"/>
              </a:buClr>
              <a:buSzPts val="1100"/>
              <a:buChar char="−"/>
              <a:defRPr>
                <a:solidFill>
                  <a:schemeClr val="lt1"/>
                </a:solidFill>
              </a:defRPr>
            </a:lvl4pPr>
            <a:lvl5pPr marL="2514880" lvl="4" indent="-328332" algn="l">
              <a:lnSpc>
                <a:spcPct val="90000"/>
              </a:lnSpc>
              <a:spcBef>
                <a:spcPts val="551"/>
              </a:spcBef>
              <a:spcAft>
                <a:spcPts val="0"/>
              </a:spcAft>
              <a:buClr>
                <a:schemeClr val="lt1"/>
              </a:buClr>
              <a:buSzPts val="1100"/>
              <a:buChar char="•"/>
              <a:defRPr>
                <a:solidFill>
                  <a:schemeClr val="lt1"/>
                </a:solidFill>
              </a:defRPr>
            </a:lvl5pPr>
            <a:lvl6pPr marL="3017856" lvl="5" indent="-377232" algn="l">
              <a:lnSpc>
                <a:spcPct val="90000"/>
              </a:lnSpc>
              <a:spcBef>
                <a:spcPts val="551"/>
              </a:spcBef>
              <a:spcAft>
                <a:spcPts val="0"/>
              </a:spcAft>
              <a:buClr>
                <a:schemeClr val="dk1"/>
              </a:buClr>
              <a:buSzPts val="1800"/>
              <a:buChar char="•"/>
              <a:defRPr/>
            </a:lvl6pPr>
            <a:lvl7pPr marL="3520834" lvl="6" indent="-377232" algn="l">
              <a:lnSpc>
                <a:spcPct val="90000"/>
              </a:lnSpc>
              <a:spcBef>
                <a:spcPts val="551"/>
              </a:spcBef>
              <a:spcAft>
                <a:spcPts val="0"/>
              </a:spcAft>
              <a:buClr>
                <a:schemeClr val="dk1"/>
              </a:buClr>
              <a:buSzPts val="1800"/>
              <a:buChar char="•"/>
              <a:defRPr/>
            </a:lvl7pPr>
            <a:lvl8pPr marL="4023809" lvl="7" indent="-377232" algn="l">
              <a:lnSpc>
                <a:spcPct val="90000"/>
              </a:lnSpc>
              <a:spcBef>
                <a:spcPts val="551"/>
              </a:spcBef>
              <a:spcAft>
                <a:spcPts val="0"/>
              </a:spcAft>
              <a:buClr>
                <a:schemeClr val="dk1"/>
              </a:buClr>
              <a:buSzPts val="1800"/>
              <a:buChar char="•"/>
              <a:defRPr/>
            </a:lvl8pPr>
            <a:lvl9pPr marL="4526786" lvl="8" indent="-377232" algn="l">
              <a:lnSpc>
                <a:spcPct val="90000"/>
              </a:lnSpc>
              <a:spcBef>
                <a:spcPts val="551"/>
              </a:spcBef>
              <a:spcAft>
                <a:spcPts val="0"/>
              </a:spcAft>
              <a:buClr>
                <a:schemeClr val="dk1"/>
              </a:buClr>
              <a:buSzPts val="1800"/>
              <a:buChar char="•"/>
              <a:defRPr/>
            </a:lvl9pPr>
          </a:lstStyle>
          <a:p>
            <a:endParaRPr/>
          </a:p>
        </p:txBody>
      </p:sp>
      <p:sp>
        <p:nvSpPr>
          <p:cNvPr id="804" name="Google Shape;804;p58"/>
          <p:cNvSpPr txBox="1">
            <a:spLocks noGrp="1"/>
          </p:cNvSpPr>
          <p:nvPr>
            <p:ph type="body" idx="2"/>
          </p:nvPr>
        </p:nvSpPr>
        <p:spPr>
          <a:xfrm>
            <a:off x="777243" y="2358522"/>
            <a:ext cx="7304547" cy="4812664"/>
          </a:xfrm>
          <a:prstGeom prst="rect">
            <a:avLst/>
          </a:prstGeom>
          <a:noFill/>
          <a:ln>
            <a:noFill/>
          </a:ln>
        </p:spPr>
        <p:txBody>
          <a:bodyPr spcFirstLastPara="1" wrap="square" lIns="91425" tIns="45700" rIns="91425" bIns="45700" anchor="t" anchorCtr="0">
            <a:normAutofit/>
          </a:bodyPr>
          <a:lstStyle>
            <a:lvl1pPr marL="502977" lvl="0" indent="-251488" algn="l">
              <a:lnSpc>
                <a:spcPct val="90000"/>
              </a:lnSpc>
              <a:spcBef>
                <a:spcPts val="1100"/>
              </a:spcBef>
              <a:spcAft>
                <a:spcPts val="0"/>
              </a:spcAft>
              <a:buClr>
                <a:schemeClr val="lt1"/>
              </a:buClr>
              <a:buSzPts val="4000"/>
              <a:buNone/>
              <a:defRPr sz="4401" b="1">
                <a:solidFill>
                  <a:schemeClr val="lt1"/>
                </a:solidFill>
                <a:latin typeface="Avenir Next LT Pro" panose="020B0504020202020204" pitchFamily="34" charset="0"/>
                <a:sym typeface="Avenir Next LT Pro" panose="020B0504020202020204" pitchFamily="34" charset="0"/>
              </a:defRPr>
            </a:lvl1pPr>
            <a:lvl2pPr marL="1005952" lvl="1" indent="-349289" algn="l">
              <a:lnSpc>
                <a:spcPct val="90000"/>
              </a:lnSpc>
              <a:spcBef>
                <a:spcPts val="551"/>
              </a:spcBef>
              <a:spcAft>
                <a:spcPts val="0"/>
              </a:spcAft>
              <a:buClr>
                <a:schemeClr val="dk1"/>
              </a:buClr>
              <a:buSzPts val="1400"/>
              <a:buChar char="•"/>
              <a:defRPr b="1">
                <a:solidFill>
                  <a:schemeClr val="dk1"/>
                </a:solidFill>
              </a:defRPr>
            </a:lvl2pPr>
            <a:lvl3pPr marL="1508929" lvl="2" indent="-335318" algn="l">
              <a:lnSpc>
                <a:spcPct val="90000"/>
              </a:lnSpc>
              <a:spcBef>
                <a:spcPts val="551"/>
              </a:spcBef>
              <a:spcAft>
                <a:spcPts val="0"/>
              </a:spcAft>
              <a:buClr>
                <a:schemeClr val="dk1"/>
              </a:buClr>
              <a:buSzPts val="1200"/>
              <a:buChar char="o"/>
              <a:defRPr b="1">
                <a:solidFill>
                  <a:schemeClr val="dk1"/>
                </a:solidFill>
              </a:defRPr>
            </a:lvl3pPr>
            <a:lvl4pPr marL="2011905" lvl="3" indent="-328332" algn="l">
              <a:lnSpc>
                <a:spcPct val="90000"/>
              </a:lnSpc>
              <a:spcBef>
                <a:spcPts val="551"/>
              </a:spcBef>
              <a:spcAft>
                <a:spcPts val="0"/>
              </a:spcAft>
              <a:buClr>
                <a:schemeClr val="dk1"/>
              </a:buClr>
              <a:buSzPts val="1100"/>
              <a:buChar char="−"/>
              <a:defRPr b="1">
                <a:solidFill>
                  <a:schemeClr val="dk1"/>
                </a:solidFill>
              </a:defRPr>
            </a:lvl4pPr>
            <a:lvl5pPr marL="2514880" lvl="4" indent="-328332" algn="l">
              <a:lnSpc>
                <a:spcPct val="90000"/>
              </a:lnSpc>
              <a:spcBef>
                <a:spcPts val="551"/>
              </a:spcBef>
              <a:spcAft>
                <a:spcPts val="0"/>
              </a:spcAft>
              <a:buClr>
                <a:schemeClr val="dk1"/>
              </a:buClr>
              <a:buSzPts val="1100"/>
              <a:buChar char="•"/>
              <a:defRPr b="1">
                <a:solidFill>
                  <a:schemeClr val="dk1"/>
                </a:solidFill>
              </a:defRPr>
            </a:lvl5pPr>
            <a:lvl6pPr marL="3017856" lvl="5" indent="-377232" algn="l">
              <a:lnSpc>
                <a:spcPct val="90000"/>
              </a:lnSpc>
              <a:spcBef>
                <a:spcPts val="551"/>
              </a:spcBef>
              <a:spcAft>
                <a:spcPts val="0"/>
              </a:spcAft>
              <a:buClr>
                <a:schemeClr val="dk1"/>
              </a:buClr>
              <a:buSzPts val="1800"/>
              <a:buChar char="•"/>
              <a:defRPr/>
            </a:lvl6pPr>
            <a:lvl7pPr marL="3520834" lvl="6" indent="-377232" algn="l">
              <a:lnSpc>
                <a:spcPct val="90000"/>
              </a:lnSpc>
              <a:spcBef>
                <a:spcPts val="551"/>
              </a:spcBef>
              <a:spcAft>
                <a:spcPts val="0"/>
              </a:spcAft>
              <a:buClr>
                <a:schemeClr val="dk1"/>
              </a:buClr>
              <a:buSzPts val="1800"/>
              <a:buChar char="•"/>
              <a:defRPr/>
            </a:lvl7pPr>
            <a:lvl8pPr marL="4023809" lvl="7" indent="-377232" algn="l">
              <a:lnSpc>
                <a:spcPct val="90000"/>
              </a:lnSpc>
              <a:spcBef>
                <a:spcPts val="551"/>
              </a:spcBef>
              <a:spcAft>
                <a:spcPts val="0"/>
              </a:spcAft>
              <a:buClr>
                <a:schemeClr val="dk1"/>
              </a:buClr>
              <a:buSzPts val="1800"/>
              <a:buChar char="•"/>
              <a:defRPr/>
            </a:lvl8pPr>
            <a:lvl9pPr marL="4526786" lvl="8" indent="-377232" algn="l">
              <a:lnSpc>
                <a:spcPct val="90000"/>
              </a:lnSpc>
              <a:spcBef>
                <a:spcPts val="551"/>
              </a:spcBef>
              <a:spcAft>
                <a:spcPts val="0"/>
              </a:spcAft>
              <a:buClr>
                <a:schemeClr val="dk1"/>
              </a:buClr>
              <a:buSzPts val="1800"/>
              <a:buChar char="•"/>
              <a:defRPr/>
            </a:lvl9pPr>
          </a:lstStyle>
          <a:p>
            <a:endParaRPr/>
          </a:p>
        </p:txBody>
      </p:sp>
      <p:sp>
        <p:nvSpPr>
          <p:cNvPr id="805" name="Google Shape;805;p58"/>
          <p:cNvSpPr txBox="1"/>
          <p:nvPr/>
        </p:nvSpPr>
        <p:spPr>
          <a:xfrm>
            <a:off x="14366179" y="9493741"/>
            <a:ext cx="387985" cy="186205"/>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fld id="{00000000-1234-1234-1234-123412341234}" type="slidenum">
              <a:rPr lang="en-US" sz="1210">
                <a:solidFill>
                  <a:schemeClr val="dk1"/>
                </a:solidFill>
                <a:latin typeface="Avenir Next LT Pro" panose="020B0504020202020204" pitchFamily="34" charset="0"/>
                <a:ea typeface="Avenir"/>
                <a:cs typeface="Avenir"/>
                <a:sym typeface="Avenir Next LT Pro" panose="020B0504020202020204" pitchFamily="34" charset="0"/>
              </a:rPr>
              <a:pPr marL="0" marR="0" lvl="0" indent="0" algn="r" rtl="0">
                <a:spcBef>
                  <a:spcPts val="0"/>
                </a:spcBef>
                <a:spcAft>
                  <a:spcPts val="0"/>
                </a:spcAft>
                <a:buNone/>
              </a:pPr>
              <a:t>‹#›</a:t>
            </a:fld>
            <a:endParaRPr sz="1210">
              <a:solidFill>
                <a:schemeClr val="dk1"/>
              </a:solidFill>
              <a:latin typeface="Avenir Next LT Pro" panose="020B0504020202020204" pitchFamily="34" charset="0"/>
              <a:ea typeface="Avenir"/>
              <a:cs typeface="Avenir"/>
              <a:sym typeface="Avenir Next LT Pro" panose="020B0504020202020204" pitchFamily="34" charset="0"/>
            </a:endParaRPr>
          </a:p>
        </p:txBody>
      </p:sp>
      <p:pic>
        <p:nvPicPr>
          <p:cNvPr id="806" name="Google Shape;806;p58" descr="A black and white logo&#10;&#10;Description automatically generated with low confidence"/>
          <p:cNvPicPr preferRelativeResize="0"/>
          <p:nvPr/>
        </p:nvPicPr>
        <p:blipFill rotWithShape="1">
          <a:blip r:embed="rId5">
            <a:alphaModFix/>
          </a:blip>
          <a:srcRect b="23462"/>
          <a:stretch/>
        </p:blipFill>
        <p:spPr>
          <a:xfrm>
            <a:off x="790643" y="9388049"/>
            <a:ext cx="785721" cy="385020"/>
          </a:xfrm>
          <a:prstGeom prst="rect">
            <a:avLst/>
          </a:prstGeom>
          <a:noFill/>
          <a:ln>
            <a:noFill/>
          </a:ln>
        </p:spPr>
      </p:pic>
      <p:sp>
        <p:nvSpPr>
          <p:cNvPr id="807" name="Google Shape;807;p58"/>
          <p:cNvSpPr txBox="1"/>
          <p:nvPr/>
        </p:nvSpPr>
        <p:spPr>
          <a:xfrm>
            <a:off x="8742336" y="9822709"/>
            <a:ext cx="6011826" cy="101566"/>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660">
                <a:solidFill>
                  <a:srgbClr val="A0A0A0"/>
                </a:solidFill>
                <a:latin typeface="Avenir Next LT Pro" panose="020B0504020202020204" pitchFamily="34" charset="0"/>
                <a:ea typeface="Avenir"/>
                <a:cs typeface="Avenir"/>
                <a:sym typeface="Avenir Next LT Pro" panose="020B0504020202020204" pitchFamily="34" charset="0"/>
              </a:rPr>
              <a:t>Includes content supplied by Sales Benchmark Index; Copyright © Sales Benchmark Index, 2024</a:t>
            </a:r>
            <a:endParaRPr sz="1540">
              <a:latin typeface="Avenir Next LT Pro" panose="020B0504020202020204" pitchFamily="34" charset="0"/>
              <a:sym typeface="Avenir Next LT Pro" panose="020B0504020202020204" pitchFamily="34" charset="0"/>
            </a:endParaRPr>
          </a:p>
        </p:txBody>
      </p:sp>
    </p:spTree>
    <p:extLst>
      <p:ext uri="{BB962C8B-B14F-4D97-AF65-F5344CB8AC3E}">
        <p14:creationId xmlns:p14="http://schemas.microsoft.com/office/powerpoint/2010/main" val="209152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userDrawn="1">
            <p:custDataLst>
              <p:tags r:id="rId1"/>
            </p:custDataLst>
            <p:extLst>
              <p:ext uri="{D42A27DB-BD31-4B8C-83A1-F6EECF244321}">
                <p14:modId xmlns:p14="http://schemas.microsoft.com/office/powerpoint/2010/main" val="844592946"/>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a:xfrm>
            <a:off x="777241" y="55134"/>
            <a:ext cx="13976919" cy="851216"/>
          </a:xfrm>
          <a:prstGeom prst="rect">
            <a:avLst/>
          </a:prstGeom>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a:xfrm>
            <a:off x="2445746" y="9564726"/>
            <a:ext cx="7658377" cy="375707"/>
          </a:xfrm>
          <a:prstGeom prst="rect">
            <a:avLst/>
          </a:prstGeom>
        </p:spPr>
        <p:txBody>
          <a:bodyPr/>
          <a:lstStyle/>
          <a:p>
            <a:r>
              <a:rPr lang="en-US"/>
              <a:t>Source:</a:t>
            </a:r>
          </a:p>
          <a:p>
            <a:r>
              <a:rPr lang="en-US"/>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777241" y="2358523"/>
            <a:ext cx="13976919" cy="66940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394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userDrawn="1">
            <p:custDataLst>
              <p:tags r:id="rId1"/>
            </p:custDataLst>
            <p:extLst>
              <p:ext uri="{D42A27DB-BD31-4B8C-83A1-F6EECF244321}">
                <p14:modId xmlns:p14="http://schemas.microsoft.com/office/powerpoint/2010/main" val="647622529"/>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a:xfrm>
            <a:off x="777241" y="55134"/>
            <a:ext cx="13976919" cy="851216"/>
          </a:xfrm>
          <a:prstGeom prst="rect">
            <a:avLst/>
          </a:prstGeom>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a:xfrm>
            <a:off x="2445746" y="9564726"/>
            <a:ext cx="7658377" cy="375707"/>
          </a:xfrm>
          <a:prstGeom prst="rect">
            <a:avLst/>
          </a:prstGeom>
        </p:spPr>
        <p:txBody>
          <a:bodyPr/>
          <a:lstStyle/>
          <a:p>
            <a:r>
              <a:rPr lang="en-US"/>
              <a:t>Source:</a:t>
            </a:r>
          </a:p>
          <a:p>
            <a:r>
              <a:rPr lang="en-US"/>
              <a:t>Notes:</a:t>
            </a:r>
          </a:p>
        </p:txBody>
      </p:sp>
    </p:spTree>
    <p:extLst>
      <p:ext uri="{BB962C8B-B14F-4D97-AF65-F5344CB8AC3E}">
        <p14:creationId xmlns:p14="http://schemas.microsoft.com/office/powerpoint/2010/main" val="194254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userDrawn="1">
            <p:custDataLst>
              <p:tags r:id="rId1"/>
            </p:custDataLst>
            <p:extLst>
              <p:ext uri="{D42A27DB-BD31-4B8C-83A1-F6EECF244321}">
                <p14:modId xmlns:p14="http://schemas.microsoft.com/office/powerpoint/2010/main" val="1096200331"/>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a:xfrm>
            <a:off x="777241" y="55134"/>
            <a:ext cx="13976919" cy="851216"/>
          </a:xfrm>
          <a:prstGeom prst="rect">
            <a:avLst/>
          </a:prstGeom>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777242" y="2465707"/>
            <a:ext cx="9326879" cy="1208404"/>
          </a:xfrm>
        </p:spPr>
        <p:txBody>
          <a:bodyPr anchor="b">
            <a:normAutofit/>
          </a:bodyPr>
          <a:lstStyle>
            <a:lvl1pPr marL="0" indent="0">
              <a:buNone/>
              <a:defRPr sz="1540" b="1"/>
            </a:lvl1pPr>
            <a:lvl2pPr marL="502977" indent="0">
              <a:buNone/>
              <a:defRPr sz="2200" b="1"/>
            </a:lvl2pPr>
            <a:lvl3pPr marL="1005952" indent="0">
              <a:buNone/>
              <a:defRPr sz="1980" b="1"/>
            </a:lvl3pPr>
            <a:lvl4pPr marL="1508929" indent="0">
              <a:buNone/>
              <a:defRPr sz="1760" b="1"/>
            </a:lvl4pPr>
            <a:lvl5pPr marL="2011905" indent="0">
              <a:buNone/>
              <a:defRPr sz="1760" b="1"/>
            </a:lvl5pPr>
            <a:lvl6pPr marL="2514880" indent="0">
              <a:buNone/>
              <a:defRPr sz="1760" b="1"/>
            </a:lvl6pPr>
            <a:lvl7pPr marL="3017856" indent="0">
              <a:buNone/>
              <a:defRPr sz="1760" b="1"/>
            </a:lvl7pPr>
            <a:lvl8pPr marL="3520834" indent="0">
              <a:buNone/>
              <a:defRPr sz="1760" b="1"/>
            </a:lvl8pPr>
            <a:lvl9pPr marL="4023809" indent="0">
              <a:buNone/>
              <a:defRPr sz="176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777242" y="3674111"/>
            <a:ext cx="9326879" cy="5404062"/>
          </a:xfrm>
        </p:spPr>
        <p:txBody>
          <a:bodyPr>
            <a:normAutofit/>
          </a:bodyPr>
          <a:lstStyle>
            <a:lvl1pPr>
              <a:defRPr sz="1320"/>
            </a:lvl1pPr>
            <a:lvl2pPr>
              <a:defRPr sz="1210"/>
            </a:lvl2pPr>
            <a:lvl3pPr>
              <a:defRPr sz="1155"/>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a:xfrm>
            <a:off x="2445746" y="9564726"/>
            <a:ext cx="7658377" cy="375707"/>
          </a:xfrm>
          <a:prstGeom prst="rect">
            <a:avLst/>
          </a:prstGeom>
        </p:spPr>
        <p:txBody>
          <a:bodyPr/>
          <a:lstStyle/>
          <a:p>
            <a:r>
              <a:rPr lang="en-US"/>
              <a:t>Source:</a:t>
            </a:r>
          </a:p>
          <a:p>
            <a:r>
              <a:rPr lang="en-US"/>
              <a:t>Notes:</a:t>
            </a:r>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10584445" y="2465707"/>
            <a:ext cx="4183116" cy="1208404"/>
          </a:xfrm>
        </p:spPr>
        <p:txBody>
          <a:bodyPr anchor="b">
            <a:normAutofit/>
          </a:bodyPr>
          <a:lstStyle>
            <a:lvl1pPr marL="0" indent="0">
              <a:buNone/>
              <a:defRPr sz="1540" b="1"/>
            </a:lvl1pPr>
            <a:lvl2pPr marL="502977" indent="0">
              <a:buNone/>
              <a:defRPr sz="2200" b="1"/>
            </a:lvl2pPr>
            <a:lvl3pPr marL="1005952" indent="0">
              <a:buNone/>
              <a:defRPr sz="1980" b="1"/>
            </a:lvl3pPr>
            <a:lvl4pPr marL="1508929" indent="0">
              <a:buNone/>
              <a:defRPr sz="1760" b="1"/>
            </a:lvl4pPr>
            <a:lvl5pPr marL="2011905" indent="0">
              <a:buNone/>
              <a:defRPr sz="1760" b="1"/>
            </a:lvl5pPr>
            <a:lvl6pPr marL="2514880" indent="0">
              <a:buNone/>
              <a:defRPr sz="1760" b="1"/>
            </a:lvl6pPr>
            <a:lvl7pPr marL="3017856" indent="0">
              <a:buNone/>
              <a:defRPr sz="1760" b="1"/>
            </a:lvl7pPr>
            <a:lvl8pPr marL="3520834" indent="0">
              <a:buNone/>
              <a:defRPr sz="1760" b="1"/>
            </a:lvl8pPr>
            <a:lvl9pPr marL="4023809" indent="0">
              <a:buNone/>
              <a:defRPr sz="176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10584445" y="3674111"/>
            <a:ext cx="4183116" cy="5404062"/>
          </a:xfrm>
        </p:spPr>
        <p:txBody>
          <a:bodyPr>
            <a:normAutofit/>
          </a:bodyPr>
          <a:lstStyle>
            <a:lvl1pPr>
              <a:defRPr sz="1320"/>
            </a:lvl1pPr>
            <a:lvl2pPr>
              <a:defRPr sz="1210"/>
            </a:lvl2pPr>
            <a:lvl3pPr>
              <a:defRPr sz="1155"/>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556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userDrawn="1">
            <p:custDataLst>
              <p:tags r:id="rId1"/>
            </p:custDataLst>
            <p:extLst>
              <p:ext uri="{D42A27DB-BD31-4B8C-83A1-F6EECF244321}">
                <p14:modId xmlns:p14="http://schemas.microsoft.com/office/powerpoint/2010/main" val="3242157546"/>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a:xfrm>
            <a:off x="777241" y="55134"/>
            <a:ext cx="13976919" cy="851216"/>
          </a:xfrm>
          <a:prstGeom prst="rect">
            <a:avLst/>
          </a:prstGeom>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775893" y="2465707"/>
            <a:ext cx="6608565" cy="1208404"/>
          </a:xfrm>
        </p:spPr>
        <p:txBody>
          <a:bodyPr anchor="b">
            <a:normAutofit/>
          </a:bodyPr>
          <a:lstStyle>
            <a:lvl1pPr marL="0" indent="0">
              <a:buNone/>
              <a:defRPr sz="2200" b="1"/>
            </a:lvl1pPr>
            <a:lvl2pPr marL="502977" indent="0">
              <a:buNone/>
              <a:defRPr sz="2200" b="1"/>
            </a:lvl2pPr>
            <a:lvl3pPr marL="1005952" indent="0">
              <a:buNone/>
              <a:defRPr sz="1980" b="1"/>
            </a:lvl3pPr>
            <a:lvl4pPr marL="1508929" indent="0">
              <a:buNone/>
              <a:defRPr sz="1760" b="1"/>
            </a:lvl4pPr>
            <a:lvl5pPr marL="2011905" indent="0">
              <a:buNone/>
              <a:defRPr sz="1760" b="1"/>
            </a:lvl5pPr>
            <a:lvl6pPr marL="2514880" indent="0">
              <a:buNone/>
              <a:defRPr sz="1760" b="1"/>
            </a:lvl6pPr>
            <a:lvl7pPr marL="3017856" indent="0">
              <a:buNone/>
              <a:defRPr sz="1760" b="1"/>
            </a:lvl7pPr>
            <a:lvl8pPr marL="3520834" indent="0">
              <a:buNone/>
              <a:defRPr sz="1760" b="1"/>
            </a:lvl8pPr>
            <a:lvl9pPr marL="4023809" indent="0">
              <a:buNone/>
              <a:defRPr sz="176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777243" y="3674111"/>
            <a:ext cx="6607213"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8160346" y="2465707"/>
            <a:ext cx="6608565" cy="1208404"/>
          </a:xfrm>
        </p:spPr>
        <p:txBody>
          <a:bodyPr anchor="b">
            <a:normAutofit/>
          </a:bodyPr>
          <a:lstStyle>
            <a:lvl1pPr marL="0" indent="0">
              <a:buNone/>
              <a:defRPr sz="2200" b="1"/>
            </a:lvl1pPr>
            <a:lvl2pPr marL="502977" indent="0">
              <a:buNone/>
              <a:defRPr sz="2200" b="1"/>
            </a:lvl2pPr>
            <a:lvl3pPr marL="1005952" indent="0">
              <a:buNone/>
              <a:defRPr sz="1980" b="1"/>
            </a:lvl3pPr>
            <a:lvl4pPr marL="1508929" indent="0">
              <a:buNone/>
              <a:defRPr sz="1760" b="1"/>
            </a:lvl4pPr>
            <a:lvl5pPr marL="2011905" indent="0">
              <a:buNone/>
              <a:defRPr sz="1760" b="1"/>
            </a:lvl5pPr>
            <a:lvl6pPr marL="2514880" indent="0">
              <a:buNone/>
              <a:defRPr sz="1760" b="1"/>
            </a:lvl6pPr>
            <a:lvl7pPr marL="3017856" indent="0">
              <a:buNone/>
              <a:defRPr sz="1760" b="1"/>
            </a:lvl7pPr>
            <a:lvl8pPr marL="3520834" indent="0">
              <a:buNone/>
              <a:defRPr sz="1760" b="1"/>
            </a:lvl8pPr>
            <a:lvl9pPr marL="4023809" indent="0">
              <a:buNone/>
              <a:defRPr sz="176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8160346" y="3674111"/>
            <a:ext cx="6608565"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a:xfrm>
            <a:off x="2445746" y="9564726"/>
            <a:ext cx="7658377" cy="375707"/>
          </a:xfrm>
          <a:prstGeom prst="rect">
            <a:avLst/>
          </a:prstGeom>
        </p:spPr>
        <p:txBody>
          <a:bodyPr/>
          <a:lstStyle/>
          <a:p>
            <a:r>
              <a:rPr lang="en-US"/>
              <a:t>Source:</a:t>
            </a:r>
          </a:p>
          <a:p>
            <a:r>
              <a:rPr lang="en-US"/>
              <a:t>Notes:</a:t>
            </a:r>
          </a:p>
        </p:txBody>
      </p:sp>
    </p:spTree>
    <p:extLst>
      <p:ext uri="{BB962C8B-B14F-4D97-AF65-F5344CB8AC3E}">
        <p14:creationId xmlns:p14="http://schemas.microsoft.com/office/powerpoint/2010/main" val="366261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userDrawn="1">
            <p:custDataLst>
              <p:tags r:id="rId1"/>
            </p:custDataLst>
            <p:extLst>
              <p:ext uri="{D42A27DB-BD31-4B8C-83A1-F6EECF244321}">
                <p14:modId xmlns:p14="http://schemas.microsoft.com/office/powerpoint/2010/main" val="1096200331"/>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a:xfrm>
            <a:off x="777241" y="55134"/>
            <a:ext cx="13976919" cy="851216"/>
          </a:xfrm>
          <a:prstGeom prst="rect">
            <a:avLst/>
          </a:prstGeom>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777243" y="2465707"/>
            <a:ext cx="4183116" cy="1208404"/>
          </a:xfrm>
        </p:spPr>
        <p:txBody>
          <a:bodyPr anchor="b">
            <a:normAutofit/>
          </a:bodyPr>
          <a:lstStyle>
            <a:lvl1pPr marL="0" indent="0">
              <a:buNone/>
              <a:defRPr sz="1540" b="1"/>
            </a:lvl1pPr>
            <a:lvl2pPr marL="502977" indent="0">
              <a:buNone/>
              <a:defRPr sz="2200" b="1"/>
            </a:lvl2pPr>
            <a:lvl3pPr marL="1005952" indent="0">
              <a:buNone/>
              <a:defRPr sz="1980" b="1"/>
            </a:lvl3pPr>
            <a:lvl4pPr marL="1508929" indent="0">
              <a:buNone/>
              <a:defRPr sz="1760" b="1"/>
            </a:lvl4pPr>
            <a:lvl5pPr marL="2011905" indent="0">
              <a:buNone/>
              <a:defRPr sz="1760" b="1"/>
            </a:lvl5pPr>
            <a:lvl6pPr marL="2514880" indent="0">
              <a:buNone/>
              <a:defRPr sz="1760" b="1"/>
            </a:lvl6pPr>
            <a:lvl7pPr marL="3017856" indent="0">
              <a:buNone/>
              <a:defRPr sz="1760" b="1"/>
            </a:lvl7pPr>
            <a:lvl8pPr marL="3520834" indent="0">
              <a:buNone/>
              <a:defRPr sz="1760" b="1"/>
            </a:lvl8pPr>
            <a:lvl9pPr marL="4023809" indent="0">
              <a:buNone/>
              <a:defRPr sz="176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777243" y="3674111"/>
            <a:ext cx="4183116" cy="5404062"/>
          </a:xfrm>
        </p:spPr>
        <p:txBody>
          <a:bodyPr>
            <a:normAutofit/>
          </a:bodyPr>
          <a:lstStyle>
            <a:lvl1pPr>
              <a:defRPr sz="1320"/>
            </a:lvl1pPr>
            <a:lvl2pPr>
              <a:defRPr sz="1210"/>
            </a:lvl2pPr>
            <a:lvl3pPr>
              <a:defRPr sz="1155"/>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a:xfrm>
            <a:off x="2445746" y="9564726"/>
            <a:ext cx="7658377" cy="375707"/>
          </a:xfrm>
          <a:prstGeom prst="rect">
            <a:avLst/>
          </a:prstGeom>
        </p:spPr>
        <p:txBody>
          <a:bodyPr/>
          <a:lstStyle/>
          <a:p>
            <a:r>
              <a:rPr lang="en-US"/>
              <a:t>Source:</a:t>
            </a:r>
          </a:p>
          <a:p>
            <a:r>
              <a:rPr lang="en-US"/>
              <a:t>Notes:</a:t>
            </a:r>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10584445" y="2465707"/>
            <a:ext cx="4183116" cy="1208404"/>
          </a:xfrm>
        </p:spPr>
        <p:txBody>
          <a:bodyPr anchor="b">
            <a:normAutofit/>
          </a:bodyPr>
          <a:lstStyle>
            <a:lvl1pPr marL="0" indent="0">
              <a:buNone/>
              <a:defRPr sz="1540" b="1"/>
            </a:lvl1pPr>
            <a:lvl2pPr marL="502977" indent="0">
              <a:buNone/>
              <a:defRPr sz="2200" b="1"/>
            </a:lvl2pPr>
            <a:lvl3pPr marL="1005952" indent="0">
              <a:buNone/>
              <a:defRPr sz="1980" b="1"/>
            </a:lvl3pPr>
            <a:lvl4pPr marL="1508929" indent="0">
              <a:buNone/>
              <a:defRPr sz="1760" b="1"/>
            </a:lvl4pPr>
            <a:lvl5pPr marL="2011905" indent="0">
              <a:buNone/>
              <a:defRPr sz="1760" b="1"/>
            </a:lvl5pPr>
            <a:lvl6pPr marL="2514880" indent="0">
              <a:buNone/>
              <a:defRPr sz="1760" b="1"/>
            </a:lvl6pPr>
            <a:lvl7pPr marL="3017856" indent="0">
              <a:buNone/>
              <a:defRPr sz="1760" b="1"/>
            </a:lvl7pPr>
            <a:lvl8pPr marL="3520834" indent="0">
              <a:buNone/>
              <a:defRPr sz="1760" b="1"/>
            </a:lvl8pPr>
            <a:lvl9pPr marL="4023809" indent="0">
              <a:buNone/>
              <a:defRPr sz="176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10584445" y="3674111"/>
            <a:ext cx="4183116" cy="5404062"/>
          </a:xfrm>
        </p:spPr>
        <p:txBody>
          <a:bodyPr>
            <a:normAutofit/>
          </a:bodyPr>
          <a:lstStyle>
            <a:lvl1pPr>
              <a:defRPr sz="1320"/>
            </a:lvl1pPr>
            <a:lvl2pPr>
              <a:defRPr sz="1210"/>
            </a:lvl2pPr>
            <a:lvl3pPr>
              <a:defRPr sz="1155"/>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5680846" y="2465707"/>
            <a:ext cx="4183116" cy="1208404"/>
          </a:xfrm>
        </p:spPr>
        <p:txBody>
          <a:bodyPr anchor="b">
            <a:normAutofit/>
          </a:bodyPr>
          <a:lstStyle>
            <a:lvl1pPr marL="0" indent="0">
              <a:buNone/>
              <a:defRPr sz="1540" b="1"/>
            </a:lvl1pPr>
            <a:lvl2pPr marL="502977" indent="0">
              <a:buNone/>
              <a:defRPr sz="2200" b="1"/>
            </a:lvl2pPr>
            <a:lvl3pPr marL="1005952" indent="0">
              <a:buNone/>
              <a:defRPr sz="1980" b="1"/>
            </a:lvl3pPr>
            <a:lvl4pPr marL="1508929" indent="0">
              <a:buNone/>
              <a:defRPr sz="1760" b="1"/>
            </a:lvl4pPr>
            <a:lvl5pPr marL="2011905" indent="0">
              <a:buNone/>
              <a:defRPr sz="1760" b="1"/>
            </a:lvl5pPr>
            <a:lvl6pPr marL="2514880" indent="0">
              <a:buNone/>
              <a:defRPr sz="1760" b="1"/>
            </a:lvl6pPr>
            <a:lvl7pPr marL="3017856" indent="0">
              <a:buNone/>
              <a:defRPr sz="1760" b="1"/>
            </a:lvl7pPr>
            <a:lvl8pPr marL="3520834" indent="0">
              <a:buNone/>
              <a:defRPr sz="1760" b="1"/>
            </a:lvl8pPr>
            <a:lvl9pPr marL="4023809" indent="0">
              <a:buNone/>
              <a:defRPr sz="176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5680846" y="3674111"/>
            <a:ext cx="4183116" cy="5404062"/>
          </a:xfrm>
        </p:spPr>
        <p:txBody>
          <a:bodyPr>
            <a:normAutofit/>
          </a:bodyPr>
          <a:lstStyle>
            <a:lvl1pPr>
              <a:defRPr sz="1320"/>
            </a:lvl1pPr>
            <a:lvl2pPr>
              <a:defRPr sz="1210"/>
            </a:lvl2pPr>
            <a:lvl3pPr>
              <a:defRPr sz="1155"/>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714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userDrawn="1">
            <p:custDataLst>
              <p:tags r:id="rId1"/>
            </p:custDataLst>
            <p:extLst>
              <p:ext uri="{D42A27DB-BD31-4B8C-83A1-F6EECF244321}">
                <p14:modId xmlns:p14="http://schemas.microsoft.com/office/powerpoint/2010/main" val="2193045978"/>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a:xfrm>
            <a:off x="777241" y="55134"/>
            <a:ext cx="13976919" cy="851216"/>
          </a:xfrm>
          <a:prstGeom prst="rect">
            <a:avLst/>
          </a:prstGeom>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790645" y="2374514"/>
            <a:ext cx="3269845" cy="1208404"/>
          </a:xfrm>
        </p:spPr>
        <p:txBody>
          <a:bodyPr anchor="b">
            <a:normAutofit/>
          </a:bodyPr>
          <a:lstStyle>
            <a:lvl1pPr marL="0" indent="0">
              <a:buNone/>
              <a:defRPr sz="1540" b="1"/>
            </a:lvl1pPr>
            <a:lvl2pPr marL="502977" indent="0">
              <a:buNone/>
              <a:defRPr sz="2200" b="1"/>
            </a:lvl2pPr>
            <a:lvl3pPr marL="1005952" indent="0">
              <a:buNone/>
              <a:defRPr sz="1980" b="1"/>
            </a:lvl3pPr>
            <a:lvl4pPr marL="1508929" indent="0">
              <a:buNone/>
              <a:defRPr sz="1760" b="1"/>
            </a:lvl4pPr>
            <a:lvl5pPr marL="2011905" indent="0">
              <a:buNone/>
              <a:defRPr sz="1760" b="1"/>
            </a:lvl5pPr>
            <a:lvl6pPr marL="2514880" indent="0">
              <a:buNone/>
              <a:defRPr sz="1760" b="1"/>
            </a:lvl6pPr>
            <a:lvl7pPr marL="3017856" indent="0">
              <a:buNone/>
              <a:defRPr sz="1760" b="1"/>
            </a:lvl7pPr>
            <a:lvl8pPr marL="3520834" indent="0">
              <a:buNone/>
              <a:defRPr sz="1760" b="1"/>
            </a:lvl8pPr>
            <a:lvl9pPr marL="4023809" indent="0">
              <a:buNone/>
              <a:defRPr sz="176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790645" y="3682260"/>
            <a:ext cx="3269845" cy="5404062"/>
          </a:xfrm>
        </p:spPr>
        <p:txBody>
          <a:bodyPr>
            <a:normAutofit/>
          </a:bodyPr>
          <a:lstStyle>
            <a:lvl1pPr>
              <a:defRPr sz="1540"/>
            </a:lvl1pPr>
            <a:lvl2pPr>
              <a:defRPr sz="1320"/>
            </a:lvl2pPr>
            <a:lvl3pPr>
              <a:defRPr sz="1210"/>
            </a:lvl3pPr>
            <a:lvl4pPr>
              <a:defRPr sz="1155"/>
            </a:lvl4pPr>
            <a:lvl5pPr>
              <a:defRPr sz="115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a:xfrm>
            <a:off x="2445746" y="9564726"/>
            <a:ext cx="7658377" cy="375707"/>
          </a:xfrm>
          <a:prstGeom prst="rect">
            <a:avLst/>
          </a:prstGeom>
        </p:spPr>
        <p:txBody>
          <a:bodyPr/>
          <a:lstStyle/>
          <a:p>
            <a:r>
              <a:rPr lang="en-US"/>
              <a:t>Source:</a:t>
            </a:r>
          </a:p>
          <a:p>
            <a:r>
              <a:rPr lang="en-US"/>
              <a:t>Notes:</a:t>
            </a:r>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4317557" y="2374514"/>
            <a:ext cx="3269845" cy="1208404"/>
          </a:xfrm>
        </p:spPr>
        <p:txBody>
          <a:bodyPr anchor="b">
            <a:normAutofit/>
          </a:bodyPr>
          <a:lstStyle>
            <a:lvl1pPr marL="0" indent="0">
              <a:buNone/>
              <a:defRPr sz="1540" b="1"/>
            </a:lvl1pPr>
            <a:lvl2pPr marL="502977" indent="0">
              <a:buNone/>
              <a:defRPr sz="2200" b="1"/>
            </a:lvl2pPr>
            <a:lvl3pPr marL="1005952" indent="0">
              <a:buNone/>
              <a:defRPr sz="1980" b="1"/>
            </a:lvl3pPr>
            <a:lvl4pPr marL="1508929" indent="0">
              <a:buNone/>
              <a:defRPr sz="1760" b="1"/>
            </a:lvl4pPr>
            <a:lvl5pPr marL="2011905" indent="0">
              <a:buNone/>
              <a:defRPr sz="1760" b="1"/>
            </a:lvl5pPr>
            <a:lvl6pPr marL="2514880" indent="0">
              <a:buNone/>
              <a:defRPr sz="1760" b="1"/>
            </a:lvl6pPr>
            <a:lvl7pPr marL="3017856" indent="0">
              <a:buNone/>
              <a:defRPr sz="1760" b="1"/>
            </a:lvl7pPr>
            <a:lvl8pPr marL="3520834" indent="0">
              <a:buNone/>
              <a:defRPr sz="1760" b="1"/>
            </a:lvl8pPr>
            <a:lvl9pPr marL="4023809" indent="0">
              <a:buNone/>
              <a:defRPr sz="176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4317555" y="3682260"/>
            <a:ext cx="3269845" cy="5404062"/>
          </a:xfrm>
        </p:spPr>
        <p:txBody>
          <a:bodyPr>
            <a:normAutofit/>
          </a:bodyPr>
          <a:lstStyle>
            <a:lvl1pPr>
              <a:defRPr sz="1540"/>
            </a:lvl1pPr>
            <a:lvl2pPr>
              <a:defRPr sz="1320"/>
            </a:lvl2pPr>
            <a:lvl3pPr>
              <a:defRPr sz="1210"/>
            </a:lvl3pPr>
            <a:lvl4pPr>
              <a:defRPr sz="1155"/>
            </a:lvl4pPr>
            <a:lvl5pPr>
              <a:defRPr sz="115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11484320" y="2366365"/>
            <a:ext cx="3269845" cy="1208404"/>
          </a:xfrm>
        </p:spPr>
        <p:txBody>
          <a:bodyPr anchor="b">
            <a:normAutofit/>
          </a:bodyPr>
          <a:lstStyle>
            <a:lvl1pPr marL="0" indent="0">
              <a:buNone/>
              <a:defRPr sz="1540" b="1"/>
            </a:lvl1pPr>
            <a:lvl2pPr marL="502977" indent="0">
              <a:buNone/>
              <a:defRPr sz="2200" b="1"/>
            </a:lvl2pPr>
            <a:lvl3pPr marL="1005952" indent="0">
              <a:buNone/>
              <a:defRPr sz="1980" b="1"/>
            </a:lvl3pPr>
            <a:lvl4pPr marL="1508929" indent="0">
              <a:buNone/>
              <a:defRPr sz="1760" b="1"/>
            </a:lvl4pPr>
            <a:lvl5pPr marL="2011905" indent="0">
              <a:buNone/>
              <a:defRPr sz="1760" b="1"/>
            </a:lvl5pPr>
            <a:lvl6pPr marL="2514880" indent="0">
              <a:buNone/>
              <a:defRPr sz="1760" b="1"/>
            </a:lvl6pPr>
            <a:lvl7pPr marL="3017856" indent="0">
              <a:buNone/>
              <a:defRPr sz="1760" b="1"/>
            </a:lvl7pPr>
            <a:lvl8pPr marL="3520834" indent="0">
              <a:buNone/>
              <a:defRPr sz="1760" b="1"/>
            </a:lvl8pPr>
            <a:lvl9pPr marL="4023809" indent="0">
              <a:buNone/>
              <a:defRPr sz="176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11484317" y="3682260"/>
            <a:ext cx="3269845" cy="5404062"/>
          </a:xfrm>
        </p:spPr>
        <p:txBody>
          <a:bodyPr>
            <a:normAutofit/>
          </a:bodyPr>
          <a:lstStyle>
            <a:lvl1pPr>
              <a:defRPr sz="1540"/>
            </a:lvl1pPr>
            <a:lvl2pPr>
              <a:defRPr sz="1320"/>
            </a:lvl2pPr>
            <a:lvl3pPr>
              <a:defRPr sz="1210"/>
            </a:lvl3pPr>
            <a:lvl4pPr>
              <a:defRPr sz="1155"/>
            </a:lvl4pPr>
            <a:lvl5pPr>
              <a:defRPr sz="115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7950168" y="2366365"/>
            <a:ext cx="3269845" cy="1208404"/>
          </a:xfrm>
        </p:spPr>
        <p:txBody>
          <a:bodyPr anchor="b">
            <a:normAutofit/>
          </a:bodyPr>
          <a:lstStyle>
            <a:lvl1pPr marL="0" indent="0">
              <a:buNone/>
              <a:defRPr sz="1540" b="1"/>
            </a:lvl1pPr>
            <a:lvl2pPr marL="502977" indent="0">
              <a:buNone/>
              <a:defRPr sz="2200" b="1"/>
            </a:lvl2pPr>
            <a:lvl3pPr marL="1005952" indent="0">
              <a:buNone/>
              <a:defRPr sz="1980" b="1"/>
            </a:lvl3pPr>
            <a:lvl4pPr marL="1508929" indent="0">
              <a:buNone/>
              <a:defRPr sz="1760" b="1"/>
            </a:lvl4pPr>
            <a:lvl5pPr marL="2011905" indent="0">
              <a:buNone/>
              <a:defRPr sz="1760" b="1"/>
            </a:lvl5pPr>
            <a:lvl6pPr marL="2514880" indent="0">
              <a:buNone/>
              <a:defRPr sz="1760" b="1"/>
            </a:lvl6pPr>
            <a:lvl7pPr marL="3017856" indent="0">
              <a:buNone/>
              <a:defRPr sz="1760" b="1"/>
            </a:lvl7pPr>
            <a:lvl8pPr marL="3520834" indent="0">
              <a:buNone/>
              <a:defRPr sz="1760" b="1"/>
            </a:lvl8pPr>
            <a:lvl9pPr marL="4023809" indent="0">
              <a:buNone/>
              <a:defRPr sz="176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7957405" y="3682260"/>
            <a:ext cx="3269845" cy="5404062"/>
          </a:xfrm>
        </p:spPr>
        <p:txBody>
          <a:bodyPr>
            <a:normAutofit/>
          </a:bodyPr>
          <a:lstStyle>
            <a:lvl1pPr>
              <a:defRPr sz="1540"/>
            </a:lvl1pPr>
            <a:lvl2pPr>
              <a:defRPr sz="1320"/>
            </a:lvl2pPr>
            <a:lvl3pPr>
              <a:defRPr sz="1210"/>
            </a:lvl3pPr>
            <a:lvl4pPr>
              <a:defRPr sz="1155"/>
            </a:lvl4pPr>
            <a:lvl5pPr>
              <a:defRPr sz="115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72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userDrawn="1">
            <p:custDataLst>
              <p:tags r:id="rId1"/>
            </p:custDataLst>
            <p:extLst>
              <p:ext uri="{D42A27DB-BD31-4B8C-83A1-F6EECF244321}">
                <p14:modId xmlns:p14="http://schemas.microsoft.com/office/powerpoint/2010/main" val="4258923283"/>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2027" y="2331"/>
                        <a:ext cx="2026" cy="2329"/>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895325" y="1145371"/>
            <a:ext cx="4455290" cy="1092823"/>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40"/>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933958" y="3701513"/>
            <a:ext cx="11652523" cy="975036"/>
          </a:xfrm>
          <a:prstGeom prst="rect">
            <a:avLst/>
          </a:prstGeom>
        </p:spPr>
        <p:txBody>
          <a:bodyPr vert="horz" lIns="91440" tIns="91440" rIns="91440" bIns="91440" anchor="ctr">
            <a:noAutofit/>
          </a:bodyPr>
          <a:lstStyle>
            <a:lvl1pPr algn="l">
              <a:defRPr sz="3960">
                <a:solidFill>
                  <a:schemeClr val="tx1"/>
                </a:solidFill>
              </a:defRPr>
            </a:lvl1pPr>
          </a:lstStyle>
          <a:p>
            <a:r>
              <a:rPr lang="en-US"/>
              <a:t>Click to edit Master title style</a:t>
            </a:r>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938495" y="5864143"/>
            <a:ext cx="5847516" cy="47498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933958" y="5051838"/>
            <a:ext cx="11652523" cy="437021"/>
          </a:xfrm>
        </p:spPr>
        <p:txBody>
          <a:bodyPr vert="horz" lIns="91440" tIns="91440" rIns="91440" bIns="91440" rtlCol="0" anchor="ctr">
            <a:noAutofit/>
          </a:bodyPr>
          <a:lstStyle>
            <a:lvl1pPr>
              <a:defRPr lang="en-US" sz="2421" b="0" dirty="0">
                <a:solidFill>
                  <a:schemeClr val="tx1"/>
                </a:solidFill>
              </a:defRPr>
            </a:lvl1pPr>
          </a:lstStyle>
          <a:p>
            <a:pPr lvl="0"/>
            <a:r>
              <a:rPr lang="en-US"/>
              <a:t>Click to edit Master subtitle style</a:t>
            </a:r>
          </a:p>
        </p:txBody>
      </p:sp>
      <p:sp>
        <p:nvSpPr>
          <p:cNvPr id="80" name="TextBox 79">
            <a:extLst>
              <a:ext uri="{FF2B5EF4-FFF2-40B4-BE49-F238E27FC236}">
                <a16:creationId xmlns:a16="http://schemas.microsoft.com/office/drawing/2014/main" id="{35FA29A0-C03A-3277-5EF6-1E67883CD46A}"/>
              </a:ext>
            </a:extLst>
          </p:cNvPr>
          <p:cNvSpPr txBox="1"/>
          <p:nvPr userDrawn="1"/>
        </p:nvSpPr>
        <p:spPr>
          <a:xfrm>
            <a:off x="1933960" y="9290146"/>
            <a:ext cx="7291784" cy="169277"/>
          </a:xfrm>
          <a:prstGeom prst="rect">
            <a:avLst/>
          </a:prstGeom>
          <a:noFill/>
        </p:spPr>
        <p:txBody>
          <a:bodyPr wrap="square" lIns="0" tIns="0" rIns="0" bIns="0" rtlCol="0">
            <a:spAutoFit/>
          </a:bodyPr>
          <a:lstStyle/>
          <a:p>
            <a:pPr algn="ctr"/>
            <a:r>
              <a:rPr lang="en-US" sz="1100">
                <a:solidFill>
                  <a:schemeClr val="tx1"/>
                </a:solidFill>
              </a:rPr>
              <a:t>Includes content supplied by Sales Benchmark Index; Copyright © Sales Benchmark Index, 2024</a:t>
            </a:r>
          </a:p>
        </p:txBody>
      </p:sp>
    </p:spTree>
    <p:extLst>
      <p:ext uri="{BB962C8B-B14F-4D97-AF65-F5344CB8AC3E}">
        <p14:creationId xmlns:p14="http://schemas.microsoft.com/office/powerpoint/2010/main" val="26919026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oleObject" Target="../embeddings/oleObject3.bin"/><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tags" Target="../tags/tag4.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theme" Target="../theme/theme2.xml"/><Relationship Id="rId30"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99DB2CE-FA65-4766-54B1-891309B8446F}"/>
              </a:ext>
            </a:extLst>
          </p:cNvPr>
          <p:cNvGraphicFramePr>
            <a:graphicFrameLocks noChangeAspect="1"/>
          </p:cNvGraphicFramePr>
          <p:nvPr userDrawn="1">
            <p:custDataLst>
              <p:tags r:id="rId4"/>
            </p:custDataLst>
            <p:extLst>
              <p:ext uri="{D42A27DB-BD31-4B8C-83A1-F6EECF244321}">
                <p14:modId xmlns:p14="http://schemas.microsoft.com/office/powerpoint/2010/main" val="1196887422"/>
              </p:ext>
            </p:extLst>
          </p:nvPr>
        </p:nvGraphicFramePr>
        <p:xfrm>
          <a:off x="2028" y="2331"/>
          <a:ext cx="1564" cy="2329"/>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C99DB2CE-FA65-4766-54B1-891309B8446F}"/>
                          </a:ext>
                        </a:extLst>
                      </p:cNvPr>
                      <p:cNvPicPr/>
                      <p:nvPr/>
                    </p:nvPicPr>
                    <p:blipFill>
                      <a:blip r:embed="rId6"/>
                      <a:stretch>
                        <a:fillRect/>
                      </a:stretch>
                    </p:blipFill>
                    <p:spPr>
                      <a:xfrm>
                        <a:off x="2028" y="2331"/>
                        <a:ext cx="1564" cy="2329"/>
                      </a:xfrm>
                      <a:prstGeom prst="rect">
                        <a:avLst/>
                      </a:prstGeom>
                    </p:spPr>
                  </p:pic>
                </p:oleObj>
              </mc:Fallback>
            </mc:AlternateContent>
          </a:graphicData>
        </a:graphic>
      </p:graphicFrame>
      <p:sp>
        <p:nvSpPr>
          <p:cNvPr id="11" name="Google Shape;11;p4"/>
          <p:cNvSpPr txBox="1">
            <a:spLocks noGrp="1"/>
          </p:cNvSpPr>
          <p:nvPr>
            <p:ph type="body" idx="1"/>
          </p:nvPr>
        </p:nvSpPr>
        <p:spPr>
          <a:xfrm>
            <a:off x="453952" y="982628"/>
            <a:ext cx="14636901" cy="806993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venir"/>
                <a:ea typeface="Avenir"/>
                <a:cs typeface="Avenir"/>
                <a:sym typeface="Avenir"/>
              </a:defRPr>
            </a:lvl2pPr>
            <a:lvl3pPr marL="1371600" marR="0" lvl="2" indent="-304800" algn="l" rtl="0">
              <a:lnSpc>
                <a:spcPct val="90000"/>
              </a:lnSpc>
              <a:spcBef>
                <a:spcPts val="500"/>
              </a:spcBef>
              <a:spcAft>
                <a:spcPts val="0"/>
              </a:spcAft>
              <a:buClr>
                <a:schemeClr val="dk1"/>
              </a:buClr>
              <a:buSzPts val="1200"/>
              <a:buFont typeface="Courier New"/>
              <a:buChar char="o"/>
              <a:defRPr sz="1200" b="0" i="0" u="none" strike="noStrike" cap="none">
                <a:solidFill>
                  <a:schemeClr val="dk1"/>
                </a:solidFill>
                <a:latin typeface="Avenir"/>
                <a:ea typeface="Avenir"/>
                <a:cs typeface="Avenir"/>
                <a:sym typeface="Avenir"/>
              </a:defRPr>
            </a:lvl3pPr>
            <a:lvl4pPr marL="1828800" marR="0" lvl="3" indent="-298450" algn="l" rtl="0">
              <a:lnSpc>
                <a:spcPct val="90000"/>
              </a:lnSpc>
              <a:spcBef>
                <a:spcPts val="500"/>
              </a:spcBef>
              <a:spcAft>
                <a:spcPts val="0"/>
              </a:spcAft>
              <a:buClr>
                <a:schemeClr val="dk1"/>
              </a:buClr>
              <a:buSzPts val="1100"/>
              <a:buFont typeface="Avenir"/>
              <a:buChar char="−"/>
              <a:defRPr sz="1100" b="0" i="0" u="none" strike="noStrike" cap="none">
                <a:solidFill>
                  <a:schemeClr val="dk1"/>
                </a:solidFill>
                <a:latin typeface="Avenir"/>
                <a:ea typeface="Avenir"/>
                <a:cs typeface="Avenir"/>
                <a:sym typeface="Avenir"/>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cxnSp>
        <p:nvCxnSpPr>
          <p:cNvPr id="12" name="Google Shape;12;p4"/>
          <p:cNvCxnSpPr>
            <a:cxnSpLocks/>
          </p:cNvCxnSpPr>
          <p:nvPr/>
        </p:nvCxnSpPr>
        <p:spPr>
          <a:xfrm>
            <a:off x="453548" y="-2793"/>
            <a:ext cx="0" cy="851216"/>
          </a:xfrm>
          <a:prstGeom prst="straightConnector1">
            <a:avLst/>
          </a:prstGeom>
          <a:noFill/>
          <a:ln w="63500" cap="flat" cmpd="sng">
            <a:solidFill>
              <a:schemeClr val="accent3"/>
            </a:solidFill>
            <a:prstDash val="solid"/>
            <a:miter lim="800000"/>
            <a:headEnd type="none" w="sm" len="sm"/>
            <a:tailEnd type="none" w="sm" len="sm"/>
          </a:ln>
        </p:spPr>
      </p:cxnSp>
      <p:sp>
        <p:nvSpPr>
          <p:cNvPr id="4" name="Google Shape;10;p4">
            <a:extLst>
              <a:ext uri="{FF2B5EF4-FFF2-40B4-BE49-F238E27FC236}">
                <a16:creationId xmlns:a16="http://schemas.microsoft.com/office/drawing/2014/main" id="{26F694D7-B077-28F7-E1FF-4516D9C24DB0}"/>
              </a:ext>
            </a:extLst>
          </p:cNvPr>
          <p:cNvSpPr txBox="1">
            <a:spLocks noGrp="1"/>
          </p:cNvSpPr>
          <p:nvPr>
            <p:ph type="title"/>
          </p:nvPr>
        </p:nvSpPr>
        <p:spPr>
          <a:xfrm>
            <a:off x="453549" y="-2793"/>
            <a:ext cx="14615203" cy="851216"/>
          </a:xfrm>
          <a:prstGeom prst="rect">
            <a:avLst/>
          </a:prstGeom>
        </p:spPr>
        <p:txBody>
          <a:bodyPr vert="horz" lIns="91440" tIns="0" rIns="91440" bIns="0" rtlCol="0" anchor="b">
            <a:normAutofit/>
          </a:bodyPr>
          <a:lstStyle/>
          <a:p>
            <a:pPr lvl="0" defTabSz="1005952" latinLnBrk="0">
              <a:lnSpc>
                <a:spcPct val="90000"/>
              </a:lnSpc>
              <a:spcBef>
                <a:spcPct val="0"/>
              </a:spcBef>
              <a:buNone/>
            </a:pPr>
            <a:endParaRPr/>
          </a:p>
        </p:txBody>
      </p:sp>
      <p:sp>
        <p:nvSpPr>
          <p:cNvPr id="9" name="TextBox 8">
            <a:extLst>
              <a:ext uri="{FF2B5EF4-FFF2-40B4-BE49-F238E27FC236}">
                <a16:creationId xmlns:a16="http://schemas.microsoft.com/office/drawing/2014/main" id="{40189D86-40F7-7EDD-48AE-EDDD6244D5E1}"/>
              </a:ext>
            </a:extLst>
          </p:cNvPr>
          <p:cNvSpPr txBox="1"/>
          <p:nvPr userDrawn="1"/>
        </p:nvSpPr>
        <p:spPr>
          <a:xfrm>
            <a:off x="8369085" y="9547558"/>
            <a:ext cx="6721767" cy="153888"/>
          </a:xfrm>
          <a:prstGeom prst="rect">
            <a:avLst/>
          </a:prstGeom>
          <a:noFill/>
        </p:spPr>
        <p:txBody>
          <a:bodyPr wrap="square" lIns="0" tIns="0" rIns="0" bIns="0" rtlCol="0">
            <a:spAutoFit/>
          </a:bodyPr>
          <a:lstStyle/>
          <a:p>
            <a:pPr algn="r"/>
            <a:r>
              <a:rPr lang="en-US" sz="1000">
                <a:solidFill>
                  <a:srgbClr val="A0A0A0"/>
                </a:solidFill>
                <a:latin typeface="Avenir Next LT Pro" panose="020B0504020202020204" pitchFamily="34" charset="77"/>
              </a:rPr>
              <a:t>Includes content supplied by Sales Benchmark Index; Copyright © Sales Benchmark Index, 2025</a:t>
            </a:r>
          </a:p>
        </p:txBody>
      </p:sp>
      <p:pic>
        <p:nvPicPr>
          <p:cNvPr id="6" name="Google Shape;14;p4" descr="Logo&#10;&#10;Description automatically generated">
            <a:extLst>
              <a:ext uri="{FF2B5EF4-FFF2-40B4-BE49-F238E27FC236}">
                <a16:creationId xmlns:a16="http://schemas.microsoft.com/office/drawing/2014/main" id="{06C34C48-A0E9-265E-6C54-F4A8F97595DE}"/>
              </a:ext>
            </a:extLst>
          </p:cNvPr>
          <p:cNvPicPr preferRelativeResize="0"/>
          <p:nvPr userDrawn="1"/>
        </p:nvPicPr>
        <p:blipFill rotWithShape="1">
          <a:blip r:embed="rId7">
            <a:alphaModFix/>
          </a:blip>
          <a:srcRect/>
          <a:stretch/>
        </p:blipFill>
        <p:spPr>
          <a:xfrm>
            <a:off x="391297" y="9379033"/>
            <a:ext cx="761602" cy="3224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701"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640" b="1" i="0" u="none" strike="noStrike" kern="1200" cap="none" dirty="0">
          <a:solidFill>
            <a:schemeClr val="tx1"/>
          </a:solidFill>
          <a:latin typeface="Avenir Next LT Pro" panose="020B0504020202020204" pitchFamily="34" charset="77"/>
          <a:ea typeface="+mj-ea"/>
          <a:cs typeface="+mj-cs"/>
          <a:sym typeface="Arial"/>
        </a:defRPr>
      </a:lvl1pPr>
      <a:lvl2pPr marR="0" lvl="1"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68" userDrawn="1">
          <p15:clr>
            <a:srgbClr val="F26B43"/>
          </p15:clr>
        </p15:guide>
        <p15:guide id="2" pos="4897" userDrawn="1">
          <p15:clr>
            <a:srgbClr val="F26B43"/>
          </p15:clr>
        </p15:guide>
        <p15:guide id="3" pos="9302" userDrawn="1">
          <p15:clr>
            <a:srgbClr val="F26B43"/>
          </p15:clr>
        </p15:guide>
        <p15:guide id="4" pos="490" userDrawn="1">
          <p15:clr>
            <a:srgbClr val="F26B43"/>
          </p15:clr>
        </p15:guide>
        <p15:guide id="5" orient="horz" pos="570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userDrawn="1">
            <p:custDataLst>
              <p:tags r:id="rId28"/>
            </p:custDataLst>
            <p:extLst>
              <p:ext uri="{D42A27DB-BD31-4B8C-83A1-F6EECF244321}">
                <p14:modId xmlns:p14="http://schemas.microsoft.com/office/powerpoint/2010/main" val="2870619561"/>
              </p:ext>
            </p:extLst>
          </p:nvPr>
        </p:nvGraphicFramePr>
        <p:xfrm>
          <a:off x="2027" y="2331"/>
          <a:ext cx="2026" cy="2329"/>
        </p:xfrm>
        <a:graphic>
          <a:graphicData uri="http://schemas.openxmlformats.org/presentationml/2006/ole">
            <mc:AlternateContent xmlns:mc="http://schemas.openxmlformats.org/markup-compatibility/2006">
              <mc:Choice xmlns:v="urn:schemas-microsoft-com:vml" Requires="v">
                <p:oleObj name="think-cell Slide" r:id="rId29" imgW="410" imgH="409" progId="TCLayout.ActiveDocument.1">
                  <p:embed/>
                </p:oleObj>
              </mc:Choice>
              <mc:Fallback>
                <p:oleObj name="think-cell Slide" r:id="rId29"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30"/>
                      <a:stretch>
                        <a:fillRect/>
                      </a:stretch>
                    </p:blipFill>
                    <p:spPr>
                      <a:xfrm>
                        <a:off x="2027" y="2331"/>
                        <a:ext cx="2026" cy="2329"/>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453548" y="1169233"/>
            <a:ext cx="14615202" cy="7883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Google Shape;12;p4">
            <a:extLst>
              <a:ext uri="{FF2B5EF4-FFF2-40B4-BE49-F238E27FC236}">
                <a16:creationId xmlns:a16="http://schemas.microsoft.com/office/drawing/2014/main" id="{24141225-2DFD-4D66-23D3-677380D2D6DA}"/>
              </a:ext>
            </a:extLst>
          </p:cNvPr>
          <p:cNvCxnSpPr>
            <a:cxnSpLocks/>
          </p:cNvCxnSpPr>
          <p:nvPr userDrawn="1"/>
        </p:nvCxnSpPr>
        <p:spPr>
          <a:xfrm>
            <a:off x="453548" y="-2793"/>
            <a:ext cx="0" cy="851216"/>
          </a:xfrm>
          <a:prstGeom prst="straightConnector1">
            <a:avLst/>
          </a:prstGeom>
          <a:noFill/>
          <a:ln w="63500" cap="flat" cmpd="sng">
            <a:solidFill>
              <a:schemeClr val="accent3"/>
            </a:solidFill>
            <a:prstDash val="solid"/>
            <a:miter lim="800000"/>
            <a:headEnd type="none" w="sm" len="sm"/>
            <a:tailEnd type="none" w="sm" len="sm"/>
          </a:ln>
        </p:spPr>
      </p:cxnSp>
      <p:sp>
        <p:nvSpPr>
          <p:cNvPr id="18" name="Google Shape;10;p4">
            <a:extLst>
              <a:ext uri="{FF2B5EF4-FFF2-40B4-BE49-F238E27FC236}">
                <a16:creationId xmlns:a16="http://schemas.microsoft.com/office/drawing/2014/main" id="{43EC2ACB-7DEF-B00F-DA84-D1E545DDA62B}"/>
              </a:ext>
            </a:extLst>
          </p:cNvPr>
          <p:cNvSpPr txBox="1">
            <a:spLocks noGrp="1"/>
          </p:cNvSpPr>
          <p:nvPr>
            <p:ph type="title"/>
          </p:nvPr>
        </p:nvSpPr>
        <p:spPr>
          <a:xfrm>
            <a:off x="453549" y="-2793"/>
            <a:ext cx="14615203" cy="851216"/>
          </a:xfrm>
          <a:prstGeom prst="rect">
            <a:avLst/>
          </a:prstGeom>
        </p:spPr>
        <p:txBody>
          <a:bodyPr vert="horz" lIns="91440" tIns="0" rIns="91440" bIns="0" rtlCol="0" anchor="b">
            <a:normAutofit/>
          </a:bodyPr>
          <a:lstStyle/>
          <a:p>
            <a:pPr lvl="0" defTabSz="1005952" latinLnBrk="0">
              <a:lnSpc>
                <a:spcPct val="90000"/>
              </a:lnSpc>
              <a:spcBef>
                <a:spcPct val="0"/>
              </a:spcBef>
              <a:buNone/>
            </a:pPr>
            <a:endParaRPr/>
          </a:p>
        </p:txBody>
      </p:sp>
      <p:sp>
        <p:nvSpPr>
          <p:cNvPr id="4" name="TextBox 3">
            <a:extLst>
              <a:ext uri="{FF2B5EF4-FFF2-40B4-BE49-F238E27FC236}">
                <a16:creationId xmlns:a16="http://schemas.microsoft.com/office/drawing/2014/main" id="{E7093B6E-0C68-1D73-EDD9-58599FA5982C}"/>
              </a:ext>
            </a:extLst>
          </p:cNvPr>
          <p:cNvSpPr txBox="1"/>
          <p:nvPr userDrawn="1"/>
        </p:nvSpPr>
        <p:spPr>
          <a:xfrm>
            <a:off x="8369085" y="9547558"/>
            <a:ext cx="6721767" cy="153888"/>
          </a:xfrm>
          <a:prstGeom prst="rect">
            <a:avLst/>
          </a:prstGeom>
          <a:noFill/>
        </p:spPr>
        <p:txBody>
          <a:bodyPr wrap="square" lIns="0" tIns="0" rIns="0" bIns="0" rtlCol="0">
            <a:spAutoFit/>
          </a:bodyPr>
          <a:lstStyle/>
          <a:p>
            <a:pPr algn="r"/>
            <a:r>
              <a:rPr lang="en-US" sz="1000">
                <a:solidFill>
                  <a:srgbClr val="A0A0A0"/>
                </a:solidFill>
                <a:latin typeface="Avenir Next LT Pro" panose="020B0504020202020204" pitchFamily="34" charset="77"/>
              </a:rPr>
              <a:t>Includes content supplied by Sales Benchmark Index; Copyright © Sales Benchmark Index, 2025</a:t>
            </a:r>
          </a:p>
        </p:txBody>
      </p:sp>
      <p:pic>
        <p:nvPicPr>
          <p:cNvPr id="6" name="Google Shape;14;p4" descr="Logo&#10;&#10;Description automatically generated">
            <a:extLst>
              <a:ext uri="{FF2B5EF4-FFF2-40B4-BE49-F238E27FC236}">
                <a16:creationId xmlns:a16="http://schemas.microsoft.com/office/drawing/2014/main" id="{5F068A63-98E6-A5BB-6434-87E3CDF92EA3}"/>
              </a:ext>
            </a:extLst>
          </p:cNvPr>
          <p:cNvPicPr preferRelativeResize="0"/>
          <p:nvPr userDrawn="1"/>
        </p:nvPicPr>
        <p:blipFill rotWithShape="1">
          <a:blip r:embed="rId31">
            <a:alphaModFix/>
          </a:blip>
          <a:srcRect/>
          <a:stretch/>
        </p:blipFill>
        <p:spPr>
          <a:xfrm>
            <a:off x="391297" y="9379033"/>
            <a:ext cx="761602" cy="322413"/>
          </a:xfrm>
          <a:prstGeom prst="rect">
            <a:avLst/>
          </a:prstGeom>
          <a:noFill/>
          <a:ln>
            <a:noFill/>
          </a:ln>
        </p:spPr>
      </p:pic>
    </p:spTree>
    <p:extLst>
      <p:ext uri="{BB962C8B-B14F-4D97-AF65-F5344CB8AC3E}">
        <p14:creationId xmlns:p14="http://schemas.microsoft.com/office/powerpoint/2010/main" val="4237014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Lst>
  <p:hf sldNum="0" hdr="0" ftr="0" dt="0"/>
  <p:txStyles>
    <p:titleStyle>
      <a:lvl1pPr algn="l" defTabSz="1005952" rtl="0" eaLnBrk="1" latinLnBrk="0" hangingPunct="1">
        <a:lnSpc>
          <a:spcPct val="90000"/>
        </a:lnSpc>
        <a:spcBef>
          <a:spcPct val="0"/>
        </a:spcBef>
        <a:buNone/>
        <a:defRPr sz="2640" b="1" kern="1200">
          <a:solidFill>
            <a:schemeClr val="tx1"/>
          </a:solidFill>
          <a:latin typeface="+mj-lt"/>
          <a:ea typeface="+mj-ea"/>
          <a:cs typeface="+mj-cs"/>
        </a:defRPr>
      </a:lvl1pPr>
    </p:titleStyle>
    <p:bodyStyle>
      <a:lvl1pPr marL="0" indent="0" algn="l" defTabSz="1005952" rtl="0" eaLnBrk="1" latinLnBrk="0" hangingPunct="1">
        <a:lnSpc>
          <a:spcPct val="90000"/>
        </a:lnSpc>
        <a:spcBef>
          <a:spcPts val="1100"/>
        </a:spcBef>
        <a:buFont typeface="Arial" panose="020B0604020202020204" pitchFamily="34" charset="0"/>
        <a:buNone/>
        <a:defRPr sz="1760" kern="1200">
          <a:solidFill>
            <a:schemeClr val="tx1"/>
          </a:solidFill>
          <a:latin typeface="+mn-lt"/>
          <a:ea typeface="+mn-ea"/>
          <a:cs typeface="+mn-cs"/>
        </a:defRPr>
      </a:lvl1pPr>
      <a:lvl2pPr marL="254982" indent="-254982" algn="l" defTabSz="1005952" rtl="0" eaLnBrk="1" latinLnBrk="0" hangingPunct="1">
        <a:lnSpc>
          <a:spcPct val="90000"/>
        </a:lnSpc>
        <a:spcBef>
          <a:spcPts val="551"/>
        </a:spcBef>
        <a:buFont typeface="Arial" panose="020B0604020202020204" pitchFamily="34" charset="0"/>
        <a:buChar char="•"/>
        <a:defRPr sz="1540" kern="1200">
          <a:solidFill>
            <a:schemeClr val="tx1"/>
          </a:solidFill>
          <a:latin typeface="+mn-lt"/>
          <a:ea typeface="+mn-ea"/>
          <a:cs typeface="+mn-cs"/>
        </a:defRPr>
      </a:lvl2pPr>
      <a:lvl3pPr marL="508217" indent="-253235" algn="l" defTabSz="1005952" rtl="0" eaLnBrk="1" latinLnBrk="0" hangingPunct="1">
        <a:lnSpc>
          <a:spcPct val="90000"/>
        </a:lnSpc>
        <a:spcBef>
          <a:spcPts val="551"/>
        </a:spcBef>
        <a:buFont typeface="Courier New" panose="02070309020205020404" pitchFamily="49" charset="0"/>
        <a:buChar char="o"/>
        <a:defRPr sz="1320" kern="1200">
          <a:solidFill>
            <a:schemeClr val="tx1"/>
          </a:solidFill>
          <a:latin typeface="+mn-lt"/>
          <a:ea typeface="+mn-ea"/>
          <a:cs typeface="+mn-cs"/>
        </a:defRPr>
      </a:lvl3pPr>
      <a:lvl4pPr marL="750972" indent="-242756" algn="l" defTabSz="1005952" rtl="0" eaLnBrk="1" latinLnBrk="0" hangingPunct="1">
        <a:lnSpc>
          <a:spcPct val="90000"/>
        </a:lnSpc>
        <a:spcBef>
          <a:spcPts val="551"/>
        </a:spcBef>
        <a:buFont typeface="Avenir Next LT Pro" panose="020B0504020202020204" pitchFamily="34" charset="0"/>
        <a:buChar char="−"/>
        <a:defRPr sz="1210" kern="1200">
          <a:solidFill>
            <a:schemeClr val="tx1"/>
          </a:solidFill>
          <a:latin typeface="+mn-lt"/>
          <a:ea typeface="+mn-ea"/>
          <a:cs typeface="+mn-cs"/>
        </a:defRPr>
      </a:lvl4pPr>
      <a:lvl5pPr marL="948320" indent="-197349" algn="l" defTabSz="1005952" rtl="0" eaLnBrk="1" latinLnBrk="0" hangingPunct="1">
        <a:lnSpc>
          <a:spcPct val="90000"/>
        </a:lnSpc>
        <a:spcBef>
          <a:spcPts val="551"/>
        </a:spcBef>
        <a:buFont typeface="Arial" panose="020B0604020202020204" pitchFamily="34" charset="0"/>
        <a:buChar char="•"/>
        <a:defRPr sz="1210" kern="1200">
          <a:solidFill>
            <a:schemeClr val="tx1"/>
          </a:solidFill>
          <a:latin typeface="+mn-lt"/>
          <a:ea typeface="+mn-ea"/>
          <a:cs typeface="+mn-cs"/>
        </a:defRPr>
      </a:lvl5pPr>
      <a:lvl6pPr marL="2766370" indent="-251488" algn="l" defTabSz="1005952" rtl="0" eaLnBrk="1" latinLnBrk="0" hangingPunct="1">
        <a:lnSpc>
          <a:spcPct val="90000"/>
        </a:lnSpc>
        <a:spcBef>
          <a:spcPts val="551"/>
        </a:spcBef>
        <a:buFont typeface="Arial" panose="020B0604020202020204" pitchFamily="34" charset="0"/>
        <a:buChar char="•"/>
        <a:defRPr sz="1980" kern="1200">
          <a:solidFill>
            <a:schemeClr val="tx1"/>
          </a:solidFill>
          <a:latin typeface="+mn-lt"/>
          <a:ea typeface="+mn-ea"/>
          <a:cs typeface="+mn-cs"/>
        </a:defRPr>
      </a:lvl6pPr>
      <a:lvl7pPr marL="3269345" indent="-251488" algn="l" defTabSz="1005952" rtl="0" eaLnBrk="1" latinLnBrk="0" hangingPunct="1">
        <a:lnSpc>
          <a:spcPct val="90000"/>
        </a:lnSpc>
        <a:spcBef>
          <a:spcPts val="551"/>
        </a:spcBef>
        <a:buFont typeface="Arial" panose="020B0604020202020204" pitchFamily="34" charset="0"/>
        <a:buChar char="•"/>
        <a:defRPr sz="1980" kern="1200">
          <a:solidFill>
            <a:schemeClr val="tx1"/>
          </a:solidFill>
          <a:latin typeface="+mn-lt"/>
          <a:ea typeface="+mn-ea"/>
          <a:cs typeface="+mn-cs"/>
        </a:defRPr>
      </a:lvl7pPr>
      <a:lvl8pPr marL="3772321" indent="-251488" algn="l" defTabSz="1005952" rtl="0" eaLnBrk="1" latinLnBrk="0" hangingPunct="1">
        <a:lnSpc>
          <a:spcPct val="90000"/>
        </a:lnSpc>
        <a:spcBef>
          <a:spcPts val="551"/>
        </a:spcBef>
        <a:buFont typeface="Arial" panose="020B0604020202020204" pitchFamily="34" charset="0"/>
        <a:buChar char="•"/>
        <a:defRPr sz="1980" kern="1200">
          <a:solidFill>
            <a:schemeClr val="tx1"/>
          </a:solidFill>
          <a:latin typeface="+mn-lt"/>
          <a:ea typeface="+mn-ea"/>
          <a:cs typeface="+mn-cs"/>
        </a:defRPr>
      </a:lvl8pPr>
      <a:lvl9pPr marL="4275299" indent="-251488" algn="l" defTabSz="1005952" rtl="0" eaLnBrk="1" latinLnBrk="0" hangingPunct="1">
        <a:lnSpc>
          <a:spcPct val="90000"/>
        </a:lnSpc>
        <a:spcBef>
          <a:spcPts val="551"/>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952" rtl="0" eaLnBrk="1" latinLnBrk="0" hangingPunct="1">
        <a:defRPr sz="1980" kern="1200">
          <a:solidFill>
            <a:schemeClr val="tx1"/>
          </a:solidFill>
          <a:latin typeface="+mn-lt"/>
          <a:ea typeface="+mn-ea"/>
          <a:cs typeface="+mn-cs"/>
        </a:defRPr>
      </a:lvl1pPr>
      <a:lvl2pPr marL="502977" algn="l" defTabSz="1005952" rtl="0" eaLnBrk="1" latinLnBrk="0" hangingPunct="1">
        <a:defRPr sz="1980" kern="1200">
          <a:solidFill>
            <a:schemeClr val="tx1"/>
          </a:solidFill>
          <a:latin typeface="+mn-lt"/>
          <a:ea typeface="+mn-ea"/>
          <a:cs typeface="+mn-cs"/>
        </a:defRPr>
      </a:lvl2pPr>
      <a:lvl3pPr marL="1005952" algn="l" defTabSz="1005952" rtl="0" eaLnBrk="1" latinLnBrk="0" hangingPunct="1">
        <a:defRPr sz="1980" kern="1200">
          <a:solidFill>
            <a:schemeClr val="tx1"/>
          </a:solidFill>
          <a:latin typeface="+mn-lt"/>
          <a:ea typeface="+mn-ea"/>
          <a:cs typeface="+mn-cs"/>
        </a:defRPr>
      </a:lvl3pPr>
      <a:lvl4pPr marL="1508929" algn="l" defTabSz="1005952" rtl="0" eaLnBrk="1" latinLnBrk="0" hangingPunct="1">
        <a:defRPr sz="1980" kern="1200">
          <a:solidFill>
            <a:schemeClr val="tx1"/>
          </a:solidFill>
          <a:latin typeface="+mn-lt"/>
          <a:ea typeface="+mn-ea"/>
          <a:cs typeface="+mn-cs"/>
        </a:defRPr>
      </a:lvl4pPr>
      <a:lvl5pPr marL="2011905" algn="l" defTabSz="1005952" rtl="0" eaLnBrk="1" latinLnBrk="0" hangingPunct="1">
        <a:defRPr sz="1980" kern="1200">
          <a:solidFill>
            <a:schemeClr val="tx1"/>
          </a:solidFill>
          <a:latin typeface="+mn-lt"/>
          <a:ea typeface="+mn-ea"/>
          <a:cs typeface="+mn-cs"/>
        </a:defRPr>
      </a:lvl5pPr>
      <a:lvl6pPr marL="2514880" algn="l" defTabSz="1005952" rtl="0" eaLnBrk="1" latinLnBrk="0" hangingPunct="1">
        <a:defRPr sz="1980" kern="1200">
          <a:solidFill>
            <a:schemeClr val="tx1"/>
          </a:solidFill>
          <a:latin typeface="+mn-lt"/>
          <a:ea typeface="+mn-ea"/>
          <a:cs typeface="+mn-cs"/>
        </a:defRPr>
      </a:lvl6pPr>
      <a:lvl7pPr marL="3017856" algn="l" defTabSz="1005952" rtl="0" eaLnBrk="1" latinLnBrk="0" hangingPunct="1">
        <a:defRPr sz="1980" kern="1200">
          <a:solidFill>
            <a:schemeClr val="tx1"/>
          </a:solidFill>
          <a:latin typeface="+mn-lt"/>
          <a:ea typeface="+mn-ea"/>
          <a:cs typeface="+mn-cs"/>
        </a:defRPr>
      </a:lvl7pPr>
      <a:lvl8pPr marL="3520834" algn="l" defTabSz="1005952" rtl="0" eaLnBrk="1" latinLnBrk="0" hangingPunct="1">
        <a:defRPr sz="1980" kern="1200">
          <a:solidFill>
            <a:schemeClr val="tx1"/>
          </a:solidFill>
          <a:latin typeface="+mn-lt"/>
          <a:ea typeface="+mn-ea"/>
          <a:cs typeface="+mn-cs"/>
        </a:defRPr>
      </a:lvl8pPr>
      <a:lvl9pPr marL="4023809" algn="l" defTabSz="1005952"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4897" userDrawn="1">
          <p15:clr>
            <a:srgbClr val="F26B43"/>
          </p15:clr>
        </p15:guide>
        <p15:guide id="3" pos="9302" userDrawn="1">
          <p15:clr>
            <a:srgbClr val="F26B43"/>
          </p15:clr>
        </p15:guide>
        <p15:guide id="4" pos="490" userDrawn="1">
          <p15:clr>
            <a:srgbClr val="F26B43"/>
          </p15:clr>
        </p15:guide>
        <p15:guide id="5" orient="horz" pos="57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microsoft.com/office/2018/10/relationships/comments" Target="../comments/modernComment_7FFFD5B8_A5CA7825.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16.emf"/><Relationship Id="rId4" Type="http://schemas.openxmlformats.org/officeDocument/2006/relationships/oleObject" Target="../embeddings/oleObject26.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17.emf"/><Relationship Id="rId4" Type="http://schemas.openxmlformats.org/officeDocument/2006/relationships/oleObject" Target="../embeddings/oleObject27.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17.emf"/><Relationship Id="rId4" Type="http://schemas.openxmlformats.org/officeDocument/2006/relationships/oleObject" Target="../embeddings/oleObject28.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5.xml"/><Relationship Id="rId5" Type="http://schemas.openxmlformats.org/officeDocument/2006/relationships/image" Target="../media/image17.emf"/><Relationship Id="rId4" Type="http://schemas.openxmlformats.org/officeDocument/2006/relationships/oleObject" Target="../embeddings/oleObject29.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6.xml"/><Relationship Id="rId5" Type="http://schemas.openxmlformats.org/officeDocument/2006/relationships/image" Target="../media/image18.emf"/><Relationship Id="rId4" Type="http://schemas.openxmlformats.org/officeDocument/2006/relationships/oleObject" Target="../embeddings/oleObject3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9F3D86B-5971-B629-F5EE-7EB42D72F127}"/>
              </a:ext>
            </a:extLst>
          </p:cNvPr>
          <p:cNvGraphicFramePr>
            <a:graphicFrameLocks noChangeAspect="1"/>
          </p:cNvGraphicFramePr>
          <p:nvPr>
            <p:custDataLst>
              <p:tags r:id="rId1"/>
            </p:custDataLst>
            <p:extLst>
              <p:ext uri="{D42A27DB-BD31-4B8C-83A1-F6EECF244321}">
                <p14:modId xmlns:p14="http://schemas.microsoft.com/office/powerpoint/2010/main" val="235620539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think-cell data - do not delete" hidden="1">
                        <a:extLst>
                          <a:ext uri="{FF2B5EF4-FFF2-40B4-BE49-F238E27FC236}">
                            <a16:creationId xmlns:a16="http://schemas.microsoft.com/office/drawing/2014/main" id="{F9F3D86B-5971-B629-F5EE-7EB42D72F127}"/>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23C2380-FA01-FE32-E45B-674AE3371536}"/>
              </a:ext>
            </a:extLst>
          </p:cNvPr>
          <p:cNvSpPr>
            <a:spLocks noGrp="1"/>
          </p:cNvSpPr>
          <p:nvPr>
            <p:ph type="ctrTitle"/>
          </p:nvPr>
        </p:nvSpPr>
        <p:spPr/>
        <p:txBody>
          <a:bodyPr vert="horz"/>
          <a:lstStyle/>
          <a:p>
            <a:r>
              <a:rPr lang="en-US" sz="3950"/>
              <a:t>Buyer Journey Map Template</a:t>
            </a:r>
            <a:endParaRPr lang="en-US"/>
          </a:p>
        </p:txBody>
      </p:sp>
    </p:spTree>
    <p:extLst>
      <p:ext uri="{BB962C8B-B14F-4D97-AF65-F5344CB8AC3E}">
        <p14:creationId xmlns:p14="http://schemas.microsoft.com/office/powerpoint/2010/main" val="2556572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3A380-6B85-7A99-33DD-C09BE3AFE61A}"/>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6681695-41CC-7ADD-F6B8-0D163A0DA23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9" name="think-cell data - do not delete" hidden="1">
                        <a:extLst>
                          <a:ext uri="{FF2B5EF4-FFF2-40B4-BE49-F238E27FC236}">
                            <a16:creationId xmlns:a16="http://schemas.microsoft.com/office/drawing/2014/main" id="{76681695-41CC-7ADD-F6B8-0D163A0DA2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DB57ABCB-7CDA-9474-474E-ADF6DBC587AB}"/>
              </a:ext>
            </a:extLst>
          </p:cNvPr>
          <p:cNvSpPr>
            <a:spLocks noGrp="1"/>
          </p:cNvSpPr>
          <p:nvPr>
            <p:ph type="body" sz="quarter" idx="10"/>
          </p:nvPr>
        </p:nvSpPr>
        <p:spPr>
          <a:xfrm>
            <a:off x="955218" y="1991842"/>
            <a:ext cx="1726525" cy="4004733"/>
          </a:xfrm>
        </p:spPr>
        <p:txBody>
          <a:bodyPr/>
          <a:lstStyle/>
          <a:p>
            <a:r>
              <a:rPr lang="en-US"/>
              <a:t>01</a:t>
            </a:r>
          </a:p>
          <a:p>
            <a:r>
              <a:rPr lang="en-US"/>
              <a:t>02</a:t>
            </a:r>
          </a:p>
          <a:p>
            <a:r>
              <a:rPr lang="en-US"/>
              <a:t>03</a:t>
            </a:r>
          </a:p>
          <a:p>
            <a:r>
              <a:rPr lang="en-US"/>
              <a:t>04</a:t>
            </a:r>
          </a:p>
        </p:txBody>
      </p:sp>
      <p:sp>
        <p:nvSpPr>
          <p:cNvPr id="5" name="Text Placeholder 4">
            <a:extLst>
              <a:ext uri="{FF2B5EF4-FFF2-40B4-BE49-F238E27FC236}">
                <a16:creationId xmlns:a16="http://schemas.microsoft.com/office/drawing/2014/main" id="{ADC64A5C-56D9-B287-E5A4-371F3C3548D7}"/>
              </a:ext>
            </a:extLst>
          </p:cNvPr>
          <p:cNvSpPr>
            <a:spLocks noGrp="1"/>
          </p:cNvSpPr>
          <p:nvPr>
            <p:ph type="body" sz="quarter" idx="13"/>
          </p:nvPr>
        </p:nvSpPr>
        <p:spPr>
          <a:xfrm>
            <a:off x="2412547" y="3110981"/>
            <a:ext cx="11038115" cy="832822"/>
          </a:xfrm>
        </p:spPr>
        <p:txBody>
          <a:bodyPr>
            <a:noAutofit/>
          </a:bodyPr>
          <a:lstStyle/>
          <a:p>
            <a:pPr marL="336550" indent="-107950">
              <a:buFont typeface="Arial" panose="020B0604020202020204" pitchFamily="34" charset="0"/>
              <a:buChar char="•"/>
            </a:pPr>
            <a:r>
              <a:rPr lang="en-US" sz="2000" dirty="0">
                <a:latin typeface="Avenir Next LT Pro" panose="020B0504020202020204" pitchFamily="34" charset="0"/>
              </a:rPr>
              <a:t> Definitions and Tips on the Buyer Journey Considerations _________________________4</a:t>
            </a:r>
          </a:p>
          <a:p>
            <a:pPr marL="512763" lvl="1" indent="0">
              <a:buNone/>
            </a:pPr>
            <a:r>
              <a:rPr lang="en-US" sz="2000" i="1" dirty="0">
                <a:latin typeface="Avenir Next LT Pro" panose="020B0504020202020204" pitchFamily="34" charset="0"/>
              </a:rPr>
              <a:t>A guide to help fill out the rows of the buyer journey map template</a:t>
            </a:r>
          </a:p>
          <a:p>
            <a:pPr marL="512763" indent="-284163"/>
            <a:endParaRPr lang="en-US" sz="2000" dirty="0"/>
          </a:p>
        </p:txBody>
      </p:sp>
      <p:sp>
        <p:nvSpPr>
          <p:cNvPr id="3" name="Text Placeholder 2">
            <a:extLst>
              <a:ext uri="{FF2B5EF4-FFF2-40B4-BE49-F238E27FC236}">
                <a16:creationId xmlns:a16="http://schemas.microsoft.com/office/drawing/2014/main" id="{F3869B9C-359C-055A-DBEC-FF0B8EB6B1FB}"/>
              </a:ext>
            </a:extLst>
          </p:cNvPr>
          <p:cNvSpPr>
            <a:spLocks noGrp="1"/>
          </p:cNvSpPr>
          <p:nvPr>
            <p:ph type="body" sz="quarter" idx="11"/>
          </p:nvPr>
        </p:nvSpPr>
        <p:spPr>
          <a:xfrm>
            <a:off x="2412544" y="4086961"/>
            <a:ext cx="11038115" cy="832822"/>
          </a:xfrm>
        </p:spPr>
        <p:txBody>
          <a:bodyPr>
            <a:noAutofit/>
          </a:bodyPr>
          <a:lstStyle/>
          <a:p>
            <a:pPr marL="336550" indent="-85725">
              <a:buChar char="•"/>
            </a:pPr>
            <a:r>
              <a:rPr lang="en-US" sz="2000" dirty="0">
                <a:latin typeface="Avenir Next LT Pro" panose="020B0504020202020204" pitchFamily="34" charset="0"/>
              </a:rPr>
              <a:t> Buyer Journey Map Template___________________________________________________5</a:t>
            </a:r>
            <a:endParaRPr lang="en-US" sz="2000" i="1" dirty="0">
              <a:latin typeface="Avenir Next LT Pro" panose="020B0504020202020204" pitchFamily="34" charset="0"/>
            </a:endParaRPr>
          </a:p>
          <a:p>
            <a:pPr marL="512763" lvl="1" indent="0">
              <a:buNone/>
            </a:pPr>
            <a:r>
              <a:rPr lang="en-US" sz="2000" i="1" dirty="0">
                <a:latin typeface="Avenir Next LT Pro" panose="020B0504020202020204" pitchFamily="34" charset="0"/>
              </a:rPr>
              <a:t>A starting point for building your organization’s buyer journey map</a:t>
            </a:r>
          </a:p>
        </p:txBody>
      </p:sp>
      <p:sp>
        <p:nvSpPr>
          <p:cNvPr id="4" name="Text Placeholder 3">
            <a:extLst>
              <a:ext uri="{FF2B5EF4-FFF2-40B4-BE49-F238E27FC236}">
                <a16:creationId xmlns:a16="http://schemas.microsoft.com/office/drawing/2014/main" id="{2482267D-EA6E-7D17-5664-5B85CE8CEC79}"/>
              </a:ext>
            </a:extLst>
          </p:cNvPr>
          <p:cNvSpPr>
            <a:spLocks noGrp="1"/>
          </p:cNvSpPr>
          <p:nvPr>
            <p:ph type="body" sz="quarter" idx="12"/>
          </p:nvPr>
        </p:nvSpPr>
        <p:spPr>
          <a:xfrm>
            <a:off x="2412545" y="2135001"/>
            <a:ext cx="11038115" cy="832822"/>
          </a:xfrm>
        </p:spPr>
        <p:txBody>
          <a:bodyPr>
            <a:noAutofit/>
          </a:bodyPr>
          <a:lstStyle/>
          <a:p>
            <a:pPr marL="336550" indent="-107950">
              <a:buFont typeface="Arial" panose="020B0604020202020204" pitchFamily="34" charset="0"/>
              <a:buChar char="•"/>
            </a:pPr>
            <a:r>
              <a:rPr lang="en-US" sz="2000" dirty="0">
                <a:latin typeface="Avenir Next LT Pro" panose="020B0504020202020204" pitchFamily="34" charset="0"/>
              </a:rPr>
              <a:t> Description of Buyer Journey Stages_____________________________________________3</a:t>
            </a:r>
          </a:p>
          <a:p>
            <a:pPr marL="512763" lvl="1" indent="0">
              <a:buNone/>
            </a:pPr>
            <a:r>
              <a:rPr lang="en-US" sz="2000" i="1" dirty="0">
                <a:latin typeface="Avenir Next LT Pro" panose="020B0504020202020204" pitchFamily="34" charset="0"/>
              </a:rPr>
              <a:t>Brief explanation of SBI’s foundational six stages for the buyer journey</a:t>
            </a:r>
          </a:p>
          <a:p>
            <a:endParaRPr lang="en-US" sz="2000" dirty="0">
              <a:latin typeface="Avenir Next LT Pro" panose="020B0504020202020204" pitchFamily="34" charset="0"/>
            </a:endParaRPr>
          </a:p>
          <a:p>
            <a:endParaRPr lang="en-US" sz="2000" dirty="0"/>
          </a:p>
        </p:txBody>
      </p:sp>
      <p:sp>
        <p:nvSpPr>
          <p:cNvPr id="7" name="Text Placeholder 2">
            <a:extLst>
              <a:ext uri="{FF2B5EF4-FFF2-40B4-BE49-F238E27FC236}">
                <a16:creationId xmlns:a16="http://schemas.microsoft.com/office/drawing/2014/main" id="{A330F32C-09D4-5640-FB73-AF5A7AD5B9DF}"/>
              </a:ext>
            </a:extLst>
          </p:cNvPr>
          <p:cNvSpPr txBox="1">
            <a:spLocks/>
          </p:cNvSpPr>
          <p:nvPr/>
        </p:nvSpPr>
        <p:spPr>
          <a:xfrm>
            <a:off x="2412543" y="5156021"/>
            <a:ext cx="11038115" cy="832822"/>
          </a:xfrm>
          <a:prstGeom prst="rect">
            <a:avLst/>
          </a:prstGeom>
        </p:spPr>
        <p:txBody>
          <a:bodyPr vert="horz" lIns="91440" tIns="45720" rIns="91440" bIns="45720" rtlCol="0">
            <a:noAutofit/>
          </a:bodyPr>
          <a:lstStyle>
            <a:lvl1pPr marL="0" indent="0" algn="l" defTabSz="1005952" rtl="0" eaLnBrk="1" latinLnBrk="0" hangingPunct="1">
              <a:lnSpc>
                <a:spcPct val="90000"/>
              </a:lnSpc>
              <a:spcBef>
                <a:spcPts val="1100"/>
              </a:spcBef>
              <a:buFont typeface="Arial" panose="020B0604020202020204" pitchFamily="34" charset="0"/>
              <a:buNone/>
              <a:defRPr sz="1540" kern="1200">
                <a:solidFill>
                  <a:schemeClr val="tx1"/>
                </a:solidFill>
                <a:latin typeface="+mn-lt"/>
                <a:ea typeface="+mn-ea"/>
                <a:cs typeface="+mn-cs"/>
              </a:defRPr>
            </a:lvl1pPr>
            <a:lvl2pPr marL="254982" indent="-254982" algn="l" defTabSz="1005952" rtl="0" eaLnBrk="1" latinLnBrk="0" hangingPunct="1">
              <a:lnSpc>
                <a:spcPct val="90000"/>
              </a:lnSpc>
              <a:spcBef>
                <a:spcPts val="551"/>
              </a:spcBef>
              <a:buFont typeface="Arial" panose="020B0604020202020204" pitchFamily="34" charset="0"/>
              <a:buChar char="•"/>
              <a:defRPr sz="1540" kern="1200">
                <a:solidFill>
                  <a:schemeClr val="tx1"/>
                </a:solidFill>
                <a:latin typeface="+mn-lt"/>
                <a:ea typeface="+mn-ea"/>
                <a:cs typeface="+mn-cs"/>
              </a:defRPr>
            </a:lvl2pPr>
            <a:lvl3pPr marL="508217" indent="-253235" algn="l" defTabSz="1005952" rtl="0" eaLnBrk="1" latinLnBrk="0" hangingPunct="1">
              <a:lnSpc>
                <a:spcPct val="90000"/>
              </a:lnSpc>
              <a:spcBef>
                <a:spcPts val="551"/>
              </a:spcBef>
              <a:buFont typeface="Courier New" panose="02070309020205020404" pitchFamily="49" charset="0"/>
              <a:buChar char="o"/>
              <a:defRPr sz="1320" kern="1200">
                <a:solidFill>
                  <a:schemeClr val="tx1"/>
                </a:solidFill>
                <a:latin typeface="+mn-lt"/>
                <a:ea typeface="+mn-ea"/>
                <a:cs typeface="+mn-cs"/>
              </a:defRPr>
            </a:lvl3pPr>
            <a:lvl4pPr marL="508215" indent="0" algn="l" defTabSz="1005952" rtl="0" eaLnBrk="1" latinLnBrk="0" hangingPunct="1">
              <a:lnSpc>
                <a:spcPct val="90000"/>
              </a:lnSpc>
              <a:spcBef>
                <a:spcPts val="551"/>
              </a:spcBef>
              <a:buFont typeface="Avenir Next LT Pro" panose="020B0504020202020204" pitchFamily="34" charset="0"/>
              <a:buNone/>
              <a:defRPr sz="1210" kern="1200">
                <a:solidFill>
                  <a:schemeClr val="tx1"/>
                </a:solidFill>
                <a:latin typeface="+mn-lt"/>
                <a:ea typeface="+mn-ea"/>
                <a:cs typeface="+mn-cs"/>
              </a:defRPr>
            </a:lvl4pPr>
            <a:lvl5pPr marL="948320" indent="-197349" algn="l" defTabSz="1005952" rtl="0" eaLnBrk="1" latinLnBrk="0" hangingPunct="1">
              <a:lnSpc>
                <a:spcPct val="90000"/>
              </a:lnSpc>
              <a:spcBef>
                <a:spcPts val="551"/>
              </a:spcBef>
              <a:buFont typeface="Arial" panose="020B0604020202020204" pitchFamily="34" charset="0"/>
              <a:buChar char="•"/>
              <a:defRPr sz="1210" kern="1200">
                <a:solidFill>
                  <a:schemeClr val="tx1"/>
                </a:solidFill>
                <a:latin typeface="+mn-lt"/>
                <a:ea typeface="+mn-ea"/>
                <a:cs typeface="+mn-cs"/>
              </a:defRPr>
            </a:lvl5pPr>
            <a:lvl6pPr marL="2766370" indent="-251488" algn="l" defTabSz="1005952" rtl="0" eaLnBrk="1" latinLnBrk="0" hangingPunct="1">
              <a:lnSpc>
                <a:spcPct val="90000"/>
              </a:lnSpc>
              <a:spcBef>
                <a:spcPts val="551"/>
              </a:spcBef>
              <a:buFont typeface="Arial" panose="020B0604020202020204" pitchFamily="34" charset="0"/>
              <a:buChar char="•"/>
              <a:defRPr sz="1980" kern="1200">
                <a:solidFill>
                  <a:schemeClr val="tx1"/>
                </a:solidFill>
                <a:latin typeface="+mn-lt"/>
                <a:ea typeface="+mn-ea"/>
                <a:cs typeface="+mn-cs"/>
              </a:defRPr>
            </a:lvl6pPr>
            <a:lvl7pPr marL="3269345" indent="-251488" algn="l" defTabSz="1005952" rtl="0" eaLnBrk="1" latinLnBrk="0" hangingPunct="1">
              <a:lnSpc>
                <a:spcPct val="90000"/>
              </a:lnSpc>
              <a:spcBef>
                <a:spcPts val="551"/>
              </a:spcBef>
              <a:buFont typeface="Arial" panose="020B0604020202020204" pitchFamily="34" charset="0"/>
              <a:buChar char="•"/>
              <a:defRPr sz="1980" kern="1200">
                <a:solidFill>
                  <a:schemeClr val="tx1"/>
                </a:solidFill>
                <a:latin typeface="+mn-lt"/>
                <a:ea typeface="+mn-ea"/>
                <a:cs typeface="+mn-cs"/>
              </a:defRPr>
            </a:lvl7pPr>
            <a:lvl8pPr marL="3772321" indent="-251488" algn="l" defTabSz="1005952" rtl="0" eaLnBrk="1" latinLnBrk="0" hangingPunct="1">
              <a:lnSpc>
                <a:spcPct val="90000"/>
              </a:lnSpc>
              <a:spcBef>
                <a:spcPts val="551"/>
              </a:spcBef>
              <a:buFont typeface="Arial" panose="020B0604020202020204" pitchFamily="34" charset="0"/>
              <a:buChar char="•"/>
              <a:defRPr sz="1980" kern="1200">
                <a:solidFill>
                  <a:schemeClr val="tx1"/>
                </a:solidFill>
                <a:latin typeface="+mn-lt"/>
                <a:ea typeface="+mn-ea"/>
                <a:cs typeface="+mn-cs"/>
              </a:defRPr>
            </a:lvl8pPr>
            <a:lvl9pPr marL="4275299" indent="-251488" algn="l" defTabSz="1005952" rtl="0" eaLnBrk="1" latinLnBrk="0" hangingPunct="1">
              <a:lnSpc>
                <a:spcPct val="90000"/>
              </a:lnSpc>
              <a:spcBef>
                <a:spcPts val="551"/>
              </a:spcBef>
              <a:buFont typeface="Arial" panose="020B0604020202020204" pitchFamily="34" charset="0"/>
              <a:buChar char="•"/>
              <a:defRPr sz="1980" kern="1200">
                <a:solidFill>
                  <a:schemeClr val="tx1"/>
                </a:solidFill>
                <a:latin typeface="+mn-lt"/>
                <a:ea typeface="+mn-ea"/>
                <a:cs typeface="+mn-cs"/>
              </a:defRPr>
            </a:lvl9pPr>
          </a:lstStyle>
          <a:p>
            <a:pPr marL="336550" indent="-85725">
              <a:buFont typeface="Arial" panose="020B0604020202020204" pitchFamily="34" charset="0"/>
              <a:buChar char="•"/>
            </a:pPr>
            <a:r>
              <a:rPr lang="en-US" sz="2000" dirty="0">
                <a:latin typeface="Avenir Next LT Pro" panose="020B0504020202020204" pitchFamily="34" charset="0"/>
              </a:rPr>
              <a:t> Buyer Journey Map Example____________________________________________________6</a:t>
            </a:r>
          </a:p>
          <a:p>
            <a:pPr marL="506412" lvl="1" indent="0">
              <a:buNone/>
            </a:pPr>
            <a:r>
              <a:rPr lang="en-US" sz="2000" i="1" dirty="0">
                <a:latin typeface="Avenir Next LT Pro" panose="020B0504020202020204" pitchFamily="34" charset="0"/>
              </a:rPr>
              <a:t>SBI example of a filled-out buyer journey map template</a:t>
            </a:r>
          </a:p>
          <a:p>
            <a:pPr marL="792192" lvl="1" indent="-285750"/>
            <a:endParaRPr lang="en-US" sz="2000" i="1" dirty="0">
              <a:latin typeface="Avenir Next LT Pro" panose="020B0504020202020204" pitchFamily="34" charset="0"/>
            </a:endParaRPr>
          </a:p>
        </p:txBody>
      </p:sp>
      <p:sp>
        <p:nvSpPr>
          <p:cNvPr id="8" name="Title 3">
            <a:extLst>
              <a:ext uri="{FF2B5EF4-FFF2-40B4-BE49-F238E27FC236}">
                <a16:creationId xmlns:a16="http://schemas.microsoft.com/office/drawing/2014/main" id="{D1A57929-B66F-2200-A8B2-81C08B53DAC9}"/>
              </a:ext>
            </a:extLst>
          </p:cNvPr>
          <p:cNvSpPr txBox="1">
            <a:spLocks/>
          </p:cNvSpPr>
          <p:nvPr/>
        </p:nvSpPr>
        <p:spPr>
          <a:xfrm>
            <a:off x="539176" y="172722"/>
            <a:ext cx="10077363" cy="734382"/>
          </a:xfrm>
          <a:prstGeom prst="rect">
            <a:avLst/>
          </a:prstGeom>
        </p:spPr>
        <p:txBody>
          <a:bodyPr vert="horz">
            <a:normAutofit fontScale="92500" lnSpcReduction="2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640" b="1" i="0" u="none" strike="noStrike" kern="1200" cap="none" dirty="0">
                <a:solidFill>
                  <a:schemeClr val="tx1"/>
                </a:solidFill>
                <a:latin typeface="Avenir Next LT Pro" panose="020B0504020202020204" pitchFamily="34" charset="77"/>
                <a:ea typeface="+mj-ea"/>
                <a:cs typeface="+mj-cs"/>
                <a:sym typeface="Arial"/>
              </a:defRPr>
            </a:lvl1pPr>
            <a:lvl2pPr marR="0" lvl="1"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540" b="0" i="0" u="none" strike="noStrike" cap="none">
                <a:solidFill>
                  <a:srgbClr val="000000"/>
                </a:solidFill>
                <a:latin typeface="Arial"/>
                <a:ea typeface="Arial"/>
                <a:cs typeface="Arial"/>
                <a:sym typeface="Arial"/>
              </a:defRPr>
            </a:lvl9pPr>
          </a:lstStyle>
          <a:p>
            <a:pPr defTabSz="1005952">
              <a:spcBef>
                <a:spcPct val="0"/>
              </a:spcBef>
            </a:pPr>
            <a:endParaRPr lang="en-US"/>
          </a:p>
          <a:p>
            <a:r>
              <a:rPr lang="en-US" sz="2800">
                <a:latin typeface="Avenir Next LT Pro" panose="020B0504020202020204" pitchFamily="34" charset="77"/>
              </a:rPr>
              <a:t>What is in This Document</a:t>
            </a:r>
          </a:p>
        </p:txBody>
      </p:sp>
    </p:spTree>
    <p:extLst>
      <p:ext uri="{BB962C8B-B14F-4D97-AF65-F5344CB8AC3E}">
        <p14:creationId xmlns:p14="http://schemas.microsoft.com/office/powerpoint/2010/main" val="2781509669"/>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330D5-3797-F38C-697E-7114FAE3C41E}"/>
            </a:ext>
          </a:extLst>
        </p:cNvPr>
        <p:cNvGrpSpPr/>
        <p:nvPr/>
      </p:nvGrpSpPr>
      <p:grpSpPr>
        <a:xfrm>
          <a:off x="0" y="0"/>
          <a:ext cx="0" cy="0"/>
          <a:chOff x="0" y="0"/>
          <a:chExt cx="0" cy="0"/>
        </a:xfrm>
      </p:grpSpPr>
      <p:graphicFrame>
        <p:nvGraphicFramePr>
          <p:cNvPr id="11" name="Table 5">
            <a:extLst>
              <a:ext uri="{FF2B5EF4-FFF2-40B4-BE49-F238E27FC236}">
                <a16:creationId xmlns:a16="http://schemas.microsoft.com/office/drawing/2014/main" id="{1D009650-886D-DDAD-4E86-2A9B0B2A5BCF}"/>
              </a:ext>
            </a:extLst>
          </p:cNvPr>
          <p:cNvGraphicFramePr>
            <a:graphicFrameLocks noGrp="1"/>
          </p:cNvGraphicFramePr>
          <p:nvPr>
            <p:extLst>
              <p:ext uri="{D42A27DB-BD31-4B8C-83A1-F6EECF244321}">
                <p14:modId xmlns:p14="http://schemas.microsoft.com/office/powerpoint/2010/main" val="798510251"/>
              </p:ext>
            </p:extLst>
          </p:nvPr>
        </p:nvGraphicFramePr>
        <p:xfrm>
          <a:off x="520995" y="1086030"/>
          <a:ext cx="14578325" cy="3672044"/>
        </p:xfrm>
        <a:graphic>
          <a:graphicData uri="http://schemas.openxmlformats.org/drawingml/2006/table">
            <a:tbl>
              <a:tblPr firstRow="1" bandRow="1">
                <a:tableStyleId>{5C22544A-7EE6-4342-B048-85BDC9FD1C3A}</a:tableStyleId>
              </a:tblPr>
              <a:tblGrid>
                <a:gridCol w="1807534">
                  <a:extLst>
                    <a:ext uri="{9D8B030D-6E8A-4147-A177-3AD203B41FA5}">
                      <a16:colId xmlns:a16="http://schemas.microsoft.com/office/drawing/2014/main" val="2876867577"/>
                    </a:ext>
                  </a:extLst>
                </a:gridCol>
                <a:gridCol w="2119741">
                  <a:extLst>
                    <a:ext uri="{9D8B030D-6E8A-4147-A177-3AD203B41FA5}">
                      <a16:colId xmlns:a16="http://schemas.microsoft.com/office/drawing/2014/main" val="3693067889"/>
                    </a:ext>
                  </a:extLst>
                </a:gridCol>
                <a:gridCol w="2119741">
                  <a:extLst>
                    <a:ext uri="{9D8B030D-6E8A-4147-A177-3AD203B41FA5}">
                      <a16:colId xmlns:a16="http://schemas.microsoft.com/office/drawing/2014/main" val="1283234691"/>
                    </a:ext>
                  </a:extLst>
                </a:gridCol>
                <a:gridCol w="2119744">
                  <a:extLst>
                    <a:ext uri="{9D8B030D-6E8A-4147-A177-3AD203B41FA5}">
                      <a16:colId xmlns:a16="http://schemas.microsoft.com/office/drawing/2014/main" val="3684308474"/>
                    </a:ext>
                  </a:extLst>
                </a:gridCol>
                <a:gridCol w="2144389">
                  <a:extLst>
                    <a:ext uri="{9D8B030D-6E8A-4147-A177-3AD203B41FA5}">
                      <a16:colId xmlns:a16="http://schemas.microsoft.com/office/drawing/2014/main" val="3887331463"/>
                    </a:ext>
                  </a:extLst>
                </a:gridCol>
                <a:gridCol w="2119741">
                  <a:extLst>
                    <a:ext uri="{9D8B030D-6E8A-4147-A177-3AD203B41FA5}">
                      <a16:colId xmlns:a16="http://schemas.microsoft.com/office/drawing/2014/main" val="323824038"/>
                    </a:ext>
                  </a:extLst>
                </a:gridCol>
                <a:gridCol w="2147435">
                  <a:extLst>
                    <a:ext uri="{9D8B030D-6E8A-4147-A177-3AD203B41FA5}">
                      <a16:colId xmlns:a16="http://schemas.microsoft.com/office/drawing/2014/main" val="3443294867"/>
                    </a:ext>
                  </a:extLst>
                </a:gridCol>
              </a:tblGrid>
              <a:tr h="392087">
                <a:tc>
                  <a:txBody>
                    <a:bodyPr/>
                    <a:lstStyle/>
                    <a:p>
                      <a:pPr algn="r"/>
                      <a:r>
                        <a:rPr lang="en-US" sz="1100" i="1">
                          <a:solidFill>
                            <a:schemeClr val="bg1"/>
                          </a:solidFill>
                          <a:latin typeface="Avenir Next LT Pro" panose="020B0504020202020204" pitchFamily="34" charset="77"/>
                        </a:rPr>
                        <a:t>Buyer Stages</a:t>
                      </a:r>
                    </a:p>
                  </a:txBody>
                  <a:tcPr marL="198001" marR="198001" marT="79200" marB="79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100">
                          <a:latin typeface="Avenir Next LT Pro"/>
                        </a:rPr>
                        <a:t>Identify</a:t>
                      </a:r>
                    </a:p>
                  </a:txBody>
                  <a:tcPr marL="0" marR="0" marT="79200" marB="79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100">
                          <a:latin typeface="Avenir Next LT Pro"/>
                        </a:rPr>
                        <a:t>Discover</a:t>
                      </a:r>
                    </a:p>
                  </a:txBody>
                  <a:tcPr marL="0" marR="0" marT="79200" marB="79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100">
                          <a:latin typeface="Avenir Next LT Pro"/>
                        </a:rPr>
                        <a:t>Evaluate</a:t>
                      </a:r>
                    </a:p>
                  </a:txBody>
                  <a:tcPr marL="0" marR="0" marT="79200" marB="79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100">
                          <a:latin typeface="Avenir Next LT Pro"/>
                        </a:rPr>
                        <a:t>Select</a:t>
                      </a:r>
                    </a:p>
                  </a:txBody>
                  <a:tcPr marL="0" marR="0" marT="79200" marB="79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100">
                          <a:latin typeface="Avenir Next LT Pro"/>
                        </a:rPr>
                        <a:t>Purchase</a:t>
                      </a:r>
                    </a:p>
                  </a:txBody>
                  <a:tcPr marL="0" marR="0" marT="79200" marB="79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100">
                          <a:latin typeface="Avenir Next LT Pro"/>
                        </a:rPr>
                        <a:t>Implement</a:t>
                      </a:r>
                    </a:p>
                  </a:txBody>
                  <a:tcPr marL="0" marR="0" marT="79200" marB="79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632850928"/>
                  </a:ext>
                </a:extLst>
              </a:tr>
              <a:tr h="1093319">
                <a:tc>
                  <a:txBody>
                    <a:bodyPr/>
                    <a:lstStyle/>
                    <a:p>
                      <a:pPr marL="0" indent="0" algn="l">
                        <a:buFont typeface="Arial" panose="020B0604020202020204" pitchFamily="34" charset="0"/>
                        <a:buNone/>
                      </a:pPr>
                      <a:r>
                        <a:rPr lang="en-US" sz="1100" b="1">
                          <a:latin typeface="Avenir Next LT Pro" panose="020B0504020202020204" pitchFamily="34" charset="77"/>
                        </a:rPr>
                        <a:t>Buyer</a:t>
                      </a:r>
                      <a:br>
                        <a:rPr lang="en-US" sz="1100" b="1">
                          <a:latin typeface="Avenir Next LT Pro" panose="020B0504020202020204" pitchFamily="34" charset="77"/>
                        </a:rPr>
                      </a:br>
                      <a:r>
                        <a:rPr lang="en-US" sz="1100" b="1">
                          <a:latin typeface="Avenir Next LT Pro" panose="020B0504020202020204" pitchFamily="34" charset="77"/>
                        </a:rPr>
                        <a:t>Objectives</a:t>
                      </a:r>
                    </a:p>
                  </a:txBody>
                  <a:tcPr marL="155294" marR="93177" marT="124236" marB="124236"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9525" marR="0" indent="0" algn="l" rtl="0" eaLnBrk="1" hangingPunct="1">
                        <a:lnSpc>
                          <a:spcPct val="100000"/>
                        </a:lnSpc>
                        <a:spcBef>
                          <a:spcPts val="200"/>
                        </a:spcBef>
                        <a:spcAft>
                          <a:spcPts val="0"/>
                        </a:spcAft>
                        <a:buClr>
                          <a:srgbClr val="000000"/>
                        </a:buClr>
                        <a:buFont typeface="Arial" panose="020B0604020202020204" pitchFamily="34" charset="0"/>
                        <a:buNone/>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5" marR="0" indent="0" algn="l" rtl="0" eaLnBrk="1" hangingPunct="1">
                        <a:lnSpc>
                          <a:spcPct val="100000"/>
                        </a:lnSpc>
                        <a:spcBef>
                          <a:spcPts val="200"/>
                        </a:spcBef>
                        <a:spcAft>
                          <a:spcPts val="0"/>
                        </a:spcAft>
                        <a:buClr>
                          <a:srgbClr val="000000"/>
                        </a:buClr>
                        <a:buFont typeface="Arial" panose="020B0604020202020204" pitchFamily="34" charset="0"/>
                        <a:buNone/>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5" marR="0" lvl="0" indent="0" algn="l" defTabSz="914400" rtl="0" eaLnBrk="1" fontAlgn="auto" latinLnBrk="0" hangingPunct="1">
                        <a:lnSpc>
                          <a:spcPct val="100000"/>
                        </a:lnSpc>
                        <a:spcBef>
                          <a:spcPts val="200"/>
                        </a:spcBef>
                        <a:spcAft>
                          <a:spcPts val="0"/>
                        </a:spcAft>
                        <a:buClr>
                          <a:srgbClr val="000000"/>
                        </a:buClr>
                        <a:buSzTx/>
                        <a:buFont typeface="Arial" panose="020B0604020202020204" pitchFamily="34" charset="0"/>
                        <a:buNone/>
                        <a:tabLst/>
                        <a:defRPr/>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5" marR="0" lvl="0" indent="0" algn="l" rtl="0" eaLnBrk="1" fontAlgn="auto" latinLnBrk="0" hangingPunct="1">
                        <a:lnSpc>
                          <a:spcPct val="100000"/>
                        </a:lnSpc>
                        <a:spcBef>
                          <a:spcPts val="200"/>
                        </a:spcBef>
                        <a:spcAft>
                          <a:spcPts val="0"/>
                        </a:spcAft>
                        <a:buClr>
                          <a:srgbClr val="000000"/>
                        </a:buClr>
                        <a:buSzTx/>
                        <a:buFont typeface="Arial" panose="020B0604020202020204" pitchFamily="34" charset="0"/>
                        <a:buNone/>
                        <a:tabLst/>
                      </a:pPr>
                      <a:endParaRPr lang="en-US" sz="1100" b="0" i="0" u="none" strike="noStrike" cap="none" noProof="0">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100" b="0" i="0" u="none" strike="noStrike" cap="none" noProof="0">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100" b="0" i="0" u="none" strike="noStrike" cap="none" noProof="0">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5127447"/>
                  </a:ext>
                </a:extLst>
              </a:tr>
              <a:tr h="1093319">
                <a:tc>
                  <a:txBody>
                    <a:bodyPr/>
                    <a:lstStyle/>
                    <a:p>
                      <a:pPr marL="0" indent="0" algn="l">
                        <a:buFont typeface="Arial" panose="020B0604020202020204" pitchFamily="34" charset="0"/>
                        <a:buNone/>
                      </a:pPr>
                      <a:r>
                        <a:rPr lang="en-US" sz="1100" b="1">
                          <a:latin typeface="Avenir Next LT Pro"/>
                        </a:rPr>
                        <a:t>Stage-Specific Actions</a:t>
                      </a:r>
                    </a:p>
                  </a:txBody>
                  <a:tcPr marL="155294" marR="93177" marT="124236" marB="124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01393022"/>
                  </a:ext>
                </a:extLst>
              </a:tr>
              <a:tr h="1093319">
                <a:tc>
                  <a:txBody>
                    <a:bodyPr/>
                    <a:lstStyle/>
                    <a:p>
                      <a:pPr marL="0" indent="0" algn="l">
                        <a:buFont typeface="Arial" panose="020B0604020202020204" pitchFamily="34" charset="0"/>
                        <a:buNone/>
                      </a:pPr>
                      <a:r>
                        <a:rPr lang="en-US" sz="1100" b="1">
                          <a:latin typeface="Avenir Next LT Pro"/>
                        </a:rPr>
                        <a:t>Friction that Buyers Face</a:t>
                      </a:r>
                    </a:p>
                  </a:txBody>
                  <a:tcPr marL="155294" marR="93177" marT="124236" marB="124236"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9525" marR="0" lvl="0" indent="0" algn="l" rtl="0" eaLnBrk="1" fontAlgn="auto" latinLnBrk="0" hangingPunct="1">
                        <a:lnSpc>
                          <a:spcPct val="100000"/>
                        </a:lnSpc>
                        <a:spcBef>
                          <a:spcPts val="200"/>
                        </a:spcBef>
                        <a:spcAft>
                          <a:spcPts val="0"/>
                        </a:spcAft>
                        <a:buClr>
                          <a:srgbClr val="000000"/>
                        </a:buClr>
                        <a:buSzTx/>
                        <a:buFont typeface="Arial" panose="020B0604020202020204" pitchFamily="34" charset="0"/>
                        <a:buNone/>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noFill/>
                      <a:prstDash val="solid"/>
                      <a:round/>
                      <a:headEnd type="none" w="med" len="med"/>
                      <a:tailEnd type="none" w="med" len="med"/>
                    </a:lnL>
                    <a:lnR w="12700">
                      <a:solidFill>
                        <a:schemeClr val="tx1"/>
                      </a:solid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5" lvl="0" indent="0" algn="l">
                        <a:lnSpc>
                          <a:spcPct val="100000"/>
                        </a:lnSpc>
                        <a:spcBef>
                          <a:spcPts val="200"/>
                        </a:spcBef>
                        <a:spcAft>
                          <a:spcPts val="0"/>
                        </a:spcAft>
                        <a:buNone/>
                      </a:pPr>
                      <a:endParaRPr lang="en-US" sz="1100" b="0" i="0" u="none" strike="noStrike" cap="none">
                        <a:solidFill>
                          <a:schemeClr val="dk1"/>
                        </a:solidFill>
                        <a:latin typeface="Avenir Next LT Pro"/>
                        <a:ea typeface="+mn-ea"/>
                        <a:cs typeface="+mn-cs"/>
                      </a:endParaRPr>
                    </a:p>
                  </a:txBody>
                  <a:tcPr marL="155294" marR="93176" marT="124236" marB="124236">
                    <a:lnL w="12700">
                      <a:solidFill>
                        <a:schemeClr val="tx1"/>
                      </a:solidFill>
                    </a:lnL>
                    <a:lnR w="12700">
                      <a:solidFill>
                        <a:schemeClr val="tx1"/>
                      </a:solidFill>
                    </a:lnR>
                    <a:lnT w="12700">
                      <a:solidFill>
                        <a:schemeClr val="bg1">
                          <a:lumMod val="75000"/>
                        </a:schemeClr>
                      </a:solidFill>
                    </a:lnT>
                    <a:lnB w="12700">
                      <a:solidFill>
                        <a:schemeClr val="bg1">
                          <a:lumMod val="75000"/>
                        </a:schemeClr>
                      </a:solidFill>
                    </a:lnB>
                    <a:lnTlToBr w="0">
                      <a:noFill/>
                    </a:lnTlToBr>
                    <a:lnBlToTr w="0">
                      <a:noFill/>
                    </a:lnBlToTr>
                    <a:solidFill>
                      <a:schemeClr val="bg1">
                        <a:lumMod val="95000"/>
                      </a:schemeClr>
                    </a:solidFill>
                  </a:tcPr>
                </a:tc>
                <a:tc>
                  <a:txBody>
                    <a:bodyPr/>
                    <a:lstStyle/>
                    <a:p>
                      <a:pPr marL="9525" lvl="0" indent="0" algn="l">
                        <a:lnSpc>
                          <a:spcPct val="100000"/>
                        </a:lnSpc>
                        <a:spcBef>
                          <a:spcPts val="200"/>
                        </a:spcBef>
                        <a:spcAft>
                          <a:spcPts val="0"/>
                        </a:spcAft>
                        <a:buNone/>
                      </a:pPr>
                      <a:endParaRPr lang="en-US" sz="1100" b="0" i="0" u="none" strike="noStrike" cap="none">
                        <a:solidFill>
                          <a:schemeClr val="dk1"/>
                        </a:solidFill>
                        <a:latin typeface="Avenir Next LT Pro"/>
                        <a:ea typeface="+mn-ea"/>
                        <a:cs typeface="+mn-cs"/>
                      </a:endParaRPr>
                    </a:p>
                  </a:txBody>
                  <a:tcPr marL="155294" marR="93176" marT="124236" marB="124236">
                    <a:lnL w="12700">
                      <a:solidFill>
                        <a:schemeClr val="tx1"/>
                      </a:solidFill>
                    </a:lnL>
                    <a:lnR w="12700">
                      <a:solidFill>
                        <a:schemeClr val="tx1"/>
                      </a:solidFill>
                    </a:lnR>
                    <a:lnT w="12700">
                      <a:solidFill>
                        <a:schemeClr val="bg1">
                          <a:lumMod val="75000"/>
                        </a:schemeClr>
                      </a:solidFill>
                    </a:lnT>
                    <a:lnB w="12700">
                      <a:solidFill>
                        <a:schemeClr val="bg1">
                          <a:lumMod val="75000"/>
                        </a:schemeClr>
                      </a:solidFill>
                    </a:lnB>
                    <a:lnTlToBr w="0">
                      <a:noFill/>
                    </a:lnTlToBr>
                    <a:lnBlToTr w="0">
                      <a:noFill/>
                    </a:lnBlToTr>
                    <a:solidFill>
                      <a:schemeClr val="bg1">
                        <a:lumMod val="95000"/>
                      </a:schemeClr>
                    </a:solidFill>
                  </a:tcPr>
                </a:tc>
                <a:tc>
                  <a:txBody>
                    <a:bodyPr/>
                    <a:lstStyle/>
                    <a:p>
                      <a:pPr marL="9525" lvl="0" indent="0" algn="l">
                        <a:lnSpc>
                          <a:spcPct val="100000"/>
                        </a:lnSpc>
                        <a:spcBef>
                          <a:spcPts val="200"/>
                        </a:spcBef>
                        <a:spcAft>
                          <a:spcPts val="0"/>
                        </a:spcAft>
                        <a:buNone/>
                      </a:pPr>
                      <a:endParaRPr lang="en-US" sz="1100" b="0" i="0" u="none" strike="noStrike" cap="none">
                        <a:solidFill>
                          <a:schemeClr val="dk1"/>
                        </a:solidFill>
                        <a:latin typeface="Avenir Next LT Pro"/>
                        <a:ea typeface="+mn-ea"/>
                        <a:cs typeface="+mn-cs"/>
                      </a:endParaRPr>
                    </a:p>
                  </a:txBody>
                  <a:tcPr marL="155294" marR="93176" marT="124236" marB="124236">
                    <a:lnL w="12700">
                      <a:solidFill>
                        <a:schemeClr val="tx1"/>
                      </a:solidFill>
                    </a:lnL>
                    <a:lnR w="12700">
                      <a:solidFill>
                        <a:schemeClr val="tx1"/>
                      </a:solidFill>
                    </a:lnR>
                    <a:lnT w="12700">
                      <a:solidFill>
                        <a:schemeClr val="bg1">
                          <a:lumMod val="75000"/>
                        </a:schemeClr>
                      </a:solidFill>
                    </a:lnT>
                    <a:lnB w="12700">
                      <a:solidFill>
                        <a:schemeClr val="bg1">
                          <a:lumMod val="75000"/>
                        </a:schemeClr>
                      </a:solidFill>
                    </a:lnB>
                    <a:lnTlToBr w="0">
                      <a:noFill/>
                    </a:lnTlToBr>
                    <a:lnBlToTr w="0">
                      <a:noFill/>
                    </a:lnBlToTr>
                    <a:solidFill>
                      <a:schemeClr val="bg1">
                        <a:lumMod val="95000"/>
                      </a:schemeClr>
                    </a:solidFill>
                  </a:tcPr>
                </a:tc>
                <a:tc>
                  <a:txBody>
                    <a:bodyPr/>
                    <a:lstStyle/>
                    <a:p>
                      <a:pPr marL="9525" lvl="0" indent="0" algn="l">
                        <a:lnSpc>
                          <a:spcPct val="100000"/>
                        </a:lnSpc>
                        <a:spcBef>
                          <a:spcPts val="200"/>
                        </a:spcBef>
                        <a:spcAft>
                          <a:spcPts val="0"/>
                        </a:spcAft>
                        <a:buNone/>
                      </a:pPr>
                      <a:endParaRPr lang="en-US" sz="1100" b="0" i="0" u="none" strike="noStrike" cap="none">
                        <a:solidFill>
                          <a:schemeClr val="dk1"/>
                        </a:solidFill>
                        <a:latin typeface="Avenir Next LT Pro"/>
                        <a:ea typeface="+mn-ea"/>
                        <a:cs typeface="+mn-cs"/>
                      </a:endParaRPr>
                    </a:p>
                  </a:txBody>
                  <a:tcPr marL="155294" marR="93176" marT="124236" marB="124236">
                    <a:lnL w="12700">
                      <a:solidFill>
                        <a:schemeClr val="tx1"/>
                      </a:solidFill>
                    </a:lnL>
                    <a:lnR w="12700">
                      <a:solidFill>
                        <a:schemeClr val="tx1"/>
                      </a:solidFill>
                    </a:lnR>
                    <a:lnT w="12700">
                      <a:solidFill>
                        <a:schemeClr val="bg1">
                          <a:lumMod val="75000"/>
                        </a:schemeClr>
                      </a:solidFill>
                    </a:lnT>
                    <a:lnB w="12700">
                      <a:solidFill>
                        <a:schemeClr val="bg1">
                          <a:lumMod val="75000"/>
                        </a:schemeClr>
                      </a:solidFill>
                    </a:lnB>
                    <a:lnTlToBr w="0">
                      <a:noFill/>
                    </a:lnTlToBr>
                    <a:lnBlToTr w="0">
                      <a:noFill/>
                    </a:lnBlToTr>
                    <a:solidFill>
                      <a:schemeClr val="bg1">
                        <a:lumMod val="95000"/>
                      </a:schemeClr>
                    </a:solidFill>
                  </a:tcPr>
                </a:tc>
                <a:tc>
                  <a:txBody>
                    <a:bodyPr/>
                    <a:lstStyle/>
                    <a:p>
                      <a:pPr marL="9525" lvl="0" indent="0" algn="l">
                        <a:lnSpc>
                          <a:spcPct val="100000"/>
                        </a:lnSpc>
                        <a:spcBef>
                          <a:spcPts val="200"/>
                        </a:spcBef>
                        <a:spcAft>
                          <a:spcPts val="0"/>
                        </a:spcAft>
                        <a:buNone/>
                      </a:pPr>
                      <a:endParaRPr lang="en-US" sz="1100" b="0" i="0" u="none" strike="noStrike" cap="none">
                        <a:solidFill>
                          <a:schemeClr val="dk1"/>
                        </a:solidFill>
                        <a:latin typeface="Avenir Next LT Pro"/>
                        <a:ea typeface="+mn-ea"/>
                        <a:cs typeface="+mn-cs"/>
                      </a:endParaRPr>
                    </a:p>
                  </a:txBody>
                  <a:tcPr marL="155294" marR="93176" marT="124236" marB="124236">
                    <a:lnL w="12700">
                      <a:solidFill>
                        <a:schemeClr val="tx1"/>
                      </a:solidFill>
                    </a:lnL>
                    <a:lnT w="12700" cap="flat" cmpd="sng" algn="ctr">
                      <a:solidFill>
                        <a:schemeClr val="bg1">
                          <a:lumMod val="75000"/>
                        </a:schemeClr>
                      </a:solidFill>
                      <a:prstDash val="solid"/>
                      <a:round/>
                      <a:headEnd type="none" w="med" len="med"/>
                      <a:tailEnd type="none" w="med" len="med"/>
                    </a:lnT>
                    <a:lnB w="12700">
                      <a:solidFill>
                        <a:schemeClr val="bg1">
                          <a:lumMod val="75000"/>
                        </a:schemeClr>
                      </a:solidFill>
                    </a:lnB>
                    <a:lnTlToBr w="0">
                      <a:noFill/>
                    </a:lnTlToBr>
                    <a:lnBlToTr w="0">
                      <a:noFill/>
                    </a:lnBlToTr>
                    <a:solidFill>
                      <a:schemeClr val="bg1">
                        <a:lumMod val="95000"/>
                      </a:schemeClr>
                    </a:solidFill>
                  </a:tcPr>
                </a:tc>
                <a:extLst>
                  <a:ext uri="{0D108BD9-81ED-4DB2-BD59-A6C34878D82A}">
                    <a16:rowId xmlns:a16="http://schemas.microsoft.com/office/drawing/2014/main" val="2821515497"/>
                  </a:ext>
                </a:extLst>
              </a:tr>
            </a:tbl>
          </a:graphicData>
        </a:graphic>
      </p:graphicFrame>
      <p:graphicFrame>
        <p:nvGraphicFramePr>
          <p:cNvPr id="9" name="think-cell data - do not delete" hidden="1">
            <a:extLst>
              <a:ext uri="{FF2B5EF4-FFF2-40B4-BE49-F238E27FC236}">
                <a16:creationId xmlns:a16="http://schemas.microsoft.com/office/drawing/2014/main" id="{A0305870-55DE-736B-6D2B-7DA737421EBA}"/>
              </a:ext>
            </a:extLst>
          </p:cNvPr>
          <p:cNvGraphicFramePr>
            <a:graphicFrameLocks noChangeAspect="1"/>
          </p:cNvGraphicFramePr>
          <p:nvPr>
            <p:custDataLst>
              <p:tags r:id="rId1"/>
            </p:custDataLst>
            <p:extLst>
              <p:ext uri="{D42A27DB-BD31-4B8C-83A1-F6EECF244321}">
                <p14:modId xmlns:p14="http://schemas.microsoft.com/office/powerpoint/2010/main" val="312410138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think-cell data - do not delete" hidden="1">
                        <a:extLst>
                          <a:ext uri="{FF2B5EF4-FFF2-40B4-BE49-F238E27FC236}">
                            <a16:creationId xmlns:a16="http://schemas.microsoft.com/office/drawing/2014/main" id="{A0305870-55DE-736B-6D2B-7DA737421EB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3">
            <a:extLst>
              <a:ext uri="{FF2B5EF4-FFF2-40B4-BE49-F238E27FC236}">
                <a16:creationId xmlns:a16="http://schemas.microsoft.com/office/drawing/2014/main" id="{23221C36-F40D-24FC-EFC7-FA5130769A60}"/>
              </a:ext>
            </a:extLst>
          </p:cNvPr>
          <p:cNvSpPr>
            <a:spLocks noGrp="1"/>
          </p:cNvSpPr>
          <p:nvPr>
            <p:ph type="title"/>
          </p:nvPr>
        </p:nvSpPr>
        <p:spPr>
          <a:xfrm>
            <a:off x="539176" y="172722"/>
            <a:ext cx="10077363" cy="734382"/>
          </a:xfrm>
        </p:spPr>
        <p:txBody>
          <a:bodyPr vert="horz">
            <a:normAutofit/>
          </a:bodyPr>
          <a:lstStyle/>
          <a:p>
            <a:pPr defTabSz="1005952">
              <a:spcBef>
                <a:spcPct val="0"/>
              </a:spcBef>
            </a:pPr>
            <a:r>
              <a:rPr lang="en-US" sz="2400"/>
              <a:t>Description of buyer journey stages</a:t>
            </a:r>
          </a:p>
        </p:txBody>
      </p:sp>
      <p:cxnSp>
        <p:nvCxnSpPr>
          <p:cNvPr id="13" name="Straight Arrow Connector 12">
            <a:extLst>
              <a:ext uri="{FF2B5EF4-FFF2-40B4-BE49-F238E27FC236}">
                <a16:creationId xmlns:a16="http://schemas.microsoft.com/office/drawing/2014/main" id="{24CB5827-FE1C-D58C-85C8-454999E4BEFB}"/>
              </a:ext>
            </a:extLst>
          </p:cNvPr>
          <p:cNvCxnSpPr>
            <a:cxnSpLocks/>
            <a:stCxn id="6" idx="0"/>
          </p:cNvCxnSpPr>
          <p:nvPr/>
        </p:nvCxnSpPr>
        <p:spPr>
          <a:xfrm flipH="1" flipV="1">
            <a:off x="3571926" y="1587323"/>
            <a:ext cx="2246404" cy="148536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7F62EEB-9AD5-2168-24DE-1B2FB0112A7B}"/>
              </a:ext>
            </a:extLst>
          </p:cNvPr>
          <p:cNvCxnSpPr>
            <a:cxnSpLocks/>
            <a:stCxn id="6" idx="0"/>
          </p:cNvCxnSpPr>
          <p:nvPr/>
        </p:nvCxnSpPr>
        <p:spPr>
          <a:xfrm flipV="1">
            <a:off x="5818330" y="1560719"/>
            <a:ext cx="0" cy="151197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FB7D84A-7DDF-118A-3AB0-56F7A951EFFD}"/>
              </a:ext>
            </a:extLst>
          </p:cNvPr>
          <p:cNvCxnSpPr>
            <a:cxnSpLocks/>
            <a:stCxn id="6" idx="0"/>
          </p:cNvCxnSpPr>
          <p:nvPr/>
        </p:nvCxnSpPr>
        <p:spPr>
          <a:xfrm flipV="1">
            <a:off x="5818330" y="1587323"/>
            <a:ext cx="1785660" cy="148536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7DC888C-5988-AF06-E21E-580BC2EA65CD}"/>
              </a:ext>
            </a:extLst>
          </p:cNvPr>
          <p:cNvSpPr txBox="1"/>
          <p:nvPr/>
        </p:nvSpPr>
        <p:spPr>
          <a:xfrm>
            <a:off x="9915525" y="8201025"/>
            <a:ext cx="184731" cy="381964"/>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BD70EBD7-3DC3-128A-0422-E0638539DABB}"/>
              </a:ext>
            </a:extLst>
          </p:cNvPr>
          <p:cNvSpPr txBox="1"/>
          <p:nvPr/>
        </p:nvSpPr>
        <p:spPr>
          <a:xfrm>
            <a:off x="2535528" y="3072689"/>
            <a:ext cx="6565604" cy="3223959"/>
          </a:xfrm>
          <a:prstGeom prst="rect">
            <a:avLst/>
          </a:prstGeom>
          <a:solidFill>
            <a:schemeClr val="bg1"/>
          </a:solidFill>
          <a:ln>
            <a:solidFill>
              <a:schemeClr val="accent5"/>
            </a:solidFill>
          </a:ln>
        </p:spPr>
        <p:txBody>
          <a:bodyPr wrap="square" rtlCol="0">
            <a:spAutoFit/>
          </a:bodyPr>
          <a:lstStyle/>
          <a:p>
            <a:pPr marL="342900" indent="-342900">
              <a:buChar char="•"/>
            </a:pPr>
            <a:r>
              <a:rPr lang="en-US" sz="1850">
                <a:latin typeface="Avenir Next LT Pro" panose="020B0504020202020204" pitchFamily="34" charset="0"/>
              </a:rPr>
              <a:t>Having built buyer journey maps with our clients for 15+ years, SBI find it best to start with these 6 foundational stages in all buyer journeys:</a:t>
            </a:r>
            <a:endParaRPr lang="en-US">
              <a:latin typeface="Avenir Next LT Pro" panose="020B0504020202020204" pitchFamily="34" charset="0"/>
            </a:endParaRPr>
          </a:p>
          <a:p>
            <a:pPr marL="800100" lvl="1" indent="-342900">
              <a:buFont typeface="Courier New"/>
              <a:buChar char="o"/>
            </a:pPr>
            <a:r>
              <a:rPr lang="en-US" sz="1850">
                <a:latin typeface="Avenir Next LT Pro" panose="020B0504020202020204" pitchFamily="34" charset="0"/>
              </a:rPr>
              <a:t>Identify, discover, evaluate, select, purchase, and implement.</a:t>
            </a:r>
          </a:p>
          <a:p>
            <a:pPr marL="342900" indent="-342900">
              <a:buFont typeface="Arial"/>
              <a:buChar char="•"/>
            </a:pPr>
            <a:r>
              <a:rPr lang="en-US" sz="1850">
                <a:latin typeface="Avenir Next LT Pro" panose="020B0504020202020204" pitchFamily="34" charset="0"/>
              </a:rPr>
              <a:t>You may choose different naming for each stage based on the specifics of your offering and buyers. However, they should still represent the same general stage.</a:t>
            </a:r>
          </a:p>
          <a:p>
            <a:pPr marL="342900" indent="-342900">
              <a:buFont typeface="Arial"/>
              <a:buChar char="•"/>
            </a:pPr>
            <a:r>
              <a:rPr lang="en-US" sz="1850">
                <a:latin typeface="Avenir Next LT Pro" panose="020B0504020202020204" pitchFamily="34" charset="0"/>
              </a:rPr>
              <a:t>Buyer journeys are rarely linear, but for simplicity and diagnosis it’s best to represent them as sequential stages.</a:t>
            </a:r>
            <a:endParaRPr lang="en-US">
              <a:latin typeface="Avenir Next LT Pro" panose="020B0504020202020204" pitchFamily="34" charset="0"/>
            </a:endParaRPr>
          </a:p>
        </p:txBody>
      </p:sp>
      <p:sp>
        <p:nvSpPr>
          <p:cNvPr id="17" name="TextBox 16">
            <a:extLst>
              <a:ext uri="{FF2B5EF4-FFF2-40B4-BE49-F238E27FC236}">
                <a16:creationId xmlns:a16="http://schemas.microsoft.com/office/drawing/2014/main" id="{DB761424-939E-4BBC-F85B-BE1B3AC90435}"/>
              </a:ext>
            </a:extLst>
          </p:cNvPr>
          <p:cNvSpPr txBox="1"/>
          <p:nvPr/>
        </p:nvSpPr>
        <p:spPr>
          <a:xfrm>
            <a:off x="10083932" y="3770146"/>
            <a:ext cx="4923549" cy="4362733"/>
          </a:xfrm>
          <a:prstGeom prst="rect">
            <a:avLst/>
          </a:prstGeom>
          <a:solidFill>
            <a:schemeClr val="bg1"/>
          </a:solidFill>
          <a:ln>
            <a:solidFill>
              <a:schemeClr val="accent6"/>
            </a:solidFill>
          </a:ln>
        </p:spPr>
        <p:txBody>
          <a:bodyPr wrap="square" rtlCol="0">
            <a:spAutoFit/>
          </a:bodyPr>
          <a:lstStyle/>
          <a:p>
            <a:pPr marL="342900" indent="-342900">
              <a:buFont typeface="Arial"/>
              <a:buChar char="•"/>
            </a:pPr>
            <a:r>
              <a:rPr lang="en-US" sz="1850">
                <a:latin typeface="Avenir Next LT Pro" panose="020B0504020202020204" pitchFamily="34" charset="0"/>
              </a:rPr>
              <a:t>Some organizations choose to add a stage after “Implement” called “Normal Mode of Operations”. Ultimately this depends on how different that stage is from the initial implementation stage, and how important it is as part of the buying (in this case renewal/expansion) journey.</a:t>
            </a:r>
          </a:p>
          <a:p>
            <a:pPr marL="342900" indent="-342900">
              <a:buFont typeface="Arial"/>
              <a:buChar char="•"/>
            </a:pPr>
            <a:r>
              <a:rPr lang="en-US" sz="1850">
                <a:latin typeface="Avenir Next LT Pro" panose="020B0504020202020204" pitchFamily="34" charset="0"/>
              </a:rPr>
              <a:t>Similarly, some extend their buyer journeys to add Renewal and/ or Expansion. If those journeys are simple, a single stage may be sufficient. We find in most cases they are repeats of aspects of the initial journey, or different journeys on their own.</a:t>
            </a:r>
            <a:endParaRPr lang="en-US">
              <a:latin typeface="Avenir Next LT Pro" panose="020B0504020202020204" pitchFamily="34" charset="0"/>
            </a:endParaRPr>
          </a:p>
        </p:txBody>
      </p:sp>
      <p:cxnSp>
        <p:nvCxnSpPr>
          <p:cNvPr id="20" name="Straight Arrow Connector 19">
            <a:extLst>
              <a:ext uri="{FF2B5EF4-FFF2-40B4-BE49-F238E27FC236}">
                <a16:creationId xmlns:a16="http://schemas.microsoft.com/office/drawing/2014/main" id="{8F148CC7-777D-94B9-6196-538AC3E18B9F}"/>
              </a:ext>
            </a:extLst>
          </p:cNvPr>
          <p:cNvCxnSpPr>
            <a:cxnSpLocks/>
            <a:stCxn id="6" idx="0"/>
          </p:cNvCxnSpPr>
          <p:nvPr/>
        </p:nvCxnSpPr>
        <p:spPr>
          <a:xfrm flipV="1">
            <a:off x="5818330" y="1587323"/>
            <a:ext cx="3908142" cy="1485366"/>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4D97D1F-4D1A-B93D-7382-E64BC9554710}"/>
              </a:ext>
            </a:extLst>
          </p:cNvPr>
          <p:cNvCxnSpPr>
            <a:cxnSpLocks/>
            <a:stCxn id="6" idx="0"/>
          </p:cNvCxnSpPr>
          <p:nvPr/>
        </p:nvCxnSpPr>
        <p:spPr>
          <a:xfrm flipV="1">
            <a:off x="5818330" y="1560719"/>
            <a:ext cx="6040295" cy="151197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E564A92-8DC5-4BF3-50C8-471408BE616C}"/>
              </a:ext>
            </a:extLst>
          </p:cNvPr>
          <p:cNvCxnSpPr>
            <a:cxnSpLocks/>
            <a:stCxn id="6" idx="0"/>
          </p:cNvCxnSpPr>
          <p:nvPr/>
        </p:nvCxnSpPr>
        <p:spPr>
          <a:xfrm flipV="1">
            <a:off x="5818330" y="1560719"/>
            <a:ext cx="8183420" cy="151197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53A228C-B4E1-0DBF-BE51-07C27ABE049C}"/>
              </a:ext>
            </a:extLst>
          </p:cNvPr>
          <p:cNvCxnSpPr>
            <a:cxnSpLocks/>
            <a:stCxn id="17" idx="0"/>
          </p:cNvCxnSpPr>
          <p:nvPr/>
        </p:nvCxnSpPr>
        <p:spPr>
          <a:xfrm flipV="1">
            <a:off x="12545707" y="1560719"/>
            <a:ext cx="2478098" cy="2209427"/>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159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60BF9-4365-B914-99B3-F5B87F706BC1}"/>
            </a:ext>
          </a:extLst>
        </p:cNvPr>
        <p:cNvGrpSpPr/>
        <p:nvPr/>
      </p:nvGrpSpPr>
      <p:grpSpPr>
        <a:xfrm>
          <a:off x="0" y="0"/>
          <a:ext cx="0" cy="0"/>
          <a:chOff x="0" y="0"/>
          <a:chExt cx="0" cy="0"/>
        </a:xfrm>
      </p:grpSpPr>
      <p:graphicFrame>
        <p:nvGraphicFramePr>
          <p:cNvPr id="15" name="Table 5">
            <a:extLst>
              <a:ext uri="{FF2B5EF4-FFF2-40B4-BE49-F238E27FC236}">
                <a16:creationId xmlns:a16="http://schemas.microsoft.com/office/drawing/2014/main" id="{31AEC6B0-8133-6F6F-252E-D19FC3E7D1C6}"/>
              </a:ext>
            </a:extLst>
          </p:cNvPr>
          <p:cNvGraphicFramePr>
            <a:graphicFrameLocks noGrp="1"/>
          </p:cNvGraphicFramePr>
          <p:nvPr>
            <p:extLst>
              <p:ext uri="{D42A27DB-BD31-4B8C-83A1-F6EECF244321}">
                <p14:modId xmlns:p14="http://schemas.microsoft.com/office/powerpoint/2010/main" val="3839743484"/>
              </p:ext>
            </p:extLst>
          </p:nvPr>
        </p:nvGraphicFramePr>
        <p:xfrm>
          <a:off x="520995" y="1086030"/>
          <a:ext cx="8166760" cy="8045320"/>
        </p:xfrm>
        <a:graphic>
          <a:graphicData uri="http://schemas.openxmlformats.org/drawingml/2006/table">
            <a:tbl>
              <a:tblPr firstRow="1" bandRow="1">
                <a:tableStyleId>{5C22544A-7EE6-4342-B048-85BDC9FD1C3A}</a:tableStyleId>
              </a:tblPr>
              <a:tblGrid>
                <a:gridCol w="1807534">
                  <a:extLst>
                    <a:ext uri="{9D8B030D-6E8A-4147-A177-3AD203B41FA5}">
                      <a16:colId xmlns:a16="http://schemas.microsoft.com/office/drawing/2014/main" val="2876867577"/>
                    </a:ext>
                  </a:extLst>
                </a:gridCol>
                <a:gridCol w="2119741">
                  <a:extLst>
                    <a:ext uri="{9D8B030D-6E8A-4147-A177-3AD203B41FA5}">
                      <a16:colId xmlns:a16="http://schemas.microsoft.com/office/drawing/2014/main" val="3693067889"/>
                    </a:ext>
                  </a:extLst>
                </a:gridCol>
                <a:gridCol w="2119741">
                  <a:extLst>
                    <a:ext uri="{9D8B030D-6E8A-4147-A177-3AD203B41FA5}">
                      <a16:colId xmlns:a16="http://schemas.microsoft.com/office/drawing/2014/main" val="1283234691"/>
                    </a:ext>
                  </a:extLst>
                </a:gridCol>
                <a:gridCol w="2119744">
                  <a:extLst>
                    <a:ext uri="{9D8B030D-6E8A-4147-A177-3AD203B41FA5}">
                      <a16:colId xmlns:a16="http://schemas.microsoft.com/office/drawing/2014/main" val="3684308474"/>
                    </a:ext>
                  </a:extLst>
                </a:gridCol>
              </a:tblGrid>
              <a:tr h="392087">
                <a:tc>
                  <a:txBody>
                    <a:bodyPr/>
                    <a:lstStyle/>
                    <a:p>
                      <a:pPr algn="r"/>
                      <a:r>
                        <a:rPr lang="en-US" sz="1100" i="1">
                          <a:solidFill>
                            <a:schemeClr val="bg1"/>
                          </a:solidFill>
                          <a:latin typeface="Avenir Next LT Pro" panose="020B0504020202020204" pitchFamily="34" charset="77"/>
                        </a:rPr>
                        <a:t>Buyer Stages</a:t>
                      </a:r>
                    </a:p>
                  </a:txBody>
                  <a:tcPr marL="198001" marR="198001" marT="79200" marB="79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100">
                          <a:latin typeface="Avenir Next LT Pro"/>
                        </a:rPr>
                        <a:t>Identify</a:t>
                      </a:r>
                    </a:p>
                  </a:txBody>
                  <a:tcPr marL="0" marR="0" marT="79200" marB="79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100">
                          <a:latin typeface="Avenir Next LT Pro"/>
                        </a:rPr>
                        <a:t>Discover</a:t>
                      </a:r>
                    </a:p>
                  </a:txBody>
                  <a:tcPr marL="0" marR="0" marT="79200" marB="79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100">
                          <a:latin typeface="Avenir Next LT Pro"/>
                        </a:rPr>
                        <a:t>Evaluate</a:t>
                      </a:r>
                    </a:p>
                  </a:txBody>
                  <a:tcPr marL="0" marR="0" marT="79200" marB="79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632850928"/>
                  </a:ext>
                </a:extLst>
              </a:tr>
              <a:tr h="1093319">
                <a:tc>
                  <a:txBody>
                    <a:bodyPr/>
                    <a:lstStyle/>
                    <a:p>
                      <a:pPr marL="0" indent="0" algn="l">
                        <a:buFont typeface="Arial" panose="020B0604020202020204" pitchFamily="34" charset="0"/>
                        <a:buNone/>
                      </a:pPr>
                      <a:r>
                        <a:rPr lang="en-US" sz="1100" b="1">
                          <a:latin typeface="Avenir Next LT Pro" panose="020B0504020202020204" pitchFamily="34" charset="77"/>
                        </a:rPr>
                        <a:t>Buyer</a:t>
                      </a:r>
                      <a:br>
                        <a:rPr lang="en-US" sz="1100" b="1">
                          <a:latin typeface="Avenir Next LT Pro" panose="020B0504020202020204" pitchFamily="34" charset="77"/>
                        </a:rPr>
                      </a:br>
                      <a:r>
                        <a:rPr lang="en-US" sz="1100" b="1">
                          <a:latin typeface="Avenir Next LT Pro" panose="020B0504020202020204" pitchFamily="34" charset="77"/>
                        </a:rPr>
                        <a:t>Objectives</a:t>
                      </a:r>
                    </a:p>
                  </a:txBody>
                  <a:tcPr marL="155294" marR="93177" marT="124236" marB="124236"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9525" marR="0" indent="0" algn="l" rtl="0" eaLnBrk="1" hangingPunct="1">
                        <a:lnSpc>
                          <a:spcPct val="100000"/>
                        </a:lnSpc>
                        <a:spcBef>
                          <a:spcPts val="200"/>
                        </a:spcBef>
                        <a:spcAft>
                          <a:spcPts val="0"/>
                        </a:spcAft>
                        <a:buClr>
                          <a:srgbClr val="000000"/>
                        </a:buClr>
                        <a:buFont typeface="Arial" panose="020B0604020202020204" pitchFamily="34" charset="0"/>
                        <a:buNone/>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5" marR="0" indent="0" algn="l" rtl="0" eaLnBrk="1" hangingPunct="1">
                        <a:lnSpc>
                          <a:spcPct val="100000"/>
                        </a:lnSpc>
                        <a:spcBef>
                          <a:spcPts val="200"/>
                        </a:spcBef>
                        <a:spcAft>
                          <a:spcPts val="0"/>
                        </a:spcAft>
                        <a:buClr>
                          <a:srgbClr val="000000"/>
                        </a:buClr>
                        <a:buFont typeface="Arial" panose="020B0604020202020204" pitchFamily="34" charset="0"/>
                        <a:buNone/>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5" marR="0" lvl="0" indent="0" algn="l" defTabSz="914400" rtl="0" eaLnBrk="1" fontAlgn="auto" latinLnBrk="0" hangingPunct="1">
                        <a:lnSpc>
                          <a:spcPct val="100000"/>
                        </a:lnSpc>
                        <a:spcBef>
                          <a:spcPts val="200"/>
                        </a:spcBef>
                        <a:spcAft>
                          <a:spcPts val="0"/>
                        </a:spcAft>
                        <a:buClr>
                          <a:srgbClr val="000000"/>
                        </a:buClr>
                        <a:buSzTx/>
                        <a:buFont typeface="Arial" panose="020B0604020202020204" pitchFamily="34" charset="0"/>
                        <a:buNone/>
                        <a:tabLst/>
                        <a:defRPr/>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5127447"/>
                  </a:ext>
                </a:extLst>
              </a:tr>
              <a:tr h="1093319">
                <a:tc>
                  <a:txBody>
                    <a:bodyPr/>
                    <a:lstStyle/>
                    <a:p>
                      <a:pPr marL="0" indent="0" algn="l">
                        <a:buFont typeface="Arial" panose="020B0604020202020204" pitchFamily="34" charset="0"/>
                        <a:buNone/>
                      </a:pPr>
                      <a:r>
                        <a:rPr lang="en-US" sz="1100" b="1">
                          <a:latin typeface="Avenir Next LT Pro"/>
                        </a:rPr>
                        <a:t>Stage-Specific Actions</a:t>
                      </a:r>
                    </a:p>
                  </a:txBody>
                  <a:tcPr marL="155294" marR="93177" marT="124236" marB="124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01393022"/>
                  </a:ext>
                </a:extLst>
              </a:tr>
              <a:tr h="1093319">
                <a:tc>
                  <a:txBody>
                    <a:bodyPr/>
                    <a:lstStyle/>
                    <a:p>
                      <a:pPr marL="0" indent="0" algn="l">
                        <a:buFont typeface="Arial" panose="020B0604020202020204" pitchFamily="34" charset="0"/>
                        <a:buNone/>
                      </a:pPr>
                      <a:r>
                        <a:rPr lang="en-US" sz="1100" b="1">
                          <a:latin typeface="Avenir Next LT Pro"/>
                        </a:rPr>
                        <a:t>Friction that Buyers Face</a:t>
                      </a:r>
                    </a:p>
                  </a:txBody>
                  <a:tcPr marL="155294" marR="93177" marT="124236" marB="124236"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9525" marR="0" lvl="0" indent="0" algn="l" rtl="0" eaLnBrk="1" fontAlgn="auto" latinLnBrk="0" hangingPunct="1">
                        <a:lnSpc>
                          <a:spcPct val="100000"/>
                        </a:lnSpc>
                        <a:spcBef>
                          <a:spcPts val="200"/>
                        </a:spcBef>
                        <a:spcAft>
                          <a:spcPts val="0"/>
                        </a:spcAft>
                        <a:buClr>
                          <a:srgbClr val="000000"/>
                        </a:buClr>
                        <a:buSzTx/>
                        <a:buFont typeface="Arial" panose="020B0604020202020204" pitchFamily="34" charset="0"/>
                        <a:buNone/>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noFill/>
                      <a:prstDash val="solid"/>
                      <a:round/>
                      <a:headEnd type="none" w="med" len="med"/>
                      <a:tailEnd type="none" w="med" len="med"/>
                    </a:lnL>
                    <a:lnR w="12700">
                      <a:solidFill>
                        <a:schemeClr val="tx1"/>
                      </a:solid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5" lvl="0" indent="0" algn="l">
                        <a:lnSpc>
                          <a:spcPct val="100000"/>
                        </a:lnSpc>
                        <a:spcBef>
                          <a:spcPts val="200"/>
                        </a:spcBef>
                        <a:spcAft>
                          <a:spcPts val="0"/>
                        </a:spcAft>
                        <a:buNone/>
                      </a:pPr>
                      <a:endParaRPr lang="en-US" sz="1100" b="0" i="0" u="none" strike="noStrike" cap="none">
                        <a:solidFill>
                          <a:schemeClr val="dk1"/>
                        </a:solidFill>
                        <a:latin typeface="Avenir Next LT Pro"/>
                        <a:ea typeface="+mn-ea"/>
                        <a:cs typeface="+mn-cs"/>
                      </a:endParaRPr>
                    </a:p>
                  </a:txBody>
                  <a:tcPr marL="155294" marR="93176" marT="124236" marB="124236">
                    <a:lnL w="12700">
                      <a:solidFill>
                        <a:schemeClr val="tx1"/>
                      </a:solidFill>
                    </a:lnL>
                    <a:lnR w="12700">
                      <a:solidFill>
                        <a:schemeClr val="tx1"/>
                      </a:solidFill>
                    </a:lnR>
                    <a:lnT w="12700">
                      <a:solidFill>
                        <a:schemeClr val="bg1">
                          <a:lumMod val="75000"/>
                        </a:schemeClr>
                      </a:solidFill>
                    </a:lnT>
                    <a:lnB w="12700">
                      <a:solidFill>
                        <a:schemeClr val="bg1">
                          <a:lumMod val="75000"/>
                        </a:schemeClr>
                      </a:solidFill>
                    </a:lnB>
                    <a:lnTlToBr w="0">
                      <a:noFill/>
                    </a:lnTlToBr>
                    <a:lnBlToTr w="0">
                      <a:noFill/>
                    </a:lnBlToTr>
                    <a:solidFill>
                      <a:schemeClr val="bg1">
                        <a:lumMod val="95000"/>
                      </a:schemeClr>
                    </a:solidFill>
                  </a:tcPr>
                </a:tc>
                <a:tc>
                  <a:txBody>
                    <a:bodyPr/>
                    <a:lstStyle/>
                    <a:p>
                      <a:pPr marL="9525" lvl="0" indent="0" algn="l">
                        <a:lnSpc>
                          <a:spcPct val="100000"/>
                        </a:lnSpc>
                        <a:spcBef>
                          <a:spcPts val="200"/>
                        </a:spcBef>
                        <a:spcAft>
                          <a:spcPts val="0"/>
                        </a:spcAft>
                        <a:buNone/>
                      </a:pPr>
                      <a:endParaRPr lang="en-US" sz="1100" b="0" i="0" u="none" strike="noStrike" cap="none">
                        <a:solidFill>
                          <a:schemeClr val="dk1"/>
                        </a:solidFill>
                        <a:latin typeface="Avenir Next LT Pro"/>
                        <a:ea typeface="+mn-ea"/>
                        <a:cs typeface="+mn-cs"/>
                      </a:endParaRPr>
                    </a:p>
                  </a:txBody>
                  <a:tcPr marL="155294" marR="93176" marT="124236" marB="124236">
                    <a:lnL w="12700">
                      <a:solidFill>
                        <a:schemeClr val="tx1"/>
                      </a:solidFill>
                    </a:lnL>
                    <a:lnR w="12700">
                      <a:solidFill>
                        <a:schemeClr val="tx1"/>
                      </a:solidFill>
                    </a:lnR>
                    <a:lnT w="12700">
                      <a:solidFill>
                        <a:schemeClr val="bg1">
                          <a:lumMod val="75000"/>
                        </a:schemeClr>
                      </a:solidFill>
                    </a:lnT>
                    <a:lnB w="12700">
                      <a:solidFill>
                        <a:schemeClr val="bg1">
                          <a:lumMod val="75000"/>
                        </a:schemeClr>
                      </a:solidFill>
                    </a:lnB>
                    <a:lnTlToBr w="0">
                      <a:noFill/>
                    </a:lnTlToBr>
                    <a:lnBlToTr w="0">
                      <a:noFill/>
                    </a:lnBlToTr>
                    <a:solidFill>
                      <a:schemeClr val="bg1">
                        <a:lumMod val="95000"/>
                      </a:schemeClr>
                    </a:solidFill>
                  </a:tcPr>
                </a:tc>
                <a:extLst>
                  <a:ext uri="{0D108BD9-81ED-4DB2-BD59-A6C34878D82A}">
                    <a16:rowId xmlns:a16="http://schemas.microsoft.com/office/drawing/2014/main" val="2821515497"/>
                  </a:ext>
                </a:extLst>
              </a:tr>
              <a:tr h="1093319">
                <a:tc>
                  <a:txBody>
                    <a:bodyPr/>
                    <a:lstStyle/>
                    <a:p>
                      <a:pPr marL="0" indent="0" algn="l">
                        <a:buFont typeface="Arial" panose="020B0604020202020204" pitchFamily="34" charset="0"/>
                        <a:buNone/>
                      </a:pPr>
                      <a:r>
                        <a:rPr lang="en-US" sz="1100" b="1">
                          <a:latin typeface="Avenir Next LT Pro" panose="020B0504020202020204" pitchFamily="34" charset="77"/>
                        </a:rPr>
                        <a:t>Always-On Actions Across the Buyer Journey</a:t>
                      </a:r>
                    </a:p>
                  </a:txBody>
                  <a:tcPr marL="155294" marR="93177" marT="124236" marB="124236"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gridSpan="3">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tabLst/>
                      </a:pPr>
                      <a:endParaRPr lang="en-US">
                        <a:sym typeface="Arial"/>
                      </a:endParaRPr>
                    </a:p>
                  </a:txBody>
                  <a:tcPr marL="155294" marR="93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tabLst/>
                      </a:pPr>
                      <a:endParaRPr lang="en-US">
                        <a:sym typeface="Arial"/>
                      </a:endParaRPr>
                    </a:p>
                  </a:txBody>
                  <a:tcPr marL="155294" marR="93177"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051027"/>
                  </a:ext>
                </a:extLst>
              </a:tr>
              <a:tr h="1093319">
                <a:tc>
                  <a:txBody>
                    <a:bodyPr/>
                    <a:lstStyle/>
                    <a:p>
                      <a:pPr marL="0" indent="0" algn="l">
                        <a:buFont typeface="Arial" panose="020B0604020202020204" pitchFamily="34" charset="0"/>
                        <a:buNone/>
                      </a:pPr>
                      <a:r>
                        <a:rPr lang="en-US" sz="1100" b="1">
                          <a:latin typeface="Avenir Next LT Pro"/>
                        </a:rPr>
                        <a:t>Stage-Specific  Questions</a:t>
                      </a:r>
                    </a:p>
                  </a:txBody>
                  <a:tcPr marL="155294" marR="93177" marT="124236" marB="124236"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9525" marR="0" lvl="0" indent="0" algn="l" rtl="0" eaLnBrk="1" fontAlgn="auto" latinLnBrk="0" hangingPunct="1">
                        <a:lnSpc>
                          <a:spcPct val="100000"/>
                        </a:lnSpc>
                        <a:spcBef>
                          <a:spcPts val="200"/>
                        </a:spcBef>
                        <a:spcAft>
                          <a:spcPts val="0"/>
                        </a:spcAft>
                        <a:buClr>
                          <a:srgbClr val="000000"/>
                        </a:buClr>
                        <a:buSzTx/>
                        <a:buFont typeface="Arial" panose="020B0604020202020204" pitchFamily="34" charset="0"/>
                        <a:buNone/>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11853967"/>
                  </a:ext>
                </a:extLst>
              </a:tr>
              <a:tr h="1093319">
                <a:tc>
                  <a:txBody>
                    <a:bodyPr/>
                    <a:lstStyle/>
                    <a:p>
                      <a:pPr marL="0" indent="0" algn="l">
                        <a:buFont typeface="Arial" panose="020B0604020202020204" pitchFamily="34" charset="0"/>
                        <a:buNone/>
                      </a:pPr>
                      <a:r>
                        <a:rPr lang="en-US" sz="1100" b="1">
                          <a:latin typeface="Avenir Next LT Pro"/>
                        </a:rPr>
                        <a:t>Information the Buyer Needs to Complete the Stage</a:t>
                      </a:r>
                    </a:p>
                  </a:txBody>
                  <a:tcPr marL="155294" marR="93177" marT="124236" marB="124236"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0" marB="31059">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0" marB="310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0" marB="310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4598189"/>
                  </a:ext>
                </a:extLst>
              </a:tr>
              <a:tr h="1093319">
                <a:tc>
                  <a:txBody>
                    <a:bodyPr/>
                    <a:lstStyle/>
                    <a:p>
                      <a:pPr marL="0" indent="0" algn="l">
                        <a:buFont typeface="Arial" panose="020B0604020202020204" pitchFamily="34" charset="0"/>
                        <a:buNone/>
                      </a:pPr>
                      <a:r>
                        <a:rPr lang="en-US" sz="1100" b="1">
                          <a:latin typeface="Avenir Next LT Pro"/>
                        </a:rPr>
                        <a:t>Indicators the Buyer is Moving to Next Stage</a:t>
                      </a:r>
                    </a:p>
                  </a:txBody>
                  <a:tcPr marL="155294" marR="93177" marT="124236" marB="124236"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40255774"/>
                  </a:ext>
                </a:extLst>
              </a:tr>
            </a:tbl>
          </a:graphicData>
        </a:graphic>
      </p:graphicFrame>
      <p:graphicFrame>
        <p:nvGraphicFramePr>
          <p:cNvPr id="9" name="think-cell data - do not delete" hidden="1">
            <a:extLst>
              <a:ext uri="{FF2B5EF4-FFF2-40B4-BE49-F238E27FC236}">
                <a16:creationId xmlns:a16="http://schemas.microsoft.com/office/drawing/2014/main" id="{CF913104-98C8-0FB0-F29A-CF2125237022}"/>
              </a:ext>
            </a:extLst>
          </p:cNvPr>
          <p:cNvGraphicFramePr>
            <a:graphicFrameLocks noChangeAspect="1"/>
          </p:cNvGraphicFramePr>
          <p:nvPr>
            <p:custDataLst>
              <p:tags r:id="rId1"/>
            </p:custDataLst>
            <p:extLst>
              <p:ext uri="{D42A27DB-BD31-4B8C-83A1-F6EECF244321}">
                <p14:modId xmlns:p14="http://schemas.microsoft.com/office/powerpoint/2010/main" val="215604357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think-cell data - do not delete" hidden="1">
                        <a:extLst>
                          <a:ext uri="{FF2B5EF4-FFF2-40B4-BE49-F238E27FC236}">
                            <a16:creationId xmlns:a16="http://schemas.microsoft.com/office/drawing/2014/main" id="{CF913104-98C8-0FB0-F29A-CF2125237022}"/>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3">
            <a:extLst>
              <a:ext uri="{FF2B5EF4-FFF2-40B4-BE49-F238E27FC236}">
                <a16:creationId xmlns:a16="http://schemas.microsoft.com/office/drawing/2014/main" id="{CDEF0A3F-5E1C-21D2-644E-41EBA18E3F7F}"/>
              </a:ext>
            </a:extLst>
          </p:cNvPr>
          <p:cNvSpPr>
            <a:spLocks noGrp="1"/>
          </p:cNvSpPr>
          <p:nvPr>
            <p:ph type="title"/>
          </p:nvPr>
        </p:nvSpPr>
        <p:spPr>
          <a:xfrm>
            <a:off x="539176" y="172722"/>
            <a:ext cx="10973374" cy="734382"/>
          </a:xfrm>
        </p:spPr>
        <p:txBody>
          <a:bodyPr vert="horz">
            <a:normAutofit/>
          </a:bodyPr>
          <a:lstStyle/>
          <a:p>
            <a:pPr defTabSz="1005952">
              <a:spcBef>
                <a:spcPct val="0"/>
              </a:spcBef>
            </a:pPr>
            <a:r>
              <a:rPr lang="en-US"/>
              <a:t>Definitions and tips for filling in the buyer journey considerations</a:t>
            </a:r>
          </a:p>
        </p:txBody>
      </p:sp>
      <p:graphicFrame>
        <p:nvGraphicFramePr>
          <p:cNvPr id="5" name="Table 4">
            <a:extLst>
              <a:ext uri="{FF2B5EF4-FFF2-40B4-BE49-F238E27FC236}">
                <a16:creationId xmlns:a16="http://schemas.microsoft.com/office/drawing/2014/main" id="{CF45E7AA-2F2A-D334-F186-D6B2677AF95B}"/>
              </a:ext>
            </a:extLst>
          </p:cNvPr>
          <p:cNvGraphicFramePr>
            <a:graphicFrameLocks noGrp="1"/>
          </p:cNvGraphicFramePr>
          <p:nvPr>
            <p:extLst>
              <p:ext uri="{D42A27DB-BD31-4B8C-83A1-F6EECF244321}">
                <p14:modId xmlns:p14="http://schemas.microsoft.com/office/powerpoint/2010/main" val="3703193497"/>
              </p:ext>
            </p:extLst>
          </p:nvPr>
        </p:nvGraphicFramePr>
        <p:xfrm>
          <a:off x="3427415" y="1612998"/>
          <a:ext cx="5451409" cy="1087581"/>
        </p:xfrm>
        <a:graphic>
          <a:graphicData uri="http://schemas.openxmlformats.org/drawingml/2006/table">
            <a:tbl>
              <a:tblPr firstRow="1" bandRow="1">
                <a:tableStyleId>{FABFCF23-3B69-468F-B69F-88F6DE6A72F2}</a:tableStyleId>
              </a:tblPr>
              <a:tblGrid>
                <a:gridCol w="1748089">
                  <a:extLst>
                    <a:ext uri="{9D8B030D-6E8A-4147-A177-3AD203B41FA5}">
                      <a16:colId xmlns:a16="http://schemas.microsoft.com/office/drawing/2014/main" val="357743611"/>
                    </a:ext>
                  </a:extLst>
                </a:gridCol>
                <a:gridCol w="3703320">
                  <a:extLst>
                    <a:ext uri="{9D8B030D-6E8A-4147-A177-3AD203B41FA5}">
                      <a16:colId xmlns:a16="http://schemas.microsoft.com/office/drawing/2014/main" val="875218066"/>
                    </a:ext>
                  </a:extLst>
                </a:gridCol>
              </a:tblGrid>
              <a:tr h="447501">
                <a:tc>
                  <a:txBody>
                    <a:bodyPr/>
                    <a:lstStyle/>
                    <a:p>
                      <a:r>
                        <a:rPr lang="en-US" sz="1400">
                          <a:latin typeface="Avenir Next LT Pro" panose="020B0504020202020204" pitchFamily="34" charset="0"/>
                        </a:rPr>
                        <a:t>Definition</a:t>
                      </a:r>
                    </a:p>
                  </a:txBody>
                  <a:tcPr/>
                </a:tc>
                <a:tc>
                  <a:txBody>
                    <a:bodyPr/>
                    <a:lstStyle/>
                    <a:p>
                      <a:r>
                        <a:rPr lang="en-US" sz="1400">
                          <a:latin typeface="Avenir Next LT Pro" panose="020B0504020202020204" pitchFamily="34" charset="0"/>
                        </a:rPr>
                        <a:t>Tips</a:t>
                      </a:r>
                    </a:p>
                  </a:txBody>
                  <a:tcPr/>
                </a:tc>
                <a:extLst>
                  <a:ext uri="{0D108BD9-81ED-4DB2-BD59-A6C34878D82A}">
                    <a16:rowId xmlns:a16="http://schemas.microsoft.com/office/drawing/2014/main" val="3548577939"/>
                  </a:ext>
                </a:extLst>
              </a:tr>
              <a:tr h="447501">
                <a:tc>
                  <a:txBody>
                    <a:bodyPr/>
                    <a:lstStyle/>
                    <a:p>
                      <a:r>
                        <a:rPr lang="en-US" sz="1200" dirty="0">
                          <a:latin typeface="Avenir Next LT Pro" panose="020B0504020202020204" pitchFamily="34" charset="0"/>
                        </a:rPr>
                        <a:t>What buyers want to accomplish in this stage.</a:t>
                      </a:r>
                    </a:p>
                  </a:txBody>
                  <a:tcPr/>
                </a:tc>
                <a:tc>
                  <a:txBody>
                    <a:bodyPr/>
                    <a:lstStyle/>
                    <a:p>
                      <a:pPr marL="171450" indent="-171450">
                        <a:buFont typeface="Arial" panose="020B0604020202020204" pitchFamily="34" charset="0"/>
                        <a:buChar char="•"/>
                      </a:pPr>
                      <a:r>
                        <a:rPr lang="en-US" sz="1200">
                          <a:latin typeface="Avenir Next LT Pro" panose="020B0504020202020204" pitchFamily="34" charset="0"/>
                        </a:rPr>
                        <a:t>Make sure phrased as a noun. </a:t>
                      </a:r>
                    </a:p>
                    <a:p>
                      <a:pPr marL="171450" indent="-171450">
                        <a:buFont typeface="Arial" panose="020B0604020202020204" pitchFamily="34" charset="0"/>
                        <a:buChar char="•"/>
                      </a:pPr>
                      <a:r>
                        <a:rPr lang="en-US" sz="1200">
                          <a:latin typeface="Avenir Next LT Pro" panose="020B0504020202020204" pitchFamily="34" charset="0"/>
                        </a:rPr>
                        <a:t>Should be descriptive of an achievable end state for the stage.</a:t>
                      </a:r>
                    </a:p>
                  </a:txBody>
                  <a:tcPr/>
                </a:tc>
                <a:extLst>
                  <a:ext uri="{0D108BD9-81ED-4DB2-BD59-A6C34878D82A}">
                    <a16:rowId xmlns:a16="http://schemas.microsoft.com/office/drawing/2014/main" val="1476951193"/>
                  </a:ext>
                </a:extLst>
              </a:tr>
            </a:tbl>
          </a:graphicData>
        </a:graphic>
      </p:graphicFrame>
      <p:graphicFrame>
        <p:nvGraphicFramePr>
          <p:cNvPr id="7" name="Table 6">
            <a:extLst>
              <a:ext uri="{FF2B5EF4-FFF2-40B4-BE49-F238E27FC236}">
                <a16:creationId xmlns:a16="http://schemas.microsoft.com/office/drawing/2014/main" id="{FA5A0BB6-A332-F991-DB91-7768E792218F}"/>
              </a:ext>
            </a:extLst>
          </p:cNvPr>
          <p:cNvGraphicFramePr>
            <a:graphicFrameLocks noGrp="1"/>
          </p:cNvGraphicFramePr>
          <p:nvPr>
            <p:extLst>
              <p:ext uri="{D42A27DB-BD31-4B8C-83A1-F6EECF244321}">
                <p14:modId xmlns:p14="http://schemas.microsoft.com/office/powerpoint/2010/main" val="1550364523"/>
              </p:ext>
            </p:extLst>
          </p:nvPr>
        </p:nvGraphicFramePr>
        <p:xfrm>
          <a:off x="9551819" y="4763471"/>
          <a:ext cx="5447591" cy="1087581"/>
        </p:xfrm>
        <a:graphic>
          <a:graphicData uri="http://schemas.openxmlformats.org/drawingml/2006/table">
            <a:tbl>
              <a:tblPr firstRow="1" bandRow="1">
                <a:tableStyleId>{FABFCF23-3B69-468F-B69F-88F6DE6A72F2}</a:tableStyleId>
              </a:tblPr>
              <a:tblGrid>
                <a:gridCol w="2443375">
                  <a:extLst>
                    <a:ext uri="{9D8B030D-6E8A-4147-A177-3AD203B41FA5}">
                      <a16:colId xmlns:a16="http://schemas.microsoft.com/office/drawing/2014/main" val="357743611"/>
                    </a:ext>
                  </a:extLst>
                </a:gridCol>
                <a:gridCol w="3004216">
                  <a:extLst>
                    <a:ext uri="{9D8B030D-6E8A-4147-A177-3AD203B41FA5}">
                      <a16:colId xmlns:a16="http://schemas.microsoft.com/office/drawing/2014/main" val="875218066"/>
                    </a:ext>
                  </a:extLst>
                </a:gridCol>
              </a:tblGrid>
              <a:tr h="447501">
                <a:tc>
                  <a:txBody>
                    <a:bodyPr/>
                    <a:lstStyle/>
                    <a:p>
                      <a:r>
                        <a:rPr lang="en-US" sz="1400">
                          <a:latin typeface="Avenir Next LT Pro"/>
                        </a:rPr>
                        <a:t>Definition</a:t>
                      </a:r>
                    </a:p>
                  </a:txBody>
                  <a:tcPr/>
                </a:tc>
                <a:tc>
                  <a:txBody>
                    <a:bodyPr/>
                    <a:lstStyle/>
                    <a:p>
                      <a:r>
                        <a:rPr lang="en-US" sz="1400">
                          <a:latin typeface="Avenir Next LT Pro"/>
                        </a:rPr>
                        <a:t>Tips</a:t>
                      </a:r>
                    </a:p>
                  </a:txBody>
                  <a:tcPr/>
                </a:tc>
                <a:extLst>
                  <a:ext uri="{0D108BD9-81ED-4DB2-BD59-A6C34878D82A}">
                    <a16:rowId xmlns:a16="http://schemas.microsoft.com/office/drawing/2014/main" val="3548577939"/>
                  </a:ext>
                </a:extLst>
              </a:tr>
              <a:tr h="447501">
                <a:tc>
                  <a:txBody>
                    <a:bodyPr/>
                    <a:lstStyle/>
                    <a:p>
                      <a:r>
                        <a:rPr lang="en-US" sz="1200">
                          <a:latin typeface="Avenir Next LT Pro"/>
                        </a:rPr>
                        <a:t>Continuous efforts that are present across all stages.</a:t>
                      </a:r>
                    </a:p>
                  </a:txBody>
                  <a:tcPr/>
                </a:tc>
                <a:tc>
                  <a:txBody>
                    <a:bodyPr/>
                    <a:lstStyle/>
                    <a:p>
                      <a:r>
                        <a:rPr lang="en-US" sz="1200">
                          <a:latin typeface="Avenir Next LT Pro"/>
                        </a:rPr>
                        <a:t>Often aspects that were once considered specific journey stages are now always-on, like consensus-building.</a:t>
                      </a:r>
                    </a:p>
                  </a:txBody>
                  <a:tcPr/>
                </a:tc>
                <a:extLst>
                  <a:ext uri="{0D108BD9-81ED-4DB2-BD59-A6C34878D82A}">
                    <a16:rowId xmlns:a16="http://schemas.microsoft.com/office/drawing/2014/main" val="1476951193"/>
                  </a:ext>
                </a:extLst>
              </a:tr>
            </a:tbl>
          </a:graphicData>
        </a:graphic>
      </p:graphicFrame>
      <p:graphicFrame>
        <p:nvGraphicFramePr>
          <p:cNvPr id="11" name="Table 10">
            <a:extLst>
              <a:ext uri="{FF2B5EF4-FFF2-40B4-BE49-F238E27FC236}">
                <a16:creationId xmlns:a16="http://schemas.microsoft.com/office/drawing/2014/main" id="{B577B5EB-BD8E-EA80-05C8-04B2BCC70567}"/>
              </a:ext>
            </a:extLst>
          </p:cNvPr>
          <p:cNvGraphicFramePr>
            <a:graphicFrameLocks noGrp="1"/>
          </p:cNvGraphicFramePr>
          <p:nvPr>
            <p:extLst>
              <p:ext uri="{D42A27DB-BD31-4B8C-83A1-F6EECF244321}">
                <p14:modId xmlns:p14="http://schemas.microsoft.com/office/powerpoint/2010/main" val="82991305"/>
              </p:ext>
            </p:extLst>
          </p:nvPr>
        </p:nvGraphicFramePr>
        <p:xfrm>
          <a:off x="9551819" y="6844682"/>
          <a:ext cx="5452824" cy="1636221"/>
        </p:xfrm>
        <a:graphic>
          <a:graphicData uri="http://schemas.openxmlformats.org/drawingml/2006/table">
            <a:tbl>
              <a:tblPr firstRow="1" bandRow="1">
                <a:tableStyleId>{FABFCF23-3B69-468F-B69F-88F6DE6A72F2}</a:tableStyleId>
              </a:tblPr>
              <a:tblGrid>
                <a:gridCol w="2445109">
                  <a:extLst>
                    <a:ext uri="{9D8B030D-6E8A-4147-A177-3AD203B41FA5}">
                      <a16:colId xmlns:a16="http://schemas.microsoft.com/office/drawing/2014/main" val="357743611"/>
                    </a:ext>
                  </a:extLst>
                </a:gridCol>
                <a:gridCol w="3007715">
                  <a:extLst>
                    <a:ext uri="{9D8B030D-6E8A-4147-A177-3AD203B41FA5}">
                      <a16:colId xmlns:a16="http://schemas.microsoft.com/office/drawing/2014/main" val="875218066"/>
                    </a:ext>
                  </a:extLst>
                </a:gridCol>
              </a:tblGrid>
              <a:tr h="447501">
                <a:tc>
                  <a:txBody>
                    <a:bodyPr/>
                    <a:lstStyle/>
                    <a:p>
                      <a:r>
                        <a:rPr lang="en-US" sz="1400">
                          <a:latin typeface="Avenir Next LT Pro" panose="020B0504020202020204" pitchFamily="34" charset="0"/>
                        </a:rPr>
                        <a:t>Definition</a:t>
                      </a:r>
                    </a:p>
                  </a:txBody>
                  <a:tcPr/>
                </a:tc>
                <a:tc>
                  <a:txBody>
                    <a:bodyPr/>
                    <a:lstStyle/>
                    <a:p>
                      <a:r>
                        <a:rPr lang="en-US" sz="1400">
                          <a:latin typeface="Avenir Next LT Pro" panose="020B0504020202020204" pitchFamily="34" charset="0"/>
                        </a:rPr>
                        <a:t>Tips</a:t>
                      </a:r>
                    </a:p>
                  </a:txBody>
                  <a:tcPr/>
                </a:tc>
                <a:extLst>
                  <a:ext uri="{0D108BD9-81ED-4DB2-BD59-A6C34878D82A}">
                    <a16:rowId xmlns:a16="http://schemas.microsoft.com/office/drawing/2014/main" val="3548577939"/>
                  </a:ext>
                </a:extLst>
              </a:tr>
              <a:tr h="4475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latin typeface="Avenir Next LT Pro" panose="020B0504020202020204" pitchFamily="34" charset="0"/>
                        </a:rPr>
                        <a:t>Information buyers need for each stage to complete actions. (e.g., </a:t>
                      </a:r>
                      <a:r>
                        <a:rPr lang="en-US" sz="1200" b="0" i="0" u="none" strike="noStrike" cap="none" dirty="0">
                          <a:solidFill>
                            <a:schemeClr val="dk1"/>
                          </a:solidFill>
                          <a:latin typeface="Avenir Next LT Pro"/>
                          <a:ea typeface="+mn-ea"/>
                          <a:cs typeface="+mn-cs"/>
                          <a:sym typeface="Arial"/>
                        </a:rPr>
                        <a:t>benchmarks on prevalence of problem in their sector, </a:t>
                      </a:r>
                      <a:r>
                        <a:rPr lang="en-US" sz="1200" b="0" i="0" u="none" strike="noStrike" cap="none" dirty="0">
                          <a:solidFill>
                            <a:schemeClr val="dk1"/>
                          </a:solidFill>
                          <a:latin typeface="Avenir Next LT Pro" panose="020B0504020202020204" pitchFamily="34" charset="77"/>
                          <a:ea typeface="+mn-ea"/>
                          <a:cs typeface="+mn-cs"/>
                          <a:sym typeface="Arial"/>
                        </a:rPr>
                        <a:t>data to calculate the cost of inaction</a:t>
                      </a:r>
                      <a:r>
                        <a:rPr lang="en-US" sz="1200" b="0" i="0" u="none" strike="noStrike" cap="none" dirty="0">
                          <a:solidFill>
                            <a:schemeClr val="dk1"/>
                          </a:solidFill>
                          <a:latin typeface="Avenir Next LT Pro" panose="020B0504020202020204" pitchFamily="34" charset="0"/>
                          <a:ea typeface="+mn-ea"/>
                          <a:cs typeface="+mn-cs"/>
                          <a:sym typeface="Arial"/>
                        </a:rPr>
                        <a:t>)</a:t>
                      </a:r>
                      <a:endParaRPr lang="en-US" sz="1200" b="0" i="0" u="none" strike="noStrike" cap="none" dirty="0">
                        <a:solidFill>
                          <a:schemeClr val="dk1"/>
                        </a:solidFill>
                        <a:latin typeface="Avenir Next LT Pro" panose="020B0504020202020204" pitchFamily="34" charset="77"/>
                        <a:ea typeface="+mn-ea"/>
                        <a:cs typeface="+mn-cs"/>
                        <a:sym typeface="Arial"/>
                      </a:endParaRPr>
                    </a:p>
                  </a:txBody>
                  <a:tcPr/>
                </a:tc>
                <a:tc>
                  <a:txBody>
                    <a:bodyPr/>
                    <a:lstStyle/>
                    <a:p>
                      <a:pPr marL="171450" indent="-171450">
                        <a:buFont typeface="Arial" panose="020B0604020202020204" pitchFamily="34" charset="0"/>
                        <a:buChar char="•"/>
                      </a:pPr>
                      <a:r>
                        <a:rPr lang="en-US" sz="1200">
                          <a:latin typeface="Avenir Next LT Pro" panose="020B0504020202020204" pitchFamily="34" charset="0"/>
                        </a:rPr>
                        <a:t>Use past buyer requests to source.</a:t>
                      </a:r>
                    </a:p>
                    <a:p>
                      <a:pPr marL="171450" indent="-171450">
                        <a:buFont typeface="Arial" panose="020B0604020202020204" pitchFamily="34" charset="0"/>
                        <a:buChar char="•"/>
                      </a:pPr>
                      <a:r>
                        <a:rPr lang="en-US" sz="1200">
                          <a:latin typeface="Avenir Next LT Pro" panose="020B0504020202020204" pitchFamily="34" charset="0"/>
                        </a:rPr>
                        <a:t>Once identified, make sure the information is available and relevant to each stage.</a:t>
                      </a:r>
                    </a:p>
                    <a:p>
                      <a:pPr marL="171450" lvl="0" indent="-171450">
                        <a:buFont typeface="Arial" panose="020B0604020202020204" pitchFamily="34" charset="0"/>
                        <a:buChar char="•"/>
                      </a:pPr>
                      <a:r>
                        <a:rPr lang="en-US" sz="1200">
                          <a:latin typeface="Avenir Next LT Pro"/>
                        </a:rPr>
                        <a:t>Be mindful that additional data may be needed.</a:t>
                      </a:r>
                    </a:p>
                  </a:txBody>
                  <a:tcPr/>
                </a:tc>
                <a:extLst>
                  <a:ext uri="{0D108BD9-81ED-4DB2-BD59-A6C34878D82A}">
                    <a16:rowId xmlns:a16="http://schemas.microsoft.com/office/drawing/2014/main" val="1476951193"/>
                  </a:ext>
                </a:extLst>
              </a:tr>
            </a:tbl>
          </a:graphicData>
        </a:graphic>
      </p:graphicFrame>
      <p:graphicFrame>
        <p:nvGraphicFramePr>
          <p:cNvPr id="13" name="Table 12">
            <a:extLst>
              <a:ext uri="{FF2B5EF4-FFF2-40B4-BE49-F238E27FC236}">
                <a16:creationId xmlns:a16="http://schemas.microsoft.com/office/drawing/2014/main" id="{BF91B9A3-81C0-7C05-A101-89E12821645A}"/>
              </a:ext>
            </a:extLst>
          </p:cNvPr>
          <p:cNvGraphicFramePr>
            <a:graphicFrameLocks noGrp="1"/>
          </p:cNvGraphicFramePr>
          <p:nvPr>
            <p:extLst>
              <p:ext uri="{D42A27DB-BD31-4B8C-83A1-F6EECF244321}">
                <p14:modId xmlns:p14="http://schemas.microsoft.com/office/powerpoint/2010/main" val="477069522"/>
              </p:ext>
            </p:extLst>
          </p:nvPr>
        </p:nvGraphicFramePr>
        <p:xfrm>
          <a:off x="3426000" y="7864086"/>
          <a:ext cx="5452824" cy="1270461"/>
        </p:xfrm>
        <a:graphic>
          <a:graphicData uri="http://schemas.openxmlformats.org/drawingml/2006/table">
            <a:tbl>
              <a:tblPr firstRow="1" bandRow="1">
                <a:tableStyleId>{FABFCF23-3B69-468F-B69F-88F6DE6A72F2}</a:tableStyleId>
              </a:tblPr>
              <a:tblGrid>
                <a:gridCol w="1822656">
                  <a:extLst>
                    <a:ext uri="{9D8B030D-6E8A-4147-A177-3AD203B41FA5}">
                      <a16:colId xmlns:a16="http://schemas.microsoft.com/office/drawing/2014/main" val="357743611"/>
                    </a:ext>
                  </a:extLst>
                </a:gridCol>
                <a:gridCol w="3630168">
                  <a:extLst>
                    <a:ext uri="{9D8B030D-6E8A-4147-A177-3AD203B41FA5}">
                      <a16:colId xmlns:a16="http://schemas.microsoft.com/office/drawing/2014/main" val="875218066"/>
                    </a:ext>
                  </a:extLst>
                </a:gridCol>
              </a:tblGrid>
              <a:tr h="447501">
                <a:tc>
                  <a:txBody>
                    <a:bodyPr/>
                    <a:lstStyle/>
                    <a:p>
                      <a:r>
                        <a:rPr lang="en-US" sz="1400">
                          <a:latin typeface="Avenir Next LT Pro" panose="020B0504020202020204" pitchFamily="34" charset="0"/>
                        </a:rPr>
                        <a:t>Definition</a:t>
                      </a:r>
                    </a:p>
                  </a:txBody>
                  <a:tcPr/>
                </a:tc>
                <a:tc>
                  <a:txBody>
                    <a:bodyPr/>
                    <a:lstStyle/>
                    <a:p>
                      <a:r>
                        <a:rPr lang="en-US" sz="1400">
                          <a:latin typeface="Avenir Next LT Pro" panose="020B0504020202020204" pitchFamily="34" charset="0"/>
                        </a:rPr>
                        <a:t>Tips</a:t>
                      </a:r>
                    </a:p>
                  </a:txBody>
                  <a:tcPr/>
                </a:tc>
                <a:extLst>
                  <a:ext uri="{0D108BD9-81ED-4DB2-BD59-A6C34878D82A}">
                    <a16:rowId xmlns:a16="http://schemas.microsoft.com/office/drawing/2014/main" val="3548577939"/>
                  </a:ext>
                </a:extLst>
              </a:tr>
              <a:tr h="667266">
                <a:tc>
                  <a:txBody>
                    <a:bodyPr/>
                    <a:lstStyle/>
                    <a:p>
                      <a:r>
                        <a:rPr lang="en-US" sz="1200">
                          <a:latin typeface="Avenir Next LT Pro" panose="020B0504020202020204" pitchFamily="34" charset="0"/>
                        </a:rPr>
                        <a:t>Concrete actions or phrases that indicate the buyer is ready to move to the next stage.</a:t>
                      </a:r>
                    </a:p>
                  </a:txBody>
                  <a:tcPr/>
                </a:tc>
                <a:tc>
                  <a:txBody>
                    <a:bodyPr/>
                    <a:lstStyle/>
                    <a:p>
                      <a:r>
                        <a:rPr lang="en-US" sz="1200">
                          <a:latin typeface="Avenir Next LT Pro" panose="020B0504020202020204" pitchFamily="34" charset="0"/>
                        </a:rPr>
                        <a:t>These signals can repeat across stages, as the buyer journey is rarely linear.</a:t>
                      </a:r>
                    </a:p>
                  </a:txBody>
                  <a:tcPr/>
                </a:tc>
                <a:extLst>
                  <a:ext uri="{0D108BD9-81ED-4DB2-BD59-A6C34878D82A}">
                    <a16:rowId xmlns:a16="http://schemas.microsoft.com/office/drawing/2014/main" val="1476951193"/>
                  </a:ext>
                </a:extLst>
              </a:tr>
            </a:tbl>
          </a:graphicData>
        </a:graphic>
      </p:graphicFrame>
      <p:graphicFrame>
        <p:nvGraphicFramePr>
          <p:cNvPr id="6" name="Table 5">
            <a:extLst>
              <a:ext uri="{FF2B5EF4-FFF2-40B4-BE49-F238E27FC236}">
                <a16:creationId xmlns:a16="http://schemas.microsoft.com/office/drawing/2014/main" id="{61801A03-5BA5-DDD8-361D-8D73C999CCE5}"/>
              </a:ext>
            </a:extLst>
          </p:cNvPr>
          <p:cNvGraphicFramePr>
            <a:graphicFrameLocks noGrp="1"/>
          </p:cNvGraphicFramePr>
          <p:nvPr>
            <p:extLst>
              <p:ext uri="{D42A27DB-BD31-4B8C-83A1-F6EECF244321}">
                <p14:modId xmlns:p14="http://schemas.microsoft.com/office/powerpoint/2010/main" val="95876212"/>
              </p:ext>
            </p:extLst>
          </p:nvPr>
        </p:nvGraphicFramePr>
        <p:xfrm>
          <a:off x="9551217" y="2162420"/>
          <a:ext cx="5447591" cy="1453341"/>
        </p:xfrm>
        <a:graphic>
          <a:graphicData uri="http://schemas.openxmlformats.org/drawingml/2006/table">
            <a:tbl>
              <a:tblPr firstRow="1" bandRow="1">
                <a:tableStyleId>{FABFCF23-3B69-468F-B69F-88F6DE6A72F2}</a:tableStyleId>
              </a:tblPr>
              <a:tblGrid>
                <a:gridCol w="2433233">
                  <a:extLst>
                    <a:ext uri="{9D8B030D-6E8A-4147-A177-3AD203B41FA5}">
                      <a16:colId xmlns:a16="http://schemas.microsoft.com/office/drawing/2014/main" val="357743611"/>
                    </a:ext>
                  </a:extLst>
                </a:gridCol>
                <a:gridCol w="3014358">
                  <a:extLst>
                    <a:ext uri="{9D8B030D-6E8A-4147-A177-3AD203B41FA5}">
                      <a16:colId xmlns:a16="http://schemas.microsoft.com/office/drawing/2014/main" val="875218066"/>
                    </a:ext>
                  </a:extLst>
                </a:gridCol>
              </a:tblGrid>
              <a:tr h="447501">
                <a:tc>
                  <a:txBody>
                    <a:bodyPr/>
                    <a:lstStyle/>
                    <a:p>
                      <a:r>
                        <a:rPr lang="en-US" sz="1400">
                          <a:latin typeface="Avenir Next LT Pro" panose="020B0504020202020204" pitchFamily="34" charset="0"/>
                        </a:rPr>
                        <a:t>Definition</a:t>
                      </a:r>
                    </a:p>
                  </a:txBody>
                  <a:tcPr/>
                </a:tc>
                <a:tc>
                  <a:txBody>
                    <a:bodyPr/>
                    <a:lstStyle/>
                    <a:p>
                      <a:r>
                        <a:rPr lang="en-US" sz="1400">
                          <a:latin typeface="Avenir Next LT Pro" panose="020B0504020202020204" pitchFamily="34" charset="0"/>
                        </a:rPr>
                        <a:t>Tips</a:t>
                      </a:r>
                    </a:p>
                  </a:txBody>
                  <a:tcPr/>
                </a:tc>
                <a:extLst>
                  <a:ext uri="{0D108BD9-81ED-4DB2-BD59-A6C34878D82A}">
                    <a16:rowId xmlns:a16="http://schemas.microsoft.com/office/drawing/2014/main" val="3548577939"/>
                  </a:ext>
                </a:extLst>
              </a:tr>
              <a:tr h="447501">
                <a:tc>
                  <a:txBody>
                    <a:bodyPr/>
                    <a:lstStyle/>
                    <a:p>
                      <a:r>
                        <a:rPr lang="en-US" sz="1200">
                          <a:latin typeface="Avenir Next LT Pro" panose="020B0504020202020204" pitchFamily="34" charset="0"/>
                        </a:rPr>
                        <a:t>Things you expect to see buyers do in pursuit of the objectives of the stage.</a:t>
                      </a:r>
                    </a:p>
                  </a:txBody>
                  <a:tcPr/>
                </a:tc>
                <a:tc>
                  <a:txBody>
                    <a:bodyPr/>
                    <a:lstStyle/>
                    <a:p>
                      <a:pPr marL="171450" indent="-171450">
                        <a:buFont typeface="Arial" panose="020B0604020202020204" pitchFamily="34" charset="0"/>
                        <a:buChar char="•"/>
                      </a:pPr>
                      <a:r>
                        <a:rPr lang="en-US" sz="1200">
                          <a:latin typeface="Avenir Next LT Pro" panose="020B0504020202020204" pitchFamily="34" charset="0"/>
                        </a:rPr>
                        <a:t>Make sure phrased as an action. </a:t>
                      </a:r>
                    </a:p>
                    <a:p>
                      <a:pPr marL="171450" indent="-171450">
                        <a:buFont typeface="Arial" panose="020B0604020202020204" pitchFamily="34" charset="0"/>
                        <a:buChar char="•"/>
                      </a:pPr>
                      <a:r>
                        <a:rPr lang="en-US" sz="1200">
                          <a:latin typeface="Avenir Next LT Pro" panose="020B0504020202020204" pitchFamily="34" charset="0"/>
                        </a:rPr>
                        <a:t>Keep the tasks relevant to each stage.</a:t>
                      </a:r>
                    </a:p>
                    <a:p>
                      <a:pPr marL="171450" indent="-171450">
                        <a:buFont typeface="Arial" panose="020B0604020202020204" pitchFamily="34" charset="0"/>
                        <a:buChar char="•"/>
                      </a:pPr>
                      <a:r>
                        <a:rPr lang="en-US" sz="1200">
                          <a:latin typeface="Avenir Next LT Pro" panose="020B0504020202020204" pitchFamily="34" charset="0"/>
                        </a:rPr>
                        <a:t>Consider actions that are directly observable as well as those that you may not be able to see. </a:t>
                      </a:r>
                    </a:p>
                  </a:txBody>
                  <a:tcPr/>
                </a:tc>
                <a:extLst>
                  <a:ext uri="{0D108BD9-81ED-4DB2-BD59-A6C34878D82A}">
                    <a16:rowId xmlns:a16="http://schemas.microsoft.com/office/drawing/2014/main" val="1476951193"/>
                  </a:ext>
                </a:extLst>
              </a:tr>
            </a:tbl>
          </a:graphicData>
        </a:graphic>
      </p:graphicFrame>
      <p:graphicFrame>
        <p:nvGraphicFramePr>
          <p:cNvPr id="10" name="Table 9">
            <a:extLst>
              <a:ext uri="{FF2B5EF4-FFF2-40B4-BE49-F238E27FC236}">
                <a16:creationId xmlns:a16="http://schemas.microsoft.com/office/drawing/2014/main" id="{F28E443D-FCD9-DE27-F5D5-99914D73F356}"/>
              </a:ext>
            </a:extLst>
          </p:cNvPr>
          <p:cNvGraphicFramePr>
            <a:graphicFrameLocks noGrp="1"/>
          </p:cNvGraphicFramePr>
          <p:nvPr>
            <p:extLst>
              <p:ext uri="{D42A27DB-BD31-4B8C-83A1-F6EECF244321}">
                <p14:modId xmlns:p14="http://schemas.microsoft.com/office/powerpoint/2010/main" val="4146297643"/>
              </p:ext>
            </p:extLst>
          </p:nvPr>
        </p:nvGraphicFramePr>
        <p:xfrm>
          <a:off x="3426001" y="5551556"/>
          <a:ext cx="5452824" cy="1819101"/>
        </p:xfrm>
        <a:graphic>
          <a:graphicData uri="http://schemas.openxmlformats.org/drawingml/2006/table">
            <a:tbl>
              <a:tblPr firstRow="1" bandRow="1">
                <a:tableStyleId>{FABFCF23-3B69-468F-B69F-88F6DE6A72F2}</a:tableStyleId>
              </a:tblPr>
              <a:tblGrid>
                <a:gridCol w="1822722">
                  <a:extLst>
                    <a:ext uri="{9D8B030D-6E8A-4147-A177-3AD203B41FA5}">
                      <a16:colId xmlns:a16="http://schemas.microsoft.com/office/drawing/2014/main" val="357743611"/>
                    </a:ext>
                  </a:extLst>
                </a:gridCol>
                <a:gridCol w="3630102">
                  <a:extLst>
                    <a:ext uri="{9D8B030D-6E8A-4147-A177-3AD203B41FA5}">
                      <a16:colId xmlns:a16="http://schemas.microsoft.com/office/drawing/2014/main" val="875218066"/>
                    </a:ext>
                  </a:extLst>
                </a:gridCol>
              </a:tblGrid>
              <a:tr h="447501">
                <a:tc>
                  <a:txBody>
                    <a:bodyPr/>
                    <a:lstStyle/>
                    <a:p>
                      <a:r>
                        <a:rPr lang="en-US" sz="1400">
                          <a:latin typeface="Avenir Next LT Pro" panose="020B0504020202020204" pitchFamily="34" charset="0"/>
                        </a:rPr>
                        <a:t>Definition</a:t>
                      </a:r>
                    </a:p>
                  </a:txBody>
                  <a:tcPr/>
                </a:tc>
                <a:tc>
                  <a:txBody>
                    <a:bodyPr/>
                    <a:lstStyle/>
                    <a:p>
                      <a:r>
                        <a:rPr lang="en-US" sz="1400">
                          <a:latin typeface="Avenir Next LT Pro" panose="020B0504020202020204" pitchFamily="34" charset="0"/>
                        </a:rPr>
                        <a:t>Tips</a:t>
                      </a:r>
                    </a:p>
                  </a:txBody>
                  <a:tcPr/>
                </a:tc>
                <a:extLst>
                  <a:ext uri="{0D108BD9-81ED-4DB2-BD59-A6C34878D82A}">
                    <a16:rowId xmlns:a16="http://schemas.microsoft.com/office/drawing/2014/main" val="3548577939"/>
                  </a:ext>
                </a:extLst>
              </a:tr>
              <a:tr h="447501">
                <a:tc>
                  <a:txBody>
                    <a:bodyPr/>
                    <a:lstStyle/>
                    <a:p>
                      <a:r>
                        <a:rPr lang="en-US" sz="1200">
                          <a:latin typeface="Avenir Next LT Pro" panose="020B0504020202020204" pitchFamily="34" charset="0"/>
                        </a:rPr>
                        <a:t>Questions buyers will ask themselves, each other, and sometimes you, that lead to or result from actions or setbacks.</a:t>
                      </a:r>
                    </a:p>
                  </a:txBody>
                  <a:tcPr/>
                </a:tc>
                <a:tc>
                  <a:txBody>
                    <a:bodyPr/>
                    <a:lstStyle/>
                    <a:p>
                      <a:pPr marL="171450" indent="-171450">
                        <a:buFont typeface="Arial" panose="020B0604020202020204" pitchFamily="34" charset="0"/>
                        <a:buChar char="•"/>
                      </a:pPr>
                      <a:r>
                        <a:rPr lang="en-US" sz="1200" dirty="0">
                          <a:latin typeface="Avenir Next LT Pro" panose="020B0504020202020204" pitchFamily="34" charset="0"/>
                        </a:rPr>
                        <a:t>Consider questions at two levels – buying group questions, and individual persona questions.</a:t>
                      </a:r>
                    </a:p>
                    <a:p>
                      <a:pPr marL="171450" indent="-171450">
                        <a:buFont typeface="Arial" panose="020B0604020202020204" pitchFamily="34" charset="0"/>
                        <a:buChar char="•"/>
                      </a:pPr>
                      <a:r>
                        <a:rPr lang="en-US" sz="1200" dirty="0">
                          <a:latin typeface="Avenir Next LT Pro" panose="020B0504020202020204" pitchFamily="34" charset="0"/>
                        </a:rPr>
                        <a:t>Use call recordings and seller interviews to source explicit questions, as well as thought exercises to put yourself in the buyer’s position for un-articulated questions.</a:t>
                      </a:r>
                    </a:p>
                  </a:txBody>
                  <a:tcPr/>
                </a:tc>
                <a:extLst>
                  <a:ext uri="{0D108BD9-81ED-4DB2-BD59-A6C34878D82A}">
                    <a16:rowId xmlns:a16="http://schemas.microsoft.com/office/drawing/2014/main" val="1476951193"/>
                  </a:ext>
                </a:extLst>
              </a:tr>
            </a:tbl>
          </a:graphicData>
        </a:graphic>
      </p:graphicFrame>
      <p:graphicFrame>
        <p:nvGraphicFramePr>
          <p:cNvPr id="12" name="Table 11">
            <a:extLst>
              <a:ext uri="{FF2B5EF4-FFF2-40B4-BE49-F238E27FC236}">
                <a16:creationId xmlns:a16="http://schemas.microsoft.com/office/drawing/2014/main" id="{77157751-F88C-1270-8D2A-1F27F8B5518F}"/>
              </a:ext>
            </a:extLst>
          </p:cNvPr>
          <p:cNvGraphicFramePr>
            <a:graphicFrameLocks noGrp="1"/>
          </p:cNvGraphicFramePr>
          <p:nvPr>
            <p:extLst>
              <p:ext uri="{D42A27DB-BD31-4B8C-83A1-F6EECF244321}">
                <p14:modId xmlns:p14="http://schemas.microsoft.com/office/powerpoint/2010/main" val="3634872135"/>
              </p:ext>
            </p:extLst>
          </p:nvPr>
        </p:nvGraphicFramePr>
        <p:xfrm>
          <a:off x="3427417" y="3277412"/>
          <a:ext cx="5451408" cy="1819101"/>
        </p:xfrm>
        <a:graphic>
          <a:graphicData uri="http://schemas.openxmlformats.org/drawingml/2006/table">
            <a:tbl>
              <a:tblPr firstRow="1" bandRow="1">
                <a:tableStyleId>{FABFCF23-3B69-468F-B69F-88F6DE6A72F2}</a:tableStyleId>
              </a:tblPr>
              <a:tblGrid>
                <a:gridCol w="1812095">
                  <a:extLst>
                    <a:ext uri="{9D8B030D-6E8A-4147-A177-3AD203B41FA5}">
                      <a16:colId xmlns:a16="http://schemas.microsoft.com/office/drawing/2014/main" val="357743611"/>
                    </a:ext>
                  </a:extLst>
                </a:gridCol>
                <a:gridCol w="3639313">
                  <a:extLst>
                    <a:ext uri="{9D8B030D-6E8A-4147-A177-3AD203B41FA5}">
                      <a16:colId xmlns:a16="http://schemas.microsoft.com/office/drawing/2014/main" val="875218066"/>
                    </a:ext>
                  </a:extLst>
                </a:gridCol>
              </a:tblGrid>
              <a:tr h="447501">
                <a:tc>
                  <a:txBody>
                    <a:bodyPr/>
                    <a:lstStyle/>
                    <a:p>
                      <a:r>
                        <a:rPr lang="en-US" sz="1400">
                          <a:latin typeface="Avenir Next LT Pro" panose="020B0504020202020204" pitchFamily="34" charset="0"/>
                        </a:rPr>
                        <a:t>Definition</a:t>
                      </a:r>
                    </a:p>
                  </a:txBody>
                  <a:tcPr/>
                </a:tc>
                <a:tc>
                  <a:txBody>
                    <a:bodyPr/>
                    <a:lstStyle/>
                    <a:p>
                      <a:r>
                        <a:rPr lang="en-US" sz="1400">
                          <a:latin typeface="Avenir Next LT Pro" panose="020B0504020202020204" pitchFamily="34" charset="0"/>
                        </a:rPr>
                        <a:t>Tips</a:t>
                      </a:r>
                    </a:p>
                  </a:txBody>
                  <a:tcPr/>
                </a:tc>
                <a:extLst>
                  <a:ext uri="{0D108BD9-81ED-4DB2-BD59-A6C34878D82A}">
                    <a16:rowId xmlns:a16="http://schemas.microsoft.com/office/drawing/2014/main" val="3548577939"/>
                  </a:ext>
                </a:extLst>
              </a:tr>
              <a:tr h="447501">
                <a:tc>
                  <a:txBody>
                    <a:bodyPr/>
                    <a:lstStyle/>
                    <a:p>
                      <a:r>
                        <a:rPr lang="en-US" sz="1200">
                          <a:latin typeface="Avenir Next LT Pro" panose="020B0504020202020204" pitchFamily="34" charset="0"/>
                        </a:rPr>
                        <a:t>Potential setbacks that can occur within each stage.</a:t>
                      </a:r>
                    </a:p>
                  </a:txBody>
                  <a:tcPr/>
                </a:tc>
                <a:tc>
                  <a:txBody>
                    <a:bodyPr/>
                    <a:lstStyle/>
                    <a:p>
                      <a:pPr marL="171450" indent="-171450">
                        <a:buFont typeface="Arial" panose="020B0604020202020204" pitchFamily="34" charset="0"/>
                        <a:buChar char="•"/>
                      </a:pPr>
                      <a:r>
                        <a:rPr lang="en-US" sz="1200">
                          <a:latin typeface="Avenir Next LT Pro"/>
                        </a:rPr>
                        <a:t>Look for friction coming from four sources: you or other suppliers, the buying group, other internal actors, or the external environment.</a:t>
                      </a:r>
                    </a:p>
                    <a:p>
                      <a:pPr marL="171450" indent="-171450">
                        <a:buFont typeface="Arial" panose="020B0604020202020204" pitchFamily="34" charset="0"/>
                        <a:buChar char="•"/>
                      </a:pPr>
                      <a:r>
                        <a:rPr lang="en-US" sz="1200">
                          <a:latin typeface="Avenir Next LT Pro" panose="020B0504020202020204" pitchFamily="34" charset="0"/>
                        </a:rPr>
                        <a:t>Make sure to base the friction on the questions and actions in each stage. Ask yourself: when pursuing this objective, where do they get stuck and why?</a:t>
                      </a:r>
                    </a:p>
                  </a:txBody>
                  <a:tcPr/>
                </a:tc>
                <a:extLst>
                  <a:ext uri="{0D108BD9-81ED-4DB2-BD59-A6C34878D82A}">
                    <a16:rowId xmlns:a16="http://schemas.microsoft.com/office/drawing/2014/main" val="1476951193"/>
                  </a:ext>
                </a:extLst>
              </a:tr>
            </a:tbl>
          </a:graphicData>
        </a:graphic>
      </p:graphicFrame>
      <p:cxnSp>
        <p:nvCxnSpPr>
          <p:cNvPr id="21" name="Straight Arrow Connector 20">
            <a:extLst>
              <a:ext uri="{FF2B5EF4-FFF2-40B4-BE49-F238E27FC236}">
                <a16:creationId xmlns:a16="http://schemas.microsoft.com/office/drawing/2014/main" id="{B4BB37BD-C9D8-3E82-3EF5-816EC6F6BA0C}"/>
              </a:ext>
            </a:extLst>
          </p:cNvPr>
          <p:cNvCxnSpPr>
            <a:cxnSpLocks/>
          </p:cNvCxnSpPr>
          <p:nvPr/>
        </p:nvCxnSpPr>
        <p:spPr>
          <a:xfrm flipH="1">
            <a:off x="2695560" y="7535561"/>
            <a:ext cx="6722760"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F287A96-8221-F984-A045-39D75964BD14}"/>
              </a:ext>
            </a:extLst>
          </p:cNvPr>
          <p:cNvCxnSpPr>
            <a:cxnSpLocks/>
          </p:cNvCxnSpPr>
          <p:nvPr/>
        </p:nvCxnSpPr>
        <p:spPr>
          <a:xfrm flipH="1">
            <a:off x="2385610" y="2085521"/>
            <a:ext cx="934669" cy="1523"/>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6939640-960C-10B4-954A-1CC7CB92C275}"/>
              </a:ext>
            </a:extLst>
          </p:cNvPr>
          <p:cNvCxnSpPr>
            <a:cxnSpLocks/>
          </p:cNvCxnSpPr>
          <p:nvPr/>
        </p:nvCxnSpPr>
        <p:spPr>
          <a:xfrm flipH="1">
            <a:off x="2385504" y="4188367"/>
            <a:ext cx="934669" cy="1523"/>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AFA8D73-8456-C352-DEE9-ECC3CF11E065}"/>
              </a:ext>
            </a:extLst>
          </p:cNvPr>
          <p:cNvCxnSpPr>
            <a:cxnSpLocks/>
          </p:cNvCxnSpPr>
          <p:nvPr/>
        </p:nvCxnSpPr>
        <p:spPr>
          <a:xfrm flipH="1">
            <a:off x="2385498" y="6300572"/>
            <a:ext cx="934669" cy="1523"/>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78CBF9F-71BF-5C44-F866-A88F5C44A3FE}"/>
              </a:ext>
            </a:extLst>
          </p:cNvPr>
          <p:cNvCxnSpPr>
            <a:cxnSpLocks/>
          </p:cNvCxnSpPr>
          <p:nvPr/>
        </p:nvCxnSpPr>
        <p:spPr>
          <a:xfrm flipH="1">
            <a:off x="2385497" y="8440313"/>
            <a:ext cx="934669" cy="1523"/>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4676386B-1AA9-D575-9554-0082292D00F4}"/>
              </a:ext>
            </a:extLst>
          </p:cNvPr>
          <p:cNvCxnSpPr>
            <a:cxnSpLocks/>
          </p:cNvCxnSpPr>
          <p:nvPr/>
        </p:nvCxnSpPr>
        <p:spPr>
          <a:xfrm flipH="1">
            <a:off x="2692136" y="5397342"/>
            <a:ext cx="6726184"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AF43341-E2E4-84CE-12DD-EC109FAAEA6C}"/>
              </a:ext>
            </a:extLst>
          </p:cNvPr>
          <p:cNvCxnSpPr>
            <a:cxnSpLocks/>
          </p:cNvCxnSpPr>
          <p:nvPr/>
        </p:nvCxnSpPr>
        <p:spPr>
          <a:xfrm flipH="1">
            <a:off x="2692136" y="3080869"/>
            <a:ext cx="6726184"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972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AD0BE-6D29-63AF-1CE0-C9F6651C0BC9}"/>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2E6474E-24B7-276B-8473-95FB276E5D4A}"/>
              </a:ext>
            </a:extLst>
          </p:cNvPr>
          <p:cNvGraphicFramePr>
            <a:graphicFrameLocks noChangeAspect="1"/>
          </p:cNvGraphicFramePr>
          <p:nvPr>
            <p:custDataLst>
              <p:tags r:id="rId1"/>
            </p:custDataLst>
            <p:extLst>
              <p:ext uri="{D42A27DB-BD31-4B8C-83A1-F6EECF244321}">
                <p14:modId xmlns:p14="http://schemas.microsoft.com/office/powerpoint/2010/main" val="177720365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9" name="think-cell data - do not delete" hidden="1">
                        <a:extLst>
                          <a:ext uri="{FF2B5EF4-FFF2-40B4-BE49-F238E27FC236}">
                            <a16:creationId xmlns:a16="http://schemas.microsoft.com/office/drawing/2014/main" id="{B2E6474E-24B7-276B-8473-95FB276E5D4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DE71AD35-BC28-6903-9F82-9273F73D8B65}"/>
              </a:ext>
            </a:extLst>
          </p:cNvPr>
          <p:cNvSpPr/>
          <p:nvPr/>
        </p:nvSpPr>
        <p:spPr>
          <a:xfrm>
            <a:off x="1066800" y="7511561"/>
            <a:ext cx="13411200" cy="12895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70"/>
          </a:p>
        </p:txBody>
      </p:sp>
      <p:sp>
        <p:nvSpPr>
          <p:cNvPr id="2" name="Title 3">
            <a:extLst>
              <a:ext uri="{FF2B5EF4-FFF2-40B4-BE49-F238E27FC236}">
                <a16:creationId xmlns:a16="http://schemas.microsoft.com/office/drawing/2014/main" id="{0C819749-DF7A-0B6B-16AC-F141FD5B9F3D}"/>
              </a:ext>
            </a:extLst>
          </p:cNvPr>
          <p:cNvSpPr>
            <a:spLocks noGrp="1"/>
          </p:cNvSpPr>
          <p:nvPr>
            <p:ph type="title"/>
          </p:nvPr>
        </p:nvSpPr>
        <p:spPr>
          <a:xfrm>
            <a:off x="539176" y="172722"/>
            <a:ext cx="10077363" cy="734382"/>
          </a:xfrm>
        </p:spPr>
        <p:txBody>
          <a:bodyPr vert="horz">
            <a:normAutofit/>
          </a:bodyPr>
          <a:lstStyle/>
          <a:p>
            <a:pPr defTabSz="1005952">
              <a:spcBef>
                <a:spcPct val="0"/>
              </a:spcBef>
            </a:pPr>
            <a:r>
              <a:rPr lang="en-US" dirty="0"/>
              <a:t>Buyer journey map template</a:t>
            </a:r>
          </a:p>
        </p:txBody>
      </p:sp>
      <p:graphicFrame>
        <p:nvGraphicFramePr>
          <p:cNvPr id="4" name="Table 5">
            <a:extLst>
              <a:ext uri="{FF2B5EF4-FFF2-40B4-BE49-F238E27FC236}">
                <a16:creationId xmlns:a16="http://schemas.microsoft.com/office/drawing/2014/main" id="{4453FB58-3E8E-E1E6-AC36-3C73E7103EC0}"/>
              </a:ext>
            </a:extLst>
          </p:cNvPr>
          <p:cNvGraphicFramePr>
            <a:graphicFrameLocks noGrp="1"/>
          </p:cNvGraphicFramePr>
          <p:nvPr>
            <p:extLst>
              <p:ext uri="{D42A27DB-BD31-4B8C-83A1-F6EECF244321}">
                <p14:modId xmlns:p14="http://schemas.microsoft.com/office/powerpoint/2010/main" val="3785946212"/>
              </p:ext>
            </p:extLst>
          </p:nvPr>
        </p:nvGraphicFramePr>
        <p:xfrm>
          <a:off x="520995" y="1086030"/>
          <a:ext cx="14578325" cy="8045320"/>
        </p:xfrm>
        <a:graphic>
          <a:graphicData uri="http://schemas.openxmlformats.org/drawingml/2006/table">
            <a:tbl>
              <a:tblPr firstRow="1" bandRow="1">
                <a:tableStyleId>{5C22544A-7EE6-4342-B048-85BDC9FD1C3A}</a:tableStyleId>
              </a:tblPr>
              <a:tblGrid>
                <a:gridCol w="1807534">
                  <a:extLst>
                    <a:ext uri="{9D8B030D-6E8A-4147-A177-3AD203B41FA5}">
                      <a16:colId xmlns:a16="http://schemas.microsoft.com/office/drawing/2014/main" val="2876867577"/>
                    </a:ext>
                  </a:extLst>
                </a:gridCol>
                <a:gridCol w="2119741">
                  <a:extLst>
                    <a:ext uri="{9D8B030D-6E8A-4147-A177-3AD203B41FA5}">
                      <a16:colId xmlns:a16="http://schemas.microsoft.com/office/drawing/2014/main" val="3693067889"/>
                    </a:ext>
                  </a:extLst>
                </a:gridCol>
                <a:gridCol w="2119741">
                  <a:extLst>
                    <a:ext uri="{9D8B030D-6E8A-4147-A177-3AD203B41FA5}">
                      <a16:colId xmlns:a16="http://schemas.microsoft.com/office/drawing/2014/main" val="1283234691"/>
                    </a:ext>
                  </a:extLst>
                </a:gridCol>
                <a:gridCol w="2119744">
                  <a:extLst>
                    <a:ext uri="{9D8B030D-6E8A-4147-A177-3AD203B41FA5}">
                      <a16:colId xmlns:a16="http://schemas.microsoft.com/office/drawing/2014/main" val="3684308474"/>
                    </a:ext>
                  </a:extLst>
                </a:gridCol>
                <a:gridCol w="2144389">
                  <a:extLst>
                    <a:ext uri="{9D8B030D-6E8A-4147-A177-3AD203B41FA5}">
                      <a16:colId xmlns:a16="http://schemas.microsoft.com/office/drawing/2014/main" val="3887331463"/>
                    </a:ext>
                  </a:extLst>
                </a:gridCol>
                <a:gridCol w="2119741">
                  <a:extLst>
                    <a:ext uri="{9D8B030D-6E8A-4147-A177-3AD203B41FA5}">
                      <a16:colId xmlns:a16="http://schemas.microsoft.com/office/drawing/2014/main" val="323824038"/>
                    </a:ext>
                  </a:extLst>
                </a:gridCol>
                <a:gridCol w="2147435">
                  <a:extLst>
                    <a:ext uri="{9D8B030D-6E8A-4147-A177-3AD203B41FA5}">
                      <a16:colId xmlns:a16="http://schemas.microsoft.com/office/drawing/2014/main" val="3443294867"/>
                    </a:ext>
                  </a:extLst>
                </a:gridCol>
              </a:tblGrid>
              <a:tr h="392087">
                <a:tc>
                  <a:txBody>
                    <a:bodyPr/>
                    <a:lstStyle/>
                    <a:p>
                      <a:pPr algn="r"/>
                      <a:r>
                        <a:rPr lang="en-US" sz="1100" i="1">
                          <a:solidFill>
                            <a:schemeClr val="bg1"/>
                          </a:solidFill>
                          <a:latin typeface="Avenir Next LT Pro" panose="020B0504020202020204" pitchFamily="34" charset="77"/>
                        </a:rPr>
                        <a:t>Buyer Stages</a:t>
                      </a:r>
                    </a:p>
                  </a:txBody>
                  <a:tcPr marL="198001" marR="198001" marT="79200" marB="79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100">
                          <a:latin typeface="Avenir Next LT Pro"/>
                        </a:rPr>
                        <a:t>Identify</a:t>
                      </a:r>
                    </a:p>
                  </a:txBody>
                  <a:tcPr marL="0" marR="0" marT="79200" marB="79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100">
                          <a:latin typeface="Avenir Next LT Pro"/>
                        </a:rPr>
                        <a:t>Discover</a:t>
                      </a:r>
                    </a:p>
                  </a:txBody>
                  <a:tcPr marL="0" marR="0" marT="79200" marB="79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100">
                          <a:latin typeface="Avenir Next LT Pro"/>
                        </a:rPr>
                        <a:t>Evaluate</a:t>
                      </a:r>
                    </a:p>
                  </a:txBody>
                  <a:tcPr marL="0" marR="0" marT="79200" marB="79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100">
                          <a:latin typeface="Avenir Next LT Pro"/>
                        </a:rPr>
                        <a:t>Select</a:t>
                      </a:r>
                    </a:p>
                  </a:txBody>
                  <a:tcPr marL="0" marR="0" marT="79200" marB="79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100">
                          <a:latin typeface="Avenir Next LT Pro"/>
                        </a:rPr>
                        <a:t>Purchase</a:t>
                      </a:r>
                    </a:p>
                  </a:txBody>
                  <a:tcPr marL="0" marR="0" marT="79200" marB="79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100">
                          <a:latin typeface="Avenir Next LT Pro"/>
                        </a:rPr>
                        <a:t>Implement</a:t>
                      </a:r>
                    </a:p>
                  </a:txBody>
                  <a:tcPr marL="0" marR="0" marT="79200" marB="792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632850928"/>
                  </a:ext>
                </a:extLst>
              </a:tr>
              <a:tr h="1093319">
                <a:tc>
                  <a:txBody>
                    <a:bodyPr/>
                    <a:lstStyle/>
                    <a:p>
                      <a:pPr marL="0" indent="0" algn="l">
                        <a:buFont typeface="Arial" panose="020B0604020202020204" pitchFamily="34" charset="0"/>
                        <a:buNone/>
                      </a:pPr>
                      <a:r>
                        <a:rPr lang="en-US" sz="1100" b="1">
                          <a:latin typeface="Avenir Next LT Pro" panose="020B0504020202020204" pitchFamily="34" charset="77"/>
                        </a:rPr>
                        <a:t>Buyer</a:t>
                      </a:r>
                      <a:br>
                        <a:rPr lang="en-US" sz="1100" b="1">
                          <a:latin typeface="Avenir Next LT Pro" panose="020B0504020202020204" pitchFamily="34" charset="77"/>
                        </a:rPr>
                      </a:br>
                      <a:r>
                        <a:rPr lang="en-US" sz="1100" b="1">
                          <a:latin typeface="Avenir Next LT Pro" panose="020B0504020202020204" pitchFamily="34" charset="77"/>
                        </a:rPr>
                        <a:t>Objectives</a:t>
                      </a:r>
                    </a:p>
                  </a:txBody>
                  <a:tcPr marL="155294" marR="93177" marT="124236" marB="124236"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9525" marR="0" indent="0" algn="l" rtl="0" eaLnBrk="1" hangingPunct="1">
                        <a:lnSpc>
                          <a:spcPct val="100000"/>
                        </a:lnSpc>
                        <a:spcBef>
                          <a:spcPts val="200"/>
                        </a:spcBef>
                        <a:spcAft>
                          <a:spcPts val="0"/>
                        </a:spcAft>
                        <a:buClr>
                          <a:srgbClr val="000000"/>
                        </a:buClr>
                        <a:buFont typeface="Arial" panose="020B0604020202020204" pitchFamily="34" charset="0"/>
                        <a:buNone/>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5" marR="0" indent="0" algn="l" rtl="0" eaLnBrk="1" hangingPunct="1">
                        <a:lnSpc>
                          <a:spcPct val="100000"/>
                        </a:lnSpc>
                        <a:spcBef>
                          <a:spcPts val="200"/>
                        </a:spcBef>
                        <a:spcAft>
                          <a:spcPts val="0"/>
                        </a:spcAft>
                        <a:buClr>
                          <a:srgbClr val="000000"/>
                        </a:buClr>
                        <a:buFont typeface="Arial" panose="020B0604020202020204" pitchFamily="34" charset="0"/>
                        <a:buNone/>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5" marR="0" lvl="0" indent="0" algn="l" defTabSz="914400" rtl="0" eaLnBrk="1" fontAlgn="auto" latinLnBrk="0" hangingPunct="1">
                        <a:lnSpc>
                          <a:spcPct val="100000"/>
                        </a:lnSpc>
                        <a:spcBef>
                          <a:spcPts val="200"/>
                        </a:spcBef>
                        <a:spcAft>
                          <a:spcPts val="0"/>
                        </a:spcAft>
                        <a:buClr>
                          <a:srgbClr val="000000"/>
                        </a:buClr>
                        <a:buSzTx/>
                        <a:buFont typeface="Arial" panose="020B0604020202020204" pitchFamily="34" charset="0"/>
                        <a:buNone/>
                        <a:tabLst/>
                        <a:defRPr/>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5" marR="0" lvl="0" indent="0" algn="l" rtl="0" eaLnBrk="1" fontAlgn="auto" latinLnBrk="0" hangingPunct="1">
                        <a:lnSpc>
                          <a:spcPct val="100000"/>
                        </a:lnSpc>
                        <a:spcBef>
                          <a:spcPts val="200"/>
                        </a:spcBef>
                        <a:spcAft>
                          <a:spcPts val="0"/>
                        </a:spcAft>
                        <a:buClr>
                          <a:srgbClr val="000000"/>
                        </a:buClr>
                        <a:buSzTx/>
                        <a:buFont typeface="Arial" panose="020B0604020202020204" pitchFamily="34" charset="0"/>
                        <a:buNone/>
                        <a:tabLst/>
                      </a:pPr>
                      <a:endParaRPr lang="en-US" sz="1100" b="0" i="0" u="none" strike="noStrike" cap="none" noProof="0">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100" b="0" i="0" u="none" strike="noStrike" cap="none" noProof="0">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100" b="0" i="0" u="none" strike="noStrike" cap="none" noProof="0">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5127447"/>
                  </a:ext>
                </a:extLst>
              </a:tr>
              <a:tr h="1093319">
                <a:tc>
                  <a:txBody>
                    <a:bodyPr/>
                    <a:lstStyle/>
                    <a:p>
                      <a:pPr marL="0" indent="0" algn="l">
                        <a:buFont typeface="Arial" panose="020B0604020202020204" pitchFamily="34" charset="0"/>
                        <a:buNone/>
                      </a:pPr>
                      <a:r>
                        <a:rPr lang="en-US" sz="1100" b="1">
                          <a:latin typeface="Avenir Next LT Pro"/>
                        </a:rPr>
                        <a:t>Stage-Specific Actions</a:t>
                      </a:r>
                    </a:p>
                  </a:txBody>
                  <a:tcPr marL="155294" marR="93177" marT="124236" marB="1242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01393022"/>
                  </a:ext>
                </a:extLst>
              </a:tr>
              <a:tr h="1093319">
                <a:tc>
                  <a:txBody>
                    <a:bodyPr/>
                    <a:lstStyle/>
                    <a:p>
                      <a:pPr marL="0" indent="0" algn="l">
                        <a:buFont typeface="Arial" panose="020B0604020202020204" pitchFamily="34" charset="0"/>
                        <a:buNone/>
                      </a:pPr>
                      <a:r>
                        <a:rPr lang="en-US" sz="1100" b="1">
                          <a:latin typeface="Avenir Next LT Pro"/>
                        </a:rPr>
                        <a:t>Friction that Buyers Face</a:t>
                      </a:r>
                    </a:p>
                  </a:txBody>
                  <a:tcPr marL="155294" marR="93177" marT="124236" marB="124236"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9525" marR="0" lvl="0" indent="0" algn="l" rtl="0" eaLnBrk="1" fontAlgn="auto" latinLnBrk="0" hangingPunct="1">
                        <a:lnSpc>
                          <a:spcPct val="100000"/>
                        </a:lnSpc>
                        <a:spcBef>
                          <a:spcPts val="200"/>
                        </a:spcBef>
                        <a:spcAft>
                          <a:spcPts val="0"/>
                        </a:spcAft>
                        <a:buClr>
                          <a:srgbClr val="000000"/>
                        </a:buClr>
                        <a:buSzTx/>
                        <a:buFont typeface="Arial" panose="020B0604020202020204" pitchFamily="34" charset="0"/>
                        <a:buNone/>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noFill/>
                      <a:prstDash val="solid"/>
                      <a:round/>
                      <a:headEnd type="none" w="med" len="med"/>
                      <a:tailEnd type="none" w="med" len="med"/>
                    </a:lnL>
                    <a:lnR w="12700">
                      <a:solidFill>
                        <a:schemeClr val="tx1"/>
                      </a:solid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5" lvl="0" indent="0" algn="l">
                        <a:lnSpc>
                          <a:spcPct val="100000"/>
                        </a:lnSpc>
                        <a:spcBef>
                          <a:spcPts val="200"/>
                        </a:spcBef>
                        <a:spcAft>
                          <a:spcPts val="0"/>
                        </a:spcAft>
                        <a:buNone/>
                      </a:pPr>
                      <a:endParaRPr lang="en-US" sz="1100" b="0" i="0" u="none" strike="noStrike" cap="none">
                        <a:solidFill>
                          <a:schemeClr val="dk1"/>
                        </a:solidFill>
                        <a:latin typeface="Avenir Next LT Pro"/>
                        <a:ea typeface="+mn-ea"/>
                        <a:cs typeface="+mn-cs"/>
                      </a:endParaRPr>
                    </a:p>
                  </a:txBody>
                  <a:tcPr marL="155294" marR="93176" marT="124236" marB="124236">
                    <a:lnL w="12700">
                      <a:solidFill>
                        <a:schemeClr val="tx1"/>
                      </a:solidFill>
                    </a:lnL>
                    <a:lnR w="12700">
                      <a:solidFill>
                        <a:schemeClr val="tx1"/>
                      </a:solidFill>
                    </a:lnR>
                    <a:lnT w="12700">
                      <a:solidFill>
                        <a:schemeClr val="bg1">
                          <a:lumMod val="75000"/>
                        </a:schemeClr>
                      </a:solidFill>
                    </a:lnT>
                    <a:lnB w="12700">
                      <a:solidFill>
                        <a:schemeClr val="bg1">
                          <a:lumMod val="75000"/>
                        </a:schemeClr>
                      </a:solidFill>
                    </a:lnB>
                    <a:lnTlToBr w="0">
                      <a:noFill/>
                    </a:lnTlToBr>
                    <a:lnBlToTr w="0">
                      <a:noFill/>
                    </a:lnBlToTr>
                    <a:solidFill>
                      <a:schemeClr val="bg1">
                        <a:lumMod val="95000"/>
                      </a:schemeClr>
                    </a:solidFill>
                  </a:tcPr>
                </a:tc>
                <a:tc>
                  <a:txBody>
                    <a:bodyPr/>
                    <a:lstStyle/>
                    <a:p>
                      <a:pPr marL="9525" lvl="0" indent="0" algn="l">
                        <a:lnSpc>
                          <a:spcPct val="100000"/>
                        </a:lnSpc>
                        <a:spcBef>
                          <a:spcPts val="200"/>
                        </a:spcBef>
                        <a:spcAft>
                          <a:spcPts val="0"/>
                        </a:spcAft>
                        <a:buNone/>
                      </a:pPr>
                      <a:endParaRPr lang="en-US" sz="1100" b="0" i="0" u="none" strike="noStrike" cap="none">
                        <a:solidFill>
                          <a:schemeClr val="dk1"/>
                        </a:solidFill>
                        <a:latin typeface="Avenir Next LT Pro"/>
                        <a:ea typeface="+mn-ea"/>
                        <a:cs typeface="+mn-cs"/>
                      </a:endParaRPr>
                    </a:p>
                  </a:txBody>
                  <a:tcPr marL="155294" marR="93176" marT="124236" marB="124236">
                    <a:lnL w="12700">
                      <a:solidFill>
                        <a:schemeClr val="tx1"/>
                      </a:solidFill>
                    </a:lnL>
                    <a:lnR w="12700">
                      <a:solidFill>
                        <a:schemeClr val="tx1"/>
                      </a:solidFill>
                    </a:lnR>
                    <a:lnT w="12700">
                      <a:solidFill>
                        <a:schemeClr val="bg1">
                          <a:lumMod val="75000"/>
                        </a:schemeClr>
                      </a:solidFill>
                    </a:lnT>
                    <a:lnB w="12700">
                      <a:solidFill>
                        <a:schemeClr val="bg1">
                          <a:lumMod val="75000"/>
                        </a:schemeClr>
                      </a:solidFill>
                    </a:lnB>
                    <a:lnTlToBr w="0">
                      <a:noFill/>
                    </a:lnTlToBr>
                    <a:lnBlToTr w="0">
                      <a:noFill/>
                    </a:lnBlToTr>
                    <a:solidFill>
                      <a:schemeClr val="bg1">
                        <a:lumMod val="95000"/>
                      </a:schemeClr>
                    </a:solidFill>
                  </a:tcPr>
                </a:tc>
                <a:tc>
                  <a:txBody>
                    <a:bodyPr/>
                    <a:lstStyle/>
                    <a:p>
                      <a:pPr marL="9525" lvl="0" indent="0" algn="l">
                        <a:lnSpc>
                          <a:spcPct val="100000"/>
                        </a:lnSpc>
                        <a:spcBef>
                          <a:spcPts val="200"/>
                        </a:spcBef>
                        <a:spcAft>
                          <a:spcPts val="0"/>
                        </a:spcAft>
                        <a:buNone/>
                      </a:pPr>
                      <a:endParaRPr lang="en-US" sz="1100" b="0" i="0" u="none" strike="noStrike" cap="none">
                        <a:solidFill>
                          <a:schemeClr val="dk1"/>
                        </a:solidFill>
                        <a:latin typeface="Avenir Next LT Pro"/>
                        <a:ea typeface="+mn-ea"/>
                        <a:cs typeface="+mn-cs"/>
                      </a:endParaRPr>
                    </a:p>
                  </a:txBody>
                  <a:tcPr marL="155294" marR="93176" marT="124236" marB="124236">
                    <a:lnL w="12700">
                      <a:solidFill>
                        <a:schemeClr val="tx1"/>
                      </a:solidFill>
                    </a:lnL>
                    <a:lnR w="12700">
                      <a:solidFill>
                        <a:schemeClr val="tx1"/>
                      </a:solidFill>
                    </a:lnR>
                    <a:lnT w="12700">
                      <a:solidFill>
                        <a:schemeClr val="bg1">
                          <a:lumMod val="75000"/>
                        </a:schemeClr>
                      </a:solidFill>
                    </a:lnT>
                    <a:lnB w="12700">
                      <a:solidFill>
                        <a:schemeClr val="bg1">
                          <a:lumMod val="75000"/>
                        </a:schemeClr>
                      </a:solidFill>
                    </a:lnB>
                    <a:lnTlToBr w="0">
                      <a:noFill/>
                    </a:lnTlToBr>
                    <a:lnBlToTr w="0">
                      <a:noFill/>
                    </a:lnBlToTr>
                    <a:solidFill>
                      <a:schemeClr val="bg1">
                        <a:lumMod val="95000"/>
                      </a:schemeClr>
                    </a:solidFill>
                  </a:tcPr>
                </a:tc>
                <a:tc>
                  <a:txBody>
                    <a:bodyPr/>
                    <a:lstStyle/>
                    <a:p>
                      <a:pPr marL="9525" lvl="0" indent="0" algn="l">
                        <a:lnSpc>
                          <a:spcPct val="100000"/>
                        </a:lnSpc>
                        <a:spcBef>
                          <a:spcPts val="200"/>
                        </a:spcBef>
                        <a:spcAft>
                          <a:spcPts val="0"/>
                        </a:spcAft>
                        <a:buNone/>
                      </a:pPr>
                      <a:endParaRPr lang="en-US" sz="1100" b="0" i="0" u="none" strike="noStrike" cap="none">
                        <a:solidFill>
                          <a:schemeClr val="dk1"/>
                        </a:solidFill>
                        <a:latin typeface="Avenir Next LT Pro"/>
                        <a:ea typeface="+mn-ea"/>
                        <a:cs typeface="+mn-cs"/>
                      </a:endParaRPr>
                    </a:p>
                  </a:txBody>
                  <a:tcPr marL="155294" marR="93176" marT="124236" marB="124236">
                    <a:lnL w="12700">
                      <a:solidFill>
                        <a:schemeClr val="tx1"/>
                      </a:solidFill>
                    </a:lnL>
                    <a:lnR w="12700">
                      <a:solidFill>
                        <a:schemeClr val="tx1"/>
                      </a:solidFill>
                    </a:lnR>
                    <a:lnT w="12700">
                      <a:solidFill>
                        <a:schemeClr val="bg1">
                          <a:lumMod val="75000"/>
                        </a:schemeClr>
                      </a:solidFill>
                    </a:lnT>
                    <a:lnB w="12700">
                      <a:solidFill>
                        <a:schemeClr val="bg1">
                          <a:lumMod val="75000"/>
                        </a:schemeClr>
                      </a:solidFill>
                    </a:lnB>
                    <a:lnTlToBr w="0">
                      <a:noFill/>
                    </a:lnTlToBr>
                    <a:lnBlToTr w="0">
                      <a:noFill/>
                    </a:lnBlToTr>
                    <a:solidFill>
                      <a:schemeClr val="bg1">
                        <a:lumMod val="95000"/>
                      </a:schemeClr>
                    </a:solidFill>
                  </a:tcPr>
                </a:tc>
                <a:tc>
                  <a:txBody>
                    <a:bodyPr/>
                    <a:lstStyle/>
                    <a:p>
                      <a:pPr marL="9525" lvl="0" indent="0" algn="l">
                        <a:lnSpc>
                          <a:spcPct val="100000"/>
                        </a:lnSpc>
                        <a:spcBef>
                          <a:spcPts val="200"/>
                        </a:spcBef>
                        <a:spcAft>
                          <a:spcPts val="0"/>
                        </a:spcAft>
                        <a:buNone/>
                      </a:pPr>
                      <a:endParaRPr lang="en-US" sz="1100" b="0" i="0" u="none" strike="noStrike" cap="none">
                        <a:solidFill>
                          <a:schemeClr val="dk1"/>
                        </a:solidFill>
                        <a:latin typeface="Avenir Next LT Pro"/>
                        <a:ea typeface="+mn-ea"/>
                        <a:cs typeface="+mn-cs"/>
                      </a:endParaRPr>
                    </a:p>
                  </a:txBody>
                  <a:tcPr marL="155294" marR="93176" marT="124236" marB="124236">
                    <a:lnL w="12700">
                      <a:solidFill>
                        <a:schemeClr val="tx1"/>
                      </a:solidFill>
                    </a:lnL>
                    <a:lnT w="12700" cap="flat" cmpd="sng" algn="ctr">
                      <a:solidFill>
                        <a:schemeClr val="bg1">
                          <a:lumMod val="75000"/>
                        </a:schemeClr>
                      </a:solidFill>
                      <a:prstDash val="solid"/>
                      <a:round/>
                      <a:headEnd type="none" w="med" len="med"/>
                      <a:tailEnd type="none" w="med" len="med"/>
                    </a:lnT>
                    <a:lnB w="12700">
                      <a:solidFill>
                        <a:schemeClr val="bg1">
                          <a:lumMod val="75000"/>
                        </a:schemeClr>
                      </a:solidFill>
                    </a:lnB>
                    <a:lnTlToBr w="0">
                      <a:noFill/>
                    </a:lnTlToBr>
                    <a:lnBlToTr w="0">
                      <a:noFill/>
                    </a:lnBlToTr>
                    <a:solidFill>
                      <a:schemeClr val="bg1">
                        <a:lumMod val="95000"/>
                      </a:schemeClr>
                    </a:solidFill>
                  </a:tcPr>
                </a:tc>
                <a:extLst>
                  <a:ext uri="{0D108BD9-81ED-4DB2-BD59-A6C34878D82A}">
                    <a16:rowId xmlns:a16="http://schemas.microsoft.com/office/drawing/2014/main" val="2821515497"/>
                  </a:ext>
                </a:extLst>
              </a:tr>
              <a:tr h="1093319">
                <a:tc>
                  <a:txBody>
                    <a:bodyPr/>
                    <a:lstStyle/>
                    <a:p>
                      <a:pPr marL="0" indent="0" algn="l">
                        <a:buFont typeface="Arial" panose="020B0604020202020204" pitchFamily="34" charset="0"/>
                        <a:buNone/>
                      </a:pPr>
                      <a:r>
                        <a:rPr lang="en-US" sz="1100" b="1">
                          <a:latin typeface="Avenir Next LT Pro" panose="020B0504020202020204" pitchFamily="34" charset="77"/>
                        </a:rPr>
                        <a:t>Always-On Actions Across the Buyer Journey</a:t>
                      </a:r>
                    </a:p>
                  </a:txBody>
                  <a:tcPr marL="155294" marR="93177" marT="124236" marB="124236"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gridSpan="6">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tabLst/>
                      </a:pPr>
                      <a:endParaRPr lang="en-US">
                        <a:sym typeface="Arial"/>
                      </a:endParaRPr>
                    </a:p>
                  </a:txBody>
                  <a:tcPr marL="155294" marR="931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tabLst/>
                      </a:pPr>
                      <a:endParaRPr lang="en-US">
                        <a:sym typeface="Arial"/>
                      </a:endParaRPr>
                    </a:p>
                  </a:txBody>
                  <a:tcPr marL="155294" marR="93177"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tabLst/>
                      </a:pPr>
                      <a:endParaRPr lang="en-US">
                        <a:sym typeface="Arial"/>
                      </a:endParaRPr>
                    </a:p>
                  </a:txBody>
                  <a:tcPr marL="155294" marR="93177"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tabLst/>
                      </a:pPr>
                      <a:endParaRPr lang="en-US">
                        <a:sym typeface="Arial"/>
                      </a:endParaRPr>
                    </a:p>
                  </a:txBody>
                  <a:tcPr marL="155294" marR="93177"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tabLst/>
                      </a:pPr>
                      <a:endParaRPr lang="en-US">
                        <a:sym typeface="Arial"/>
                      </a:endParaRPr>
                    </a:p>
                  </a:txBody>
                  <a:tcPr marL="155294" marR="9317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051027"/>
                  </a:ext>
                </a:extLst>
              </a:tr>
              <a:tr h="1093319">
                <a:tc>
                  <a:txBody>
                    <a:bodyPr/>
                    <a:lstStyle/>
                    <a:p>
                      <a:pPr marL="0" indent="0" algn="l">
                        <a:buFont typeface="Arial" panose="020B0604020202020204" pitchFamily="34" charset="0"/>
                        <a:buNone/>
                      </a:pPr>
                      <a:r>
                        <a:rPr lang="en-US" sz="1100" b="1">
                          <a:latin typeface="Avenir Next LT Pro"/>
                        </a:rPr>
                        <a:t>Stage-Specific  Questions</a:t>
                      </a:r>
                    </a:p>
                  </a:txBody>
                  <a:tcPr marL="155294" marR="93177" marT="124236" marB="124236"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9525" marR="0" lvl="0" indent="0" algn="l" rtl="0" eaLnBrk="1" fontAlgn="auto" latinLnBrk="0" hangingPunct="1">
                        <a:lnSpc>
                          <a:spcPct val="100000"/>
                        </a:lnSpc>
                        <a:spcBef>
                          <a:spcPts val="200"/>
                        </a:spcBef>
                        <a:spcAft>
                          <a:spcPts val="0"/>
                        </a:spcAft>
                        <a:buClr>
                          <a:srgbClr val="000000"/>
                        </a:buClr>
                        <a:buSzTx/>
                        <a:buFont typeface="Arial" panose="020B0604020202020204" pitchFamily="34" charset="0"/>
                        <a:buNone/>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5" marR="0" lvl="0" indent="0" algn="l" rtl="0" eaLnBrk="1" fontAlgn="auto" latinLnBrk="0" hangingPunct="1">
                        <a:lnSpc>
                          <a:spcPct val="100000"/>
                        </a:lnSpc>
                        <a:spcBef>
                          <a:spcPts val="200"/>
                        </a:spcBef>
                        <a:spcAft>
                          <a:spcPts val="0"/>
                        </a:spcAft>
                        <a:buClr>
                          <a:srgbClr val="000000"/>
                        </a:buClr>
                        <a:buSzTx/>
                        <a:buFont typeface="Arial" panose="020B0604020202020204" pitchFamily="34" charset="0"/>
                        <a:buNone/>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11853967"/>
                  </a:ext>
                </a:extLst>
              </a:tr>
              <a:tr h="1093319">
                <a:tc>
                  <a:txBody>
                    <a:bodyPr/>
                    <a:lstStyle/>
                    <a:p>
                      <a:pPr marL="0" indent="0" algn="l">
                        <a:buFont typeface="Arial" panose="020B0604020202020204" pitchFamily="34" charset="0"/>
                        <a:buNone/>
                      </a:pPr>
                      <a:r>
                        <a:rPr lang="en-US" sz="1100" b="1">
                          <a:latin typeface="Avenir Next LT Pro"/>
                        </a:rPr>
                        <a:t>Information the Buyer Needs to Complete the Stage</a:t>
                      </a:r>
                    </a:p>
                  </a:txBody>
                  <a:tcPr marL="155294" marR="93177" marT="124236" marB="124236"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0" marB="31059">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0" marB="310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0" marB="310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0" marB="310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0" marB="310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0" marB="31059">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4598189"/>
                  </a:ext>
                </a:extLst>
              </a:tr>
              <a:tr h="1093319">
                <a:tc>
                  <a:txBody>
                    <a:bodyPr/>
                    <a:lstStyle/>
                    <a:p>
                      <a:pPr marL="0" indent="0" algn="l">
                        <a:buFont typeface="Arial" panose="020B0604020202020204" pitchFamily="34" charset="0"/>
                        <a:buNone/>
                      </a:pPr>
                      <a:r>
                        <a:rPr lang="en-US" sz="1100" b="1" dirty="0">
                          <a:latin typeface="Avenir Next LT Pro"/>
                        </a:rPr>
                        <a:t>Indicators the Buyer is Moving to Next Stage</a:t>
                      </a:r>
                    </a:p>
                  </a:txBody>
                  <a:tcPr marL="155294" marR="93177" marT="124236" marB="124236"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6838" marR="0" lvl="0" indent="-87313"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endParaRPr lang="en-US" sz="1100" b="0" i="0" u="none" strike="noStrike" cap="none" dirty="0">
                        <a:solidFill>
                          <a:schemeClr val="dk1"/>
                        </a:solidFill>
                        <a:latin typeface="Avenir Next LT Pro" panose="020B0504020202020204" pitchFamily="34" charset="77"/>
                        <a:ea typeface="+mn-ea"/>
                        <a:cs typeface="+mn-cs"/>
                        <a:sym typeface="Arial"/>
                      </a:endParaRPr>
                    </a:p>
                  </a:txBody>
                  <a:tcPr marL="155294" marR="93177" marT="124236" marB="124236">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40255774"/>
                  </a:ext>
                </a:extLst>
              </a:tr>
            </a:tbl>
          </a:graphicData>
        </a:graphic>
      </p:graphicFrame>
    </p:spTree>
    <p:extLst>
      <p:ext uri="{BB962C8B-B14F-4D97-AF65-F5344CB8AC3E}">
        <p14:creationId xmlns:p14="http://schemas.microsoft.com/office/powerpoint/2010/main" val="414642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C2A46-C2BC-FC20-F8C2-6111E0D43867}"/>
            </a:ext>
          </a:extLst>
        </p:cNvPr>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B4F952C-DED7-F4D6-D95E-29388F9A686B}"/>
              </a:ext>
            </a:extLst>
          </p:cNvPr>
          <p:cNvGraphicFramePr>
            <a:graphicFrameLocks noChangeAspect="1"/>
          </p:cNvGraphicFramePr>
          <p:nvPr>
            <p:custDataLst>
              <p:tags r:id="rId1"/>
            </p:custDataLst>
            <p:extLst>
              <p:ext uri="{D42A27DB-BD31-4B8C-83A1-F6EECF244321}">
                <p14:modId xmlns:p14="http://schemas.microsoft.com/office/powerpoint/2010/main" val="377493083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think-cell data - do not delete" hidden="1">
                        <a:extLst>
                          <a:ext uri="{FF2B5EF4-FFF2-40B4-BE49-F238E27FC236}">
                            <a16:creationId xmlns:a16="http://schemas.microsoft.com/office/drawing/2014/main" id="{9B4F952C-DED7-F4D6-D95E-29388F9A686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964084C0-9154-7F12-115B-0113DD49D258}"/>
              </a:ext>
            </a:extLst>
          </p:cNvPr>
          <p:cNvSpPr/>
          <p:nvPr/>
        </p:nvSpPr>
        <p:spPr>
          <a:xfrm>
            <a:off x="1066800" y="7511561"/>
            <a:ext cx="13411200" cy="12895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70"/>
          </a:p>
        </p:txBody>
      </p:sp>
      <p:sp>
        <p:nvSpPr>
          <p:cNvPr id="19" name="Title 3">
            <a:extLst>
              <a:ext uri="{FF2B5EF4-FFF2-40B4-BE49-F238E27FC236}">
                <a16:creationId xmlns:a16="http://schemas.microsoft.com/office/drawing/2014/main" id="{F17E3B5E-665C-8C6C-7F91-A9A79C436236}"/>
              </a:ext>
            </a:extLst>
          </p:cNvPr>
          <p:cNvSpPr>
            <a:spLocks noGrp="1"/>
          </p:cNvSpPr>
          <p:nvPr>
            <p:ph type="title"/>
          </p:nvPr>
        </p:nvSpPr>
        <p:spPr>
          <a:xfrm>
            <a:off x="539176" y="172722"/>
            <a:ext cx="7583545" cy="734382"/>
          </a:xfrm>
        </p:spPr>
        <p:txBody>
          <a:bodyPr vert="horz">
            <a:normAutofit/>
          </a:bodyPr>
          <a:lstStyle/>
          <a:p>
            <a:pPr defTabSz="1005952">
              <a:spcBef>
                <a:spcPct val="0"/>
              </a:spcBef>
            </a:pPr>
            <a:r>
              <a:rPr lang="en-US" dirty="0"/>
              <a:t>Example </a:t>
            </a:r>
            <a:r>
              <a:rPr lang="en-US"/>
              <a:t>buyer journey</a:t>
            </a:r>
            <a:endParaRPr lang="en-US" dirty="0"/>
          </a:p>
        </p:txBody>
      </p:sp>
      <p:graphicFrame>
        <p:nvGraphicFramePr>
          <p:cNvPr id="10" name="Table 5">
            <a:extLst>
              <a:ext uri="{FF2B5EF4-FFF2-40B4-BE49-F238E27FC236}">
                <a16:creationId xmlns:a16="http://schemas.microsoft.com/office/drawing/2014/main" id="{CC82643B-08FD-72EC-5DDA-AFC0ADBB2E97}"/>
              </a:ext>
            </a:extLst>
          </p:cNvPr>
          <p:cNvGraphicFramePr>
            <a:graphicFrameLocks noGrp="1"/>
          </p:cNvGraphicFramePr>
          <p:nvPr>
            <p:extLst>
              <p:ext uri="{D42A27DB-BD31-4B8C-83A1-F6EECF244321}">
                <p14:modId xmlns:p14="http://schemas.microsoft.com/office/powerpoint/2010/main" val="763563150"/>
              </p:ext>
            </p:extLst>
          </p:nvPr>
        </p:nvGraphicFramePr>
        <p:xfrm>
          <a:off x="539176" y="1271749"/>
          <a:ext cx="14382735" cy="7867390"/>
        </p:xfrm>
        <a:graphic>
          <a:graphicData uri="http://schemas.openxmlformats.org/drawingml/2006/table">
            <a:tbl>
              <a:tblPr firstRow="1" bandRow="1">
                <a:tableStyleId>{5C22544A-7EE6-4342-B048-85BDC9FD1C3A}</a:tableStyleId>
              </a:tblPr>
              <a:tblGrid>
                <a:gridCol w="1693227">
                  <a:extLst>
                    <a:ext uri="{9D8B030D-6E8A-4147-A177-3AD203B41FA5}">
                      <a16:colId xmlns:a16="http://schemas.microsoft.com/office/drawing/2014/main" val="2876867577"/>
                    </a:ext>
                  </a:extLst>
                </a:gridCol>
                <a:gridCol w="2114918">
                  <a:extLst>
                    <a:ext uri="{9D8B030D-6E8A-4147-A177-3AD203B41FA5}">
                      <a16:colId xmlns:a16="http://schemas.microsoft.com/office/drawing/2014/main" val="3693067889"/>
                    </a:ext>
                  </a:extLst>
                </a:gridCol>
                <a:gridCol w="2114918">
                  <a:extLst>
                    <a:ext uri="{9D8B030D-6E8A-4147-A177-3AD203B41FA5}">
                      <a16:colId xmlns:a16="http://schemas.microsoft.com/office/drawing/2014/main" val="1283234691"/>
                    </a:ext>
                  </a:extLst>
                </a:gridCol>
                <a:gridCol w="2114918">
                  <a:extLst>
                    <a:ext uri="{9D8B030D-6E8A-4147-A177-3AD203B41FA5}">
                      <a16:colId xmlns:a16="http://schemas.microsoft.com/office/drawing/2014/main" val="3684308474"/>
                    </a:ext>
                  </a:extLst>
                </a:gridCol>
                <a:gridCol w="2114918">
                  <a:extLst>
                    <a:ext uri="{9D8B030D-6E8A-4147-A177-3AD203B41FA5}">
                      <a16:colId xmlns:a16="http://schemas.microsoft.com/office/drawing/2014/main" val="3887331463"/>
                    </a:ext>
                  </a:extLst>
                </a:gridCol>
                <a:gridCol w="2114918">
                  <a:extLst>
                    <a:ext uri="{9D8B030D-6E8A-4147-A177-3AD203B41FA5}">
                      <a16:colId xmlns:a16="http://schemas.microsoft.com/office/drawing/2014/main" val="323824038"/>
                    </a:ext>
                  </a:extLst>
                </a:gridCol>
                <a:gridCol w="2114918">
                  <a:extLst>
                    <a:ext uri="{9D8B030D-6E8A-4147-A177-3AD203B41FA5}">
                      <a16:colId xmlns:a16="http://schemas.microsoft.com/office/drawing/2014/main" val="3443294867"/>
                    </a:ext>
                  </a:extLst>
                </a:gridCol>
              </a:tblGrid>
              <a:tr h="346451">
                <a:tc>
                  <a:txBody>
                    <a:bodyPr/>
                    <a:lstStyle/>
                    <a:p>
                      <a:pPr algn="r"/>
                      <a:r>
                        <a:rPr lang="en-US" sz="1100" i="1">
                          <a:latin typeface="Avenir Next LT Pro" panose="020B0504020202020204" pitchFamily="34" charset="77"/>
                        </a:rPr>
                        <a:t>Buyer Stages</a:t>
                      </a:r>
                    </a:p>
                  </a:txBody>
                  <a:tcPr marL="198001" marR="198001"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100">
                          <a:latin typeface="Avenir Next LT Pro"/>
                        </a:rPr>
                        <a:t>Identify</a:t>
                      </a:r>
                    </a:p>
                  </a:txBody>
                  <a:tcPr marL="0" marR="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100">
                          <a:latin typeface="Avenir Next LT Pro"/>
                        </a:rPr>
                        <a:t>Discover</a:t>
                      </a:r>
                    </a:p>
                  </a:txBody>
                  <a:tcPr marL="0" marR="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100">
                          <a:latin typeface="Avenir Next LT Pro" panose="020B0504020202020204" pitchFamily="34" charset="77"/>
                        </a:rPr>
                        <a:t>Evaluate</a:t>
                      </a:r>
                    </a:p>
                  </a:txBody>
                  <a:tcPr marL="0" marR="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100">
                          <a:latin typeface="Avenir Next LT Pro"/>
                        </a:rPr>
                        <a:t>Select</a:t>
                      </a:r>
                    </a:p>
                  </a:txBody>
                  <a:tcPr marL="0" marR="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100">
                          <a:latin typeface="Avenir Next LT Pro"/>
                        </a:rPr>
                        <a:t>Purchase</a:t>
                      </a:r>
                    </a:p>
                  </a:txBody>
                  <a:tcPr marL="0" marR="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tc>
                  <a:txBody>
                    <a:bodyPr/>
                    <a:lstStyle/>
                    <a:p>
                      <a:pPr algn="ctr"/>
                      <a:r>
                        <a:rPr lang="en-US" sz="1100">
                          <a:latin typeface="Avenir Next LT Pro"/>
                        </a:rPr>
                        <a:t>Implement</a:t>
                      </a:r>
                    </a:p>
                  </a:txBody>
                  <a:tcPr marL="0" marR="0" marT="108000" marB="10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solidFill>
                  </a:tcPr>
                </a:tc>
                <a:extLst>
                  <a:ext uri="{0D108BD9-81ED-4DB2-BD59-A6C34878D82A}">
                    <a16:rowId xmlns:a16="http://schemas.microsoft.com/office/drawing/2014/main" val="1632850928"/>
                  </a:ext>
                </a:extLst>
              </a:tr>
              <a:tr h="381037">
                <a:tc>
                  <a:txBody>
                    <a:bodyPr/>
                    <a:lstStyle/>
                    <a:p>
                      <a:pPr marL="0" indent="0" algn="l">
                        <a:buFont typeface="Arial" panose="020B0604020202020204" pitchFamily="34" charset="0"/>
                        <a:buNone/>
                      </a:pPr>
                      <a:r>
                        <a:rPr lang="en-US" sz="1100" b="1">
                          <a:latin typeface="Avenir Next LT Pro"/>
                        </a:rPr>
                        <a:t>Buyer</a:t>
                      </a:r>
                      <a:br>
                        <a:rPr lang="en-US" sz="1100" b="1">
                          <a:latin typeface="Avenir Next LT Pro"/>
                        </a:rPr>
                      </a:br>
                      <a:r>
                        <a:rPr lang="en-US" sz="1100" b="1">
                          <a:latin typeface="Avenir Next LT Pro"/>
                        </a:rPr>
                        <a:t>Objectives</a:t>
                      </a:r>
                    </a:p>
                  </a:txBody>
                  <a:tcPr marL="155294" marR="93177" marT="124236" marB="124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9525" marR="0" indent="0" algn="l" rtl="0" eaLnBrk="1" hangingPunct="1">
                        <a:lnSpc>
                          <a:spcPct val="100000"/>
                        </a:lnSpc>
                        <a:spcBef>
                          <a:spcPts val="200"/>
                        </a:spcBef>
                        <a:spcAft>
                          <a:spcPts val="0"/>
                        </a:spcAft>
                        <a:buClr>
                          <a:srgbClr val="000000"/>
                        </a:buClr>
                        <a:buFont typeface="Arial" panose="020B0604020202020204" pitchFamily="34" charset="0"/>
                        <a:buNone/>
                      </a:pPr>
                      <a:r>
                        <a:rPr lang="en-US" sz="800" b="0" i="0" u="none" strike="noStrike" cap="none">
                          <a:solidFill>
                            <a:schemeClr val="dk1"/>
                          </a:solidFill>
                          <a:latin typeface="Avenir Next LT Pro"/>
                          <a:ea typeface="+mn-ea"/>
                          <a:cs typeface="+mn-cs"/>
                        </a:rPr>
                        <a:t>Clarity on the significance/ size of  a change/event, the potential need for external solutions</a:t>
                      </a:r>
                      <a:endParaRPr lang="en-US" sz="800" b="0" i="0" u="none" strike="noStrike" cap="none">
                        <a:solidFill>
                          <a:schemeClr val="dk1"/>
                        </a:solidFill>
                        <a:latin typeface="Avenir Next LT Pro"/>
                        <a:ea typeface="+mn-ea"/>
                        <a:cs typeface="+mn-cs"/>
                        <a:sym typeface="Arial"/>
                      </a:endParaRPr>
                    </a:p>
                  </a:txBody>
                  <a:tcPr marL="155294" marR="93177" marT="124236" marB="1242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5" marR="0" indent="0" algn="l" rtl="0" eaLnBrk="1" hangingPunct="1">
                        <a:lnSpc>
                          <a:spcPct val="100000"/>
                        </a:lnSpc>
                        <a:spcBef>
                          <a:spcPts val="200"/>
                        </a:spcBef>
                        <a:spcAft>
                          <a:spcPts val="0"/>
                        </a:spcAft>
                        <a:buClr>
                          <a:srgbClr val="000000"/>
                        </a:buClr>
                        <a:buFont typeface="Arial" panose="020B0604020202020204" pitchFamily="34" charset="0"/>
                        <a:buNone/>
                      </a:pPr>
                      <a:r>
                        <a:rPr lang="en-US" sz="800" b="0" i="0" u="none" strike="noStrike" cap="none">
                          <a:solidFill>
                            <a:schemeClr val="dk1"/>
                          </a:solidFill>
                          <a:latin typeface="Avenir Next LT Pro"/>
                          <a:ea typeface="+mn-ea"/>
                          <a:cs typeface="+mn-cs"/>
                        </a:rPr>
                        <a:t>A short-list of available solutions and how they help with the change/event or overall needs</a:t>
                      </a:r>
                      <a:endParaRPr lang="en-US" sz="800" b="0" i="0" u="none" strike="noStrike" cap="none">
                        <a:solidFill>
                          <a:schemeClr val="dk1"/>
                        </a:solidFill>
                        <a:latin typeface="Avenir Next LT Pro"/>
                        <a:ea typeface="+mn-ea"/>
                        <a:cs typeface="+mn-cs"/>
                        <a:sym typeface="Arial"/>
                      </a:endParaRPr>
                    </a:p>
                  </a:txBody>
                  <a:tcPr marL="155294" marR="93177" marT="124236" marB="1242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5" marR="0" lvl="0" indent="0" algn="l" rtl="0" eaLnBrk="1" fontAlgn="auto" latinLnBrk="0" hangingPunct="1">
                        <a:lnSpc>
                          <a:spcPct val="100000"/>
                        </a:lnSpc>
                        <a:spcBef>
                          <a:spcPts val="200"/>
                        </a:spcBef>
                        <a:spcAft>
                          <a:spcPts val="0"/>
                        </a:spcAft>
                        <a:buClr>
                          <a:srgbClr val="000000"/>
                        </a:buClr>
                        <a:buSzTx/>
                        <a:buFont typeface="Arial" panose="020B0604020202020204" pitchFamily="34" charset="0"/>
                        <a:buNone/>
                      </a:pPr>
                      <a:r>
                        <a:rPr lang="en-US" sz="800" b="0" i="0" u="none" strike="noStrike" cap="none">
                          <a:solidFill>
                            <a:schemeClr val="dk1"/>
                          </a:solidFill>
                          <a:latin typeface="Avenir Next LT Pro"/>
                          <a:ea typeface="+mn-ea"/>
                          <a:cs typeface="+mn-cs"/>
                        </a:rPr>
                        <a:t>An initial view of the best possible solution when comparing the short-listed solution against their requirements</a:t>
                      </a:r>
                      <a:endParaRPr lang="en-US" sz="800" b="0" i="0" u="none" strike="noStrike" cap="none">
                        <a:solidFill>
                          <a:schemeClr val="dk1"/>
                        </a:solidFill>
                        <a:latin typeface="Avenir Next LT Pro"/>
                        <a:ea typeface="+mn-ea"/>
                        <a:cs typeface="+mn-cs"/>
                        <a:sym typeface="Arial"/>
                      </a:endParaRPr>
                    </a:p>
                  </a:txBody>
                  <a:tcPr marL="155294" marR="93177" marT="124236" marB="1242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525" marR="0" lvl="0" indent="0" algn="l" rtl="0" eaLnBrk="1" fontAlgn="auto" latinLnBrk="0" hangingPunct="1">
                        <a:lnSpc>
                          <a:spcPct val="100000"/>
                        </a:lnSpc>
                        <a:spcBef>
                          <a:spcPts val="200"/>
                        </a:spcBef>
                        <a:spcAft>
                          <a:spcPts val="0"/>
                        </a:spcAft>
                        <a:buClr>
                          <a:srgbClr val="000000"/>
                        </a:buClr>
                        <a:buSzTx/>
                        <a:buFont typeface="Arial" panose="020B0604020202020204" pitchFamily="34" charset="0"/>
                        <a:buNone/>
                      </a:pPr>
                      <a:r>
                        <a:rPr lang="en-US" sz="800" b="0" i="0" u="none" strike="noStrike" cap="none" noProof="0">
                          <a:solidFill>
                            <a:schemeClr val="dk1"/>
                          </a:solidFill>
                          <a:latin typeface="Avenir Next LT Pro"/>
                          <a:ea typeface="+mn-ea"/>
                          <a:cs typeface="+mn-cs"/>
                        </a:rPr>
                        <a:t>A determination that the selected solution aligns well with their needs</a:t>
                      </a:r>
                    </a:p>
                  </a:txBody>
                  <a:tcPr marL="155294" marR="93177" marT="124236" marB="1242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panose="020B0604020202020204" pitchFamily="34" charset="0"/>
                        <a:buNone/>
                      </a:pPr>
                      <a:r>
                        <a:rPr lang="en-US" sz="800" b="0" i="0" u="none" strike="noStrike" cap="none" noProof="0">
                          <a:solidFill>
                            <a:schemeClr val="dk1"/>
                          </a:solidFill>
                          <a:latin typeface="Avenir Next LT Pro"/>
                          <a:ea typeface="+mn-ea"/>
                          <a:cs typeface="+mn-cs"/>
                        </a:rPr>
                        <a:t>Agreement among all stakeholders on the structure of the deal, and a signed contract</a:t>
                      </a:r>
                      <a:endParaRPr lang="en-US" sz="800" b="0" i="0" u="none" strike="noStrike" cap="none" noProof="0">
                        <a:solidFill>
                          <a:schemeClr val="dk1"/>
                        </a:solidFill>
                        <a:latin typeface="Avenir Next LT Pro"/>
                        <a:ea typeface="+mn-ea"/>
                        <a:cs typeface="+mn-cs"/>
                        <a:sym typeface="Arial"/>
                      </a:endParaRPr>
                    </a:p>
                  </a:txBody>
                  <a:tcPr marL="155294" marR="93177" marT="124236" marB="1242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panose="020B0604020202020204" pitchFamily="34" charset="0"/>
                        <a:buNone/>
                      </a:pPr>
                      <a:r>
                        <a:rPr lang="en-US" sz="800" b="0" i="0" u="none" strike="noStrike" kern="0" cap="none" spc="0" normalizeH="0" baseline="0" noProof="0">
                          <a:ln>
                            <a:noFill/>
                          </a:ln>
                          <a:solidFill>
                            <a:srgbClr val="071E31"/>
                          </a:solidFill>
                          <a:effectLst/>
                          <a:uLnTx/>
                          <a:uFillTx/>
                          <a:latin typeface="Avenir Next LT Pro"/>
                          <a:ea typeface="+mn-ea"/>
                          <a:cs typeface="+mn-cs"/>
                        </a:rPr>
                        <a:t>An agreed set of actions toward implementing the solution and following the set timeline</a:t>
                      </a:r>
                      <a:endParaRPr lang="en-US" sz="800" b="0" i="0" u="none" strike="noStrike" kern="0" cap="none" spc="0" normalizeH="0" baseline="0" noProof="0">
                        <a:ln>
                          <a:noFill/>
                        </a:ln>
                        <a:solidFill>
                          <a:srgbClr val="071E31"/>
                        </a:solidFill>
                        <a:effectLst/>
                        <a:uLnTx/>
                        <a:uFillTx/>
                        <a:latin typeface="Avenir Next LT Pro"/>
                        <a:ea typeface="+mn-ea"/>
                        <a:cs typeface="+mn-cs"/>
                        <a:sym typeface="Arial"/>
                      </a:endParaRPr>
                    </a:p>
                  </a:txBody>
                  <a:tcPr marL="155294" marR="93177" marT="124236" marB="1242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5127447"/>
                  </a:ext>
                </a:extLst>
              </a:tr>
              <a:tr h="1578057">
                <a:tc>
                  <a:txBody>
                    <a:bodyPr/>
                    <a:lstStyle/>
                    <a:p>
                      <a:pPr marL="0" indent="0" algn="l">
                        <a:buFont typeface="Arial" panose="020B0604020202020204" pitchFamily="34" charset="0"/>
                        <a:buNone/>
                      </a:pPr>
                      <a:r>
                        <a:rPr lang="en-US" sz="1100" b="1">
                          <a:latin typeface="Avenir Next LT Pro"/>
                        </a:rPr>
                        <a:t>Stage-Specific Actions</a:t>
                      </a:r>
                    </a:p>
                  </a:txBody>
                  <a:tcPr marL="155294" marR="93177" marT="124236" marB="124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a:solidFill>
                            <a:schemeClr val="dk1"/>
                          </a:solidFill>
                          <a:latin typeface="Avenir Next LT Pro" panose="020B0504020202020204" pitchFamily="34" charset="77"/>
                          <a:ea typeface="+mn-ea"/>
                          <a:cs typeface="+mn-cs"/>
                          <a:sym typeface="Arial"/>
                        </a:rPr>
                        <a:t> Initial research – Network with peers, research best practices, and explore industry news.</a:t>
                      </a: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a:solidFill>
                            <a:schemeClr val="dk1"/>
                          </a:solidFill>
                          <a:latin typeface="Avenir Next LT Pro"/>
                          <a:ea typeface="+mn-ea"/>
                          <a:cs typeface="+mn-cs"/>
                          <a:sym typeface="Arial"/>
                        </a:rPr>
                        <a:t> Solution exploration – Conduct preliminary </a:t>
                      </a:r>
                      <a:r>
                        <a:rPr lang="en-US" sz="800" b="0" i="0" u="none" strike="noStrike" cap="none">
                          <a:solidFill>
                            <a:schemeClr val="dk1"/>
                          </a:solidFill>
                          <a:latin typeface="Avenir Next LT Pro"/>
                          <a:ea typeface="+mn-ea"/>
                          <a:cs typeface="+mn-cs"/>
                        </a:rPr>
                        <a:t>research</a:t>
                      </a:r>
                      <a:r>
                        <a:rPr lang="en-US" sz="800" b="0" i="0" u="none" strike="noStrike" cap="none">
                          <a:solidFill>
                            <a:schemeClr val="dk1"/>
                          </a:solidFill>
                          <a:latin typeface="Avenir Next LT Pro"/>
                          <a:ea typeface="+mn-ea"/>
                          <a:cs typeface="+mn-cs"/>
                          <a:sym typeface="Arial"/>
                        </a:rPr>
                        <a:t> on potential solutions.</a:t>
                      </a: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a:solidFill>
                            <a:schemeClr val="dk1"/>
                          </a:solidFill>
                          <a:latin typeface="Avenir Next LT Pro"/>
                          <a:ea typeface="+mn-ea"/>
                          <a:cs typeface="+mn-cs"/>
                          <a:sym typeface="Arial"/>
                        </a:rPr>
                        <a:t> Demo request – Request and receive initial demonstrations</a:t>
                      </a:r>
                      <a:r>
                        <a:rPr lang="en-US" sz="800" b="0" i="0" u="none" strike="noStrike" cap="none">
                          <a:solidFill>
                            <a:schemeClr val="dk1"/>
                          </a:solidFill>
                          <a:latin typeface="Avenir Next LT Pro"/>
                          <a:ea typeface="+mn-ea"/>
                          <a:cs typeface="+mn-cs"/>
                        </a:rPr>
                        <a:t>.</a:t>
                      </a:r>
                      <a:endParaRPr lang="en-US" sz="800" b="0" i="0" u="none" strike="noStrike" cap="none">
                        <a:solidFill>
                          <a:schemeClr val="dk1"/>
                        </a:solidFill>
                        <a:latin typeface="Avenir Next LT Pro"/>
                        <a:ea typeface="+mn-ea"/>
                        <a:cs typeface="+mn-cs"/>
                        <a:sym typeface="Arial"/>
                      </a:endParaRPr>
                    </a:p>
                  </a:txBody>
                  <a:tcPr marL="155294" marR="93177" marT="124236" marB="124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9525" algn="l" defTabSz="914400"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r>
                        <a:rPr lang="en-US" sz="800" b="0" i="0" u="none" strike="noStrike" cap="none">
                          <a:solidFill>
                            <a:schemeClr val="dk1"/>
                          </a:solidFill>
                          <a:latin typeface="Avenir Next LT Pro"/>
                          <a:ea typeface="+mn-ea"/>
                          <a:cs typeface="+mn-cs"/>
                          <a:sym typeface="Arial"/>
                        </a:rPr>
                        <a:t> Solution exploration – Review resources like whitepapers, videos, and demos</a:t>
                      </a:r>
                      <a:r>
                        <a:rPr lang="en-US" sz="800" b="0" i="0" u="none" strike="noStrike" cap="none">
                          <a:solidFill>
                            <a:schemeClr val="dk1"/>
                          </a:solidFill>
                          <a:latin typeface="Avenir Next LT Pro"/>
                          <a:ea typeface="+mn-ea"/>
                          <a:cs typeface="+mn-cs"/>
                        </a:rPr>
                        <a:t>.</a:t>
                      </a:r>
                      <a:endParaRPr lang="en-US" sz="800" b="0" i="0" u="none" strike="noStrike" cap="none">
                        <a:solidFill>
                          <a:schemeClr val="dk1"/>
                        </a:solidFill>
                        <a:latin typeface="Avenir Next LT Pro" panose="020B0504020202020204" pitchFamily="34" charset="77"/>
                        <a:ea typeface="+mn-ea"/>
                        <a:cs typeface="+mn-cs"/>
                        <a:sym typeface="Arial"/>
                      </a:endParaRP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a:solidFill>
                            <a:schemeClr val="dk1"/>
                          </a:solidFill>
                          <a:latin typeface="Avenir Next LT Pro"/>
                          <a:ea typeface="+mn-ea"/>
                          <a:cs typeface="+mn-cs"/>
                          <a:sym typeface="Arial"/>
                        </a:rPr>
                        <a:t> Vendor evaluation – Research and shortlist potential vendors</a:t>
                      </a:r>
                      <a:r>
                        <a:rPr lang="en-US" sz="800" b="0" i="0" u="none" strike="noStrike" cap="none">
                          <a:solidFill>
                            <a:schemeClr val="dk1"/>
                          </a:solidFill>
                          <a:latin typeface="Avenir Next LT Pro"/>
                          <a:ea typeface="+mn-ea"/>
                          <a:cs typeface="+mn-cs"/>
                        </a:rPr>
                        <a:t>.</a:t>
                      </a:r>
                      <a:endParaRPr lang="en-US" sz="800" b="0" i="0" u="none" strike="noStrike" cap="none">
                        <a:solidFill>
                          <a:schemeClr val="dk1"/>
                        </a:solidFill>
                        <a:latin typeface="Avenir Next LT Pro"/>
                        <a:ea typeface="+mn-ea"/>
                        <a:cs typeface="+mn-cs"/>
                        <a:sym typeface="Arial"/>
                      </a:endParaRP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a:solidFill>
                            <a:schemeClr val="dk1"/>
                          </a:solidFill>
                          <a:latin typeface="Avenir Next LT Pro"/>
                          <a:ea typeface="+mn-ea"/>
                          <a:cs typeface="+mn-cs"/>
                          <a:sym typeface="Arial"/>
                        </a:rPr>
                        <a:t> Option narrowing – Evaluate solutions, suppliers, and budget implications</a:t>
                      </a:r>
                      <a:r>
                        <a:rPr lang="en-US" sz="800" b="0" i="0" u="none" strike="noStrike" cap="none">
                          <a:solidFill>
                            <a:schemeClr val="dk1"/>
                          </a:solidFill>
                          <a:latin typeface="Avenir Next LT Pro"/>
                          <a:ea typeface="+mn-ea"/>
                          <a:cs typeface="+mn-cs"/>
                        </a:rPr>
                        <a:t>. Eliminate some from consideration.</a:t>
                      </a:r>
                      <a:endParaRPr lang="en-US" sz="800" b="0" i="0" u="none" strike="noStrike" cap="none">
                        <a:solidFill>
                          <a:schemeClr val="dk1"/>
                        </a:solidFill>
                        <a:latin typeface="Avenir Next LT Pro"/>
                        <a:ea typeface="+mn-ea"/>
                        <a:cs typeface="+mn-cs"/>
                        <a:sym typeface="Arial"/>
                      </a:endParaRPr>
                    </a:p>
                  </a:txBody>
                  <a:tcPr marL="155294" marR="93177" marT="124236" marB="124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9525" algn="l" defTabSz="914400"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r>
                        <a:rPr lang="en-US" sz="800" b="0" i="0" u="none" strike="noStrike" cap="none">
                          <a:solidFill>
                            <a:schemeClr val="dk1"/>
                          </a:solidFill>
                          <a:latin typeface="Avenir Next LT Pro" panose="020B0504020202020204" pitchFamily="34" charset="77"/>
                          <a:ea typeface="+mn-ea"/>
                          <a:cs typeface="+mn-cs"/>
                          <a:sym typeface="Arial"/>
                        </a:rPr>
                        <a:t> Evaluation, alignment, and engagement – Define solution requirements, compare options.</a:t>
                      </a: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a:solidFill>
                            <a:schemeClr val="dk1"/>
                          </a:solidFill>
                          <a:latin typeface="Avenir Next LT Pro" panose="020B0504020202020204" pitchFamily="34" charset="77"/>
                          <a:ea typeface="+mn-ea"/>
                          <a:cs typeface="+mn-cs"/>
                          <a:sym typeface="Arial"/>
                        </a:rPr>
                        <a:t> Implementation planning –</a:t>
                      </a:r>
                      <a:br>
                        <a:rPr lang="en-US" sz="800" b="0" i="0" u="none" strike="noStrike" cap="none">
                          <a:solidFill>
                            <a:schemeClr val="dk1"/>
                          </a:solidFill>
                          <a:latin typeface="Avenir Next LT Pro" panose="020B0504020202020204" pitchFamily="34" charset="77"/>
                          <a:ea typeface="+mn-ea"/>
                          <a:cs typeface="+mn-cs"/>
                          <a:sym typeface="Arial"/>
                        </a:rPr>
                      </a:br>
                      <a:r>
                        <a:rPr lang="en-US" sz="800" b="0" i="0" u="none" strike="noStrike" cap="none">
                          <a:solidFill>
                            <a:schemeClr val="dk1"/>
                          </a:solidFill>
                          <a:latin typeface="Avenir Next LT Pro" panose="020B0504020202020204" pitchFamily="34" charset="77"/>
                          <a:ea typeface="+mn-ea"/>
                          <a:cs typeface="+mn-cs"/>
                          <a:sym typeface="Arial"/>
                        </a:rPr>
                        <a:t>Set timelines for implementation.</a:t>
                      </a: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a:solidFill>
                            <a:schemeClr val="dk1"/>
                          </a:solidFill>
                          <a:latin typeface="Avenir Next LT Pro" panose="020B0504020202020204" pitchFamily="34" charset="77"/>
                          <a:ea typeface="+mn-ea"/>
                          <a:cs typeface="+mn-cs"/>
                          <a:sym typeface="Arial"/>
                        </a:rPr>
                        <a:t> Pricing and fit analysis –</a:t>
                      </a:r>
                      <a:br>
                        <a:rPr lang="en-US" sz="800" b="0" i="0" u="none" strike="noStrike" cap="none">
                          <a:solidFill>
                            <a:schemeClr val="dk1"/>
                          </a:solidFill>
                          <a:latin typeface="Avenir Next LT Pro" panose="020B0504020202020204" pitchFamily="34" charset="77"/>
                          <a:ea typeface="+mn-ea"/>
                          <a:cs typeface="+mn-cs"/>
                          <a:sym typeface="Arial"/>
                        </a:rPr>
                      </a:br>
                      <a:r>
                        <a:rPr lang="en-US" sz="800" b="0" i="0" u="none" strike="noStrike" cap="none">
                          <a:solidFill>
                            <a:schemeClr val="dk1"/>
                          </a:solidFill>
                          <a:latin typeface="Avenir Next LT Pro" panose="020B0504020202020204" pitchFamily="34" charset="77"/>
                          <a:ea typeface="+mn-ea"/>
                          <a:cs typeface="+mn-cs"/>
                          <a:sym typeface="Arial"/>
                        </a:rPr>
                        <a:t>Gain high-level pricing insight</a:t>
                      </a:r>
                      <a:br>
                        <a:rPr lang="en-US" sz="800" b="0" i="0" u="none" strike="noStrike" cap="none">
                          <a:solidFill>
                            <a:schemeClr val="dk1"/>
                          </a:solidFill>
                          <a:latin typeface="Avenir Next LT Pro" panose="020B0504020202020204" pitchFamily="34" charset="77"/>
                          <a:ea typeface="+mn-ea"/>
                          <a:cs typeface="+mn-cs"/>
                          <a:sym typeface="Arial"/>
                        </a:rPr>
                      </a:br>
                      <a:r>
                        <a:rPr lang="en-US" sz="800" b="0" i="0" u="none" strike="noStrike" cap="none">
                          <a:solidFill>
                            <a:schemeClr val="dk1"/>
                          </a:solidFill>
                          <a:latin typeface="Avenir Next LT Pro" panose="020B0504020202020204" pitchFamily="34" charset="77"/>
                          <a:ea typeface="+mn-ea"/>
                          <a:cs typeface="+mn-cs"/>
                          <a:sym typeface="Arial"/>
                        </a:rPr>
                        <a:t>for suitable solutions.</a:t>
                      </a: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a:solidFill>
                            <a:schemeClr val="dk1"/>
                          </a:solidFill>
                          <a:latin typeface="Avenir Next LT Pro" panose="020B0504020202020204" pitchFamily="34" charset="77"/>
                          <a:ea typeface="+mn-ea"/>
                          <a:cs typeface="+mn-cs"/>
                          <a:sym typeface="Arial"/>
                        </a:rPr>
                        <a:t> Demonstration and testing –</a:t>
                      </a:r>
                      <a:br>
                        <a:rPr lang="en-US" sz="800" b="0" i="0" u="none" strike="noStrike" cap="none">
                          <a:solidFill>
                            <a:schemeClr val="dk1"/>
                          </a:solidFill>
                          <a:latin typeface="Avenir Next LT Pro" panose="020B0504020202020204" pitchFamily="34" charset="77"/>
                          <a:ea typeface="+mn-ea"/>
                          <a:cs typeface="+mn-cs"/>
                          <a:sym typeface="Arial"/>
                        </a:rPr>
                      </a:br>
                      <a:r>
                        <a:rPr lang="en-US" sz="800" b="0" i="0" u="none" strike="noStrike" cap="none">
                          <a:solidFill>
                            <a:schemeClr val="dk1"/>
                          </a:solidFill>
                          <a:latin typeface="Avenir Next LT Pro" panose="020B0504020202020204" pitchFamily="34" charset="77"/>
                          <a:ea typeface="+mn-ea"/>
                          <a:cs typeface="+mn-cs"/>
                          <a:sym typeface="Arial"/>
                        </a:rPr>
                        <a:t>Receive thorough demos.</a:t>
                      </a:r>
                    </a:p>
                  </a:txBody>
                  <a:tcPr marL="155294" marR="93177" marT="124236" marB="124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a:solidFill>
                            <a:schemeClr val="dk1"/>
                          </a:solidFill>
                          <a:latin typeface="Avenir Next LT Pro"/>
                          <a:ea typeface="+mn-ea"/>
                          <a:cs typeface="+mn-cs"/>
                          <a:sym typeface="Arial"/>
                        </a:rPr>
                        <a:t> Feedback and selection – Gather end-user feedback</a:t>
                      </a:r>
                      <a:r>
                        <a:rPr lang="en-US" sz="800" b="0" i="0" u="none" strike="noStrike" cap="none">
                          <a:solidFill>
                            <a:schemeClr val="dk1"/>
                          </a:solidFill>
                          <a:latin typeface="Avenir Next LT Pro"/>
                          <a:ea typeface="+mn-ea"/>
                          <a:cs typeface="+mn-cs"/>
                        </a:rPr>
                        <a:t> on</a:t>
                      </a:r>
                      <a:r>
                        <a:rPr lang="en-US" sz="800" b="0" i="0" u="none" strike="noStrike" cap="none">
                          <a:solidFill>
                            <a:schemeClr val="dk1"/>
                          </a:solidFill>
                          <a:latin typeface="Avenir Next LT Pro"/>
                          <a:ea typeface="+mn-ea"/>
                          <a:cs typeface="+mn-cs"/>
                          <a:sym typeface="Arial"/>
                        </a:rPr>
                        <a:t> references.</a:t>
                      </a: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a:solidFill>
                            <a:schemeClr val="dk1"/>
                          </a:solidFill>
                          <a:latin typeface="Avenir Next LT Pro" panose="020B0504020202020204" pitchFamily="34" charset="77"/>
                          <a:ea typeface="+mn-ea"/>
                          <a:cs typeface="+mn-cs"/>
                          <a:sym typeface="Arial"/>
                        </a:rPr>
                        <a:t> Validation and contract review – Validate organization and individual compliance with requirements and update contracts.</a:t>
                      </a: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a:solidFill>
                            <a:schemeClr val="dk1"/>
                          </a:solidFill>
                          <a:latin typeface="Avenir Next LT Pro"/>
                          <a:ea typeface="+mn-ea"/>
                          <a:cs typeface="+mn-cs"/>
                          <a:sym typeface="Arial"/>
                        </a:rPr>
                        <a:t> Pricing and agreement – Finalize pricing and complete agreements.</a:t>
                      </a:r>
                    </a:p>
                  </a:txBody>
                  <a:tcPr marL="155294" marR="93177" marT="124236" marB="124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a:solidFill>
                            <a:schemeClr val="dk1"/>
                          </a:solidFill>
                          <a:latin typeface="Avenir Next LT Pro"/>
                          <a:ea typeface="+mn-ea"/>
                          <a:cs typeface="+mn-cs"/>
                        </a:rPr>
                        <a:t> Agreement and approval – Obtain the key decision-makers’ final approval.</a:t>
                      </a:r>
                    </a:p>
                    <a:p>
                      <a:pPr marL="0" marR="0" lvl="0" indent="9525" algn="l">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a:solidFill>
                            <a:schemeClr val="dk1"/>
                          </a:solidFill>
                          <a:latin typeface="Avenir Next LT Pro"/>
                          <a:ea typeface="+mn-ea"/>
                          <a:cs typeface="+mn-cs"/>
                        </a:rPr>
                        <a:t> Contract and purchase – Gain signatures for contract.</a:t>
                      </a:r>
                    </a:p>
                    <a:p>
                      <a:pPr marL="0" marR="0" lvl="0" indent="9525" algn="l">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a:solidFill>
                            <a:schemeClr val="dk1"/>
                          </a:solidFill>
                          <a:latin typeface="Avenir Next LT Pro"/>
                          <a:ea typeface="+mn-ea"/>
                          <a:cs typeface="+mn-cs"/>
                        </a:rPr>
                        <a:t> Workflow design – Align with supplier's implementation team.</a:t>
                      </a:r>
                    </a:p>
                  </a:txBody>
                  <a:tcPr marL="155294" marR="93177" marT="124236" marB="124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a:solidFill>
                            <a:schemeClr val="dk1"/>
                          </a:solidFill>
                          <a:latin typeface="Avenir Next LT Pro"/>
                          <a:ea typeface="+mn-ea"/>
                          <a:cs typeface="+mn-cs"/>
                        </a:rPr>
                        <a:t> Execution – Set up and trouble shoot as needed.</a:t>
                      </a:r>
                    </a:p>
                    <a:p>
                      <a:pPr marL="0" marR="0" lvl="0" indent="9525" algn="l">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a:solidFill>
                            <a:schemeClr val="dk1"/>
                          </a:solidFill>
                          <a:latin typeface="Avenir Next LT Pro"/>
                          <a:ea typeface="+mn-ea"/>
                          <a:cs typeface="+mn-cs"/>
                        </a:rPr>
                        <a:t> Training – Carry out training for users.</a:t>
                      </a:r>
                    </a:p>
                    <a:p>
                      <a:pPr marL="0" marR="0" lvl="0" indent="9525" algn="l">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a:solidFill>
                            <a:schemeClr val="dk1"/>
                          </a:solidFill>
                          <a:latin typeface="Avenir Next LT Pro"/>
                          <a:ea typeface="+mn-ea"/>
                          <a:cs typeface="+mn-cs"/>
                        </a:rPr>
                        <a:t> Risk Management – Stay aware of the changing market and react accordingly with the supplier.</a:t>
                      </a:r>
                    </a:p>
                  </a:txBody>
                  <a:tcPr marL="155294" marR="93177" marT="124236" marB="124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01393022"/>
                  </a:ext>
                </a:extLst>
              </a:tr>
              <a:tr h="1015445">
                <a:tc>
                  <a:txBody>
                    <a:bodyPr/>
                    <a:lstStyle/>
                    <a:p>
                      <a:pPr marL="0" indent="0" algn="l">
                        <a:buFont typeface="Arial" panose="020B0604020202020204" pitchFamily="34" charset="0"/>
                        <a:buNone/>
                      </a:pPr>
                      <a:r>
                        <a:rPr lang="en-US" sz="1100" b="1">
                          <a:latin typeface="Avenir Next LT Pro"/>
                        </a:rPr>
                        <a:t>Friction that Buyers Face</a:t>
                      </a:r>
                      <a:endParaRPr lang="en-US" sz="1100" b="1">
                        <a:latin typeface="Avenir Next LT Pro" panose="020B0504020202020204" pitchFamily="34" charset="77"/>
                      </a:endParaRPr>
                    </a:p>
                  </a:txBody>
                  <a:tcPr marL="155294" marR="93177" marT="124236" marB="1242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panose="020B0604020202020204" pitchFamily="34" charset="0"/>
                        <a:buChar char="•"/>
                      </a:pPr>
                      <a:endParaRPr lang="en-US" sz="800" b="0" i="0" u="none" strike="noStrike" cap="none" noProof="0">
                        <a:solidFill>
                          <a:schemeClr val="dk1"/>
                        </a:solidFill>
                        <a:latin typeface="Avenir Next LT Pro" panose="020B0504020202020204" pitchFamily="34" charset="0"/>
                      </a:endParaRPr>
                    </a:p>
                    <a:p>
                      <a:pPr marL="0" marR="0" lvl="0" indent="0" algn="l" rtl="0" eaLnBrk="1" fontAlgn="auto" latinLnBrk="0" hangingPunct="1">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Rapid change in the org. makes it hard to size the problem</a:t>
                      </a:r>
                    </a:p>
                    <a:p>
                      <a:pPr marL="0" marR="0" lvl="0" indent="0" algn="l" rtl="0" eaLnBrk="1" fontAlgn="auto" latinLnBrk="0" hangingPunct="1">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Other initiatives crowd out the emergent need</a:t>
                      </a:r>
                    </a:p>
                    <a:p>
                      <a:pPr marL="0" marR="0" lvl="0" indent="0" algn="l" rtl="0" eaLnBrk="1" fontAlgn="auto" latinLnBrk="0" hangingPunct="1">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Slow supplier response times</a:t>
                      </a:r>
                    </a:p>
                    <a:p>
                      <a:pPr marL="0" marR="0" lvl="0" indent="0" algn="l" rtl="0" eaLnBrk="1" fontAlgn="auto" latinLnBrk="0" hangingPunct="1">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Uncoordinated supplier response</a:t>
                      </a:r>
                    </a:p>
                  </a:txBody>
                  <a:tcPr marL="155294" marR="93177" marT="0" marB="3105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panose="020B0604020202020204" pitchFamily="34" charset="0"/>
                        <a:buChar char="•"/>
                      </a:pPr>
                      <a:endParaRPr lang="en-US" sz="800" b="0" i="0" u="none" strike="noStrike" cap="none" noProof="0">
                        <a:solidFill>
                          <a:schemeClr val="dk1"/>
                        </a:solidFill>
                        <a:latin typeface="Avenir Next LT Pro" panose="020B0504020202020204" pitchFamily="34" charset="0"/>
                      </a:endParaRPr>
                    </a:p>
                    <a:p>
                      <a:pPr marL="0" marR="0" lvl="0" indent="0" algn="l" rtl="0" eaLnBrk="1" fontAlgn="auto" latinLnBrk="0" hangingPunct="1">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Conflicting information from supplier</a:t>
                      </a:r>
                    </a:p>
                    <a:p>
                      <a:pPr marL="0" marR="0" lvl="0" indent="0" algn="l" rtl="0" eaLnBrk="1" fontAlgn="auto" latinLnBrk="0" hangingPunct="1">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Multiple internal perspectives on which suppliers to engage</a:t>
                      </a:r>
                    </a:p>
                  </a:txBody>
                  <a:tcPr marL="155294" marR="93177" marT="0" marB="3105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panose="020B0604020202020204" pitchFamily="34" charset="0"/>
                        <a:buChar char="•"/>
                      </a:pPr>
                      <a:endParaRPr lang="en-US" sz="800" b="0" i="0" u="none" strike="noStrike" cap="none" noProof="0">
                        <a:solidFill>
                          <a:schemeClr val="dk1"/>
                        </a:solidFill>
                        <a:latin typeface="Avenir Next LT Pro" panose="020B0504020202020204" pitchFamily="34" charset="0"/>
                      </a:endParaRP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Organizational changes that influence requirements</a:t>
                      </a: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Difficulty getting agreement on requirements</a:t>
                      </a: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New supplier stakeholders introduced</a:t>
                      </a: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Complexity of offer</a:t>
                      </a:r>
                      <a:endParaRPr lang="en-US">
                        <a:latin typeface="Avenir Next LT Pro" panose="020B0504020202020204" pitchFamily="34" charset="0"/>
                      </a:endParaRP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Timelines don’t align</a:t>
                      </a:r>
                      <a:endParaRPr lang="en-US">
                        <a:latin typeface="Avenir Next LT Pro" panose="020B0504020202020204" pitchFamily="34" charset="0"/>
                      </a:endParaRPr>
                    </a:p>
                  </a:txBody>
                  <a:tcPr marL="155294" marR="93177" marT="0" marB="3105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lvl="0" indent="0" algn="l">
                        <a:lnSpc>
                          <a:spcPct val="100000"/>
                        </a:lnSpc>
                        <a:spcBef>
                          <a:spcPts val="0"/>
                        </a:spcBef>
                        <a:spcAft>
                          <a:spcPts val="0"/>
                        </a:spcAft>
                        <a:buClr>
                          <a:srgbClr val="000000"/>
                        </a:buClr>
                        <a:buSzTx/>
                        <a:buFont typeface="Arial" panose="020B0604020202020204" pitchFamily="34" charset="0"/>
                        <a:buChar char="•"/>
                      </a:pPr>
                      <a:endParaRPr lang="en-US" sz="800" b="0" i="0" u="none" strike="noStrike" cap="none" noProof="0">
                        <a:solidFill>
                          <a:schemeClr val="dk1"/>
                        </a:solidFill>
                        <a:latin typeface="Avenir Next LT Pro" panose="020B0504020202020204" pitchFamily="34" charset="0"/>
                      </a:endParaRP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ea typeface="+mn-ea"/>
                          <a:cs typeface="+mn-cs"/>
                        </a:rPr>
                        <a:t> Introduction of new internal stakeholders (Procurement, Legal, Finance) and supplier stakeholders (Legal, Finance)</a:t>
                      </a:r>
                      <a:r>
                        <a:rPr lang="en-US" sz="800" b="0" i="0" u="none" strike="noStrike" cap="none" noProof="0">
                          <a:solidFill>
                            <a:schemeClr val="dk1"/>
                          </a:solidFill>
                          <a:latin typeface="Avenir Next LT Pro"/>
                        </a:rPr>
                        <a:t> </a:t>
                      </a: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Unclear approval</a:t>
                      </a:r>
                      <a:endParaRPr lang="en-US">
                        <a:latin typeface="Avenir Next LT Pro" panose="020B0504020202020204" pitchFamily="34" charset="0"/>
                      </a:endParaRP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Wavering on the price</a:t>
                      </a:r>
                      <a:endParaRPr lang="en-US" sz="1540" b="0" i="0" u="none" strike="noStrike" cap="none" noProof="0">
                        <a:solidFill>
                          <a:schemeClr val="dk1"/>
                        </a:solidFill>
                        <a:latin typeface="Avenir Next LT Pro" panose="020B0504020202020204" pitchFamily="34" charset="0"/>
                      </a:endParaRPr>
                    </a:p>
                  </a:txBody>
                  <a:tcPr marL="155294" marR="93177" marT="0" marB="3105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lvl="0" indent="0" algn="l">
                        <a:lnSpc>
                          <a:spcPct val="100000"/>
                        </a:lnSpc>
                        <a:spcBef>
                          <a:spcPts val="0"/>
                        </a:spcBef>
                        <a:spcAft>
                          <a:spcPts val="0"/>
                        </a:spcAft>
                        <a:buFont typeface="Arial" panose="020B0604020202020204" pitchFamily="34" charset="0"/>
                        <a:buChar char="•"/>
                      </a:pPr>
                      <a:endParaRPr lang="en-US" sz="800" b="0" i="0" u="none" strike="noStrike" cap="none" noProof="0">
                        <a:solidFill>
                          <a:schemeClr val="dk1"/>
                        </a:solidFill>
                        <a:latin typeface="Avenir Next LT Pro" panose="020B0504020202020204" pitchFamily="34" charset="0"/>
                      </a:endParaRPr>
                    </a:p>
                    <a:p>
                      <a:pPr marL="0" lvl="0" indent="0" algn="l">
                        <a:lnSpc>
                          <a:spcPct val="100000"/>
                        </a:lnSpc>
                        <a:spcBef>
                          <a:spcPts val="0"/>
                        </a:spcBef>
                        <a:spcAft>
                          <a:spcPts val="0"/>
                        </a:spcAft>
                        <a:buFont typeface="Arial" panose="020B0604020202020204" pitchFamily="34" charset="0"/>
                        <a:buChar char="•"/>
                      </a:pPr>
                      <a:r>
                        <a:rPr lang="en-US" sz="800" b="0" i="0" u="none" strike="noStrike" cap="none" noProof="0">
                          <a:solidFill>
                            <a:schemeClr val="dk1"/>
                          </a:solidFill>
                          <a:latin typeface="Avenir Next LT Pro"/>
                        </a:rPr>
                        <a:t> Insufficient business case</a:t>
                      </a:r>
                      <a:endParaRPr lang="en-US" sz="800">
                        <a:latin typeface="Avenir Next LT Pro" panose="020B0504020202020204" pitchFamily="34" charset="0"/>
                      </a:endParaRPr>
                    </a:p>
                    <a:p>
                      <a:pPr marL="0" lvl="0" indent="0" algn="l">
                        <a:lnSpc>
                          <a:spcPct val="100000"/>
                        </a:lnSpc>
                        <a:spcBef>
                          <a:spcPts val="0"/>
                        </a:spcBef>
                        <a:spcAft>
                          <a:spcPts val="0"/>
                        </a:spcAft>
                        <a:buFont typeface="Arial" panose="020B0604020202020204" pitchFamily="34" charset="0"/>
                        <a:buChar char="•"/>
                      </a:pPr>
                      <a:r>
                        <a:rPr lang="en-US" sz="800" b="0" i="0" u="none" strike="noStrike" cap="none" noProof="0">
                          <a:solidFill>
                            <a:schemeClr val="dk1"/>
                          </a:solidFill>
                          <a:latin typeface="Avenir Next LT Pro"/>
                        </a:rPr>
                        <a:t> Unforeseen business changes</a:t>
                      </a:r>
                    </a:p>
                    <a:p>
                      <a:pPr marL="0" lvl="0" indent="0" algn="l">
                        <a:lnSpc>
                          <a:spcPct val="100000"/>
                        </a:lnSpc>
                        <a:spcBef>
                          <a:spcPts val="0"/>
                        </a:spcBef>
                        <a:spcAft>
                          <a:spcPts val="0"/>
                        </a:spcAft>
                        <a:buFont typeface="Arial" panose="020B0604020202020204" pitchFamily="34" charset="0"/>
                        <a:buChar char="•"/>
                      </a:pPr>
                      <a:r>
                        <a:rPr lang="en-US" sz="800" b="0" i="0" u="none" strike="noStrike" cap="none" noProof="0">
                          <a:solidFill>
                            <a:schemeClr val="dk1"/>
                          </a:solidFill>
                          <a:latin typeface="Avenir Next LT Pro"/>
                        </a:rPr>
                        <a:t> Pushback on approval</a:t>
                      </a:r>
                      <a:endParaRPr lang="en-US" sz="800">
                        <a:latin typeface="Avenir Next LT Pro" panose="020B0504020202020204" pitchFamily="34" charset="0"/>
                      </a:endParaRPr>
                    </a:p>
                    <a:p>
                      <a:pPr marL="0" lvl="0" indent="0" algn="l">
                        <a:lnSpc>
                          <a:spcPct val="100000"/>
                        </a:lnSpc>
                        <a:spcBef>
                          <a:spcPts val="0"/>
                        </a:spcBef>
                        <a:spcAft>
                          <a:spcPts val="0"/>
                        </a:spcAft>
                        <a:buFont typeface="Arial" panose="020B0604020202020204" pitchFamily="34" charset="0"/>
                        <a:buChar char="•"/>
                      </a:pPr>
                      <a:r>
                        <a:rPr lang="en-US" sz="800" b="0" i="0" u="none" strike="noStrike" cap="none" noProof="0">
                          <a:solidFill>
                            <a:schemeClr val="dk1"/>
                          </a:solidFill>
                          <a:latin typeface="Avenir Next LT Pro"/>
                        </a:rPr>
                        <a:t> Questioning the decision made</a:t>
                      </a:r>
                      <a:endParaRPr lang="en-US" sz="800">
                        <a:latin typeface="Avenir Next LT Pro" panose="020B0504020202020204" pitchFamily="34" charset="0"/>
                      </a:endParaRPr>
                    </a:p>
                  </a:txBody>
                  <a:tcPr marL="155294" marR="93177" marT="0" marB="3105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panose="020B0604020202020204" pitchFamily="34" charset="0"/>
                        <a:buChar char="•"/>
                      </a:pPr>
                      <a:endParaRPr lang="en-US" sz="800" b="0" i="0" u="none" strike="noStrike" cap="none" noProof="0">
                        <a:solidFill>
                          <a:schemeClr val="dk1"/>
                        </a:solidFill>
                        <a:latin typeface="Avenir Next LT Pro" panose="020B0504020202020204" pitchFamily="34" charset="0"/>
                      </a:endParaRPr>
                    </a:p>
                    <a:p>
                      <a:pPr marL="0" marR="0" lvl="0" indent="0" algn="l" rtl="0" eaLnBrk="1" fontAlgn="auto" latinLnBrk="0" hangingPunct="1">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Poor supplier handoff, causing lost information and backtracking</a:t>
                      </a:r>
                      <a:endParaRPr lang="en-US" sz="800" b="0" i="0" u="none" strike="noStrike" cap="none">
                        <a:solidFill>
                          <a:schemeClr val="dk1"/>
                        </a:solidFill>
                        <a:latin typeface="Avenir Next LT Pro" panose="020B0504020202020204" pitchFamily="34" charset="0"/>
                        <a:ea typeface="+mn-ea"/>
                        <a:cs typeface="+mn-cs"/>
                      </a:endParaRP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Slow onboarding &amp; adoption</a:t>
                      </a: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Resistance from individuals not in buying group</a:t>
                      </a:r>
                      <a:endParaRPr lang="en-US">
                        <a:latin typeface="Avenir Next LT Pro" panose="020B0504020202020204" pitchFamily="34" charset="0"/>
                      </a:endParaRPr>
                    </a:p>
                  </a:txBody>
                  <a:tcPr marL="155294" marR="93177" marT="0" marB="3105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48248355"/>
                  </a:ext>
                </a:extLst>
              </a:tr>
              <a:tr h="365653">
                <a:tc>
                  <a:txBody>
                    <a:bodyPr/>
                    <a:lstStyle/>
                    <a:p>
                      <a:pPr marL="0" indent="0" algn="l">
                        <a:buFont typeface="Arial" panose="020B0604020202020204" pitchFamily="34" charset="0"/>
                        <a:buNone/>
                      </a:pPr>
                      <a:r>
                        <a:rPr lang="en-US" sz="1100" b="1">
                          <a:latin typeface="Avenir Next LT Pro" panose="020B0504020202020204" pitchFamily="34" charset="77"/>
                        </a:rPr>
                        <a:t>Always-On</a:t>
                      </a:r>
                      <a:br>
                        <a:rPr lang="en-US" sz="1100" b="1">
                          <a:latin typeface="Avenir Next LT Pro" panose="020B0504020202020204" pitchFamily="34" charset="77"/>
                        </a:rPr>
                      </a:br>
                      <a:r>
                        <a:rPr lang="en-US" sz="1100" b="1">
                          <a:latin typeface="Avenir Next LT Pro" panose="020B0504020202020204" pitchFamily="34" charset="77"/>
                        </a:rPr>
                        <a:t>Actions Across the Buyer Journey</a:t>
                      </a:r>
                    </a:p>
                  </a:txBody>
                  <a:tcPr marL="155294" marR="93177" marT="124236" marB="124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gridSpan="6">
                  <a:txBody>
                    <a:bodyPr/>
                    <a:lstStyle/>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a:solidFill>
                            <a:schemeClr val="dk1"/>
                          </a:solidFill>
                          <a:latin typeface="Avenir Next LT Pro" panose="020B0504020202020204" pitchFamily="34" charset="77"/>
                          <a:ea typeface="+mn-ea"/>
                          <a:cs typeface="+mn-cs"/>
                          <a:sym typeface="Arial"/>
                        </a:rPr>
                        <a:t> Validating learnings and objectives</a:t>
                      </a: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a:solidFill>
                            <a:schemeClr val="dk1"/>
                          </a:solidFill>
                          <a:latin typeface="Avenir Next LT Pro" panose="020B0504020202020204" pitchFamily="34" charset="77"/>
                          <a:ea typeface="+mn-ea"/>
                          <a:cs typeface="+mn-cs"/>
                          <a:sym typeface="Arial"/>
                        </a:rPr>
                        <a:t> Justifying decisions</a:t>
                      </a: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a:solidFill>
                            <a:schemeClr val="dk1"/>
                          </a:solidFill>
                          <a:latin typeface="Avenir Next LT Pro"/>
                          <a:ea typeface="+mn-ea"/>
                          <a:cs typeface="+mn-cs"/>
                          <a:sym typeface="Arial"/>
                        </a:rPr>
                        <a:t> Building consensus with peers and decision-makers				</a:t>
                      </a:r>
                    </a:p>
                  </a:txBody>
                  <a:tcPr marL="155294" marR="93177" marT="124236" marB="124236">
                    <a:lnL w="12700" cap="flat" cmpd="sng" algn="ctr">
                      <a:no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71450" lvl="2" indent="-171450" algn="ctr">
                        <a:buFont typeface="Arial" panose="020B0604020202020204" pitchFamily="34" charset="0"/>
                        <a:buChar char="•"/>
                      </a:pPr>
                      <a:endParaRPr lang="en-US" sz="1200" b="1">
                        <a:latin typeface="Avenir Next LT Pro" panose="020B0504020202020204" pitchFamily="34" charset="77"/>
                      </a:endParaRPr>
                    </a:p>
                  </a:txBody>
                  <a:tcPr marL="180000" marR="180000" marT="72000" marB="72000" anchor="ctr">
                    <a:lnT w="12700" cap="flat" cmpd="sng" algn="ctr">
                      <a:solidFill>
                        <a:schemeClr val="bg1">
                          <a:lumMod val="7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marL="171450" lvl="2" indent="-171450" algn="ctr">
                        <a:buFont typeface="Arial" panose="020B0604020202020204" pitchFamily="34" charset="0"/>
                        <a:buChar char="•"/>
                      </a:pPr>
                      <a:endParaRPr lang="en-US" sz="1200" b="1">
                        <a:latin typeface="Avenir Next LT Pro" panose="020B0504020202020204" pitchFamily="34" charset="77"/>
                      </a:endParaRPr>
                    </a:p>
                  </a:txBody>
                  <a:tcPr marL="180000" marR="180000" marT="72000" marB="72000" anchor="ctr">
                    <a:lnL w="12700" cmpd="sng">
                      <a:noFill/>
                    </a:lnL>
                    <a:lnT w="12700" cap="flat" cmpd="sng" algn="ctr">
                      <a:solidFill>
                        <a:schemeClr val="bg1">
                          <a:lumMod val="7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marL="171450" lvl="2" indent="-171450" algn="ctr">
                        <a:buFont typeface="Arial" panose="020B0604020202020204" pitchFamily="34" charset="0"/>
                        <a:buChar char="•"/>
                      </a:pPr>
                      <a:endParaRPr lang="en-US" sz="1200" b="1">
                        <a:latin typeface="Avenir Next LT Pro" panose="020B0504020202020204" pitchFamily="34" charset="77"/>
                      </a:endParaRPr>
                    </a:p>
                  </a:txBody>
                  <a:tcPr marL="180000" marR="180000" marT="72000" marB="72000" anchor="ctr">
                    <a:lnL w="12700" cmpd="sng">
                      <a:noFill/>
                    </a:lnL>
                    <a:lnT w="12700" cap="flat" cmpd="sng" algn="ctr">
                      <a:solidFill>
                        <a:schemeClr val="bg1">
                          <a:lumMod val="7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marL="171450" lvl="2" indent="-171450" algn="ctr">
                        <a:buFont typeface="Arial" panose="020B0604020202020204" pitchFamily="34" charset="0"/>
                        <a:buChar char="•"/>
                      </a:pPr>
                      <a:endParaRPr lang="en-US" sz="1200" b="1">
                        <a:latin typeface="Avenir Next LT Pro" panose="020B0504020202020204" pitchFamily="34" charset="77"/>
                      </a:endParaRPr>
                    </a:p>
                  </a:txBody>
                  <a:tcPr marL="180000" marR="180000" marT="72000" marB="72000" anchor="ctr">
                    <a:lnL w="12700" cmpd="sng">
                      <a:noFill/>
                    </a:lnL>
                    <a:lnT w="12700" cap="flat" cmpd="sng" algn="ctr">
                      <a:solidFill>
                        <a:schemeClr val="bg1">
                          <a:lumMod val="7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pPr marL="171450" lvl="2" indent="-171450" algn="ctr">
                        <a:buFont typeface="Arial" panose="020B0604020202020204" pitchFamily="34" charset="0"/>
                        <a:buChar char="•"/>
                      </a:pPr>
                      <a:endParaRPr lang="en-US" sz="1200" b="1">
                        <a:latin typeface="Avenir Next LT Pro" panose="020B0504020202020204" pitchFamily="34" charset="77"/>
                      </a:endParaRPr>
                    </a:p>
                  </a:txBody>
                  <a:tcPr marL="180000" marR="180000" marT="72000" marB="72000" anchor="ctr">
                    <a:lnL w="12700" cmpd="sng">
                      <a:noFill/>
                    </a:lnL>
                    <a:lnT w="12700" cap="flat" cmpd="sng" algn="ctr">
                      <a:solidFill>
                        <a:schemeClr val="bg1">
                          <a:lumMod val="7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821515497"/>
                  </a:ext>
                </a:extLst>
              </a:tr>
              <a:tr h="1321218">
                <a:tc>
                  <a:txBody>
                    <a:bodyPr/>
                    <a:lstStyle/>
                    <a:p>
                      <a:pPr marL="0" indent="0" algn="l">
                        <a:buFont typeface="Arial" panose="020B0604020202020204" pitchFamily="34" charset="0"/>
                        <a:buNone/>
                      </a:pPr>
                      <a:r>
                        <a:rPr lang="en-US" sz="1100" b="1">
                          <a:latin typeface="Avenir Next LT Pro"/>
                        </a:rPr>
                        <a:t>Stage-Specific Questions</a:t>
                      </a:r>
                      <a:endParaRPr lang="en-US" sz="1100" b="1">
                        <a:latin typeface="Avenir Next LT Pro" panose="020B0504020202020204" pitchFamily="34" charset="77"/>
                      </a:endParaRPr>
                    </a:p>
                  </a:txBody>
                  <a:tcPr marL="155294" marR="93177" marT="124236" marB="124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a:lnSpc>
                          <a:spcPct val="100000"/>
                        </a:lnSpc>
                        <a:spcBef>
                          <a:spcPts val="0"/>
                        </a:spcBef>
                        <a:spcAft>
                          <a:spcPts val="0"/>
                        </a:spcAft>
                        <a:buClr>
                          <a:srgbClr val="000000"/>
                        </a:buClr>
                        <a:buSzTx/>
                        <a:buFont typeface="Arial" panose="020B0604020202020204" pitchFamily="34" charset="0"/>
                        <a:buChar char="•"/>
                      </a:pPr>
                      <a:endParaRPr lang="en-US" sz="800" b="0" i="0" u="none" strike="noStrike" cap="none" noProof="0">
                        <a:solidFill>
                          <a:schemeClr val="dk1"/>
                        </a:solidFill>
                        <a:latin typeface="Avenir Next LT Pro" panose="020B0504020202020204" pitchFamily="34" charset="0"/>
                      </a:endParaRPr>
                    </a:p>
                    <a:p>
                      <a:pPr marL="0" marR="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Is there a solution to my problem?</a:t>
                      </a:r>
                      <a:endParaRPr lang="en-US" sz="800">
                        <a:latin typeface="Avenir Next LT Pro"/>
                      </a:endParaRP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What are my peers doing about this; how are they solving it?</a:t>
                      </a:r>
                      <a:endParaRPr lang="en-US" sz="1540" b="0" i="0" u="none" strike="noStrike" cap="none" noProof="0">
                        <a:solidFill>
                          <a:schemeClr val="dk1"/>
                        </a:solidFill>
                        <a:latin typeface="Avenir Next LT Pro"/>
                      </a:endParaRP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What is the cost of doing nothing?</a:t>
                      </a:r>
                      <a:endParaRPr lang="en-US">
                        <a:latin typeface="Avenir Next LT Pro"/>
                        <a:sym typeface="Arial"/>
                      </a:endParaRPr>
                    </a:p>
                  </a:txBody>
                  <a:tcPr marL="155294" marR="9317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a:lnSpc>
                          <a:spcPct val="100000"/>
                        </a:lnSpc>
                        <a:spcBef>
                          <a:spcPts val="0"/>
                        </a:spcBef>
                        <a:spcAft>
                          <a:spcPts val="0"/>
                        </a:spcAft>
                        <a:buFont typeface="Arial" panose="020B0604020202020204" pitchFamily="34" charset="0"/>
                        <a:buChar char="•"/>
                      </a:pPr>
                      <a:endParaRPr lang="en-US" sz="800" b="0" i="0" u="none" strike="noStrike" cap="none" noProof="0">
                        <a:solidFill>
                          <a:schemeClr val="dk1"/>
                        </a:solidFill>
                        <a:latin typeface="Avenir Next LT Pro" panose="020B0504020202020204" pitchFamily="34" charset="0"/>
                      </a:endParaRPr>
                    </a:p>
                    <a:p>
                      <a:pPr marL="0" lvl="0" indent="0" algn="l">
                        <a:lnSpc>
                          <a:spcPct val="100000"/>
                        </a:lnSpc>
                        <a:spcBef>
                          <a:spcPts val="0"/>
                        </a:spcBef>
                        <a:spcAft>
                          <a:spcPts val="0"/>
                        </a:spcAft>
                        <a:buFont typeface="Arial" panose="020B0604020202020204" pitchFamily="34" charset="0"/>
                        <a:buChar char="•"/>
                      </a:pPr>
                      <a:r>
                        <a:rPr lang="en-US" sz="800" b="0" i="0" u="none" strike="noStrike" cap="none" noProof="0">
                          <a:solidFill>
                            <a:schemeClr val="dk1"/>
                          </a:solidFill>
                          <a:latin typeface="Avenir Next LT Pro" panose="020B0504020202020204" pitchFamily="34" charset="0"/>
                        </a:rPr>
                        <a:t> Are there resources/materials available to address my problem effectively?</a:t>
                      </a:r>
                      <a:endParaRPr lang="en-US">
                        <a:latin typeface="Avenir Next LT Pro" panose="020B0504020202020204" pitchFamily="34" charset="0"/>
                      </a:endParaRPr>
                    </a:p>
                    <a:p>
                      <a:pPr marL="0" lvl="0" indent="0" algn="l">
                        <a:lnSpc>
                          <a:spcPct val="100000"/>
                        </a:lnSpc>
                        <a:spcBef>
                          <a:spcPts val="0"/>
                        </a:spcBef>
                        <a:spcAft>
                          <a:spcPts val="0"/>
                        </a:spcAft>
                        <a:buFont typeface="Arial" panose="020B0604020202020204" pitchFamily="34" charset="0"/>
                        <a:buChar char="•"/>
                      </a:pPr>
                      <a:r>
                        <a:rPr lang="en-US" sz="800" b="0" i="0" u="none" strike="noStrike" cap="none" noProof="0">
                          <a:solidFill>
                            <a:schemeClr val="dk1"/>
                          </a:solidFill>
                          <a:latin typeface="Avenir Next LT Pro" panose="020B0504020202020204" pitchFamily="34" charset="0"/>
                        </a:rPr>
                        <a:t> Who are the key players and market leaders in this space?</a:t>
                      </a:r>
                      <a:endParaRPr lang="en-US">
                        <a:latin typeface="Avenir Next LT Pro" panose="020B0504020202020204" pitchFamily="34" charset="0"/>
                      </a:endParaRPr>
                    </a:p>
                    <a:p>
                      <a:pPr marL="0" marR="0" lvl="0" indent="0" algn="l">
                        <a:lnSpc>
                          <a:spcPct val="100000"/>
                        </a:lnSpc>
                        <a:spcBef>
                          <a:spcPts val="0"/>
                        </a:spcBef>
                        <a:spcAft>
                          <a:spcPts val="0"/>
                        </a:spcAft>
                        <a:buFont typeface="Arial" panose="020B0604020202020204" pitchFamily="34" charset="0"/>
                        <a:buChar char="•"/>
                      </a:pPr>
                      <a:r>
                        <a:rPr lang="en-US" sz="800" b="0" i="0" u="none" strike="noStrike" cap="none" noProof="0">
                          <a:solidFill>
                            <a:schemeClr val="dk1"/>
                          </a:solidFill>
                          <a:latin typeface="Avenir Next LT Pro" panose="020B0504020202020204" pitchFamily="34" charset="0"/>
                        </a:rPr>
                        <a:t> What features and results does the solution offer, and what is the cost?</a:t>
                      </a:r>
                    </a:p>
                    <a:p>
                      <a:pPr marL="0" marR="0" lvl="0" indent="0" algn="l">
                        <a:lnSpc>
                          <a:spcPct val="100000"/>
                        </a:lnSpc>
                        <a:spcBef>
                          <a:spcPts val="0"/>
                        </a:spcBef>
                        <a:spcAft>
                          <a:spcPts val="0"/>
                        </a:spcAft>
                        <a:buFont typeface="Arial" panose="020B0604020202020204" pitchFamily="34" charset="0"/>
                        <a:buChar char="•"/>
                      </a:pPr>
                      <a:r>
                        <a:rPr lang="en-US" sz="800" b="0" i="0" u="none" strike="noStrike" cap="none" noProof="0">
                          <a:solidFill>
                            <a:schemeClr val="dk1"/>
                          </a:solidFill>
                          <a:latin typeface="Avenir Next LT Pro"/>
                        </a:rPr>
                        <a:t> Have people/companies like ours used this solution successfully?</a:t>
                      </a:r>
                      <a:endParaRPr lang="en-US">
                        <a:latin typeface="Avenir Next LT Pro"/>
                      </a:endParaRPr>
                    </a:p>
                  </a:txBody>
                  <a:tcPr marL="155294" marR="9317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a:lnSpc>
                          <a:spcPct val="100000"/>
                        </a:lnSpc>
                        <a:spcBef>
                          <a:spcPts val="0"/>
                        </a:spcBef>
                        <a:spcAft>
                          <a:spcPts val="0"/>
                        </a:spcAft>
                        <a:buClr>
                          <a:srgbClr val="000000"/>
                        </a:buClr>
                        <a:buSzTx/>
                        <a:buNone/>
                      </a:pPr>
                      <a:r>
                        <a:rPr lang="en-US" sz="800" b="0" i="0" u="none" strike="noStrike" cap="none" noProof="0">
                          <a:solidFill>
                            <a:schemeClr val="dk1"/>
                          </a:solidFill>
                          <a:latin typeface="Avenir Next LT Pro"/>
                        </a:rPr>
                        <a:t> </a:t>
                      </a:r>
                      <a:endParaRPr lang="en-US"/>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How much customization is available ?</a:t>
                      </a: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panose="020B0504020202020204" pitchFamily="34" charset="0"/>
                        </a:rPr>
                        <a:t> What does it cost and how will we fund it?</a:t>
                      </a: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panose="020B0504020202020204" pitchFamily="34" charset="0"/>
                        </a:rPr>
                        <a:t> Does it really do what they say it can do?</a:t>
                      </a: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panose="020B0504020202020204" pitchFamily="34" charset="0"/>
                        </a:rPr>
                        <a:t> Do we need buy-in from internal or external stakeholders?</a:t>
                      </a:r>
                    </a:p>
                    <a:p>
                      <a:pPr marL="0" lvl="0" indent="0" algn="l">
                        <a:lnSpc>
                          <a:spcPct val="100000"/>
                        </a:lnSpc>
                        <a:spcBef>
                          <a:spcPts val="0"/>
                        </a:spcBef>
                        <a:spcAft>
                          <a:spcPts val="0"/>
                        </a:spcAft>
                        <a:buClr>
                          <a:srgbClr val="000000"/>
                        </a:buClr>
                        <a:buSzTx/>
                        <a:buNone/>
                      </a:pPr>
                      <a:endParaRPr lang="en-US" sz="800" b="0" i="0" u="none" strike="noStrike" cap="none" noProof="0">
                        <a:solidFill>
                          <a:schemeClr val="dk1"/>
                        </a:solidFill>
                        <a:latin typeface="Avenir Next LT Pro"/>
                      </a:endParaRPr>
                    </a:p>
                  </a:txBody>
                  <a:tcPr marL="155294" marR="9317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a:lnSpc>
                          <a:spcPct val="100000"/>
                        </a:lnSpc>
                        <a:spcBef>
                          <a:spcPts val="0"/>
                        </a:spcBef>
                        <a:spcAft>
                          <a:spcPts val="0"/>
                        </a:spcAft>
                        <a:buClr>
                          <a:srgbClr val="000000"/>
                        </a:buClr>
                        <a:buSzTx/>
                        <a:buFont typeface="Arial" panose="020B0604020202020204" pitchFamily="34" charset="0"/>
                        <a:buNone/>
                      </a:pPr>
                      <a:r>
                        <a:rPr lang="en-US" sz="800" b="0" i="0" u="none" strike="noStrike" cap="none" noProof="0">
                          <a:solidFill>
                            <a:schemeClr val="dk1"/>
                          </a:solidFill>
                          <a:latin typeface="Avenir Next LT Pro"/>
                        </a:rPr>
                        <a:t> </a:t>
                      </a: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What's the potential ROI associated with adopting this solution?</a:t>
                      </a:r>
                      <a:endParaRPr lang="en-US" sz="800">
                        <a:latin typeface="Avenir Next LT Pro"/>
                      </a:endParaRP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Which vendor can provide a solution that meets our needs and budget?</a:t>
                      </a: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Can we negotiate better terms or discounts with the vendor?</a:t>
                      </a: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What have others paid?</a:t>
                      </a:r>
                      <a:endParaRPr lang="en-US" sz="800">
                        <a:latin typeface="Avenir Next LT Pro"/>
                      </a:endParaRP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Who else has solved a similar problem using this vendor's solution?</a:t>
                      </a:r>
                      <a:endParaRPr lang="en-US" sz="800">
                        <a:latin typeface="Avenir Next LT Pro"/>
                        <a:sym typeface="Arial"/>
                      </a:endParaRPr>
                    </a:p>
                    <a:p>
                      <a:pPr marL="0" marR="0" lvl="0" indent="0" algn="l" rtl="0" eaLnBrk="1" fontAlgn="auto" latinLnBrk="0" hangingPunct="1">
                        <a:lnSpc>
                          <a:spcPct val="100000"/>
                        </a:lnSpc>
                        <a:spcBef>
                          <a:spcPts val="0"/>
                        </a:spcBef>
                        <a:spcAft>
                          <a:spcPts val="0"/>
                        </a:spcAft>
                        <a:buClr>
                          <a:srgbClr val="000000"/>
                        </a:buClr>
                        <a:buSzTx/>
                        <a:buNone/>
                      </a:pPr>
                      <a:endParaRPr lang="en-US" sz="800" b="0" i="0" u="none" strike="noStrike" cap="none">
                        <a:solidFill>
                          <a:schemeClr val="dk1"/>
                        </a:solidFill>
                        <a:latin typeface="Avenir Next LT Pro" panose="020B0504020202020204" pitchFamily="34" charset="0"/>
                        <a:ea typeface="+mn-ea"/>
                        <a:cs typeface="+mn-cs"/>
                      </a:endParaRPr>
                    </a:p>
                  </a:txBody>
                  <a:tcPr marL="155294" marR="9317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a:lnSpc>
                          <a:spcPct val="100000"/>
                        </a:lnSpc>
                        <a:spcBef>
                          <a:spcPts val="0"/>
                        </a:spcBef>
                        <a:spcAft>
                          <a:spcPts val="0"/>
                        </a:spcAft>
                        <a:buClr>
                          <a:srgbClr val="000000"/>
                        </a:buClr>
                        <a:buSzTx/>
                        <a:buFont typeface="Arial" panose="020B0604020202020204" pitchFamily="34" charset="0"/>
                        <a:buNone/>
                      </a:pPr>
                      <a:r>
                        <a:rPr lang="en-US" sz="800" b="0" i="0" u="none" strike="noStrike" cap="none" noProof="0">
                          <a:solidFill>
                            <a:schemeClr val="dk1"/>
                          </a:solidFill>
                          <a:latin typeface="Avenir Next LT Pro"/>
                        </a:rPr>
                        <a:t> </a:t>
                      </a: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When can we get started?</a:t>
                      </a:r>
                      <a:endParaRPr lang="en-US" sz="800">
                        <a:latin typeface="Avenir Next LT Pro"/>
                      </a:endParaRP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Are we still on track with the implementation timeline?</a:t>
                      </a:r>
                      <a:endParaRPr lang="en-US" sz="800">
                        <a:latin typeface="Avenir Next LT Pro"/>
                      </a:endParaRP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How will we avoid delays?</a:t>
                      </a: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Have we fully explored all the risks?</a:t>
                      </a:r>
                      <a:endParaRPr lang="en-US" sz="800">
                        <a:latin typeface="Avenir Next LT Pro"/>
                        <a:sym typeface="Arial"/>
                      </a:endParaRPr>
                    </a:p>
                    <a:p>
                      <a:pPr marL="0" marR="0" lvl="0" indent="0" algn="l" rtl="0" eaLnBrk="1" fontAlgn="auto" latinLnBrk="0" hangingPunct="1">
                        <a:lnSpc>
                          <a:spcPct val="100000"/>
                        </a:lnSpc>
                        <a:spcBef>
                          <a:spcPts val="0"/>
                        </a:spcBef>
                        <a:spcAft>
                          <a:spcPts val="0"/>
                        </a:spcAft>
                        <a:buClr>
                          <a:srgbClr val="000000"/>
                        </a:buClr>
                        <a:buSzTx/>
                        <a:buNone/>
                      </a:pPr>
                      <a:endParaRPr lang="en-US">
                        <a:latin typeface="Avenir Next LT Pro" panose="020B0504020202020204" pitchFamily="34" charset="0"/>
                        <a:sym typeface="Arial"/>
                      </a:endParaRPr>
                    </a:p>
                  </a:txBody>
                  <a:tcPr marL="155294" marR="9317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lvl="0" indent="0" algn="l">
                        <a:lnSpc>
                          <a:spcPct val="100000"/>
                        </a:lnSpc>
                        <a:spcBef>
                          <a:spcPts val="0"/>
                        </a:spcBef>
                        <a:spcAft>
                          <a:spcPts val="0"/>
                        </a:spcAft>
                        <a:buClr>
                          <a:srgbClr val="000000"/>
                        </a:buClr>
                        <a:buSzTx/>
                        <a:buFont typeface="Arial" panose="020B0604020202020204" pitchFamily="34" charset="0"/>
                        <a:buNone/>
                      </a:pPr>
                      <a:r>
                        <a:rPr lang="en-US" sz="800" b="0" i="0" u="none" strike="noStrike" cap="none" noProof="0">
                          <a:solidFill>
                            <a:schemeClr val="dk1"/>
                          </a:solidFill>
                          <a:latin typeface="Avenir Next LT Pro"/>
                        </a:rPr>
                        <a:t> </a:t>
                      </a: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Who needs to be granted access?</a:t>
                      </a:r>
                      <a:endParaRPr lang="en-US" sz="800">
                        <a:latin typeface="Avenir Next LT Pro"/>
                      </a:endParaRP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Who owns implementation?</a:t>
                      </a:r>
                      <a:endParaRPr lang="en-US" sz="800">
                        <a:latin typeface="Avenir Next LT Pro"/>
                      </a:endParaRPr>
                    </a:p>
                    <a:p>
                      <a:pPr marL="0" lvl="0" indent="0" algn="l">
                        <a:lnSpc>
                          <a:spcPct val="100000"/>
                        </a:lnSpc>
                        <a:spcBef>
                          <a:spcPts val="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rPr>
                        <a:t> Who owns maintenance?</a:t>
                      </a:r>
                      <a:endParaRPr lang="en-US" sz="800">
                        <a:latin typeface="Avenir Next LT Pro"/>
                        <a:sym typeface="Arial"/>
                      </a:endParaRPr>
                    </a:p>
                    <a:p>
                      <a:pPr marL="0" marR="0" lvl="0" indent="0" algn="l" rtl="0" eaLnBrk="1" fontAlgn="auto" latinLnBrk="0" hangingPunct="1">
                        <a:lnSpc>
                          <a:spcPct val="100000"/>
                        </a:lnSpc>
                        <a:spcBef>
                          <a:spcPts val="0"/>
                        </a:spcBef>
                        <a:spcAft>
                          <a:spcPts val="0"/>
                        </a:spcAft>
                        <a:buClr>
                          <a:srgbClr val="000000"/>
                        </a:buClr>
                        <a:buSzTx/>
                        <a:buNone/>
                      </a:pPr>
                      <a:endParaRPr lang="en-US" sz="800" b="0" i="0" u="none" strike="noStrike" cap="none">
                        <a:solidFill>
                          <a:schemeClr val="dk1"/>
                        </a:solidFill>
                        <a:latin typeface="Avenir Next LT Pro" panose="020B0504020202020204" pitchFamily="34" charset="0"/>
                        <a:ea typeface="+mn-ea"/>
                        <a:cs typeface="+mn-cs"/>
                      </a:endParaRPr>
                    </a:p>
                  </a:txBody>
                  <a:tcPr marL="155294" marR="9317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2051027"/>
                  </a:ext>
                </a:extLst>
              </a:tr>
              <a:tr h="930870">
                <a:tc>
                  <a:txBody>
                    <a:bodyPr/>
                    <a:lstStyle/>
                    <a:p>
                      <a:pPr marL="0" indent="0" algn="l">
                        <a:buFont typeface="Arial" panose="020B0604020202020204" pitchFamily="34" charset="0"/>
                        <a:buNone/>
                      </a:pPr>
                      <a:r>
                        <a:rPr lang="en-US" sz="1100" b="1">
                          <a:latin typeface="Avenir Next LT Pro"/>
                        </a:rPr>
                        <a:t>Information the Buyer Needs to Complete the Stage</a:t>
                      </a:r>
                      <a:endParaRPr lang="en-US" sz="1100" b="1">
                        <a:latin typeface="Avenir Next LT Pro" panose="020B0504020202020204" pitchFamily="34" charset="77"/>
                      </a:endParaRPr>
                    </a:p>
                  </a:txBody>
                  <a:tcPr marL="155294" marR="93177" marT="124236" marB="124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9525" algn="l" defTabSz="914400"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defRPr/>
                      </a:pPr>
                      <a:r>
                        <a:rPr lang="en-US" sz="800" b="0" i="0" u="none" strike="noStrike" cap="none" dirty="0">
                          <a:solidFill>
                            <a:schemeClr val="dk1"/>
                          </a:solidFill>
                          <a:latin typeface="Avenir Next LT Pro"/>
                          <a:ea typeface="+mn-ea"/>
                          <a:cs typeface="+mn-cs"/>
                          <a:sym typeface="Arial"/>
                        </a:rPr>
                        <a:t> Benchmarks on prevalence of problem in their sector</a:t>
                      </a: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dirty="0">
                          <a:solidFill>
                            <a:schemeClr val="dk1"/>
                          </a:solidFill>
                          <a:latin typeface="Avenir Next LT Pro"/>
                          <a:ea typeface="+mn-ea"/>
                          <a:cs typeface="+mn-cs"/>
                          <a:sym typeface="Arial"/>
                        </a:rPr>
                        <a:t> Basic overview of solution </a:t>
                      </a:r>
                      <a:r>
                        <a:rPr lang="en-US" sz="800" b="0" i="0" u="none" strike="noStrike" cap="none" dirty="0">
                          <a:solidFill>
                            <a:schemeClr val="dk1"/>
                          </a:solidFill>
                          <a:latin typeface="Avenir Next LT Pro"/>
                          <a:ea typeface="+mn-ea"/>
                          <a:cs typeface="+mn-cs"/>
                        </a:rPr>
                        <a:t>model</a:t>
                      </a:r>
                      <a:br>
                        <a:rPr lang="en-US" sz="800" b="0" i="0" u="none" strike="noStrike" cap="none" dirty="0">
                          <a:solidFill>
                            <a:srgbClr val="071E31"/>
                          </a:solidFill>
                          <a:latin typeface="Avenir Next LT Pro"/>
                          <a:ea typeface="+mn-ea"/>
                          <a:cs typeface="+mn-cs"/>
                          <a:sym typeface="Arial"/>
                        </a:rPr>
                      </a:br>
                      <a:r>
                        <a:rPr lang="en-US" sz="800" b="0" i="0" u="none" strike="noStrike" cap="none" dirty="0">
                          <a:solidFill>
                            <a:schemeClr val="dk1"/>
                          </a:solidFill>
                          <a:latin typeface="Avenir Next LT Pro"/>
                          <a:ea typeface="+mn-ea"/>
                          <a:cs typeface="+mn-cs"/>
                          <a:sym typeface="Arial"/>
                        </a:rPr>
                        <a:t>and benefits</a:t>
                      </a:r>
                      <a:endParaRPr lang="en-US" sz="800" b="0" i="0" u="none" strike="noStrike" cap="none" dirty="0">
                        <a:solidFill>
                          <a:schemeClr val="dk1"/>
                        </a:solidFill>
                        <a:latin typeface="Avenir Next LT Pro"/>
                        <a:ea typeface="+mn-ea"/>
                        <a:cs typeface="+mn-cs"/>
                      </a:endParaRPr>
                    </a:p>
                    <a:p>
                      <a:pPr marL="0" marR="0" lvl="0" indent="9525" algn="l">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dirty="0">
                          <a:solidFill>
                            <a:schemeClr val="dk1"/>
                          </a:solidFill>
                          <a:latin typeface="Avenir Next LT Pro"/>
                          <a:ea typeface="+mn-ea"/>
                          <a:cs typeface="+mn-cs"/>
                        </a:rPr>
                        <a:t> Customer interview feedback</a:t>
                      </a:r>
                    </a:p>
                  </a:txBody>
                  <a:tcPr marL="155294" marR="93177" marT="124236" marB="1242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dirty="0">
                          <a:solidFill>
                            <a:schemeClr val="dk1"/>
                          </a:solidFill>
                          <a:latin typeface="Avenir Next LT Pro" panose="020B0504020202020204" pitchFamily="34" charset="77"/>
                          <a:ea typeface="+mn-ea"/>
                          <a:cs typeface="+mn-cs"/>
                          <a:sym typeface="Arial"/>
                        </a:rPr>
                        <a:t> Data to help size/scope the problem</a:t>
                      </a: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dirty="0">
                          <a:solidFill>
                            <a:schemeClr val="dk1"/>
                          </a:solidFill>
                          <a:latin typeface="Avenir Next LT Pro" panose="020B0504020202020204" pitchFamily="34" charset="77"/>
                          <a:ea typeface="+mn-ea"/>
                          <a:cs typeface="+mn-cs"/>
                          <a:sym typeface="Arial"/>
                        </a:rPr>
                        <a:t> Data to calculate the cost of inaction</a:t>
                      </a:r>
                    </a:p>
                    <a:p>
                      <a:pPr marL="0" marR="0" lvl="0" indent="9525" algn="l">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noProof="0" dirty="0">
                          <a:solidFill>
                            <a:schemeClr val="dk1"/>
                          </a:solidFill>
                          <a:latin typeface="Avenir Next LT Pro"/>
                        </a:rPr>
                        <a:t> Inventory of possible solutions</a:t>
                      </a:r>
                    </a:p>
                  </a:txBody>
                  <a:tcPr marL="155294" marR="93177" marT="124236" marB="1242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9525" algn="l" rtl="0" eaLnBrk="1" fontAlgn="auto" latinLnBrk="0" hangingPunct="1">
                        <a:lnSpc>
                          <a:spcPct val="100000"/>
                        </a:lnSpc>
                        <a:spcBef>
                          <a:spcPts val="200"/>
                        </a:spcBef>
                        <a:spcAft>
                          <a:spcPts val="0"/>
                        </a:spcAft>
                        <a:buClr>
                          <a:srgbClr val="071E31"/>
                        </a:buClr>
                        <a:buSzTx/>
                        <a:buFont typeface="Arial,Sans-Serif" panose="020B0604020202020204" pitchFamily="34" charset="0"/>
                        <a:buChar char="•"/>
                      </a:pPr>
                      <a:r>
                        <a:rPr lang="en-US" sz="800" b="0" i="0" u="none" strike="noStrike" cap="none" noProof="0">
                          <a:solidFill>
                            <a:schemeClr val="dk1"/>
                          </a:solidFill>
                          <a:latin typeface="Avenir Next LT Pro"/>
                        </a:rPr>
                        <a:t> List of solution requirements</a:t>
                      </a:r>
                      <a:br>
                        <a:rPr lang="en-US" sz="800" b="0" i="0" u="none" strike="noStrike" cap="none" noProof="0">
                          <a:solidFill>
                            <a:srgbClr val="071E31"/>
                          </a:solidFill>
                          <a:latin typeface="Avenir Next LT Pro"/>
                        </a:rPr>
                      </a:br>
                      <a:r>
                        <a:rPr lang="en-US" sz="800" b="0" i="0" u="none" strike="noStrike" cap="none" noProof="0">
                          <a:solidFill>
                            <a:schemeClr val="dk1"/>
                          </a:solidFill>
                          <a:latin typeface="Avenir Next LT Pro"/>
                        </a:rPr>
                        <a:t>ordered by importance</a:t>
                      </a:r>
                      <a:endParaRPr lang="en-US" sz="800" b="0" i="0" u="none" strike="noStrike" cap="none" noProof="0">
                        <a:solidFill>
                          <a:srgbClr val="071E31"/>
                        </a:solidFill>
                        <a:latin typeface="Avenir Next LT Pro"/>
                      </a:endParaRPr>
                    </a:p>
                    <a:p>
                      <a:pPr marL="0" marR="0" lvl="0" indent="9525" algn="l">
                        <a:lnSpc>
                          <a:spcPct val="100000"/>
                        </a:lnSpc>
                        <a:spcBef>
                          <a:spcPts val="200"/>
                        </a:spcBef>
                        <a:spcAft>
                          <a:spcPts val="0"/>
                        </a:spcAft>
                        <a:buClr>
                          <a:srgbClr val="071E31"/>
                        </a:buClr>
                        <a:buSzTx/>
                        <a:buFont typeface="Arial,Sans-Serif" panose="020B0604020202020204" pitchFamily="34" charset="0"/>
                        <a:buChar char="•"/>
                      </a:pPr>
                      <a:r>
                        <a:rPr lang="en-US" sz="800" b="0" i="0" u="none" strike="noStrike" cap="none" noProof="0">
                          <a:solidFill>
                            <a:schemeClr val="dk1"/>
                          </a:solidFill>
                          <a:latin typeface="Avenir Next LT Pro"/>
                        </a:rPr>
                        <a:t> Criteria for comparing</a:t>
                      </a:r>
                      <a:br>
                        <a:rPr lang="en-US" sz="800" b="0" i="0" u="none" strike="noStrike" cap="none" noProof="0">
                          <a:solidFill>
                            <a:srgbClr val="071E31"/>
                          </a:solidFill>
                          <a:latin typeface="Avenir Next LT Pro"/>
                        </a:rPr>
                      </a:br>
                      <a:r>
                        <a:rPr lang="en-US" sz="800" b="0" i="0" u="none" strike="noStrike" cap="none" noProof="0">
                          <a:solidFill>
                            <a:schemeClr val="dk1"/>
                          </a:solidFill>
                          <a:latin typeface="Avenir Next LT Pro"/>
                        </a:rPr>
                        <a:t>various solutions</a:t>
                      </a:r>
                      <a:endParaRPr lang="en-US">
                        <a:sym typeface="Arial"/>
                      </a:endParaRP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a:solidFill>
                            <a:schemeClr val="dk1"/>
                          </a:solidFill>
                          <a:latin typeface="Avenir Next LT Pro"/>
                          <a:ea typeface="+mn-ea"/>
                          <a:cs typeface="+mn-cs"/>
                        </a:rPr>
                        <a:t> Comparison</a:t>
                      </a:r>
                      <a:r>
                        <a:rPr lang="en-US" sz="800" b="0" i="0" u="none" strike="noStrike" cap="none">
                          <a:solidFill>
                            <a:schemeClr val="dk1"/>
                          </a:solidFill>
                          <a:latin typeface="Avenir Next LT Pro"/>
                          <a:ea typeface="+mn-ea"/>
                          <a:cs typeface="+mn-cs"/>
                          <a:sym typeface="Arial"/>
                        </a:rPr>
                        <a:t> to peers (data</a:t>
                      </a:r>
                      <a:br>
                        <a:rPr lang="en-US" sz="800" b="0" i="0" u="none" strike="noStrike" cap="none">
                          <a:solidFill>
                            <a:srgbClr val="071E31"/>
                          </a:solidFill>
                          <a:latin typeface="Avenir Next LT Pro"/>
                          <a:ea typeface="+mn-ea"/>
                          <a:cs typeface="+mn-cs"/>
                          <a:sym typeface="Arial"/>
                        </a:rPr>
                      </a:br>
                      <a:r>
                        <a:rPr lang="en-US" sz="800" b="0" i="0" u="none" strike="noStrike" cap="none">
                          <a:solidFill>
                            <a:schemeClr val="dk1"/>
                          </a:solidFill>
                          <a:latin typeface="Avenir Next LT Pro"/>
                          <a:ea typeface="+mn-ea"/>
                          <a:cs typeface="+mn-cs"/>
                          <a:sym typeface="Arial"/>
                        </a:rPr>
                        <a:t>and anecdotes)</a:t>
                      </a:r>
                    </a:p>
                  </a:txBody>
                  <a:tcPr marL="155294" marR="93177" marT="124236" marB="1242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a:solidFill>
                            <a:schemeClr val="dk1"/>
                          </a:solidFill>
                          <a:latin typeface="Avenir Next LT Pro"/>
                          <a:ea typeface="+mn-ea"/>
                          <a:cs typeface="+mn-cs"/>
                          <a:sym typeface="Arial"/>
                        </a:rPr>
                        <a:t> </a:t>
                      </a:r>
                      <a:r>
                        <a:rPr lang="en-US" sz="800" b="0" i="0" u="none" strike="noStrike" cap="none" noProof="0">
                          <a:solidFill>
                            <a:schemeClr val="dk1"/>
                          </a:solidFill>
                          <a:latin typeface="Avenir Next LT Pro"/>
                        </a:rPr>
                        <a:t>Comparison of the current data to the projected gains </a:t>
                      </a: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ea typeface="+mn-ea"/>
                          <a:cs typeface="+mn-cs"/>
                          <a:sym typeface="Arial"/>
                        </a:rPr>
                        <a:t> References and case studies</a:t>
                      </a: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noProof="0">
                          <a:solidFill>
                            <a:schemeClr val="dk1"/>
                          </a:solidFill>
                          <a:latin typeface="Avenir Next LT Pro"/>
                          <a:ea typeface="+mn-ea"/>
                          <a:cs typeface="+mn-cs"/>
                          <a:sym typeface="Arial"/>
                        </a:rPr>
                        <a:t> Pricing and contract terms</a:t>
                      </a:r>
                      <a:endParaRPr lang="en-US" sz="800" b="0" i="0" u="none" strike="noStrike" cap="none">
                        <a:solidFill>
                          <a:schemeClr val="dk1"/>
                        </a:solidFill>
                        <a:latin typeface="Avenir Next LT Pro"/>
                        <a:ea typeface="+mn-ea"/>
                        <a:cs typeface="+mn-cs"/>
                        <a:sym typeface="Arial"/>
                      </a:endParaRPr>
                    </a:p>
                  </a:txBody>
                  <a:tcPr marL="155294" marR="93177" marT="124236" marB="1242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a:solidFill>
                            <a:schemeClr val="dk1"/>
                          </a:solidFill>
                          <a:latin typeface="Avenir Next LT Pro"/>
                          <a:ea typeface="+mn-ea"/>
                          <a:cs typeface="+mn-cs"/>
                        </a:rPr>
                        <a:t> Detailed contracts</a:t>
                      </a:r>
                    </a:p>
                    <a:p>
                      <a:pPr marL="0" marR="0" lvl="0" indent="9525" algn="l">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a:solidFill>
                            <a:schemeClr val="dk1"/>
                          </a:solidFill>
                          <a:latin typeface="Avenir Next LT Pro"/>
                          <a:ea typeface="+mn-ea"/>
                          <a:cs typeface="+mn-cs"/>
                        </a:rPr>
                        <a:t> Pricing breakdowns</a:t>
                      </a:r>
                    </a:p>
                    <a:p>
                      <a:pPr marL="0" marR="0" lvl="0" indent="9525" algn="l">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a:solidFill>
                            <a:schemeClr val="dk1"/>
                          </a:solidFill>
                          <a:latin typeface="Avenir Next LT Pro"/>
                          <a:ea typeface="+mn-ea"/>
                          <a:cs typeface="+mn-cs"/>
                        </a:rPr>
                        <a:t> Implementation plans</a:t>
                      </a:r>
                    </a:p>
                  </a:txBody>
                  <a:tcPr marL="155294" marR="93177" marT="124236" marB="1242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a:solidFill>
                            <a:schemeClr val="dk1"/>
                          </a:solidFill>
                          <a:latin typeface="Avenir Next LT Pro"/>
                          <a:ea typeface="+mn-ea"/>
                          <a:cs typeface="+mn-cs"/>
                          <a:sym typeface="Arial"/>
                        </a:rPr>
                        <a:t> User guides, FAQs,  and tech support </a:t>
                      </a:r>
                    </a:p>
                  </a:txBody>
                  <a:tcPr marL="155294" marR="93177" marT="124236" marB="1242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1853967"/>
                  </a:ext>
                </a:extLst>
              </a:tr>
              <a:tr h="930870">
                <a:tc>
                  <a:txBody>
                    <a:bodyPr/>
                    <a:lstStyle/>
                    <a:p>
                      <a:pPr marL="0" indent="0" algn="l">
                        <a:buFont typeface="Arial" panose="020B0604020202020204" pitchFamily="34" charset="0"/>
                        <a:buNone/>
                      </a:pPr>
                      <a:r>
                        <a:rPr lang="en-US" sz="1100" b="1">
                          <a:latin typeface="Avenir Next LT Pro"/>
                        </a:rPr>
                        <a:t>Indicators the Buyer is Moving to Next Stage</a:t>
                      </a:r>
                    </a:p>
                  </a:txBody>
                  <a:tcPr marL="155294" marR="93177" marT="124236" marB="124236">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a:solidFill>
                            <a:schemeClr val="dk1"/>
                          </a:solidFill>
                          <a:latin typeface="Avenir Next LT Pro" panose="020B0504020202020204" pitchFamily="34" charset="77"/>
                          <a:ea typeface="+mn-ea"/>
                          <a:cs typeface="+mn-cs"/>
                          <a:sym typeface="Arial"/>
                        </a:rPr>
                        <a:t> Buyer commits to a scheduled</a:t>
                      </a:r>
                      <a:br>
                        <a:rPr lang="en-US" sz="800" b="0" i="0" u="none" strike="noStrike" cap="none">
                          <a:solidFill>
                            <a:schemeClr val="dk1"/>
                          </a:solidFill>
                          <a:latin typeface="Avenir Next LT Pro" panose="020B0504020202020204" pitchFamily="34" charset="77"/>
                          <a:ea typeface="+mn-ea"/>
                          <a:cs typeface="+mn-cs"/>
                          <a:sym typeface="Arial"/>
                        </a:rPr>
                      </a:br>
                      <a:r>
                        <a:rPr lang="en-US" sz="800" b="0" i="0" u="none" strike="noStrike" cap="none">
                          <a:solidFill>
                            <a:schemeClr val="dk1"/>
                          </a:solidFill>
                          <a:latin typeface="Avenir Next LT Pro" panose="020B0504020202020204" pitchFamily="34" charset="77"/>
                          <a:ea typeface="+mn-ea"/>
                          <a:cs typeface="+mn-cs"/>
                          <a:sym typeface="Arial"/>
                        </a:rPr>
                        <a:t>follow-up interaction to explore our product/solution.</a:t>
                      </a:r>
                    </a:p>
                  </a:txBody>
                  <a:tcPr marL="155294" marR="93177" marT="124236" marB="1242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a:solidFill>
                            <a:schemeClr val="dk1"/>
                          </a:solidFill>
                          <a:latin typeface="Avenir Next LT Pro" panose="020B0504020202020204" pitchFamily="34" charset="77"/>
                          <a:ea typeface="+mn-ea"/>
                          <a:cs typeface="+mn-cs"/>
                          <a:sym typeface="Arial"/>
                        </a:rPr>
                        <a:t> Buyer shares success metrics and associated pain points willingly.</a:t>
                      </a: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a:solidFill>
                            <a:schemeClr val="dk1"/>
                          </a:solidFill>
                          <a:latin typeface="Avenir Next LT Pro"/>
                          <a:ea typeface="+mn-ea"/>
                          <a:cs typeface="+mn-cs"/>
                          <a:sym typeface="Arial"/>
                        </a:rPr>
                        <a:t> Buyer agrees on the importance of the problem relative to other priorities.</a:t>
                      </a: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a:solidFill>
                            <a:schemeClr val="dk1"/>
                          </a:solidFill>
                          <a:latin typeface="Avenir Next LT Pro"/>
                          <a:ea typeface="+mn-ea"/>
                          <a:cs typeface="+mn-cs"/>
                          <a:sym typeface="Arial"/>
                        </a:rPr>
                        <a:t> Buyer readily notes other vendors on the short list.</a:t>
                      </a:r>
                    </a:p>
                  </a:txBody>
                  <a:tcPr marL="155294" marR="93177" marT="124236" marB="1242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a:solidFill>
                            <a:schemeClr val="dk1"/>
                          </a:solidFill>
                          <a:latin typeface="Avenir Next LT Pro"/>
                          <a:ea typeface="+mn-ea"/>
                          <a:cs typeface="+mn-cs"/>
                          <a:sym typeface="Arial"/>
                        </a:rPr>
                        <a:t> Buyer acknowledges that solving the problem could result in greater returns than status quo.</a:t>
                      </a: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a:solidFill>
                            <a:schemeClr val="dk1"/>
                          </a:solidFill>
                          <a:latin typeface="Avenir Next LT Pro"/>
                          <a:ea typeface="+mn-ea"/>
                          <a:cs typeface="+mn-cs"/>
                          <a:sym typeface="Arial"/>
                        </a:rPr>
                        <a:t> Buyer provides clarity on and mobilizes on behalf</a:t>
                      </a:r>
                      <a:r>
                        <a:rPr lang="en-US" sz="800" b="0" i="0" u="none" strike="noStrike" cap="none">
                          <a:solidFill>
                            <a:srgbClr val="071E31"/>
                          </a:solidFill>
                          <a:latin typeface="Avenir Next LT Pro"/>
                          <a:ea typeface="+mn-ea"/>
                          <a:cs typeface="+mn-cs"/>
                          <a:sym typeface="Arial"/>
                        </a:rPr>
                        <a:t> </a:t>
                      </a:r>
                      <a:r>
                        <a:rPr lang="en-US" sz="800" b="0" i="0" u="none" strike="noStrike" cap="none">
                          <a:solidFill>
                            <a:schemeClr val="dk1"/>
                          </a:solidFill>
                          <a:latin typeface="Avenir Next LT Pro"/>
                          <a:ea typeface="+mn-ea"/>
                          <a:cs typeface="+mn-cs"/>
                          <a:sym typeface="Arial"/>
                        </a:rPr>
                        <a:t>of a buying group.</a:t>
                      </a:r>
                    </a:p>
                  </a:txBody>
                  <a:tcPr marL="155294" marR="93177" marT="124236" marB="1242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a:solidFill>
                            <a:schemeClr val="dk1"/>
                          </a:solidFill>
                          <a:latin typeface="Avenir Next LT Pro"/>
                          <a:ea typeface="+mn-ea"/>
                          <a:cs typeface="+mn-cs"/>
                          <a:sym typeface="Arial"/>
                        </a:rPr>
                        <a:t> Buyer commits to and executes</a:t>
                      </a:r>
                      <a:r>
                        <a:rPr lang="en-US" sz="800" b="0" i="0" u="none" strike="noStrike" cap="none">
                          <a:solidFill>
                            <a:schemeClr val="dk1"/>
                          </a:solidFill>
                          <a:latin typeface="Avenir Next LT Pro"/>
                          <a:ea typeface="+mn-ea"/>
                          <a:cs typeface="+mn-cs"/>
                        </a:rPr>
                        <a:t> on</a:t>
                      </a:r>
                      <a:r>
                        <a:rPr lang="en-US" sz="800" b="0" i="0" u="none" strike="noStrike" cap="none">
                          <a:solidFill>
                            <a:schemeClr val="dk1"/>
                          </a:solidFill>
                          <a:latin typeface="Avenir Next LT Pro"/>
                          <a:ea typeface="+mn-ea"/>
                          <a:cs typeface="+mn-cs"/>
                          <a:sym typeface="Arial"/>
                        </a:rPr>
                        <a:t> agreed upon next steps and readily communicates progress.</a:t>
                      </a:r>
                    </a:p>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a:solidFill>
                            <a:schemeClr val="dk1"/>
                          </a:solidFill>
                          <a:latin typeface="Avenir Next LT Pro" panose="020B0504020202020204" pitchFamily="34" charset="77"/>
                          <a:ea typeface="+mn-ea"/>
                          <a:cs typeface="+mn-cs"/>
                          <a:sym typeface="Arial"/>
                        </a:rPr>
                        <a:t> Buyer’s requirements reflect our specific product/solution differentiators.</a:t>
                      </a:r>
                    </a:p>
                  </a:txBody>
                  <a:tcPr marL="155294" marR="93177" marT="124236" marB="1242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55245" marR="0" lvl="0" indent="-45720"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a:solidFill>
                            <a:schemeClr val="dk1"/>
                          </a:solidFill>
                          <a:latin typeface="Avenir Next LT Pro"/>
                          <a:ea typeface="+mn-ea"/>
                          <a:cs typeface="+mn-cs"/>
                          <a:sym typeface="Arial"/>
                        </a:rPr>
                        <a:t> Buyer commits implementation resources and schedules kickoff event.</a:t>
                      </a:r>
                    </a:p>
                    <a:p>
                      <a:pPr marL="55245" marR="0" lvl="0" indent="-45720" algn="l" rtl="0" eaLnBrk="1" fontAlgn="auto" latinLnBrk="0" hangingPunct="1">
                        <a:lnSpc>
                          <a:spcPct val="100000"/>
                        </a:lnSpc>
                        <a:spcBef>
                          <a:spcPts val="200"/>
                        </a:spcBef>
                        <a:spcAft>
                          <a:spcPts val="0"/>
                        </a:spcAft>
                        <a:buClr>
                          <a:srgbClr val="000000"/>
                        </a:buClr>
                        <a:buSzTx/>
                        <a:buFont typeface="Arial" panose="020B0604020202020204" pitchFamily="34" charset="0"/>
                        <a:buChar char="•"/>
                        <a:tabLst/>
                      </a:pPr>
                      <a:r>
                        <a:rPr lang="en-US" sz="800" b="0" i="0" u="none" strike="noStrike" cap="none">
                          <a:solidFill>
                            <a:schemeClr val="dk1"/>
                          </a:solidFill>
                          <a:latin typeface="Avenir Next LT Pro"/>
                          <a:ea typeface="+mn-ea"/>
                          <a:cs typeface="+mn-cs"/>
                          <a:sym typeface="Arial"/>
                        </a:rPr>
                        <a:t> Contract signed.</a:t>
                      </a:r>
                    </a:p>
                  </a:txBody>
                  <a:tcPr marL="155294" marR="93177" marT="124236" marB="1242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9525" algn="l" rtl="0" eaLnBrk="1" fontAlgn="auto" latinLnBrk="0" hangingPunct="1">
                        <a:lnSpc>
                          <a:spcPct val="100000"/>
                        </a:lnSpc>
                        <a:spcBef>
                          <a:spcPts val="200"/>
                        </a:spcBef>
                        <a:spcAft>
                          <a:spcPts val="0"/>
                        </a:spcAft>
                        <a:buClr>
                          <a:srgbClr val="000000"/>
                        </a:buClr>
                        <a:buSzTx/>
                        <a:buFont typeface="Arial" panose="020B0604020202020204" pitchFamily="34" charset="0"/>
                        <a:buChar char="•"/>
                      </a:pPr>
                      <a:r>
                        <a:rPr lang="en-US" sz="800" b="0" i="0" u="none" strike="noStrike" cap="none" dirty="0">
                          <a:solidFill>
                            <a:schemeClr val="dk1"/>
                          </a:solidFill>
                          <a:latin typeface="Avenir Next LT Pro"/>
                          <a:ea typeface="+mn-ea"/>
                          <a:cs typeface="+mn-cs"/>
                          <a:sym typeface="Arial"/>
                        </a:rPr>
                        <a:t> N/A</a:t>
                      </a:r>
                    </a:p>
                  </a:txBody>
                  <a:tcPr marL="155294" marR="93177" marT="124236" marB="12423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40255774"/>
                  </a:ext>
                </a:extLst>
              </a:tr>
            </a:tbl>
          </a:graphicData>
        </a:graphic>
      </p:graphicFrame>
    </p:spTree>
    <p:extLst>
      <p:ext uri="{BB962C8B-B14F-4D97-AF65-F5344CB8AC3E}">
        <p14:creationId xmlns:p14="http://schemas.microsoft.com/office/powerpoint/2010/main" val="1995844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61&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4&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E380507-3431-0148-998B-FC89BD579545}" vid="{8B042C98-1726-A74C-96E6-DECB7B0169D9}"/>
    </a:ext>
  </a:extLst>
</a:theme>
</file>

<file path=ppt/theme/theme2.xml><?xml version="1.0" encoding="utf-8"?>
<a:theme xmlns:a="http://schemas.openxmlformats.org/drawingml/2006/main" name="1_Office Theme">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Overview - September 2022" id="{7D43C5B7-D19D-47D8-98CC-B5589DF58C43}" vid="{1787F0E4-926A-4420-9CC4-FAEEC2AE1AF7}"/>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B4DD5FFB695C45A18BC2689F29252A" ma:contentTypeVersion="15" ma:contentTypeDescription="Create a new document." ma:contentTypeScope="" ma:versionID="985409a50008669046d3a45ffc09e3ca">
  <xsd:schema xmlns:xsd="http://www.w3.org/2001/XMLSchema" xmlns:xs="http://www.w3.org/2001/XMLSchema" xmlns:p="http://schemas.microsoft.com/office/2006/metadata/properties" xmlns:ns2="8cb45e2b-cabf-4cc0-9f00-e72f0b447b06" xmlns:ns3="162cfcd4-8cf0-4e82-80c5-9e43bd7d75c8" targetNamespace="http://schemas.microsoft.com/office/2006/metadata/properties" ma:root="true" ma:fieldsID="4827c21b7182e1a47dc1affbc4e1d52d" ns2:_="" ns3:_="">
    <xsd:import namespace="8cb45e2b-cabf-4cc0-9f00-e72f0b447b06"/>
    <xsd:import namespace="162cfcd4-8cf0-4e82-80c5-9e43bd7d75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b45e2b-cabf-4cc0-9f00-e72f0b447b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1b09f5f-bb09-4671-a415-1b43de82a03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2cfcd4-8cf0-4e82-80c5-9e43bd7d75c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65ab976-2bca-4d02-8151-2c405a304dee}" ma:internalName="TaxCatchAll" ma:showField="CatchAllData" ma:web="162cfcd4-8cf0-4e82-80c5-9e43bd7d75c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3E4628-1761-4A84-9537-938237FABE7B}">
  <ds:schemaRefs>
    <ds:schemaRef ds:uri="http://schemas.microsoft.com/sharepoint/v3/contenttype/forms"/>
  </ds:schemaRefs>
</ds:datastoreItem>
</file>

<file path=customXml/itemProps2.xml><?xml version="1.0" encoding="utf-8"?>
<ds:datastoreItem xmlns:ds="http://schemas.openxmlformats.org/officeDocument/2006/customXml" ds:itemID="{73E03CEA-6B9A-4494-85B2-2D6013012968}">
  <ds:schemaRefs>
    <ds:schemaRef ds:uri="162cfcd4-8cf0-4e82-80c5-9e43bd7d75c8"/>
    <ds:schemaRef ds:uri="8cb45e2b-cabf-4cc0-9f00-e72f0b447b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1755</Words>
  <Application>Microsoft Office PowerPoint</Application>
  <PresentationFormat>Custom</PresentationFormat>
  <Paragraphs>224</Paragraphs>
  <Slides>6</Slides>
  <Notes>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vt:i4>
      </vt:variant>
    </vt:vector>
  </HeadingPairs>
  <TitlesOfParts>
    <vt:vector size="15" baseType="lpstr">
      <vt:lpstr>Arial</vt:lpstr>
      <vt:lpstr>Arial,Sans-Serif</vt:lpstr>
      <vt:lpstr>Avenir</vt:lpstr>
      <vt:lpstr>Avenir Next LT Pro</vt:lpstr>
      <vt:lpstr>Calibri</vt:lpstr>
      <vt:lpstr>Courier New</vt:lpstr>
      <vt:lpstr>Office Theme</vt:lpstr>
      <vt:lpstr>1_Office Theme</vt:lpstr>
      <vt:lpstr>think-cell Slide</vt:lpstr>
      <vt:lpstr>Buyer Journey Map Template</vt:lpstr>
      <vt:lpstr>PowerPoint Presentation</vt:lpstr>
      <vt:lpstr>Description of buyer journey stages</vt:lpstr>
      <vt:lpstr>Definitions and tips for filling in the buyer journey considerations</vt:lpstr>
      <vt:lpstr>Buyer journey map template</vt:lpstr>
      <vt:lpstr>Example buyer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Kurey</dc:creator>
  <cp:lastModifiedBy>Kylie Staples</cp:lastModifiedBy>
  <cp:revision>2</cp:revision>
  <dcterms:created xsi:type="dcterms:W3CDTF">2023-05-01T19:55:20Z</dcterms:created>
  <dcterms:modified xsi:type="dcterms:W3CDTF">2025-04-25T19:52:38Z</dcterms:modified>
</cp:coreProperties>
</file>