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419" r:id="rId2"/>
    <p:sldId id="3388" r:id="rId3"/>
    <p:sldId id="2519" r:id="rId4"/>
    <p:sldId id="3420" r:id="rId5"/>
    <p:sldId id="3421" r:id="rId6"/>
    <p:sldId id="3451" r:id="rId7"/>
    <p:sldId id="3450" r:id="rId8"/>
    <p:sldId id="3438" r:id="rId9"/>
    <p:sldId id="3433" r:id="rId10"/>
    <p:sldId id="3434" r:id="rId11"/>
    <p:sldId id="3432" r:id="rId12"/>
    <p:sldId id="3452" r:id="rId13"/>
    <p:sldId id="3443" r:id="rId14"/>
    <p:sldId id="3426" r:id="rId15"/>
    <p:sldId id="3425" r:id="rId16"/>
    <p:sldId id="3444" r:id="rId17"/>
    <p:sldId id="3424" r:id="rId18"/>
    <p:sldId id="3439" r:id="rId19"/>
    <p:sldId id="3445" r:id="rId20"/>
    <p:sldId id="3431" r:id="rId21"/>
    <p:sldId id="3430" r:id="rId22"/>
    <p:sldId id="3429" r:id="rId23"/>
    <p:sldId id="3440" r:id="rId24"/>
    <p:sldId id="3446" r:id="rId25"/>
    <p:sldId id="3435" r:id="rId26"/>
    <p:sldId id="3436" r:id="rId27"/>
    <p:sldId id="3437" r:id="rId28"/>
    <p:sldId id="3441" r:id="rId29"/>
    <p:sldId id="3447" r:id="rId30"/>
    <p:sldId id="3442" r:id="rId31"/>
    <p:sldId id="3448" r:id="rId32"/>
    <p:sldId id="3428" r:id="rId33"/>
    <p:sldId id="3449" r:id="rId34"/>
    <p:sldId id="3427" r:id="rId35"/>
    <p:sldId id="21134179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0F7ED60-100C-44F9-996A-CAEBECF1E1CD}">
          <p14:sldIdLst>
            <p14:sldId id="3419"/>
            <p14:sldId id="3388"/>
            <p14:sldId id="2519"/>
            <p14:sldId id="3420"/>
            <p14:sldId id="3421"/>
            <p14:sldId id="3451"/>
            <p14:sldId id="3450"/>
            <p14:sldId id="3438"/>
            <p14:sldId id="3433"/>
            <p14:sldId id="3434"/>
            <p14:sldId id="3432"/>
            <p14:sldId id="3452"/>
            <p14:sldId id="3443"/>
            <p14:sldId id="3426"/>
            <p14:sldId id="3425"/>
            <p14:sldId id="3444"/>
            <p14:sldId id="3424"/>
            <p14:sldId id="3439"/>
            <p14:sldId id="3445"/>
            <p14:sldId id="3431"/>
            <p14:sldId id="3430"/>
            <p14:sldId id="3429"/>
            <p14:sldId id="3440"/>
            <p14:sldId id="3446"/>
            <p14:sldId id="3435"/>
            <p14:sldId id="3436"/>
            <p14:sldId id="3437"/>
            <p14:sldId id="3441"/>
            <p14:sldId id="3447"/>
            <p14:sldId id="3442"/>
            <p14:sldId id="3448"/>
            <p14:sldId id="3428"/>
            <p14:sldId id="3449"/>
            <p14:sldId id="3427"/>
            <p14:sldId id="2113417998"/>
          </p14:sldIdLst>
        </p14:section>
      </p14:sectionLst>
    </p:ext>
    <p:ext uri="{EFAFB233-063F-42B5-8137-9DF3F51BA10A}">
      <p15:sldGuideLst xmlns:p15="http://schemas.microsoft.com/office/powerpoint/2012/main">
        <p15:guide id="1" pos="2048"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3622DC-0FA1-4133-8705-E7914A479E27}" v="1" dt="2023-01-27T07:08:48.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9" autoAdjust="0"/>
    <p:restoredTop sz="92233" autoAdjust="0"/>
  </p:normalViewPr>
  <p:slideViewPr>
    <p:cSldViewPr snapToGrid="0">
      <p:cViewPr varScale="1">
        <p:scale>
          <a:sx n="55" d="100"/>
          <a:sy n="55" d="100"/>
        </p:scale>
        <p:origin x="1244" y="40"/>
      </p:cViewPr>
      <p:guideLst>
        <p:guide pos="2048"/>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Bean" userId="cd60c03c-f309-4d67-92f1-4484e1239265" providerId="ADAL" clId="{7E3622DC-0FA1-4133-8705-E7914A479E27}"/>
    <pc:docChg chg="custSel addSld modSld">
      <pc:chgData name="Aaron Bean" userId="cd60c03c-f309-4d67-92f1-4484e1239265" providerId="ADAL" clId="{7E3622DC-0FA1-4133-8705-E7914A479E27}" dt="2023-01-27T07:09:07.029" v="40" actId="20577"/>
      <pc:docMkLst>
        <pc:docMk/>
      </pc:docMkLst>
      <pc:sldChg chg="modSp mod">
        <pc:chgData name="Aaron Bean" userId="cd60c03c-f309-4d67-92f1-4484e1239265" providerId="ADAL" clId="{7E3622DC-0FA1-4133-8705-E7914A479E27}" dt="2023-01-27T07:09:07.029" v="40" actId="20577"/>
        <pc:sldMkLst>
          <pc:docMk/>
          <pc:sldMk cId="753782461" sldId="3419"/>
        </pc:sldMkLst>
        <pc:spChg chg="mod">
          <ac:chgData name="Aaron Bean" userId="cd60c03c-f309-4d67-92f1-4484e1239265" providerId="ADAL" clId="{7E3622DC-0FA1-4133-8705-E7914A479E27}" dt="2023-01-27T07:09:07.029" v="40" actId="20577"/>
          <ac:spMkLst>
            <pc:docMk/>
            <pc:sldMk cId="753782461" sldId="3419"/>
            <ac:spMk id="4" creationId="{E434954B-5B6E-A708-CFE7-521EFDCD66D8}"/>
          </ac:spMkLst>
        </pc:spChg>
      </pc:sldChg>
      <pc:sldChg chg="add">
        <pc:chgData name="Aaron Bean" userId="cd60c03c-f309-4d67-92f1-4484e1239265" providerId="ADAL" clId="{7E3622DC-0FA1-4133-8705-E7914A479E27}" dt="2023-01-27T07:08:48.918" v="0"/>
        <pc:sldMkLst>
          <pc:docMk/>
          <pc:sldMk cId="1210955252" sldId="21134179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Next LT Pro" pitchFamily="50"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Next LT Pro" pitchFamily="50" charset="0"/>
              </a:defRPr>
            </a:lvl1pPr>
          </a:lstStyle>
          <a:p>
            <a:fld id="{4C9CCAAD-7482-4526-9807-50B3B3144E75}" type="datetimeFigureOut">
              <a:rPr lang="en-US" smtClean="0"/>
              <a:pPr/>
              <a:t>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Next LT Pro" pitchFamily="50"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Next LT Pro" pitchFamily="50" charset="0"/>
              </a:defRPr>
            </a:lvl1pPr>
          </a:lstStyle>
          <a:p>
            <a:fld id="{240C88AF-779B-4BCA-B457-318B388BF044}" type="slidenum">
              <a:rPr lang="en-US" smtClean="0"/>
              <a:pPr/>
              <a:t>‹#›</a:t>
            </a:fld>
            <a:endParaRPr lang="en-US" dirty="0"/>
          </a:p>
        </p:txBody>
      </p:sp>
    </p:spTree>
    <p:extLst>
      <p:ext uri="{BB962C8B-B14F-4D97-AF65-F5344CB8AC3E}">
        <p14:creationId xmlns:p14="http://schemas.microsoft.com/office/powerpoint/2010/main" val="68413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itchFamily="50" charset="0"/>
        <a:ea typeface="+mn-ea"/>
        <a:cs typeface="+mn-cs"/>
      </a:defRPr>
    </a:lvl1pPr>
    <a:lvl2pPr marL="457200" algn="l" defTabSz="914400" rtl="0" eaLnBrk="1" latinLnBrk="0" hangingPunct="1">
      <a:defRPr sz="1200" kern="1200">
        <a:solidFill>
          <a:schemeClr val="tx1"/>
        </a:solidFill>
        <a:latin typeface="Avenir Next LT Pro" pitchFamily="50" charset="0"/>
        <a:ea typeface="+mn-ea"/>
        <a:cs typeface="+mn-cs"/>
      </a:defRPr>
    </a:lvl2pPr>
    <a:lvl3pPr marL="914400" algn="l" defTabSz="914400" rtl="0" eaLnBrk="1" latinLnBrk="0" hangingPunct="1">
      <a:defRPr sz="1200" kern="1200">
        <a:solidFill>
          <a:schemeClr val="tx1"/>
        </a:solidFill>
        <a:latin typeface="Avenir Next LT Pro" pitchFamily="50" charset="0"/>
        <a:ea typeface="+mn-ea"/>
        <a:cs typeface="+mn-cs"/>
      </a:defRPr>
    </a:lvl3pPr>
    <a:lvl4pPr marL="1371600" algn="l" defTabSz="914400" rtl="0" eaLnBrk="1" latinLnBrk="0" hangingPunct="1">
      <a:defRPr sz="1200" kern="1200">
        <a:solidFill>
          <a:schemeClr val="tx1"/>
        </a:solidFill>
        <a:latin typeface="Avenir Next LT Pro" pitchFamily="50" charset="0"/>
        <a:ea typeface="+mn-ea"/>
        <a:cs typeface="+mn-cs"/>
      </a:defRPr>
    </a:lvl4pPr>
    <a:lvl5pPr marL="1828800" algn="l" defTabSz="914400" rtl="0" eaLnBrk="1" latinLnBrk="0" hangingPunct="1">
      <a:defRPr sz="1200" kern="1200">
        <a:solidFill>
          <a:schemeClr val="tx1"/>
        </a:solidFill>
        <a:latin typeface="Avenir Next LT Pro"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6B7E1-4822-D64D-82B5-5688A8336587}" type="slidenum">
              <a:rPr lang="en-US" smtClean="0"/>
              <a:t>2</a:t>
            </a:fld>
            <a:endParaRPr lang="en-US" dirty="0"/>
          </a:p>
        </p:txBody>
      </p:sp>
    </p:spTree>
    <p:extLst>
      <p:ext uri="{BB962C8B-B14F-4D97-AF65-F5344CB8AC3E}">
        <p14:creationId xmlns:p14="http://schemas.microsoft.com/office/powerpoint/2010/main" val="255576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6B7E1-4822-D64D-82B5-5688A8336587}" type="slidenum">
              <a:rPr lang="en-US" smtClean="0"/>
              <a:t>3</a:t>
            </a:fld>
            <a:endParaRPr lang="en-US" dirty="0"/>
          </a:p>
        </p:txBody>
      </p:sp>
    </p:spTree>
    <p:extLst>
      <p:ext uri="{BB962C8B-B14F-4D97-AF65-F5344CB8AC3E}">
        <p14:creationId xmlns:p14="http://schemas.microsoft.com/office/powerpoint/2010/main" val="314926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6B7E1-4822-D64D-82B5-5688A8336587}" type="slidenum">
              <a:rPr lang="en-US" smtClean="0"/>
              <a:t>4</a:t>
            </a:fld>
            <a:endParaRPr lang="en-US" dirty="0"/>
          </a:p>
        </p:txBody>
      </p:sp>
    </p:spTree>
    <p:extLst>
      <p:ext uri="{BB962C8B-B14F-4D97-AF65-F5344CB8AC3E}">
        <p14:creationId xmlns:p14="http://schemas.microsoft.com/office/powerpoint/2010/main" val="125439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6B7E1-4822-D64D-82B5-5688A8336587}" type="slidenum">
              <a:rPr lang="en-US" smtClean="0"/>
              <a:t>5</a:t>
            </a:fld>
            <a:endParaRPr lang="en-US" dirty="0"/>
          </a:p>
        </p:txBody>
      </p:sp>
    </p:spTree>
    <p:extLst>
      <p:ext uri="{BB962C8B-B14F-4D97-AF65-F5344CB8AC3E}">
        <p14:creationId xmlns:p14="http://schemas.microsoft.com/office/powerpoint/2010/main" val="1434065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0C88AF-779B-4BCA-B457-318B388BF044}" type="slidenum">
              <a:rPr lang="en-US" smtClean="0"/>
              <a:pPr/>
              <a:t>7</a:t>
            </a:fld>
            <a:endParaRPr lang="en-US" dirty="0"/>
          </a:p>
        </p:txBody>
      </p:sp>
    </p:spTree>
    <p:extLst>
      <p:ext uri="{BB962C8B-B14F-4D97-AF65-F5344CB8AC3E}">
        <p14:creationId xmlns:p14="http://schemas.microsoft.com/office/powerpoint/2010/main" val="3789562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on what we do today</a:t>
            </a:r>
          </a:p>
          <a:p>
            <a:r>
              <a:rPr lang="en-US" dirty="0"/>
              <a:t>If you didn’t cover some of the points in Business Review Call or if you didn’t have the call – you’ll want to capture this information here</a:t>
            </a:r>
          </a:p>
          <a:p>
            <a:r>
              <a:rPr lang="en-US" dirty="0"/>
              <a:t>Call on a top rep and ask about how they are doing all of this on their first renewal call</a:t>
            </a:r>
          </a:p>
          <a:p>
            <a:endParaRPr lang="en-US" dirty="0"/>
          </a:p>
          <a:p>
            <a:endParaRPr lang="en-US" dirty="0"/>
          </a:p>
        </p:txBody>
      </p:sp>
      <p:sp>
        <p:nvSpPr>
          <p:cNvPr id="4" name="Slide Number Placeholder 3"/>
          <p:cNvSpPr>
            <a:spLocks noGrp="1"/>
          </p:cNvSpPr>
          <p:nvPr>
            <p:ph type="sldNum" sz="quarter" idx="5"/>
          </p:nvPr>
        </p:nvSpPr>
        <p:spPr/>
        <p:txBody>
          <a:bodyPr/>
          <a:lstStyle/>
          <a:p>
            <a:fld id="{240C88AF-779B-4BCA-B457-318B388BF044}" type="slidenum">
              <a:rPr lang="en-US" smtClean="0"/>
              <a:pPr/>
              <a:t>13</a:t>
            </a:fld>
            <a:endParaRPr lang="en-US" dirty="0"/>
          </a:p>
        </p:txBody>
      </p:sp>
    </p:spTree>
    <p:extLst>
      <p:ext uri="{BB962C8B-B14F-4D97-AF65-F5344CB8AC3E}">
        <p14:creationId xmlns:p14="http://schemas.microsoft.com/office/powerpoint/2010/main" val="166731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to uncover – sample question you use during the call to uncover the sequence of events detail</a:t>
            </a:r>
          </a:p>
          <a:p>
            <a:endParaRPr lang="en-US" dirty="0"/>
          </a:p>
        </p:txBody>
      </p:sp>
      <p:sp>
        <p:nvSpPr>
          <p:cNvPr id="4" name="Slide Number Placeholder 3"/>
          <p:cNvSpPr>
            <a:spLocks noGrp="1"/>
          </p:cNvSpPr>
          <p:nvPr>
            <p:ph type="sldNum" sz="quarter" idx="5"/>
          </p:nvPr>
        </p:nvSpPr>
        <p:spPr/>
        <p:txBody>
          <a:bodyPr/>
          <a:lstStyle/>
          <a:p>
            <a:fld id="{240C88AF-779B-4BCA-B457-318B388BF044}" type="slidenum">
              <a:rPr lang="en-US" smtClean="0"/>
              <a:pPr/>
              <a:t>15</a:t>
            </a:fld>
            <a:endParaRPr lang="en-US" dirty="0"/>
          </a:p>
        </p:txBody>
      </p:sp>
    </p:spTree>
    <p:extLst>
      <p:ext uri="{BB962C8B-B14F-4D97-AF65-F5344CB8AC3E}">
        <p14:creationId xmlns:p14="http://schemas.microsoft.com/office/powerpoint/2010/main" val="154453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Snapshots with comments are for reference only to include information in the slides.</a:t>
            </a:r>
          </a:p>
          <a:p>
            <a:endParaRPr lang="en-US" dirty="0"/>
          </a:p>
          <a:p>
            <a:r>
              <a:rPr lang="en-US" dirty="0"/>
              <a:t>Screenshot of Smart Meter is also included (that can be used as an image in the slide but it needs to be cropped properly)</a:t>
            </a:r>
          </a:p>
          <a:p>
            <a:endParaRPr lang="en-US" dirty="0"/>
          </a:p>
        </p:txBody>
      </p:sp>
      <p:sp>
        <p:nvSpPr>
          <p:cNvPr id="4" name="Slide Number Placeholder 3"/>
          <p:cNvSpPr>
            <a:spLocks noGrp="1"/>
          </p:cNvSpPr>
          <p:nvPr>
            <p:ph type="sldNum" sz="quarter" idx="5"/>
          </p:nvPr>
        </p:nvSpPr>
        <p:spPr/>
        <p:txBody>
          <a:bodyPr/>
          <a:lstStyle/>
          <a:p>
            <a:fld id="{240C88AF-779B-4BCA-B457-318B388BF044}" type="slidenum">
              <a:rPr lang="en-US" smtClean="0"/>
              <a:pPr/>
              <a:t>16</a:t>
            </a:fld>
            <a:endParaRPr lang="en-US" dirty="0"/>
          </a:p>
        </p:txBody>
      </p:sp>
    </p:spTree>
    <p:extLst>
      <p:ext uri="{BB962C8B-B14F-4D97-AF65-F5344CB8AC3E}">
        <p14:creationId xmlns:p14="http://schemas.microsoft.com/office/powerpoint/2010/main" val="2147035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1.emf"/><Relationship Id="rId5" Type="http://schemas.openxmlformats.org/officeDocument/2006/relationships/oleObject" Target="../embeddings/oleObject27.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1.emf"/><Relationship Id="rId5" Type="http://schemas.openxmlformats.org/officeDocument/2006/relationships/oleObject" Target="../embeddings/oleObject28.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emf"/><Relationship Id="rId5" Type="http://schemas.openxmlformats.org/officeDocument/2006/relationships/oleObject" Target="../embeddings/oleObject29.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4954B-5B6E-A708-CFE7-521EFDCD66D8}"/>
              </a:ext>
            </a:extLst>
          </p:cNvPr>
          <p:cNvSpPr>
            <a:spLocks noGrp="1"/>
          </p:cNvSpPr>
          <p:nvPr>
            <p:ph type="ctrTitle"/>
          </p:nvPr>
        </p:nvSpPr>
        <p:spPr/>
        <p:txBody>
          <a:bodyPr/>
          <a:lstStyle/>
          <a:p>
            <a:r>
              <a:rPr lang="en-US" dirty="0"/>
              <a:t>Customer Success </a:t>
            </a:r>
            <a:r>
              <a:rPr lang="en-US"/>
              <a:t>Sales Motions Timeline</a:t>
            </a:r>
            <a:endParaRPr lang="en-US" dirty="0"/>
          </a:p>
        </p:txBody>
      </p:sp>
    </p:spTree>
    <p:extLst>
      <p:ext uri="{BB962C8B-B14F-4D97-AF65-F5344CB8AC3E}">
        <p14:creationId xmlns:p14="http://schemas.microsoft.com/office/powerpoint/2010/main" val="75378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8E471E-1DB2-7A42-F752-E6F926C14610}"/>
              </a:ext>
            </a:extLst>
          </p:cNvPr>
          <p:cNvSpPr>
            <a:spLocks noGrp="1"/>
          </p:cNvSpPr>
          <p:nvPr>
            <p:ph type="title"/>
          </p:nvPr>
        </p:nvSpPr>
        <p:spPr/>
        <p:txBody>
          <a:bodyPr/>
          <a:lstStyle/>
          <a:p>
            <a:r>
              <a:rPr lang="en-US" dirty="0"/>
              <a:t>Business Review Call | Event</a:t>
            </a:r>
            <a:endParaRPr lang="en-US" dirty="0">
              <a:solidFill>
                <a:schemeClr val="accent1"/>
              </a:solidFill>
            </a:endParaRPr>
          </a:p>
        </p:txBody>
      </p:sp>
      <p:grpSp>
        <p:nvGrpSpPr>
          <p:cNvPr id="61" name="Group 60">
            <a:extLst>
              <a:ext uri="{FF2B5EF4-FFF2-40B4-BE49-F238E27FC236}">
                <a16:creationId xmlns:a16="http://schemas.microsoft.com/office/drawing/2014/main" id="{70F2E7F1-31E2-5BF5-5FAF-3E9298E818B6}"/>
              </a:ext>
            </a:extLst>
          </p:cNvPr>
          <p:cNvGrpSpPr/>
          <p:nvPr/>
        </p:nvGrpSpPr>
        <p:grpSpPr>
          <a:xfrm>
            <a:off x="609600" y="1595649"/>
            <a:ext cx="5133975" cy="1067944"/>
            <a:chOff x="609600" y="1595649"/>
            <a:chExt cx="5133975" cy="1067944"/>
          </a:xfrm>
        </p:grpSpPr>
        <p:sp>
          <p:nvSpPr>
            <p:cNvPr id="15" name="TextBox 14">
              <a:extLst>
                <a:ext uri="{FF2B5EF4-FFF2-40B4-BE49-F238E27FC236}">
                  <a16:creationId xmlns:a16="http://schemas.microsoft.com/office/drawing/2014/main" id="{37FDB9D7-CA9B-F586-0B53-F9ADD64DD151}"/>
                </a:ext>
              </a:extLst>
            </p:cNvPr>
            <p:cNvSpPr txBox="1"/>
            <p:nvPr/>
          </p:nvSpPr>
          <p:spPr>
            <a:xfrm>
              <a:off x="1136651" y="1640236"/>
              <a:ext cx="4606924" cy="1023357"/>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Support case history with insights and recommendations</a:t>
              </a:r>
            </a:p>
            <a:p>
              <a:pPr marL="285750" lvl="1" indent="-285750">
                <a:lnSpc>
                  <a:spcPct val="120000"/>
                </a:lnSpc>
                <a:buFont typeface="Arial" panose="020B0604020202020204" pitchFamily="34" charset="0"/>
                <a:buChar char="•"/>
                <a:defRPr/>
              </a:pPr>
              <a:r>
                <a:rPr lang="en-US" sz="1400" dirty="0"/>
                <a:t>Review themes of support cases</a:t>
              </a:r>
            </a:p>
            <a:p>
              <a:pPr marL="285750" lvl="1" indent="-285750">
                <a:lnSpc>
                  <a:spcPct val="120000"/>
                </a:lnSpc>
                <a:buFont typeface="Arial" panose="020B0604020202020204" pitchFamily="34" charset="0"/>
                <a:buChar char="•"/>
                <a:defRPr/>
              </a:pPr>
              <a:r>
                <a:rPr lang="en-US" sz="1400" dirty="0"/>
                <a:t>Suggest additional resources if necessary – Education/BCS/Consulting</a:t>
              </a:r>
            </a:p>
          </p:txBody>
        </p:sp>
        <p:sp>
          <p:nvSpPr>
            <p:cNvPr id="20" name="Oval 19">
              <a:extLst>
                <a:ext uri="{FF2B5EF4-FFF2-40B4-BE49-F238E27FC236}">
                  <a16:creationId xmlns:a16="http://schemas.microsoft.com/office/drawing/2014/main" id="{60FEC5A5-F647-DA4C-2D94-323F487CFDB9}"/>
                </a:ext>
              </a:extLst>
            </p:cNvPr>
            <p:cNvSpPr/>
            <p:nvPr/>
          </p:nvSpPr>
          <p:spPr>
            <a:xfrm>
              <a:off x="609600" y="159564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01</a:t>
              </a:r>
            </a:p>
          </p:txBody>
        </p:sp>
      </p:grpSp>
      <p:grpSp>
        <p:nvGrpSpPr>
          <p:cNvPr id="50" name="Group 49">
            <a:extLst>
              <a:ext uri="{FF2B5EF4-FFF2-40B4-BE49-F238E27FC236}">
                <a16:creationId xmlns:a16="http://schemas.microsoft.com/office/drawing/2014/main" id="{A5C7CC95-17DD-6754-7A7C-74BE9D647B8D}"/>
              </a:ext>
            </a:extLst>
          </p:cNvPr>
          <p:cNvGrpSpPr/>
          <p:nvPr/>
        </p:nvGrpSpPr>
        <p:grpSpPr>
          <a:xfrm>
            <a:off x="609600" y="3180547"/>
            <a:ext cx="5229225" cy="809412"/>
            <a:chOff x="609600" y="3291280"/>
            <a:chExt cx="5229225" cy="809412"/>
          </a:xfrm>
        </p:grpSpPr>
        <p:sp>
          <p:nvSpPr>
            <p:cNvPr id="3" name="TextBox 2">
              <a:extLst>
                <a:ext uri="{FF2B5EF4-FFF2-40B4-BE49-F238E27FC236}">
                  <a16:creationId xmlns:a16="http://schemas.microsoft.com/office/drawing/2014/main" id="{B01E55AC-2913-072E-B26A-7376EFA1B190}"/>
                </a:ext>
              </a:extLst>
            </p:cNvPr>
            <p:cNvSpPr txBox="1"/>
            <p:nvPr/>
          </p:nvSpPr>
          <p:spPr>
            <a:xfrm>
              <a:off x="1136651" y="3335867"/>
              <a:ext cx="4702174" cy="764825"/>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Deployed license breakdown</a:t>
              </a:r>
            </a:p>
            <a:p>
              <a:pPr marL="285750" lvl="1" indent="-285750">
                <a:lnSpc>
                  <a:spcPct val="120000"/>
                </a:lnSpc>
                <a:buFont typeface="Arial" panose="020B0604020202020204" pitchFamily="34" charset="0"/>
                <a:buChar char="•"/>
                <a:defRPr/>
              </a:pPr>
              <a:r>
                <a:rPr lang="en-US" sz="1400" dirty="0"/>
                <a:t>Share install base report with expiration dates (putting on radar for customer but not doing a deep-dive)</a:t>
              </a:r>
            </a:p>
          </p:txBody>
        </p:sp>
        <p:sp>
          <p:nvSpPr>
            <p:cNvPr id="6" name="Oval 5">
              <a:extLst>
                <a:ext uri="{FF2B5EF4-FFF2-40B4-BE49-F238E27FC236}">
                  <a16:creationId xmlns:a16="http://schemas.microsoft.com/office/drawing/2014/main" id="{754F53BA-4917-5702-34D9-2FAE46C09533}"/>
                </a:ext>
              </a:extLst>
            </p:cNvPr>
            <p:cNvSpPr/>
            <p:nvPr/>
          </p:nvSpPr>
          <p:spPr>
            <a:xfrm>
              <a:off x="609600" y="3291280"/>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02</a:t>
              </a:r>
            </a:p>
          </p:txBody>
        </p:sp>
      </p:grpSp>
      <p:grpSp>
        <p:nvGrpSpPr>
          <p:cNvPr id="57" name="Group 56">
            <a:extLst>
              <a:ext uri="{FF2B5EF4-FFF2-40B4-BE49-F238E27FC236}">
                <a16:creationId xmlns:a16="http://schemas.microsoft.com/office/drawing/2014/main" id="{54C08DAD-243D-C9F5-C8B7-885DDABDCBF5}"/>
              </a:ext>
            </a:extLst>
          </p:cNvPr>
          <p:cNvGrpSpPr/>
          <p:nvPr/>
        </p:nvGrpSpPr>
        <p:grpSpPr>
          <a:xfrm>
            <a:off x="609600" y="4506912"/>
            <a:ext cx="5133975" cy="1326476"/>
            <a:chOff x="609600" y="4728379"/>
            <a:chExt cx="5133975" cy="1326476"/>
          </a:xfrm>
        </p:grpSpPr>
        <p:sp>
          <p:nvSpPr>
            <p:cNvPr id="21" name="TextBox 20">
              <a:extLst>
                <a:ext uri="{FF2B5EF4-FFF2-40B4-BE49-F238E27FC236}">
                  <a16:creationId xmlns:a16="http://schemas.microsoft.com/office/drawing/2014/main" id="{BBD18F8E-BE01-DD76-B106-16BF25353A4A}"/>
                </a:ext>
              </a:extLst>
            </p:cNvPr>
            <p:cNvSpPr txBox="1"/>
            <p:nvPr/>
          </p:nvSpPr>
          <p:spPr>
            <a:xfrm>
              <a:off x="1136651" y="4772966"/>
              <a:ext cx="4606924" cy="1281889"/>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Client product roadmap/s</a:t>
              </a:r>
            </a:p>
            <a:p>
              <a:pPr marL="285750" lvl="1" indent="-285750">
                <a:lnSpc>
                  <a:spcPct val="120000"/>
                </a:lnSpc>
                <a:buFont typeface="Arial" panose="020B0604020202020204" pitchFamily="34" charset="0"/>
                <a:buChar char="•"/>
                <a:defRPr/>
              </a:pPr>
              <a:r>
                <a:rPr lang="en-US" sz="1400" dirty="0"/>
                <a:t>Present slide on benefits of upgrading if customer isn’t on the current version</a:t>
              </a:r>
            </a:p>
            <a:p>
              <a:pPr marL="285750" lvl="1" indent="-285750">
                <a:lnSpc>
                  <a:spcPct val="120000"/>
                </a:lnSpc>
                <a:buFont typeface="Arial" panose="020B0604020202020204" pitchFamily="34" charset="0"/>
                <a:buChar char="•"/>
                <a:defRPr/>
              </a:pPr>
              <a:r>
                <a:rPr lang="en-US" sz="1400" dirty="0"/>
                <a:t>Present slide on upcoming roadmap and features/benefits of future product developments</a:t>
              </a:r>
            </a:p>
          </p:txBody>
        </p:sp>
        <p:sp>
          <p:nvSpPr>
            <p:cNvPr id="22" name="Oval 21">
              <a:extLst>
                <a:ext uri="{FF2B5EF4-FFF2-40B4-BE49-F238E27FC236}">
                  <a16:creationId xmlns:a16="http://schemas.microsoft.com/office/drawing/2014/main" id="{D122804A-6646-5201-6367-14EC154066B1}"/>
                </a:ext>
              </a:extLst>
            </p:cNvPr>
            <p:cNvSpPr/>
            <p:nvPr/>
          </p:nvSpPr>
          <p:spPr>
            <a:xfrm>
              <a:off x="609600" y="472837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03</a:t>
              </a:r>
            </a:p>
          </p:txBody>
        </p:sp>
      </p:grpSp>
      <p:grpSp>
        <p:nvGrpSpPr>
          <p:cNvPr id="47" name="Group 46">
            <a:extLst>
              <a:ext uri="{FF2B5EF4-FFF2-40B4-BE49-F238E27FC236}">
                <a16:creationId xmlns:a16="http://schemas.microsoft.com/office/drawing/2014/main" id="{8F9F31B6-1C39-711B-688E-097CB0319204}"/>
              </a:ext>
            </a:extLst>
          </p:cNvPr>
          <p:cNvGrpSpPr/>
          <p:nvPr/>
        </p:nvGrpSpPr>
        <p:grpSpPr>
          <a:xfrm>
            <a:off x="6342665" y="1597553"/>
            <a:ext cx="5229225" cy="2360606"/>
            <a:chOff x="6096000" y="1595649"/>
            <a:chExt cx="5229225" cy="2360606"/>
          </a:xfrm>
        </p:grpSpPr>
        <p:sp>
          <p:nvSpPr>
            <p:cNvPr id="24" name="TextBox 23">
              <a:extLst>
                <a:ext uri="{FF2B5EF4-FFF2-40B4-BE49-F238E27FC236}">
                  <a16:creationId xmlns:a16="http://schemas.microsoft.com/office/drawing/2014/main" id="{D534CFB7-608A-067D-241B-10C5D4B07DA2}"/>
                </a:ext>
              </a:extLst>
            </p:cNvPr>
            <p:cNvSpPr txBox="1"/>
            <p:nvPr/>
          </p:nvSpPr>
          <p:spPr>
            <a:xfrm>
              <a:off x="6623051" y="1640236"/>
              <a:ext cx="4702174" cy="2316019"/>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Customer IT strategies and environment plans</a:t>
              </a:r>
            </a:p>
            <a:p>
              <a:pPr marL="285750" lvl="1" indent="-285750">
                <a:lnSpc>
                  <a:spcPct val="120000"/>
                </a:lnSpc>
                <a:spcBef>
                  <a:spcPts val="0"/>
                </a:spcBef>
                <a:buFont typeface="Arial" panose="020B0604020202020204" pitchFamily="34" charset="0"/>
                <a:buChar char="•"/>
                <a:defRPr/>
              </a:pPr>
              <a:r>
                <a:rPr lang="en-US" sz="1400" dirty="0"/>
                <a:t>Ask about upcoming IT strategies related to data/backup/recovery</a:t>
              </a:r>
            </a:p>
            <a:p>
              <a:pPr marL="285750" lvl="1" indent="-285750">
                <a:lnSpc>
                  <a:spcPct val="120000"/>
                </a:lnSpc>
                <a:spcBef>
                  <a:spcPts val="0"/>
                </a:spcBef>
                <a:buFont typeface="Arial" panose="020B0604020202020204" pitchFamily="34" charset="0"/>
                <a:buChar char="•"/>
                <a:defRPr/>
              </a:pPr>
              <a:r>
                <a:rPr lang="en-US" sz="1400" dirty="0"/>
                <a:t>What changes have happened recently or do you foresee in the future – migrations, mergers/acquisitions, data expansions, new workloads</a:t>
              </a:r>
            </a:p>
            <a:p>
              <a:pPr marL="285750" lvl="1" indent="-285750">
                <a:lnSpc>
                  <a:spcPct val="120000"/>
                </a:lnSpc>
                <a:spcBef>
                  <a:spcPts val="0"/>
                </a:spcBef>
                <a:buFont typeface="Arial" panose="020B0604020202020204" pitchFamily="34" charset="0"/>
                <a:buChar char="•"/>
                <a:defRPr/>
              </a:pPr>
              <a:r>
                <a:rPr lang="en-US" sz="1400" dirty="0"/>
                <a:t>Are you meeting your current SLAs?  If not, why not.</a:t>
              </a:r>
            </a:p>
            <a:p>
              <a:pPr marL="285750" lvl="1" indent="-285750">
                <a:lnSpc>
                  <a:spcPct val="120000"/>
                </a:lnSpc>
                <a:spcBef>
                  <a:spcPts val="0"/>
                </a:spcBef>
                <a:buFont typeface="Arial" panose="020B0604020202020204" pitchFamily="34" charset="0"/>
                <a:buChar char="•"/>
                <a:defRPr/>
              </a:pPr>
              <a:r>
                <a:rPr lang="en-US" sz="1400" dirty="0"/>
                <a:t>How are you measured on success</a:t>
              </a:r>
            </a:p>
            <a:p>
              <a:pPr marL="285750" lvl="1" indent="-285750">
                <a:lnSpc>
                  <a:spcPct val="120000"/>
                </a:lnSpc>
                <a:spcBef>
                  <a:spcPts val="0"/>
                </a:spcBef>
                <a:buFont typeface="Arial" panose="020B0604020202020204" pitchFamily="34" charset="0"/>
                <a:buChar char="•"/>
                <a:defRPr/>
              </a:pPr>
              <a:r>
                <a:rPr lang="en-US" sz="1400" dirty="0"/>
                <a:t>Determine competitors already in their environment</a:t>
              </a:r>
            </a:p>
          </p:txBody>
        </p:sp>
        <p:sp>
          <p:nvSpPr>
            <p:cNvPr id="25" name="Oval 24">
              <a:extLst>
                <a:ext uri="{FF2B5EF4-FFF2-40B4-BE49-F238E27FC236}">
                  <a16:creationId xmlns:a16="http://schemas.microsoft.com/office/drawing/2014/main" id="{E102CE72-F1CF-C798-9C9E-8C4505D5F4F9}"/>
                </a:ext>
              </a:extLst>
            </p:cNvPr>
            <p:cNvSpPr/>
            <p:nvPr/>
          </p:nvSpPr>
          <p:spPr>
            <a:xfrm>
              <a:off x="6096000" y="159564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04</a:t>
              </a:r>
            </a:p>
          </p:txBody>
        </p:sp>
      </p:grpSp>
      <p:grpSp>
        <p:nvGrpSpPr>
          <p:cNvPr id="42" name="Group 41">
            <a:extLst>
              <a:ext uri="{FF2B5EF4-FFF2-40B4-BE49-F238E27FC236}">
                <a16:creationId xmlns:a16="http://schemas.microsoft.com/office/drawing/2014/main" id="{9AFAB73C-4861-4038-FF00-02205663F938}"/>
              </a:ext>
            </a:extLst>
          </p:cNvPr>
          <p:cNvGrpSpPr/>
          <p:nvPr/>
        </p:nvGrpSpPr>
        <p:grpSpPr>
          <a:xfrm>
            <a:off x="6342665" y="4220341"/>
            <a:ext cx="5229225" cy="799987"/>
            <a:chOff x="6096000" y="4325409"/>
            <a:chExt cx="5229225" cy="799987"/>
          </a:xfrm>
        </p:grpSpPr>
        <p:sp>
          <p:nvSpPr>
            <p:cNvPr id="36" name="TextBox 35">
              <a:extLst>
                <a:ext uri="{FF2B5EF4-FFF2-40B4-BE49-F238E27FC236}">
                  <a16:creationId xmlns:a16="http://schemas.microsoft.com/office/drawing/2014/main" id="{1432BD0B-CEFF-CC86-2C60-F57C8C81155C}"/>
                </a:ext>
              </a:extLst>
            </p:cNvPr>
            <p:cNvSpPr txBox="1"/>
            <p:nvPr/>
          </p:nvSpPr>
          <p:spPr>
            <a:xfrm>
              <a:off x="6623051" y="4369996"/>
              <a:ext cx="4702174" cy="75540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IT organizational structure</a:t>
              </a:r>
            </a:p>
            <a:p>
              <a:pPr marL="285750" lvl="1" indent="-285750">
                <a:lnSpc>
                  <a:spcPct val="120000"/>
                </a:lnSpc>
                <a:spcBef>
                  <a:spcPts val="0"/>
                </a:spcBef>
                <a:buFont typeface="Arial" panose="020B0604020202020204" pitchFamily="34" charset="0"/>
                <a:buChar char="•"/>
                <a:defRPr/>
              </a:pPr>
              <a:r>
                <a:rPr lang="en-US" sz="1400" dirty="0"/>
                <a:t>Gather a full picture of all approvers/ influencers/ decision makers within the organization</a:t>
              </a:r>
            </a:p>
          </p:txBody>
        </p:sp>
        <p:sp>
          <p:nvSpPr>
            <p:cNvPr id="37" name="Oval 36">
              <a:extLst>
                <a:ext uri="{FF2B5EF4-FFF2-40B4-BE49-F238E27FC236}">
                  <a16:creationId xmlns:a16="http://schemas.microsoft.com/office/drawing/2014/main" id="{38CF3450-8112-5E75-379B-3D862FAC18C1}"/>
                </a:ext>
              </a:extLst>
            </p:cNvPr>
            <p:cNvSpPr/>
            <p:nvPr/>
          </p:nvSpPr>
          <p:spPr>
            <a:xfrm>
              <a:off x="6096000" y="432540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05</a:t>
              </a:r>
            </a:p>
          </p:txBody>
        </p:sp>
      </p:grpSp>
      <p:grpSp>
        <p:nvGrpSpPr>
          <p:cNvPr id="46" name="Group 45">
            <a:extLst>
              <a:ext uri="{FF2B5EF4-FFF2-40B4-BE49-F238E27FC236}">
                <a16:creationId xmlns:a16="http://schemas.microsoft.com/office/drawing/2014/main" id="{A7D52E91-4970-3BF3-B71E-FA619F83D597}"/>
              </a:ext>
            </a:extLst>
          </p:cNvPr>
          <p:cNvGrpSpPr/>
          <p:nvPr/>
        </p:nvGrpSpPr>
        <p:grpSpPr>
          <a:xfrm>
            <a:off x="6342665" y="5282509"/>
            <a:ext cx="5229225" cy="550879"/>
            <a:chOff x="6096000" y="5503976"/>
            <a:chExt cx="5229225" cy="550879"/>
          </a:xfrm>
        </p:grpSpPr>
        <p:sp>
          <p:nvSpPr>
            <p:cNvPr id="39" name="TextBox 38">
              <a:extLst>
                <a:ext uri="{FF2B5EF4-FFF2-40B4-BE49-F238E27FC236}">
                  <a16:creationId xmlns:a16="http://schemas.microsoft.com/office/drawing/2014/main" id="{EBE1403F-2A93-52B4-5E05-2B9D7BC5F998}"/>
                </a:ext>
              </a:extLst>
            </p:cNvPr>
            <p:cNvSpPr txBox="1"/>
            <p:nvPr/>
          </p:nvSpPr>
          <p:spPr>
            <a:xfrm>
              <a:off x="6623051" y="5548563"/>
              <a:ext cx="4702174" cy="506292"/>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Any other business</a:t>
              </a:r>
            </a:p>
            <a:p>
              <a:pPr marL="285750" lvl="1" indent="-285750">
                <a:lnSpc>
                  <a:spcPct val="120000"/>
                </a:lnSpc>
                <a:spcBef>
                  <a:spcPts val="0"/>
                </a:spcBef>
                <a:buFont typeface="Arial" panose="020B0604020202020204" pitchFamily="34" charset="0"/>
                <a:buChar char="•"/>
                <a:defRPr/>
              </a:pPr>
              <a:r>
                <a:rPr lang="en-US" sz="1400" dirty="0"/>
                <a:t>Manage ETS/EAS expectations if necessary</a:t>
              </a:r>
            </a:p>
          </p:txBody>
        </p:sp>
        <p:sp>
          <p:nvSpPr>
            <p:cNvPr id="40" name="Oval 39">
              <a:extLst>
                <a:ext uri="{FF2B5EF4-FFF2-40B4-BE49-F238E27FC236}">
                  <a16:creationId xmlns:a16="http://schemas.microsoft.com/office/drawing/2014/main" id="{764179BD-03AB-D6E8-B95F-BE4F4AD6F6BA}"/>
                </a:ext>
              </a:extLst>
            </p:cNvPr>
            <p:cNvSpPr/>
            <p:nvPr/>
          </p:nvSpPr>
          <p:spPr>
            <a:xfrm>
              <a:off x="6096000" y="5503976"/>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06</a:t>
              </a:r>
            </a:p>
          </p:txBody>
        </p:sp>
      </p:grpSp>
      <p:cxnSp>
        <p:nvCxnSpPr>
          <p:cNvPr id="64" name="Straight Connector 63">
            <a:extLst>
              <a:ext uri="{FF2B5EF4-FFF2-40B4-BE49-F238E27FC236}">
                <a16:creationId xmlns:a16="http://schemas.microsoft.com/office/drawing/2014/main" id="{B2E86DAF-15D5-1CE4-7A5B-EEAA85E0D926}"/>
              </a:ext>
            </a:extLst>
          </p:cNvPr>
          <p:cNvCxnSpPr>
            <a:cxnSpLocks/>
          </p:cNvCxnSpPr>
          <p:nvPr/>
        </p:nvCxnSpPr>
        <p:spPr>
          <a:xfrm>
            <a:off x="1136651" y="2922070"/>
            <a:ext cx="4606924"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5013FB-25A2-C7A3-82B8-77BC57FB69BD}"/>
              </a:ext>
            </a:extLst>
          </p:cNvPr>
          <p:cNvCxnSpPr>
            <a:cxnSpLocks/>
          </p:cNvCxnSpPr>
          <p:nvPr/>
        </p:nvCxnSpPr>
        <p:spPr>
          <a:xfrm>
            <a:off x="1136651" y="4248436"/>
            <a:ext cx="4606924"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6B3485D-001B-F760-8663-505463DD9F07}"/>
              </a:ext>
            </a:extLst>
          </p:cNvPr>
          <p:cNvCxnSpPr>
            <a:cxnSpLocks/>
          </p:cNvCxnSpPr>
          <p:nvPr/>
        </p:nvCxnSpPr>
        <p:spPr>
          <a:xfrm>
            <a:off x="6964966" y="4089250"/>
            <a:ext cx="4606924"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D7CE30B-0CB1-2A4E-DA4A-8AD8402F9D9F}"/>
              </a:ext>
            </a:extLst>
          </p:cNvPr>
          <p:cNvCxnSpPr>
            <a:cxnSpLocks/>
          </p:cNvCxnSpPr>
          <p:nvPr/>
        </p:nvCxnSpPr>
        <p:spPr>
          <a:xfrm>
            <a:off x="6964966" y="5151419"/>
            <a:ext cx="4606924"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59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1A7D09B-50D6-D6CD-E463-57A813F3A0BF}"/>
              </a:ext>
            </a:extLst>
          </p:cNvPr>
          <p:cNvSpPr/>
          <p:nvPr/>
        </p:nvSpPr>
        <p:spPr>
          <a:xfrm>
            <a:off x="0" y="3452747"/>
            <a:ext cx="12192000" cy="271945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4" name="Title 3">
            <a:extLst>
              <a:ext uri="{FF2B5EF4-FFF2-40B4-BE49-F238E27FC236}">
                <a16:creationId xmlns:a16="http://schemas.microsoft.com/office/drawing/2014/main" id="{107427BA-8226-6E76-CA19-617A235D56BE}"/>
              </a:ext>
            </a:extLst>
          </p:cNvPr>
          <p:cNvSpPr>
            <a:spLocks noGrp="1"/>
          </p:cNvSpPr>
          <p:nvPr>
            <p:ph type="title"/>
          </p:nvPr>
        </p:nvSpPr>
        <p:spPr/>
        <p:txBody>
          <a:bodyPr/>
          <a:lstStyle/>
          <a:p>
            <a:r>
              <a:rPr lang="en-US" dirty="0"/>
              <a:t>Business Review Call | Post Event</a:t>
            </a:r>
            <a:endParaRPr lang="en-US" dirty="0">
              <a:solidFill>
                <a:schemeClr val="accent1"/>
              </a:solidFill>
            </a:endParaRPr>
          </a:p>
        </p:txBody>
      </p:sp>
      <p:grpSp>
        <p:nvGrpSpPr>
          <p:cNvPr id="30" name="Group 29">
            <a:extLst>
              <a:ext uri="{FF2B5EF4-FFF2-40B4-BE49-F238E27FC236}">
                <a16:creationId xmlns:a16="http://schemas.microsoft.com/office/drawing/2014/main" id="{A2C3CDA2-4513-084F-EE1E-CBE52A80A6C8}"/>
              </a:ext>
            </a:extLst>
          </p:cNvPr>
          <p:cNvGrpSpPr/>
          <p:nvPr/>
        </p:nvGrpSpPr>
        <p:grpSpPr>
          <a:xfrm>
            <a:off x="609600" y="1544525"/>
            <a:ext cx="2499443" cy="3418001"/>
            <a:chOff x="9082957" y="1544525"/>
            <a:chExt cx="2499443" cy="3418001"/>
          </a:xfrm>
        </p:grpSpPr>
        <p:sp>
          <p:nvSpPr>
            <p:cNvPr id="26" name="Freeform: Shape 25">
              <a:extLst>
                <a:ext uri="{FF2B5EF4-FFF2-40B4-BE49-F238E27FC236}">
                  <a16:creationId xmlns:a16="http://schemas.microsoft.com/office/drawing/2014/main" id="{FEBEE1CA-59A6-0EA0-F244-889AAFEA6C37}"/>
                </a:ext>
              </a:extLst>
            </p:cNvPr>
            <p:cNvSpPr/>
            <p:nvPr/>
          </p:nvSpPr>
          <p:spPr>
            <a:xfrm>
              <a:off x="9082957" y="1941762"/>
              <a:ext cx="2499443" cy="3020764"/>
            </a:xfrm>
            <a:custGeom>
              <a:avLst/>
              <a:gdLst>
                <a:gd name="connsiteX0" fmla="*/ 0 w 2499443"/>
                <a:gd name="connsiteY0" fmla="*/ 0 h 3020764"/>
                <a:gd name="connsiteX1" fmla="*/ 773860 w 2499443"/>
                <a:gd name="connsiteY1" fmla="*/ 0 h 3020764"/>
                <a:gd name="connsiteX2" fmla="*/ 783528 w 2499443"/>
                <a:gd name="connsiteY2" fmla="*/ 95901 h 3020764"/>
                <a:gd name="connsiteX3" fmla="*/ 1249721 w 2499443"/>
                <a:gd name="connsiteY3" fmla="*/ 475859 h 3020764"/>
                <a:gd name="connsiteX4" fmla="*/ 1715914 w 2499443"/>
                <a:gd name="connsiteY4" fmla="*/ 95901 h 3020764"/>
                <a:gd name="connsiteX5" fmla="*/ 1725582 w 2499443"/>
                <a:gd name="connsiteY5" fmla="*/ 0 h 3020764"/>
                <a:gd name="connsiteX6" fmla="*/ 2499443 w 2499443"/>
                <a:gd name="connsiteY6" fmla="*/ 0 h 3020764"/>
                <a:gd name="connsiteX7" fmla="*/ 2499443 w 2499443"/>
                <a:gd name="connsiteY7" fmla="*/ 3020764 h 3020764"/>
                <a:gd name="connsiteX8" fmla="*/ 0 w 2499443"/>
                <a:gd name="connsiteY8" fmla="*/ 3020764 h 3020764"/>
                <a:gd name="connsiteX9" fmla="*/ 0 w 2499443"/>
                <a:gd name="connsiteY9" fmla="*/ 0 h 302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9443" h="3020764">
                  <a:moveTo>
                    <a:pt x="0" y="0"/>
                  </a:moveTo>
                  <a:lnTo>
                    <a:pt x="773860" y="0"/>
                  </a:lnTo>
                  <a:lnTo>
                    <a:pt x="783528" y="95901"/>
                  </a:lnTo>
                  <a:cubicBezTo>
                    <a:pt x="827900" y="312743"/>
                    <a:pt x="1019761" y="475859"/>
                    <a:pt x="1249721" y="475859"/>
                  </a:cubicBezTo>
                  <a:cubicBezTo>
                    <a:pt x="1479681" y="475859"/>
                    <a:pt x="1671542" y="312743"/>
                    <a:pt x="1715914" y="95901"/>
                  </a:cubicBezTo>
                  <a:lnTo>
                    <a:pt x="1725582" y="0"/>
                  </a:lnTo>
                  <a:lnTo>
                    <a:pt x="2499443" y="0"/>
                  </a:lnTo>
                  <a:lnTo>
                    <a:pt x="2499443" y="3020764"/>
                  </a:lnTo>
                  <a:lnTo>
                    <a:pt x="0" y="3020764"/>
                  </a:lnTo>
                  <a:lnTo>
                    <a:pt x="0" y="0"/>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a:solidFill>
                  <a:srgbClr val="FFFFFF"/>
                </a:solidFill>
              </a:endParaRPr>
            </a:p>
          </p:txBody>
        </p:sp>
        <p:sp>
          <p:nvSpPr>
            <p:cNvPr id="8" name="Rectangle 7">
              <a:extLst>
                <a:ext uri="{FF2B5EF4-FFF2-40B4-BE49-F238E27FC236}">
                  <a16:creationId xmlns:a16="http://schemas.microsoft.com/office/drawing/2014/main" id="{B4A6377E-81AA-859E-C56F-A377A5B93B8F}"/>
                </a:ext>
              </a:extLst>
            </p:cNvPr>
            <p:cNvSpPr/>
            <p:nvPr/>
          </p:nvSpPr>
          <p:spPr bwMode="auto">
            <a:xfrm>
              <a:off x="9082957" y="4926526"/>
              <a:ext cx="2499443" cy="36000"/>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29" name="Oval 28">
              <a:extLst>
                <a:ext uri="{FF2B5EF4-FFF2-40B4-BE49-F238E27FC236}">
                  <a16:creationId xmlns:a16="http://schemas.microsoft.com/office/drawing/2014/main" id="{EA402B12-85BA-8DEA-0C75-3253061D3E83}"/>
                </a:ext>
              </a:extLst>
            </p:cNvPr>
            <p:cNvSpPr/>
            <p:nvPr/>
          </p:nvSpPr>
          <p:spPr>
            <a:xfrm>
              <a:off x="9935443" y="1544525"/>
              <a:ext cx="794470" cy="79447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01</a:t>
              </a:r>
            </a:p>
          </p:txBody>
        </p:sp>
      </p:grpSp>
      <p:grpSp>
        <p:nvGrpSpPr>
          <p:cNvPr id="31" name="Group 30">
            <a:extLst>
              <a:ext uri="{FF2B5EF4-FFF2-40B4-BE49-F238E27FC236}">
                <a16:creationId xmlns:a16="http://schemas.microsoft.com/office/drawing/2014/main" id="{72DC622F-7B05-7371-32BE-82ED563D18DC}"/>
              </a:ext>
            </a:extLst>
          </p:cNvPr>
          <p:cNvGrpSpPr/>
          <p:nvPr/>
        </p:nvGrpSpPr>
        <p:grpSpPr>
          <a:xfrm>
            <a:off x="3430549" y="1544525"/>
            <a:ext cx="2499443" cy="3418001"/>
            <a:chOff x="9082957" y="1544525"/>
            <a:chExt cx="2499443" cy="3418001"/>
          </a:xfrm>
        </p:grpSpPr>
        <p:sp>
          <p:nvSpPr>
            <p:cNvPr id="32" name="Freeform: Shape 31">
              <a:extLst>
                <a:ext uri="{FF2B5EF4-FFF2-40B4-BE49-F238E27FC236}">
                  <a16:creationId xmlns:a16="http://schemas.microsoft.com/office/drawing/2014/main" id="{F4B70B43-F049-92EB-3EBE-2A89233D16C4}"/>
                </a:ext>
              </a:extLst>
            </p:cNvPr>
            <p:cNvSpPr/>
            <p:nvPr/>
          </p:nvSpPr>
          <p:spPr>
            <a:xfrm>
              <a:off x="9082957" y="1941762"/>
              <a:ext cx="2499443" cy="3020764"/>
            </a:xfrm>
            <a:custGeom>
              <a:avLst/>
              <a:gdLst>
                <a:gd name="connsiteX0" fmla="*/ 0 w 2499443"/>
                <a:gd name="connsiteY0" fmla="*/ 0 h 3020764"/>
                <a:gd name="connsiteX1" fmla="*/ 773860 w 2499443"/>
                <a:gd name="connsiteY1" fmla="*/ 0 h 3020764"/>
                <a:gd name="connsiteX2" fmla="*/ 783528 w 2499443"/>
                <a:gd name="connsiteY2" fmla="*/ 95901 h 3020764"/>
                <a:gd name="connsiteX3" fmla="*/ 1249721 w 2499443"/>
                <a:gd name="connsiteY3" fmla="*/ 475859 h 3020764"/>
                <a:gd name="connsiteX4" fmla="*/ 1715914 w 2499443"/>
                <a:gd name="connsiteY4" fmla="*/ 95901 h 3020764"/>
                <a:gd name="connsiteX5" fmla="*/ 1725582 w 2499443"/>
                <a:gd name="connsiteY5" fmla="*/ 0 h 3020764"/>
                <a:gd name="connsiteX6" fmla="*/ 2499443 w 2499443"/>
                <a:gd name="connsiteY6" fmla="*/ 0 h 3020764"/>
                <a:gd name="connsiteX7" fmla="*/ 2499443 w 2499443"/>
                <a:gd name="connsiteY7" fmla="*/ 3020764 h 3020764"/>
                <a:gd name="connsiteX8" fmla="*/ 0 w 2499443"/>
                <a:gd name="connsiteY8" fmla="*/ 3020764 h 3020764"/>
                <a:gd name="connsiteX9" fmla="*/ 0 w 2499443"/>
                <a:gd name="connsiteY9" fmla="*/ 0 h 302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9443" h="3020764">
                  <a:moveTo>
                    <a:pt x="0" y="0"/>
                  </a:moveTo>
                  <a:lnTo>
                    <a:pt x="773860" y="0"/>
                  </a:lnTo>
                  <a:lnTo>
                    <a:pt x="783528" y="95901"/>
                  </a:lnTo>
                  <a:cubicBezTo>
                    <a:pt x="827900" y="312743"/>
                    <a:pt x="1019761" y="475859"/>
                    <a:pt x="1249721" y="475859"/>
                  </a:cubicBezTo>
                  <a:cubicBezTo>
                    <a:pt x="1479681" y="475859"/>
                    <a:pt x="1671542" y="312743"/>
                    <a:pt x="1715914" y="95901"/>
                  </a:cubicBezTo>
                  <a:lnTo>
                    <a:pt x="1725582" y="0"/>
                  </a:lnTo>
                  <a:lnTo>
                    <a:pt x="2499443" y="0"/>
                  </a:lnTo>
                  <a:lnTo>
                    <a:pt x="2499443" y="3020764"/>
                  </a:lnTo>
                  <a:lnTo>
                    <a:pt x="0" y="3020764"/>
                  </a:lnTo>
                  <a:lnTo>
                    <a:pt x="0" y="0"/>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a:solidFill>
                  <a:srgbClr val="FFFFFF"/>
                </a:solidFill>
              </a:endParaRPr>
            </a:p>
          </p:txBody>
        </p:sp>
        <p:sp>
          <p:nvSpPr>
            <p:cNvPr id="33" name="Rectangle 32">
              <a:extLst>
                <a:ext uri="{FF2B5EF4-FFF2-40B4-BE49-F238E27FC236}">
                  <a16:creationId xmlns:a16="http://schemas.microsoft.com/office/drawing/2014/main" id="{6C660EB3-6398-6EA6-933C-614D111FEF92}"/>
                </a:ext>
              </a:extLst>
            </p:cNvPr>
            <p:cNvSpPr/>
            <p:nvPr/>
          </p:nvSpPr>
          <p:spPr bwMode="auto">
            <a:xfrm>
              <a:off x="9082957" y="4926526"/>
              <a:ext cx="2499443" cy="36000"/>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34" name="Oval 33">
              <a:extLst>
                <a:ext uri="{FF2B5EF4-FFF2-40B4-BE49-F238E27FC236}">
                  <a16:creationId xmlns:a16="http://schemas.microsoft.com/office/drawing/2014/main" id="{C2B1A9D6-9480-C01A-BE73-0B1B7A614E90}"/>
                </a:ext>
              </a:extLst>
            </p:cNvPr>
            <p:cNvSpPr/>
            <p:nvPr/>
          </p:nvSpPr>
          <p:spPr>
            <a:xfrm>
              <a:off x="9935443" y="1544525"/>
              <a:ext cx="794470" cy="79447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02</a:t>
              </a:r>
            </a:p>
          </p:txBody>
        </p:sp>
      </p:grpSp>
      <p:grpSp>
        <p:nvGrpSpPr>
          <p:cNvPr id="35" name="Group 34">
            <a:extLst>
              <a:ext uri="{FF2B5EF4-FFF2-40B4-BE49-F238E27FC236}">
                <a16:creationId xmlns:a16="http://schemas.microsoft.com/office/drawing/2014/main" id="{0726297A-765F-3910-E61E-B9D4DBBB1418}"/>
              </a:ext>
            </a:extLst>
          </p:cNvPr>
          <p:cNvGrpSpPr/>
          <p:nvPr/>
        </p:nvGrpSpPr>
        <p:grpSpPr>
          <a:xfrm>
            <a:off x="6251498" y="1544525"/>
            <a:ext cx="2499443" cy="3418001"/>
            <a:chOff x="9082957" y="1544525"/>
            <a:chExt cx="2499443" cy="3418001"/>
          </a:xfrm>
        </p:grpSpPr>
        <p:sp>
          <p:nvSpPr>
            <p:cNvPr id="36" name="Freeform: Shape 35">
              <a:extLst>
                <a:ext uri="{FF2B5EF4-FFF2-40B4-BE49-F238E27FC236}">
                  <a16:creationId xmlns:a16="http://schemas.microsoft.com/office/drawing/2014/main" id="{D1C657E2-369C-2866-72BB-FCC693643458}"/>
                </a:ext>
              </a:extLst>
            </p:cNvPr>
            <p:cNvSpPr/>
            <p:nvPr/>
          </p:nvSpPr>
          <p:spPr>
            <a:xfrm>
              <a:off x="9082957" y="1941762"/>
              <a:ext cx="2499443" cy="3020764"/>
            </a:xfrm>
            <a:custGeom>
              <a:avLst/>
              <a:gdLst>
                <a:gd name="connsiteX0" fmla="*/ 0 w 2499443"/>
                <a:gd name="connsiteY0" fmla="*/ 0 h 3020764"/>
                <a:gd name="connsiteX1" fmla="*/ 773860 w 2499443"/>
                <a:gd name="connsiteY1" fmla="*/ 0 h 3020764"/>
                <a:gd name="connsiteX2" fmla="*/ 783528 w 2499443"/>
                <a:gd name="connsiteY2" fmla="*/ 95901 h 3020764"/>
                <a:gd name="connsiteX3" fmla="*/ 1249721 w 2499443"/>
                <a:gd name="connsiteY3" fmla="*/ 475859 h 3020764"/>
                <a:gd name="connsiteX4" fmla="*/ 1715914 w 2499443"/>
                <a:gd name="connsiteY4" fmla="*/ 95901 h 3020764"/>
                <a:gd name="connsiteX5" fmla="*/ 1725582 w 2499443"/>
                <a:gd name="connsiteY5" fmla="*/ 0 h 3020764"/>
                <a:gd name="connsiteX6" fmla="*/ 2499443 w 2499443"/>
                <a:gd name="connsiteY6" fmla="*/ 0 h 3020764"/>
                <a:gd name="connsiteX7" fmla="*/ 2499443 w 2499443"/>
                <a:gd name="connsiteY7" fmla="*/ 3020764 h 3020764"/>
                <a:gd name="connsiteX8" fmla="*/ 0 w 2499443"/>
                <a:gd name="connsiteY8" fmla="*/ 3020764 h 3020764"/>
                <a:gd name="connsiteX9" fmla="*/ 0 w 2499443"/>
                <a:gd name="connsiteY9" fmla="*/ 0 h 302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9443" h="3020764">
                  <a:moveTo>
                    <a:pt x="0" y="0"/>
                  </a:moveTo>
                  <a:lnTo>
                    <a:pt x="773860" y="0"/>
                  </a:lnTo>
                  <a:lnTo>
                    <a:pt x="783528" y="95901"/>
                  </a:lnTo>
                  <a:cubicBezTo>
                    <a:pt x="827900" y="312743"/>
                    <a:pt x="1019761" y="475859"/>
                    <a:pt x="1249721" y="475859"/>
                  </a:cubicBezTo>
                  <a:cubicBezTo>
                    <a:pt x="1479681" y="475859"/>
                    <a:pt x="1671542" y="312743"/>
                    <a:pt x="1715914" y="95901"/>
                  </a:cubicBezTo>
                  <a:lnTo>
                    <a:pt x="1725582" y="0"/>
                  </a:lnTo>
                  <a:lnTo>
                    <a:pt x="2499443" y="0"/>
                  </a:lnTo>
                  <a:lnTo>
                    <a:pt x="2499443" y="3020764"/>
                  </a:lnTo>
                  <a:lnTo>
                    <a:pt x="0" y="3020764"/>
                  </a:lnTo>
                  <a:lnTo>
                    <a:pt x="0" y="0"/>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a:solidFill>
                  <a:srgbClr val="FFFFFF"/>
                </a:solidFill>
              </a:endParaRPr>
            </a:p>
          </p:txBody>
        </p:sp>
        <p:sp>
          <p:nvSpPr>
            <p:cNvPr id="37" name="Rectangle 36">
              <a:extLst>
                <a:ext uri="{FF2B5EF4-FFF2-40B4-BE49-F238E27FC236}">
                  <a16:creationId xmlns:a16="http://schemas.microsoft.com/office/drawing/2014/main" id="{51D0B883-712C-77B6-9BA3-FA8432265247}"/>
                </a:ext>
              </a:extLst>
            </p:cNvPr>
            <p:cNvSpPr/>
            <p:nvPr/>
          </p:nvSpPr>
          <p:spPr bwMode="auto">
            <a:xfrm>
              <a:off x="9082957" y="4926526"/>
              <a:ext cx="2499443" cy="36000"/>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38" name="Oval 37">
              <a:extLst>
                <a:ext uri="{FF2B5EF4-FFF2-40B4-BE49-F238E27FC236}">
                  <a16:creationId xmlns:a16="http://schemas.microsoft.com/office/drawing/2014/main" id="{2B5A8D1E-A990-91A0-8F29-B5AC54924A79}"/>
                </a:ext>
              </a:extLst>
            </p:cNvPr>
            <p:cNvSpPr/>
            <p:nvPr/>
          </p:nvSpPr>
          <p:spPr>
            <a:xfrm>
              <a:off x="9935443" y="1544525"/>
              <a:ext cx="794470" cy="79447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03</a:t>
              </a:r>
            </a:p>
          </p:txBody>
        </p:sp>
      </p:grpSp>
      <p:grpSp>
        <p:nvGrpSpPr>
          <p:cNvPr id="39" name="Group 38">
            <a:extLst>
              <a:ext uri="{FF2B5EF4-FFF2-40B4-BE49-F238E27FC236}">
                <a16:creationId xmlns:a16="http://schemas.microsoft.com/office/drawing/2014/main" id="{8A3EA4BD-FFA0-A034-6BEA-41CB9E8C3AED}"/>
              </a:ext>
            </a:extLst>
          </p:cNvPr>
          <p:cNvGrpSpPr/>
          <p:nvPr/>
        </p:nvGrpSpPr>
        <p:grpSpPr>
          <a:xfrm>
            <a:off x="9072447" y="1544525"/>
            <a:ext cx="2499443" cy="3418001"/>
            <a:chOff x="9082957" y="1544525"/>
            <a:chExt cx="2499443" cy="3418001"/>
          </a:xfrm>
        </p:grpSpPr>
        <p:sp>
          <p:nvSpPr>
            <p:cNvPr id="40" name="Freeform: Shape 39">
              <a:extLst>
                <a:ext uri="{FF2B5EF4-FFF2-40B4-BE49-F238E27FC236}">
                  <a16:creationId xmlns:a16="http://schemas.microsoft.com/office/drawing/2014/main" id="{E209331D-6599-7868-70B8-A08E51E2244A}"/>
                </a:ext>
              </a:extLst>
            </p:cNvPr>
            <p:cNvSpPr/>
            <p:nvPr/>
          </p:nvSpPr>
          <p:spPr>
            <a:xfrm>
              <a:off x="9082957" y="1941762"/>
              <a:ext cx="2499443" cy="3020764"/>
            </a:xfrm>
            <a:custGeom>
              <a:avLst/>
              <a:gdLst>
                <a:gd name="connsiteX0" fmla="*/ 0 w 2499443"/>
                <a:gd name="connsiteY0" fmla="*/ 0 h 3020764"/>
                <a:gd name="connsiteX1" fmla="*/ 773860 w 2499443"/>
                <a:gd name="connsiteY1" fmla="*/ 0 h 3020764"/>
                <a:gd name="connsiteX2" fmla="*/ 783528 w 2499443"/>
                <a:gd name="connsiteY2" fmla="*/ 95901 h 3020764"/>
                <a:gd name="connsiteX3" fmla="*/ 1249721 w 2499443"/>
                <a:gd name="connsiteY3" fmla="*/ 475859 h 3020764"/>
                <a:gd name="connsiteX4" fmla="*/ 1715914 w 2499443"/>
                <a:gd name="connsiteY4" fmla="*/ 95901 h 3020764"/>
                <a:gd name="connsiteX5" fmla="*/ 1725582 w 2499443"/>
                <a:gd name="connsiteY5" fmla="*/ 0 h 3020764"/>
                <a:gd name="connsiteX6" fmla="*/ 2499443 w 2499443"/>
                <a:gd name="connsiteY6" fmla="*/ 0 h 3020764"/>
                <a:gd name="connsiteX7" fmla="*/ 2499443 w 2499443"/>
                <a:gd name="connsiteY7" fmla="*/ 3020764 h 3020764"/>
                <a:gd name="connsiteX8" fmla="*/ 0 w 2499443"/>
                <a:gd name="connsiteY8" fmla="*/ 3020764 h 3020764"/>
                <a:gd name="connsiteX9" fmla="*/ 0 w 2499443"/>
                <a:gd name="connsiteY9" fmla="*/ 0 h 302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9443" h="3020764">
                  <a:moveTo>
                    <a:pt x="0" y="0"/>
                  </a:moveTo>
                  <a:lnTo>
                    <a:pt x="773860" y="0"/>
                  </a:lnTo>
                  <a:lnTo>
                    <a:pt x="783528" y="95901"/>
                  </a:lnTo>
                  <a:cubicBezTo>
                    <a:pt x="827900" y="312743"/>
                    <a:pt x="1019761" y="475859"/>
                    <a:pt x="1249721" y="475859"/>
                  </a:cubicBezTo>
                  <a:cubicBezTo>
                    <a:pt x="1479681" y="475859"/>
                    <a:pt x="1671542" y="312743"/>
                    <a:pt x="1715914" y="95901"/>
                  </a:cubicBezTo>
                  <a:lnTo>
                    <a:pt x="1725582" y="0"/>
                  </a:lnTo>
                  <a:lnTo>
                    <a:pt x="2499443" y="0"/>
                  </a:lnTo>
                  <a:lnTo>
                    <a:pt x="2499443" y="3020764"/>
                  </a:lnTo>
                  <a:lnTo>
                    <a:pt x="0" y="3020764"/>
                  </a:lnTo>
                  <a:lnTo>
                    <a:pt x="0" y="0"/>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a:solidFill>
                  <a:srgbClr val="FFFFFF"/>
                </a:solidFill>
              </a:endParaRPr>
            </a:p>
          </p:txBody>
        </p:sp>
        <p:sp>
          <p:nvSpPr>
            <p:cNvPr id="41" name="Rectangle 40">
              <a:extLst>
                <a:ext uri="{FF2B5EF4-FFF2-40B4-BE49-F238E27FC236}">
                  <a16:creationId xmlns:a16="http://schemas.microsoft.com/office/drawing/2014/main" id="{4DB175E2-19E3-0A18-3877-8AB6350A44E5}"/>
                </a:ext>
              </a:extLst>
            </p:cNvPr>
            <p:cNvSpPr/>
            <p:nvPr/>
          </p:nvSpPr>
          <p:spPr bwMode="auto">
            <a:xfrm>
              <a:off x="9082957" y="4926526"/>
              <a:ext cx="2499443" cy="36000"/>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42" name="Oval 41">
              <a:extLst>
                <a:ext uri="{FF2B5EF4-FFF2-40B4-BE49-F238E27FC236}">
                  <a16:creationId xmlns:a16="http://schemas.microsoft.com/office/drawing/2014/main" id="{998AE5CE-0B37-77B0-2A8F-2D039EF13DDC}"/>
                </a:ext>
              </a:extLst>
            </p:cNvPr>
            <p:cNvSpPr/>
            <p:nvPr/>
          </p:nvSpPr>
          <p:spPr>
            <a:xfrm>
              <a:off x="9935443" y="1544525"/>
              <a:ext cx="794470" cy="79447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04</a:t>
              </a:r>
            </a:p>
          </p:txBody>
        </p:sp>
      </p:grpSp>
      <p:sp>
        <p:nvSpPr>
          <p:cNvPr id="43" name="Rectangle 42">
            <a:extLst>
              <a:ext uri="{FF2B5EF4-FFF2-40B4-BE49-F238E27FC236}">
                <a16:creationId xmlns:a16="http://schemas.microsoft.com/office/drawing/2014/main" id="{9BBB81E2-E0FE-8E73-2994-E7368294A0E6}"/>
              </a:ext>
            </a:extLst>
          </p:cNvPr>
          <p:cNvSpPr/>
          <p:nvPr/>
        </p:nvSpPr>
        <p:spPr>
          <a:xfrm>
            <a:off x="833321" y="2715365"/>
            <a:ext cx="2052000" cy="1711559"/>
          </a:xfrm>
          <a:prstGeom prst="rect">
            <a:avLst/>
          </a:prstGeom>
        </p:spPr>
        <p:txBody>
          <a:bodyPr wrap="square" lIns="0" tIns="0" rIns="0" bIns="0">
            <a:spAutoFit/>
          </a:bodyPr>
          <a:lstStyle/>
          <a:p>
            <a:pPr>
              <a:lnSpc>
                <a:spcPct val="114000"/>
              </a:lnSpc>
              <a:spcAft>
                <a:spcPts val="600"/>
              </a:spcAft>
              <a:buClr>
                <a:schemeClr val="accent1"/>
              </a:buClr>
              <a:defRPr/>
            </a:pPr>
            <a:r>
              <a:rPr lang="en-US" sz="1400" b="1" dirty="0"/>
              <a:t>Send Follow-up Thank You Email to Customer with Call Summary and Open Action Items with Agreed Upon Next Steps – Copy Field, SEs and BCAM</a:t>
            </a:r>
          </a:p>
        </p:txBody>
      </p:sp>
      <p:sp>
        <p:nvSpPr>
          <p:cNvPr id="44" name="Rectangle 43">
            <a:extLst>
              <a:ext uri="{FF2B5EF4-FFF2-40B4-BE49-F238E27FC236}">
                <a16:creationId xmlns:a16="http://schemas.microsoft.com/office/drawing/2014/main" id="{469F6FD5-14B6-9D2A-3D9F-9009D402D188}"/>
              </a:ext>
            </a:extLst>
          </p:cNvPr>
          <p:cNvSpPr/>
          <p:nvPr/>
        </p:nvSpPr>
        <p:spPr>
          <a:xfrm>
            <a:off x="3616965" y="2715365"/>
            <a:ext cx="2107560" cy="729239"/>
          </a:xfrm>
          <a:prstGeom prst="rect">
            <a:avLst/>
          </a:prstGeom>
        </p:spPr>
        <p:txBody>
          <a:bodyPr wrap="square" lIns="0" tIns="0" rIns="0" bIns="0">
            <a:spAutoFit/>
          </a:bodyPr>
          <a:lstStyle/>
          <a:p>
            <a:pPr>
              <a:lnSpc>
                <a:spcPct val="114000"/>
              </a:lnSpc>
              <a:spcAft>
                <a:spcPts val="600"/>
              </a:spcAft>
              <a:buClr>
                <a:schemeClr val="accent1"/>
              </a:buClr>
            </a:pPr>
            <a:r>
              <a:rPr lang="en-US" sz="1400" b="1" dirty="0"/>
              <a:t>Send Invite for Scheduled Renewal IT Call with Call Agenda</a:t>
            </a:r>
          </a:p>
        </p:txBody>
      </p:sp>
      <p:sp>
        <p:nvSpPr>
          <p:cNvPr id="45" name="Rectangle 44">
            <a:extLst>
              <a:ext uri="{FF2B5EF4-FFF2-40B4-BE49-F238E27FC236}">
                <a16:creationId xmlns:a16="http://schemas.microsoft.com/office/drawing/2014/main" id="{4B47E557-0B22-C3CE-635F-4D1D798D6949}"/>
              </a:ext>
            </a:extLst>
          </p:cNvPr>
          <p:cNvSpPr/>
          <p:nvPr/>
        </p:nvSpPr>
        <p:spPr>
          <a:xfrm>
            <a:off x="6534713" y="2715365"/>
            <a:ext cx="1894912" cy="483659"/>
          </a:xfrm>
          <a:prstGeom prst="rect">
            <a:avLst/>
          </a:prstGeom>
        </p:spPr>
        <p:txBody>
          <a:bodyPr wrap="square" lIns="0" tIns="0" rIns="0" bIns="0">
            <a:spAutoFit/>
          </a:bodyPr>
          <a:lstStyle/>
          <a:p>
            <a:pPr>
              <a:lnSpc>
                <a:spcPct val="114000"/>
              </a:lnSpc>
              <a:spcAft>
                <a:spcPts val="600"/>
              </a:spcAft>
              <a:buClr>
                <a:schemeClr val="accent1"/>
              </a:buClr>
            </a:pPr>
            <a:r>
              <a:rPr lang="en-US" sz="1400" b="1" dirty="0"/>
              <a:t>Build Risk Action Plan if Needed</a:t>
            </a:r>
          </a:p>
        </p:txBody>
      </p:sp>
      <p:sp>
        <p:nvSpPr>
          <p:cNvPr id="46" name="Rectangle 45">
            <a:extLst>
              <a:ext uri="{FF2B5EF4-FFF2-40B4-BE49-F238E27FC236}">
                <a16:creationId xmlns:a16="http://schemas.microsoft.com/office/drawing/2014/main" id="{E7CD8976-4154-461E-D900-1DF1F64BD592}"/>
              </a:ext>
            </a:extLst>
          </p:cNvPr>
          <p:cNvSpPr/>
          <p:nvPr/>
        </p:nvSpPr>
        <p:spPr>
          <a:xfrm>
            <a:off x="9267593" y="2715365"/>
            <a:ext cx="2052000" cy="199285"/>
          </a:xfrm>
          <a:prstGeom prst="rect">
            <a:avLst/>
          </a:prstGeom>
        </p:spPr>
        <p:txBody>
          <a:bodyPr wrap="square" lIns="0" tIns="0" rIns="0" bIns="0">
            <a:spAutoFit/>
          </a:bodyPr>
          <a:lstStyle/>
          <a:p>
            <a:pPr>
              <a:lnSpc>
                <a:spcPct val="90000"/>
              </a:lnSpc>
              <a:spcAft>
                <a:spcPts val="600"/>
              </a:spcAft>
              <a:buClr>
                <a:schemeClr val="accent5"/>
              </a:buClr>
              <a:defRPr/>
            </a:pPr>
            <a:r>
              <a:rPr lang="en-US" sz="1400" b="1" dirty="0"/>
              <a:t>OSC Opportunity</a:t>
            </a:r>
          </a:p>
        </p:txBody>
      </p:sp>
      <p:sp>
        <p:nvSpPr>
          <p:cNvPr id="47" name="Rectangle 46">
            <a:extLst>
              <a:ext uri="{FF2B5EF4-FFF2-40B4-BE49-F238E27FC236}">
                <a16:creationId xmlns:a16="http://schemas.microsoft.com/office/drawing/2014/main" id="{DA859398-2581-A869-67A2-0127419AC70F}"/>
              </a:ext>
            </a:extLst>
          </p:cNvPr>
          <p:cNvSpPr/>
          <p:nvPr/>
        </p:nvSpPr>
        <p:spPr>
          <a:xfrm>
            <a:off x="9267593" y="3020686"/>
            <a:ext cx="2052000" cy="1374415"/>
          </a:xfrm>
          <a:prstGeom prst="rect">
            <a:avLst/>
          </a:prstGeom>
        </p:spPr>
        <p:txBody>
          <a:bodyPr wrap="square" lIns="0" tIns="0" rIns="0" bIns="0">
            <a:spAutoFit/>
          </a:bodyPr>
          <a:lstStyle/>
          <a:p>
            <a:pPr marL="216000" lvl="1" indent="-216000">
              <a:lnSpc>
                <a:spcPct val="125000"/>
              </a:lnSpc>
              <a:spcAft>
                <a:spcPts val="300"/>
              </a:spcAft>
              <a:buFont typeface="Arial" panose="020B0604020202020204" pitchFamily="34" charset="0"/>
              <a:buChar char="•"/>
              <a:defRPr/>
            </a:pPr>
            <a:r>
              <a:rPr lang="en-US" sz="1100" dirty="0"/>
              <a:t>Log call</a:t>
            </a:r>
          </a:p>
          <a:p>
            <a:pPr marL="216000" lvl="1" indent="-216000">
              <a:lnSpc>
                <a:spcPct val="125000"/>
              </a:lnSpc>
              <a:spcAft>
                <a:spcPts val="300"/>
              </a:spcAft>
              <a:buFont typeface="Arial" panose="020B0604020202020204" pitchFamily="34" charset="0"/>
              <a:buChar char="•"/>
              <a:defRPr/>
            </a:pPr>
            <a:r>
              <a:rPr lang="en-US" sz="1100" dirty="0"/>
              <a:t>Add notes to NSTW</a:t>
            </a:r>
          </a:p>
          <a:p>
            <a:pPr marL="216000" lvl="1" indent="-216000">
              <a:lnSpc>
                <a:spcPct val="125000"/>
              </a:lnSpc>
              <a:spcAft>
                <a:spcPts val="300"/>
              </a:spcAft>
              <a:buFont typeface="Arial" panose="020B0604020202020204" pitchFamily="34" charset="0"/>
              <a:buChar char="•"/>
              <a:defRPr/>
            </a:pPr>
            <a:r>
              <a:rPr lang="en-US" sz="1100" dirty="0"/>
              <a:t>Add all data captured to Business Review Call task</a:t>
            </a:r>
          </a:p>
          <a:p>
            <a:pPr marL="216000" lvl="1" indent="-216000">
              <a:lnSpc>
                <a:spcPct val="125000"/>
              </a:lnSpc>
              <a:spcAft>
                <a:spcPts val="300"/>
              </a:spcAft>
              <a:buFont typeface="Arial" panose="020B0604020202020204" pitchFamily="34" charset="0"/>
              <a:buChar char="•"/>
              <a:defRPr/>
            </a:pPr>
            <a:r>
              <a:rPr lang="en-US" sz="1100" dirty="0"/>
              <a:t>Attach thank you email to opportunity</a:t>
            </a:r>
          </a:p>
        </p:txBody>
      </p:sp>
    </p:spTree>
    <p:extLst>
      <p:ext uri="{BB962C8B-B14F-4D97-AF65-F5344CB8AC3E}">
        <p14:creationId xmlns:p14="http://schemas.microsoft.com/office/powerpoint/2010/main" val="250736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0C1D3E-22A3-51DC-66DF-64E1F155A357}"/>
              </a:ext>
            </a:extLst>
          </p:cNvPr>
          <p:cNvSpPr>
            <a:spLocks noGrp="1"/>
          </p:cNvSpPr>
          <p:nvPr>
            <p:ph type="body" sz="quarter" idx="10"/>
          </p:nvPr>
        </p:nvSpPr>
        <p:spPr/>
        <p:txBody>
          <a:bodyPr/>
          <a:lstStyle/>
          <a:p>
            <a:r>
              <a:rPr lang="en-US" dirty="0"/>
              <a:t>First Renewal Call – IT</a:t>
            </a:r>
          </a:p>
        </p:txBody>
      </p:sp>
      <p:sp>
        <p:nvSpPr>
          <p:cNvPr id="5" name="Text Placeholder 4">
            <a:extLst>
              <a:ext uri="{FF2B5EF4-FFF2-40B4-BE49-F238E27FC236}">
                <a16:creationId xmlns:a16="http://schemas.microsoft.com/office/drawing/2014/main" id="{DC9FBD9D-0354-41EC-AF3A-02B81821F951}"/>
              </a:ext>
            </a:extLst>
          </p:cNvPr>
          <p:cNvSpPr>
            <a:spLocks noGrp="1"/>
          </p:cNvSpPr>
          <p:nvPr>
            <p:ph type="body" sz="quarter" idx="11"/>
          </p:nvPr>
        </p:nvSpPr>
        <p:spPr/>
        <p:txBody>
          <a:bodyPr>
            <a:normAutofit fontScale="92500"/>
          </a:bodyPr>
          <a:lstStyle/>
          <a:p>
            <a:r>
              <a:rPr lang="en-US" dirty="0"/>
              <a:t>02</a:t>
            </a:r>
          </a:p>
        </p:txBody>
      </p:sp>
    </p:spTree>
    <p:extLst>
      <p:ext uri="{BB962C8B-B14F-4D97-AF65-F5344CB8AC3E}">
        <p14:creationId xmlns:p14="http://schemas.microsoft.com/office/powerpoint/2010/main" val="193722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779C7-9F57-DC76-AE6A-32BEBB34793B}"/>
              </a:ext>
            </a:extLst>
          </p:cNvPr>
          <p:cNvSpPr>
            <a:spLocks noGrp="1"/>
          </p:cNvSpPr>
          <p:nvPr>
            <p:ph type="title"/>
          </p:nvPr>
        </p:nvSpPr>
        <p:spPr/>
        <p:txBody>
          <a:bodyPr/>
          <a:lstStyle/>
          <a:p>
            <a:r>
              <a:rPr lang="en-US" dirty="0">
                <a:latin typeface="Avenir Next LT Pro" pitchFamily="50" charset="0"/>
                <a:ea typeface="Polaris Light" panose="02000000000000000000" pitchFamily="2" charset="0"/>
                <a:cs typeface="Polaris Light" panose="02000000000000000000" pitchFamily="2" charset="0"/>
              </a:rPr>
              <a:t>Event | First Renewal Call – IT</a:t>
            </a:r>
            <a:endParaRPr lang="en-US" dirty="0"/>
          </a:p>
        </p:txBody>
      </p:sp>
      <p:sp>
        <p:nvSpPr>
          <p:cNvPr id="5" name="Rectangle 4">
            <a:extLst>
              <a:ext uri="{FF2B5EF4-FFF2-40B4-BE49-F238E27FC236}">
                <a16:creationId xmlns:a16="http://schemas.microsoft.com/office/drawing/2014/main" id="{3FDDD691-C468-988B-B507-875DBC274A57}"/>
              </a:ext>
            </a:extLst>
          </p:cNvPr>
          <p:cNvSpPr/>
          <p:nvPr/>
        </p:nvSpPr>
        <p:spPr>
          <a:xfrm>
            <a:off x="0" y="1304926"/>
            <a:ext cx="6492240" cy="4867274"/>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6" name="Rectangle 5">
            <a:extLst>
              <a:ext uri="{FF2B5EF4-FFF2-40B4-BE49-F238E27FC236}">
                <a16:creationId xmlns:a16="http://schemas.microsoft.com/office/drawing/2014/main" id="{BE8EDCC2-C2EE-5092-FF3B-3E812657A1FB}"/>
              </a:ext>
            </a:extLst>
          </p:cNvPr>
          <p:cNvSpPr/>
          <p:nvPr/>
        </p:nvSpPr>
        <p:spPr>
          <a:xfrm>
            <a:off x="6656455" y="1508442"/>
            <a:ext cx="936154"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Objectives</a:t>
            </a:r>
          </a:p>
        </p:txBody>
      </p:sp>
      <p:sp>
        <p:nvSpPr>
          <p:cNvPr id="7" name="Rectangle 6">
            <a:extLst>
              <a:ext uri="{FF2B5EF4-FFF2-40B4-BE49-F238E27FC236}">
                <a16:creationId xmlns:a16="http://schemas.microsoft.com/office/drawing/2014/main" id="{4A8EDA54-A5E0-3C61-293C-C89826C22BA2}"/>
              </a:ext>
            </a:extLst>
          </p:cNvPr>
          <p:cNvSpPr/>
          <p:nvPr/>
        </p:nvSpPr>
        <p:spPr>
          <a:xfrm>
            <a:off x="10708763" y="1508442"/>
            <a:ext cx="873637"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End Goals</a:t>
            </a:r>
          </a:p>
        </p:txBody>
      </p:sp>
      <p:grpSp>
        <p:nvGrpSpPr>
          <p:cNvPr id="70" name="Group 69">
            <a:extLst>
              <a:ext uri="{FF2B5EF4-FFF2-40B4-BE49-F238E27FC236}">
                <a16:creationId xmlns:a16="http://schemas.microsoft.com/office/drawing/2014/main" id="{089E52AA-2E77-8FEB-7C85-976CAEF30CA7}"/>
              </a:ext>
            </a:extLst>
          </p:cNvPr>
          <p:cNvGrpSpPr/>
          <p:nvPr/>
        </p:nvGrpSpPr>
        <p:grpSpPr>
          <a:xfrm>
            <a:off x="7786447" y="1262064"/>
            <a:ext cx="2728477" cy="699934"/>
            <a:chOff x="7848600" y="1262064"/>
            <a:chExt cx="2728477" cy="699934"/>
          </a:xfrm>
        </p:grpSpPr>
        <p:cxnSp>
          <p:nvCxnSpPr>
            <p:cNvPr id="18" name="Straight Arrow Connector 17">
              <a:extLst>
                <a:ext uri="{FF2B5EF4-FFF2-40B4-BE49-F238E27FC236}">
                  <a16:creationId xmlns:a16="http://schemas.microsoft.com/office/drawing/2014/main" id="{C7D7A1DD-25E7-C081-6785-9C047E8C559B}"/>
                </a:ext>
              </a:extLst>
            </p:cNvPr>
            <p:cNvCxnSpPr>
              <a:cxnSpLocks/>
            </p:cNvCxnSpPr>
            <p:nvPr/>
          </p:nvCxnSpPr>
          <p:spPr>
            <a:xfrm>
              <a:off x="7848600" y="1616164"/>
              <a:ext cx="2728477" cy="0"/>
            </a:xfrm>
            <a:prstGeom prst="straightConnector1">
              <a:avLst/>
            </a:prstGeom>
            <a:ln w="12700">
              <a:solidFill>
                <a:schemeClr val="accent3"/>
              </a:solidFill>
              <a:headEnd w="lg" len="med"/>
              <a:tailEnd type="arrow" w="med" len="sm"/>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CAA6CB9-358A-76CB-519E-FB2914D3F7B0}"/>
                </a:ext>
              </a:extLst>
            </p:cNvPr>
            <p:cNvSpPr/>
            <p:nvPr/>
          </p:nvSpPr>
          <p:spPr>
            <a:xfrm>
              <a:off x="8854161" y="1262064"/>
              <a:ext cx="717354" cy="699934"/>
            </a:xfrm>
            <a:prstGeom prst="rect">
              <a:avLst/>
            </a:prstGeom>
            <a:solidFill>
              <a:schemeClr val="bg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8" name="Graphic 28">
              <a:extLst>
                <a:ext uri="{FF2B5EF4-FFF2-40B4-BE49-F238E27FC236}">
                  <a16:creationId xmlns:a16="http://schemas.microsoft.com/office/drawing/2014/main" id="{79A15FC1-94BF-D587-467F-9F194158E485}"/>
                </a:ext>
              </a:extLst>
            </p:cNvPr>
            <p:cNvGrpSpPr/>
            <p:nvPr/>
          </p:nvGrpSpPr>
          <p:grpSpPr>
            <a:xfrm>
              <a:off x="8933528" y="1376367"/>
              <a:ext cx="558621" cy="479595"/>
              <a:chOff x="7885366" y="3891679"/>
              <a:chExt cx="714375" cy="613315"/>
            </a:xfrm>
          </p:grpSpPr>
          <p:sp>
            <p:nvSpPr>
              <p:cNvPr id="9" name="Freeform 30">
                <a:extLst>
                  <a:ext uri="{FF2B5EF4-FFF2-40B4-BE49-F238E27FC236}">
                    <a16:creationId xmlns:a16="http://schemas.microsoft.com/office/drawing/2014/main" id="{4398952E-88AE-BDA3-243B-3EE1E3865D9A}"/>
                  </a:ext>
                </a:extLst>
              </p:cNvPr>
              <p:cNvSpPr/>
              <p:nvPr/>
            </p:nvSpPr>
            <p:spPr>
              <a:xfrm>
                <a:off x="7885366" y="4495469"/>
                <a:ext cx="714375" cy="9525"/>
              </a:xfrm>
              <a:custGeom>
                <a:avLst/>
                <a:gdLst>
                  <a:gd name="connsiteX0" fmla="*/ 0 w 714375"/>
                  <a:gd name="connsiteY0" fmla="*/ 0 h 0"/>
                  <a:gd name="connsiteX1" fmla="*/ 715994 w 714375"/>
                  <a:gd name="connsiteY1" fmla="*/ 0 h 0"/>
                </a:gdLst>
                <a:ahLst/>
                <a:cxnLst>
                  <a:cxn ang="0">
                    <a:pos x="connsiteX0" y="connsiteY0"/>
                  </a:cxn>
                  <a:cxn ang="0">
                    <a:pos x="connsiteX1" y="connsiteY1"/>
                  </a:cxn>
                </a:cxnLst>
                <a:rect l="l" t="t" r="r" b="b"/>
                <a:pathLst>
                  <a:path w="714375">
                    <a:moveTo>
                      <a:pt x="0" y="0"/>
                    </a:moveTo>
                    <a:lnTo>
                      <a:pt x="715994" y="0"/>
                    </a:lnTo>
                  </a:path>
                </a:pathLst>
              </a:custGeom>
              <a:ln w="12700" cap="rnd">
                <a:solidFill>
                  <a:schemeClr val="accent3"/>
                </a:solidFill>
                <a:prstDash val="solid"/>
                <a:miter/>
              </a:ln>
            </p:spPr>
            <p:txBody>
              <a:bodyPr rtlCol="0" anchor="ctr"/>
              <a:lstStyle/>
              <a:p>
                <a:endParaRPr lang="en-US"/>
              </a:p>
            </p:txBody>
          </p:sp>
          <p:sp>
            <p:nvSpPr>
              <p:cNvPr id="10" name="Freeform 31">
                <a:extLst>
                  <a:ext uri="{FF2B5EF4-FFF2-40B4-BE49-F238E27FC236}">
                    <a16:creationId xmlns:a16="http://schemas.microsoft.com/office/drawing/2014/main" id="{FE4D1A59-88E1-74DF-FD74-FCF3B77B2A73}"/>
                  </a:ext>
                </a:extLst>
              </p:cNvPr>
              <p:cNvSpPr/>
              <p:nvPr/>
            </p:nvSpPr>
            <p:spPr>
              <a:xfrm>
                <a:off x="7896185" y="4031971"/>
                <a:ext cx="485775" cy="457201"/>
              </a:xfrm>
              <a:custGeom>
                <a:avLst/>
                <a:gdLst>
                  <a:gd name="connsiteX0" fmla="*/ 0 w 485775"/>
                  <a:gd name="connsiteY0" fmla="*/ 462546 h 457200"/>
                  <a:gd name="connsiteX1" fmla="*/ 232410 w 485775"/>
                  <a:gd name="connsiteY1" fmla="*/ 6393 h 457200"/>
                  <a:gd name="connsiteX2" fmla="*/ 254603 w 485775"/>
                  <a:gd name="connsiteY2" fmla="*/ 20586 h 457200"/>
                  <a:gd name="connsiteX3" fmla="*/ 487013 w 485775"/>
                  <a:gd name="connsiteY3" fmla="*/ 463498 h 457200"/>
                </a:gdLst>
                <a:ahLst/>
                <a:cxnLst>
                  <a:cxn ang="0">
                    <a:pos x="connsiteX0" y="connsiteY0"/>
                  </a:cxn>
                  <a:cxn ang="0">
                    <a:pos x="connsiteX1" y="connsiteY1"/>
                  </a:cxn>
                  <a:cxn ang="0">
                    <a:pos x="connsiteX2" y="connsiteY2"/>
                  </a:cxn>
                  <a:cxn ang="0">
                    <a:pos x="connsiteX3" y="connsiteY3"/>
                  </a:cxn>
                </a:cxnLst>
                <a:rect l="l" t="t" r="r" b="b"/>
                <a:pathLst>
                  <a:path w="485775" h="457200">
                    <a:moveTo>
                      <a:pt x="0" y="462546"/>
                    </a:moveTo>
                    <a:cubicBezTo>
                      <a:pt x="0" y="462546"/>
                      <a:pt x="224504" y="20586"/>
                      <a:pt x="232410" y="6393"/>
                    </a:cubicBezTo>
                    <a:cubicBezTo>
                      <a:pt x="240316" y="-7799"/>
                      <a:pt x="246983" y="3726"/>
                      <a:pt x="254603" y="20586"/>
                    </a:cubicBezTo>
                    <a:cubicBezTo>
                      <a:pt x="262223" y="37445"/>
                      <a:pt x="487013" y="463498"/>
                      <a:pt x="487013" y="463498"/>
                    </a:cubicBezTo>
                  </a:path>
                </a:pathLst>
              </a:custGeom>
              <a:noFill/>
              <a:ln w="12700" cap="rnd">
                <a:solidFill>
                  <a:schemeClr val="accent3"/>
                </a:solidFill>
                <a:prstDash val="solid"/>
                <a:miter/>
              </a:ln>
            </p:spPr>
            <p:txBody>
              <a:bodyPr rtlCol="0" anchor="ctr"/>
              <a:lstStyle/>
              <a:p>
                <a:endParaRPr lang="en-US"/>
              </a:p>
            </p:txBody>
          </p:sp>
          <p:sp>
            <p:nvSpPr>
              <p:cNvPr id="11" name="Freeform 32">
                <a:extLst>
                  <a:ext uri="{FF2B5EF4-FFF2-40B4-BE49-F238E27FC236}">
                    <a16:creationId xmlns:a16="http://schemas.microsoft.com/office/drawing/2014/main" id="{C9E39851-C4AA-7BD5-9ED8-1732859FE8FF}"/>
                  </a:ext>
                </a:extLst>
              </p:cNvPr>
              <p:cNvSpPr/>
              <p:nvPr/>
            </p:nvSpPr>
            <p:spPr>
              <a:xfrm>
                <a:off x="8302332" y="4143784"/>
                <a:ext cx="228600" cy="257175"/>
              </a:xfrm>
              <a:custGeom>
                <a:avLst/>
                <a:gdLst>
                  <a:gd name="connsiteX0" fmla="*/ 0 w 228600"/>
                  <a:gd name="connsiteY0" fmla="*/ 176330 h 257175"/>
                  <a:gd name="connsiteX1" fmla="*/ 87630 w 228600"/>
                  <a:gd name="connsiteY1" fmla="*/ 4880 h 257175"/>
                  <a:gd name="connsiteX2" fmla="*/ 104775 w 228600"/>
                  <a:gd name="connsiteY2" fmla="*/ 15834 h 257175"/>
                  <a:gd name="connsiteX3" fmla="*/ 234315 w 228600"/>
                  <a:gd name="connsiteY3" fmla="*/ 263484 h 257175"/>
                </a:gdLst>
                <a:ahLst/>
                <a:cxnLst>
                  <a:cxn ang="0">
                    <a:pos x="connsiteX0" y="connsiteY0"/>
                  </a:cxn>
                  <a:cxn ang="0">
                    <a:pos x="connsiteX1" y="connsiteY1"/>
                  </a:cxn>
                  <a:cxn ang="0">
                    <a:pos x="connsiteX2" y="connsiteY2"/>
                  </a:cxn>
                  <a:cxn ang="0">
                    <a:pos x="connsiteX3" y="connsiteY3"/>
                  </a:cxn>
                </a:cxnLst>
                <a:rect l="l" t="t" r="r" b="b"/>
                <a:pathLst>
                  <a:path w="228600" h="257175">
                    <a:moveTo>
                      <a:pt x="0" y="176330"/>
                    </a:moveTo>
                    <a:cubicBezTo>
                      <a:pt x="42672" y="92510"/>
                      <a:pt x="84677" y="10024"/>
                      <a:pt x="87630" y="4880"/>
                    </a:cubicBezTo>
                    <a:cubicBezTo>
                      <a:pt x="93821" y="-5978"/>
                      <a:pt x="98584" y="2880"/>
                      <a:pt x="104775" y="15834"/>
                    </a:cubicBezTo>
                    <a:cubicBezTo>
                      <a:pt x="108776" y="24216"/>
                      <a:pt x="182499" y="164519"/>
                      <a:pt x="234315" y="263484"/>
                    </a:cubicBezTo>
                  </a:path>
                </a:pathLst>
              </a:custGeom>
              <a:noFill/>
              <a:ln w="12700" cap="rnd">
                <a:solidFill>
                  <a:schemeClr val="accent3"/>
                </a:solidFill>
                <a:prstDash val="solid"/>
                <a:miter/>
              </a:ln>
            </p:spPr>
            <p:txBody>
              <a:bodyPr rtlCol="0" anchor="ctr"/>
              <a:lstStyle/>
              <a:p>
                <a:endParaRPr lang="en-US"/>
              </a:p>
            </p:txBody>
          </p:sp>
          <p:sp>
            <p:nvSpPr>
              <p:cNvPr id="12" name="Freeform 33">
                <a:extLst>
                  <a:ext uri="{FF2B5EF4-FFF2-40B4-BE49-F238E27FC236}">
                    <a16:creationId xmlns:a16="http://schemas.microsoft.com/office/drawing/2014/main" id="{A52F766D-C56C-0200-3B4A-7E0FF4BD3997}"/>
                  </a:ext>
                </a:extLst>
              </p:cNvPr>
              <p:cNvSpPr/>
              <p:nvPr/>
            </p:nvSpPr>
            <p:spPr>
              <a:xfrm>
                <a:off x="8035727" y="4193051"/>
                <a:ext cx="228600" cy="85725"/>
              </a:xfrm>
              <a:custGeom>
                <a:avLst/>
                <a:gdLst>
                  <a:gd name="connsiteX0" fmla="*/ 0 w 228600"/>
                  <a:gd name="connsiteY0" fmla="*/ 27242 h 85725"/>
                  <a:gd name="connsiteX1" fmla="*/ 47435 w 228600"/>
                  <a:gd name="connsiteY1" fmla="*/ 88392 h 85725"/>
                  <a:gd name="connsiteX2" fmla="*/ 115634 w 228600"/>
                  <a:gd name="connsiteY2" fmla="*/ 0 h 85725"/>
                  <a:gd name="connsiteX3" fmla="*/ 235077 w 228600"/>
                  <a:gd name="connsiteY3" fmla="*/ 89345 h 85725"/>
                </a:gdLst>
                <a:ahLst/>
                <a:cxnLst>
                  <a:cxn ang="0">
                    <a:pos x="connsiteX0" y="connsiteY0"/>
                  </a:cxn>
                  <a:cxn ang="0">
                    <a:pos x="connsiteX1" y="connsiteY1"/>
                  </a:cxn>
                  <a:cxn ang="0">
                    <a:pos x="connsiteX2" y="connsiteY2"/>
                  </a:cxn>
                  <a:cxn ang="0">
                    <a:pos x="connsiteX3" y="connsiteY3"/>
                  </a:cxn>
                </a:cxnLst>
                <a:rect l="l" t="t" r="r" b="b"/>
                <a:pathLst>
                  <a:path w="228600" h="85725">
                    <a:moveTo>
                      <a:pt x="0" y="27242"/>
                    </a:moveTo>
                    <a:lnTo>
                      <a:pt x="47435" y="88392"/>
                    </a:lnTo>
                    <a:lnTo>
                      <a:pt x="115634" y="0"/>
                    </a:lnTo>
                    <a:lnTo>
                      <a:pt x="235077" y="89345"/>
                    </a:lnTo>
                  </a:path>
                </a:pathLst>
              </a:custGeom>
              <a:noFill/>
              <a:ln w="12700" cap="rnd">
                <a:solidFill>
                  <a:schemeClr val="accent3"/>
                </a:solidFill>
                <a:prstDash val="solid"/>
                <a:miter/>
              </a:ln>
            </p:spPr>
            <p:txBody>
              <a:bodyPr rtlCol="0" anchor="ctr"/>
              <a:lstStyle/>
              <a:p>
                <a:endParaRPr lang="en-US"/>
              </a:p>
            </p:txBody>
          </p:sp>
          <p:sp>
            <p:nvSpPr>
              <p:cNvPr id="13" name="Freeform 34">
                <a:extLst>
                  <a:ext uri="{FF2B5EF4-FFF2-40B4-BE49-F238E27FC236}">
                    <a16:creationId xmlns:a16="http://schemas.microsoft.com/office/drawing/2014/main" id="{C4CF0807-CED7-4758-544B-3660F7A34EF2}"/>
                  </a:ext>
                </a:extLst>
              </p:cNvPr>
              <p:cNvSpPr/>
              <p:nvPr/>
            </p:nvSpPr>
            <p:spPr>
              <a:xfrm>
                <a:off x="8134787" y="3891680"/>
                <a:ext cx="9525" cy="133350"/>
              </a:xfrm>
              <a:custGeom>
                <a:avLst/>
                <a:gdLst>
                  <a:gd name="connsiteX0" fmla="*/ 0 w 0"/>
                  <a:gd name="connsiteY0" fmla="*/ 139637 h 133350"/>
                  <a:gd name="connsiteX1" fmla="*/ 0 w 0"/>
                  <a:gd name="connsiteY1" fmla="*/ 0 h 133350"/>
                </a:gdLst>
                <a:ahLst/>
                <a:cxnLst>
                  <a:cxn ang="0">
                    <a:pos x="connsiteX0" y="connsiteY0"/>
                  </a:cxn>
                  <a:cxn ang="0">
                    <a:pos x="connsiteX1" y="connsiteY1"/>
                  </a:cxn>
                </a:cxnLst>
                <a:rect l="l" t="t" r="r" b="b"/>
                <a:pathLst>
                  <a:path h="133350">
                    <a:moveTo>
                      <a:pt x="0" y="139637"/>
                    </a:moveTo>
                    <a:lnTo>
                      <a:pt x="0" y="0"/>
                    </a:lnTo>
                  </a:path>
                </a:pathLst>
              </a:custGeom>
              <a:ln w="12700" cap="rnd">
                <a:solidFill>
                  <a:schemeClr val="accent3"/>
                </a:solidFill>
                <a:prstDash val="solid"/>
                <a:round/>
              </a:ln>
            </p:spPr>
            <p:txBody>
              <a:bodyPr rtlCol="0" anchor="ctr"/>
              <a:lstStyle/>
              <a:p>
                <a:endParaRPr lang="en-US"/>
              </a:p>
            </p:txBody>
          </p:sp>
          <p:sp>
            <p:nvSpPr>
              <p:cNvPr id="14" name="Freeform 35">
                <a:extLst>
                  <a:ext uri="{FF2B5EF4-FFF2-40B4-BE49-F238E27FC236}">
                    <a16:creationId xmlns:a16="http://schemas.microsoft.com/office/drawing/2014/main" id="{12C00CE4-57C3-155B-B39A-80E0EA859D19}"/>
                  </a:ext>
                </a:extLst>
              </p:cNvPr>
              <p:cNvSpPr/>
              <p:nvPr/>
            </p:nvSpPr>
            <p:spPr>
              <a:xfrm>
                <a:off x="8134787" y="3891679"/>
                <a:ext cx="152400" cy="85725"/>
              </a:xfrm>
              <a:custGeom>
                <a:avLst/>
                <a:gdLst>
                  <a:gd name="connsiteX0" fmla="*/ 157448 w 152400"/>
                  <a:gd name="connsiteY0" fmla="*/ 89249 h 85725"/>
                  <a:gd name="connsiteX1" fmla="*/ 0 w 152400"/>
                  <a:gd name="connsiteY1" fmla="*/ 89249 h 85725"/>
                  <a:gd name="connsiteX2" fmla="*/ 0 w 152400"/>
                  <a:gd name="connsiteY2" fmla="*/ 0 h 85725"/>
                  <a:gd name="connsiteX3" fmla="*/ 157448 w 152400"/>
                  <a:gd name="connsiteY3" fmla="*/ 0 h 85725"/>
                  <a:gd name="connsiteX4" fmla="*/ 76962 w 152400"/>
                  <a:gd name="connsiteY4" fmla="*/ 44196 h 85725"/>
                  <a:gd name="connsiteX5" fmla="*/ 157448 w 152400"/>
                  <a:gd name="connsiteY5" fmla="*/ 8924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85725">
                    <a:moveTo>
                      <a:pt x="157448" y="89249"/>
                    </a:moveTo>
                    <a:lnTo>
                      <a:pt x="0" y="89249"/>
                    </a:lnTo>
                    <a:lnTo>
                      <a:pt x="0" y="0"/>
                    </a:lnTo>
                    <a:lnTo>
                      <a:pt x="157448" y="0"/>
                    </a:lnTo>
                    <a:lnTo>
                      <a:pt x="76962" y="44196"/>
                    </a:lnTo>
                    <a:lnTo>
                      <a:pt x="157448" y="89249"/>
                    </a:lnTo>
                    <a:close/>
                  </a:path>
                </a:pathLst>
              </a:custGeom>
              <a:noFill/>
              <a:ln w="12700" cap="rnd">
                <a:solidFill>
                  <a:schemeClr val="accent3"/>
                </a:solidFill>
                <a:prstDash val="solid"/>
                <a:round/>
              </a:ln>
            </p:spPr>
            <p:txBody>
              <a:bodyPr rtlCol="0" anchor="ctr"/>
              <a:lstStyle/>
              <a:p>
                <a:endParaRPr lang="en-US"/>
              </a:p>
            </p:txBody>
          </p:sp>
          <p:sp>
            <p:nvSpPr>
              <p:cNvPr id="15" name="Freeform 36">
                <a:extLst>
                  <a:ext uri="{FF2B5EF4-FFF2-40B4-BE49-F238E27FC236}">
                    <a16:creationId xmlns:a16="http://schemas.microsoft.com/office/drawing/2014/main" id="{1773A1F2-8939-E6DF-BA72-C3858EA71580}"/>
                  </a:ext>
                </a:extLst>
              </p:cNvPr>
              <p:cNvSpPr/>
              <p:nvPr/>
            </p:nvSpPr>
            <p:spPr>
              <a:xfrm>
                <a:off x="8335193" y="4239533"/>
                <a:ext cx="133350" cy="47625"/>
              </a:xfrm>
              <a:custGeom>
                <a:avLst/>
                <a:gdLst>
                  <a:gd name="connsiteX0" fmla="*/ 0 w 133350"/>
                  <a:gd name="connsiteY0" fmla="*/ 16288 h 47625"/>
                  <a:gd name="connsiteX1" fmla="*/ 28384 w 133350"/>
                  <a:gd name="connsiteY1" fmla="*/ 52959 h 47625"/>
                  <a:gd name="connsiteX2" fmla="*/ 69247 w 133350"/>
                  <a:gd name="connsiteY2" fmla="*/ 0 h 47625"/>
                  <a:gd name="connsiteX3" fmla="*/ 140779 w 133350"/>
                  <a:gd name="connsiteY3" fmla="*/ 53435 h 47625"/>
                </a:gdLst>
                <a:ahLst/>
                <a:cxnLst>
                  <a:cxn ang="0">
                    <a:pos x="connsiteX0" y="connsiteY0"/>
                  </a:cxn>
                  <a:cxn ang="0">
                    <a:pos x="connsiteX1" y="connsiteY1"/>
                  </a:cxn>
                  <a:cxn ang="0">
                    <a:pos x="connsiteX2" y="connsiteY2"/>
                  </a:cxn>
                  <a:cxn ang="0">
                    <a:pos x="connsiteX3" y="connsiteY3"/>
                  </a:cxn>
                </a:cxnLst>
                <a:rect l="l" t="t" r="r" b="b"/>
                <a:pathLst>
                  <a:path w="133350" h="47625">
                    <a:moveTo>
                      <a:pt x="0" y="16288"/>
                    </a:moveTo>
                    <a:lnTo>
                      <a:pt x="28384" y="52959"/>
                    </a:lnTo>
                    <a:lnTo>
                      <a:pt x="69247" y="0"/>
                    </a:lnTo>
                    <a:lnTo>
                      <a:pt x="140779" y="53435"/>
                    </a:lnTo>
                  </a:path>
                </a:pathLst>
              </a:custGeom>
              <a:noFill/>
              <a:ln w="12700" cap="rnd">
                <a:solidFill>
                  <a:schemeClr val="accent3"/>
                </a:solidFill>
                <a:prstDash val="solid"/>
                <a:miter/>
              </a:ln>
            </p:spPr>
            <p:txBody>
              <a:bodyPr rtlCol="0" anchor="ctr"/>
              <a:lstStyle/>
              <a:p>
                <a:endParaRPr lang="en-US"/>
              </a:p>
            </p:txBody>
          </p:sp>
        </p:grpSp>
      </p:grpSp>
      <p:sp>
        <p:nvSpPr>
          <p:cNvPr id="20" name="Rectangle 19">
            <a:extLst>
              <a:ext uri="{FF2B5EF4-FFF2-40B4-BE49-F238E27FC236}">
                <a16:creationId xmlns:a16="http://schemas.microsoft.com/office/drawing/2014/main" id="{A346225B-0F05-74C0-C53A-ED58B55E76AA}"/>
              </a:ext>
            </a:extLst>
          </p:cNvPr>
          <p:cNvSpPr/>
          <p:nvPr/>
        </p:nvSpPr>
        <p:spPr>
          <a:xfrm>
            <a:off x="6656456" y="1973682"/>
            <a:ext cx="1949794" cy="4154984"/>
          </a:xfrm>
          <a:prstGeom prst="rect">
            <a:avLst/>
          </a:prstGeom>
        </p:spPr>
        <p:txBody>
          <a:bodyPr wrap="square" lIns="0" tIns="0" rIns="0" bIns="0">
            <a:spAutoFit/>
          </a:bodyPr>
          <a:lstStyle/>
          <a:p>
            <a:pPr marL="216000" indent="-216000">
              <a:spcAft>
                <a:spcPts val="600"/>
              </a:spcAft>
              <a:buSzPct val="100000"/>
              <a:buFont typeface="+mj-lt"/>
              <a:buAutoNum type="arabicPeriod"/>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Confirm correct contact/decision maker </a:t>
            </a:r>
          </a:p>
          <a:p>
            <a:pPr marL="216000" indent="-216000">
              <a:spcAft>
                <a:spcPts val="600"/>
              </a:spcAft>
              <a:buSzPct val="100000"/>
              <a:buFont typeface="+mj-lt"/>
              <a:buAutoNum type="arabicPeriod"/>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Confirm install base and requirements </a:t>
            </a:r>
          </a:p>
          <a:p>
            <a:pPr marL="216000" indent="-216000">
              <a:spcAft>
                <a:spcPts val="600"/>
              </a:spcAft>
              <a:buSzPct val="100000"/>
              <a:buFont typeface="+mj-lt"/>
              <a:buAutoNum type="arabicPeriod"/>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Sell value of current solution, maintenance and support</a:t>
            </a:r>
          </a:p>
          <a:p>
            <a:pPr marL="216000" indent="-216000">
              <a:spcAft>
                <a:spcPts val="600"/>
              </a:spcAft>
              <a:buSzPct val="100000"/>
              <a:buFont typeface="+mj-lt"/>
              <a:buAutoNum type="arabicPeriod"/>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Secure intent to renew </a:t>
            </a:r>
          </a:p>
          <a:p>
            <a:pPr marL="216000" indent="-216000">
              <a:spcAft>
                <a:spcPts val="600"/>
              </a:spcAft>
              <a:buSzPct val="100000"/>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Develop sequence of events – customer agreed timeline to close date</a:t>
            </a:r>
          </a:p>
          <a:p>
            <a:pPr marL="216000" indent="-216000">
              <a:spcAft>
                <a:spcPts val="600"/>
              </a:spcAft>
              <a:buSzPct val="100000"/>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Set uplift expectations</a:t>
            </a:r>
          </a:p>
          <a:p>
            <a:pPr marL="216000" indent="-216000">
              <a:spcAft>
                <a:spcPts val="600"/>
              </a:spcAft>
              <a:buSzPct val="100000"/>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Set ETS/EAS expectations if applicable</a:t>
            </a:r>
          </a:p>
          <a:p>
            <a:pPr marL="216000" indent="-216000">
              <a:spcAft>
                <a:spcPts val="600"/>
              </a:spcAft>
              <a:buSzPct val="100000"/>
              <a:buFont typeface="+mj-lt"/>
              <a:buAutoNum type="arabicPeriod"/>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Handle renewal risk or objections</a:t>
            </a:r>
          </a:p>
          <a:p>
            <a:pPr marL="216000" indent="-216000">
              <a:spcAft>
                <a:spcPts val="600"/>
              </a:spcAft>
              <a:buSzPct val="100000"/>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Confirm version - Positioning Value / upgrade and use cases / benefits to customer if on older version</a:t>
            </a:r>
          </a:p>
          <a:p>
            <a:pPr marL="216000" indent="-216000">
              <a:spcAft>
                <a:spcPts val="600"/>
              </a:spcAft>
              <a:buSzPct val="100000"/>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Confirm growth, expansion, initiatives</a:t>
            </a:r>
          </a:p>
          <a:p>
            <a:pPr marL="216000" indent="-216000">
              <a:spcAft>
                <a:spcPts val="600"/>
              </a:spcAft>
              <a:buSzPct val="100000"/>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Document preferred partner</a:t>
            </a:r>
          </a:p>
        </p:txBody>
      </p:sp>
      <p:sp>
        <p:nvSpPr>
          <p:cNvPr id="21" name="Rectangle 20">
            <a:extLst>
              <a:ext uri="{FF2B5EF4-FFF2-40B4-BE49-F238E27FC236}">
                <a16:creationId xmlns:a16="http://schemas.microsoft.com/office/drawing/2014/main" id="{69E2DBE9-AFC8-E34A-C712-4E7FFF445745}"/>
              </a:ext>
            </a:extLst>
          </p:cNvPr>
          <p:cNvSpPr/>
          <p:nvPr/>
        </p:nvSpPr>
        <p:spPr>
          <a:xfrm>
            <a:off x="9939528" y="1973682"/>
            <a:ext cx="1641322" cy="661720"/>
          </a:xfrm>
          <a:prstGeom prst="rect">
            <a:avLst/>
          </a:prstGeom>
        </p:spPr>
        <p:txBody>
          <a:bodyPr wrap="square" lIns="0" tIns="0" rIns="0" bIns="0">
            <a:spAutoFit/>
          </a:bodyPr>
          <a:lstStyle/>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Assess viability of renewal</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Build relationship /trust</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Establish credibility  </a:t>
            </a:r>
          </a:p>
        </p:txBody>
      </p:sp>
      <p:grpSp>
        <p:nvGrpSpPr>
          <p:cNvPr id="54" name="Group 53">
            <a:extLst>
              <a:ext uri="{FF2B5EF4-FFF2-40B4-BE49-F238E27FC236}">
                <a16:creationId xmlns:a16="http://schemas.microsoft.com/office/drawing/2014/main" id="{152A4D07-7226-3BFB-4D64-6680062AB17E}"/>
              </a:ext>
            </a:extLst>
          </p:cNvPr>
          <p:cNvGrpSpPr/>
          <p:nvPr/>
        </p:nvGrpSpPr>
        <p:grpSpPr>
          <a:xfrm>
            <a:off x="609596" y="1540657"/>
            <a:ext cx="1762207" cy="219035"/>
            <a:chOff x="609596" y="1540657"/>
            <a:chExt cx="1762207" cy="219035"/>
          </a:xfrm>
        </p:grpSpPr>
        <p:sp>
          <p:nvSpPr>
            <p:cNvPr id="22" name="Rectangle 21">
              <a:extLst>
                <a:ext uri="{FF2B5EF4-FFF2-40B4-BE49-F238E27FC236}">
                  <a16:creationId xmlns:a16="http://schemas.microsoft.com/office/drawing/2014/main" id="{624822FF-550E-D40E-5907-E75F4251760D}"/>
                </a:ext>
              </a:extLst>
            </p:cNvPr>
            <p:cNvSpPr/>
            <p:nvPr/>
          </p:nvSpPr>
          <p:spPr>
            <a:xfrm>
              <a:off x="958851" y="1560505"/>
              <a:ext cx="1412952"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Timing: </a:t>
              </a:r>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-150 to -120</a:t>
              </a:r>
            </a:p>
          </p:txBody>
        </p:sp>
        <p:grpSp>
          <p:nvGrpSpPr>
            <p:cNvPr id="27" name="Group 26">
              <a:extLst>
                <a:ext uri="{FF2B5EF4-FFF2-40B4-BE49-F238E27FC236}">
                  <a16:creationId xmlns:a16="http://schemas.microsoft.com/office/drawing/2014/main" id="{66B1577D-C0ED-A3DC-CA74-DAA068257024}"/>
                </a:ext>
              </a:extLst>
            </p:cNvPr>
            <p:cNvGrpSpPr/>
            <p:nvPr/>
          </p:nvGrpSpPr>
          <p:grpSpPr>
            <a:xfrm>
              <a:off x="609596" y="1540657"/>
              <a:ext cx="219035" cy="219035"/>
              <a:chOff x="609596" y="1299677"/>
              <a:chExt cx="219035" cy="219035"/>
            </a:xfrm>
          </p:grpSpPr>
          <p:sp>
            <p:nvSpPr>
              <p:cNvPr id="24" name="Rectangle 23">
                <a:extLst>
                  <a:ext uri="{FF2B5EF4-FFF2-40B4-BE49-F238E27FC236}">
                    <a16:creationId xmlns:a16="http://schemas.microsoft.com/office/drawing/2014/main" id="{885FA5F5-CFD1-AA87-65C9-3FD312357AFB}"/>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25" name="Straight Connector 24">
                <a:extLst>
                  <a:ext uri="{FF2B5EF4-FFF2-40B4-BE49-F238E27FC236}">
                    <a16:creationId xmlns:a16="http://schemas.microsoft.com/office/drawing/2014/main" id="{C9AF2CD9-20EE-382A-A6C5-9A24EF04B1CB}"/>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D2C1C4-0AB4-D09B-DD68-881DB987B0D1}"/>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id="{625350B0-E499-DB05-594C-E29A363EE354}"/>
              </a:ext>
            </a:extLst>
          </p:cNvPr>
          <p:cNvGrpSpPr/>
          <p:nvPr/>
        </p:nvGrpSpPr>
        <p:grpSpPr>
          <a:xfrm>
            <a:off x="600173" y="2075530"/>
            <a:ext cx="469281" cy="469281"/>
            <a:chOff x="600173" y="2477035"/>
            <a:chExt cx="469281" cy="469281"/>
          </a:xfrm>
        </p:grpSpPr>
        <p:sp>
          <p:nvSpPr>
            <p:cNvPr id="32" name="Oval 31">
              <a:extLst>
                <a:ext uri="{FF2B5EF4-FFF2-40B4-BE49-F238E27FC236}">
                  <a16:creationId xmlns:a16="http://schemas.microsoft.com/office/drawing/2014/main" id="{A46A175C-7B30-574F-C09C-5DA4C30BE67B}"/>
                </a:ext>
              </a:extLst>
            </p:cNvPr>
            <p:cNvSpPr/>
            <p:nvPr/>
          </p:nvSpPr>
          <p:spPr>
            <a:xfrm>
              <a:off x="600173" y="2477035"/>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33" name="Graphic 26">
              <a:extLst>
                <a:ext uri="{FF2B5EF4-FFF2-40B4-BE49-F238E27FC236}">
                  <a16:creationId xmlns:a16="http://schemas.microsoft.com/office/drawing/2014/main" id="{EF19BA02-3F35-FA3C-5523-D39E64E7057D}"/>
                </a:ext>
              </a:extLst>
            </p:cNvPr>
            <p:cNvGrpSpPr/>
            <p:nvPr/>
          </p:nvGrpSpPr>
          <p:grpSpPr>
            <a:xfrm>
              <a:off x="729406" y="2591506"/>
              <a:ext cx="210814" cy="240338"/>
              <a:chOff x="657296" y="1750320"/>
              <a:chExt cx="384326" cy="438150"/>
            </a:xfrm>
            <a:noFill/>
          </p:grpSpPr>
          <p:sp>
            <p:nvSpPr>
              <p:cNvPr id="34" name="Freeform 3">
                <a:extLst>
                  <a:ext uri="{FF2B5EF4-FFF2-40B4-BE49-F238E27FC236}">
                    <a16:creationId xmlns:a16="http://schemas.microsoft.com/office/drawing/2014/main" id="{A826C895-8490-43A7-4107-314B6C6F2B08}"/>
                  </a:ext>
                </a:extLst>
              </p:cNvPr>
              <p:cNvSpPr/>
              <p:nvPr/>
            </p:nvSpPr>
            <p:spPr>
              <a:xfrm>
                <a:off x="689295" y="1785663"/>
                <a:ext cx="318710" cy="66675"/>
              </a:xfrm>
              <a:custGeom>
                <a:avLst/>
                <a:gdLst>
                  <a:gd name="connsiteX0" fmla="*/ 26934 w 318709"/>
                  <a:gd name="connsiteY0" fmla="*/ 75364 h 66675"/>
                  <a:gd name="connsiteX1" fmla="*/ 32652 w 318709"/>
                  <a:gd name="connsiteY1" fmla="*/ 75364 h 66675"/>
                  <a:gd name="connsiteX2" fmla="*/ 38370 w 318709"/>
                  <a:gd name="connsiteY2" fmla="*/ 75364 h 66675"/>
                  <a:gd name="connsiteX3" fmla="*/ 63305 w 318709"/>
                  <a:gd name="connsiteY3" fmla="*/ 47741 h 66675"/>
                  <a:gd name="connsiteX4" fmla="*/ 53368 w 318709"/>
                  <a:gd name="connsiteY4" fmla="*/ 4498 h 66675"/>
                  <a:gd name="connsiteX5" fmla="*/ 32652 w 318709"/>
                  <a:gd name="connsiteY5" fmla="*/ 21 h 66675"/>
                  <a:gd name="connsiteX6" fmla="*/ 11936 w 318709"/>
                  <a:gd name="connsiteY6" fmla="*/ 4498 h 66675"/>
                  <a:gd name="connsiteX7" fmla="*/ 2562 w 318709"/>
                  <a:gd name="connsiteY7" fmla="*/ 47741 h 66675"/>
                  <a:gd name="connsiteX8" fmla="*/ 26934 w 318709"/>
                  <a:gd name="connsiteY8" fmla="*/ 75364 h 66675"/>
                  <a:gd name="connsiteX9" fmla="*/ 284808 w 318709"/>
                  <a:gd name="connsiteY9" fmla="*/ 75364 h 66675"/>
                  <a:gd name="connsiteX10" fmla="*/ 290526 w 318709"/>
                  <a:gd name="connsiteY10" fmla="*/ 75364 h 66675"/>
                  <a:gd name="connsiteX11" fmla="*/ 296244 w 318709"/>
                  <a:gd name="connsiteY11" fmla="*/ 75364 h 66675"/>
                  <a:gd name="connsiteX12" fmla="*/ 321178 w 318709"/>
                  <a:gd name="connsiteY12" fmla="*/ 47741 h 66675"/>
                  <a:gd name="connsiteX13" fmla="*/ 311242 w 318709"/>
                  <a:gd name="connsiteY13" fmla="*/ 4498 h 66675"/>
                  <a:gd name="connsiteX14" fmla="*/ 269810 w 318709"/>
                  <a:gd name="connsiteY14" fmla="*/ 4498 h 66675"/>
                  <a:gd name="connsiteX15" fmla="*/ 259873 w 318709"/>
                  <a:gd name="connsiteY15" fmla="*/ 47741 h 66675"/>
                  <a:gd name="connsiteX16" fmla="*/ 284808 w 318709"/>
                  <a:gd name="connsiteY16" fmla="*/ 7536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09" h="66675">
                    <a:moveTo>
                      <a:pt x="26934" y="75364"/>
                    </a:moveTo>
                    <a:cubicBezTo>
                      <a:pt x="26934" y="75364"/>
                      <a:pt x="31246" y="75364"/>
                      <a:pt x="32652" y="75364"/>
                    </a:cubicBezTo>
                    <a:cubicBezTo>
                      <a:pt x="34058" y="75364"/>
                      <a:pt x="38370" y="75364"/>
                      <a:pt x="38370" y="75364"/>
                    </a:cubicBezTo>
                    <a:cubicBezTo>
                      <a:pt x="51471" y="72225"/>
                      <a:pt x="61357" y="61275"/>
                      <a:pt x="63305" y="47741"/>
                    </a:cubicBezTo>
                    <a:cubicBezTo>
                      <a:pt x="66773" y="33073"/>
                      <a:pt x="67710" y="13356"/>
                      <a:pt x="53368" y="4498"/>
                    </a:cubicBezTo>
                    <a:cubicBezTo>
                      <a:pt x="46918" y="1334"/>
                      <a:pt x="39812" y="-201"/>
                      <a:pt x="32652" y="21"/>
                    </a:cubicBezTo>
                    <a:cubicBezTo>
                      <a:pt x="25495" y="-179"/>
                      <a:pt x="18394" y="1355"/>
                      <a:pt x="11936" y="4498"/>
                    </a:cubicBezTo>
                    <a:cubicBezTo>
                      <a:pt x="-2312" y="13356"/>
                      <a:pt x="-1468" y="33073"/>
                      <a:pt x="2562" y="47741"/>
                    </a:cubicBezTo>
                    <a:cubicBezTo>
                      <a:pt x="4355" y="61151"/>
                      <a:pt x="14011" y="72094"/>
                      <a:pt x="26934" y="75364"/>
                    </a:cubicBezTo>
                    <a:close/>
                    <a:moveTo>
                      <a:pt x="284808" y="75364"/>
                    </a:moveTo>
                    <a:cubicBezTo>
                      <a:pt x="284808" y="75364"/>
                      <a:pt x="289120" y="75364"/>
                      <a:pt x="290526" y="75364"/>
                    </a:cubicBezTo>
                    <a:cubicBezTo>
                      <a:pt x="291932" y="75364"/>
                      <a:pt x="296244" y="75364"/>
                      <a:pt x="296244" y="75364"/>
                    </a:cubicBezTo>
                    <a:cubicBezTo>
                      <a:pt x="309345" y="72225"/>
                      <a:pt x="319230" y="61275"/>
                      <a:pt x="321178" y="47741"/>
                    </a:cubicBezTo>
                    <a:cubicBezTo>
                      <a:pt x="324646" y="33073"/>
                      <a:pt x="325584" y="13356"/>
                      <a:pt x="311242" y="4498"/>
                    </a:cubicBezTo>
                    <a:cubicBezTo>
                      <a:pt x="298056" y="-1472"/>
                      <a:pt x="282996" y="-1472"/>
                      <a:pt x="269810" y="4498"/>
                    </a:cubicBezTo>
                    <a:cubicBezTo>
                      <a:pt x="255468" y="13356"/>
                      <a:pt x="256405" y="33073"/>
                      <a:pt x="259873" y="47741"/>
                    </a:cubicBezTo>
                    <a:cubicBezTo>
                      <a:pt x="261821" y="61275"/>
                      <a:pt x="271707" y="72225"/>
                      <a:pt x="284808" y="75364"/>
                    </a:cubicBezTo>
                    <a:close/>
                  </a:path>
                </a:pathLst>
              </a:custGeom>
              <a:noFill/>
              <a:ln w="9525" cap="rnd">
                <a:solidFill>
                  <a:schemeClr val="bg1"/>
                </a:solidFill>
                <a:prstDash val="solid"/>
                <a:round/>
              </a:ln>
            </p:spPr>
            <p:txBody>
              <a:bodyPr rtlCol="0" anchor="ctr"/>
              <a:lstStyle/>
              <a:p>
                <a:endParaRPr lang="en-US"/>
              </a:p>
            </p:txBody>
          </p:sp>
          <p:sp>
            <p:nvSpPr>
              <p:cNvPr id="35" name="Freeform 8">
                <a:extLst>
                  <a:ext uri="{FF2B5EF4-FFF2-40B4-BE49-F238E27FC236}">
                    <a16:creationId xmlns:a16="http://schemas.microsoft.com/office/drawing/2014/main" id="{F6814C74-F13D-A260-D30A-4716A98B2286}"/>
                  </a:ext>
                </a:extLst>
              </p:cNvPr>
              <p:cNvSpPr/>
              <p:nvPr/>
            </p:nvSpPr>
            <p:spPr>
              <a:xfrm>
                <a:off x="657296" y="1866170"/>
                <a:ext cx="384326" cy="295275"/>
              </a:xfrm>
              <a:custGeom>
                <a:avLst/>
                <a:gdLst>
                  <a:gd name="connsiteX0" fmla="*/ 64651 w 384326"/>
                  <a:gd name="connsiteY0" fmla="*/ 34385 h 295275"/>
                  <a:gd name="connsiteX1" fmla="*/ 36530 w 384326"/>
                  <a:gd name="connsiteY1" fmla="*/ 95 h 295275"/>
                  <a:gd name="connsiteX2" fmla="*/ 8127 w 384326"/>
                  <a:gd name="connsiteY2" fmla="*/ 13907 h 295275"/>
                  <a:gd name="connsiteX3" fmla="*/ 66 w 384326"/>
                  <a:gd name="connsiteY3" fmla="*/ 36576 h 295275"/>
                  <a:gd name="connsiteX4" fmla="*/ 4190 w 384326"/>
                  <a:gd name="connsiteY4" fmla="*/ 137732 h 295275"/>
                  <a:gd name="connsiteX5" fmla="*/ 5221 w 384326"/>
                  <a:gd name="connsiteY5" fmla="*/ 141351 h 295275"/>
                  <a:gd name="connsiteX6" fmla="*/ 19094 w 384326"/>
                  <a:gd name="connsiteY6" fmla="*/ 164021 h 295275"/>
                  <a:gd name="connsiteX7" fmla="*/ 28468 w 384326"/>
                  <a:gd name="connsiteY7" fmla="*/ 274415 h 295275"/>
                  <a:gd name="connsiteX8" fmla="*/ 64464 w 384326"/>
                  <a:gd name="connsiteY8" fmla="*/ 298609 h 295275"/>
                  <a:gd name="connsiteX9" fmla="*/ 100459 w 384326"/>
                  <a:gd name="connsiteY9" fmla="*/ 274415 h 295275"/>
                  <a:gd name="connsiteX10" fmla="*/ 108989 w 384326"/>
                  <a:gd name="connsiteY10" fmla="*/ 179737 h 295275"/>
                  <a:gd name="connsiteX11" fmla="*/ 109833 w 384326"/>
                  <a:gd name="connsiteY11" fmla="*/ 163259 h 295275"/>
                  <a:gd name="connsiteX12" fmla="*/ 127737 w 384326"/>
                  <a:gd name="connsiteY12" fmla="*/ 82677 h 295275"/>
                  <a:gd name="connsiteX13" fmla="*/ 129237 w 384326"/>
                  <a:gd name="connsiteY13" fmla="*/ 45529 h 295275"/>
                  <a:gd name="connsiteX14" fmla="*/ 129237 w 384326"/>
                  <a:gd name="connsiteY14" fmla="*/ 36671 h 295275"/>
                  <a:gd name="connsiteX15" fmla="*/ 123425 w 384326"/>
                  <a:gd name="connsiteY15" fmla="*/ 16954 h 295275"/>
                  <a:gd name="connsiteX16" fmla="*/ 121175 w 384326"/>
                  <a:gd name="connsiteY16" fmla="*/ 13907 h 295275"/>
                  <a:gd name="connsiteX17" fmla="*/ 92398 w 384326"/>
                  <a:gd name="connsiteY17" fmla="*/ 0 h 295275"/>
                  <a:gd name="connsiteX18" fmla="*/ 322525 w 384326"/>
                  <a:gd name="connsiteY18" fmla="*/ 34385 h 295275"/>
                  <a:gd name="connsiteX19" fmla="*/ 294403 w 384326"/>
                  <a:gd name="connsiteY19" fmla="*/ 95 h 295275"/>
                  <a:gd name="connsiteX20" fmla="*/ 266001 w 384326"/>
                  <a:gd name="connsiteY20" fmla="*/ 13907 h 295275"/>
                  <a:gd name="connsiteX21" fmla="*/ 263001 w 384326"/>
                  <a:gd name="connsiteY21" fmla="*/ 17907 h 295275"/>
                  <a:gd name="connsiteX22" fmla="*/ 257939 w 384326"/>
                  <a:gd name="connsiteY22" fmla="*/ 36957 h 295275"/>
                  <a:gd name="connsiteX23" fmla="*/ 257939 w 384326"/>
                  <a:gd name="connsiteY23" fmla="*/ 43244 h 295275"/>
                  <a:gd name="connsiteX24" fmla="*/ 259720 w 384326"/>
                  <a:gd name="connsiteY24" fmla="*/ 86201 h 295275"/>
                  <a:gd name="connsiteX25" fmla="*/ 276687 w 384326"/>
                  <a:gd name="connsiteY25" fmla="*/ 163544 h 295275"/>
                  <a:gd name="connsiteX26" fmla="*/ 277718 w 384326"/>
                  <a:gd name="connsiteY26" fmla="*/ 176879 h 295275"/>
                  <a:gd name="connsiteX27" fmla="*/ 286248 w 384326"/>
                  <a:gd name="connsiteY27" fmla="*/ 274511 h 295275"/>
                  <a:gd name="connsiteX28" fmla="*/ 322243 w 384326"/>
                  <a:gd name="connsiteY28" fmla="*/ 298704 h 295275"/>
                  <a:gd name="connsiteX29" fmla="*/ 358239 w 384326"/>
                  <a:gd name="connsiteY29" fmla="*/ 274511 h 295275"/>
                  <a:gd name="connsiteX30" fmla="*/ 367613 w 384326"/>
                  <a:gd name="connsiteY30" fmla="*/ 164116 h 295275"/>
                  <a:gd name="connsiteX31" fmla="*/ 381392 w 384326"/>
                  <a:gd name="connsiteY31" fmla="*/ 141446 h 295275"/>
                  <a:gd name="connsiteX32" fmla="*/ 382423 w 384326"/>
                  <a:gd name="connsiteY32" fmla="*/ 137827 h 295275"/>
                  <a:gd name="connsiteX33" fmla="*/ 386548 w 384326"/>
                  <a:gd name="connsiteY33" fmla="*/ 36671 h 295275"/>
                  <a:gd name="connsiteX34" fmla="*/ 379049 w 384326"/>
                  <a:gd name="connsiteY34" fmla="*/ 13907 h 295275"/>
                  <a:gd name="connsiteX35" fmla="*/ 350271 w 384326"/>
                  <a:gd name="connsiteY35" fmla="*/ 0 h 295275"/>
                  <a:gd name="connsiteX36" fmla="*/ 322150 w 384326"/>
                  <a:gd name="connsiteY36" fmla="*/ 3429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326" h="295275">
                    <a:moveTo>
                      <a:pt x="64651" y="34385"/>
                    </a:moveTo>
                    <a:lnTo>
                      <a:pt x="36530" y="95"/>
                    </a:lnTo>
                    <a:cubicBezTo>
                      <a:pt x="26145" y="2426"/>
                      <a:pt x="16428" y="7151"/>
                      <a:pt x="8127" y="13907"/>
                    </a:cubicBezTo>
                    <a:cubicBezTo>
                      <a:pt x="2440" y="19985"/>
                      <a:pt x="-484" y="28206"/>
                      <a:pt x="66" y="36576"/>
                    </a:cubicBezTo>
                    <a:lnTo>
                      <a:pt x="4190" y="137732"/>
                    </a:lnTo>
                    <a:cubicBezTo>
                      <a:pt x="4184" y="139014"/>
                      <a:pt x="4542" y="140270"/>
                      <a:pt x="5221" y="141351"/>
                    </a:cubicBezTo>
                    <a:lnTo>
                      <a:pt x="19094" y="164021"/>
                    </a:lnTo>
                    <a:lnTo>
                      <a:pt x="28468" y="274415"/>
                    </a:lnTo>
                    <a:cubicBezTo>
                      <a:pt x="28468" y="282607"/>
                      <a:pt x="36905" y="298609"/>
                      <a:pt x="64464" y="298609"/>
                    </a:cubicBezTo>
                    <a:cubicBezTo>
                      <a:pt x="92023" y="298609"/>
                      <a:pt x="100084" y="282607"/>
                      <a:pt x="100459" y="274415"/>
                    </a:cubicBezTo>
                    <a:lnTo>
                      <a:pt x="108989" y="179737"/>
                    </a:lnTo>
                    <a:cubicBezTo>
                      <a:pt x="108064" y="174248"/>
                      <a:pt x="108352" y="168619"/>
                      <a:pt x="109833" y="163259"/>
                    </a:cubicBezTo>
                    <a:lnTo>
                      <a:pt x="127737" y="82677"/>
                    </a:lnTo>
                    <a:lnTo>
                      <a:pt x="129237" y="45529"/>
                    </a:lnTo>
                    <a:lnTo>
                      <a:pt x="129237" y="36671"/>
                    </a:lnTo>
                    <a:cubicBezTo>
                      <a:pt x="129681" y="29605"/>
                      <a:pt x="127619" y="22609"/>
                      <a:pt x="123425" y="16954"/>
                    </a:cubicBezTo>
                    <a:cubicBezTo>
                      <a:pt x="122730" y="15897"/>
                      <a:pt x="121979" y="14880"/>
                      <a:pt x="121175" y="13907"/>
                    </a:cubicBezTo>
                    <a:cubicBezTo>
                      <a:pt x="113133" y="6503"/>
                      <a:pt x="103125" y="1666"/>
                      <a:pt x="92398" y="0"/>
                    </a:cubicBezTo>
                    <a:close/>
                    <a:moveTo>
                      <a:pt x="322525" y="34385"/>
                    </a:moveTo>
                    <a:lnTo>
                      <a:pt x="294403" y="95"/>
                    </a:lnTo>
                    <a:cubicBezTo>
                      <a:pt x="283894" y="2047"/>
                      <a:pt x="274089" y="6815"/>
                      <a:pt x="266001" y="13907"/>
                    </a:cubicBezTo>
                    <a:cubicBezTo>
                      <a:pt x="264898" y="15157"/>
                      <a:pt x="263894" y="16494"/>
                      <a:pt x="263001" y="17907"/>
                    </a:cubicBezTo>
                    <a:cubicBezTo>
                      <a:pt x="259192" y="23470"/>
                      <a:pt x="257403" y="30203"/>
                      <a:pt x="257939" y="36957"/>
                    </a:cubicBezTo>
                    <a:lnTo>
                      <a:pt x="257939" y="43244"/>
                    </a:lnTo>
                    <a:lnTo>
                      <a:pt x="259720" y="86201"/>
                    </a:lnTo>
                    <a:lnTo>
                      <a:pt x="276687" y="163544"/>
                    </a:lnTo>
                    <a:cubicBezTo>
                      <a:pt x="277786" y="167895"/>
                      <a:pt x="278135" y="172407"/>
                      <a:pt x="277718" y="176879"/>
                    </a:cubicBezTo>
                    <a:lnTo>
                      <a:pt x="286248" y="274511"/>
                    </a:lnTo>
                    <a:cubicBezTo>
                      <a:pt x="286248" y="282702"/>
                      <a:pt x="294591" y="298704"/>
                      <a:pt x="322243" y="298704"/>
                    </a:cubicBezTo>
                    <a:cubicBezTo>
                      <a:pt x="349896" y="298704"/>
                      <a:pt x="357864" y="282702"/>
                      <a:pt x="358239" y="274511"/>
                    </a:cubicBezTo>
                    <a:lnTo>
                      <a:pt x="367613" y="164116"/>
                    </a:lnTo>
                    <a:lnTo>
                      <a:pt x="381392" y="141446"/>
                    </a:lnTo>
                    <a:cubicBezTo>
                      <a:pt x="382071" y="140365"/>
                      <a:pt x="382429" y="139109"/>
                      <a:pt x="382423" y="137827"/>
                    </a:cubicBezTo>
                    <a:lnTo>
                      <a:pt x="386548" y="36671"/>
                    </a:lnTo>
                    <a:cubicBezTo>
                      <a:pt x="387358" y="28344"/>
                      <a:pt x="384629" y="20061"/>
                      <a:pt x="379049" y="13907"/>
                    </a:cubicBezTo>
                    <a:cubicBezTo>
                      <a:pt x="371048" y="6440"/>
                      <a:pt x="361020" y="1594"/>
                      <a:pt x="350271" y="0"/>
                    </a:cubicBezTo>
                    <a:lnTo>
                      <a:pt x="322150" y="34290"/>
                    </a:lnTo>
                    <a:close/>
                  </a:path>
                </a:pathLst>
              </a:custGeom>
              <a:noFill/>
              <a:ln w="9525" cap="rnd">
                <a:solidFill>
                  <a:schemeClr val="bg1"/>
                </a:solidFill>
                <a:prstDash val="solid"/>
                <a:round/>
              </a:ln>
            </p:spPr>
            <p:txBody>
              <a:bodyPr rtlCol="0" anchor="ctr"/>
              <a:lstStyle/>
              <a:p>
                <a:endParaRPr lang="en-US"/>
              </a:p>
            </p:txBody>
          </p:sp>
          <p:sp>
            <p:nvSpPr>
              <p:cNvPr id="36" name="Freeform 9">
                <a:extLst>
                  <a:ext uri="{FF2B5EF4-FFF2-40B4-BE49-F238E27FC236}">
                    <a16:creationId xmlns:a16="http://schemas.microsoft.com/office/drawing/2014/main" id="{5E162EE5-BB22-4A52-93D8-4722B027E835}"/>
                  </a:ext>
                </a:extLst>
              </p:cNvPr>
              <p:cNvSpPr/>
              <p:nvPr/>
            </p:nvSpPr>
            <p:spPr>
              <a:xfrm>
                <a:off x="779844" y="1750320"/>
                <a:ext cx="140607" cy="438150"/>
              </a:xfrm>
              <a:custGeom>
                <a:avLst/>
                <a:gdLst>
                  <a:gd name="connsiteX0" fmla="*/ 140360 w 140607"/>
                  <a:gd name="connsiteY0" fmla="*/ 282728 h 438150"/>
                  <a:gd name="connsiteX1" fmla="*/ 117675 w 140607"/>
                  <a:gd name="connsiteY1" fmla="*/ 177382 h 438150"/>
                  <a:gd name="connsiteX2" fmla="*/ 129393 w 140607"/>
                  <a:gd name="connsiteY2" fmla="*/ 116422 h 438150"/>
                  <a:gd name="connsiteX3" fmla="*/ 129393 w 140607"/>
                  <a:gd name="connsiteY3" fmla="*/ 114612 h 438150"/>
                  <a:gd name="connsiteX4" fmla="*/ 103615 w 140607"/>
                  <a:gd name="connsiteY4" fmla="*/ 88228 h 438150"/>
                  <a:gd name="connsiteX5" fmla="*/ 70806 w 140607"/>
                  <a:gd name="connsiteY5" fmla="*/ 128900 h 438150"/>
                  <a:gd name="connsiteX6" fmla="*/ 38092 w 140607"/>
                  <a:gd name="connsiteY6" fmla="*/ 88514 h 438150"/>
                  <a:gd name="connsiteX7" fmla="*/ 12314 w 140607"/>
                  <a:gd name="connsiteY7" fmla="*/ 114898 h 438150"/>
                  <a:gd name="connsiteX8" fmla="*/ 12314 w 140607"/>
                  <a:gd name="connsiteY8" fmla="*/ 116708 h 438150"/>
                  <a:gd name="connsiteX9" fmla="*/ 23937 w 140607"/>
                  <a:gd name="connsiteY9" fmla="*/ 177382 h 438150"/>
                  <a:gd name="connsiteX10" fmla="*/ 878 w 140607"/>
                  <a:gd name="connsiteY10" fmla="*/ 282157 h 438150"/>
                  <a:gd name="connsiteX11" fmla="*/ 3315 w 140607"/>
                  <a:gd name="connsiteY11" fmla="*/ 299683 h 438150"/>
                  <a:gd name="connsiteX12" fmla="*/ 25812 w 140607"/>
                  <a:gd name="connsiteY12" fmla="*/ 308541 h 438150"/>
                  <a:gd name="connsiteX13" fmla="*/ 37342 w 140607"/>
                  <a:gd name="connsiteY13" fmla="*/ 422841 h 438150"/>
                  <a:gd name="connsiteX14" fmla="*/ 43810 w 140607"/>
                  <a:gd name="connsiteY14" fmla="*/ 437891 h 438150"/>
                  <a:gd name="connsiteX15" fmla="*/ 70431 w 140607"/>
                  <a:gd name="connsiteY15" fmla="*/ 447416 h 438150"/>
                  <a:gd name="connsiteX16" fmla="*/ 97147 w 140607"/>
                  <a:gd name="connsiteY16" fmla="*/ 437891 h 438150"/>
                  <a:gd name="connsiteX17" fmla="*/ 103521 w 140607"/>
                  <a:gd name="connsiteY17" fmla="*/ 422841 h 438150"/>
                  <a:gd name="connsiteX18" fmla="*/ 115145 w 140607"/>
                  <a:gd name="connsiteY18" fmla="*/ 308541 h 438150"/>
                  <a:gd name="connsiteX19" fmla="*/ 117675 w 140607"/>
                  <a:gd name="connsiteY19" fmla="*/ 308541 h 438150"/>
                  <a:gd name="connsiteX20" fmla="*/ 138392 w 140607"/>
                  <a:gd name="connsiteY20" fmla="*/ 299683 h 438150"/>
                  <a:gd name="connsiteX21" fmla="*/ 140360 w 140607"/>
                  <a:gd name="connsiteY21" fmla="*/ 282728 h 438150"/>
                  <a:gd name="connsiteX22" fmla="*/ 48778 w 140607"/>
                  <a:gd name="connsiteY22" fmla="*/ 4694 h 438150"/>
                  <a:gd name="connsiteX23" fmla="*/ 38279 w 140607"/>
                  <a:gd name="connsiteY23" fmla="*/ 50604 h 438150"/>
                  <a:gd name="connsiteX24" fmla="*/ 64713 w 140607"/>
                  <a:gd name="connsiteY24" fmla="*/ 79179 h 438150"/>
                  <a:gd name="connsiteX25" fmla="*/ 70713 w 140607"/>
                  <a:gd name="connsiteY25" fmla="*/ 79179 h 438150"/>
                  <a:gd name="connsiteX26" fmla="*/ 76806 w 140607"/>
                  <a:gd name="connsiteY26" fmla="*/ 79179 h 438150"/>
                  <a:gd name="connsiteX27" fmla="*/ 103240 w 140607"/>
                  <a:gd name="connsiteY27" fmla="*/ 50604 h 438150"/>
                  <a:gd name="connsiteX28" fmla="*/ 92741 w 140607"/>
                  <a:gd name="connsiteY28" fmla="*/ 4694 h 438150"/>
                  <a:gd name="connsiteX29" fmla="*/ 70806 w 140607"/>
                  <a:gd name="connsiteY29" fmla="*/ 26 h 438150"/>
                  <a:gd name="connsiteX30" fmla="*/ 48778 w 140607"/>
                  <a:gd name="connsiteY30" fmla="*/ 4694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607" h="438150">
                    <a:moveTo>
                      <a:pt x="140360" y="282728"/>
                    </a:moveTo>
                    <a:lnTo>
                      <a:pt x="117675" y="177382"/>
                    </a:lnTo>
                    <a:lnTo>
                      <a:pt x="129393" y="116422"/>
                    </a:lnTo>
                    <a:cubicBezTo>
                      <a:pt x="129439" y="115820"/>
                      <a:pt x="129439" y="115214"/>
                      <a:pt x="129393" y="114612"/>
                    </a:cubicBezTo>
                    <a:cubicBezTo>
                      <a:pt x="129393" y="101849"/>
                      <a:pt x="120019" y="92800"/>
                      <a:pt x="103615" y="88228"/>
                    </a:cubicBezTo>
                    <a:lnTo>
                      <a:pt x="70806" y="128900"/>
                    </a:lnTo>
                    <a:lnTo>
                      <a:pt x="38092" y="88514"/>
                    </a:lnTo>
                    <a:cubicBezTo>
                      <a:pt x="21313" y="92609"/>
                      <a:pt x="12501" y="102134"/>
                      <a:pt x="12314" y="114898"/>
                    </a:cubicBezTo>
                    <a:cubicBezTo>
                      <a:pt x="12222" y="115498"/>
                      <a:pt x="12222" y="116107"/>
                      <a:pt x="12314" y="116708"/>
                    </a:cubicBezTo>
                    <a:lnTo>
                      <a:pt x="23937" y="177382"/>
                    </a:lnTo>
                    <a:lnTo>
                      <a:pt x="878" y="282157"/>
                    </a:lnTo>
                    <a:cubicBezTo>
                      <a:pt x="-871" y="288079"/>
                      <a:pt x="20" y="294484"/>
                      <a:pt x="3315" y="299683"/>
                    </a:cubicBezTo>
                    <a:cubicBezTo>
                      <a:pt x="8804" y="306387"/>
                      <a:pt x="17311" y="309736"/>
                      <a:pt x="25812" y="308541"/>
                    </a:cubicBezTo>
                    <a:lnTo>
                      <a:pt x="37342" y="422841"/>
                    </a:lnTo>
                    <a:cubicBezTo>
                      <a:pt x="37706" y="428470"/>
                      <a:pt x="39993" y="433794"/>
                      <a:pt x="43810" y="437891"/>
                    </a:cubicBezTo>
                    <a:cubicBezTo>
                      <a:pt x="50979" y="444715"/>
                      <a:pt x="60636" y="448171"/>
                      <a:pt x="70431" y="447416"/>
                    </a:cubicBezTo>
                    <a:cubicBezTo>
                      <a:pt x="80253" y="448162"/>
                      <a:pt x="89937" y="444709"/>
                      <a:pt x="97147" y="437891"/>
                    </a:cubicBezTo>
                    <a:cubicBezTo>
                      <a:pt x="100984" y="433817"/>
                      <a:pt x="103248" y="428473"/>
                      <a:pt x="103521" y="422841"/>
                    </a:cubicBezTo>
                    <a:lnTo>
                      <a:pt x="115145" y="308541"/>
                    </a:lnTo>
                    <a:lnTo>
                      <a:pt x="117675" y="308541"/>
                    </a:lnTo>
                    <a:cubicBezTo>
                      <a:pt x="125604" y="309294"/>
                      <a:pt x="133378" y="305970"/>
                      <a:pt x="138392" y="299683"/>
                    </a:cubicBezTo>
                    <a:cubicBezTo>
                      <a:pt x="141364" y="294563"/>
                      <a:pt x="142078" y="288410"/>
                      <a:pt x="140360" y="282728"/>
                    </a:cubicBezTo>
                    <a:close/>
                    <a:moveTo>
                      <a:pt x="48778" y="4694"/>
                    </a:moveTo>
                    <a:cubicBezTo>
                      <a:pt x="33592" y="14219"/>
                      <a:pt x="34624" y="34983"/>
                      <a:pt x="38279" y="50604"/>
                    </a:cubicBezTo>
                    <a:cubicBezTo>
                      <a:pt x="40603" y="64679"/>
                      <a:pt x="51031" y="75952"/>
                      <a:pt x="64713" y="79179"/>
                    </a:cubicBezTo>
                    <a:cubicBezTo>
                      <a:pt x="64713" y="79179"/>
                      <a:pt x="69213" y="79179"/>
                      <a:pt x="70713" y="79179"/>
                    </a:cubicBezTo>
                    <a:cubicBezTo>
                      <a:pt x="72212" y="79179"/>
                      <a:pt x="76806" y="79179"/>
                      <a:pt x="76806" y="79179"/>
                    </a:cubicBezTo>
                    <a:cubicBezTo>
                      <a:pt x="90488" y="75952"/>
                      <a:pt x="100916" y="64679"/>
                      <a:pt x="103240" y="50604"/>
                    </a:cubicBezTo>
                    <a:cubicBezTo>
                      <a:pt x="106896" y="34983"/>
                      <a:pt x="107927" y="14123"/>
                      <a:pt x="92741" y="4694"/>
                    </a:cubicBezTo>
                    <a:cubicBezTo>
                      <a:pt x="85898" y="1390"/>
                      <a:pt x="78379" y="-210"/>
                      <a:pt x="70806" y="26"/>
                    </a:cubicBezTo>
                    <a:cubicBezTo>
                      <a:pt x="63202" y="-229"/>
                      <a:pt x="55648" y="1372"/>
                      <a:pt x="48778" y="4694"/>
                    </a:cubicBezTo>
                    <a:close/>
                  </a:path>
                </a:pathLst>
              </a:custGeom>
              <a:noFill/>
              <a:ln w="9525" cap="rnd">
                <a:solidFill>
                  <a:schemeClr val="bg1"/>
                </a:solidFill>
                <a:prstDash val="solid"/>
                <a:round/>
              </a:ln>
            </p:spPr>
            <p:txBody>
              <a:bodyPr rtlCol="0" anchor="ctr"/>
              <a:lstStyle/>
              <a:p>
                <a:endParaRPr lang="en-US"/>
              </a:p>
            </p:txBody>
          </p:sp>
        </p:grpSp>
      </p:grpSp>
      <p:sp>
        <p:nvSpPr>
          <p:cNvPr id="37" name="Rectangle 36">
            <a:extLst>
              <a:ext uri="{FF2B5EF4-FFF2-40B4-BE49-F238E27FC236}">
                <a16:creationId xmlns:a16="http://schemas.microsoft.com/office/drawing/2014/main" id="{05D39571-6383-D3F5-137F-44A976415C86}"/>
              </a:ext>
            </a:extLst>
          </p:cNvPr>
          <p:cNvSpPr/>
          <p:nvPr/>
        </p:nvSpPr>
        <p:spPr>
          <a:xfrm>
            <a:off x="600173" y="2676826"/>
            <a:ext cx="2352578" cy="600164"/>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External Participants:</a:t>
            </a:r>
          </a:p>
          <a:p>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Customer Decision Maker/ Influencer (IT Director)</a:t>
            </a:r>
          </a:p>
        </p:txBody>
      </p:sp>
      <p:sp>
        <p:nvSpPr>
          <p:cNvPr id="38" name="Rectangle 37">
            <a:extLst>
              <a:ext uri="{FF2B5EF4-FFF2-40B4-BE49-F238E27FC236}">
                <a16:creationId xmlns:a16="http://schemas.microsoft.com/office/drawing/2014/main" id="{56B4AB70-B721-E95A-E6AE-7460963DA6B6}"/>
              </a:ext>
            </a:extLst>
          </p:cNvPr>
          <p:cNvSpPr/>
          <p:nvPr/>
        </p:nvSpPr>
        <p:spPr>
          <a:xfrm>
            <a:off x="3259105" y="2676826"/>
            <a:ext cx="2742709" cy="769441"/>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Client Participants:</a:t>
            </a:r>
          </a:p>
          <a:p>
            <a:r>
              <a:rPr lang="en-US" sz="1100" dirty="0">
                <a:solidFill>
                  <a:schemeClr val="tx2"/>
                </a:solidFill>
                <a:latin typeface="Avenir Next LT Pro" pitchFamily="50" charset="0"/>
              </a:rPr>
              <a:t>Renewals Rep &amp; SE on large deals</a:t>
            </a:r>
          </a:p>
          <a:p>
            <a:r>
              <a:rPr lang="en-US" sz="1100" dirty="0">
                <a:solidFill>
                  <a:schemeClr val="tx2"/>
                </a:solidFill>
                <a:latin typeface="Avenir Next LT Pro" pitchFamily="50" charset="0"/>
              </a:rPr>
              <a:t>Optional - Field, Field SE, BCAM, Renewal Manager</a:t>
            </a:r>
          </a:p>
        </p:txBody>
      </p:sp>
      <p:grpSp>
        <p:nvGrpSpPr>
          <p:cNvPr id="50" name="Group 49">
            <a:extLst>
              <a:ext uri="{FF2B5EF4-FFF2-40B4-BE49-F238E27FC236}">
                <a16:creationId xmlns:a16="http://schemas.microsoft.com/office/drawing/2014/main" id="{2B9AD3AE-17AE-88CA-2DBA-C695ECB22D9A}"/>
              </a:ext>
            </a:extLst>
          </p:cNvPr>
          <p:cNvGrpSpPr/>
          <p:nvPr/>
        </p:nvGrpSpPr>
        <p:grpSpPr>
          <a:xfrm>
            <a:off x="600173" y="3662420"/>
            <a:ext cx="469281" cy="469281"/>
            <a:chOff x="600173" y="4156668"/>
            <a:chExt cx="469281" cy="469281"/>
          </a:xfrm>
        </p:grpSpPr>
        <p:sp>
          <p:nvSpPr>
            <p:cNvPr id="44" name="Oval 43">
              <a:extLst>
                <a:ext uri="{FF2B5EF4-FFF2-40B4-BE49-F238E27FC236}">
                  <a16:creationId xmlns:a16="http://schemas.microsoft.com/office/drawing/2014/main" id="{8C671A7E-8B98-0638-020F-FCC039215C79}"/>
                </a:ext>
              </a:extLst>
            </p:cNvPr>
            <p:cNvSpPr/>
            <p:nvPr/>
          </p:nvSpPr>
          <p:spPr>
            <a:xfrm>
              <a:off x="600173" y="4156668"/>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pic>
          <p:nvPicPr>
            <p:cNvPr id="49" name="Graphic 48">
              <a:extLst>
                <a:ext uri="{FF2B5EF4-FFF2-40B4-BE49-F238E27FC236}">
                  <a16:creationId xmlns:a16="http://schemas.microsoft.com/office/drawing/2014/main" id="{6B74CD76-7C41-2A77-3C5C-7123ABD2A80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6670" y="4292009"/>
              <a:ext cx="316286" cy="198598"/>
            </a:xfrm>
            <a:prstGeom prst="rect">
              <a:avLst/>
            </a:prstGeom>
          </p:spPr>
        </p:pic>
      </p:grpSp>
      <p:sp>
        <p:nvSpPr>
          <p:cNvPr id="52" name="TextBox 51">
            <a:extLst>
              <a:ext uri="{FF2B5EF4-FFF2-40B4-BE49-F238E27FC236}">
                <a16:creationId xmlns:a16="http://schemas.microsoft.com/office/drawing/2014/main" id="{AF3FA1C4-D3E1-7BB9-587D-F12AC02EEA07}"/>
              </a:ext>
            </a:extLst>
          </p:cNvPr>
          <p:cNvSpPr txBox="1"/>
          <p:nvPr/>
        </p:nvSpPr>
        <p:spPr>
          <a:xfrm>
            <a:off x="609600" y="4236130"/>
            <a:ext cx="5486398" cy="184666"/>
          </a:xfrm>
          <a:prstGeom prst="rect">
            <a:avLst/>
          </a:prstGeom>
        </p:spPr>
        <p:txBody>
          <a:bodyPr wrap="square" lIns="0" tIns="0" rIns="0" bIns="0">
            <a:spAutoFit/>
          </a:bodyPr>
          <a:lstStyle/>
          <a:p>
            <a:pPr>
              <a:lnSpc>
                <a:spcPts val="1380"/>
              </a:lnSpc>
              <a:spcAft>
                <a:spcPts val="600"/>
              </a:spcAft>
            </a:pPr>
            <a:r>
              <a:rPr lang="en-US" sz="1200" b="1" dirty="0">
                <a:solidFill>
                  <a:schemeClr val="tx2"/>
                </a:solidFill>
                <a:latin typeface="Avenir Next LT Pro" pitchFamily="50" charset="0"/>
              </a:rPr>
              <a:t>Data Captured:</a:t>
            </a:r>
          </a:p>
        </p:txBody>
      </p:sp>
      <p:sp>
        <p:nvSpPr>
          <p:cNvPr id="53" name="Rectangle 52">
            <a:extLst>
              <a:ext uri="{FF2B5EF4-FFF2-40B4-BE49-F238E27FC236}">
                <a16:creationId xmlns:a16="http://schemas.microsoft.com/office/drawing/2014/main" id="{F2B0B17B-8283-DACC-6363-7BA0EE38F11F}"/>
              </a:ext>
            </a:extLst>
          </p:cNvPr>
          <p:cNvSpPr/>
          <p:nvPr/>
        </p:nvSpPr>
        <p:spPr>
          <a:xfrm>
            <a:off x="600172" y="4495287"/>
            <a:ext cx="5495828" cy="1461939"/>
          </a:xfrm>
          <a:prstGeom prst="rect">
            <a:avLst/>
          </a:prstGeom>
        </p:spPr>
        <p:txBody>
          <a:bodyPr wrap="square" lIns="0" tIns="0" rIns="0" bIns="0">
            <a:spAutoFit/>
          </a:bodyPr>
          <a:lstStyle/>
          <a:p>
            <a:pPr marL="171450" indent="-171450">
              <a:spcAft>
                <a:spcPts val="300"/>
              </a:spcAft>
              <a:buFont typeface="Arial" panose="020B0604020202020204" pitchFamily="34" charset="0"/>
              <a:buChar char="•"/>
            </a:pPr>
            <a:r>
              <a:rPr lang="en-US" sz="1000" dirty="0"/>
              <a:t>Renewal Requirements </a:t>
            </a:r>
          </a:p>
          <a:p>
            <a:pPr marL="345600" indent="-171450">
              <a:spcAft>
                <a:spcPts val="300"/>
              </a:spcAft>
              <a:buFont typeface="Arial" panose="020B0604020202020204" pitchFamily="34" charset="0"/>
              <a:buChar char="−"/>
            </a:pPr>
            <a:r>
              <a:rPr lang="en-US" sz="1000" dirty="0"/>
              <a:t>Installed Version (confirmed – upgrade plans?)</a:t>
            </a:r>
          </a:p>
          <a:p>
            <a:pPr marL="345600" indent="-171450">
              <a:spcAft>
                <a:spcPts val="300"/>
              </a:spcAft>
              <a:buFont typeface="Arial" panose="020B0604020202020204" pitchFamily="34" charset="0"/>
              <a:buChar char="−"/>
            </a:pPr>
            <a:r>
              <a:rPr lang="en-US" sz="1000" dirty="0"/>
              <a:t>Approval Process/Timelines and approvers</a:t>
            </a:r>
          </a:p>
          <a:p>
            <a:pPr marL="345600" indent="-171450">
              <a:spcAft>
                <a:spcPts val="300"/>
              </a:spcAft>
              <a:buFont typeface="Arial" panose="020B0604020202020204" pitchFamily="34" charset="0"/>
              <a:buChar char="−"/>
            </a:pPr>
            <a:r>
              <a:rPr lang="en-US" sz="1000" dirty="0"/>
              <a:t>Expansion plans (additional opportunities?) or reduction requests (objections to handle)</a:t>
            </a:r>
          </a:p>
          <a:p>
            <a:pPr marL="171450" indent="-171450">
              <a:spcAft>
                <a:spcPts val="300"/>
              </a:spcAft>
              <a:buFont typeface="Arial" panose="020B0604020202020204" pitchFamily="34" charset="0"/>
              <a:buChar char="•"/>
              <a:tabLst>
                <a:tab pos="1085850" algn="l"/>
              </a:tabLst>
            </a:pPr>
            <a:r>
              <a:rPr lang="en-US" sz="1000" dirty="0">
                <a:latin typeface="Avenir Next LT Pro" pitchFamily="50" charset="0"/>
                <a:ea typeface="Polaris Light" panose="02000000000000000000" pitchFamily="2" charset="0"/>
                <a:cs typeface="Polaris Light" panose="02000000000000000000" pitchFamily="2" charset="0"/>
              </a:rPr>
              <a:t>Risk Score 			high risk, low risk, no risk</a:t>
            </a:r>
          </a:p>
          <a:p>
            <a:pPr marL="171450" indent="-171450">
              <a:spcAft>
                <a:spcPts val="300"/>
              </a:spcAft>
              <a:buFont typeface="Arial" panose="020B0604020202020204" pitchFamily="34" charset="0"/>
              <a:buChar char="•"/>
              <a:tabLst>
                <a:tab pos="2397125" algn="l"/>
              </a:tabLst>
            </a:pPr>
            <a:r>
              <a:rPr lang="en-US" sz="1000" dirty="0">
                <a:latin typeface="Avenir Next LT Pro" pitchFamily="50" charset="0"/>
                <a:ea typeface="Polaris Light" panose="02000000000000000000" pitchFamily="2" charset="0"/>
                <a:cs typeface="Polaris Light" panose="02000000000000000000" pitchFamily="2" charset="0"/>
              </a:rPr>
              <a:t>Customer Product Satisfaction		not satisfied, satisfied, very satisfied</a:t>
            </a:r>
          </a:p>
          <a:p>
            <a:pPr marL="171450" indent="-171450">
              <a:spcAft>
                <a:spcPts val="300"/>
              </a:spcAft>
              <a:buFont typeface="Arial" panose="020B0604020202020204" pitchFamily="34" charset="0"/>
              <a:buChar char="•"/>
              <a:tabLst>
                <a:tab pos="2397125" algn="l"/>
              </a:tabLst>
            </a:pPr>
            <a:r>
              <a:rPr lang="en-US" sz="1000" dirty="0">
                <a:latin typeface="Avenir Next LT Pro" pitchFamily="50" charset="0"/>
                <a:ea typeface="Polaris Light" panose="02000000000000000000" pitchFamily="2" charset="0"/>
                <a:cs typeface="Polaris Light" panose="02000000000000000000" pitchFamily="2" charset="0"/>
              </a:rPr>
              <a:t>Technical Support Satisfaction		not satisfied, satisfied, very satisfied</a:t>
            </a:r>
            <a:br>
              <a:rPr lang="en-US" sz="1000" dirty="0">
                <a:latin typeface="Avenir Next LT Pro" pitchFamily="50" charset="0"/>
                <a:ea typeface="Polaris Light" panose="02000000000000000000" pitchFamily="2" charset="0"/>
                <a:cs typeface="Polaris Light" panose="02000000000000000000" pitchFamily="2" charset="0"/>
              </a:rPr>
            </a:br>
            <a:r>
              <a:rPr lang="en-US" sz="1000" dirty="0">
                <a:latin typeface="Avenir Next LT Pro" pitchFamily="50" charset="0"/>
                <a:ea typeface="Polaris Light" panose="02000000000000000000" pitchFamily="2" charset="0"/>
                <a:cs typeface="Polaris Light" panose="02000000000000000000" pitchFamily="2" charset="0"/>
              </a:rPr>
              <a:t>Customer Client Satisfaction		not satisfied, satisfied, very satisfied</a:t>
            </a:r>
          </a:p>
        </p:txBody>
      </p:sp>
      <p:cxnSp>
        <p:nvCxnSpPr>
          <p:cNvPr id="56" name="Straight Connector 55">
            <a:extLst>
              <a:ext uri="{FF2B5EF4-FFF2-40B4-BE49-F238E27FC236}">
                <a16:creationId xmlns:a16="http://schemas.microsoft.com/office/drawing/2014/main" id="{F84B139F-E038-E748-9898-7B80CD6B7A05}"/>
              </a:ext>
            </a:extLst>
          </p:cNvPr>
          <p:cNvCxnSpPr>
            <a:cxnSpLocks/>
          </p:cNvCxnSpPr>
          <p:nvPr/>
        </p:nvCxnSpPr>
        <p:spPr bwMode="auto">
          <a:xfrm>
            <a:off x="1464469" y="5340350"/>
            <a:ext cx="1781969" cy="0"/>
          </a:xfrm>
          <a:prstGeom prst="line">
            <a:avLst/>
          </a:prstGeom>
          <a:solidFill>
            <a:schemeClr val="accent1"/>
          </a:solidFill>
          <a:ln w="12700" cap="flat" cmpd="sng" algn="ctr">
            <a:solidFill>
              <a:schemeClr val="accent3"/>
            </a:solidFill>
            <a:prstDash val="solid"/>
            <a:miter lim="800000"/>
            <a:headEnd type="none" w="med" len="med"/>
            <a:tailEnd type="arrow" w="med" len="sm"/>
          </a:ln>
          <a:effectLst/>
        </p:spPr>
      </p:cxnSp>
      <p:cxnSp>
        <p:nvCxnSpPr>
          <p:cNvPr id="58" name="Straight Connector 57">
            <a:extLst>
              <a:ext uri="{FF2B5EF4-FFF2-40B4-BE49-F238E27FC236}">
                <a16:creationId xmlns:a16="http://schemas.microsoft.com/office/drawing/2014/main" id="{52CC58CF-2EE3-1BF8-5569-96CAB52C04BC}"/>
              </a:ext>
            </a:extLst>
          </p:cNvPr>
          <p:cNvCxnSpPr>
            <a:cxnSpLocks/>
          </p:cNvCxnSpPr>
          <p:nvPr/>
        </p:nvCxnSpPr>
        <p:spPr bwMode="auto">
          <a:xfrm>
            <a:off x="2631281" y="5521325"/>
            <a:ext cx="615157" cy="0"/>
          </a:xfrm>
          <a:prstGeom prst="line">
            <a:avLst/>
          </a:prstGeom>
          <a:solidFill>
            <a:schemeClr val="accent1"/>
          </a:solidFill>
          <a:ln w="12700" cap="flat" cmpd="sng" algn="ctr">
            <a:solidFill>
              <a:schemeClr val="accent3"/>
            </a:solidFill>
            <a:prstDash val="solid"/>
            <a:miter lim="800000"/>
            <a:headEnd type="none" w="med" len="med"/>
            <a:tailEnd type="arrow" w="med" len="sm"/>
          </a:ln>
          <a:effectLst/>
        </p:spPr>
      </p:cxnSp>
      <p:cxnSp>
        <p:nvCxnSpPr>
          <p:cNvPr id="60" name="Straight Connector 59">
            <a:extLst>
              <a:ext uri="{FF2B5EF4-FFF2-40B4-BE49-F238E27FC236}">
                <a16:creationId xmlns:a16="http://schemas.microsoft.com/office/drawing/2014/main" id="{4713C4FB-000E-63D2-1532-FFB06D3AF080}"/>
              </a:ext>
            </a:extLst>
          </p:cNvPr>
          <p:cNvCxnSpPr>
            <a:cxnSpLocks/>
          </p:cNvCxnSpPr>
          <p:nvPr/>
        </p:nvCxnSpPr>
        <p:spPr bwMode="auto">
          <a:xfrm>
            <a:off x="2631281" y="5702300"/>
            <a:ext cx="615157" cy="0"/>
          </a:xfrm>
          <a:prstGeom prst="line">
            <a:avLst/>
          </a:prstGeom>
          <a:solidFill>
            <a:schemeClr val="accent1"/>
          </a:solidFill>
          <a:ln w="12700" cap="flat" cmpd="sng" algn="ctr">
            <a:solidFill>
              <a:schemeClr val="accent3"/>
            </a:solidFill>
            <a:prstDash val="solid"/>
            <a:miter lim="800000"/>
            <a:headEnd type="none" w="med" len="med"/>
            <a:tailEnd type="arrow" w="med" len="sm"/>
          </a:ln>
          <a:effectLst/>
        </p:spPr>
      </p:cxnSp>
      <p:cxnSp>
        <p:nvCxnSpPr>
          <p:cNvPr id="61" name="Straight Connector 60">
            <a:extLst>
              <a:ext uri="{FF2B5EF4-FFF2-40B4-BE49-F238E27FC236}">
                <a16:creationId xmlns:a16="http://schemas.microsoft.com/office/drawing/2014/main" id="{0AF0ED0C-6B25-9F11-3AA2-2C9A6E7EC7EB}"/>
              </a:ext>
            </a:extLst>
          </p:cNvPr>
          <p:cNvCxnSpPr>
            <a:cxnSpLocks/>
          </p:cNvCxnSpPr>
          <p:nvPr/>
        </p:nvCxnSpPr>
        <p:spPr bwMode="auto">
          <a:xfrm>
            <a:off x="2547938" y="5883274"/>
            <a:ext cx="698500" cy="0"/>
          </a:xfrm>
          <a:prstGeom prst="line">
            <a:avLst/>
          </a:prstGeom>
          <a:solidFill>
            <a:schemeClr val="accent1"/>
          </a:solidFill>
          <a:ln w="12700" cap="flat" cmpd="sng" algn="ctr">
            <a:solidFill>
              <a:schemeClr val="accent3"/>
            </a:solidFill>
            <a:prstDash val="solid"/>
            <a:miter lim="800000"/>
            <a:headEnd type="none" w="med" len="med"/>
            <a:tailEnd type="arrow" w="med" len="sm"/>
          </a:ln>
          <a:effectLst/>
        </p:spPr>
      </p:cxnSp>
      <p:sp>
        <p:nvSpPr>
          <p:cNvPr id="71" name="Rectangle 70">
            <a:extLst>
              <a:ext uri="{FF2B5EF4-FFF2-40B4-BE49-F238E27FC236}">
                <a16:creationId xmlns:a16="http://schemas.microsoft.com/office/drawing/2014/main" id="{3E88D5DE-575B-374D-6EDA-1F8349828F2A}"/>
              </a:ext>
            </a:extLst>
          </p:cNvPr>
          <p:cNvSpPr/>
          <p:nvPr/>
        </p:nvSpPr>
        <p:spPr>
          <a:xfrm flipV="1">
            <a:off x="0" y="6126480"/>
            <a:ext cx="6492240"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3" name="Rectangle 2">
            <a:extLst>
              <a:ext uri="{FF2B5EF4-FFF2-40B4-BE49-F238E27FC236}">
                <a16:creationId xmlns:a16="http://schemas.microsoft.com/office/drawing/2014/main" id="{4E3BACD4-0493-FF09-C5A6-39267BFBDDCC}"/>
              </a:ext>
            </a:extLst>
          </p:cNvPr>
          <p:cNvSpPr/>
          <p:nvPr/>
        </p:nvSpPr>
        <p:spPr>
          <a:xfrm>
            <a:off x="3251201" y="1560505"/>
            <a:ext cx="2844798"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Activity: </a:t>
            </a:r>
            <a:r>
              <a:rPr lang="en-US" sz="1100" dirty="0">
                <a:solidFill>
                  <a:schemeClr val="tx2"/>
                </a:solidFill>
                <a:latin typeface="Avenir Next LT Pro" pitchFamily="50" charset="0"/>
                <a:ea typeface="Polaris Medium" panose="02000000000000000000" pitchFamily="2" charset="0"/>
                <a:cs typeface="Polaris Medium" panose="02000000000000000000" pitchFamily="2" charset="0"/>
              </a:rPr>
              <a:t>Scheduled WebEx Call or On-Site</a:t>
            </a:r>
          </a:p>
        </p:txBody>
      </p:sp>
    </p:spTree>
    <p:extLst>
      <p:ext uri="{BB962C8B-B14F-4D97-AF65-F5344CB8AC3E}">
        <p14:creationId xmlns:p14="http://schemas.microsoft.com/office/powerpoint/2010/main" val="331368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EAAD-5B46-26BC-BDD8-3631A9DF94F0}"/>
              </a:ext>
            </a:extLst>
          </p:cNvPr>
          <p:cNvSpPr>
            <a:spLocks noGrp="1"/>
          </p:cNvSpPr>
          <p:nvPr>
            <p:ph type="title"/>
          </p:nvPr>
        </p:nvSpPr>
        <p:spPr>
          <a:xfrm>
            <a:off x="609600" y="37589"/>
            <a:ext cx="10962290" cy="767853"/>
          </a:xfrm>
        </p:spPr>
        <p:txBody>
          <a:bodyPr/>
          <a:lstStyle/>
          <a:p>
            <a:r>
              <a:rPr lang="en-US" dirty="0">
                <a:solidFill>
                  <a:schemeClr val="accent1"/>
                </a:solidFill>
              </a:rPr>
              <a:t>First Renewal Call – IT | Event Prep &amp; Event</a:t>
            </a:r>
          </a:p>
        </p:txBody>
      </p:sp>
      <p:sp>
        <p:nvSpPr>
          <p:cNvPr id="3" name="Rectangle 2">
            <a:extLst>
              <a:ext uri="{FF2B5EF4-FFF2-40B4-BE49-F238E27FC236}">
                <a16:creationId xmlns:a16="http://schemas.microsoft.com/office/drawing/2014/main" id="{4A49A474-D39E-1FD1-DA66-7B5BCF1517F6}"/>
              </a:ext>
            </a:extLst>
          </p:cNvPr>
          <p:cNvSpPr/>
          <p:nvPr/>
        </p:nvSpPr>
        <p:spPr>
          <a:xfrm>
            <a:off x="609600" y="1299676"/>
            <a:ext cx="5362575" cy="487252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4" name="Rectangle 3">
            <a:extLst>
              <a:ext uri="{FF2B5EF4-FFF2-40B4-BE49-F238E27FC236}">
                <a16:creationId xmlns:a16="http://schemas.microsoft.com/office/drawing/2014/main" id="{4313D1E2-8DD9-7C60-0009-3AA47CEA2CA8}"/>
              </a:ext>
            </a:extLst>
          </p:cNvPr>
          <p:cNvSpPr/>
          <p:nvPr/>
        </p:nvSpPr>
        <p:spPr>
          <a:xfrm>
            <a:off x="6219827" y="1299676"/>
            <a:ext cx="5362575" cy="487252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8" name="TextBox 7">
            <a:extLst>
              <a:ext uri="{FF2B5EF4-FFF2-40B4-BE49-F238E27FC236}">
                <a16:creationId xmlns:a16="http://schemas.microsoft.com/office/drawing/2014/main" id="{692A87F1-8ECD-3B83-FD0E-C5D13D4BAEB9}"/>
              </a:ext>
            </a:extLst>
          </p:cNvPr>
          <p:cNvSpPr txBox="1"/>
          <p:nvPr/>
        </p:nvSpPr>
        <p:spPr>
          <a:xfrm>
            <a:off x="1866900" y="1595115"/>
            <a:ext cx="2924174" cy="307777"/>
          </a:xfrm>
          <a:prstGeom prst="rect">
            <a:avLst/>
          </a:prstGeom>
          <a:noFill/>
        </p:spPr>
        <p:txBody>
          <a:bodyPr wrap="square" lIns="0" tIns="0" rIns="0" bIns="0">
            <a:spAutoFit/>
          </a:bodyPr>
          <a:lstStyle/>
          <a:p>
            <a:pPr>
              <a:buClr>
                <a:schemeClr val="accent5"/>
              </a:buClr>
            </a:pPr>
            <a:r>
              <a:rPr lang="en-US" sz="2000" b="1" dirty="0"/>
              <a:t>Event Prep</a:t>
            </a:r>
            <a:endParaRPr lang="en-US" sz="1200" b="1" dirty="0"/>
          </a:p>
        </p:txBody>
      </p:sp>
      <p:sp>
        <p:nvSpPr>
          <p:cNvPr id="9" name="TextBox 8">
            <a:extLst>
              <a:ext uri="{FF2B5EF4-FFF2-40B4-BE49-F238E27FC236}">
                <a16:creationId xmlns:a16="http://schemas.microsoft.com/office/drawing/2014/main" id="{0E12607E-0107-C568-1128-D52CAC34D81B}"/>
              </a:ext>
            </a:extLst>
          </p:cNvPr>
          <p:cNvSpPr txBox="1"/>
          <p:nvPr/>
        </p:nvSpPr>
        <p:spPr>
          <a:xfrm>
            <a:off x="7477129" y="1595115"/>
            <a:ext cx="2924174" cy="307777"/>
          </a:xfrm>
          <a:prstGeom prst="rect">
            <a:avLst/>
          </a:prstGeom>
          <a:noFill/>
        </p:spPr>
        <p:txBody>
          <a:bodyPr wrap="square" lIns="0" tIns="0" rIns="0" bIns="0">
            <a:spAutoFit/>
          </a:bodyPr>
          <a:lstStyle/>
          <a:p>
            <a:pPr>
              <a:buClr>
                <a:schemeClr val="accent5"/>
              </a:buClr>
            </a:pPr>
            <a:r>
              <a:rPr lang="en-US" sz="2000" b="1" dirty="0"/>
              <a:t>Event</a:t>
            </a:r>
            <a:endParaRPr lang="en-US" sz="1200" b="1" dirty="0"/>
          </a:p>
        </p:txBody>
      </p:sp>
      <p:grpSp>
        <p:nvGrpSpPr>
          <p:cNvPr id="31" name="Group 30">
            <a:extLst>
              <a:ext uri="{FF2B5EF4-FFF2-40B4-BE49-F238E27FC236}">
                <a16:creationId xmlns:a16="http://schemas.microsoft.com/office/drawing/2014/main" id="{67DDF81D-D11C-47C0-24B6-B45D6D6F80C3}"/>
              </a:ext>
            </a:extLst>
          </p:cNvPr>
          <p:cNvGrpSpPr/>
          <p:nvPr/>
        </p:nvGrpSpPr>
        <p:grpSpPr>
          <a:xfrm>
            <a:off x="6477002" y="1299677"/>
            <a:ext cx="752475" cy="752475"/>
            <a:chOff x="6477002" y="1299677"/>
            <a:chExt cx="752475" cy="752475"/>
          </a:xfrm>
        </p:grpSpPr>
        <p:sp>
          <p:nvSpPr>
            <p:cNvPr id="6" name="Rectangle 5">
              <a:extLst>
                <a:ext uri="{FF2B5EF4-FFF2-40B4-BE49-F238E27FC236}">
                  <a16:creationId xmlns:a16="http://schemas.microsoft.com/office/drawing/2014/main" id="{EF357175-2575-6287-E0A9-7A077D18DC2C}"/>
                </a:ext>
              </a:extLst>
            </p:cNvPr>
            <p:cNvSpPr/>
            <p:nvPr/>
          </p:nvSpPr>
          <p:spPr>
            <a:xfrm>
              <a:off x="6477002" y="1299677"/>
              <a:ext cx="752475" cy="752475"/>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16" name="Group 15">
              <a:extLst>
                <a:ext uri="{FF2B5EF4-FFF2-40B4-BE49-F238E27FC236}">
                  <a16:creationId xmlns:a16="http://schemas.microsoft.com/office/drawing/2014/main" id="{1935DBC7-F310-2314-366A-85239BF12CF6}"/>
                </a:ext>
              </a:extLst>
            </p:cNvPr>
            <p:cNvGrpSpPr/>
            <p:nvPr/>
          </p:nvGrpSpPr>
          <p:grpSpPr>
            <a:xfrm>
              <a:off x="6712963" y="1509889"/>
              <a:ext cx="280553" cy="332051"/>
              <a:chOff x="8723488" y="1352312"/>
              <a:chExt cx="280553" cy="332051"/>
            </a:xfrm>
            <a:solidFill>
              <a:schemeClr val="bg1"/>
            </a:solidFill>
          </p:grpSpPr>
          <p:sp>
            <p:nvSpPr>
              <p:cNvPr id="13" name="Freeform 9">
                <a:extLst>
                  <a:ext uri="{FF2B5EF4-FFF2-40B4-BE49-F238E27FC236}">
                    <a16:creationId xmlns:a16="http://schemas.microsoft.com/office/drawing/2014/main" id="{FBD68A38-745D-B975-F8A5-BC89101255FA}"/>
                  </a:ext>
                </a:extLst>
              </p:cNvPr>
              <p:cNvSpPr>
                <a:spLocks/>
              </p:cNvSpPr>
              <p:nvPr/>
            </p:nvSpPr>
            <p:spPr bwMode="auto">
              <a:xfrm>
                <a:off x="8764841" y="1352312"/>
                <a:ext cx="18678" cy="61798"/>
              </a:xfrm>
              <a:custGeom>
                <a:avLst/>
                <a:gdLst>
                  <a:gd name="T0" fmla="*/ 19 w 42"/>
                  <a:gd name="T1" fmla="*/ 0 h 139"/>
                  <a:gd name="T2" fmla="*/ 0 w 42"/>
                  <a:gd name="T3" fmla="*/ 20 h 139"/>
                  <a:gd name="T4" fmla="*/ 0 w 42"/>
                  <a:gd name="T5" fmla="*/ 120 h 139"/>
                  <a:gd name="T6" fmla="*/ 19 w 42"/>
                  <a:gd name="T7" fmla="*/ 139 h 139"/>
                  <a:gd name="T8" fmla="*/ 23 w 42"/>
                  <a:gd name="T9" fmla="*/ 139 h 139"/>
                  <a:gd name="T10" fmla="*/ 42 w 42"/>
                  <a:gd name="T11" fmla="*/ 120 h 139"/>
                  <a:gd name="T12" fmla="*/ 42 w 42"/>
                  <a:gd name="T13" fmla="*/ 20 h 139"/>
                  <a:gd name="T14" fmla="*/ 23 w 42"/>
                  <a:gd name="T15" fmla="*/ 0 h 139"/>
                  <a:gd name="T16" fmla="*/ 19 w 42"/>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39">
                    <a:moveTo>
                      <a:pt x="19" y="0"/>
                    </a:moveTo>
                    <a:cubicBezTo>
                      <a:pt x="8" y="0"/>
                      <a:pt x="0" y="9"/>
                      <a:pt x="0" y="20"/>
                    </a:cubicBezTo>
                    <a:cubicBezTo>
                      <a:pt x="0" y="120"/>
                      <a:pt x="0" y="120"/>
                      <a:pt x="0" y="120"/>
                    </a:cubicBezTo>
                    <a:cubicBezTo>
                      <a:pt x="0" y="131"/>
                      <a:pt x="8" y="139"/>
                      <a:pt x="19" y="139"/>
                    </a:cubicBezTo>
                    <a:cubicBezTo>
                      <a:pt x="23" y="139"/>
                      <a:pt x="23" y="139"/>
                      <a:pt x="23" y="139"/>
                    </a:cubicBezTo>
                    <a:cubicBezTo>
                      <a:pt x="33" y="139"/>
                      <a:pt x="42" y="131"/>
                      <a:pt x="42" y="120"/>
                    </a:cubicBezTo>
                    <a:cubicBezTo>
                      <a:pt x="42" y="20"/>
                      <a:pt x="42" y="20"/>
                      <a:pt x="42" y="20"/>
                    </a:cubicBezTo>
                    <a:cubicBezTo>
                      <a:pt x="42" y="9"/>
                      <a:pt x="33" y="0"/>
                      <a:pt x="23" y="0"/>
                    </a:cubicBezTo>
                    <a:lnTo>
                      <a:pt x="19" y="0"/>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8BFD1440-47ED-92DA-22E3-ACABC77FF9E7}"/>
                  </a:ext>
                </a:extLst>
              </p:cNvPr>
              <p:cNvSpPr>
                <a:spLocks/>
              </p:cNvSpPr>
              <p:nvPr/>
            </p:nvSpPr>
            <p:spPr bwMode="auto">
              <a:xfrm>
                <a:off x="8945317" y="1352312"/>
                <a:ext cx="18678" cy="61798"/>
              </a:xfrm>
              <a:custGeom>
                <a:avLst/>
                <a:gdLst>
                  <a:gd name="T0" fmla="*/ 19 w 42"/>
                  <a:gd name="T1" fmla="*/ 0 h 139"/>
                  <a:gd name="T2" fmla="*/ 0 w 42"/>
                  <a:gd name="T3" fmla="*/ 20 h 139"/>
                  <a:gd name="T4" fmla="*/ 0 w 42"/>
                  <a:gd name="T5" fmla="*/ 120 h 139"/>
                  <a:gd name="T6" fmla="*/ 19 w 42"/>
                  <a:gd name="T7" fmla="*/ 139 h 139"/>
                  <a:gd name="T8" fmla="*/ 22 w 42"/>
                  <a:gd name="T9" fmla="*/ 139 h 139"/>
                  <a:gd name="T10" fmla="*/ 42 w 42"/>
                  <a:gd name="T11" fmla="*/ 120 h 139"/>
                  <a:gd name="T12" fmla="*/ 42 w 42"/>
                  <a:gd name="T13" fmla="*/ 20 h 139"/>
                  <a:gd name="T14" fmla="*/ 22 w 42"/>
                  <a:gd name="T15" fmla="*/ 0 h 139"/>
                  <a:gd name="T16" fmla="*/ 19 w 42"/>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39">
                    <a:moveTo>
                      <a:pt x="19" y="0"/>
                    </a:moveTo>
                    <a:cubicBezTo>
                      <a:pt x="8" y="0"/>
                      <a:pt x="0" y="9"/>
                      <a:pt x="0" y="20"/>
                    </a:cubicBezTo>
                    <a:cubicBezTo>
                      <a:pt x="0" y="120"/>
                      <a:pt x="0" y="120"/>
                      <a:pt x="0" y="120"/>
                    </a:cubicBezTo>
                    <a:cubicBezTo>
                      <a:pt x="0" y="131"/>
                      <a:pt x="8" y="139"/>
                      <a:pt x="19" y="139"/>
                    </a:cubicBezTo>
                    <a:cubicBezTo>
                      <a:pt x="22" y="139"/>
                      <a:pt x="22" y="139"/>
                      <a:pt x="22" y="139"/>
                    </a:cubicBezTo>
                    <a:cubicBezTo>
                      <a:pt x="33" y="139"/>
                      <a:pt x="42" y="131"/>
                      <a:pt x="42" y="120"/>
                    </a:cubicBezTo>
                    <a:cubicBezTo>
                      <a:pt x="42" y="20"/>
                      <a:pt x="42" y="20"/>
                      <a:pt x="42" y="20"/>
                    </a:cubicBezTo>
                    <a:cubicBezTo>
                      <a:pt x="42" y="9"/>
                      <a:pt x="33" y="0"/>
                      <a:pt x="22" y="0"/>
                    </a:cubicBezTo>
                    <a:lnTo>
                      <a:pt x="19" y="0"/>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29DE3DA0-172C-6C5A-47E6-F950EBAEBAB2}"/>
                  </a:ext>
                </a:extLst>
              </p:cNvPr>
              <p:cNvSpPr>
                <a:spLocks noEditPoints="1"/>
              </p:cNvSpPr>
              <p:nvPr/>
            </p:nvSpPr>
            <p:spPr bwMode="auto">
              <a:xfrm>
                <a:off x="8723488" y="1380367"/>
                <a:ext cx="280553" cy="303996"/>
              </a:xfrm>
              <a:custGeom>
                <a:avLst/>
                <a:gdLst>
                  <a:gd name="T0" fmla="*/ 580 w 631"/>
                  <a:gd name="T1" fmla="*/ 0 h 684"/>
                  <a:gd name="T2" fmla="*/ 557 w 631"/>
                  <a:gd name="T3" fmla="*/ 0 h 684"/>
                  <a:gd name="T4" fmla="*/ 557 w 631"/>
                  <a:gd name="T5" fmla="*/ 70 h 684"/>
                  <a:gd name="T6" fmla="*/ 530 w 631"/>
                  <a:gd name="T7" fmla="*/ 97 h 684"/>
                  <a:gd name="T8" fmla="*/ 510 w 631"/>
                  <a:gd name="T9" fmla="*/ 97 h 684"/>
                  <a:gd name="T10" fmla="*/ 482 w 631"/>
                  <a:gd name="T11" fmla="*/ 70 h 684"/>
                  <a:gd name="T12" fmla="*/ 482 w 631"/>
                  <a:gd name="T13" fmla="*/ 0 h 684"/>
                  <a:gd name="T14" fmla="*/ 151 w 631"/>
                  <a:gd name="T15" fmla="*/ 0 h 684"/>
                  <a:gd name="T16" fmla="*/ 151 w 631"/>
                  <a:gd name="T17" fmla="*/ 70 h 684"/>
                  <a:gd name="T18" fmla="*/ 124 w 631"/>
                  <a:gd name="T19" fmla="*/ 97 h 684"/>
                  <a:gd name="T20" fmla="*/ 104 w 631"/>
                  <a:gd name="T21" fmla="*/ 97 h 684"/>
                  <a:gd name="T22" fmla="*/ 77 w 631"/>
                  <a:gd name="T23" fmla="*/ 70 h 684"/>
                  <a:gd name="T24" fmla="*/ 77 w 631"/>
                  <a:gd name="T25" fmla="*/ 0 h 684"/>
                  <a:gd name="T26" fmla="*/ 50 w 631"/>
                  <a:gd name="T27" fmla="*/ 0 h 684"/>
                  <a:gd name="T28" fmla="*/ 0 w 631"/>
                  <a:gd name="T29" fmla="*/ 50 h 684"/>
                  <a:gd name="T30" fmla="*/ 0 w 631"/>
                  <a:gd name="T31" fmla="*/ 634 h 684"/>
                  <a:gd name="T32" fmla="*/ 50 w 631"/>
                  <a:gd name="T33" fmla="*/ 684 h 684"/>
                  <a:gd name="T34" fmla="*/ 580 w 631"/>
                  <a:gd name="T35" fmla="*/ 684 h 684"/>
                  <a:gd name="T36" fmla="*/ 631 w 631"/>
                  <a:gd name="T37" fmla="*/ 634 h 684"/>
                  <a:gd name="T38" fmla="*/ 631 w 631"/>
                  <a:gd name="T39" fmla="*/ 50 h 684"/>
                  <a:gd name="T40" fmla="*/ 580 w 631"/>
                  <a:gd name="T41" fmla="*/ 0 h 684"/>
                  <a:gd name="T42" fmla="*/ 589 w 631"/>
                  <a:gd name="T43" fmla="*/ 601 h 684"/>
                  <a:gd name="T44" fmla="*/ 581 w 631"/>
                  <a:gd name="T45" fmla="*/ 608 h 684"/>
                  <a:gd name="T46" fmla="*/ 50 w 631"/>
                  <a:gd name="T47" fmla="*/ 608 h 684"/>
                  <a:gd name="T48" fmla="*/ 42 w 631"/>
                  <a:gd name="T49" fmla="*/ 601 h 684"/>
                  <a:gd name="T50" fmla="*/ 42 w 631"/>
                  <a:gd name="T51" fmla="*/ 216 h 684"/>
                  <a:gd name="T52" fmla="*/ 50 w 631"/>
                  <a:gd name="T53" fmla="*/ 208 h 684"/>
                  <a:gd name="T54" fmla="*/ 581 w 631"/>
                  <a:gd name="T55" fmla="*/ 208 h 684"/>
                  <a:gd name="T56" fmla="*/ 589 w 631"/>
                  <a:gd name="T57" fmla="*/ 216 h 684"/>
                  <a:gd name="T58" fmla="*/ 589 w 631"/>
                  <a:gd name="T59" fmla="*/ 60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1" h="684">
                    <a:moveTo>
                      <a:pt x="580" y="0"/>
                    </a:moveTo>
                    <a:cubicBezTo>
                      <a:pt x="557" y="0"/>
                      <a:pt x="557" y="0"/>
                      <a:pt x="557" y="0"/>
                    </a:cubicBezTo>
                    <a:cubicBezTo>
                      <a:pt x="557" y="70"/>
                      <a:pt x="557" y="70"/>
                      <a:pt x="557" y="70"/>
                    </a:cubicBezTo>
                    <a:cubicBezTo>
                      <a:pt x="557" y="85"/>
                      <a:pt x="545" y="97"/>
                      <a:pt x="530" y="97"/>
                    </a:cubicBezTo>
                    <a:cubicBezTo>
                      <a:pt x="510" y="97"/>
                      <a:pt x="510" y="97"/>
                      <a:pt x="510" y="97"/>
                    </a:cubicBezTo>
                    <a:cubicBezTo>
                      <a:pt x="495" y="97"/>
                      <a:pt x="482" y="85"/>
                      <a:pt x="482" y="70"/>
                    </a:cubicBezTo>
                    <a:cubicBezTo>
                      <a:pt x="482" y="0"/>
                      <a:pt x="482" y="0"/>
                      <a:pt x="482" y="0"/>
                    </a:cubicBezTo>
                    <a:cubicBezTo>
                      <a:pt x="151" y="0"/>
                      <a:pt x="151" y="0"/>
                      <a:pt x="151" y="0"/>
                    </a:cubicBezTo>
                    <a:cubicBezTo>
                      <a:pt x="151" y="70"/>
                      <a:pt x="151" y="70"/>
                      <a:pt x="151" y="70"/>
                    </a:cubicBezTo>
                    <a:cubicBezTo>
                      <a:pt x="151" y="85"/>
                      <a:pt x="139" y="97"/>
                      <a:pt x="124" y="97"/>
                    </a:cubicBezTo>
                    <a:cubicBezTo>
                      <a:pt x="104" y="97"/>
                      <a:pt x="104" y="97"/>
                      <a:pt x="104" y="97"/>
                    </a:cubicBezTo>
                    <a:cubicBezTo>
                      <a:pt x="89" y="97"/>
                      <a:pt x="77" y="85"/>
                      <a:pt x="77" y="70"/>
                    </a:cubicBezTo>
                    <a:cubicBezTo>
                      <a:pt x="77" y="0"/>
                      <a:pt x="77" y="0"/>
                      <a:pt x="77" y="0"/>
                    </a:cubicBezTo>
                    <a:cubicBezTo>
                      <a:pt x="50" y="0"/>
                      <a:pt x="50" y="0"/>
                      <a:pt x="50" y="0"/>
                    </a:cubicBezTo>
                    <a:cubicBezTo>
                      <a:pt x="22" y="0"/>
                      <a:pt x="0" y="22"/>
                      <a:pt x="0" y="50"/>
                    </a:cubicBezTo>
                    <a:cubicBezTo>
                      <a:pt x="0" y="634"/>
                      <a:pt x="0" y="634"/>
                      <a:pt x="0" y="634"/>
                    </a:cubicBezTo>
                    <a:cubicBezTo>
                      <a:pt x="0" y="662"/>
                      <a:pt x="22" y="684"/>
                      <a:pt x="50" y="684"/>
                    </a:cubicBezTo>
                    <a:cubicBezTo>
                      <a:pt x="580" y="684"/>
                      <a:pt x="580" y="684"/>
                      <a:pt x="580" y="684"/>
                    </a:cubicBezTo>
                    <a:cubicBezTo>
                      <a:pt x="608" y="684"/>
                      <a:pt x="631" y="662"/>
                      <a:pt x="631" y="634"/>
                    </a:cubicBezTo>
                    <a:cubicBezTo>
                      <a:pt x="631" y="50"/>
                      <a:pt x="631" y="50"/>
                      <a:pt x="631" y="50"/>
                    </a:cubicBezTo>
                    <a:cubicBezTo>
                      <a:pt x="631" y="22"/>
                      <a:pt x="608" y="0"/>
                      <a:pt x="580" y="0"/>
                    </a:cubicBezTo>
                    <a:close/>
                    <a:moveTo>
                      <a:pt x="589" y="601"/>
                    </a:moveTo>
                    <a:cubicBezTo>
                      <a:pt x="589" y="605"/>
                      <a:pt x="585" y="608"/>
                      <a:pt x="581" y="608"/>
                    </a:cubicBezTo>
                    <a:cubicBezTo>
                      <a:pt x="50" y="608"/>
                      <a:pt x="50" y="608"/>
                      <a:pt x="50" y="608"/>
                    </a:cubicBezTo>
                    <a:cubicBezTo>
                      <a:pt x="46" y="608"/>
                      <a:pt x="42" y="605"/>
                      <a:pt x="42" y="601"/>
                    </a:cubicBezTo>
                    <a:cubicBezTo>
                      <a:pt x="42" y="216"/>
                      <a:pt x="42" y="216"/>
                      <a:pt x="42" y="216"/>
                    </a:cubicBezTo>
                    <a:cubicBezTo>
                      <a:pt x="42" y="211"/>
                      <a:pt x="46" y="208"/>
                      <a:pt x="50" y="208"/>
                    </a:cubicBezTo>
                    <a:cubicBezTo>
                      <a:pt x="581" y="208"/>
                      <a:pt x="581" y="208"/>
                      <a:pt x="581" y="208"/>
                    </a:cubicBezTo>
                    <a:cubicBezTo>
                      <a:pt x="585" y="208"/>
                      <a:pt x="589" y="211"/>
                      <a:pt x="589" y="216"/>
                    </a:cubicBezTo>
                    <a:lnTo>
                      <a:pt x="589" y="601"/>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5-Point Star 28">
                <a:extLst>
                  <a:ext uri="{FF2B5EF4-FFF2-40B4-BE49-F238E27FC236}">
                    <a16:creationId xmlns:a16="http://schemas.microsoft.com/office/drawing/2014/main" id="{6F96C107-FBAF-81CE-B351-2E8300A93FEE}"/>
                  </a:ext>
                </a:extLst>
              </p:cNvPr>
              <p:cNvSpPr/>
              <p:nvPr/>
            </p:nvSpPr>
            <p:spPr bwMode="auto">
              <a:xfrm>
                <a:off x="8798183" y="1498440"/>
                <a:ext cx="131162" cy="131162"/>
              </a:xfrm>
              <a:prstGeom prst="star5">
                <a:avLst/>
              </a:prstGeom>
              <a:grp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grpSp>
      </p:grpSp>
      <p:grpSp>
        <p:nvGrpSpPr>
          <p:cNvPr id="30" name="Group 29">
            <a:extLst>
              <a:ext uri="{FF2B5EF4-FFF2-40B4-BE49-F238E27FC236}">
                <a16:creationId xmlns:a16="http://schemas.microsoft.com/office/drawing/2014/main" id="{DCD58EAF-831C-1FDC-8BD0-AB306B49A0ED}"/>
              </a:ext>
            </a:extLst>
          </p:cNvPr>
          <p:cNvGrpSpPr/>
          <p:nvPr/>
        </p:nvGrpSpPr>
        <p:grpSpPr>
          <a:xfrm>
            <a:off x="866773" y="1299677"/>
            <a:ext cx="752475" cy="752475"/>
            <a:chOff x="866773" y="1299677"/>
            <a:chExt cx="752475" cy="752475"/>
          </a:xfrm>
        </p:grpSpPr>
        <p:sp>
          <p:nvSpPr>
            <p:cNvPr id="5" name="Rectangle 4">
              <a:extLst>
                <a:ext uri="{FF2B5EF4-FFF2-40B4-BE49-F238E27FC236}">
                  <a16:creationId xmlns:a16="http://schemas.microsoft.com/office/drawing/2014/main" id="{F65A4A47-A87A-6EFA-8A8D-86797914B5B5}"/>
                </a:ext>
              </a:extLst>
            </p:cNvPr>
            <p:cNvSpPr/>
            <p:nvPr/>
          </p:nvSpPr>
          <p:spPr>
            <a:xfrm>
              <a:off x="866773" y="1299677"/>
              <a:ext cx="752475" cy="752475"/>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17" name="Group 16">
              <a:extLst>
                <a:ext uri="{FF2B5EF4-FFF2-40B4-BE49-F238E27FC236}">
                  <a16:creationId xmlns:a16="http://schemas.microsoft.com/office/drawing/2014/main" id="{832682EC-B9B3-4569-D67C-9ACA23B65C98}"/>
                </a:ext>
              </a:extLst>
            </p:cNvPr>
            <p:cNvGrpSpPr/>
            <p:nvPr/>
          </p:nvGrpSpPr>
          <p:grpSpPr>
            <a:xfrm>
              <a:off x="1080568" y="1456840"/>
              <a:ext cx="324884" cy="438148"/>
              <a:chOff x="3442746" y="2610721"/>
              <a:chExt cx="652074" cy="879403"/>
            </a:xfrm>
          </p:grpSpPr>
          <p:sp>
            <p:nvSpPr>
              <p:cNvPr id="18" name="Freeform 1">
                <a:extLst>
                  <a:ext uri="{FF2B5EF4-FFF2-40B4-BE49-F238E27FC236}">
                    <a16:creationId xmlns:a16="http://schemas.microsoft.com/office/drawing/2014/main" id="{1FC98E4E-3681-F5E1-10F9-36FCC1DCE325}"/>
                  </a:ext>
                </a:extLst>
              </p:cNvPr>
              <p:cNvSpPr>
                <a:spLocks noChangeArrowheads="1"/>
              </p:cNvSpPr>
              <p:nvPr/>
            </p:nvSpPr>
            <p:spPr bwMode="auto">
              <a:xfrm>
                <a:off x="3921332" y="2610721"/>
                <a:ext cx="173488" cy="173488"/>
              </a:xfrm>
              <a:custGeom>
                <a:avLst/>
                <a:gdLst>
                  <a:gd name="T0" fmla="*/ 0 w 255"/>
                  <a:gd name="T1" fmla="*/ 0 h 255"/>
                  <a:gd name="T2" fmla="*/ 0 w 255"/>
                  <a:gd name="T3" fmla="*/ 198 h 255"/>
                  <a:gd name="T4" fmla="*/ 57 w 255"/>
                  <a:gd name="T5" fmla="*/ 254 h 255"/>
                  <a:gd name="T6" fmla="*/ 254 w 255"/>
                  <a:gd name="T7" fmla="*/ 254 h 255"/>
                </a:gdLst>
                <a:ahLst/>
                <a:cxnLst>
                  <a:cxn ang="0">
                    <a:pos x="T0" y="T1"/>
                  </a:cxn>
                  <a:cxn ang="0">
                    <a:pos x="T2" y="T3"/>
                  </a:cxn>
                  <a:cxn ang="0">
                    <a:pos x="T4" y="T5"/>
                  </a:cxn>
                  <a:cxn ang="0">
                    <a:pos x="T6" y="T7"/>
                  </a:cxn>
                </a:cxnLst>
                <a:rect l="0" t="0" r="r" b="b"/>
                <a:pathLst>
                  <a:path w="255" h="255">
                    <a:moveTo>
                      <a:pt x="0" y="0"/>
                    </a:moveTo>
                    <a:lnTo>
                      <a:pt x="0" y="198"/>
                    </a:lnTo>
                    <a:cubicBezTo>
                      <a:pt x="0" y="229"/>
                      <a:pt x="25" y="254"/>
                      <a:pt x="57" y="254"/>
                    </a:cubicBezTo>
                    <a:lnTo>
                      <a:pt x="254" y="254"/>
                    </a:lnTo>
                  </a:path>
                </a:pathLst>
              </a:custGeom>
              <a:noFill/>
              <a:ln w="19050" cap="flat">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9" name="Freeform 2">
                <a:extLst>
                  <a:ext uri="{FF2B5EF4-FFF2-40B4-BE49-F238E27FC236}">
                    <a16:creationId xmlns:a16="http://schemas.microsoft.com/office/drawing/2014/main" id="{3DA77D06-91A8-26EF-4417-5EBC2427E1E5}"/>
                  </a:ext>
                </a:extLst>
              </p:cNvPr>
              <p:cNvSpPr>
                <a:spLocks noChangeArrowheads="1"/>
              </p:cNvSpPr>
              <p:nvPr/>
            </p:nvSpPr>
            <p:spPr bwMode="auto">
              <a:xfrm>
                <a:off x="3442746" y="2610721"/>
                <a:ext cx="649084" cy="879403"/>
              </a:xfrm>
              <a:custGeom>
                <a:avLst/>
                <a:gdLst>
                  <a:gd name="T0" fmla="*/ 681 w 959"/>
                  <a:gd name="T1" fmla="*/ 0 h 1297"/>
                  <a:gd name="T2" fmla="*/ 56 w 959"/>
                  <a:gd name="T3" fmla="*/ 0 h 1297"/>
                  <a:gd name="T4" fmla="*/ 0 w 959"/>
                  <a:gd name="T5" fmla="*/ 57 h 1297"/>
                  <a:gd name="T6" fmla="*/ 0 w 959"/>
                  <a:gd name="T7" fmla="*/ 1239 h 1297"/>
                  <a:gd name="T8" fmla="*/ 56 w 959"/>
                  <a:gd name="T9" fmla="*/ 1296 h 1297"/>
                  <a:gd name="T10" fmla="*/ 902 w 959"/>
                  <a:gd name="T11" fmla="*/ 1296 h 1297"/>
                  <a:gd name="T12" fmla="*/ 958 w 959"/>
                  <a:gd name="T13" fmla="*/ 1239 h 1297"/>
                  <a:gd name="T14" fmla="*/ 958 w 959"/>
                  <a:gd name="T15" fmla="*/ 278 h 1297"/>
                  <a:gd name="T16" fmla="*/ 942 w 959"/>
                  <a:gd name="T17" fmla="*/ 238 h 1297"/>
                  <a:gd name="T18" fmla="*/ 721 w 959"/>
                  <a:gd name="T19" fmla="*/ 17 h 1297"/>
                  <a:gd name="T20" fmla="*/ 681 w 959"/>
                  <a:gd name="T21"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9" h="1297">
                    <a:moveTo>
                      <a:pt x="681" y="0"/>
                    </a:moveTo>
                    <a:lnTo>
                      <a:pt x="56" y="0"/>
                    </a:lnTo>
                    <a:cubicBezTo>
                      <a:pt x="25" y="0"/>
                      <a:pt x="0" y="26"/>
                      <a:pt x="0" y="57"/>
                    </a:cubicBezTo>
                    <a:lnTo>
                      <a:pt x="0" y="1239"/>
                    </a:lnTo>
                    <a:cubicBezTo>
                      <a:pt x="0" y="1270"/>
                      <a:pt x="25" y="1296"/>
                      <a:pt x="56" y="1296"/>
                    </a:cubicBezTo>
                    <a:lnTo>
                      <a:pt x="902" y="1296"/>
                    </a:lnTo>
                    <a:cubicBezTo>
                      <a:pt x="933" y="1296"/>
                      <a:pt x="958" y="1270"/>
                      <a:pt x="958" y="1239"/>
                    </a:cubicBezTo>
                    <a:lnTo>
                      <a:pt x="958" y="278"/>
                    </a:lnTo>
                    <a:cubicBezTo>
                      <a:pt x="958" y="263"/>
                      <a:pt x="952" y="248"/>
                      <a:pt x="942" y="238"/>
                    </a:cubicBezTo>
                    <a:lnTo>
                      <a:pt x="721" y="17"/>
                    </a:lnTo>
                    <a:cubicBezTo>
                      <a:pt x="710" y="6"/>
                      <a:pt x="696" y="0"/>
                      <a:pt x="681" y="0"/>
                    </a:cubicBezTo>
                  </a:path>
                </a:pathLst>
              </a:custGeom>
              <a:noFill/>
              <a:ln w="19050" cap="flat">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 name="Line 3">
                <a:extLst>
                  <a:ext uri="{FF2B5EF4-FFF2-40B4-BE49-F238E27FC236}">
                    <a16:creationId xmlns:a16="http://schemas.microsoft.com/office/drawing/2014/main" id="{4A45886C-676D-5BB5-9528-8BF20D3DF72A}"/>
                  </a:ext>
                </a:extLst>
              </p:cNvPr>
              <p:cNvSpPr>
                <a:spLocks noChangeShapeType="1"/>
              </p:cNvSpPr>
              <p:nvPr/>
            </p:nvSpPr>
            <p:spPr bwMode="auto">
              <a:xfrm flipV="1">
                <a:off x="3520517" y="2898775"/>
                <a:ext cx="486334" cy="2088"/>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1" name="Line 3">
                <a:extLst>
                  <a:ext uri="{FF2B5EF4-FFF2-40B4-BE49-F238E27FC236}">
                    <a16:creationId xmlns:a16="http://schemas.microsoft.com/office/drawing/2014/main" id="{950F18AA-A408-4F5D-7DF5-857C1236172A}"/>
                  </a:ext>
                </a:extLst>
              </p:cNvPr>
              <p:cNvSpPr>
                <a:spLocks noChangeShapeType="1"/>
              </p:cNvSpPr>
              <p:nvPr/>
            </p:nvSpPr>
            <p:spPr bwMode="auto">
              <a:xfrm flipV="1">
                <a:off x="3520517" y="2981525"/>
                <a:ext cx="486334"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2" name="Line 3">
                <a:extLst>
                  <a:ext uri="{FF2B5EF4-FFF2-40B4-BE49-F238E27FC236}">
                    <a16:creationId xmlns:a16="http://schemas.microsoft.com/office/drawing/2014/main" id="{7472EE2D-A5FC-4ED3-B314-C6AB0AFA5C8E}"/>
                  </a:ext>
                </a:extLst>
              </p:cNvPr>
              <p:cNvSpPr>
                <a:spLocks noChangeShapeType="1"/>
              </p:cNvSpPr>
              <p:nvPr/>
            </p:nvSpPr>
            <p:spPr bwMode="auto">
              <a:xfrm flipV="1">
                <a:off x="3520517" y="3064275"/>
                <a:ext cx="360531"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3" name="Line 3">
                <a:extLst>
                  <a:ext uri="{FF2B5EF4-FFF2-40B4-BE49-F238E27FC236}">
                    <a16:creationId xmlns:a16="http://schemas.microsoft.com/office/drawing/2014/main" id="{43CB597F-7B02-48B5-6C95-8BFF1DC33417}"/>
                  </a:ext>
                </a:extLst>
              </p:cNvPr>
              <p:cNvSpPr>
                <a:spLocks noChangeShapeType="1"/>
              </p:cNvSpPr>
              <p:nvPr/>
            </p:nvSpPr>
            <p:spPr bwMode="auto">
              <a:xfrm flipV="1">
                <a:off x="3520517" y="3144937"/>
                <a:ext cx="486334"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4" name="Line 3">
                <a:extLst>
                  <a:ext uri="{FF2B5EF4-FFF2-40B4-BE49-F238E27FC236}">
                    <a16:creationId xmlns:a16="http://schemas.microsoft.com/office/drawing/2014/main" id="{699EF53C-B8DF-1D44-8513-BA681B2283BC}"/>
                  </a:ext>
                </a:extLst>
              </p:cNvPr>
              <p:cNvSpPr>
                <a:spLocks noChangeShapeType="1"/>
              </p:cNvSpPr>
              <p:nvPr/>
            </p:nvSpPr>
            <p:spPr bwMode="auto">
              <a:xfrm flipV="1">
                <a:off x="3520517" y="3227687"/>
                <a:ext cx="486334" cy="2088"/>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5" name="Line 3">
                <a:extLst>
                  <a:ext uri="{FF2B5EF4-FFF2-40B4-BE49-F238E27FC236}">
                    <a16:creationId xmlns:a16="http://schemas.microsoft.com/office/drawing/2014/main" id="{BB0BFB06-461E-9CC7-6414-5C463AC60275}"/>
                  </a:ext>
                </a:extLst>
              </p:cNvPr>
              <p:cNvSpPr>
                <a:spLocks noChangeShapeType="1"/>
              </p:cNvSpPr>
              <p:nvPr/>
            </p:nvSpPr>
            <p:spPr bwMode="auto">
              <a:xfrm flipV="1">
                <a:off x="3520517" y="3310438"/>
                <a:ext cx="328861"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grpSp>
      </p:grpSp>
      <p:sp>
        <p:nvSpPr>
          <p:cNvPr id="28" name="TextBox 27">
            <a:extLst>
              <a:ext uri="{FF2B5EF4-FFF2-40B4-BE49-F238E27FC236}">
                <a16:creationId xmlns:a16="http://schemas.microsoft.com/office/drawing/2014/main" id="{7E442643-8F32-1B3B-60C7-0CCB12C9B133}"/>
              </a:ext>
            </a:extLst>
          </p:cNvPr>
          <p:cNvSpPr txBox="1"/>
          <p:nvPr/>
        </p:nvSpPr>
        <p:spPr>
          <a:xfrm>
            <a:off x="6477002" y="2216579"/>
            <a:ext cx="4815570" cy="3702552"/>
          </a:xfrm>
          <a:prstGeom prst="rect">
            <a:avLst/>
          </a:prstGeom>
          <a:noFill/>
        </p:spPr>
        <p:txBody>
          <a:bodyPr wrap="square" lIns="0" tIns="0" rIns="0" bIns="0">
            <a:spAutoFit/>
          </a:bodyPr>
          <a:lstStyle/>
          <a:p>
            <a:pPr marL="173038" lvl="1" indent="-173038">
              <a:lnSpc>
                <a:spcPct val="150000"/>
              </a:lnSpc>
              <a:spcBef>
                <a:spcPts val="300"/>
              </a:spcBef>
              <a:spcAft>
                <a:spcPts val="600"/>
              </a:spcAft>
              <a:buFont typeface="Arial" panose="020B0604020202020204" pitchFamily="34" charset="0"/>
              <a:buChar char="•"/>
              <a:defRPr/>
            </a:pPr>
            <a:r>
              <a:rPr lang="en-US" sz="1200" dirty="0"/>
              <a:t>Overview of Business Review Call</a:t>
            </a:r>
          </a:p>
          <a:p>
            <a:pPr marL="345600" lvl="1" indent="-171450">
              <a:lnSpc>
                <a:spcPts val="1380"/>
              </a:lnSpc>
              <a:spcBef>
                <a:spcPts val="300"/>
              </a:spcBef>
              <a:spcAft>
                <a:spcPts val="600"/>
              </a:spcAft>
              <a:buFont typeface="Arial" panose="020B0604020202020204" pitchFamily="34" charset="0"/>
              <a:buChar char="−"/>
              <a:defRPr/>
            </a:pPr>
            <a:r>
              <a:rPr lang="en-US" sz="1200" dirty="0"/>
              <a:t>Review what you heard and how it informed this call</a:t>
            </a:r>
          </a:p>
          <a:p>
            <a:pPr marL="345600" lvl="1" indent="-171450">
              <a:lnSpc>
                <a:spcPts val="1380"/>
              </a:lnSpc>
              <a:spcBef>
                <a:spcPts val="300"/>
              </a:spcBef>
              <a:spcAft>
                <a:spcPts val="600"/>
              </a:spcAft>
              <a:buFont typeface="Arial" panose="020B0604020202020204" pitchFamily="34" charset="0"/>
              <a:buChar char="−"/>
              <a:defRPr/>
            </a:pPr>
            <a:r>
              <a:rPr lang="en-US" sz="1200" dirty="0"/>
              <a:t>If no Business Review Call was done conduct key elements of Business Review Call </a:t>
            </a:r>
          </a:p>
          <a:p>
            <a:pPr marL="173038" lvl="1" indent="-173038">
              <a:spcBef>
                <a:spcPts val="300"/>
              </a:spcBef>
              <a:spcAft>
                <a:spcPts val="600"/>
              </a:spcAft>
              <a:buFont typeface="Arial" panose="020B0604020202020204" pitchFamily="34" charset="0"/>
              <a:buChar char="•"/>
              <a:defRPr/>
            </a:pPr>
            <a:r>
              <a:rPr lang="en-US" sz="1200" dirty="0"/>
              <a:t>Confirm correct contact/decision maker</a:t>
            </a:r>
          </a:p>
          <a:p>
            <a:pPr marL="173038" lvl="1" indent="-173038">
              <a:spcBef>
                <a:spcPts val="300"/>
              </a:spcBef>
              <a:spcAft>
                <a:spcPts val="600"/>
              </a:spcAft>
              <a:buFont typeface="Arial" panose="020B0604020202020204" pitchFamily="34" charset="0"/>
              <a:buChar char="•"/>
              <a:defRPr/>
            </a:pPr>
            <a:r>
              <a:rPr lang="en-US" sz="1200" dirty="0"/>
              <a:t>Confirm install base and requirements</a:t>
            </a:r>
          </a:p>
          <a:p>
            <a:pPr marL="173038" lvl="1" indent="-173038">
              <a:spcBef>
                <a:spcPts val="300"/>
              </a:spcBef>
              <a:spcAft>
                <a:spcPts val="600"/>
              </a:spcAft>
              <a:buFont typeface="Arial" panose="020B0604020202020204" pitchFamily="34" charset="0"/>
              <a:buChar char="•"/>
              <a:defRPr/>
            </a:pPr>
            <a:r>
              <a:rPr lang="en-US" sz="1200" dirty="0"/>
              <a:t>Sell value of current solution – past value delivered</a:t>
            </a:r>
          </a:p>
          <a:p>
            <a:pPr marL="173038" lvl="1" indent="-173038">
              <a:spcBef>
                <a:spcPts val="300"/>
              </a:spcBef>
              <a:spcAft>
                <a:spcPts val="600"/>
              </a:spcAft>
              <a:buFont typeface="Arial" panose="020B0604020202020204" pitchFamily="34" charset="0"/>
              <a:buChar char="•"/>
              <a:defRPr/>
            </a:pPr>
            <a:r>
              <a:rPr lang="en-US" sz="1200" dirty="0"/>
              <a:t>Secure intent to renew </a:t>
            </a:r>
          </a:p>
          <a:p>
            <a:pPr marL="173038" lvl="1" indent="-173038">
              <a:spcBef>
                <a:spcPts val="300"/>
              </a:spcBef>
              <a:spcAft>
                <a:spcPts val="600"/>
              </a:spcAft>
              <a:buFont typeface="Arial" panose="020B0604020202020204" pitchFamily="34" charset="0"/>
              <a:buChar char="•"/>
              <a:defRPr/>
            </a:pPr>
            <a:r>
              <a:rPr lang="en-US" sz="1200" dirty="0"/>
              <a:t>Handle renewal risk or objections</a:t>
            </a:r>
          </a:p>
          <a:p>
            <a:pPr marL="173038" lvl="1" indent="-173038">
              <a:spcBef>
                <a:spcPts val="300"/>
              </a:spcBef>
              <a:spcAft>
                <a:spcPts val="600"/>
              </a:spcAft>
              <a:buFont typeface="Arial" panose="020B0604020202020204" pitchFamily="34" charset="0"/>
              <a:buChar char="•"/>
              <a:defRPr/>
            </a:pPr>
            <a:r>
              <a:rPr lang="en-US" sz="1200" dirty="0"/>
              <a:t>Document preferred partner/direct</a:t>
            </a:r>
          </a:p>
          <a:p>
            <a:pPr marL="173038" lvl="1" indent="-173038">
              <a:spcBef>
                <a:spcPts val="300"/>
              </a:spcBef>
              <a:spcAft>
                <a:spcPts val="600"/>
              </a:spcAft>
              <a:buFont typeface="Arial" panose="020B0604020202020204" pitchFamily="34" charset="0"/>
              <a:buChar char="•"/>
              <a:defRPr/>
            </a:pPr>
            <a:r>
              <a:rPr lang="en-US" sz="1200" dirty="0"/>
              <a:t>Develop sequence of events – customer agreed timeline to close date (questions for sequence of events on next slide)</a:t>
            </a:r>
          </a:p>
          <a:p>
            <a:pPr marL="173038" lvl="1" indent="-173038">
              <a:spcBef>
                <a:spcPts val="300"/>
              </a:spcBef>
              <a:spcAft>
                <a:spcPts val="600"/>
              </a:spcAft>
              <a:buFont typeface="Arial" panose="020B0604020202020204" pitchFamily="34" charset="0"/>
              <a:buChar char="•"/>
              <a:defRPr/>
            </a:pPr>
            <a:r>
              <a:rPr lang="en-US" sz="1200" dirty="0"/>
              <a:t>Schedule call to review quote</a:t>
            </a:r>
          </a:p>
        </p:txBody>
      </p:sp>
      <p:sp>
        <p:nvSpPr>
          <p:cNvPr id="29" name="TextBox 28">
            <a:extLst>
              <a:ext uri="{FF2B5EF4-FFF2-40B4-BE49-F238E27FC236}">
                <a16:creationId xmlns:a16="http://schemas.microsoft.com/office/drawing/2014/main" id="{C6DC36D8-EECD-941D-24E4-08D533D1434E}"/>
              </a:ext>
            </a:extLst>
          </p:cNvPr>
          <p:cNvSpPr txBox="1"/>
          <p:nvPr/>
        </p:nvSpPr>
        <p:spPr>
          <a:xfrm>
            <a:off x="860751" y="2216579"/>
            <a:ext cx="4815570" cy="3600986"/>
          </a:xfrm>
          <a:prstGeom prst="rect">
            <a:avLst/>
          </a:prstGeom>
          <a:noFill/>
        </p:spPr>
        <p:txBody>
          <a:bodyPr wrap="square" lIns="0" tIns="0" rIns="0" bIns="0">
            <a:spAutoFit/>
          </a:bodyPr>
          <a:lstStyle/>
          <a:p>
            <a:pPr marL="173038" lvl="1" indent="-173038">
              <a:lnSpc>
                <a:spcPct val="110000"/>
              </a:lnSpc>
              <a:spcBef>
                <a:spcPts val="300"/>
              </a:spcBef>
              <a:spcAft>
                <a:spcPts val="600"/>
              </a:spcAft>
              <a:buFont typeface="Arial" panose="020B0604020202020204" pitchFamily="34" charset="0"/>
              <a:buChar char="•"/>
              <a:defRPr/>
            </a:pPr>
            <a:r>
              <a:rPr lang="en-US" sz="1200" dirty="0"/>
              <a:t>Review call goals, objectives, messaging, call agenda and planned questions with field, SEs and BCAMs</a:t>
            </a:r>
          </a:p>
          <a:p>
            <a:pPr marL="173038" lvl="1" indent="-173038">
              <a:spcBef>
                <a:spcPts val="300"/>
              </a:spcBef>
              <a:spcAft>
                <a:spcPts val="600"/>
              </a:spcAft>
              <a:buFont typeface="Arial" panose="020B0604020202020204" pitchFamily="34" charset="0"/>
              <a:buChar char="•"/>
              <a:defRPr/>
            </a:pPr>
            <a:r>
              <a:rPr lang="en-US" sz="1200" dirty="0"/>
              <a:t>Prepare reason customer should take your call (ensure no lapse in support for customer)</a:t>
            </a:r>
          </a:p>
          <a:p>
            <a:pPr marL="173038" lvl="1" indent="-173038">
              <a:spcBef>
                <a:spcPts val="300"/>
              </a:spcBef>
              <a:spcAft>
                <a:spcPts val="600"/>
              </a:spcAft>
              <a:buFont typeface="Arial" panose="020B0604020202020204" pitchFamily="34" charset="0"/>
              <a:buChar char="•"/>
              <a:defRPr/>
            </a:pPr>
            <a:r>
              <a:rPr lang="en-US" sz="1200" dirty="0"/>
              <a:t>Review attached documents and notes from Business Review Call</a:t>
            </a:r>
          </a:p>
          <a:p>
            <a:pPr marL="345600" lvl="1" indent="-171450">
              <a:lnSpc>
                <a:spcPts val="1380"/>
              </a:lnSpc>
              <a:spcBef>
                <a:spcPts val="300"/>
              </a:spcBef>
              <a:spcAft>
                <a:spcPts val="600"/>
              </a:spcAft>
              <a:buFont typeface="Arial" panose="020B0604020202020204" pitchFamily="34" charset="0"/>
              <a:buChar char="−"/>
              <a:defRPr/>
            </a:pPr>
            <a:r>
              <a:rPr lang="en-US" sz="1200" dirty="0"/>
              <a:t>If no notes from Business Review Call do prep work under Business Review Call section and schedule as if a Business Review Call and add deep dive elements into renewal</a:t>
            </a:r>
          </a:p>
          <a:p>
            <a:pPr marL="173038" lvl="1" indent="-173038">
              <a:spcBef>
                <a:spcPts val="300"/>
              </a:spcBef>
              <a:spcAft>
                <a:spcPts val="600"/>
              </a:spcAft>
              <a:buFont typeface="Arial" panose="020B0604020202020204" pitchFamily="34" charset="0"/>
              <a:buChar char="•"/>
              <a:defRPr/>
            </a:pPr>
            <a:r>
              <a:rPr lang="en-US" sz="1200" dirty="0"/>
              <a:t>Attach all gathered documents to account level in OSC</a:t>
            </a:r>
          </a:p>
          <a:p>
            <a:pPr marL="173038" lvl="1" indent="-173038">
              <a:spcBef>
                <a:spcPts val="300"/>
              </a:spcBef>
              <a:spcAft>
                <a:spcPts val="600"/>
              </a:spcAft>
              <a:buFont typeface="Arial" panose="020B0604020202020204" pitchFamily="34" charset="0"/>
              <a:buChar char="•"/>
              <a:defRPr/>
            </a:pPr>
            <a:r>
              <a:rPr lang="en-US" sz="1200" dirty="0"/>
              <a:t>Prepare recommendations for co-term if applicable</a:t>
            </a:r>
          </a:p>
          <a:p>
            <a:pPr marL="173038" lvl="1" indent="-173038">
              <a:spcBef>
                <a:spcPts val="300"/>
              </a:spcBef>
              <a:spcAft>
                <a:spcPts val="600"/>
              </a:spcAft>
              <a:buFont typeface="Arial" panose="020B0604020202020204" pitchFamily="34" charset="0"/>
              <a:buChar char="•"/>
              <a:defRPr/>
            </a:pPr>
            <a:r>
              <a:rPr lang="en-US" sz="1200" dirty="0"/>
              <a:t>Research possible upcoming ETS/EAS needs</a:t>
            </a:r>
          </a:p>
          <a:p>
            <a:pPr marL="173038" lvl="1" indent="-173038">
              <a:spcBef>
                <a:spcPts val="300"/>
              </a:spcBef>
              <a:spcAft>
                <a:spcPts val="600"/>
              </a:spcAft>
              <a:buFont typeface="Arial" panose="020B0604020202020204" pitchFamily="34" charset="0"/>
              <a:buChar char="•"/>
              <a:defRPr/>
            </a:pPr>
            <a:r>
              <a:rPr lang="en-US" sz="1200" dirty="0"/>
              <a:t>Review timing of previous renewal (late, near end of quarter, uplift)</a:t>
            </a:r>
          </a:p>
          <a:p>
            <a:pPr marL="173038" lvl="1" indent="-173038">
              <a:spcBef>
                <a:spcPts val="300"/>
              </a:spcBef>
              <a:spcAft>
                <a:spcPts val="600"/>
              </a:spcAft>
              <a:buFont typeface="Arial" panose="020B0604020202020204" pitchFamily="34" charset="0"/>
              <a:buChar char="•"/>
              <a:defRPr/>
            </a:pPr>
            <a:r>
              <a:rPr lang="en-US" sz="1200" dirty="0"/>
              <a:t>Send invite to customer and include call agenda case history with insights and recommendations  – (your name)</a:t>
            </a:r>
          </a:p>
        </p:txBody>
      </p:sp>
      <p:sp>
        <p:nvSpPr>
          <p:cNvPr id="35" name="Rectangle 34">
            <a:extLst>
              <a:ext uri="{FF2B5EF4-FFF2-40B4-BE49-F238E27FC236}">
                <a16:creationId xmlns:a16="http://schemas.microsoft.com/office/drawing/2014/main" id="{456FCC8D-FB00-2045-DA0A-1C52A3CE3BE9}"/>
              </a:ext>
            </a:extLst>
          </p:cNvPr>
          <p:cNvSpPr/>
          <p:nvPr/>
        </p:nvSpPr>
        <p:spPr>
          <a:xfrm flipV="1">
            <a:off x="6219829" y="6126480"/>
            <a:ext cx="5362573"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36" name="Rectangle 35">
            <a:extLst>
              <a:ext uri="{FF2B5EF4-FFF2-40B4-BE49-F238E27FC236}">
                <a16:creationId xmlns:a16="http://schemas.microsoft.com/office/drawing/2014/main" id="{7ADD4B86-7E6E-21AB-AAEC-AB2B84C57EB3}"/>
              </a:ext>
            </a:extLst>
          </p:cNvPr>
          <p:cNvSpPr/>
          <p:nvPr/>
        </p:nvSpPr>
        <p:spPr>
          <a:xfrm flipV="1">
            <a:off x="609600" y="6126480"/>
            <a:ext cx="5362573"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Tree>
    <p:extLst>
      <p:ext uri="{BB962C8B-B14F-4D97-AF65-F5344CB8AC3E}">
        <p14:creationId xmlns:p14="http://schemas.microsoft.com/office/powerpoint/2010/main" val="359463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8E471E-1DB2-7A42-F752-E6F926C14610}"/>
              </a:ext>
            </a:extLst>
          </p:cNvPr>
          <p:cNvSpPr>
            <a:spLocks noGrp="1"/>
          </p:cNvSpPr>
          <p:nvPr>
            <p:ph type="title"/>
          </p:nvPr>
        </p:nvSpPr>
        <p:spPr/>
        <p:txBody>
          <a:bodyPr/>
          <a:lstStyle/>
          <a:p>
            <a:r>
              <a:rPr lang="en-US" dirty="0">
                <a:solidFill>
                  <a:schemeClr val="accent1"/>
                </a:solidFill>
              </a:rPr>
              <a:t>First Renewal Call – IT | </a:t>
            </a:r>
            <a:br>
              <a:rPr lang="en-US" dirty="0">
                <a:solidFill>
                  <a:schemeClr val="accent1"/>
                </a:solidFill>
              </a:rPr>
            </a:br>
            <a:r>
              <a:rPr lang="en-US" dirty="0">
                <a:solidFill>
                  <a:schemeClr val="accent1"/>
                </a:solidFill>
              </a:rPr>
              <a:t>Sample Sequence of Events Questions During Call</a:t>
            </a:r>
          </a:p>
        </p:txBody>
      </p:sp>
      <p:sp>
        <p:nvSpPr>
          <p:cNvPr id="5" name="TextBox 4">
            <a:extLst>
              <a:ext uri="{FF2B5EF4-FFF2-40B4-BE49-F238E27FC236}">
                <a16:creationId xmlns:a16="http://schemas.microsoft.com/office/drawing/2014/main" id="{2E918182-901F-488E-E3C3-9F12109E53E3}"/>
              </a:ext>
            </a:extLst>
          </p:cNvPr>
          <p:cNvSpPr txBox="1"/>
          <p:nvPr/>
        </p:nvSpPr>
        <p:spPr>
          <a:xfrm>
            <a:off x="1147161" y="1634850"/>
            <a:ext cx="4489955" cy="2565126"/>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Discover timeline and approval process</a:t>
            </a:r>
          </a:p>
          <a:p>
            <a:pPr marL="285750" indent="-285750">
              <a:lnSpc>
                <a:spcPct val="120000"/>
              </a:lnSpc>
              <a:buFont typeface="Arial" panose="020B0604020202020204" pitchFamily="34" charset="0"/>
              <a:buChar char="•"/>
              <a:defRPr/>
            </a:pPr>
            <a:r>
              <a:rPr lang="en-US" sz="1400" dirty="0"/>
              <a:t>How many signatures/approvers needed – location/ GEO of approvers</a:t>
            </a:r>
          </a:p>
          <a:p>
            <a:pPr marL="285750" indent="-285750">
              <a:lnSpc>
                <a:spcPct val="120000"/>
              </a:lnSpc>
              <a:buFont typeface="Arial" panose="020B0604020202020204" pitchFamily="34" charset="0"/>
              <a:buChar char="•"/>
              <a:defRPr/>
            </a:pPr>
            <a:r>
              <a:rPr lang="en-US" sz="1400" dirty="0"/>
              <a:t>Vacation plans of approvers</a:t>
            </a:r>
          </a:p>
          <a:p>
            <a:pPr marL="285750" indent="-285750">
              <a:lnSpc>
                <a:spcPct val="120000"/>
              </a:lnSpc>
              <a:buFont typeface="Arial" panose="020B0604020202020204" pitchFamily="34" charset="0"/>
              <a:buChar char="•"/>
              <a:defRPr/>
            </a:pPr>
            <a:r>
              <a:rPr lang="en-US" sz="1400" dirty="0"/>
              <a:t>Office closures</a:t>
            </a:r>
          </a:p>
          <a:p>
            <a:pPr marL="285750" indent="-285750">
              <a:lnSpc>
                <a:spcPct val="120000"/>
              </a:lnSpc>
              <a:buFont typeface="Arial" panose="020B0604020202020204" pitchFamily="34" charset="0"/>
              <a:buChar char="•"/>
              <a:defRPr/>
            </a:pPr>
            <a:r>
              <a:rPr lang="en-US" sz="1400" dirty="0"/>
              <a:t>Is board approval needed – if so when are the meetings</a:t>
            </a:r>
          </a:p>
          <a:p>
            <a:pPr marL="285750" indent="-285750">
              <a:lnSpc>
                <a:spcPct val="120000"/>
              </a:lnSpc>
              <a:buFont typeface="Arial" panose="020B0604020202020204" pitchFamily="34" charset="0"/>
              <a:buChar char="•"/>
              <a:defRPr/>
            </a:pPr>
            <a:r>
              <a:rPr lang="en-US" sz="1400" dirty="0"/>
              <a:t>Every step of process and timeline for each step</a:t>
            </a:r>
          </a:p>
          <a:p>
            <a:pPr marL="285750" indent="-285750">
              <a:lnSpc>
                <a:spcPct val="120000"/>
              </a:lnSpc>
              <a:buFont typeface="Arial" panose="020B0604020202020204" pitchFamily="34" charset="0"/>
              <a:buChar char="•"/>
              <a:defRPr/>
            </a:pPr>
            <a:r>
              <a:rPr lang="en-US" sz="1400" dirty="0"/>
              <a:t>PO generation steps from a system perspective</a:t>
            </a:r>
          </a:p>
          <a:p>
            <a:pPr marL="285750" indent="-285750">
              <a:lnSpc>
                <a:spcPct val="120000"/>
              </a:lnSpc>
              <a:buFont typeface="Arial" panose="020B0604020202020204" pitchFamily="34" charset="0"/>
              <a:buChar char="•"/>
              <a:defRPr/>
            </a:pPr>
            <a:r>
              <a:rPr lang="en-US" sz="1400" dirty="0"/>
              <a:t>Confirm timeline with actual dates</a:t>
            </a:r>
          </a:p>
        </p:txBody>
      </p:sp>
      <p:sp>
        <p:nvSpPr>
          <p:cNvPr id="17" name="Oval 16">
            <a:extLst>
              <a:ext uri="{FF2B5EF4-FFF2-40B4-BE49-F238E27FC236}">
                <a16:creationId xmlns:a16="http://schemas.microsoft.com/office/drawing/2014/main" id="{8D99C9D0-FBC5-3CC1-4AC3-156916C66988}"/>
              </a:ext>
            </a:extLst>
          </p:cNvPr>
          <p:cNvSpPr/>
          <p:nvPr/>
        </p:nvSpPr>
        <p:spPr>
          <a:xfrm>
            <a:off x="620110" y="1634850"/>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01</a:t>
            </a:r>
          </a:p>
        </p:txBody>
      </p:sp>
      <p:grpSp>
        <p:nvGrpSpPr>
          <p:cNvPr id="60" name="Group 59">
            <a:extLst>
              <a:ext uri="{FF2B5EF4-FFF2-40B4-BE49-F238E27FC236}">
                <a16:creationId xmlns:a16="http://schemas.microsoft.com/office/drawing/2014/main" id="{AB3DD6EC-89E4-7A69-8CB4-81070EF2CC07}"/>
              </a:ext>
            </a:extLst>
          </p:cNvPr>
          <p:cNvGrpSpPr/>
          <p:nvPr/>
        </p:nvGrpSpPr>
        <p:grpSpPr>
          <a:xfrm>
            <a:off x="609600" y="4357607"/>
            <a:ext cx="5017006" cy="336935"/>
            <a:chOff x="609600" y="4244702"/>
            <a:chExt cx="5017006" cy="336935"/>
          </a:xfrm>
        </p:grpSpPr>
        <p:sp>
          <p:nvSpPr>
            <p:cNvPr id="7" name="TextBox 6">
              <a:extLst>
                <a:ext uri="{FF2B5EF4-FFF2-40B4-BE49-F238E27FC236}">
                  <a16:creationId xmlns:a16="http://schemas.microsoft.com/office/drawing/2014/main" id="{5623C036-C739-A82D-9BEC-CE66C163038F}"/>
                </a:ext>
              </a:extLst>
            </p:cNvPr>
            <p:cNvSpPr txBox="1"/>
            <p:nvPr/>
          </p:nvSpPr>
          <p:spPr>
            <a:xfrm>
              <a:off x="1136651" y="4289289"/>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Budget availability and cycle (fiscal year)</a:t>
              </a:r>
            </a:p>
          </p:txBody>
        </p:sp>
        <p:sp>
          <p:nvSpPr>
            <p:cNvPr id="18" name="Oval 17">
              <a:extLst>
                <a:ext uri="{FF2B5EF4-FFF2-40B4-BE49-F238E27FC236}">
                  <a16:creationId xmlns:a16="http://schemas.microsoft.com/office/drawing/2014/main" id="{1CBB684B-E40A-9F1F-A980-B6CAE4D03BC7}"/>
                </a:ext>
              </a:extLst>
            </p:cNvPr>
            <p:cNvSpPr/>
            <p:nvPr/>
          </p:nvSpPr>
          <p:spPr>
            <a:xfrm>
              <a:off x="609600" y="4244702"/>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02</a:t>
              </a:r>
            </a:p>
          </p:txBody>
        </p:sp>
      </p:grpSp>
      <p:grpSp>
        <p:nvGrpSpPr>
          <p:cNvPr id="59" name="Group 58">
            <a:extLst>
              <a:ext uri="{FF2B5EF4-FFF2-40B4-BE49-F238E27FC236}">
                <a16:creationId xmlns:a16="http://schemas.microsoft.com/office/drawing/2014/main" id="{514189EF-4E23-C0C1-1E72-4EEF4C4FFB92}"/>
              </a:ext>
            </a:extLst>
          </p:cNvPr>
          <p:cNvGrpSpPr/>
          <p:nvPr/>
        </p:nvGrpSpPr>
        <p:grpSpPr>
          <a:xfrm>
            <a:off x="609600" y="4842748"/>
            <a:ext cx="5017006" cy="336935"/>
            <a:chOff x="609600" y="4786295"/>
            <a:chExt cx="5017006" cy="336935"/>
          </a:xfrm>
        </p:grpSpPr>
        <p:sp>
          <p:nvSpPr>
            <p:cNvPr id="8" name="TextBox 7">
              <a:extLst>
                <a:ext uri="{FF2B5EF4-FFF2-40B4-BE49-F238E27FC236}">
                  <a16:creationId xmlns:a16="http://schemas.microsoft.com/office/drawing/2014/main" id="{4634438C-A9CA-69FC-1044-D918343910EB}"/>
                </a:ext>
              </a:extLst>
            </p:cNvPr>
            <p:cNvSpPr txBox="1"/>
            <p:nvPr/>
          </p:nvSpPr>
          <p:spPr>
            <a:xfrm>
              <a:off x="1136651" y="4830882"/>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Set up lift expectations and reinstatement fees</a:t>
              </a:r>
            </a:p>
          </p:txBody>
        </p:sp>
        <p:sp>
          <p:nvSpPr>
            <p:cNvPr id="19" name="Oval 18">
              <a:extLst>
                <a:ext uri="{FF2B5EF4-FFF2-40B4-BE49-F238E27FC236}">
                  <a16:creationId xmlns:a16="http://schemas.microsoft.com/office/drawing/2014/main" id="{105ADF54-2B59-BB6C-951D-6722860739A6}"/>
                </a:ext>
              </a:extLst>
            </p:cNvPr>
            <p:cNvSpPr/>
            <p:nvPr/>
          </p:nvSpPr>
          <p:spPr>
            <a:xfrm>
              <a:off x="609600" y="4786295"/>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03</a:t>
              </a:r>
            </a:p>
          </p:txBody>
        </p:sp>
      </p:grpSp>
      <p:grpSp>
        <p:nvGrpSpPr>
          <p:cNvPr id="58" name="Group 57">
            <a:extLst>
              <a:ext uri="{FF2B5EF4-FFF2-40B4-BE49-F238E27FC236}">
                <a16:creationId xmlns:a16="http://schemas.microsoft.com/office/drawing/2014/main" id="{59695AFC-EF69-F763-576B-103E17A31678}"/>
              </a:ext>
            </a:extLst>
          </p:cNvPr>
          <p:cNvGrpSpPr/>
          <p:nvPr/>
        </p:nvGrpSpPr>
        <p:grpSpPr>
          <a:xfrm>
            <a:off x="609600" y="5327889"/>
            <a:ext cx="5017006" cy="336935"/>
            <a:chOff x="609600" y="5327889"/>
            <a:chExt cx="5017006" cy="336935"/>
          </a:xfrm>
        </p:grpSpPr>
        <p:sp>
          <p:nvSpPr>
            <p:cNvPr id="15" name="TextBox 14">
              <a:extLst>
                <a:ext uri="{FF2B5EF4-FFF2-40B4-BE49-F238E27FC236}">
                  <a16:creationId xmlns:a16="http://schemas.microsoft.com/office/drawing/2014/main" id="{37FDB9D7-CA9B-F586-0B53-F9ADD64DD151}"/>
                </a:ext>
              </a:extLst>
            </p:cNvPr>
            <p:cNvSpPr txBox="1"/>
            <p:nvPr/>
          </p:nvSpPr>
          <p:spPr>
            <a:xfrm>
              <a:off x="1136651" y="5372476"/>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Identification of special contracts</a:t>
              </a:r>
            </a:p>
          </p:txBody>
        </p:sp>
        <p:sp>
          <p:nvSpPr>
            <p:cNvPr id="20" name="Oval 19">
              <a:extLst>
                <a:ext uri="{FF2B5EF4-FFF2-40B4-BE49-F238E27FC236}">
                  <a16:creationId xmlns:a16="http://schemas.microsoft.com/office/drawing/2014/main" id="{60FEC5A5-F647-DA4C-2D94-323F487CFDB9}"/>
                </a:ext>
              </a:extLst>
            </p:cNvPr>
            <p:cNvSpPr/>
            <p:nvPr/>
          </p:nvSpPr>
          <p:spPr>
            <a:xfrm>
              <a:off x="609600" y="532788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04</a:t>
              </a:r>
            </a:p>
          </p:txBody>
        </p:sp>
      </p:grpSp>
      <p:cxnSp>
        <p:nvCxnSpPr>
          <p:cNvPr id="26" name="Straight Connector 25">
            <a:extLst>
              <a:ext uri="{FF2B5EF4-FFF2-40B4-BE49-F238E27FC236}">
                <a16:creationId xmlns:a16="http://schemas.microsoft.com/office/drawing/2014/main" id="{4535BA14-0F56-0F1E-4AFD-231BB92D59A8}"/>
              </a:ext>
            </a:extLst>
          </p:cNvPr>
          <p:cNvCxnSpPr>
            <a:cxnSpLocks/>
          </p:cNvCxnSpPr>
          <p:nvPr/>
        </p:nvCxnSpPr>
        <p:spPr>
          <a:xfrm>
            <a:off x="1136651" y="4283504"/>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8F6F35-52EF-31EA-1BC7-D40E6F010867}"/>
              </a:ext>
            </a:extLst>
          </p:cNvPr>
          <p:cNvCxnSpPr>
            <a:cxnSpLocks/>
          </p:cNvCxnSpPr>
          <p:nvPr/>
        </p:nvCxnSpPr>
        <p:spPr>
          <a:xfrm>
            <a:off x="1141906" y="4768645"/>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FAF1FC-188D-26DD-9F6E-527699D87055}"/>
              </a:ext>
            </a:extLst>
          </p:cNvPr>
          <p:cNvCxnSpPr>
            <a:cxnSpLocks/>
          </p:cNvCxnSpPr>
          <p:nvPr/>
        </p:nvCxnSpPr>
        <p:spPr>
          <a:xfrm>
            <a:off x="1147161" y="5253786"/>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34D0932-B683-37D9-56B2-43C2E5DC6FBC}"/>
              </a:ext>
            </a:extLst>
          </p:cNvPr>
          <p:cNvSpPr txBox="1"/>
          <p:nvPr/>
        </p:nvSpPr>
        <p:spPr>
          <a:xfrm>
            <a:off x="7081935" y="1679437"/>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Set upcoming ETS and EAS expectations</a:t>
            </a:r>
          </a:p>
        </p:txBody>
      </p:sp>
      <p:sp>
        <p:nvSpPr>
          <p:cNvPr id="30" name="Oval 29">
            <a:extLst>
              <a:ext uri="{FF2B5EF4-FFF2-40B4-BE49-F238E27FC236}">
                <a16:creationId xmlns:a16="http://schemas.microsoft.com/office/drawing/2014/main" id="{D486CDAC-9326-F4E5-2D9C-2FD79716D392}"/>
              </a:ext>
            </a:extLst>
          </p:cNvPr>
          <p:cNvSpPr/>
          <p:nvPr/>
        </p:nvSpPr>
        <p:spPr>
          <a:xfrm>
            <a:off x="6559500" y="1634850"/>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05</a:t>
            </a:r>
          </a:p>
        </p:txBody>
      </p:sp>
      <p:sp>
        <p:nvSpPr>
          <p:cNvPr id="10" name="TextBox 9">
            <a:extLst>
              <a:ext uri="{FF2B5EF4-FFF2-40B4-BE49-F238E27FC236}">
                <a16:creationId xmlns:a16="http://schemas.microsoft.com/office/drawing/2014/main" id="{EB7A4F1E-C312-C317-079A-18CCABA6D1DF}"/>
              </a:ext>
            </a:extLst>
          </p:cNvPr>
          <p:cNvSpPr txBox="1"/>
          <p:nvPr/>
        </p:nvSpPr>
        <p:spPr>
          <a:xfrm>
            <a:off x="7081935" y="2316430"/>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Review install location/address </a:t>
            </a:r>
          </a:p>
        </p:txBody>
      </p:sp>
      <p:sp>
        <p:nvSpPr>
          <p:cNvPr id="31" name="Oval 30">
            <a:extLst>
              <a:ext uri="{FF2B5EF4-FFF2-40B4-BE49-F238E27FC236}">
                <a16:creationId xmlns:a16="http://schemas.microsoft.com/office/drawing/2014/main" id="{418774E5-2C77-EB4B-FA51-BE9DED62C5BB}"/>
              </a:ext>
            </a:extLst>
          </p:cNvPr>
          <p:cNvSpPr/>
          <p:nvPr/>
        </p:nvSpPr>
        <p:spPr>
          <a:xfrm>
            <a:off x="6559500" y="2271843"/>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06</a:t>
            </a:r>
          </a:p>
        </p:txBody>
      </p:sp>
      <p:sp>
        <p:nvSpPr>
          <p:cNvPr id="11" name="TextBox 10">
            <a:extLst>
              <a:ext uri="{FF2B5EF4-FFF2-40B4-BE49-F238E27FC236}">
                <a16:creationId xmlns:a16="http://schemas.microsoft.com/office/drawing/2014/main" id="{5CF5D36C-59E7-1752-FC57-57C03910CCAE}"/>
              </a:ext>
            </a:extLst>
          </p:cNvPr>
          <p:cNvSpPr txBox="1"/>
          <p:nvPr/>
        </p:nvSpPr>
        <p:spPr>
          <a:xfrm>
            <a:off x="7081935" y="2953423"/>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Review ship to bill to information</a:t>
            </a:r>
          </a:p>
        </p:txBody>
      </p:sp>
      <p:sp>
        <p:nvSpPr>
          <p:cNvPr id="32" name="Oval 31">
            <a:extLst>
              <a:ext uri="{FF2B5EF4-FFF2-40B4-BE49-F238E27FC236}">
                <a16:creationId xmlns:a16="http://schemas.microsoft.com/office/drawing/2014/main" id="{4BCF6330-7C05-EC4D-F2CB-55AF5C3F7DB6}"/>
              </a:ext>
            </a:extLst>
          </p:cNvPr>
          <p:cNvSpPr/>
          <p:nvPr/>
        </p:nvSpPr>
        <p:spPr>
          <a:xfrm>
            <a:off x="6559500" y="2908836"/>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07</a:t>
            </a:r>
          </a:p>
        </p:txBody>
      </p:sp>
      <p:sp>
        <p:nvSpPr>
          <p:cNvPr id="12" name="TextBox 11">
            <a:extLst>
              <a:ext uri="{FF2B5EF4-FFF2-40B4-BE49-F238E27FC236}">
                <a16:creationId xmlns:a16="http://schemas.microsoft.com/office/drawing/2014/main" id="{1BDB6105-2A1F-690F-5DE7-1180B9F23E10}"/>
              </a:ext>
            </a:extLst>
          </p:cNvPr>
          <p:cNvSpPr txBox="1"/>
          <p:nvPr/>
        </p:nvSpPr>
        <p:spPr>
          <a:xfrm>
            <a:off x="7081935" y="3545829"/>
            <a:ext cx="4489955" cy="506292"/>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Co-term and move off end of quarter if possible/applicable</a:t>
            </a:r>
          </a:p>
        </p:txBody>
      </p:sp>
      <p:sp>
        <p:nvSpPr>
          <p:cNvPr id="33" name="Oval 32">
            <a:extLst>
              <a:ext uri="{FF2B5EF4-FFF2-40B4-BE49-F238E27FC236}">
                <a16:creationId xmlns:a16="http://schemas.microsoft.com/office/drawing/2014/main" id="{BA7E18B1-32FE-5568-9080-D49243CCBEEF}"/>
              </a:ext>
            </a:extLst>
          </p:cNvPr>
          <p:cNvSpPr/>
          <p:nvPr/>
        </p:nvSpPr>
        <p:spPr>
          <a:xfrm>
            <a:off x="6559500" y="354582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08</a:t>
            </a:r>
          </a:p>
        </p:txBody>
      </p:sp>
      <p:sp>
        <p:nvSpPr>
          <p:cNvPr id="13" name="TextBox 12">
            <a:extLst>
              <a:ext uri="{FF2B5EF4-FFF2-40B4-BE49-F238E27FC236}">
                <a16:creationId xmlns:a16="http://schemas.microsoft.com/office/drawing/2014/main" id="{A0FC47D7-CAF6-DC92-B54F-C8CD0CCD53B1}"/>
              </a:ext>
            </a:extLst>
          </p:cNvPr>
          <p:cNvSpPr txBox="1"/>
          <p:nvPr/>
        </p:nvSpPr>
        <p:spPr>
          <a:xfrm>
            <a:off x="7081935" y="4352179"/>
            <a:ext cx="4489955" cy="506292"/>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Set early PO delivery expectations (at least three weeks prior to expiration)</a:t>
            </a:r>
          </a:p>
        </p:txBody>
      </p:sp>
      <p:sp>
        <p:nvSpPr>
          <p:cNvPr id="34" name="Oval 33">
            <a:extLst>
              <a:ext uri="{FF2B5EF4-FFF2-40B4-BE49-F238E27FC236}">
                <a16:creationId xmlns:a16="http://schemas.microsoft.com/office/drawing/2014/main" id="{1CA05B4A-0C58-4A97-64F6-B56ACC37C9CD}"/>
              </a:ext>
            </a:extLst>
          </p:cNvPr>
          <p:cNvSpPr/>
          <p:nvPr/>
        </p:nvSpPr>
        <p:spPr>
          <a:xfrm>
            <a:off x="6559500" y="435217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09</a:t>
            </a:r>
          </a:p>
        </p:txBody>
      </p:sp>
      <p:sp>
        <p:nvSpPr>
          <p:cNvPr id="14" name="TextBox 13">
            <a:extLst>
              <a:ext uri="{FF2B5EF4-FFF2-40B4-BE49-F238E27FC236}">
                <a16:creationId xmlns:a16="http://schemas.microsoft.com/office/drawing/2014/main" id="{9B57166C-5377-2698-5411-D9134FE038F7}"/>
              </a:ext>
            </a:extLst>
          </p:cNvPr>
          <p:cNvSpPr txBox="1"/>
          <p:nvPr/>
        </p:nvSpPr>
        <p:spPr>
          <a:xfrm>
            <a:off x="7081935" y="5158532"/>
            <a:ext cx="4489955" cy="506292"/>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Identify procurement partner and gain support for conversation</a:t>
            </a:r>
          </a:p>
        </p:txBody>
      </p:sp>
      <p:sp>
        <p:nvSpPr>
          <p:cNvPr id="35" name="Oval 34">
            <a:extLst>
              <a:ext uri="{FF2B5EF4-FFF2-40B4-BE49-F238E27FC236}">
                <a16:creationId xmlns:a16="http://schemas.microsoft.com/office/drawing/2014/main" id="{C2BFC943-48AC-919B-F762-A80543BBDDB0}"/>
              </a:ext>
            </a:extLst>
          </p:cNvPr>
          <p:cNvSpPr/>
          <p:nvPr/>
        </p:nvSpPr>
        <p:spPr>
          <a:xfrm>
            <a:off x="6559500" y="5158532"/>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10</a:t>
            </a:r>
          </a:p>
        </p:txBody>
      </p:sp>
      <p:cxnSp>
        <p:nvCxnSpPr>
          <p:cNvPr id="43" name="Straight Connector 42">
            <a:extLst>
              <a:ext uri="{FF2B5EF4-FFF2-40B4-BE49-F238E27FC236}">
                <a16:creationId xmlns:a16="http://schemas.microsoft.com/office/drawing/2014/main" id="{9422F402-6C8F-825F-070D-BE18E612C82F}"/>
              </a:ext>
            </a:extLst>
          </p:cNvPr>
          <p:cNvCxnSpPr>
            <a:cxnSpLocks/>
          </p:cNvCxnSpPr>
          <p:nvPr/>
        </p:nvCxnSpPr>
        <p:spPr>
          <a:xfrm>
            <a:off x="7081935" y="2121814"/>
            <a:ext cx="4489955"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F86959-7276-FEF2-EC51-ED315119F3CE}"/>
              </a:ext>
            </a:extLst>
          </p:cNvPr>
          <p:cNvCxnSpPr>
            <a:cxnSpLocks/>
          </p:cNvCxnSpPr>
          <p:nvPr/>
        </p:nvCxnSpPr>
        <p:spPr>
          <a:xfrm>
            <a:off x="7081935" y="2758807"/>
            <a:ext cx="4489955"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2F69E8D-7D5B-52BC-3B8A-84294662AB6F}"/>
              </a:ext>
            </a:extLst>
          </p:cNvPr>
          <p:cNvCxnSpPr>
            <a:cxnSpLocks/>
          </p:cNvCxnSpPr>
          <p:nvPr/>
        </p:nvCxnSpPr>
        <p:spPr>
          <a:xfrm>
            <a:off x="7081935" y="3395800"/>
            <a:ext cx="4489955"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0EC697D-2844-3810-4128-1DB92E3C7C08}"/>
              </a:ext>
            </a:extLst>
          </p:cNvPr>
          <p:cNvCxnSpPr>
            <a:cxnSpLocks/>
          </p:cNvCxnSpPr>
          <p:nvPr/>
        </p:nvCxnSpPr>
        <p:spPr>
          <a:xfrm>
            <a:off x="7081935" y="4202150"/>
            <a:ext cx="4489955"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06090B-C9BA-6631-5094-7FB97495B2C8}"/>
              </a:ext>
            </a:extLst>
          </p:cNvPr>
          <p:cNvCxnSpPr>
            <a:cxnSpLocks/>
          </p:cNvCxnSpPr>
          <p:nvPr/>
        </p:nvCxnSpPr>
        <p:spPr>
          <a:xfrm>
            <a:off x="7081935" y="5008500"/>
            <a:ext cx="4489955"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567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23993A-1A50-F836-6538-AC8F82483416}"/>
              </a:ext>
            </a:extLst>
          </p:cNvPr>
          <p:cNvSpPr/>
          <p:nvPr/>
        </p:nvSpPr>
        <p:spPr>
          <a:xfrm>
            <a:off x="-1" y="1863095"/>
            <a:ext cx="12192001" cy="3139306"/>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10" name="Rectangle 9">
            <a:extLst>
              <a:ext uri="{FF2B5EF4-FFF2-40B4-BE49-F238E27FC236}">
                <a16:creationId xmlns:a16="http://schemas.microsoft.com/office/drawing/2014/main" id="{6A42F80A-A480-1E1B-A261-703650183651}"/>
              </a:ext>
            </a:extLst>
          </p:cNvPr>
          <p:cNvSpPr/>
          <p:nvPr/>
        </p:nvSpPr>
        <p:spPr>
          <a:xfrm>
            <a:off x="609600" y="846386"/>
            <a:ext cx="6615660" cy="3657031"/>
          </a:xfrm>
          <a:prstGeom prst="rect">
            <a:avLst/>
          </a:prstGeom>
          <a:solidFill>
            <a:schemeClr val="bg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3" name="Rectangle 2">
            <a:extLst>
              <a:ext uri="{FF2B5EF4-FFF2-40B4-BE49-F238E27FC236}">
                <a16:creationId xmlns:a16="http://schemas.microsoft.com/office/drawing/2014/main" id="{1A7D9162-F42C-3A99-1F28-A58AEFBAF190}"/>
              </a:ext>
            </a:extLst>
          </p:cNvPr>
          <p:cNvSpPr/>
          <p:nvPr/>
        </p:nvSpPr>
        <p:spPr>
          <a:xfrm>
            <a:off x="7950200" y="2170864"/>
            <a:ext cx="3632201" cy="2523768"/>
          </a:xfrm>
          <a:prstGeom prst="rect">
            <a:avLst/>
          </a:prstGeom>
        </p:spPr>
        <p:txBody>
          <a:bodyPr wrap="square" lIns="0" tIns="0" rIns="0" bIns="0">
            <a:spAutoFit/>
          </a:bodyPr>
          <a:lstStyle/>
          <a:p>
            <a:r>
              <a:rPr lang="en-US" sz="3600" b="1" dirty="0">
                <a:solidFill>
                  <a:schemeClr val="accent3"/>
                </a:solidFill>
              </a:rPr>
              <a:t>First Renewal Call – IT</a:t>
            </a:r>
            <a:br>
              <a:rPr lang="en-US" sz="3600" b="1" dirty="0">
                <a:solidFill>
                  <a:schemeClr val="accent3"/>
                </a:solidFill>
              </a:rPr>
            </a:br>
            <a:endParaRPr lang="en-US" sz="3600" b="1" dirty="0">
              <a:solidFill>
                <a:schemeClr val="accent3"/>
              </a:solidFill>
            </a:endParaRPr>
          </a:p>
          <a:p>
            <a:r>
              <a:rPr lang="en-US" sz="2800" dirty="0"/>
              <a:t>Sequence of </a:t>
            </a:r>
          </a:p>
          <a:p>
            <a:r>
              <a:rPr lang="en-US" sz="2800" dirty="0"/>
              <a:t>Events Sample</a:t>
            </a:r>
          </a:p>
        </p:txBody>
      </p:sp>
      <p:pic>
        <p:nvPicPr>
          <p:cNvPr id="5" name="Picture 4" descr="A picture containing text, electronics, monitor, display&#10;&#10;Description automatically generated">
            <a:extLst>
              <a:ext uri="{FF2B5EF4-FFF2-40B4-BE49-F238E27FC236}">
                <a16:creationId xmlns:a16="http://schemas.microsoft.com/office/drawing/2014/main" id="{AF5D2843-C905-340E-CA90-C8D734A2CF14}"/>
              </a:ext>
            </a:extLst>
          </p:cNvPr>
          <p:cNvPicPr>
            <a:picLocks noChangeAspect="1"/>
          </p:cNvPicPr>
          <p:nvPr/>
        </p:nvPicPr>
        <p:blipFill rotWithShape="1">
          <a:blip r:embed="rId3"/>
          <a:srcRect t="10000" b="10000"/>
          <a:stretch/>
        </p:blipFill>
        <p:spPr>
          <a:xfrm>
            <a:off x="-1" y="388058"/>
            <a:ext cx="7781545" cy="6225236"/>
          </a:xfrm>
          <a:prstGeom prst="rect">
            <a:avLst/>
          </a:prstGeom>
        </p:spPr>
      </p:pic>
      <p:sp>
        <p:nvSpPr>
          <p:cNvPr id="6" name="Rectangle 1">
            <a:extLst>
              <a:ext uri="{FF2B5EF4-FFF2-40B4-BE49-F238E27FC236}">
                <a16:creationId xmlns:a16="http://schemas.microsoft.com/office/drawing/2014/main" id="{A0D0624E-F8A5-D331-0852-2EA33AFA636D}"/>
              </a:ext>
            </a:extLst>
          </p:cNvPr>
          <p:cNvSpPr>
            <a:spLocks noChangeArrowheads="1"/>
          </p:cNvSpPr>
          <p:nvPr/>
        </p:nvSpPr>
        <p:spPr bwMode="auto">
          <a:xfrm>
            <a:off x="700893" y="887042"/>
            <a:ext cx="6358275" cy="36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eaLnBrk="0" fontAlgn="base" hangingPunct="0">
              <a:spcBef>
                <a:spcPts val="600"/>
              </a:spcBef>
              <a:spcAft>
                <a:spcPct val="0"/>
              </a:spcAft>
            </a:pPr>
            <a:r>
              <a:rPr lang="en-US" altLang="en-US" sz="900" dirty="0">
                <a:latin typeface="Avenir Next LT Pro" pitchFamily="50" charset="0"/>
                <a:ea typeface="Calibri" panose="020F0502020204030204" pitchFamily="34" charset="0"/>
              </a:rPr>
              <a:t>Hello Team, </a:t>
            </a:r>
            <a:endParaRPr lang="en-US" altLang="en-US" sz="900" dirty="0">
              <a:latin typeface="Avenir Next LT Pro" pitchFamily="50" charset="0"/>
            </a:endParaRPr>
          </a:p>
          <a:p>
            <a:pPr lvl="0" eaLnBrk="0" fontAlgn="base" hangingPunct="0">
              <a:spcBef>
                <a:spcPts val="600"/>
              </a:spcBef>
              <a:spcAft>
                <a:spcPct val="0"/>
              </a:spcAft>
            </a:pPr>
            <a:r>
              <a:rPr lang="en-US" altLang="en-US" sz="900" dirty="0">
                <a:solidFill>
                  <a:srgbClr val="000000"/>
                </a:solidFill>
                <a:latin typeface="Avenir Next LT Pro" pitchFamily="50" charset="0"/>
                <a:ea typeface="Calibri" panose="020F0502020204030204" pitchFamily="34" charset="0"/>
              </a:rPr>
              <a:t>In addition to the reports/actions/notes /</a:t>
            </a:r>
            <a:r>
              <a:rPr lang="en-US" altLang="en-US" sz="900" dirty="0" err="1">
                <a:solidFill>
                  <a:srgbClr val="000000"/>
                </a:solidFill>
                <a:latin typeface="Avenir Next LT Pro" pitchFamily="50" charset="0"/>
                <a:ea typeface="Calibri" panose="020F0502020204030204" pitchFamily="34" charset="0"/>
              </a:rPr>
              <a:t>etc</a:t>
            </a:r>
            <a:r>
              <a:rPr lang="en-US" altLang="en-US" sz="900" dirty="0">
                <a:solidFill>
                  <a:srgbClr val="000000"/>
                </a:solidFill>
                <a:latin typeface="Avenir Next LT Pro" pitchFamily="50" charset="0"/>
                <a:ea typeface="Calibri" panose="020F0502020204030204" pitchFamily="34" charset="0"/>
              </a:rPr>
              <a:t> </a:t>
            </a:r>
            <a:r>
              <a:rPr lang="en-US" altLang="en-US" sz="900" i="1" dirty="0">
                <a:solidFill>
                  <a:srgbClr val="000000"/>
                </a:solidFill>
                <a:latin typeface="Avenir Next LT Pro" pitchFamily="50" charset="0"/>
                <a:ea typeface="Calibri" panose="020F0502020204030204" pitchFamily="34" charset="0"/>
              </a:rPr>
              <a:t>(insert specific pre-amble or context here),</a:t>
            </a:r>
            <a:r>
              <a:rPr lang="en-US" altLang="en-US" sz="900" dirty="0">
                <a:solidFill>
                  <a:srgbClr val="000000"/>
                </a:solidFill>
                <a:latin typeface="Avenir Next LT Pro" pitchFamily="50" charset="0"/>
                <a:ea typeface="Calibri" panose="020F0502020204030204" pitchFamily="34" charset="0"/>
              </a:rPr>
              <a:t> I have developed a timeline for the renewal process.  The objective is to ensure we are all aligned around the milestones and we have assigned owners to each of the tasks. Going forward, I will take ownership of project managing the timeline below, and will schedule periodic check-in calls to ensure we’re all on-track and progressing toward the final completion date; which is the PO being received by Client.  </a:t>
            </a:r>
            <a:endParaRPr lang="en-US" altLang="en-US" sz="900" dirty="0">
              <a:latin typeface="Avenir Next LT Pro" pitchFamily="50" charset="0"/>
            </a:endParaRPr>
          </a:p>
          <a:p>
            <a:pPr lvl="0" eaLnBrk="0" fontAlgn="base" hangingPunct="0">
              <a:spcBef>
                <a:spcPts val="600"/>
              </a:spcBef>
              <a:spcAft>
                <a:spcPct val="0"/>
              </a:spcAft>
            </a:pPr>
            <a:r>
              <a:rPr lang="en-US" altLang="en-US" sz="900" dirty="0">
                <a:solidFill>
                  <a:srgbClr val="000000"/>
                </a:solidFill>
                <a:latin typeface="Avenir Next LT Pro" pitchFamily="50" charset="0"/>
                <a:ea typeface="Calibri" panose="020F0502020204030204" pitchFamily="34" charset="0"/>
              </a:rPr>
              <a:t>My role will be to provide all the help and guidance I can, to ensure </a:t>
            </a:r>
            <a:r>
              <a:rPr lang="en-US" altLang="en-US" sz="900" i="1" dirty="0">
                <a:solidFill>
                  <a:srgbClr val="000000"/>
                </a:solidFill>
                <a:latin typeface="Avenir Next LT Pro" pitchFamily="50" charset="0"/>
                <a:ea typeface="Calibri" panose="020F0502020204030204" pitchFamily="34" charset="0"/>
              </a:rPr>
              <a:t>(company name here) </a:t>
            </a:r>
            <a:r>
              <a:rPr lang="en-US" altLang="en-US" sz="900" dirty="0">
                <a:solidFill>
                  <a:srgbClr val="000000"/>
                </a:solidFill>
                <a:latin typeface="Avenir Next LT Pro" pitchFamily="50" charset="0"/>
                <a:ea typeface="Calibri" panose="020F0502020204030204" pitchFamily="34" charset="0"/>
              </a:rPr>
              <a:t>do not experience any lapse in support and maintenance from Client, and prevent any additional fees or risk associated with a late renewal. I have set a renewal completion target date of </a:t>
            </a:r>
            <a:r>
              <a:rPr lang="en-US" altLang="en-US" sz="900" i="1" dirty="0">
                <a:solidFill>
                  <a:srgbClr val="000000"/>
                </a:solidFill>
                <a:latin typeface="Avenir Next LT Pro" pitchFamily="50" charset="0"/>
                <a:ea typeface="Calibri" panose="020F0502020204030204" pitchFamily="34" charset="0"/>
              </a:rPr>
              <a:t>(date here) </a:t>
            </a:r>
            <a:r>
              <a:rPr lang="en-US" altLang="en-US" sz="900" dirty="0">
                <a:solidFill>
                  <a:srgbClr val="000000"/>
                </a:solidFill>
                <a:latin typeface="Avenir Next LT Pro" pitchFamily="50" charset="0"/>
                <a:ea typeface="Calibri" panose="020F0502020204030204" pitchFamily="34" charset="0"/>
              </a:rPr>
              <a:t>with an anticipated/assumed two week procurement review. We can discuss this timeline on the call tomorrow should there be any questions. </a:t>
            </a:r>
          </a:p>
          <a:p>
            <a:pPr lvl="0" eaLnBrk="0" fontAlgn="base" hangingPunct="0">
              <a:spcBef>
                <a:spcPts val="600"/>
              </a:spcBef>
              <a:spcAft>
                <a:spcPct val="0"/>
              </a:spcAft>
            </a:pPr>
            <a:endParaRPr lang="en-US" altLang="en-US" sz="900" dirty="0">
              <a:solidFill>
                <a:srgbClr val="000000"/>
              </a:solidFill>
              <a:latin typeface="Avenir Next LT Pro" pitchFamily="50" charset="0"/>
              <a:ea typeface="Calibri" panose="020F0502020204030204" pitchFamily="34" charset="0"/>
            </a:endParaRPr>
          </a:p>
          <a:p>
            <a:pPr lvl="0" eaLnBrk="0" fontAlgn="base" hangingPunct="0">
              <a:spcBef>
                <a:spcPts val="600"/>
              </a:spcBef>
              <a:spcAft>
                <a:spcPct val="0"/>
              </a:spcAft>
            </a:pPr>
            <a:endParaRPr lang="en-US" altLang="en-US" sz="900" dirty="0">
              <a:solidFill>
                <a:srgbClr val="000000"/>
              </a:solidFill>
              <a:latin typeface="Avenir Next LT Pro" pitchFamily="50" charset="0"/>
            </a:endParaRPr>
          </a:p>
          <a:p>
            <a:pPr lvl="0" eaLnBrk="0" fontAlgn="base" hangingPunct="0">
              <a:spcBef>
                <a:spcPts val="600"/>
              </a:spcBef>
              <a:spcAft>
                <a:spcPct val="0"/>
              </a:spcAft>
            </a:pPr>
            <a:endParaRPr lang="en-US" altLang="en-US" sz="900" dirty="0">
              <a:solidFill>
                <a:srgbClr val="000000"/>
              </a:solidFill>
              <a:latin typeface="Avenir Next LT Pro" pitchFamily="50" charset="0"/>
            </a:endParaRPr>
          </a:p>
          <a:p>
            <a:pPr lvl="0" eaLnBrk="0" fontAlgn="base" hangingPunct="0">
              <a:spcBef>
                <a:spcPts val="600"/>
              </a:spcBef>
              <a:spcAft>
                <a:spcPct val="0"/>
              </a:spcAft>
            </a:pPr>
            <a:endParaRPr lang="en-US" altLang="en-US" sz="900" dirty="0">
              <a:solidFill>
                <a:srgbClr val="000000"/>
              </a:solidFill>
              <a:latin typeface="Avenir Next LT Pro" pitchFamily="50" charset="0"/>
            </a:endParaRPr>
          </a:p>
          <a:p>
            <a:pPr lvl="0" eaLnBrk="0" fontAlgn="base" hangingPunct="0">
              <a:spcBef>
                <a:spcPts val="600"/>
              </a:spcBef>
              <a:spcAft>
                <a:spcPct val="0"/>
              </a:spcAft>
            </a:pPr>
            <a:endParaRPr lang="en-US" altLang="en-US" sz="900" dirty="0">
              <a:latin typeface="Avenir Next LT Pro" pitchFamily="50" charset="0"/>
            </a:endParaRPr>
          </a:p>
          <a:p>
            <a:pPr lvl="0" eaLnBrk="0" fontAlgn="base" hangingPunct="0">
              <a:spcBef>
                <a:spcPts val="600"/>
              </a:spcBef>
              <a:spcAft>
                <a:spcPct val="0"/>
              </a:spcAft>
            </a:pPr>
            <a:endParaRPr lang="en-US" altLang="en-US" sz="900" dirty="0">
              <a:latin typeface="Avenir Next LT Pro" pitchFamily="50" charset="0"/>
            </a:endParaRPr>
          </a:p>
          <a:p>
            <a:pPr lvl="0" eaLnBrk="0" fontAlgn="base" hangingPunct="0">
              <a:spcBef>
                <a:spcPts val="600"/>
              </a:spcBef>
              <a:spcAft>
                <a:spcPct val="0"/>
              </a:spcAft>
            </a:pPr>
            <a:endParaRPr lang="en-US" altLang="en-US" sz="900" dirty="0">
              <a:latin typeface="Avenir Next LT Pro" pitchFamily="50" charset="0"/>
            </a:endParaRPr>
          </a:p>
          <a:p>
            <a:pPr lvl="0" eaLnBrk="0" fontAlgn="base" hangingPunct="0">
              <a:spcBef>
                <a:spcPts val="600"/>
              </a:spcBef>
              <a:spcAft>
                <a:spcPct val="0"/>
              </a:spcAft>
            </a:pPr>
            <a:r>
              <a:rPr lang="en-US" altLang="en-US" sz="900" i="1" dirty="0">
                <a:solidFill>
                  <a:srgbClr val="000000"/>
                </a:solidFill>
                <a:latin typeface="Avenir Next LT Pro" pitchFamily="50" charset="0"/>
                <a:ea typeface="Calibri" panose="020F0502020204030204" pitchFamily="34" charset="0"/>
              </a:rPr>
              <a:t>(Name) </a:t>
            </a:r>
            <a:r>
              <a:rPr lang="en-US" altLang="en-US" sz="900" dirty="0">
                <a:solidFill>
                  <a:srgbClr val="000000"/>
                </a:solidFill>
                <a:latin typeface="Avenir Next LT Pro" pitchFamily="50" charset="0"/>
                <a:ea typeface="Calibri" panose="020F0502020204030204" pitchFamily="34" charset="0"/>
              </a:rPr>
              <a:t>please review and could I ask you to reply back to all on this email thread, confirming you’re aligned to the tasks and dates below.  Thank you again for all your hard work, it’s very much appreciated.</a:t>
            </a:r>
            <a:endParaRPr lang="en-US" altLang="en-US" sz="900" dirty="0">
              <a:latin typeface="Avenir Next LT Pro" pitchFamily="50" charset="0"/>
            </a:endParaRPr>
          </a:p>
          <a:p>
            <a:pPr lvl="0" eaLnBrk="0" fontAlgn="base" hangingPunct="0">
              <a:spcBef>
                <a:spcPts val="600"/>
              </a:spcBef>
              <a:spcAft>
                <a:spcPct val="0"/>
              </a:spcAft>
            </a:pPr>
            <a:r>
              <a:rPr lang="en-US" altLang="en-US" sz="900" dirty="0">
                <a:latin typeface="Avenir Next LT Pro" pitchFamily="50" charset="0"/>
                <a:ea typeface="Calibri" panose="020F0502020204030204" pitchFamily="34" charset="0"/>
              </a:rPr>
              <a:t>Sincerely, </a:t>
            </a:r>
            <a:endParaRPr lang="en-US" altLang="en-US" sz="900" dirty="0">
              <a:latin typeface="Avenir Next LT Pro" pitchFamily="50" charset="0"/>
            </a:endParaRPr>
          </a:p>
        </p:txBody>
      </p:sp>
      <p:graphicFrame>
        <p:nvGraphicFramePr>
          <p:cNvPr id="7" name="Table 6">
            <a:extLst>
              <a:ext uri="{FF2B5EF4-FFF2-40B4-BE49-F238E27FC236}">
                <a16:creationId xmlns:a16="http://schemas.microsoft.com/office/drawing/2014/main" id="{BC31B14C-34CB-142E-CE1F-39C8E5D3D5C0}"/>
              </a:ext>
            </a:extLst>
          </p:cNvPr>
          <p:cNvGraphicFramePr>
            <a:graphicFrameLocks noGrp="1"/>
          </p:cNvGraphicFramePr>
          <p:nvPr>
            <p:extLst>
              <p:ext uri="{D42A27DB-BD31-4B8C-83A1-F6EECF244321}">
                <p14:modId xmlns:p14="http://schemas.microsoft.com/office/powerpoint/2010/main" val="2013687587"/>
              </p:ext>
            </p:extLst>
          </p:nvPr>
        </p:nvGraphicFramePr>
        <p:xfrm>
          <a:off x="679666" y="2444747"/>
          <a:ext cx="6379502" cy="1463448"/>
        </p:xfrm>
        <a:graphic>
          <a:graphicData uri="http://schemas.openxmlformats.org/drawingml/2006/table">
            <a:tbl>
              <a:tblPr firstRow="1" firstCol="1" bandRow="1">
                <a:tableStyleId>{5A111915-BE36-4E01-A7E5-04B1672EAD32}</a:tableStyleId>
              </a:tblPr>
              <a:tblGrid>
                <a:gridCol w="3520859">
                  <a:extLst>
                    <a:ext uri="{9D8B030D-6E8A-4147-A177-3AD203B41FA5}">
                      <a16:colId xmlns:a16="http://schemas.microsoft.com/office/drawing/2014/main" val="722993216"/>
                    </a:ext>
                  </a:extLst>
                </a:gridCol>
                <a:gridCol w="1588689">
                  <a:extLst>
                    <a:ext uri="{9D8B030D-6E8A-4147-A177-3AD203B41FA5}">
                      <a16:colId xmlns:a16="http://schemas.microsoft.com/office/drawing/2014/main" val="1948666387"/>
                    </a:ext>
                  </a:extLst>
                </a:gridCol>
                <a:gridCol w="1269954">
                  <a:extLst>
                    <a:ext uri="{9D8B030D-6E8A-4147-A177-3AD203B41FA5}">
                      <a16:colId xmlns:a16="http://schemas.microsoft.com/office/drawing/2014/main" val="2992393990"/>
                    </a:ext>
                  </a:extLst>
                </a:gridCol>
              </a:tblGrid>
              <a:tr h="209064">
                <a:tc>
                  <a:txBody>
                    <a:bodyPr/>
                    <a:lstStyle/>
                    <a:p>
                      <a:pPr marL="0" marR="0">
                        <a:spcBef>
                          <a:spcPts val="0"/>
                        </a:spcBef>
                        <a:spcAft>
                          <a:spcPts val="0"/>
                        </a:spcAft>
                      </a:pPr>
                      <a:r>
                        <a:rPr lang="en-US" sz="800" dirty="0">
                          <a:effectLst/>
                        </a:rPr>
                        <a:t>Task</a:t>
                      </a:r>
                      <a:endParaRPr lang="en-US" sz="800" dirty="0">
                        <a:solidFill>
                          <a:schemeClr val="accent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spcBef>
                          <a:spcPts val="0"/>
                        </a:spcBef>
                        <a:spcAft>
                          <a:spcPts val="0"/>
                        </a:spcAft>
                      </a:pPr>
                      <a:r>
                        <a:rPr lang="en-US" sz="800" dirty="0">
                          <a:effectLst/>
                        </a:rPr>
                        <a:t>Owner</a:t>
                      </a:r>
                      <a:endParaRPr lang="en-US" sz="800" dirty="0">
                        <a:solidFill>
                          <a:schemeClr val="accent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spcBef>
                          <a:spcPts val="0"/>
                        </a:spcBef>
                        <a:spcAft>
                          <a:spcPts val="0"/>
                        </a:spcAft>
                      </a:pPr>
                      <a:r>
                        <a:rPr lang="en-US" sz="800" dirty="0">
                          <a:effectLst/>
                        </a:rPr>
                        <a:t>Time completed by: </a:t>
                      </a:r>
                      <a:endParaRPr lang="en-US" sz="800" dirty="0">
                        <a:solidFill>
                          <a:schemeClr val="accent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82932143"/>
                  </a:ext>
                </a:extLst>
              </a:tr>
              <a:tr h="209064">
                <a:tc>
                  <a:txBody>
                    <a:bodyPr/>
                    <a:lstStyle/>
                    <a:p>
                      <a:pPr marL="0" marR="0">
                        <a:spcBef>
                          <a:spcPts val="0"/>
                        </a:spcBef>
                        <a:spcAft>
                          <a:spcPts val="0"/>
                        </a:spcAft>
                      </a:pPr>
                      <a:r>
                        <a:rPr lang="en-US" sz="800" dirty="0">
                          <a:effectLst/>
                        </a:rPr>
                        <a:t>Complete VIOM Reports</a:t>
                      </a:r>
                      <a:endParaRPr lang="en-US" sz="800" b="0"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(Name)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(Date)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8670766"/>
                  </a:ext>
                </a:extLst>
              </a:tr>
              <a:tr h="209064">
                <a:tc>
                  <a:txBody>
                    <a:bodyPr/>
                    <a:lstStyle/>
                    <a:p>
                      <a:pPr marL="0" marR="0">
                        <a:spcBef>
                          <a:spcPts val="0"/>
                        </a:spcBef>
                        <a:spcAft>
                          <a:spcPts val="0"/>
                        </a:spcAft>
                      </a:pPr>
                      <a:r>
                        <a:rPr lang="en-US" sz="800" dirty="0">
                          <a:effectLst/>
                        </a:rPr>
                        <a:t>Reviewing Licensing &amp; Generate revised Quote</a:t>
                      </a:r>
                      <a:endParaRPr lang="en-US" sz="800" b="0"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(Name)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(Date)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7178536"/>
                  </a:ext>
                </a:extLst>
              </a:tr>
              <a:tr h="209064">
                <a:tc>
                  <a:txBody>
                    <a:bodyPr/>
                    <a:lstStyle/>
                    <a:p>
                      <a:pPr marL="0" marR="0">
                        <a:spcBef>
                          <a:spcPts val="0"/>
                        </a:spcBef>
                        <a:spcAft>
                          <a:spcPts val="0"/>
                        </a:spcAft>
                      </a:pPr>
                      <a:r>
                        <a:rPr lang="en-US" sz="800" dirty="0">
                          <a:effectLst/>
                        </a:rPr>
                        <a:t>Received and extend Quote</a:t>
                      </a:r>
                      <a:endParaRPr lang="en-US" sz="800" b="0"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(Name)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(Date)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1018774"/>
                  </a:ext>
                </a:extLst>
              </a:tr>
              <a:tr h="209064">
                <a:tc>
                  <a:txBody>
                    <a:bodyPr/>
                    <a:lstStyle/>
                    <a:p>
                      <a:pPr marL="0" marR="0">
                        <a:spcBef>
                          <a:spcPts val="0"/>
                        </a:spcBef>
                        <a:spcAft>
                          <a:spcPts val="0"/>
                        </a:spcAft>
                      </a:pPr>
                      <a:r>
                        <a:rPr lang="en-US" sz="800" dirty="0">
                          <a:effectLst/>
                        </a:rPr>
                        <a:t>Review Quote and Authorize internal Approvals Signatures. </a:t>
                      </a:r>
                      <a:endParaRPr lang="en-US" sz="800" b="0"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(Name)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(Date)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8704887"/>
                  </a:ext>
                </a:extLst>
              </a:tr>
              <a:tr h="209064">
                <a:tc>
                  <a:txBody>
                    <a:bodyPr/>
                    <a:lstStyle/>
                    <a:p>
                      <a:pPr marL="0" marR="0">
                        <a:spcBef>
                          <a:spcPts val="0"/>
                        </a:spcBef>
                        <a:spcAft>
                          <a:spcPts val="0"/>
                        </a:spcAft>
                      </a:pPr>
                      <a:r>
                        <a:rPr lang="en-US" sz="800" dirty="0">
                          <a:effectLst/>
                        </a:rPr>
                        <a:t>Cut PO to Partner after approvals review</a:t>
                      </a:r>
                      <a:endParaRPr lang="en-US" sz="800" b="0"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(Name)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(Date)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028004"/>
                  </a:ext>
                </a:extLst>
              </a:tr>
              <a:tr h="209064">
                <a:tc>
                  <a:txBody>
                    <a:bodyPr/>
                    <a:lstStyle/>
                    <a:p>
                      <a:pPr marL="0" marR="0">
                        <a:spcBef>
                          <a:spcPts val="0"/>
                        </a:spcBef>
                        <a:spcAft>
                          <a:spcPts val="0"/>
                        </a:spcAft>
                      </a:pPr>
                      <a:r>
                        <a:rPr lang="en-US" sz="800" dirty="0">
                          <a:effectLst/>
                        </a:rPr>
                        <a:t>PO Received </a:t>
                      </a:r>
                      <a:endParaRPr lang="en-US" sz="800" b="0"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(Name)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800" i="1" dirty="0">
                          <a:effectLst/>
                        </a:rPr>
                        <a:t>(Date)</a:t>
                      </a:r>
                      <a:endParaRPr lang="en-US" sz="800" b="0" i="1" dirty="0">
                        <a:solidFill>
                          <a:schemeClr val="tx1"/>
                        </a:solidFill>
                        <a:effectLst/>
                        <a:latin typeface="Avenir Next LT Pro" pitchFamily="50" charset="0"/>
                        <a:ea typeface="Calibri" panose="020F0502020204030204" pitchFamily="34" charset="0"/>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3592630"/>
                  </a:ext>
                </a:extLst>
              </a:tr>
            </a:tbl>
          </a:graphicData>
        </a:graphic>
      </p:graphicFrame>
      <p:sp>
        <p:nvSpPr>
          <p:cNvPr id="8" name="Oval 7">
            <a:extLst>
              <a:ext uri="{FF2B5EF4-FFF2-40B4-BE49-F238E27FC236}">
                <a16:creationId xmlns:a16="http://schemas.microsoft.com/office/drawing/2014/main" id="{DEC0C46C-9732-CFC8-1B1A-5D54815030FA}"/>
              </a:ext>
            </a:extLst>
          </p:cNvPr>
          <p:cNvSpPr/>
          <p:nvPr/>
        </p:nvSpPr>
        <p:spPr bwMode="auto">
          <a:xfrm>
            <a:off x="2429417" y="1149038"/>
            <a:ext cx="2880000" cy="2880000"/>
          </a:xfrm>
          <a:prstGeom prst="ellipse">
            <a:avLst/>
          </a:prstGeom>
          <a:solidFill>
            <a:schemeClr val="accent3">
              <a:alpha val="50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4000" b="1" dirty="0">
                <a:solidFill>
                  <a:schemeClr val="bg1"/>
                </a:solidFill>
              </a:rPr>
              <a:t>Sample</a:t>
            </a:r>
          </a:p>
        </p:txBody>
      </p:sp>
    </p:spTree>
    <p:extLst>
      <p:ext uri="{BB962C8B-B14F-4D97-AF65-F5344CB8AC3E}">
        <p14:creationId xmlns:p14="http://schemas.microsoft.com/office/powerpoint/2010/main" val="212642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1A7D09B-50D6-D6CD-E463-57A813F3A0BF}"/>
              </a:ext>
            </a:extLst>
          </p:cNvPr>
          <p:cNvSpPr/>
          <p:nvPr/>
        </p:nvSpPr>
        <p:spPr>
          <a:xfrm>
            <a:off x="0" y="3452747"/>
            <a:ext cx="12192000" cy="271945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4" name="Title 3">
            <a:extLst>
              <a:ext uri="{FF2B5EF4-FFF2-40B4-BE49-F238E27FC236}">
                <a16:creationId xmlns:a16="http://schemas.microsoft.com/office/drawing/2014/main" id="{107427BA-8226-6E76-CA19-617A235D56BE}"/>
              </a:ext>
            </a:extLst>
          </p:cNvPr>
          <p:cNvSpPr>
            <a:spLocks noGrp="1"/>
          </p:cNvSpPr>
          <p:nvPr>
            <p:ph type="title"/>
          </p:nvPr>
        </p:nvSpPr>
        <p:spPr/>
        <p:txBody>
          <a:bodyPr/>
          <a:lstStyle/>
          <a:p>
            <a:r>
              <a:rPr lang="en-US" dirty="0">
                <a:solidFill>
                  <a:schemeClr val="accent1"/>
                </a:solidFill>
              </a:rPr>
              <a:t>First Renewal Call – IT | Post Event</a:t>
            </a:r>
          </a:p>
        </p:txBody>
      </p:sp>
      <p:grpSp>
        <p:nvGrpSpPr>
          <p:cNvPr id="30" name="Group 29">
            <a:extLst>
              <a:ext uri="{FF2B5EF4-FFF2-40B4-BE49-F238E27FC236}">
                <a16:creationId xmlns:a16="http://schemas.microsoft.com/office/drawing/2014/main" id="{A2C3CDA2-4513-084F-EE1E-CBE52A80A6C8}"/>
              </a:ext>
            </a:extLst>
          </p:cNvPr>
          <p:cNvGrpSpPr/>
          <p:nvPr/>
        </p:nvGrpSpPr>
        <p:grpSpPr>
          <a:xfrm>
            <a:off x="609600" y="1544525"/>
            <a:ext cx="2499443" cy="3418001"/>
            <a:chOff x="9082957" y="1544525"/>
            <a:chExt cx="2499443" cy="3418001"/>
          </a:xfrm>
        </p:grpSpPr>
        <p:sp>
          <p:nvSpPr>
            <p:cNvPr id="26" name="Freeform: Shape 25">
              <a:extLst>
                <a:ext uri="{FF2B5EF4-FFF2-40B4-BE49-F238E27FC236}">
                  <a16:creationId xmlns:a16="http://schemas.microsoft.com/office/drawing/2014/main" id="{FEBEE1CA-59A6-0EA0-F244-889AAFEA6C37}"/>
                </a:ext>
              </a:extLst>
            </p:cNvPr>
            <p:cNvSpPr/>
            <p:nvPr/>
          </p:nvSpPr>
          <p:spPr>
            <a:xfrm>
              <a:off x="9082957" y="1941762"/>
              <a:ext cx="2499443" cy="3020764"/>
            </a:xfrm>
            <a:custGeom>
              <a:avLst/>
              <a:gdLst>
                <a:gd name="connsiteX0" fmla="*/ 0 w 2499443"/>
                <a:gd name="connsiteY0" fmla="*/ 0 h 3020764"/>
                <a:gd name="connsiteX1" fmla="*/ 773860 w 2499443"/>
                <a:gd name="connsiteY1" fmla="*/ 0 h 3020764"/>
                <a:gd name="connsiteX2" fmla="*/ 783528 w 2499443"/>
                <a:gd name="connsiteY2" fmla="*/ 95901 h 3020764"/>
                <a:gd name="connsiteX3" fmla="*/ 1249721 w 2499443"/>
                <a:gd name="connsiteY3" fmla="*/ 475859 h 3020764"/>
                <a:gd name="connsiteX4" fmla="*/ 1715914 w 2499443"/>
                <a:gd name="connsiteY4" fmla="*/ 95901 h 3020764"/>
                <a:gd name="connsiteX5" fmla="*/ 1725582 w 2499443"/>
                <a:gd name="connsiteY5" fmla="*/ 0 h 3020764"/>
                <a:gd name="connsiteX6" fmla="*/ 2499443 w 2499443"/>
                <a:gd name="connsiteY6" fmla="*/ 0 h 3020764"/>
                <a:gd name="connsiteX7" fmla="*/ 2499443 w 2499443"/>
                <a:gd name="connsiteY7" fmla="*/ 3020764 h 3020764"/>
                <a:gd name="connsiteX8" fmla="*/ 0 w 2499443"/>
                <a:gd name="connsiteY8" fmla="*/ 3020764 h 3020764"/>
                <a:gd name="connsiteX9" fmla="*/ 0 w 2499443"/>
                <a:gd name="connsiteY9" fmla="*/ 0 h 302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9443" h="3020764">
                  <a:moveTo>
                    <a:pt x="0" y="0"/>
                  </a:moveTo>
                  <a:lnTo>
                    <a:pt x="773860" y="0"/>
                  </a:lnTo>
                  <a:lnTo>
                    <a:pt x="783528" y="95901"/>
                  </a:lnTo>
                  <a:cubicBezTo>
                    <a:pt x="827900" y="312743"/>
                    <a:pt x="1019761" y="475859"/>
                    <a:pt x="1249721" y="475859"/>
                  </a:cubicBezTo>
                  <a:cubicBezTo>
                    <a:pt x="1479681" y="475859"/>
                    <a:pt x="1671542" y="312743"/>
                    <a:pt x="1715914" y="95901"/>
                  </a:cubicBezTo>
                  <a:lnTo>
                    <a:pt x="1725582" y="0"/>
                  </a:lnTo>
                  <a:lnTo>
                    <a:pt x="2499443" y="0"/>
                  </a:lnTo>
                  <a:lnTo>
                    <a:pt x="2499443" y="3020764"/>
                  </a:lnTo>
                  <a:lnTo>
                    <a:pt x="0" y="3020764"/>
                  </a:lnTo>
                  <a:lnTo>
                    <a:pt x="0" y="0"/>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a:solidFill>
                  <a:srgbClr val="FFFFFF"/>
                </a:solidFill>
              </a:endParaRPr>
            </a:p>
          </p:txBody>
        </p:sp>
        <p:sp>
          <p:nvSpPr>
            <p:cNvPr id="8" name="Rectangle 7">
              <a:extLst>
                <a:ext uri="{FF2B5EF4-FFF2-40B4-BE49-F238E27FC236}">
                  <a16:creationId xmlns:a16="http://schemas.microsoft.com/office/drawing/2014/main" id="{B4A6377E-81AA-859E-C56F-A377A5B93B8F}"/>
                </a:ext>
              </a:extLst>
            </p:cNvPr>
            <p:cNvSpPr/>
            <p:nvPr/>
          </p:nvSpPr>
          <p:spPr bwMode="auto">
            <a:xfrm>
              <a:off x="9082957" y="4926526"/>
              <a:ext cx="2499443" cy="36000"/>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29" name="Oval 28">
              <a:extLst>
                <a:ext uri="{FF2B5EF4-FFF2-40B4-BE49-F238E27FC236}">
                  <a16:creationId xmlns:a16="http://schemas.microsoft.com/office/drawing/2014/main" id="{EA402B12-85BA-8DEA-0C75-3253061D3E83}"/>
                </a:ext>
              </a:extLst>
            </p:cNvPr>
            <p:cNvSpPr/>
            <p:nvPr/>
          </p:nvSpPr>
          <p:spPr>
            <a:xfrm>
              <a:off x="9935443" y="1544525"/>
              <a:ext cx="794470" cy="79447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01</a:t>
              </a:r>
            </a:p>
          </p:txBody>
        </p:sp>
      </p:grpSp>
      <p:grpSp>
        <p:nvGrpSpPr>
          <p:cNvPr id="31" name="Group 30">
            <a:extLst>
              <a:ext uri="{FF2B5EF4-FFF2-40B4-BE49-F238E27FC236}">
                <a16:creationId xmlns:a16="http://schemas.microsoft.com/office/drawing/2014/main" id="{72DC622F-7B05-7371-32BE-82ED563D18DC}"/>
              </a:ext>
            </a:extLst>
          </p:cNvPr>
          <p:cNvGrpSpPr/>
          <p:nvPr/>
        </p:nvGrpSpPr>
        <p:grpSpPr>
          <a:xfrm>
            <a:off x="3430549" y="1544525"/>
            <a:ext cx="2499443" cy="3418001"/>
            <a:chOff x="9082957" y="1544525"/>
            <a:chExt cx="2499443" cy="3418001"/>
          </a:xfrm>
        </p:grpSpPr>
        <p:sp>
          <p:nvSpPr>
            <p:cNvPr id="32" name="Freeform: Shape 31">
              <a:extLst>
                <a:ext uri="{FF2B5EF4-FFF2-40B4-BE49-F238E27FC236}">
                  <a16:creationId xmlns:a16="http://schemas.microsoft.com/office/drawing/2014/main" id="{F4B70B43-F049-92EB-3EBE-2A89233D16C4}"/>
                </a:ext>
              </a:extLst>
            </p:cNvPr>
            <p:cNvSpPr/>
            <p:nvPr/>
          </p:nvSpPr>
          <p:spPr>
            <a:xfrm>
              <a:off x="9082957" y="1941762"/>
              <a:ext cx="2499443" cy="3020764"/>
            </a:xfrm>
            <a:custGeom>
              <a:avLst/>
              <a:gdLst>
                <a:gd name="connsiteX0" fmla="*/ 0 w 2499443"/>
                <a:gd name="connsiteY0" fmla="*/ 0 h 3020764"/>
                <a:gd name="connsiteX1" fmla="*/ 773860 w 2499443"/>
                <a:gd name="connsiteY1" fmla="*/ 0 h 3020764"/>
                <a:gd name="connsiteX2" fmla="*/ 783528 w 2499443"/>
                <a:gd name="connsiteY2" fmla="*/ 95901 h 3020764"/>
                <a:gd name="connsiteX3" fmla="*/ 1249721 w 2499443"/>
                <a:gd name="connsiteY3" fmla="*/ 475859 h 3020764"/>
                <a:gd name="connsiteX4" fmla="*/ 1715914 w 2499443"/>
                <a:gd name="connsiteY4" fmla="*/ 95901 h 3020764"/>
                <a:gd name="connsiteX5" fmla="*/ 1725582 w 2499443"/>
                <a:gd name="connsiteY5" fmla="*/ 0 h 3020764"/>
                <a:gd name="connsiteX6" fmla="*/ 2499443 w 2499443"/>
                <a:gd name="connsiteY6" fmla="*/ 0 h 3020764"/>
                <a:gd name="connsiteX7" fmla="*/ 2499443 w 2499443"/>
                <a:gd name="connsiteY7" fmla="*/ 3020764 h 3020764"/>
                <a:gd name="connsiteX8" fmla="*/ 0 w 2499443"/>
                <a:gd name="connsiteY8" fmla="*/ 3020764 h 3020764"/>
                <a:gd name="connsiteX9" fmla="*/ 0 w 2499443"/>
                <a:gd name="connsiteY9" fmla="*/ 0 h 302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9443" h="3020764">
                  <a:moveTo>
                    <a:pt x="0" y="0"/>
                  </a:moveTo>
                  <a:lnTo>
                    <a:pt x="773860" y="0"/>
                  </a:lnTo>
                  <a:lnTo>
                    <a:pt x="783528" y="95901"/>
                  </a:lnTo>
                  <a:cubicBezTo>
                    <a:pt x="827900" y="312743"/>
                    <a:pt x="1019761" y="475859"/>
                    <a:pt x="1249721" y="475859"/>
                  </a:cubicBezTo>
                  <a:cubicBezTo>
                    <a:pt x="1479681" y="475859"/>
                    <a:pt x="1671542" y="312743"/>
                    <a:pt x="1715914" y="95901"/>
                  </a:cubicBezTo>
                  <a:lnTo>
                    <a:pt x="1725582" y="0"/>
                  </a:lnTo>
                  <a:lnTo>
                    <a:pt x="2499443" y="0"/>
                  </a:lnTo>
                  <a:lnTo>
                    <a:pt x="2499443" y="3020764"/>
                  </a:lnTo>
                  <a:lnTo>
                    <a:pt x="0" y="3020764"/>
                  </a:lnTo>
                  <a:lnTo>
                    <a:pt x="0" y="0"/>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a:solidFill>
                  <a:srgbClr val="FFFFFF"/>
                </a:solidFill>
              </a:endParaRPr>
            </a:p>
          </p:txBody>
        </p:sp>
        <p:sp>
          <p:nvSpPr>
            <p:cNvPr id="33" name="Rectangle 32">
              <a:extLst>
                <a:ext uri="{FF2B5EF4-FFF2-40B4-BE49-F238E27FC236}">
                  <a16:creationId xmlns:a16="http://schemas.microsoft.com/office/drawing/2014/main" id="{6C660EB3-6398-6EA6-933C-614D111FEF92}"/>
                </a:ext>
              </a:extLst>
            </p:cNvPr>
            <p:cNvSpPr/>
            <p:nvPr/>
          </p:nvSpPr>
          <p:spPr bwMode="auto">
            <a:xfrm>
              <a:off x="9082957" y="4926526"/>
              <a:ext cx="2499443" cy="36000"/>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34" name="Oval 33">
              <a:extLst>
                <a:ext uri="{FF2B5EF4-FFF2-40B4-BE49-F238E27FC236}">
                  <a16:creationId xmlns:a16="http://schemas.microsoft.com/office/drawing/2014/main" id="{C2B1A9D6-9480-C01A-BE73-0B1B7A614E90}"/>
                </a:ext>
              </a:extLst>
            </p:cNvPr>
            <p:cNvSpPr/>
            <p:nvPr/>
          </p:nvSpPr>
          <p:spPr>
            <a:xfrm>
              <a:off x="9935443" y="1544525"/>
              <a:ext cx="794470" cy="79447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02</a:t>
              </a:r>
            </a:p>
          </p:txBody>
        </p:sp>
      </p:grpSp>
      <p:grpSp>
        <p:nvGrpSpPr>
          <p:cNvPr id="35" name="Group 34">
            <a:extLst>
              <a:ext uri="{FF2B5EF4-FFF2-40B4-BE49-F238E27FC236}">
                <a16:creationId xmlns:a16="http://schemas.microsoft.com/office/drawing/2014/main" id="{0726297A-765F-3910-E61E-B9D4DBBB1418}"/>
              </a:ext>
            </a:extLst>
          </p:cNvPr>
          <p:cNvGrpSpPr/>
          <p:nvPr/>
        </p:nvGrpSpPr>
        <p:grpSpPr>
          <a:xfrm>
            <a:off x="6251498" y="1544525"/>
            <a:ext cx="2499443" cy="3418001"/>
            <a:chOff x="9082957" y="1544525"/>
            <a:chExt cx="2499443" cy="3418001"/>
          </a:xfrm>
        </p:grpSpPr>
        <p:sp>
          <p:nvSpPr>
            <p:cNvPr id="36" name="Freeform: Shape 35">
              <a:extLst>
                <a:ext uri="{FF2B5EF4-FFF2-40B4-BE49-F238E27FC236}">
                  <a16:creationId xmlns:a16="http://schemas.microsoft.com/office/drawing/2014/main" id="{D1C657E2-369C-2866-72BB-FCC693643458}"/>
                </a:ext>
              </a:extLst>
            </p:cNvPr>
            <p:cNvSpPr/>
            <p:nvPr/>
          </p:nvSpPr>
          <p:spPr>
            <a:xfrm>
              <a:off x="9082957" y="1941762"/>
              <a:ext cx="2499443" cy="3020764"/>
            </a:xfrm>
            <a:custGeom>
              <a:avLst/>
              <a:gdLst>
                <a:gd name="connsiteX0" fmla="*/ 0 w 2499443"/>
                <a:gd name="connsiteY0" fmla="*/ 0 h 3020764"/>
                <a:gd name="connsiteX1" fmla="*/ 773860 w 2499443"/>
                <a:gd name="connsiteY1" fmla="*/ 0 h 3020764"/>
                <a:gd name="connsiteX2" fmla="*/ 783528 w 2499443"/>
                <a:gd name="connsiteY2" fmla="*/ 95901 h 3020764"/>
                <a:gd name="connsiteX3" fmla="*/ 1249721 w 2499443"/>
                <a:gd name="connsiteY3" fmla="*/ 475859 h 3020764"/>
                <a:gd name="connsiteX4" fmla="*/ 1715914 w 2499443"/>
                <a:gd name="connsiteY4" fmla="*/ 95901 h 3020764"/>
                <a:gd name="connsiteX5" fmla="*/ 1725582 w 2499443"/>
                <a:gd name="connsiteY5" fmla="*/ 0 h 3020764"/>
                <a:gd name="connsiteX6" fmla="*/ 2499443 w 2499443"/>
                <a:gd name="connsiteY6" fmla="*/ 0 h 3020764"/>
                <a:gd name="connsiteX7" fmla="*/ 2499443 w 2499443"/>
                <a:gd name="connsiteY7" fmla="*/ 3020764 h 3020764"/>
                <a:gd name="connsiteX8" fmla="*/ 0 w 2499443"/>
                <a:gd name="connsiteY8" fmla="*/ 3020764 h 3020764"/>
                <a:gd name="connsiteX9" fmla="*/ 0 w 2499443"/>
                <a:gd name="connsiteY9" fmla="*/ 0 h 302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9443" h="3020764">
                  <a:moveTo>
                    <a:pt x="0" y="0"/>
                  </a:moveTo>
                  <a:lnTo>
                    <a:pt x="773860" y="0"/>
                  </a:lnTo>
                  <a:lnTo>
                    <a:pt x="783528" y="95901"/>
                  </a:lnTo>
                  <a:cubicBezTo>
                    <a:pt x="827900" y="312743"/>
                    <a:pt x="1019761" y="475859"/>
                    <a:pt x="1249721" y="475859"/>
                  </a:cubicBezTo>
                  <a:cubicBezTo>
                    <a:pt x="1479681" y="475859"/>
                    <a:pt x="1671542" y="312743"/>
                    <a:pt x="1715914" y="95901"/>
                  </a:cubicBezTo>
                  <a:lnTo>
                    <a:pt x="1725582" y="0"/>
                  </a:lnTo>
                  <a:lnTo>
                    <a:pt x="2499443" y="0"/>
                  </a:lnTo>
                  <a:lnTo>
                    <a:pt x="2499443" y="3020764"/>
                  </a:lnTo>
                  <a:lnTo>
                    <a:pt x="0" y="3020764"/>
                  </a:lnTo>
                  <a:lnTo>
                    <a:pt x="0" y="0"/>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a:solidFill>
                  <a:srgbClr val="FFFFFF"/>
                </a:solidFill>
              </a:endParaRPr>
            </a:p>
          </p:txBody>
        </p:sp>
        <p:sp>
          <p:nvSpPr>
            <p:cNvPr id="37" name="Rectangle 36">
              <a:extLst>
                <a:ext uri="{FF2B5EF4-FFF2-40B4-BE49-F238E27FC236}">
                  <a16:creationId xmlns:a16="http://schemas.microsoft.com/office/drawing/2014/main" id="{51D0B883-712C-77B6-9BA3-FA8432265247}"/>
                </a:ext>
              </a:extLst>
            </p:cNvPr>
            <p:cNvSpPr/>
            <p:nvPr/>
          </p:nvSpPr>
          <p:spPr bwMode="auto">
            <a:xfrm>
              <a:off x="9082957" y="4926526"/>
              <a:ext cx="2499443" cy="36000"/>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38" name="Oval 37">
              <a:extLst>
                <a:ext uri="{FF2B5EF4-FFF2-40B4-BE49-F238E27FC236}">
                  <a16:creationId xmlns:a16="http://schemas.microsoft.com/office/drawing/2014/main" id="{2B5A8D1E-A990-91A0-8F29-B5AC54924A79}"/>
                </a:ext>
              </a:extLst>
            </p:cNvPr>
            <p:cNvSpPr/>
            <p:nvPr/>
          </p:nvSpPr>
          <p:spPr>
            <a:xfrm>
              <a:off x="9935443" y="1544525"/>
              <a:ext cx="794470" cy="79447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03</a:t>
              </a:r>
            </a:p>
          </p:txBody>
        </p:sp>
      </p:grpSp>
      <p:grpSp>
        <p:nvGrpSpPr>
          <p:cNvPr id="39" name="Group 38">
            <a:extLst>
              <a:ext uri="{FF2B5EF4-FFF2-40B4-BE49-F238E27FC236}">
                <a16:creationId xmlns:a16="http://schemas.microsoft.com/office/drawing/2014/main" id="{8A3EA4BD-FFA0-A034-6BEA-41CB9E8C3AED}"/>
              </a:ext>
            </a:extLst>
          </p:cNvPr>
          <p:cNvGrpSpPr/>
          <p:nvPr/>
        </p:nvGrpSpPr>
        <p:grpSpPr>
          <a:xfrm>
            <a:off x="9072447" y="1544525"/>
            <a:ext cx="2499443" cy="3418001"/>
            <a:chOff x="9082957" y="1544525"/>
            <a:chExt cx="2499443" cy="3418001"/>
          </a:xfrm>
        </p:grpSpPr>
        <p:sp>
          <p:nvSpPr>
            <p:cNvPr id="40" name="Freeform: Shape 39">
              <a:extLst>
                <a:ext uri="{FF2B5EF4-FFF2-40B4-BE49-F238E27FC236}">
                  <a16:creationId xmlns:a16="http://schemas.microsoft.com/office/drawing/2014/main" id="{E209331D-6599-7868-70B8-A08E51E2244A}"/>
                </a:ext>
              </a:extLst>
            </p:cNvPr>
            <p:cNvSpPr/>
            <p:nvPr/>
          </p:nvSpPr>
          <p:spPr>
            <a:xfrm>
              <a:off x="9082957" y="1941762"/>
              <a:ext cx="2499443" cy="3020764"/>
            </a:xfrm>
            <a:custGeom>
              <a:avLst/>
              <a:gdLst>
                <a:gd name="connsiteX0" fmla="*/ 0 w 2499443"/>
                <a:gd name="connsiteY0" fmla="*/ 0 h 3020764"/>
                <a:gd name="connsiteX1" fmla="*/ 773860 w 2499443"/>
                <a:gd name="connsiteY1" fmla="*/ 0 h 3020764"/>
                <a:gd name="connsiteX2" fmla="*/ 783528 w 2499443"/>
                <a:gd name="connsiteY2" fmla="*/ 95901 h 3020764"/>
                <a:gd name="connsiteX3" fmla="*/ 1249721 w 2499443"/>
                <a:gd name="connsiteY3" fmla="*/ 475859 h 3020764"/>
                <a:gd name="connsiteX4" fmla="*/ 1715914 w 2499443"/>
                <a:gd name="connsiteY4" fmla="*/ 95901 h 3020764"/>
                <a:gd name="connsiteX5" fmla="*/ 1725582 w 2499443"/>
                <a:gd name="connsiteY5" fmla="*/ 0 h 3020764"/>
                <a:gd name="connsiteX6" fmla="*/ 2499443 w 2499443"/>
                <a:gd name="connsiteY6" fmla="*/ 0 h 3020764"/>
                <a:gd name="connsiteX7" fmla="*/ 2499443 w 2499443"/>
                <a:gd name="connsiteY7" fmla="*/ 3020764 h 3020764"/>
                <a:gd name="connsiteX8" fmla="*/ 0 w 2499443"/>
                <a:gd name="connsiteY8" fmla="*/ 3020764 h 3020764"/>
                <a:gd name="connsiteX9" fmla="*/ 0 w 2499443"/>
                <a:gd name="connsiteY9" fmla="*/ 0 h 302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9443" h="3020764">
                  <a:moveTo>
                    <a:pt x="0" y="0"/>
                  </a:moveTo>
                  <a:lnTo>
                    <a:pt x="773860" y="0"/>
                  </a:lnTo>
                  <a:lnTo>
                    <a:pt x="783528" y="95901"/>
                  </a:lnTo>
                  <a:cubicBezTo>
                    <a:pt x="827900" y="312743"/>
                    <a:pt x="1019761" y="475859"/>
                    <a:pt x="1249721" y="475859"/>
                  </a:cubicBezTo>
                  <a:cubicBezTo>
                    <a:pt x="1479681" y="475859"/>
                    <a:pt x="1671542" y="312743"/>
                    <a:pt x="1715914" y="95901"/>
                  </a:cubicBezTo>
                  <a:lnTo>
                    <a:pt x="1725582" y="0"/>
                  </a:lnTo>
                  <a:lnTo>
                    <a:pt x="2499443" y="0"/>
                  </a:lnTo>
                  <a:lnTo>
                    <a:pt x="2499443" y="3020764"/>
                  </a:lnTo>
                  <a:lnTo>
                    <a:pt x="0" y="3020764"/>
                  </a:lnTo>
                  <a:lnTo>
                    <a:pt x="0" y="0"/>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a:solidFill>
                  <a:srgbClr val="FFFFFF"/>
                </a:solidFill>
              </a:endParaRPr>
            </a:p>
          </p:txBody>
        </p:sp>
        <p:sp>
          <p:nvSpPr>
            <p:cNvPr id="41" name="Rectangle 40">
              <a:extLst>
                <a:ext uri="{FF2B5EF4-FFF2-40B4-BE49-F238E27FC236}">
                  <a16:creationId xmlns:a16="http://schemas.microsoft.com/office/drawing/2014/main" id="{4DB175E2-19E3-0A18-3877-8AB6350A44E5}"/>
                </a:ext>
              </a:extLst>
            </p:cNvPr>
            <p:cNvSpPr/>
            <p:nvPr/>
          </p:nvSpPr>
          <p:spPr bwMode="auto">
            <a:xfrm>
              <a:off x="9082957" y="4926526"/>
              <a:ext cx="2499443" cy="36000"/>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42" name="Oval 41">
              <a:extLst>
                <a:ext uri="{FF2B5EF4-FFF2-40B4-BE49-F238E27FC236}">
                  <a16:creationId xmlns:a16="http://schemas.microsoft.com/office/drawing/2014/main" id="{998AE5CE-0B37-77B0-2A8F-2D039EF13DDC}"/>
                </a:ext>
              </a:extLst>
            </p:cNvPr>
            <p:cNvSpPr/>
            <p:nvPr/>
          </p:nvSpPr>
          <p:spPr>
            <a:xfrm>
              <a:off x="9935443" y="1544525"/>
              <a:ext cx="794470" cy="79447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04</a:t>
              </a:r>
            </a:p>
          </p:txBody>
        </p:sp>
      </p:grpSp>
      <p:sp>
        <p:nvSpPr>
          <p:cNvPr id="43" name="Rectangle 42">
            <a:extLst>
              <a:ext uri="{FF2B5EF4-FFF2-40B4-BE49-F238E27FC236}">
                <a16:creationId xmlns:a16="http://schemas.microsoft.com/office/drawing/2014/main" id="{9BBB81E2-E0FE-8E73-2994-E7368294A0E6}"/>
              </a:ext>
            </a:extLst>
          </p:cNvPr>
          <p:cNvSpPr/>
          <p:nvPr/>
        </p:nvSpPr>
        <p:spPr>
          <a:xfrm>
            <a:off x="833321" y="2715365"/>
            <a:ext cx="2052000" cy="664028"/>
          </a:xfrm>
          <a:prstGeom prst="rect">
            <a:avLst/>
          </a:prstGeom>
        </p:spPr>
        <p:txBody>
          <a:bodyPr wrap="square" lIns="0" tIns="0" rIns="0" bIns="0">
            <a:spAutoFit/>
          </a:bodyPr>
          <a:lstStyle/>
          <a:p>
            <a:pPr>
              <a:lnSpc>
                <a:spcPct val="90000"/>
              </a:lnSpc>
              <a:spcAft>
                <a:spcPts val="600"/>
              </a:spcAft>
              <a:buClr>
                <a:schemeClr val="accent1"/>
              </a:buClr>
              <a:defRPr/>
            </a:pPr>
            <a:r>
              <a:rPr lang="en-US" sz="1400" b="1" dirty="0"/>
              <a:t>Send Sequence of Events email</a:t>
            </a:r>
          </a:p>
          <a:p>
            <a:pPr>
              <a:lnSpc>
                <a:spcPct val="90000"/>
              </a:lnSpc>
              <a:spcAft>
                <a:spcPts val="600"/>
              </a:spcAft>
              <a:buClr>
                <a:schemeClr val="accent1"/>
              </a:buClr>
              <a:defRPr/>
            </a:pPr>
            <a:endParaRPr lang="en-US" sz="1400" b="1" dirty="0"/>
          </a:p>
        </p:txBody>
      </p:sp>
      <p:sp>
        <p:nvSpPr>
          <p:cNvPr id="44" name="Rectangle 43">
            <a:extLst>
              <a:ext uri="{FF2B5EF4-FFF2-40B4-BE49-F238E27FC236}">
                <a16:creationId xmlns:a16="http://schemas.microsoft.com/office/drawing/2014/main" id="{469F6FD5-14B6-9D2A-3D9F-9009D402D188}"/>
              </a:ext>
            </a:extLst>
          </p:cNvPr>
          <p:cNvSpPr/>
          <p:nvPr/>
        </p:nvSpPr>
        <p:spPr>
          <a:xfrm>
            <a:off x="3616965" y="2715365"/>
            <a:ext cx="2107560" cy="857927"/>
          </a:xfrm>
          <a:prstGeom prst="rect">
            <a:avLst/>
          </a:prstGeom>
        </p:spPr>
        <p:txBody>
          <a:bodyPr wrap="square" lIns="0" tIns="0" rIns="0" bIns="0">
            <a:spAutoFit/>
          </a:bodyPr>
          <a:lstStyle/>
          <a:p>
            <a:pPr>
              <a:lnSpc>
                <a:spcPct val="90000"/>
              </a:lnSpc>
              <a:spcAft>
                <a:spcPts val="600"/>
              </a:spcAft>
              <a:buClr>
                <a:schemeClr val="accent1"/>
              </a:buClr>
              <a:defRPr/>
            </a:pPr>
            <a:r>
              <a:rPr lang="en-US" sz="1400" b="1" dirty="0"/>
              <a:t>Send invite for scheduled quote review with call agenda</a:t>
            </a:r>
          </a:p>
          <a:p>
            <a:pPr>
              <a:lnSpc>
                <a:spcPct val="90000"/>
              </a:lnSpc>
              <a:spcAft>
                <a:spcPts val="600"/>
              </a:spcAft>
              <a:buClr>
                <a:schemeClr val="accent1"/>
              </a:buClr>
              <a:defRPr/>
            </a:pPr>
            <a:endParaRPr lang="en-US" sz="1400" b="1" dirty="0"/>
          </a:p>
        </p:txBody>
      </p:sp>
      <p:sp>
        <p:nvSpPr>
          <p:cNvPr id="45" name="Rectangle 44">
            <a:extLst>
              <a:ext uri="{FF2B5EF4-FFF2-40B4-BE49-F238E27FC236}">
                <a16:creationId xmlns:a16="http://schemas.microsoft.com/office/drawing/2014/main" id="{4B47E557-0B22-C3CE-635F-4D1D798D6949}"/>
              </a:ext>
            </a:extLst>
          </p:cNvPr>
          <p:cNvSpPr/>
          <p:nvPr/>
        </p:nvSpPr>
        <p:spPr>
          <a:xfrm>
            <a:off x="6534713" y="2715365"/>
            <a:ext cx="1894912" cy="664028"/>
          </a:xfrm>
          <a:prstGeom prst="rect">
            <a:avLst/>
          </a:prstGeom>
        </p:spPr>
        <p:txBody>
          <a:bodyPr wrap="square" lIns="0" tIns="0" rIns="0" bIns="0">
            <a:spAutoFit/>
          </a:bodyPr>
          <a:lstStyle/>
          <a:p>
            <a:pPr>
              <a:lnSpc>
                <a:spcPct val="90000"/>
              </a:lnSpc>
              <a:spcAft>
                <a:spcPts val="600"/>
              </a:spcAft>
              <a:buClr>
                <a:schemeClr val="accent1"/>
              </a:buClr>
              <a:defRPr/>
            </a:pPr>
            <a:r>
              <a:rPr lang="en-US" sz="1400" b="1" dirty="0"/>
              <a:t>Build risk action plan if needed</a:t>
            </a:r>
          </a:p>
          <a:p>
            <a:pPr>
              <a:lnSpc>
                <a:spcPct val="90000"/>
              </a:lnSpc>
              <a:spcAft>
                <a:spcPts val="600"/>
              </a:spcAft>
              <a:buClr>
                <a:schemeClr val="accent1"/>
              </a:buClr>
              <a:defRPr/>
            </a:pPr>
            <a:endParaRPr lang="en-US" sz="1400" b="1" dirty="0"/>
          </a:p>
        </p:txBody>
      </p:sp>
      <p:sp>
        <p:nvSpPr>
          <p:cNvPr id="46" name="Rectangle 45">
            <a:extLst>
              <a:ext uri="{FF2B5EF4-FFF2-40B4-BE49-F238E27FC236}">
                <a16:creationId xmlns:a16="http://schemas.microsoft.com/office/drawing/2014/main" id="{E7CD8976-4154-461E-D900-1DF1F64BD592}"/>
              </a:ext>
            </a:extLst>
          </p:cNvPr>
          <p:cNvSpPr/>
          <p:nvPr/>
        </p:nvSpPr>
        <p:spPr>
          <a:xfrm>
            <a:off x="9267593" y="2715365"/>
            <a:ext cx="2052000" cy="199285"/>
          </a:xfrm>
          <a:prstGeom prst="rect">
            <a:avLst/>
          </a:prstGeom>
        </p:spPr>
        <p:txBody>
          <a:bodyPr wrap="square" lIns="0" tIns="0" rIns="0" bIns="0">
            <a:spAutoFit/>
          </a:bodyPr>
          <a:lstStyle/>
          <a:p>
            <a:pPr>
              <a:lnSpc>
                <a:spcPct val="90000"/>
              </a:lnSpc>
              <a:spcAft>
                <a:spcPts val="600"/>
              </a:spcAft>
              <a:buClr>
                <a:schemeClr val="accent5"/>
              </a:buClr>
              <a:defRPr/>
            </a:pPr>
            <a:r>
              <a:rPr lang="en-US" sz="1400" b="1" dirty="0"/>
              <a:t>OSC Opportunity</a:t>
            </a:r>
          </a:p>
        </p:txBody>
      </p:sp>
      <p:sp>
        <p:nvSpPr>
          <p:cNvPr id="47" name="Rectangle 46">
            <a:extLst>
              <a:ext uri="{FF2B5EF4-FFF2-40B4-BE49-F238E27FC236}">
                <a16:creationId xmlns:a16="http://schemas.microsoft.com/office/drawing/2014/main" id="{DA859398-2581-A869-67A2-0127419AC70F}"/>
              </a:ext>
            </a:extLst>
          </p:cNvPr>
          <p:cNvSpPr/>
          <p:nvPr/>
        </p:nvSpPr>
        <p:spPr>
          <a:xfrm>
            <a:off x="9267593" y="3020686"/>
            <a:ext cx="2052000" cy="1374415"/>
          </a:xfrm>
          <a:prstGeom prst="rect">
            <a:avLst/>
          </a:prstGeom>
        </p:spPr>
        <p:txBody>
          <a:bodyPr wrap="square" lIns="0" tIns="0" rIns="0" bIns="0">
            <a:spAutoFit/>
          </a:bodyPr>
          <a:lstStyle/>
          <a:p>
            <a:pPr marL="216000" lvl="1" indent="-216000">
              <a:lnSpc>
                <a:spcPct val="125000"/>
              </a:lnSpc>
              <a:spcAft>
                <a:spcPts val="300"/>
              </a:spcAft>
              <a:buFont typeface="Arial" panose="020B0604020202020204" pitchFamily="34" charset="0"/>
              <a:buChar char="•"/>
              <a:defRPr/>
            </a:pPr>
            <a:r>
              <a:rPr lang="en-US" sz="1100" dirty="0"/>
              <a:t>Log call</a:t>
            </a:r>
          </a:p>
          <a:p>
            <a:pPr marL="216000" lvl="1" indent="-216000">
              <a:lnSpc>
                <a:spcPct val="125000"/>
              </a:lnSpc>
              <a:spcAft>
                <a:spcPts val="300"/>
              </a:spcAft>
              <a:buFont typeface="Arial" panose="020B0604020202020204" pitchFamily="34" charset="0"/>
              <a:buChar char="•"/>
              <a:defRPr/>
            </a:pPr>
            <a:r>
              <a:rPr lang="en-US" sz="1100" dirty="0"/>
              <a:t>Add notes to NSTW</a:t>
            </a:r>
          </a:p>
          <a:p>
            <a:pPr marL="216000" lvl="1" indent="-216000">
              <a:lnSpc>
                <a:spcPct val="125000"/>
              </a:lnSpc>
              <a:spcAft>
                <a:spcPts val="300"/>
              </a:spcAft>
              <a:buFont typeface="Arial" panose="020B0604020202020204" pitchFamily="34" charset="0"/>
              <a:buChar char="•"/>
              <a:defRPr/>
            </a:pPr>
            <a:r>
              <a:rPr lang="en-US" sz="1100" dirty="0"/>
              <a:t>Attach sequence of events email to opportunity</a:t>
            </a:r>
          </a:p>
          <a:p>
            <a:pPr marL="216000" lvl="1" indent="-216000">
              <a:lnSpc>
                <a:spcPct val="125000"/>
              </a:lnSpc>
              <a:spcAft>
                <a:spcPts val="300"/>
              </a:spcAft>
              <a:buFont typeface="Arial" panose="020B0604020202020204" pitchFamily="34" charset="0"/>
              <a:buChar char="•"/>
              <a:defRPr/>
            </a:pPr>
            <a:r>
              <a:rPr lang="en-US" sz="1100" dirty="0"/>
              <a:t>Add all opportunity level “data capture” requirements</a:t>
            </a:r>
          </a:p>
        </p:txBody>
      </p:sp>
    </p:spTree>
    <p:extLst>
      <p:ext uri="{BB962C8B-B14F-4D97-AF65-F5344CB8AC3E}">
        <p14:creationId xmlns:p14="http://schemas.microsoft.com/office/powerpoint/2010/main" val="215507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F866F-35CB-E355-5BEF-EEC76CFED775}"/>
              </a:ext>
            </a:extLst>
          </p:cNvPr>
          <p:cNvSpPr>
            <a:spLocks noGrp="1"/>
          </p:cNvSpPr>
          <p:nvPr>
            <p:ph type="body" sz="quarter" idx="10"/>
          </p:nvPr>
        </p:nvSpPr>
        <p:spPr/>
        <p:txBody>
          <a:bodyPr/>
          <a:lstStyle/>
          <a:p>
            <a:r>
              <a:rPr lang="en-US" dirty="0">
                <a:latin typeface="Avenir Next LT Pro" pitchFamily="50" charset="0"/>
              </a:rPr>
              <a:t>Timeline Call</a:t>
            </a:r>
            <a:endParaRPr lang="en-US" dirty="0"/>
          </a:p>
        </p:txBody>
      </p:sp>
      <p:sp>
        <p:nvSpPr>
          <p:cNvPr id="6" name="Text Placeholder 5">
            <a:extLst>
              <a:ext uri="{FF2B5EF4-FFF2-40B4-BE49-F238E27FC236}">
                <a16:creationId xmlns:a16="http://schemas.microsoft.com/office/drawing/2014/main" id="{CFDC0119-3FB0-12E3-1298-E5DC88FED16E}"/>
              </a:ext>
            </a:extLst>
          </p:cNvPr>
          <p:cNvSpPr>
            <a:spLocks noGrp="1"/>
          </p:cNvSpPr>
          <p:nvPr>
            <p:ph type="body" sz="quarter" idx="11"/>
          </p:nvPr>
        </p:nvSpPr>
        <p:spPr/>
        <p:txBody>
          <a:bodyPr>
            <a:normAutofit fontScale="92500"/>
          </a:bodyPr>
          <a:lstStyle/>
          <a:p>
            <a:r>
              <a:rPr lang="en-US" dirty="0"/>
              <a:t>03</a:t>
            </a:r>
          </a:p>
        </p:txBody>
      </p:sp>
      <p:sp>
        <p:nvSpPr>
          <p:cNvPr id="2" name="Text Placeholder 4">
            <a:extLst>
              <a:ext uri="{FF2B5EF4-FFF2-40B4-BE49-F238E27FC236}">
                <a16:creationId xmlns:a16="http://schemas.microsoft.com/office/drawing/2014/main" id="{BD360D58-0945-5DA2-66C5-4CA649B3DF65}"/>
              </a:ext>
            </a:extLst>
          </p:cNvPr>
          <p:cNvSpPr txBox="1">
            <a:spLocks/>
          </p:cNvSpPr>
          <p:nvPr/>
        </p:nvSpPr>
        <p:spPr>
          <a:xfrm>
            <a:off x="2455817" y="3373483"/>
            <a:ext cx="7310483" cy="321440"/>
          </a:xfrm>
          <a:prstGeom prst="rect">
            <a:avLst/>
          </a:prstGeom>
        </p:spPr>
        <p:txBody>
          <a:bodyPr vert="horz" lIns="91440" tIns="91440" rIns="91440" bIns="9144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accent4"/>
                </a:solidFill>
                <a:latin typeface="Avenir Next LT Pro" pitchFamily="50" charset="0"/>
              </a:rPr>
              <a:t>Procurement</a:t>
            </a:r>
            <a:endParaRPr lang="en-US" sz="2000" dirty="0"/>
          </a:p>
        </p:txBody>
      </p:sp>
    </p:spTree>
    <p:extLst>
      <p:ext uri="{BB962C8B-B14F-4D97-AF65-F5344CB8AC3E}">
        <p14:creationId xmlns:p14="http://schemas.microsoft.com/office/powerpoint/2010/main" val="267910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779C7-9F57-DC76-AE6A-32BEBB34793B}"/>
              </a:ext>
            </a:extLst>
          </p:cNvPr>
          <p:cNvSpPr>
            <a:spLocks noGrp="1"/>
          </p:cNvSpPr>
          <p:nvPr>
            <p:ph type="title"/>
          </p:nvPr>
        </p:nvSpPr>
        <p:spPr/>
        <p:txBody>
          <a:bodyPr/>
          <a:lstStyle/>
          <a:p>
            <a:r>
              <a:rPr lang="en-US" dirty="0">
                <a:latin typeface="Avenir Next LT Pro" pitchFamily="50" charset="0"/>
                <a:ea typeface="Polaris Light" panose="02000000000000000000" pitchFamily="2" charset="0"/>
                <a:cs typeface="Polaris Light" panose="02000000000000000000" pitchFamily="2" charset="0"/>
              </a:rPr>
              <a:t>Event | Timeline Call – Procurement</a:t>
            </a:r>
            <a:endParaRPr lang="en-US" dirty="0"/>
          </a:p>
        </p:txBody>
      </p:sp>
      <p:sp>
        <p:nvSpPr>
          <p:cNvPr id="5" name="Rectangle 4">
            <a:extLst>
              <a:ext uri="{FF2B5EF4-FFF2-40B4-BE49-F238E27FC236}">
                <a16:creationId xmlns:a16="http://schemas.microsoft.com/office/drawing/2014/main" id="{3FDDD691-C468-988B-B507-875DBC274A57}"/>
              </a:ext>
            </a:extLst>
          </p:cNvPr>
          <p:cNvSpPr/>
          <p:nvPr/>
        </p:nvSpPr>
        <p:spPr>
          <a:xfrm>
            <a:off x="0" y="1304926"/>
            <a:ext cx="6492240" cy="4867274"/>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6" name="Rectangle 5">
            <a:extLst>
              <a:ext uri="{FF2B5EF4-FFF2-40B4-BE49-F238E27FC236}">
                <a16:creationId xmlns:a16="http://schemas.microsoft.com/office/drawing/2014/main" id="{BE8EDCC2-C2EE-5092-FF3B-3E812657A1FB}"/>
              </a:ext>
            </a:extLst>
          </p:cNvPr>
          <p:cNvSpPr/>
          <p:nvPr/>
        </p:nvSpPr>
        <p:spPr>
          <a:xfrm>
            <a:off x="6656455" y="1508442"/>
            <a:ext cx="936154"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Objectives</a:t>
            </a:r>
          </a:p>
        </p:txBody>
      </p:sp>
      <p:sp>
        <p:nvSpPr>
          <p:cNvPr id="7" name="Rectangle 6">
            <a:extLst>
              <a:ext uri="{FF2B5EF4-FFF2-40B4-BE49-F238E27FC236}">
                <a16:creationId xmlns:a16="http://schemas.microsoft.com/office/drawing/2014/main" id="{4A8EDA54-A5E0-3C61-293C-C89826C22BA2}"/>
              </a:ext>
            </a:extLst>
          </p:cNvPr>
          <p:cNvSpPr/>
          <p:nvPr/>
        </p:nvSpPr>
        <p:spPr>
          <a:xfrm>
            <a:off x="10708763" y="1508442"/>
            <a:ext cx="873637"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End Goals</a:t>
            </a:r>
          </a:p>
        </p:txBody>
      </p:sp>
      <p:grpSp>
        <p:nvGrpSpPr>
          <p:cNvPr id="70" name="Group 69">
            <a:extLst>
              <a:ext uri="{FF2B5EF4-FFF2-40B4-BE49-F238E27FC236}">
                <a16:creationId xmlns:a16="http://schemas.microsoft.com/office/drawing/2014/main" id="{089E52AA-2E77-8FEB-7C85-976CAEF30CA7}"/>
              </a:ext>
            </a:extLst>
          </p:cNvPr>
          <p:cNvGrpSpPr/>
          <p:nvPr/>
        </p:nvGrpSpPr>
        <p:grpSpPr>
          <a:xfrm>
            <a:off x="7786447" y="1262064"/>
            <a:ext cx="2728477" cy="699934"/>
            <a:chOff x="7848600" y="1262064"/>
            <a:chExt cx="2728477" cy="699934"/>
          </a:xfrm>
        </p:grpSpPr>
        <p:cxnSp>
          <p:nvCxnSpPr>
            <p:cNvPr id="18" name="Straight Arrow Connector 17">
              <a:extLst>
                <a:ext uri="{FF2B5EF4-FFF2-40B4-BE49-F238E27FC236}">
                  <a16:creationId xmlns:a16="http://schemas.microsoft.com/office/drawing/2014/main" id="{C7D7A1DD-25E7-C081-6785-9C047E8C559B}"/>
                </a:ext>
              </a:extLst>
            </p:cNvPr>
            <p:cNvCxnSpPr>
              <a:cxnSpLocks/>
            </p:cNvCxnSpPr>
            <p:nvPr/>
          </p:nvCxnSpPr>
          <p:spPr>
            <a:xfrm>
              <a:off x="7848600" y="1616164"/>
              <a:ext cx="2728477" cy="0"/>
            </a:xfrm>
            <a:prstGeom prst="straightConnector1">
              <a:avLst/>
            </a:prstGeom>
            <a:ln w="12700">
              <a:solidFill>
                <a:schemeClr val="accent3"/>
              </a:solidFill>
              <a:headEnd w="lg" len="med"/>
              <a:tailEnd type="arrow" w="med" len="sm"/>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CAA6CB9-358A-76CB-519E-FB2914D3F7B0}"/>
                </a:ext>
              </a:extLst>
            </p:cNvPr>
            <p:cNvSpPr/>
            <p:nvPr/>
          </p:nvSpPr>
          <p:spPr>
            <a:xfrm>
              <a:off x="8854161" y="1262064"/>
              <a:ext cx="717354" cy="699934"/>
            </a:xfrm>
            <a:prstGeom prst="rect">
              <a:avLst/>
            </a:prstGeom>
            <a:solidFill>
              <a:schemeClr val="bg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8" name="Graphic 28">
              <a:extLst>
                <a:ext uri="{FF2B5EF4-FFF2-40B4-BE49-F238E27FC236}">
                  <a16:creationId xmlns:a16="http://schemas.microsoft.com/office/drawing/2014/main" id="{79A15FC1-94BF-D587-467F-9F194158E485}"/>
                </a:ext>
              </a:extLst>
            </p:cNvPr>
            <p:cNvGrpSpPr/>
            <p:nvPr/>
          </p:nvGrpSpPr>
          <p:grpSpPr>
            <a:xfrm>
              <a:off x="8933528" y="1376367"/>
              <a:ext cx="558621" cy="479595"/>
              <a:chOff x="7885366" y="3891679"/>
              <a:chExt cx="714375" cy="613315"/>
            </a:xfrm>
          </p:grpSpPr>
          <p:sp>
            <p:nvSpPr>
              <p:cNvPr id="9" name="Freeform 30">
                <a:extLst>
                  <a:ext uri="{FF2B5EF4-FFF2-40B4-BE49-F238E27FC236}">
                    <a16:creationId xmlns:a16="http://schemas.microsoft.com/office/drawing/2014/main" id="{4398952E-88AE-BDA3-243B-3EE1E3865D9A}"/>
                  </a:ext>
                </a:extLst>
              </p:cNvPr>
              <p:cNvSpPr/>
              <p:nvPr/>
            </p:nvSpPr>
            <p:spPr>
              <a:xfrm>
                <a:off x="7885366" y="4495469"/>
                <a:ext cx="714375" cy="9525"/>
              </a:xfrm>
              <a:custGeom>
                <a:avLst/>
                <a:gdLst>
                  <a:gd name="connsiteX0" fmla="*/ 0 w 714375"/>
                  <a:gd name="connsiteY0" fmla="*/ 0 h 0"/>
                  <a:gd name="connsiteX1" fmla="*/ 715994 w 714375"/>
                  <a:gd name="connsiteY1" fmla="*/ 0 h 0"/>
                </a:gdLst>
                <a:ahLst/>
                <a:cxnLst>
                  <a:cxn ang="0">
                    <a:pos x="connsiteX0" y="connsiteY0"/>
                  </a:cxn>
                  <a:cxn ang="0">
                    <a:pos x="connsiteX1" y="connsiteY1"/>
                  </a:cxn>
                </a:cxnLst>
                <a:rect l="l" t="t" r="r" b="b"/>
                <a:pathLst>
                  <a:path w="714375">
                    <a:moveTo>
                      <a:pt x="0" y="0"/>
                    </a:moveTo>
                    <a:lnTo>
                      <a:pt x="715994" y="0"/>
                    </a:lnTo>
                  </a:path>
                </a:pathLst>
              </a:custGeom>
              <a:ln w="12700" cap="rnd">
                <a:solidFill>
                  <a:schemeClr val="accent3"/>
                </a:solidFill>
                <a:prstDash val="solid"/>
                <a:miter/>
              </a:ln>
            </p:spPr>
            <p:txBody>
              <a:bodyPr rtlCol="0" anchor="ctr"/>
              <a:lstStyle/>
              <a:p>
                <a:endParaRPr lang="en-US"/>
              </a:p>
            </p:txBody>
          </p:sp>
          <p:sp>
            <p:nvSpPr>
              <p:cNvPr id="10" name="Freeform 31">
                <a:extLst>
                  <a:ext uri="{FF2B5EF4-FFF2-40B4-BE49-F238E27FC236}">
                    <a16:creationId xmlns:a16="http://schemas.microsoft.com/office/drawing/2014/main" id="{FE4D1A59-88E1-74DF-FD74-FCF3B77B2A73}"/>
                  </a:ext>
                </a:extLst>
              </p:cNvPr>
              <p:cNvSpPr/>
              <p:nvPr/>
            </p:nvSpPr>
            <p:spPr>
              <a:xfrm>
                <a:off x="7896185" y="4031971"/>
                <a:ext cx="485775" cy="457201"/>
              </a:xfrm>
              <a:custGeom>
                <a:avLst/>
                <a:gdLst>
                  <a:gd name="connsiteX0" fmla="*/ 0 w 485775"/>
                  <a:gd name="connsiteY0" fmla="*/ 462546 h 457200"/>
                  <a:gd name="connsiteX1" fmla="*/ 232410 w 485775"/>
                  <a:gd name="connsiteY1" fmla="*/ 6393 h 457200"/>
                  <a:gd name="connsiteX2" fmla="*/ 254603 w 485775"/>
                  <a:gd name="connsiteY2" fmla="*/ 20586 h 457200"/>
                  <a:gd name="connsiteX3" fmla="*/ 487013 w 485775"/>
                  <a:gd name="connsiteY3" fmla="*/ 463498 h 457200"/>
                </a:gdLst>
                <a:ahLst/>
                <a:cxnLst>
                  <a:cxn ang="0">
                    <a:pos x="connsiteX0" y="connsiteY0"/>
                  </a:cxn>
                  <a:cxn ang="0">
                    <a:pos x="connsiteX1" y="connsiteY1"/>
                  </a:cxn>
                  <a:cxn ang="0">
                    <a:pos x="connsiteX2" y="connsiteY2"/>
                  </a:cxn>
                  <a:cxn ang="0">
                    <a:pos x="connsiteX3" y="connsiteY3"/>
                  </a:cxn>
                </a:cxnLst>
                <a:rect l="l" t="t" r="r" b="b"/>
                <a:pathLst>
                  <a:path w="485775" h="457200">
                    <a:moveTo>
                      <a:pt x="0" y="462546"/>
                    </a:moveTo>
                    <a:cubicBezTo>
                      <a:pt x="0" y="462546"/>
                      <a:pt x="224504" y="20586"/>
                      <a:pt x="232410" y="6393"/>
                    </a:cubicBezTo>
                    <a:cubicBezTo>
                      <a:pt x="240316" y="-7799"/>
                      <a:pt x="246983" y="3726"/>
                      <a:pt x="254603" y="20586"/>
                    </a:cubicBezTo>
                    <a:cubicBezTo>
                      <a:pt x="262223" y="37445"/>
                      <a:pt x="487013" y="463498"/>
                      <a:pt x="487013" y="463498"/>
                    </a:cubicBezTo>
                  </a:path>
                </a:pathLst>
              </a:custGeom>
              <a:noFill/>
              <a:ln w="12700" cap="rnd">
                <a:solidFill>
                  <a:schemeClr val="accent3"/>
                </a:solidFill>
                <a:prstDash val="solid"/>
                <a:miter/>
              </a:ln>
            </p:spPr>
            <p:txBody>
              <a:bodyPr rtlCol="0" anchor="ctr"/>
              <a:lstStyle/>
              <a:p>
                <a:endParaRPr lang="en-US"/>
              </a:p>
            </p:txBody>
          </p:sp>
          <p:sp>
            <p:nvSpPr>
              <p:cNvPr id="11" name="Freeform 32">
                <a:extLst>
                  <a:ext uri="{FF2B5EF4-FFF2-40B4-BE49-F238E27FC236}">
                    <a16:creationId xmlns:a16="http://schemas.microsoft.com/office/drawing/2014/main" id="{C9E39851-C4AA-7BD5-9ED8-1732859FE8FF}"/>
                  </a:ext>
                </a:extLst>
              </p:cNvPr>
              <p:cNvSpPr/>
              <p:nvPr/>
            </p:nvSpPr>
            <p:spPr>
              <a:xfrm>
                <a:off x="8302332" y="4143784"/>
                <a:ext cx="228600" cy="257175"/>
              </a:xfrm>
              <a:custGeom>
                <a:avLst/>
                <a:gdLst>
                  <a:gd name="connsiteX0" fmla="*/ 0 w 228600"/>
                  <a:gd name="connsiteY0" fmla="*/ 176330 h 257175"/>
                  <a:gd name="connsiteX1" fmla="*/ 87630 w 228600"/>
                  <a:gd name="connsiteY1" fmla="*/ 4880 h 257175"/>
                  <a:gd name="connsiteX2" fmla="*/ 104775 w 228600"/>
                  <a:gd name="connsiteY2" fmla="*/ 15834 h 257175"/>
                  <a:gd name="connsiteX3" fmla="*/ 234315 w 228600"/>
                  <a:gd name="connsiteY3" fmla="*/ 263484 h 257175"/>
                </a:gdLst>
                <a:ahLst/>
                <a:cxnLst>
                  <a:cxn ang="0">
                    <a:pos x="connsiteX0" y="connsiteY0"/>
                  </a:cxn>
                  <a:cxn ang="0">
                    <a:pos x="connsiteX1" y="connsiteY1"/>
                  </a:cxn>
                  <a:cxn ang="0">
                    <a:pos x="connsiteX2" y="connsiteY2"/>
                  </a:cxn>
                  <a:cxn ang="0">
                    <a:pos x="connsiteX3" y="connsiteY3"/>
                  </a:cxn>
                </a:cxnLst>
                <a:rect l="l" t="t" r="r" b="b"/>
                <a:pathLst>
                  <a:path w="228600" h="257175">
                    <a:moveTo>
                      <a:pt x="0" y="176330"/>
                    </a:moveTo>
                    <a:cubicBezTo>
                      <a:pt x="42672" y="92510"/>
                      <a:pt x="84677" y="10024"/>
                      <a:pt x="87630" y="4880"/>
                    </a:cubicBezTo>
                    <a:cubicBezTo>
                      <a:pt x="93821" y="-5978"/>
                      <a:pt x="98584" y="2880"/>
                      <a:pt x="104775" y="15834"/>
                    </a:cubicBezTo>
                    <a:cubicBezTo>
                      <a:pt x="108776" y="24216"/>
                      <a:pt x="182499" y="164519"/>
                      <a:pt x="234315" y="263484"/>
                    </a:cubicBezTo>
                  </a:path>
                </a:pathLst>
              </a:custGeom>
              <a:noFill/>
              <a:ln w="12700" cap="rnd">
                <a:solidFill>
                  <a:schemeClr val="accent3"/>
                </a:solidFill>
                <a:prstDash val="solid"/>
                <a:miter/>
              </a:ln>
            </p:spPr>
            <p:txBody>
              <a:bodyPr rtlCol="0" anchor="ctr"/>
              <a:lstStyle/>
              <a:p>
                <a:endParaRPr lang="en-US"/>
              </a:p>
            </p:txBody>
          </p:sp>
          <p:sp>
            <p:nvSpPr>
              <p:cNvPr id="12" name="Freeform 33">
                <a:extLst>
                  <a:ext uri="{FF2B5EF4-FFF2-40B4-BE49-F238E27FC236}">
                    <a16:creationId xmlns:a16="http://schemas.microsoft.com/office/drawing/2014/main" id="{A52F766D-C56C-0200-3B4A-7E0FF4BD3997}"/>
                  </a:ext>
                </a:extLst>
              </p:cNvPr>
              <p:cNvSpPr/>
              <p:nvPr/>
            </p:nvSpPr>
            <p:spPr>
              <a:xfrm>
                <a:off x="8035727" y="4193051"/>
                <a:ext cx="228600" cy="85725"/>
              </a:xfrm>
              <a:custGeom>
                <a:avLst/>
                <a:gdLst>
                  <a:gd name="connsiteX0" fmla="*/ 0 w 228600"/>
                  <a:gd name="connsiteY0" fmla="*/ 27242 h 85725"/>
                  <a:gd name="connsiteX1" fmla="*/ 47435 w 228600"/>
                  <a:gd name="connsiteY1" fmla="*/ 88392 h 85725"/>
                  <a:gd name="connsiteX2" fmla="*/ 115634 w 228600"/>
                  <a:gd name="connsiteY2" fmla="*/ 0 h 85725"/>
                  <a:gd name="connsiteX3" fmla="*/ 235077 w 228600"/>
                  <a:gd name="connsiteY3" fmla="*/ 89345 h 85725"/>
                </a:gdLst>
                <a:ahLst/>
                <a:cxnLst>
                  <a:cxn ang="0">
                    <a:pos x="connsiteX0" y="connsiteY0"/>
                  </a:cxn>
                  <a:cxn ang="0">
                    <a:pos x="connsiteX1" y="connsiteY1"/>
                  </a:cxn>
                  <a:cxn ang="0">
                    <a:pos x="connsiteX2" y="connsiteY2"/>
                  </a:cxn>
                  <a:cxn ang="0">
                    <a:pos x="connsiteX3" y="connsiteY3"/>
                  </a:cxn>
                </a:cxnLst>
                <a:rect l="l" t="t" r="r" b="b"/>
                <a:pathLst>
                  <a:path w="228600" h="85725">
                    <a:moveTo>
                      <a:pt x="0" y="27242"/>
                    </a:moveTo>
                    <a:lnTo>
                      <a:pt x="47435" y="88392"/>
                    </a:lnTo>
                    <a:lnTo>
                      <a:pt x="115634" y="0"/>
                    </a:lnTo>
                    <a:lnTo>
                      <a:pt x="235077" y="89345"/>
                    </a:lnTo>
                  </a:path>
                </a:pathLst>
              </a:custGeom>
              <a:noFill/>
              <a:ln w="12700" cap="rnd">
                <a:solidFill>
                  <a:schemeClr val="accent3"/>
                </a:solidFill>
                <a:prstDash val="solid"/>
                <a:miter/>
              </a:ln>
            </p:spPr>
            <p:txBody>
              <a:bodyPr rtlCol="0" anchor="ctr"/>
              <a:lstStyle/>
              <a:p>
                <a:endParaRPr lang="en-US"/>
              </a:p>
            </p:txBody>
          </p:sp>
          <p:sp>
            <p:nvSpPr>
              <p:cNvPr id="13" name="Freeform 34">
                <a:extLst>
                  <a:ext uri="{FF2B5EF4-FFF2-40B4-BE49-F238E27FC236}">
                    <a16:creationId xmlns:a16="http://schemas.microsoft.com/office/drawing/2014/main" id="{C4CF0807-CED7-4758-544B-3660F7A34EF2}"/>
                  </a:ext>
                </a:extLst>
              </p:cNvPr>
              <p:cNvSpPr/>
              <p:nvPr/>
            </p:nvSpPr>
            <p:spPr>
              <a:xfrm>
                <a:off x="8134787" y="3891680"/>
                <a:ext cx="9525" cy="133350"/>
              </a:xfrm>
              <a:custGeom>
                <a:avLst/>
                <a:gdLst>
                  <a:gd name="connsiteX0" fmla="*/ 0 w 0"/>
                  <a:gd name="connsiteY0" fmla="*/ 139637 h 133350"/>
                  <a:gd name="connsiteX1" fmla="*/ 0 w 0"/>
                  <a:gd name="connsiteY1" fmla="*/ 0 h 133350"/>
                </a:gdLst>
                <a:ahLst/>
                <a:cxnLst>
                  <a:cxn ang="0">
                    <a:pos x="connsiteX0" y="connsiteY0"/>
                  </a:cxn>
                  <a:cxn ang="0">
                    <a:pos x="connsiteX1" y="connsiteY1"/>
                  </a:cxn>
                </a:cxnLst>
                <a:rect l="l" t="t" r="r" b="b"/>
                <a:pathLst>
                  <a:path h="133350">
                    <a:moveTo>
                      <a:pt x="0" y="139637"/>
                    </a:moveTo>
                    <a:lnTo>
                      <a:pt x="0" y="0"/>
                    </a:lnTo>
                  </a:path>
                </a:pathLst>
              </a:custGeom>
              <a:ln w="12700" cap="rnd">
                <a:solidFill>
                  <a:schemeClr val="accent3"/>
                </a:solidFill>
                <a:prstDash val="solid"/>
                <a:round/>
              </a:ln>
            </p:spPr>
            <p:txBody>
              <a:bodyPr rtlCol="0" anchor="ctr"/>
              <a:lstStyle/>
              <a:p>
                <a:endParaRPr lang="en-US"/>
              </a:p>
            </p:txBody>
          </p:sp>
          <p:sp>
            <p:nvSpPr>
              <p:cNvPr id="14" name="Freeform 35">
                <a:extLst>
                  <a:ext uri="{FF2B5EF4-FFF2-40B4-BE49-F238E27FC236}">
                    <a16:creationId xmlns:a16="http://schemas.microsoft.com/office/drawing/2014/main" id="{12C00CE4-57C3-155B-B39A-80E0EA859D19}"/>
                  </a:ext>
                </a:extLst>
              </p:cNvPr>
              <p:cNvSpPr/>
              <p:nvPr/>
            </p:nvSpPr>
            <p:spPr>
              <a:xfrm>
                <a:off x="8134787" y="3891679"/>
                <a:ext cx="152400" cy="85725"/>
              </a:xfrm>
              <a:custGeom>
                <a:avLst/>
                <a:gdLst>
                  <a:gd name="connsiteX0" fmla="*/ 157448 w 152400"/>
                  <a:gd name="connsiteY0" fmla="*/ 89249 h 85725"/>
                  <a:gd name="connsiteX1" fmla="*/ 0 w 152400"/>
                  <a:gd name="connsiteY1" fmla="*/ 89249 h 85725"/>
                  <a:gd name="connsiteX2" fmla="*/ 0 w 152400"/>
                  <a:gd name="connsiteY2" fmla="*/ 0 h 85725"/>
                  <a:gd name="connsiteX3" fmla="*/ 157448 w 152400"/>
                  <a:gd name="connsiteY3" fmla="*/ 0 h 85725"/>
                  <a:gd name="connsiteX4" fmla="*/ 76962 w 152400"/>
                  <a:gd name="connsiteY4" fmla="*/ 44196 h 85725"/>
                  <a:gd name="connsiteX5" fmla="*/ 157448 w 152400"/>
                  <a:gd name="connsiteY5" fmla="*/ 8924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85725">
                    <a:moveTo>
                      <a:pt x="157448" y="89249"/>
                    </a:moveTo>
                    <a:lnTo>
                      <a:pt x="0" y="89249"/>
                    </a:lnTo>
                    <a:lnTo>
                      <a:pt x="0" y="0"/>
                    </a:lnTo>
                    <a:lnTo>
                      <a:pt x="157448" y="0"/>
                    </a:lnTo>
                    <a:lnTo>
                      <a:pt x="76962" y="44196"/>
                    </a:lnTo>
                    <a:lnTo>
                      <a:pt x="157448" y="89249"/>
                    </a:lnTo>
                    <a:close/>
                  </a:path>
                </a:pathLst>
              </a:custGeom>
              <a:noFill/>
              <a:ln w="12700" cap="rnd">
                <a:solidFill>
                  <a:schemeClr val="accent3"/>
                </a:solidFill>
                <a:prstDash val="solid"/>
                <a:round/>
              </a:ln>
            </p:spPr>
            <p:txBody>
              <a:bodyPr rtlCol="0" anchor="ctr"/>
              <a:lstStyle/>
              <a:p>
                <a:endParaRPr lang="en-US"/>
              </a:p>
            </p:txBody>
          </p:sp>
          <p:sp>
            <p:nvSpPr>
              <p:cNvPr id="15" name="Freeform 36">
                <a:extLst>
                  <a:ext uri="{FF2B5EF4-FFF2-40B4-BE49-F238E27FC236}">
                    <a16:creationId xmlns:a16="http://schemas.microsoft.com/office/drawing/2014/main" id="{1773A1F2-8939-E6DF-BA72-C3858EA71580}"/>
                  </a:ext>
                </a:extLst>
              </p:cNvPr>
              <p:cNvSpPr/>
              <p:nvPr/>
            </p:nvSpPr>
            <p:spPr>
              <a:xfrm>
                <a:off x="8335193" y="4239533"/>
                <a:ext cx="133350" cy="47625"/>
              </a:xfrm>
              <a:custGeom>
                <a:avLst/>
                <a:gdLst>
                  <a:gd name="connsiteX0" fmla="*/ 0 w 133350"/>
                  <a:gd name="connsiteY0" fmla="*/ 16288 h 47625"/>
                  <a:gd name="connsiteX1" fmla="*/ 28384 w 133350"/>
                  <a:gd name="connsiteY1" fmla="*/ 52959 h 47625"/>
                  <a:gd name="connsiteX2" fmla="*/ 69247 w 133350"/>
                  <a:gd name="connsiteY2" fmla="*/ 0 h 47625"/>
                  <a:gd name="connsiteX3" fmla="*/ 140779 w 133350"/>
                  <a:gd name="connsiteY3" fmla="*/ 53435 h 47625"/>
                </a:gdLst>
                <a:ahLst/>
                <a:cxnLst>
                  <a:cxn ang="0">
                    <a:pos x="connsiteX0" y="connsiteY0"/>
                  </a:cxn>
                  <a:cxn ang="0">
                    <a:pos x="connsiteX1" y="connsiteY1"/>
                  </a:cxn>
                  <a:cxn ang="0">
                    <a:pos x="connsiteX2" y="connsiteY2"/>
                  </a:cxn>
                  <a:cxn ang="0">
                    <a:pos x="connsiteX3" y="connsiteY3"/>
                  </a:cxn>
                </a:cxnLst>
                <a:rect l="l" t="t" r="r" b="b"/>
                <a:pathLst>
                  <a:path w="133350" h="47625">
                    <a:moveTo>
                      <a:pt x="0" y="16288"/>
                    </a:moveTo>
                    <a:lnTo>
                      <a:pt x="28384" y="52959"/>
                    </a:lnTo>
                    <a:lnTo>
                      <a:pt x="69247" y="0"/>
                    </a:lnTo>
                    <a:lnTo>
                      <a:pt x="140779" y="53435"/>
                    </a:lnTo>
                  </a:path>
                </a:pathLst>
              </a:custGeom>
              <a:noFill/>
              <a:ln w="12700" cap="rnd">
                <a:solidFill>
                  <a:schemeClr val="accent3"/>
                </a:solidFill>
                <a:prstDash val="solid"/>
                <a:miter/>
              </a:ln>
            </p:spPr>
            <p:txBody>
              <a:bodyPr rtlCol="0" anchor="ctr"/>
              <a:lstStyle/>
              <a:p>
                <a:endParaRPr lang="en-US"/>
              </a:p>
            </p:txBody>
          </p:sp>
        </p:grpSp>
      </p:grpSp>
      <p:sp>
        <p:nvSpPr>
          <p:cNvPr id="20" name="Rectangle 19">
            <a:extLst>
              <a:ext uri="{FF2B5EF4-FFF2-40B4-BE49-F238E27FC236}">
                <a16:creationId xmlns:a16="http://schemas.microsoft.com/office/drawing/2014/main" id="{A346225B-0F05-74C0-C53A-ED58B55E76AA}"/>
              </a:ext>
            </a:extLst>
          </p:cNvPr>
          <p:cNvSpPr/>
          <p:nvPr/>
        </p:nvSpPr>
        <p:spPr>
          <a:xfrm>
            <a:off x="6656456" y="1973682"/>
            <a:ext cx="2332498" cy="4108817"/>
          </a:xfrm>
          <a:prstGeom prst="rect">
            <a:avLst/>
          </a:prstGeom>
        </p:spPr>
        <p:txBody>
          <a:bodyPr wrap="square" lIns="0" tIns="0" rIns="0" bIns="0">
            <a:spAutoFit/>
          </a:bodyPr>
          <a:lstStyle/>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IRM ownership of renewal</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Reviewing sequence of events – ON-TIME/EARLY RENEWAL</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Budget availability and cycle (fiscal year)</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Identification of special contracts</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Set expectations PO matches quote</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Review install location/address </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Review ship to bill to information</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Co-term and move off end of quarter if possible/applicable</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Review ETS/EAS if applicable</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Set uplift expectations and reinstatement fees</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Set early PO delivery expectations</a:t>
            </a:r>
          </a:p>
          <a:p>
            <a:pPr marL="342900" indent="-342900" fontAlgn="t">
              <a:lnSpc>
                <a:spcPct val="110000"/>
              </a:lnSpc>
              <a:spcAft>
                <a:spcPts val="300"/>
              </a:spcAft>
              <a:buFont typeface="+mj-lt"/>
              <a:buAutoNum type="arabicPeriod"/>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Confirming discussion and outcomes from Business Review Call (if completed) OR identify and request introduction to IT decision makers</a:t>
            </a:r>
          </a:p>
          <a:p>
            <a:pPr marL="342900" indent="-342900" fontAlgn="t">
              <a:lnSpc>
                <a:spcPct val="110000"/>
              </a:lnSpc>
              <a:spcAft>
                <a:spcPts val="300"/>
              </a:spcAft>
              <a:buFont typeface="+mj-lt"/>
              <a:buAutoNum type="arabicPeriod"/>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Channel information – primary partner(s) if indirect</a:t>
            </a:r>
          </a:p>
        </p:txBody>
      </p:sp>
      <p:sp>
        <p:nvSpPr>
          <p:cNvPr id="21" name="Rectangle 20">
            <a:extLst>
              <a:ext uri="{FF2B5EF4-FFF2-40B4-BE49-F238E27FC236}">
                <a16:creationId xmlns:a16="http://schemas.microsoft.com/office/drawing/2014/main" id="{69E2DBE9-AFC8-E34A-C712-4E7FFF445745}"/>
              </a:ext>
            </a:extLst>
          </p:cNvPr>
          <p:cNvSpPr/>
          <p:nvPr/>
        </p:nvSpPr>
        <p:spPr>
          <a:xfrm>
            <a:off x="9939528" y="1973682"/>
            <a:ext cx="1641322" cy="1585049"/>
          </a:xfrm>
          <a:prstGeom prst="rect">
            <a:avLst/>
          </a:prstGeom>
        </p:spPr>
        <p:txBody>
          <a:bodyPr wrap="square" lIns="0" tIns="0" rIns="0" bIns="0">
            <a:spAutoFit/>
          </a:bodyPr>
          <a:lstStyle/>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Assess viability of renewal</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Build relationship/trust</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Establish credibility  </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Ensure procurement understands the value of the product to their business (based on Business Review Call)</a:t>
            </a:r>
          </a:p>
        </p:txBody>
      </p:sp>
      <p:grpSp>
        <p:nvGrpSpPr>
          <p:cNvPr id="54" name="Group 53">
            <a:extLst>
              <a:ext uri="{FF2B5EF4-FFF2-40B4-BE49-F238E27FC236}">
                <a16:creationId xmlns:a16="http://schemas.microsoft.com/office/drawing/2014/main" id="{152A4D07-7226-3BFB-4D64-6680062AB17E}"/>
              </a:ext>
            </a:extLst>
          </p:cNvPr>
          <p:cNvGrpSpPr/>
          <p:nvPr/>
        </p:nvGrpSpPr>
        <p:grpSpPr>
          <a:xfrm>
            <a:off x="609596" y="1540657"/>
            <a:ext cx="1762207" cy="219035"/>
            <a:chOff x="609596" y="1540657"/>
            <a:chExt cx="1762207" cy="219035"/>
          </a:xfrm>
        </p:grpSpPr>
        <p:sp>
          <p:nvSpPr>
            <p:cNvPr id="22" name="Rectangle 21">
              <a:extLst>
                <a:ext uri="{FF2B5EF4-FFF2-40B4-BE49-F238E27FC236}">
                  <a16:creationId xmlns:a16="http://schemas.microsoft.com/office/drawing/2014/main" id="{624822FF-550E-D40E-5907-E75F4251760D}"/>
                </a:ext>
              </a:extLst>
            </p:cNvPr>
            <p:cNvSpPr/>
            <p:nvPr/>
          </p:nvSpPr>
          <p:spPr>
            <a:xfrm>
              <a:off x="958851" y="1560505"/>
              <a:ext cx="1412952"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Timing: </a:t>
              </a:r>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-150 to -120</a:t>
              </a:r>
            </a:p>
          </p:txBody>
        </p:sp>
        <p:grpSp>
          <p:nvGrpSpPr>
            <p:cNvPr id="27" name="Group 26">
              <a:extLst>
                <a:ext uri="{FF2B5EF4-FFF2-40B4-BE49-F238E27FC236}">
                  <a16:creationId xmlns:a16="http://schemas.microsoft.com/office/drawing/2014/main" id="{66B1577D-C0ED-A3DC-CA74-DAA068257024}"/>
                </a:ext>
              </a:extLst>
            </p:cNvPr>
            <p:cNvGrpSpPr/>
            <p:nvPr/>
          </p:nvGrpSpPr>
          <p:grpSpPr>
            <a:xfrm>
              <a:off x="609596" y="1540657"/>
              <a:ext cx="219035" cy="219035"/>
              <a:chOff x="609596" y="1299677"/>
              <a:chExt cx="219035" cy="219035"/>
            </a:xfrm>
          </p:grpSpPr>
          <p:sp>
            <p:nvSpPr>
              <p:cNvPr id="24" name="Rectangle 23">
                <a:extLst>
                  <a:ext uri="{FF2B5EF4-FFF2-40B4-BE49-F238E27FC236}">
                    <a16:creationId xmlns:a16="http://schemas.microsoft.com/office/drawing/2014/main" id="{885FA5F5-CFD1-AA87-65C9-3FD312357AFB}"/>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25" name="Straight Connector 24">
                <a:extLst>
                  <a:ext uri="{FF2B5EF4-FFF2-40B4-BE49-F238E27FC236}">
                    <a16:creationId xmlns:a16="http://schemas.microsoft.com/office/drawing/2014/main" id="{C9AF2CD9-20EE-382A-A6C5-9A24EF04B1CB}"/>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D2C1C4-0AB4-D09B-DD68-881DB987B0D1}"/>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23" name="Rectangle 22">
            <a:extLst>
              <a:ext uri="{FF2B5EF4-FFF2-40B4-BE49-F238E27FC236}">
                <a16:creationId xmlns:a16="http://schemas.microsoft.com/office/drawing/2014/main" id="{64062E07-CFF2-41CD-2DC5-17E1B41A5C3B}"/>
              </a:ext>
            </a:extLst>
          </p:cNvPr>
          <p:cNvSpPr/>
          <p:nvPr/>
        </p:nvSpPr>
        <p:spPr>
          <a:xfrm>
            <a:off x="3259105" y="1560505"/>
            <a:ext cx="2774298"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Activity: </a:t>
            </a:r>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Phone Call</a:t>
            </a:r>
          </a:p>
        </p:txBody>
      </p:sp>
      <p:grpSp>
        <p:nvGrpSpPr>
          <p:cNvPr id="42" name="Group 41">
            <a:extLst>
              <a:ext uri="{FF2B5EF4-FFF2-40B4-BE49-F238E27FC236}">
                <a16:creationId xmlns:a16="http://schemas.microsoft.com/office/drawing/2014/main" id="{625350B0-E499-DB05-594C-E29A363EE354}"/>
              </a:ext>
            </a:extLst>
          </p:cNvPr>
          <p:cNvGrpSpPr/>
          <p:nvPr/>
        </p:nvGrpSpPr>
        <p:grpSpPr>
          <a:xfrm>
            <a:off x="600173" y="2194965"/>
            <a:ext cx="469281" cy="469281"/>
            <a:chOff x="600173" y="2477035"/>
            <a:chExt cx="469281" cy="469281"/>
          </a:xfrm>
        </p:grpSpPr>
        <p:sp>
          <p:nvSpPr>
            <p:cNvPr id="32" name="Oval 31">
              <a:extLst>
                <a:ext uri="{FF2B5EF4-FFF2-40B4-BE49-F238E27FC236}">
                  <a16:creationId xmlns:a16="http://schemas.microsoft.com/office/drawing/2014/main" id="{A46A175C-7B30-574F-C09C-5DA4C30BE67B}"/>
                </a:ext>
              </a:extLst>
            </p:cNvPr>
            <p:cNvSpPr/>
            <p:nvPr/>
          </p:nvSpPr>
          <p:spPr>
            <a:xfrm>
              <a:off x="600173" y="2477035"/>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33" name="Graphic 26">
              <a:extLst>
                <a:ext uri="{FF2B5EF4-FFF2-40B4-BE49-F238E27FC236}">
                  <a16:creationId xmlns:a16="http://schemas.microsoft.com/office/drawing/2014/main" id="{EF19BA02-3F35-FA3C-5523-D39E64E7057D}"/>
                </a:ext>
              </a:extLst>
            </p:cNvPr>
            <p:cNvGrpSpPr/>
            <p:nvPr/>
          </p:nvGrpSpPr>
          <p:grpSpPr>
            <a:xfrm>
              <a:off x="729406" y="2591506"/>
              <a:ext cx="210814" cy="240338"/>
              <a:chOff x="657296" y="1750320"/>
              <a:chExt cx="384326" cy="438150"/>
            </a:xfrm>
            <a:noFill/>
          </p:grpSpPr>
          <p:sp>
            <p:nvSpPr>
              <p:cNvPr id="34" name="Freeform 3">
                <a:extLst>
                  <a:ext uri="{FF2B5EF4-FFF2-40B4-BE49-F238E27FC236}">
                    <a16:creationId xmlns:a16="http://schemas.microsoft.com/office/drawing/2014/main" id="{A826C895-8490-43A7-4107-314B6C6F2B08}"/>
                  </a:ext>
                </a:extLst>
              </p:cNvPr>
              <p:cNvSpPr/>
              <p:nvPr/>
            </p:nvSpPr>
            <p:spPr>
              <a:xfrm>
                <a:off x="689295" y="1785663"/>
                <a:ext cx="318710" cy="66675"/>
              </a:xfrm>
              <a:custGeom>
                <a:avLst/>
                <a:gdLst>
                  <a:gd name="connsiteX0" fmla="*/ 26934 w 318709"/>
                  <a:gd name="connsiteY0" fmla="*/ 75364 h 66675"/>
                  <a:gd name="connsiteX1" fmla="*/ 32652 w 318709"/>
                  <a:gd name="connsiteY1" fmla="*/ 75364 h 66675"/>
                  <a:gd name="connsiteX2" fmla="*/ 38370 w 318709"/>
                  <a:gd name="connsiteY2" fmla="*/ 75364 h 66675"/>
                  <a:gd name="connsiteX3" fmla="*/ 63305 w 318709"/>
                  <a:gd name="connsiteY3" fmla="*/ 47741 h 66675"/>
                  <a:gd name="connsiteX4" fmla="*/ 53368 w 318709"/>
                  <a:gd name="connsiteY4" fmla="*/ 4498 h 66675"/>
                  <a:gd name="connsiteX5" fmla="*/ 32652 w 318709"/>
                  <a:gd name="connsiteY5" fmla="*/ 21 h 66675"/>
                  <a:gd name="connsiteX6" fmla="*/ 11936 w 318709"/>
                  <a:gd name="connsiteY6" fmla="*/ 4498 h 66675"/>
                  <a:gd name="connsiteX7" fmla="*/ 2562 w 318709"/>
                  <a:gd name="connsiteY7" fmla="*/ 47741 h 66675"/>
                  <a:gd name="connsiteX8" fmla="*/ 26934 w 318709"/>
                  <a:gd name="connsiteY8" fmla="*/ 75364 h 66675"/>
                  <a:gd name="connsiteX9" fmla="*/ 284808 w 318709"/>
                  <a:gd name="connsiteY9" fmla="*/ 75364 h 66675"/>
                  <a:gd name="connsiteX10" fmla="*/ 290526 w 318709"/>
                  <a:gd name="connsiteY10" fmla="*/ 75364 h 66675"/>
                  <a:gd name="connsiteX11" fmla="*/ 296244 w 318709"/>
                  <a:gd name="connsiteY11" fmla="*/ 75364 h 66675"/>
                  <a:gd name="connsiteX12" fmla="*/ 321178 w 318709"/>
                  <a:gd name="connsiteY12" fmla="*/ 47741 h 66675"/>
                  <a:gd name="connsiteX13" fmla="*/ 311242 w 318709"/>
                  <a:gd name="connsiteY13" fmla="*/ 4498 h 66675"/>
                  <a:gd name="connsiteX14" fmla="*/ 269810 w 318709"/>
                  <a:gd name="connsiteY14" fmla="*/ 4498 h 66675"/>
                  <a:gd name="connsiteX15" fmla="*/ 259873 w 318709"/>
                  <a:gd name="connsiteY15" fmla="*/ 47741 h 66675"/>
                  <a:gd name="connsiteX16" fmla="*/ 284808 w 318709"/>
                  <a:gd name="connsiteY16" fmla="*/ 7536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09" h="66675">
                    <a:moveTo>
                      <a:pt x="26934" y="75364"/>
                    </a:moveTo>
                    <a:cubicBezTo>
                      <a:pt x="26934" y="75364"/>
                      <a:pt x="31246" y="75364"/>
                      <a:pt x="32652" y="75364"/>
                    </a:cubicBezTo>
                    <a:cubicBezTo>
                      <a:pt x="34058" y="75364"/>
                      <a:pt x="38370" y="75364"/>
                      <a:pt x="38370" y="75364"/>
                    </a:cubicBezTo>
                    <a:cubicBezTo>
                      <a:pt x="51471" y="72225"/>
                      <a:pt x="61357" y="61275"/>
                      <a:pt x="63305" y="47741"/>
                    </a:cubicBezTo>
                    <a:cubicBezTo>
                      <a:pt x="66773" y="33073"/>
                      <a:pt x="67710" y="13356"/>
                      <a:pt x="53368" y="4498"/>
                    </a:cubicBezTo>
                    <a:cubicBezTo>
                      <a:pt x="46918" y="1334"/>
                      <a:pt x="39812" y="-201"/>
                      <a:pt x="32652" y="21"/>
                    </a:cubicBezTo>
                    <a:cubicBezTo>
                      <a:pt x="25495" y="-179"/>
                      <a:pt x="18394" y="1355"/>
                      <a:pt x="11936" y="4498"/>
                    </a:cubicBezTo>
                    <a:cubicBezTo>
                      <a:pt x="-2312" y="13356"/>
                      <a:pt x="-1468" y="33073"/>
                      <a:pt x="2562" y="47741"/>
                    </a:cubicBezTo>
                    <a:cubicBezTo>
                      <a:pt x="4355" y="61151"/>
                      <a:pt x="14011" y="72094"/>
                      <a:pt x="26934" y="75364"/>
                    </a:cubicBezTo>
                    <a:close/>
                    <a:moveTo>
                      <a:pt x="284808" y="75364"/>
                    </a:moveTo>
                    <a:cubicBezTo>
                      <a:pt x="284808" y="75364"/>
                      <a:pt x="289120" y="75364"/>
                      <a:pt x="290526" y="75364"/>
                    </a:cubicBezTo>
                    <a:cubicBezTo>
                      <a:pt x="291932" y="75364"/>
                      <a:pt x="296244" y="75364"/>
                      <a:pt x="296244" y="75364"/>
                    </a:cubicBezTo>
                    <a:cubicBezTo>
                      <a:pt x="309345" y="72225"/>
                      <a:pt x="319230" y="61275"/>
                      <a:pt x="321178" y="47741"/>
                    </a:cubicBezTo>
                    <a:cubicBezTo>
                      <a:pt x="324646" y="33073"/>
                      <a:pt x="325584" y="13356"/>
                      <a:pt x="311242" y="4498"/>
                    </a:cubicBezTo>
                    <a:cubicBezTo>
                      <a:pt x="298056" y="-1472"/>
                      <a:pt x="282996" y="-1472"/>
                      <a:pt x="269810" y="4498"/>
                    </a:cubicBezTo>
                    <a:cubicBezTo>
                      <a:pt x="255468" y="13356"/>
                      <a:pt x="256405" y="33073"/>
                      <a:pt x="259873" y="47741"/>
                    </a:cubicBezTo>
                    <a:cubicBezTo>
                      <a:pt x="261821" y="61275"/>
                      <a:pt x="271707" y="72225"/>
                      <a:pt x="284808" y="75364"/>
                    </a:cubicBezTo>
                    <a:close/>
                  </a:path>
                </a:pathLst>
              </a:custGeom>
              <a:noFill/>
              <a:ln w="9525" cap="rnd">
                <a:solidFill>
                  <a:schemeClr val="bg1"/>
                </a:solidFill>
                <a:prstDash val="solid"/>
                <a:round/>
              </a:ln>
            </p:spPr>
            <p:txBody>
              <a:bodyPr rtlCol="0" anchor="ctr"/>
              <a:lstStyle/>
              <a:p>
                <a:endParaRPr lang="en-US"/>
              </a:p>
            </p:txBody>
          </p:sp>
          <p:sp>
            <p:nvSpPr>
              <p:cNvPr id="35" name="Freeform 8">
                <a:extLst>
                  <a:ext uri="{FF2B5EF4-FFF2-40B4-BE49-F238E27FC236}">
                    <a16:creationId xmlns:a16="http://schemas.microsoft.com/office/drawing/2014/main" id="{F6814C74-F13D-A260-D30A-4716A98B2286}"/>
                  </a:ext>
                </a:extLst>
              </p:cNvPr>
              <p:cNvSpPr/>
              <p:nvPr/>
            </p:nvSpPr>
            <p:spPr>
              <a:xfrm>
                <a:off x="657296" y="1866170"/>
                <a:ext cx="384326" cy="295275"/>
              </a:xfrm>
              <a:custGeom>
                <a:avLst/>
                <a:gdLst>
                  <a:gd name="connsiteX0" fmla="*/ 64651 w 384326"/>
                  <a:gd name="connsiteY0" fmla="*/ 34385 h 295275"/>
                  <a:gd name="connsiteX1" fmla="*/ 36530 w 384326"/>
                  <a:gd name="connsiteY1" fmla="*/ 95 h 295275"/>
                  <a:gd name="connsiteX2" fmla="*/ 8127 w 384326"/>
                  <a:gd name="connsiteY2" fmla="*/ 13907 h 295275"/>
                  <a:gd name="connsiteX3" fmla="*/ 66 w 384326"/>
                  <a:gd name="connsiteY3" fmla="*/ 36576 h 295275"/>
                  <a:gd name="connsiteX4" fmla="*/ 4190 w 384326"/>
                  <a:gd name="connsiteY4" fmla="*/ 137732 h 295275"/>
                  <a:gd name="connsiteX5" fmla="*/ 5221 w 384326"/>
                  <a:gd name="connsiteY5" fmla="*/ 141351 h 295275"/>
                  <a:gd name="connsiteX6" fmla="*/ 19094 w 384326"/>
                  <a:gd name="connsiteY6" fmla="*/ 164021 h 295275"/>
                  <a:gd name="connsiteX7" fmla="*/ 28468 w 384326"/>
                  <a:gd name="connsiteY7" fmla="*/ 274415 h 295275"/>
                  <a:gd name="connsiteX8" fmla="*/ 64464 w 384326"/>
                  <a:gd name="connsiteY8" fmla="*/ 298609 h 295275"/>
                  <a:gd name="connsiteX9" fmla="*/ 100459 w 384326"/>
                  <a:gd name="connsiteY9" fmla="*/ 274415 h 295275"/>
                  <a:gd name="connsiteX10" fmla="*/ 108989 w 384326"/>
                  <a:gd name="connsiteY10" fmla="*/ 179737 h 295275"/>
                  <a:gd name="connsiteX11" fmla="*/ 109833 w 384326"/>
                  <a:gd name="connsiteY11" fmla="*/ 163259 h 295275"/>
                  <a:gd name="connsiteX12" fmla="*/ 127737 w 384326"/>
                  <a:gd name="connsiteY12" fmla="*/ 82677 h 295275"/>
                  <a:gd name="connsiteX13" fmla="*/ 129237 w 384326"/>
                  <a:gd name="connsiteY13" fmla="*/ 45529 h 295275"/>
                  <a:gd name="connsiteX14" fmla="*/ 129237 w 384326"/>
                  <a:gd name="connsiteY14" fmla="*/ 36671 h 295275"/>
                  <a:gd name="connsiteX15" fmla="*/ 123425 w 384326"/>
                  <a:gd name="connsiteY15" fmla="*/ 16954 h 295275"/>
                  <a:gd name="connsiteX16" fmla="*/ 121175 w 384326"/>
                  <a:gd name="connsiteY16" fmla="*/ 13907 h 295275"/>
                  <a:gd name="connsiteX17" fmla="*/ 92398 w 384326"/>
                  <a:gd name="connsiteY17" fmla="*/ 0 h 295275"/>
                  <a:gd name="connsiteX18" fmla="*/ 322525 w 384326"/>
                  <a:gd name="connsiteY18" fmla="*/ 34385 h 295275"/>
                  <a:gd name="connsiteX19" fmla="*/ 294403 w 384326"/>
                  <a:gd name="connsiteY19" fmla="*/ 95 h 295275"/>
                  <a:gd name="connsiteX20" fmla="*/ 266001 w 384326"/>
                  <a:gd name="connsiteY20" fmla="*/ 13907 h 295275"/>
                  <a:gd name="connsiteX21" fmla="*/ 263001 w 384326"/>
                  <a:gd name="connsiteY21" fmla="*/ 17907 h 295275"/>
                  <a:gd name="connsiteX22" fmla="*/ 257939 w 384326"/>
                  <a:gd name="connsiteY22" fmla="*/ 36957 h 295275"/>
                  <a:gd name="connsiteX23" fmla="*/ 257939 w 384326"/>
                  <a:gd name="connsiteY23" fmla="*/ 43244 h 295275"/>
                  <a:gd name="connsiteX24" fmla="*/ 259720 w 384326"/>
                  <a:gd name="connsiteY24" fmla="*/ 86201 h 295275"/>
                  <a:gd name="connsiteX25" fmla="*/ 276687 w 384326"/>
                  <a:gd name="connsiteY25" fmla="*/ 163544 h 295275"/>
                  <a:gd name="connsiteX26" fmla="*/ 277718 w 384326"/>
                  <a:gd name="connsiteY26" fmla="*/ 176879 h 295275"/>
                  <a:gd name="connsiteX27" fmla="*/ 286248 w 384326"/>
                  <a:gd name="connsiteY27" fmla="*/ 274511 h 295275"/>
                  <a:gd name="connsiteX28" fmla="*/ 322243 w 384326"/>
                  <a:gd name="connsiteY28" fmla="*/ 298704 h 295275"/>
                  <a:gd name="connsiteX29" fmla="*/ 358239 w 384326"/>
                  <a:gd name="connsiteY29" fmla="*/ 274511 h 295275"/>
                  <a:gd name="connsiteX30" fmla="*/ 367613 w 384326"/>
                  <a:gd name="connsiteY30" fmla="*/ 164116 h 295275"/>
                  <a:gd name="connsiteX31" fmla="*/ 381392 w 384326"/>
                  <a:gd name="connsiteY31" fmla="*/ 141446 h 295275"/>
                  <a:gd name="connsiteX32" fmla="*/ 382423 w 384326"/>
                  <a:gd name="connsiteY32" fmla="*/ 137827 h 295275"/>
                  <a:gd name="connsiteX33" fmla="*/ 386548 w 384326"/>
                  <a:gd name="connsiteY33" fmla="*/ 36671 h 295275"/>
                  <a:gd name="connsiteX34" fmla="*/ 379049 w 384326"/>
                  <a:gd name="connsiteY34" fmla="*/ 13907 h 295275"/>
                  <a:gd name="connsiteX35" fmla="*/ 350271 w 384326"/>
                  <a:gd name="connsiteY35" fmla="*/ 0 h 295275"/>
                  <a:gd name="connsiteX36" fmla="*/ 322150 w 384326"/>
                  <a:gd name="connsiteY36" fmla="*/ 3429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326" h="295275">
                    <a:moveTo>
                      <a:pt x="64651" y="34385"/>
                    </a:moveTo>
                    <a:lnTo>
                      <a:pt x="36530" y="95"/>
                    </a:lnTo>
                    <a:cubicBezTo>
                      <a:pt x="26145" y="2426"/>
                      <a:pt x="16428" y="7151"/>
                      <a:pt x="8127" y="13907"/>
                    </a:cubicBezTo>
                    <a:cubicBezTo>
                      <a:pt x="2440" y="19985"/>
                      <a:pt x="-484" y="28206"/>
                      <a:pt x="66" y="36576"/>
                    </a:cubicBezTo>
                    <a:lnTo>
                      <a:pt x="4190" y="137732"/>
                    </a:lnTo>
                    <a:cubicBezTo>
                      <a:pt x="4184" y="139014"/>
                      <a:pt x="4542" y="140270"/>
                      <a:pt x="5221" y="141351"/>
                    </a:cubicBezTo>
                    <a:lnTo>
                      <a:pt x="19094" y="164021"/>
                    </a:lnTo>
                    <a:lnTo>
                      <a:pt x="28468" y="274415"/>
                    </a:lnTo>
                    <a:cubicBezTo>
                      <a:pt x="28468" y="282607"/>
                      <a:pt x="36905" y="298609"/>
                      <a:pt x="64464" y="298609"/>
                    </a:cubicBezTo>
                    <a:cubicBezTo>
                      <a:pt x="92023" y="298609"/>
                      <a:pt x="100084" y="282607"/>
                      <a:pt x="100459" y="274415"/>
                    </a:cubicBezTo>
                    <a:lnTo>
                      <a:pt x="108989" y="179737"/>
                    </a:lnTo>
                    <a:cubicBezTo>
                      <a:pt x="108064" y="174248"/>
                      <a:pt x="108352" y="168619"/>
                      <a:pt x="109833" y="163259"/>
                    </a:cubicBezTo>
                    <a:lnTo>
                      <a:pt x="127737" y="82677"/>
                    </a:lnTo>
                    <a:lnTo>
                      <a:pt x="129237" y="45529"/>
                    </a:lnTo>
                    <a:lnTo>
                      <a:pt x="129237" y="36671"/>
                    </a:lnTo>
                    <a:cubicBezTo>
                      <a:pt x="129681" y="29605"/>
                      <a:pt x="127619" y="22609"/>
                      <a:pt x="123425" y="16954"/>
                    </a:cubicBezTo>
                    <a:cubicBezTo>
                      <a:pt x="122730" y="15897"/>
                      <a:pt x="121979" y="14880"/>
                      <a:pt x="121175" y="13907"/>
                    </a:cubicBezTo>
                    <a:cubicBezTo>
                      <a:pt x="113133" y="6503"/>
                      <a:pt x="103125" y="1666"/>
                      <a:pt x="92398" y="0"/>
                    </a:cubicBezTo>
                    <a:close/>
                    <a:moveTo>
                      <a:pt x="322525" y="34385"/>
                    </a:moveTo>
                    <a:lnTo>
                      <a:pt x="294403" y="95"/>
                    </a:lnTo>
                    <a:cubicBezTo>
                      <a:pt x="283894" y="2047"/>
                      <a:pt x="274089" y="6815"/>
                      <a:pt x="266001" y="13907"/>
                    </a:cubicBezTo>
                    <a:cubicBezTo>
                      <a:pt x="264898" y="15157"/>
                      <a:pt x="263894" y="16494"/>
                      <a:pt x="263001" y="17907"/>
                    </a:cubicBezTo>
                    <a:cubicBezTo>
                      <a:pt x="259192" y="23470"/>
                      <a:pt x="257403" y="30203"/>
                      <a:pt x="257939" y="36957"/>
                    </a:cubicBezTo>
                    <a:lnTo>
                      <a:pt x="257939" y="43244"/>
                    </a:lnTo>
                    <a:lnTo>
                      <a:pt x="259720" y="86201"/>
                    </a:lnTo>
                    <a:lnTo>
                      <a:pt x="276687" y="163544"/>
                    </a:lnTo>
                    <a:cubicBezTo>
                      <a:pt x="277786" y="167895"/>
                      <a:pt x="278135" y="172407"/>
                      <a:pt x="277718" y="176879"/>
                    </a:cubicBezTo>
                    <a:lnTo>
                      <a:pt x="286248" y="274511"/>
                    </a:lnTo>
                    <a:cubicBezTo>
                      <a:pt x="286248" y="282702"/>
                      <a:pt x="294591" y="298704"/>
                      <a:pt x="322243" y="298704"/>
                    </a:cubicBezTo>
                    <a:cubicBezTo>
                      <a:pt x="349896" y="298704"/>
                      <a:pt x="357864" y="282702"/>
                      <a:pt x="358239" y="274511"/>
                    </a:cubicBezTo>
                    <a:lnTo>
                      <a:pt x="367613" y="164116"/>
                    </a:lnTo>
                    <a:lnTo>
                      <a:pt x="381392" y="141446"/>
                    </a:lnTo>
                    <a:cubicBezTo>
                      <a:pt x="382071" y="140365"/>
                      <a:pt x="382429" y="139109"/>
                      <a:pt x="382423" y="137827"/>
                    </a:cubicBezTo>
                    <a:lnTo>
                      <a:pt x="386548" y="36671"/>
                    </a:lnTo>
                    <a:cubicBezTo>
                      <a:pt x="387358" y="28344"/>
                      <a:pt x="384629" y="20061"/>
                      <a:pt x="379049" y="13907"/>
                    </a:cubicBezTo>
                    <a:cubicBezTo>
                      <a:pt x="371048" y="6440"/>
                      <a:pt x="361020" y="1594"/>
                      <a:pt x="350271" y="0"/>
                    </a:cubicBezTo>
                    <a:lnTo>
                      <a:pt x="322150" y="34290"/>
                    </a:lnTo>
                    <a:close/>
                  </a:path>
                </a:pathLst>
              </a:custGeom>
              <a:noFill/>
              <a:ln w="9525" cap="rnd">
                <a:solidFill>
                  <a:schemeClr val="bg1"/>
                </a:solidFill>
                <a:prstDash val="solid"/>
                <a:round/>
              </a:ln>
            </p:spPr>
            <p:txBody>
              <a:bodyPr rtlCol="0" anchor="ctr"/>
              <a:lstStyle/>
              <a:p>
                <a:endParaRPr lang="en-US"/>
              </a:p>
            </p:txBody>
          </p:sp>
          <p:sp>
            <p:nvSpPr>
              <p:cNvPr id="36" name="Freeform 9">
                <a:extLst>
                  <a:ext uri="{FF2B5EF4-FFF2-40B4-BE49-F238E27FC236}">
                    <a16:creationId xmlns:a16="http://schemas.microsoft.com/office/drawing/2014/main" id="{5E162EE5-BB22-4A52-93D8-4722B027E835}"/>
                  </a:ext>
                </a:extLst>
              </p:cNvPr>
              <p:cNvSpPr/>
              <p:nvPr/>
            </p:nvSpPr>
            <p:spPr>
              <a:xfrm>
                <a:off x="779844" y="1750320"/>
                <a:ext cx="140607" cy="438150"/>
              </a:xfrm>
              <a:custGeom>
                <a:avLst/>
                <a:gdLst>
                  <a:gd name="connsiteX0" fmla="*/ 140360 w 140607"/>
                  <a:gd name="connsiteY0" fmla="*/ 282728 h 438150"/>
                  <a:gd name="connsiteX1" fmla="*/ 117675 w 140607"/>
                  <a:gd name="connsiteY1" fmla="*/ 177382 h 438150"/>
                  <a:gd name="connsiteX2" fmla="*/ 129393 w 140607"/>
                  <a:gd name="connsiteY2" fmla="*/ 116422 h 438150"/>
                  <a:gd name="connsiteX3" fmla="*/ 129393 w 140607"/>
                  <a:gd name="connsiteY3" fmla="*/ 114612 h 438150"/>
                  <a:gd name="connsiteX4" fmla="*/ 103615 w 140607"/>
                  <a:gd name="connsiteY4" fmla="*/ 88228 h 438150"/>
                  <a:gd name="connsiteX5" fmla="*/ 70806 w 140607"/>
                  <a:gd name="connsiteY5" fmla="*/ 128900 h 438150"/>
                  <a:gd name="connsiteX6" fmla="*/ 38092 w 140607"/>
                  <a:gd name="connsiteY6" fmla="*/ 88514 h 438150"/>
                  <a:gd name="connsiteX7" fmla="*/ 12314 w 140607"/>
                  <a:gd name="connsiteY7" fmla="*/ 114898 h 438150"/>
                  <a:gd name="connsiteX8" fmla="*/ 12314 w 140607"/>
                  <a:gd name="connsiteY8" fmla="*/ 116708 h 438150"/>
                  <a:gd name="connsiteX9" fmla="*/ 23937 w 140607"/>
                  <a:gd name="connsiteY9" fmla="*/ 177382 h 438150"/>
                  <a:gd name="connsiteX10" fmla="*/ 878 w 140607"/>
                  <a:gd name="connsiteY10" fmla="*/ 282157 h 438150"/>
                  <a:gd name="connsiteX11" fmla="*/ 3315 w 140607"/>
                  <a:gd name="connsiteY11" fmla="*/ 299683 h 438150"/>
                  <a:gd name="connsiteX12" fmla="*/ 25812 w 140607"/>
                  <a:gd name="connsiteY12" fmla="*/ 308541 h 438150"/>
                  <a:gd name="connsiteX13" fmla="*/ 37342 w 140607"/>
                  <a:gd name="connsiteY13" fmla="*/ 422841 h 438150"/>
                  <a:gd name="connsiteX14" fmla="*/ 43810 w 140607"/>
                  <a:gd name="connsiteY14" fmla="*/ 437891 h 438150"/>
                  <a:gd name="connsiteX15" fmla="*/ 70431 w 140607"/>
                  <a:gd name="connsiteY15" fmla="*/ 447416 h 438150"/>
                  <a:gd name="connsiteX16" fmla="*/ 97147 w 140607"/>
                  <a:gd name="connsiteY16" fmla="*/ 437891 h 438150"/>
                  <a:gd name="connsiteX17" fmla="*/ 103521 w 140607"/>
                  <a:gd name="connsiteY17" fmla="*/ 422841 h 438150"/>
                  <a:gd name="connsiteX18" fmla="*/ 115145 w 140607"/>
                  <a:gd name="connsiteY18" fmla="*/ 308541 h 438150"/>
                  <a:gd name="connsiteX19" fmla="*/ 117675 w 140607"/>
                  <a:gd name="connsiteY19" fmla="*/ 308541 h 438150"/>
                  <a:gd name="connsiteX20" fmla="*/ 138392 w 140607"/>
                  <a:gd name="connsiteY20" fmla="*/ 299683 h 438150"/>
                  <a:gd name="connsiteX21" fmla="*/ 140360 w 140607"/>
                  <a:gd name="connsiteY21" fmla="*/ 282728 h 438150"/>
                  <a:gd name="connsiteX22" fmla="*/ 48778 w 140607"/>
                  <a:gd name="connsiteY22" fmla="*/ 4694 h 438150"/>
                  <a:gd name="connsiteX23" fmla="*/ 38279 w 140607"/>
                  <a:gd name="connsiteY23" fmla="*/ 50604 h 438150"/>
                  <a:gd name="connsiteX24" fmla="*/ 64713 w 140607"/>
                  <a:gd name="connsiteY24" fmla="*/ 79179 h 438150"/>
                  <a:gd name="connsiteX25" fmla="*/ 70713 w 140607"/>
                  <a:gd name="connsiteY25" fmla="*/ 79179 h 438150"/>
                  <a:gd name="connsiteX26" fmla="*/ 76806 w 140607"/>
                  <a:gd name="connsiteY26" fmla="*/ 79179 h 438150"/>
                  <a:gd name="connsiteX27" fmla="*/ 103240 w 140607"/>
                  <a:gd name="connsiteY27" fmla="*/ 50604 h 438150"/>
                  <a:gd name="connsiteX28" fmla="*/ 92741 w 140607"/>
                  <a:gd name="connsiteY28" fmla="*/ 4694 h 438150"/>
                  <a:gd name="connsiteX29" fmla="*/ 70806 w 140607"/>
                  <a:gd name="connsiteY29" fmla="*/ 26 h 438150"/>
                  <a:gd name="connsiteX30" fmla="*/ 48778 w 140607"/>
                  <a:gd name="connsiteY30" fmla="*/ 4694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607" h="438150">
                    <a:moveTo>
                      <a:pt x="140360" y="282728"/>
                    </a:moveTo>
                    <a:lnTo>
                      <a:pt x="117675" y="177382"/>
                    </a:lnTo>
                    <a:lnTo>
                      <a:pt x="129393" y="116422"/>
                    </a:lnTo>
                    <a:cubicBezTo>
                      <a:pt x="129439" y="115820"/>
                      <a:pt x="129439" y="115214"/>
                      <a:pt x="129393" y="114612"/>
                    </a:cubicBezTo>
                    <a:cubicBezTo>
                      <a:pt x="129393" y="101849"/>
                      <a:pt x="120019" y="92800"/>
                      <a:pt x="103615" y="88228"/>
                    </a:cubicBezTo>
                    <a:lnTo>
                      <a:pt x="70806" y="128900"/>
                    </a:lnTo>
                    <a:lnTo>
                      <a:pt x="38092" y="88514"/>
                    </a:lnTo>
                    <a:cubicBezTo>
                      <a:pt x="21313" y="92609"/>
                      <a:pt x="12501" y="102134"/>
                      <a:pt x="12314" y="114898"/>
                    </a:cubicBezTo>
                    <a:cubicBezTo>
                      <a:pt x="12222" y="115498"/>
                      <a:pt x="12222" y="116107"/>
                      <a:pt x="12314" y="116708"/>
                    </a:cubicBezTo>
                    <a:lnTo>
                      <a:pt x="23937" y="177382"/>
                    </a:lnTo>
                    <a:lnTo>
                      <a:pt x="878" y="282157"/>
                    </a:lnTo>
                    <a:cubicBezTo>
                      <a:pt x="-871" y="288079"/>
                      <a:pt x="20" y="294484"/>
                      <a:pt x="3315" y="299683"/>
                    </a:cubicBezTo>
                    <a:cubicBezTo>
                      <a:pt x="8804" y="306387"/>
                      <a:pt x="17311" y="309736"/>
                      <a:pt x="25812" y="308541"/>
                    </a:cubicBezTo>
                    <a:lnTo>
                      <a:pt x="37342" y="422841"/>
                    </a:lnTo>
                    <a:cubicBezTo>
                      <a:pt x="37706" y="428470"/>
                      <a:pt x="39993" y="433794"/>
                      <a:pt x="43810" y="437891"/>
                    </a:cubicBezTo>
                    <a:cubicBezTo>
                      <a:pt x="50979" y="444715"/>
                      <a:pt x="60636" y="448171"/>
                      <a:pt x="70431" y="447416"/>
                    </a:cubicBezTo>
                    <a:cubicBezTo>
                      <a:pt x="80253" y="448162"/>
                      <a:pt x="89937" y="444709"/>
                      <a:pt x="97147" y="437891"/>
                    </a:cubicBezTo>
                    <a:cubicBezTo>
                      <a:pt x="100984" y="433817"/>
                      <a:pt x="103248" y="428473"/>
                      <a:pt x="103521" y="422841"/>
                    </a:cubicBezTo>
                    <a:lnTo>
                      <a:pt x="115145" y="308541"/>
                    </a:lnTo>
                    <a:lnTo>
                      <a:pt x="117675" y="308541"/>
                    </a:lnTo>
                    <a:cubicBezTo>
                      <a:pt x="125604" y="309294"/>
                      <a:pt x="133378" y="305970"/>
                      <a:pt x="138392" y="299683"/>
                    </a:cubicBezTo>
                    <a:cubicBezTo>
                      <a:pt x="141364" y="294563"/>
                      <a:pt x="142078" y="288410"/>
                      <a:pt x="140360" y="282728"/>
                    </a:cubicBezTo>
                    <a:close/>
                    <a:moveTo>
                      <a:pt x="48778" y="4694"/>
                    </a:moveTo>
                    <a:cubicBezTo>
                      <a:pt x="33592" y="14219"/>
                      <a:pt x="34624" y="34983"/>
                      <a:pt x="38279" y="50604"/>
                    </a:cubicBezTo>
                    <a:cubicBezTo>
                      <a:pt x="40603" y="64679"/>
                      <a:pt x="51031" y="75952"/>
                      <a:pt x="64713" y="79179"/>
                    </a:cubicBezTo>
                    <a:cubicBezTo>
                      <a:pt x="64713" y="79179"/>
                      <a:pt x="69213" y="79179"/>
                      <a:pt x="70713" y="79179"/>
                    </a:cubicBezTo>
                    <a:cubicBezTo>
                      <a:pt x="72212" y="79179"/>
                      <a:pt x="76806" y="79179"/>
                      <a:pt x="76806" y="79179"/>
                    </a:cubicBezTo>
                    <a:cubicBezTo>
                      <a:pt x="90488" y="75952"/>
                      <a:pt x="100916" y="64679"/>
                      <a:pt x="103240" y="50604"/>
                    </a:cubicBezTo>
                    <a:cubicBezTo>
                      <a:pt x="106896" y="34983"/>
                      <a:pt x="107927" y="14123"/>
                      <a:pt x="92741" y="4694"/>
                    </a:cubicBezTo>
                    <a:cubicBezTo>
                      <a:pt x="85898" y="1390"/>
                      <a:pt x="78379" y="-210"/>
                      <a:pt x="70806" y="26"/>
                    </a:cubicBezTo>
                    <a:cubicBezTo>
                      <a:pt x="63202" y="-229"/>
                      <a:pt x="55648" y="1372"/>
                      <a:pt x="48778" y="4694"/>
                    </a:cubicBezTo>
                    <a:close/>
                  </a:path>
                </a:pathLst>
              </a:custGeom>
              <a:noFill/>
              <a:ln w="9525" cap="rnd">
                <a:solidFill>
                  <a:schemeClr val="bg1"/>
                </a:solidFill>
                <a:prstDash val="solid"/>
                <a:round/>
              </a:ln>
            </p:spPr>
            <p:txBody>
              <a:bodyPr rtlCol="0" anchor="ctr"/>
              <a:lstStyle/>
              <a:p>
                <a:endParaRPr lang="en-US"/>
              </a:p>
            </p:txBody>
          </p:sp>
        </p:grpSp>
      </p:grpSp>
      <p:sp>
        <p:nvSpPr>
          <p:cNvPr id="37" name="Rectangle 36">
            <a:extLst>
              <a:ext uri="{FF2B5EF4-FFF2-40B4-BE49-F238E27FC236}">
                <a16:creationId xmlns:a16="http://schemas.microsoft.com/office/drawing/2014/main" id="{05D39571-6383-D3F5-137F-44A976415C86}"/>
              </a:ext>
            </a:extLst>
          </p:cNvPr>
          <p:cNvSpPr/>
          <p:nvPr/>
        </p:nvSpPr>
        <p:spPr>
          <a:xfrm>
            <a:off x="600172" y="2796261"/>
            <a:ext cx="2506943" cy="430887"/>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External Participants:</a:t>
            </a:r>
          </a:p>
          <a:p>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Procurement – Approval Authority </a:t>
            </a:r>
          </a:p>
        </p:txBody>
      </p:sp>
      <p:sp>
        <p:nvSpPr>
          <p:cNvPr id="38" name="Rectangle 37">
            <a:extLst>
              <a:ext uri="{FF2B5EF4-FFF2-40B4-BE49-F238E27FC236}">
                <a16:creationId xmlns:a16="http://schemas.microsoft.com/office/drawing/2014/main" id="{56B4AB70-B721-E95A-E6AE-7460963DA6B6}"/>
              </a:ext>
            </a:extLst>
          </p:cNvPr>
          <p:cNvSpPr/>
          <p:nvPr/>
        </p:nvSpPr>
        <p:spPr>
          <a:xfrm>
            <a:off x="3259105" y="2796261"/>
            <a:ext cx="2742709" cy="430887"/>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Client Participants:</a:t>
            </a:r>
          </a:p>
          <a:p>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Renewal Rep</a:t>
            </a:r>
          </a:p>
        </p:txBody>
      </p:sp>
      <p:grpSp>
        <p:nvGrpSpPr>
          <p:cNvPr id="50" name="Group 49">
            <a:extLst>
              <a:ext uri="{FF2B5EF4-FFF2-40B4-BE49-F238E27FC236}">
                <a16:creationId xmlns:a16="http://schemas.microsoft.com/office/drawing/2014/main" id="{2B9AD3AE-17AE-88CA-2DBA-C695ECB22D9A}"/>
              </a:ext>
            </a:extLst>
          </p:cNvPr>
          <p:cNvGrpSpPr/>
          <p:nvPr/>
        </p:nvGrpSpPr>
        <p:grpSpPr>
          <a:xfrm>
            <a:off x="600173" y="3662420"/>
            <a:ext cx="469281" cy="469281"/>
            <a:chOff x="600173" y="4156668"/>
            <a:chExt cx="469281" cy="469281"/>
          </a:xfrm>
        </p:grpSpPr>
        <p:sp>
          <p:nvSpPr>
            <p:cNvPr id="44" name="Oval 43">
              <a:extLst>
                <a:ext uri="{FF2B5EF4-FFF2-40B4-BE49-F238E27FC236}">
                  <a16:creationId xmlns:a16="http://schemas.microsoft.com/office/drawing/2014/main" id="{8C671A7E-8B98-0638-020F-FCC039215C79}"/>
                </a:ext>
              </a:extLst>
            </p:cNvPr>
            <p:cNvSpPr/>
            <p:nvPr/>
          </p:nvSpPr>
          <p:spPr>
            <a:xfrm>
              <a:off x="600173" y="4156668"/>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pic>
          <p:nvPicPr>
            <p:cNvPr id="49" name="Graphic 48">
              <a:extLst>
                <a:ext uri="{FF2B5EF4-FFF2-40B4-BE49-F238E27FC236}">
                  <a16:creationId xmlns:a16="http://schemas.microsoft.com/office/drawing/2014/main" id="{6B74CD76-7C41-2A77-3C5C-7123ABD2A8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6670" y="4292009"/>
              <a:ext cx="316286" cy="198598"/>
            </a:xfrm>
            <a:prstGeom prst="rect">
              <a:avLst/>
            </a:prstGeom>
          </p:spPr>
        </p:pic>
      </p:grpSp>
      <p:sp>
        <p:nvSpPr>
          <p:cNvPr id="52" name="TextBox 51">
            <a:extLst>
              <a:ext uri="{FF2B5EF4-FFF2-40B4-BE49-F238E27FC236}">
                <a16:creationId xmlns:a16="http://schemas.microsoft.com/office/drawing/2014/main" id="{AF3FA1C4-D3E1-7BB9-587D-F12AC02EEA07}"/>
              </a:ext>
            </a:extLst>
          </p:cNvPr>
          <p:cNvSpPr txBox="1"/>
          <p:nvPr/>
        </p:nvSpPr>
        <p:spPr>
          <a:xfrm>
            <a:off x="609600" y="4236130"/>
            <a:ext cx="5486398" cy="184666"/>
          </a:xfrm>
          <a:prstGeom prst="rect">
            <a:avLst/>
          </a:prstGeom>
        </p:spPr>
        <p:txBody>
          <a:bodyPr wrap="square" lIns="0" tIns="0" rIns="0" bIns="0">
            <a:spAutoFit/>
          </a:bodyPr>
          <a:lstStyle/>
          <a:p>
            <a:pPr>
              <a:lnSpc>
                <a:spcPts val="1380"/>
              </a:lnSpc>
              <a:spcAft>
                <a:spcPts val="600"/>
              </a:spcAft>
            </a:pPr>
            <a:r>
              <a:rPr lang="en-US" sz="1200" b="1" dirty="0">
                <a:solidFill>
                  <a:schemeClr val="tx2"/>
                </a:solidFill>
                <a:latin typeface="Avenir Next LT Pro" pitchFamily="50" charset="0"/>
              </a:rPr>
              <a:t>Data Captured:</a:t>
            </a:r>
          </a:p>
        </p:txBody>
      </p:sp>
      <p:sp>
        <p:nvSpPr>
          <p:cNvPr id="53" name="Rectangle 52">
            <a:extLst>
              <a:ext uri="{FF2B5EF4-FFF2-40B4-BE49-F238E27FC236}">
                <a16:creationId xmlns:a16="http://schemas.microsoft.com/office/drawing/2014/main" id="{F2B0B17B-8283-DACC-6363-7BA0EE38F11F}"/>
              </a:ext>
            </a:extLst>
          </p:cNvPr>
          <p:cNvSpPr/>
          <p:nvPr/>
        </p:nvSpPr>
        <p:spPr>
          <a:xfrm>
            <a:off x="600172" y="4495287"/>
            <a:ext cx="5495828" cy="1263166"/>
          </a:xfrm>
          <a:prstGeom prst="rect">
            <a:avLst/>
          </a:prstGeom>
        </p:spPr>
        <p:txBody>
          <a:bodyPr wrap="square" lIns="0" tIns="0" rIns="0" bIns="0">
            <a:spAutoFit/>
          </a:bodyPr>
          <a:lstStyle/>
          <a:p>
            <a:pPr marL="171450" indent="-171450">
              <a:lnSpc>
                <a:spcPts val="1380"/>
              </a:lnSpc>
              <a:spcAft>
                <a:spcPts val="300"/>
              </a:spcAft>
              <a:buFont typeface="Arial" panose="020B0604020202020204" pitchFamily="34" charset="0"/>
              <a:buChar char="•"/>
            </a:pPr>
            <a:r>
              <a:rPr lang="en-US" sz="1000" dirty="0"/>
              <a:t>Co-term</a:t>
            </a:r>
          </a:p>
          <a:p>
            <a:pPr marL="171450" indent="-171450">
              <a:lnSpc>
                <a:spcPts val="1380"/>
              </a:lnSpc>
              <a:spcAft>
                <a:spcPts val="300"/>
              </a:spcAft>
              <a:buFont typeface="Arial" panose="020B0604020202020204" pitchFamily="34" charset="0"/>
              <a:buChar char="•"/>
            </a:pPr>
            <a:r>
              <a:rPr lang="en-US" sz="1000" dirty="0"/>
              <a:t>Ship to and bill to information</a:t>
            </a:r>
          </a:p>
          <a:p>
            <a:pPr marL="171450" indent="-171450">
              <a:lnSpc>
                <a:spcPts val="1380"/>
              </a:lnSpc>
              <a:spcAft>
                <a:spcPts val="300"/>
              </a:spcAft>
              <a:buFont typeface="Arial" panose="020B0604020202020204" pitchFamily="34" charset="0"/>
              <a:buChar char="•"/>
            </a:pPr>
            <a:r>
              <a:rPr lang="en-US" sz="1000" dirty="0"/>
              <a:t>Full details of approval chain</a:t>
            </a:r>
          </a:p>
          <a:p>
            <a:pPr marL="171450" indent="-171450">
              <a:lnSpc>
                <a:spcPts val="1380"/>
              </a:lnSpc>
              <a:spcAft>
                <a:spcPts val="300"/>
              </a:spcAft>
              <a:buFont typeface="Arial" panose="020B0604020202020204" pitchFamily="34" charset="0"/>
              <a:buChar char="•"/>
            </a:pPr>
            <a:r>
              <a:rPr lang="en-US" sz="1000" dirty="0"/>
              <a:t>Attach contract if applicable</a:t>
            </a:r>
          </a:p>
          <a:p>
            <a:pPr marL="171450" indent="-171450">
              <a:lnSpc>
                <a:spcPts val="1380"/>
              </a:lnSpc>
              <a:spcAft>
                <a:spcPts val="300"/>
              </a:spcAft>
              <a:buFont typeface="Arial" panose="020B0604020202020204" pitchFamily="34" charset="0"/>
              <a:buChar char="•"/>
            </a:pPr>
            <a:r>
              <a:rPr lang="en-US" sz="1000" dirty="0"/>
              <a:t>Attach IBR</a:t>
            </a:r>
          </a:p>
          <a:p>
            <a:pPr marL="171450" indent="-171450">
              <a:lnSpc>
                <a:spcPts val="1380"/>
              </a:lnSpc>
              <a:spcAft>
                <a:spcPts val="300"/>
              </a:spcAft>
              <a:buFont typeface="Arial" panose="020B0604020202020204" pitchFamily="34" charset="0"/>
              <a:buChar char="•"/>
            </a:pPr>
            <a:r>
              <a:rPr lang="en-US" sz="1000" dirty="0"/>
              <a:t>Correct partner listed in OCS</a:t>
            </a:r>
          </a:p>
        </p:txBody>
      </p:sp>
      <p:sp>
        <p:nvSpPr>
          <p:cNvPr id="2" name="Rectangle 1">
            <a:extLst>
              <a:ext uri="{FF2B5EF4-FFF2-40B4-BE49-F238E27FC236}">
                <a16:creationId xmlns:a16="http://schemas.microsoft.com/office/drawing/2014/main" id="{7393132E-A3DF-0744-6C88-F412A87B416E}"/>
              </a:ext>
            </a:extLst>
          </p:cNvPr>
          <p:cNvSpPr/>
          <p:nvPr/>
        </p:nvSpPr>
        <p:spPr>
          <a:xfrm>
            <a:off x="3253900" y="4495287"/>
            <a:ext cx="2842100" cy="827150"/>
          </a:xfrm>
          <a:prstGeom prst="rect">
            <a:avLst/>
          </a:prstGeom>
        </p:spPr>
        <p:txBody>
          <a:bodyPr wrap="square" lIns="0" tIns="0" rIns="0" bIns="0">
            <a:spAutoFit/>
          </a:bodyPr>
          <a:lstStyle/>
          <a:p>
            <a:pPr marL="171450" indent="-171450">
              <a:lnSpc>
                <a:spcPts val="1380"/>
              </a:lnSpc>
              <a:spcAft>
                <a:spcPts val="300"/>
              </a:spcAft>
              <a:buFont typeface="Arial" panose="020B0604020202020204" pitchFamily="34" charset="0"/>
              <a:buChar char="•"/>
            </a:pPr>
            <a:r>
              <a:rPr lang="en-US" sz="1000" dirty="0"/>
              <a:t>Direct/In-Direct marked on opportunity</a:t>
            </a:r>
          </a:p>
          <a:p>
            <a:pPr marL="171450" indent="-171450">
              <a:lnSpc>
                <a:spcPts val="1380"/>
              </a:lnSpc>
              <a:spcAft>
                <a:spcPts val="300"/>
              </a:spcAft>
              <a:buFont typeface="Arial" panose="020B0604020202020204" pitchFamily="34" charset="0"/>
              <a:buChar char="•"/>
            </a:pPr>
            <a:r>
              <a:rPr lang="en-US" sz="1000" dirty="0"/>
              <a:t>Record budget cycle (fiscal year)</a:t>
            </a:r>
          </a:p>
          <a:p>
            <a:pPr marL="171450" indent="-171450">
              <a:lnSpc>
                <a:spcPts val="1380"/>
              </a:lnSpc>
              <a:spcAft>
                <a:spcPts val="300"/>
              </a:spcAft>
              <a:buFont typeface="Arial" panose="020B0604020202020204" pitchFamily="34" charset="0"/>
              <a:buChar char="•"/>
            </a:pPr>
            <a:r>
              <a:rPr lang="en-US" sz="1000" dirty="0"/>
              <a:t>New Bill To Account Set-Up (if needed)</a:t>
            </a:r>
          </a:p>
          <a:p>
            <a:pPr marL="171450" indent="-171450">
              <a:lnSpc>
                <a:spcPts val="1380"/>
              </a:lnSpc>
              <a:spcAft>
                <a:spcPts val="300"/>
              </a:spcAft>
              <a:buFont typeface="Arial" panose="020B0604020202020204" pitchFamily="34" charset="0"/>
              <a:buChar char="•"/>
            </a:pPr>
            <a:r>
              <a:rPr lang="en-US" sz="1000" dirty="0"/>
              <a:t>Vendor Set-Up (if needed)</a:t>
            </a:r>
          </a:p>
        </p:txBody>
      </p:sp>
      <p:sp>
        <p:nvSpPr>
          <p:cNvPr id="3" name="Rectangle 2">
            <a:extLst>
              <a:ext uri="{FF2B5EF4-FFF2-40B4-BE49-F238E27FC236}">
                <a16:creationId xmlns:a16="http://schemas.microsoft.com/office/drawing/2014/main" id="{5B1525FC-C202-A728-DA9F-AE206AF96067}"/>
              </a:ext>
            </a:extLst>
          </p:cNvPr>
          <p:cNvSpPr/>
          <p:nvPr/>
        </p:nvSpPr>
        <p:spPr>
          <a:xfrm flipV="1">
            <a:off x="0" y="6126480"/>
            <a:ext cx="6492240"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Tree>
    <p:extLst>
      <p:ext uri="{BB962C8B-B14F-4D97-AF65-F5344CB8AC3E}">
        <p14:creationId xmlns:p14="http://schemas.microsoft.com/office/powerpoint/2010/main" val="227058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B8C5A8-1A37-FD45-8CBE-B4B3A9F30561}"/>
              </a:ext>
            </a:extLst>
          </p:cNvPr>
          <p:cNvSpPr>
            <a:spLocks noGrp="1"/>
          </p:cNvSpPr>
          <p:nvPr>
            <p:ph type="title"/>
          </p:nvPr>
        </p:nvSpPr>
        <p:spPr/>
        <p:txBody>
          <a:bodyPr/>
          <a:lstStyle/>
          <a:p>
            <a:r>
              <a:rPr lang="en-US" dirty="0"/>
              <a:t>Renewal Sales Motion Timeline | Best Practice</a:t>
            </a:r>
          </a:p>
        </p:txBody>
      </p:sp>
      <p:sp>
        <p:nvSpPr>
          <p:cNvPr id="136" name="TextBox 135">
            <a:extLst>
              <a:ext uri="{FF2B5EF4-FFF2-40B4-BE49-F238E27FC236}">
                <a16:creationId xmlns:a16="http://schemas.microsoft.com/office/drawing/2014/main" id="{4090BFFA-1403-45D8-9DA9-C112FD464BD1}"/>
              </a:ext>
            </a:extLst>
          </p:cNvPr>
          <p:cNvSpPr txBox="1"/>
          <p:nvPr/>
        </p:nvSpPr>
        <p:spPr>
          <a:xfrm>
            <a:off x="9791412" y="1519928"/>
            <a:ext cx="635050" cy="284694"/>
          </a:xfrm>
          <a:prstGeom prst="rect">
            <a:avLst/>
          </a:prstGeom>
          <a:solidFill>
            <a:schemeClr val="accent2"/>
          </a:solidFill>
          <a:ln>
            <a:noFill/>
          </a:ln>
        </p:spPr>
        <p:txBody>
          <a:bodyPr vert="horz" wrap="none" lIns="0" tIns="0" rIns="0" bIns="0" rtlCol="0" anchor="ctr">
            <a:noAutofit/>
          </a:bodyPr>
          <a:lstStyle/>
          <a:p>
            <a:pPr algn="ctr" defTabSz="914126">
              <a:lnSpc>
                <a:spcPct val="80000"/>
              </a:lnSpc>
              <a:defRPr/>
            </a:pPr>
            <a:r>
              <a:rPr lang="en-US" sz="950" b="1" dirty="0">
                <a:solidFill>
                  <a:schemeClr val="bg1"/>
                </a:solidFill>
                <a:latin typeface="Avenir Next LT Pro" pitchFamily="50" charset="0"/>
              </a:rPr>
              <a:t>Expiration</a:t>
            </a:r>
          </a:p>
        </p:txBody>
      </p:sp>
      <p:sp>
        <p:nvSpPr>
          <p:cNvPr id="137" name="TextBox 136">
            <a:extLst>
              <a:ext uri="{FF2B5EF4-FFF2-40B4-BE49-F238E27FC236}">
                <a16:creationId xmlns:a16="http://schemas.microsoft.com/office/drawing/2014/main" id="{17ED972A-EBD0-4D41-BB17-58A9A9BC16FC}"/>
              </a:ext>
            </a:extLst>
          </p:cNvPr>
          <p:cNvSpPr txBox="1"/>
          <p:nvPr/>
        </p:nvSpPr>
        <p:spPr>
          <a:xfrm>
            <a:off x="10426462" y="1519928"/>
            <a:ext cx="1155938" cy="284694"/>
          </a:xfrm>
          <a:prstGeom prst="rect">
            <a:avLst/>
          </a:prstGeom>
          <a:solidFill>
            <a:schemeClr val="tx1">
              <a:lumMod val="10000"/>
              <a:lumOff val="90000"/>
            </a:schemeClr>
          </a:solidFill>
          <a:ln>
            <a:noFill/>
          </a:ln>
        </p:spPr>
        <p:txBody>
          <a:bodyPr vert="horz" wrap="none" lIns="0" tIns="0" rIns="0" bIns="0" rtlCol="0" anchor="ctr">
            <a:noAutofit/>
          </a:bodyPr>
          <a:lstStyle/>
          <a:p>
            <a:pPr algn="ctr" defTabSz="914126">
              <a:lnSpc>
                <a:spcPct val="80000"/>
              </a:lnSpc>
              <a:defRPr/>
            </a:pPr>
            <a:r>
              <a:rPr lang="en-US" sz="950" b="1" dirty="0">
                <a:solidFill>
                  <a:srgbClr val="2C2C2B"/>
                </a:solidFill>
                <a:latin typeface="Avenir Next LT Pro" pitchFamily="50" charset="0"/>
              </a:rPr>
              <a:t>Post Quarter</a:t>
            </a:r>
          </a:p>
        </p:txBody>
      </p:sp>
      <p:sp>
        <p:nvSpPr>
          <p:cNvPr id="138" name="TextBox 137">
            <a:extLst>
              <a:ext uri="{FF2B5EF4-FFF2-40B4-BE49-F238E27FC236}">
                <a16:creationId xmlns:a16="http://schemas.microsoft.com/office/drawing/2014/main" id="{57B6225D-1416-4CAB-9885-D384A3F4E177}"/>
              </a:ext>
            </a:extLst>
          </p:cNvPr>
          <p:cNvSpPr txBox="1"/>
          <p:nvPr/>
        </p:nvSpPr>
        <p:spPr>
          <a:xfrm>
            <a:off x="6496248" y="1519928"/>
            <a:ext cx="3295163" cy="284694"/>
          </a:xfrm>
          <a:prstGeom prst="rect">
            <a:avLst/>
          </a:prstGeom>
          <a:solidFill>
            <a:schemeClr val="tx1">
              <a:lumMod val="10000"/>
              <a:lumOff val="90000"/>
            </a:schemeClr>
          </a:solidFill>
          <a:ln>
            <a:noFill/>
          </a:ln>
        </p:spPr>
        <p:txBody>
          <a:bodyPr vert="horz" wrap="none" lIns="0" tIns="0" rIns="0" bIns="0" rtlCol="0" anchor="ctr">
            <a:noAutofit/>
          </a:bodyPr>
          <a:lstStyle/>
          <a:p>
            <a:pPr algn="ctr" defTabSz="914126">
              <a:lnSpc>
                <a:spcPct val="80000"/>
              </a:lnSpc>
              <a:defRPr/>
            </a:pPr>
            <a:r>
              <a:rPr lang="en-US" sz="950" b="1" dirty="0">
                <a:solidFill>
                  <a:srgbClr val="2C2C2B"/>
                </a:solidFill>
                <a:latin typeface="Avenir Next LT Pro" pitchFamily="50" charset="0"/>
              </a:rPr>
              <a:t>In Quarter</a:t>
            </a:r>
          </a:p>
        </p:txBody>
      </p:sp>
      <p:sp>
        <p:nvSpPr>
          <p:cNvPr id="139" name="TextBox 138">
            <a:extLst>
              <a:ext uri="{FF2B5EF4-FFF2-40B4-BE49-F238E27FC236}">
                <a16:creationId xmlns:a16="http://schemas.microsoft.com/office/drawing/2014/main" id="{74168139-6AB5-4025-995C-233BD31D396C}"/>
              </a:ext>
            </a:extLst>
          </p:cNvPr>
          <p:cNvSpPr txBox="1"/>
          <p:nvPr/>
        </p:nvSpPr>
        <p:spPr>
          <a:xfrm>
            <a:off x="1901230" y="1519928"/>
            <a:ext cx="4595019" cy="284694"/>
          </a:xfrm>
          <a:prstGeom prst="rect">
            <a:avLst/>
          </a:prstGeom>
          <a:solidFill>
            <a:schemeClr val="accent2"/>
          </a:solidFill>
          <a:ln>
            <a:noFill/>
          </a:ln>
        </p:spPr>
        <p:txBody>
          <a:bodyPr vert="horz" wrap="none" lIns="0" tIns="0" rIns="0" bIns="0" rtlCol="0" anchor="ctr">
            <a:noAutofit/>
          </a:bodyPr>
          <a:lstStyle/>
          <a:p>
            <a:pPr algn="ctr" defTabSz="914126">
              <a:lnSpc>
                <a:spcPct val="80000"/>
              </a:lnSpc>
              <a:defRPr/>
            </a:pPr>
            <a:r>
              <a:rPr lang="en-US" sz="950" b="1" dirty="0">
                <a:solidFill>
                  <a:schemeClr val="bg1"/>
                </a:solidFill>
                <a:latin typeface="Avenir Next LT Pro" pitchFamily="50" charset="0"/>
              </a:rPr>
              <a:t>Previous Quarter</a:t>
            </a:r>
          </a:p>
        </p:txBody>
      </p:sp>
      <p:sp>
        <p:nvSpPr>
          <p:cNvPr id="26" name="Rectangle 25"/>
          <p:cNvSpPr/>
          <p:nvPr/>
        </p:nvSpPr>
        <p:spPr>
          <a:xfrm>
            <a:off x="2059257" y="1357174"/>
            <a:ext cx="333163" cy="153888"/>
          </a:xfrm>
          <a:prstGeom prst="rect">
            <a:avLst/>
          </a:prstGeom>
        </p:spPr>
        <p:txBody>
          <a:bodyPr wrap="none" lIns="0" tIns="0" rIns="0" bIns="0" anchor="b">
            <a:spAutoFit/>
          </a:bodyPr>
          <a:lstStyle/>
          <a:p>
            <a:pPr algn="ctr"/>
            <a:r>
              <a:rPr lang="en-US" sz="1000" b="1" dirty="0">
                <a:solidFill>
                  <a:schemeClr val="tx1">
                    <a:lumMod val="50000"/>
                    <a:lumOff val="50000"/>
                  </a:schemeClr>
                </a:solidFill>
              </a:rPr>
              <a:t>-180 </a:t>
            </a:r>
            <a:endParaRPr lang="en-US" sz="1000" dirty="0"/>
          </a:p>
        </p:txBody>
      </p:sp>
      <p:sp>
        <p:nvSpPr>
          <p:cNvPr id="141" name="Rectangle 140"/>
          <p:cNvSpPr/>
          <p:nvPr/>
        </p:nvSpPr>
        <p:spPr>
          <a:xfrm>
            <a:off x="2973056" y="1357173"/>
            <a:ext cx="333163" cy="153888"/>
          </a:xfrm>
          <a:prstGeom prst="rect">
            <a:avLst/>
          </a:prstGeom>
        </p:spPr>
        <p:txBody>
          <a:bodyPr wrap="none" lIns="0" tIns="0" rIns="0" bIns="0" anchor="b">
            <a:spAutoFit/>
          </a:bodyPr>
          <a:lstStyle/>
          <a:p>
            <a:pPr algn="ctr"/>
            <a:r>
              <a:rPr lang="en-US" sz="1000" b="1" dirty="0">
                <a:solidFill>
                  <a:schemeClr val="tx1">
                    <a:lumMod val="50000"/>
                    <a:lumOff val="50000"/>
                  </a:schemeClr>
                </a:solidFill>
              </a:rPr>
              <a:t>-150 </a:t>
            </a:r>
            <a:endParaRPr lang="en-US" sz="1000" dirty="0"/>
          </a:p>
        </p:txBody>
      </p:sp>
      <p:sp>
        <p:nvSpPr>
          <p:cNvPr id="142" name="Rectangle 141"/>
          <p:cNvSpPr/>
          <p:nvPr/>
        </p:nvSpPr>
        <p:spPr>
          <a:xfrm>
            <a:off x="4504286" y="1357174"/>
            <a:ext cx="333163" cy="153888"/>
          </a:xfrm>
          <a:prstGeom prst="rect">
            <a:avLst/>
          </a:prstGeom>
        </p:spPr>
        <p:txBody>
          <a:bodyPr wrap="none" lIns="0" tIns="0" rIns="0" bIns="0" anchor="b">
            <a:spAutoFit/>
          </a:bodyPr>
          <a:lstStyle/>
          <a:p>
            <a:pPr algn="ctr"/>
            <a:r>
              <a:rPr lang="en-US" sz="1000" b="1" dirty="0">
                <a:solidFill>
                  <a:schemeClr val="tx1">
                    <a:lumMod val="50000"/>
                    <a:lumOff val="50000"/>
                  </a:schemeClr>
                </a:solidFill>
              </a:rPr>
              <a:t>-120 </a:t>
            </a:r>
            <a:endParaRPr lang="en-US" sz="1000" dirty="0"/>
          </a:p>
        </p:txBody>
      </p:sp>
      <p:sp>
        <p:nvSpPr>
          <p:cNvPr id="143" name="Rectangle 142"/>
          <p:cNvSpPr/>
          <p:nvPr/>
        </p:nvSpPr>
        <p:spPr>
          <a:xfrm>
            <a:off x="5221132" y="1357174"/>
            <a:ext cx="333163" cy="153888"/>
          </a:xfrm>
          <a:prstGeom prst="rect">
            <a:avLst/>
          </a:prstGeom>
        </p:spPr>
        <p:txBody>
          <a:bodyPr wrap="none" lIns="0" tIns="0" rIns="0" bIns="0" anchor="b">
            <a:spAutoFit/>
          </a:bodyPr>
          <a:lstStyle/>
          <a:p>
            <a:pPr algn="ctr"/>
            <a:r>
              <a:rPr lang="en-US" sz="1000" b="1" dirty="0">
                <a:solidFill>
                  <a:schemeClr val="tx1">
                    <a:lumMod val="50000"/>
                    <a:lumOff val="50000"/>
                  </a:schemeClr>
                </a:solidFill>
              </a:rPr>
              <a:t>-115 </a:t>
            </a:r>
            <a:endParaRPr lang="en-US" sz="1000" dirty="0"/>
          </a:p>
        </p:txBody>
      </p:sp>
      <p:sp>
        <p:nvSpPr>
          <p:cNvPr id="144" name="Rectangle 143"/>
          <p:cNvSpPr/>
          <p:nvPr/>
        </p:nvSpPr>
        <p:spPr>
          <a:xfrm>
            <a:off x="5568069" y="1357174"/>
            <a:ext cx="333163" cy="153888"/>
          </a:xfrm>
          <a:prstGeom prst="rect">
            <a:avLst/>
          </a:prstGeom>
        </p:spPr>
        <p:txBody>
          <a:bodyPr wrap="none" lIns="0" tIns="0" rIns="0" bIns="0" anchor="b">
            <a:spAutoFit/>
          </a:bodyPr>
          <a:lstStyle/>
          <a:p>
            <a:pPr algn="ctr"/>
            <a:r>
              <a:rPr lang="en-US" sz="1000" b="1" dirty="0">
                <a:solidFill>
                  <a:schemeClr val="tx1">
                    <a:lumMod val="50000"/>
                    <a:lumOff val="50000"/>
                  </a:schemeClr>
                </a:solidFill>
              </a:rPr>
              <a:t>-105 </a:t>
            </a:r>
            <a:endParaRPr lang="en-US" sz="1000" dirty="0"/>
          </a:p>
        </p:txBody>
      </p:sp>
      <p:sp>
        <p:nvSpPr>
          <p:cNvPr id="145" name="Rectangle 144"/>
          <p:cNvSpPr/>
          <p:nvPr/>
        </p:nvSpPr>
        <p:spPr>
          <a:xfrm>
            <a:off x="6141520" y="1357174"/>
            <a:ext cx="247397" cy="153888"/>
          </a:xfrm>
          <a:prstGeom prst="rect">
            <a:avLst/>
          </a:prstGeom>
        </p:spPr>
        <p:txBody>
          <a:bodyPr wrap="none" lIns="0" tIns="0" rIns="0" bIns="0" anchor="b">
            <a:spAutoFit/>
          </a:bodyPr>
          <a:lstStyle/>
          <a:p>
            <a:pPr algn="ctr"/>
            <a:r>
              <a:rPr lang="en-US" sz="1000" b="1" dirty="0">
                <a:solidFill>
                  <a:schemeClr val="tx1">
                    <a:lumMod val="50000"/>
                    <a:lumOff val="50000"/>
                  </a:schemeClr>
                </a:solidFill>
              </a:rPr>
              <a:t>-90 </a:t>
            </a:r>
            <a:endParaRPr lang="en-US" sz="1000" dirty="0"/>
          </a:p>
        </p:txBody>
      </p:sp>
      <p:sp>
        <p:nvSpPr>
          <p:cNvPr id="146" name="Rectangle 145"/>
          <p:cNvSpPr/>
          <p:nvPr/>
        </p:nvSpPr>
        <p:spPr>
          <a:xfrm>
            <a:off x="7450342" y="1357174"/>
            <a:ext cx="247397" cy="153888"/>
          </a:xfrm>
          <a:prstGeom prst="rect">
            <a:avLst/>
          </a:prstGeom>
        </p:spPr>
        <p:txBody>
          <a:bodyPr wrap="none" lIns="0" tIns="0" rIns="0" bIns="0" anchor="b">
            <a:spAutoFit/>
          </a:bodyPr>
          <a:lstStyle/>
          <a:p>
            <a:pPr algn="ctr"/>
            <a:r>
              <a:rPr lang="en-US" sz="1000" b="1" dirty="0">
                <a:solidFill>
                  <a:schemeClr val="tx1">
                    <a:lumMod val="50000"/>
                    <a:lumOff val="50000"/>
                  </a:schemeClr>
                </a:solidFill>
              </a:rPr>
              <a:t>-60 </a:t>
            </a:r>
            <a:endParaRPr lang="en-US" sz="1000" dirty="0"/>
          </a:p>
        </p:txBody>
      </p:sp>
      <p:sp>
        <p:nvSpPr>
          <p:cNvPr id="147" name="Rectangle 146"/>
          <p:cNvSpPr/>
          <p:nvPr/>
        </p:nvSpPr>
        <p:spPr>
          <a:xfrm>
            <a:off x="8745755" y="1357174"/>
            <a:ext cx="247397" cy="153888"/>
          </a:xfrm>
          <a:prstGeom prst="rect">
            <a:avLst/>
          </a:prstGeom>
        </p:spPr>
        <p:txBody>
          <a:bodyPr wrap="none" lIns="0" tIns="0" rIns="0" bIns="0" anchor="b">
            <a:spAutoFit/>
          </a:bodyPr>
          <a:lstStyle/>
          <a:p>
            <a:pPr algn="ctr"/>
            <a:r>
              <a:rPr lang="en-US" sz="1000" b="1" dirty="0">
                <a:solidFill>
                  <a:schemeClr val="tx1">
                    <a:lumMod val="50000"/>
                    <a:lumOff val="50000"/>
                  </a:schemeClr>
                </a:solidFill>
              </a:rPr>
              <a:t>-30 </a:t>
            </a:r>
            <a:endParaRPr lang="en-US" sz="1000" dirty="0"/>
          </a:p>
        </p:txBody>
      </p:sp>
      <p:sp>
        <p:nvSpPr>
          <p:cNvPr id="148" name="Rectangle 147"/>
          <p:cNvSpPr/>
          <p:nvPr/>
        </p:nvSpPr>
        <p:spPr>
          <a:xfrm>
            <a:off x="9963165" y="1357174"/>
            <a:ext cx="85764" cy="153888"/>
          </a:xfrm>
          <a:prstGeom prst="rect">
            <a:avLst/>
          </a:prstGeom>
        </p:spPr>
        <p:txBody>
          <a:bodyPr wrap="none" lIns="0" tIns="0" rIns="0" bIns="0" anchor="b">
            <a:spAutoFit/>
          </a:bodyPr>
          <a:lstStyle/>
          <a:p>
            <a:pPr algn="ctr"/>
            <a:r>
              <a:rPr lang="en-US" sz="1000" b="1" dirty="0">
                <a:solidFill>
                  <a:schemeClr val="tx1">
                    <a:lumMod val="50000"/>
                    <a:lumOff val="50000"/>
                  </a:schemeClr>
                </a:solidFill>
              </a:rPr>
              <a:t>0</a:t>
            </a:r>
            <a:endParaRPr lang="en-US" sz="1000" dirty="0"/>
          </a:p>
        </p:txBody>
      </p:sp>
      <p:sp>
        <p:nvSpPr>
          <p:cNvPr id="149" name="Rectangle 148"/>
          <p:cNvSpPr/>
          <p:nvPr/>
        </p:nvSpPr>
        <p:spPr>
          <a:xfrm>
            <a:off x="11213810" y="1357174"/>
            <a:ext cx="291930" cy="153888"/>
          </a:xfrm>
          <a:prstGeom prst="rect">
            <a:avLst/>
          </a:prstGeom>
        </p:spPr>
        <p:txBody>
          <a:bodyPr wrap="none" lIns="0" tIns="0" rIns="0" bIns="0" anchor="b">
            <a:spAutoFit/>
          </a:bodyPr>
          <a:lstStyle/>
          <a:p>
            <a:pPr algn="ctr"/>
            <a:r>
              <a:rPr lang="en-US" sz="1000" b="1" dirty="0">
                <a:solidFill>
                  <a:schemeClr val="tx1">
                    <a:lumMod val="50000"/>
                    <a:lumOff val="50000"/>
                  </a:schemeClr>
                </a:solidFill>
              </a:rPr>
              <a:t>+30 </a:t>
            </a:r>
            <a:endParaRPr lang="en-US" sz="1000" dirty="0"/>
          </a:p>
        </p:txBody>
      </p:sp>
      <p:sp>
        <p:nvSpPr>
          <p:cNvPr id="203" name="Rectangle 202"/>
          <p:cNvSpPr/>
          <p:nvPr/>
        </p:nvSpPr>
        <p:spPr bwMode="auto">
          <a:xfrm>
            <a:off x="1901231" y="3068695"/>
            <a:ext cx="9667312" cy="971918"/>
          </a:xfrm>
          <a:prstGeom prst="rect">
            <a:avLst/>
          </a:prstGeom>
          <a:solidFill>
            <a:schemeClr val="accent4">
              <a:lumMod val="20000"/>
              <a:lumOff val="80000"/>
            </a:schemeClr>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1200" dirty="0" err="1">
              <a:solidFill>
                <a:schemeClr val="bg1"/>
              </a:solidFill>
            </a:endParaRPr>
          </a:p>
        </p:txBody>
      </p:sp>
      <p:sp>
        <p:nvSpPr>
          <p:cNvPr id="58" name="Rectangle 57">
            <a:extLst>
              <a:ext uri="{FF2B5EF4-FFF2-40B4-BE49-F238E27FC236}">
                <a16:creationId xmlns:a16="http://schemas.microsoft.com/office/drawing/2014/main" id="{E29483FD-64C5-8647-9CA1-05B3F6C4AD0E}"/>
              </a:ext>
            </a:extLst>
          </p:cNvPr>
          <p:cNvSpPr/>
          <p:nvPr/>
        </p:nvSpPr>
        <p:spPr bwMode="auto">
          <a:xfrm>
            <a:off x="609600" y="3070191"/>
            <a:ext cx="1291631" cy="97030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defRPr/>
            </a:pPr>
            <a:r>
              <a:rPr lang="en-US" sz="1200" b="1" dirty="0">
                <a:solidFill>
                  <a:srgbClr val="FFFFFF"/>
                </a:solidFill>
                <a:latin typeface="Avenir Next LT Pro" pitchFamily="50" charset="0"/>
              </a:rPr>
              <a:t>Partner</a:t>
            </a:r>
          </a:p>
        </p:txBody>
      </p:sp>
      <p:grpSp>
        <p:nvGrpSpPr>
          <p:cNvPr id="166" name="Group 165"/>
          <p:cNvGrpSpPr/>
          <p:nvPr/>
        </p:nvGrpSpPr>
        <p:grpSpPr>
          <a:xfrm>
            <a:off x="3545574" y="3140905"/>
            <a:ext cx="1596439" cy="208495"/>
            <a:chOff x="3407436" y="4041125"/>
            <a:chExt cx="1563624" cy="200898"/>
          </a:xfrm>
        </p:grpSpPr>
        <p:sp>
          <p:nvSpPr>
            <p:cNvPr id="95" name="Rounded Rectangle 94">
              <a:extLst>
                <a:ext uri="{FF2B5EF4-FFF2-40B4-BE49-F238E27FC236}">
                  <a16:creationId xmlns:a16="http://schemas.microsoft.com/office/drawing/2014/main" id="{9E7DDB45-B9B4-B942-ADB4-CA53C42FC3A2}"/>
                </a:ext>
              </a:extLst>
            </p:cNvPr>
            <p:cNvSpPr/>
            <p:nvPr/>
          </p:nvSpPr>
          <p:spPr bwMode="auto">
            <a:xfrm>
              <a:off x="3407436" y="4187605"/>
              <a:ext cx="1563624" cy="54418"/>
            </a:xfrm>
            <a:prstGeom prst="roundRect">
              <a:avLst/>
            </a:prstGeom>
            <a:solidFill>
              <a:schemeClr val="accent3"/>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1200" b="1" dirty="0">
                <a:solidFill>
                  <a:srgbClr val="FFFFFF"/>
                </a:solidFill>
                <a:latin typeface="Avenir Next LT Pro" pitchFamily="50" charset="0"/>
              </a:endParaRPr>
            </a:p>
          </p:txBody>
        </p:sp>
        <p:sp>
          <p:nvSpPr>
            <p:cNvPr id="96" name="TextBox 95">
              <a:extLst>
                <a:ext uri="{FF2B5EF4-FFF2-40B4-BE49-F238E27FC236}">
                  <a16:creationId xmlns:a16="http://schemas.microsoft.com/office/drawing/2014/main" id="{54C24156-ED5F-F141-9BFB-3C7C896C1D61}"/>
                </a:ext>
              </a:extLst>
            </p:cNvPr>
            <p:cNvSpPr txBox="1"/>
            <p:nvPr/>
          </p:nvSpPr>
          <p:spPr>
            <a:xfrm>
              <a:off x="3407436" y="4041125"/>
              <a:ext cx="1241913" cy="133453"/>
            </a:xfrm>
            <a:prstGeom prst="rect">
              <a:avLst/>
            </a:prstGeom>
          </p:spPr>
          <p:txBody>
            <a:bodyPr vert="horz" wrap="none" lIns="0" tIns="0" rIns="0" bIns="0" rtlCol="0" anchor="ctr">
              <a:spAutoFit/>
            </a:bodyPr>
            <a:lstStyle>
              <a:defPPr>
                <a:defRPr lang="en-US"/>
              </a:defPPr>
              <a:lvl1pPr lvl="0">
                <a:defRPr sz="900">
                  <a:solidFill>
                    <a:srgbClr val="2C2C2B"/>
                  </a:solidFill>
                </a:defRPr>
              </a:lvl1pPr>
            </a:lstStyle>
            <a:p>
              <a:r>
                <a:rPr lang="en-US" dirty="0"/>
                <a:t>Alignment Call – Partner</a:t>
              </a:r>
            </a:p>
          </p:txBody>
        </p:sp>
      </p:grpSp>
      <p:grpSp>
        <p:nvGrpSpPr>
          <p:cNvPr id="167" name="Group 166"/>
          <p:cNvGrpSpPr/>
          <p:nvPr/>
        </p:nvGrpSpPr>
        <p:grpSpPr>
          <a:xfrm>
            <a:off x="5404713" y="3439372"/>
            <a:ext cx="1195840" cy="205579"/>
            <a:chOff x="5228360" y="4385823"/>
            <a:chExt cx="1171259" cy="198088"/>
          </a:xfrm>
        </p:grpSpPr>
        <p:sp>
          <p:nvSpPr>
            <p:cNvPr id="114" name="Rounded Rectangle 113">
              <a:extLst>
                <a:ext uri="{FF2B5EF4-FFF2-40B4-BE49-F238E27FC236}">
                  <a16:creationId xmlns:a16="http://schemas.microsoft.com/office/drawing/2014/main" id="{99925B03-3650-454B-94E8-ABC01104C3A2}"/>
                </a:ext>
              </a:extLst>
            </p:cNvPr>
            <p:cNvSpPr/>
            <p:nvPr/>
          </p:nvSpPr>
          <p:spPr bwMode="auto">
            <a:xfrm>
              <a:off x="5228360" y="4529493"/>
              <a:ext cx="603504" cy="54418"/>
            </a:xfrm>
            <a:prstGeom prst="roundRect">
              <a:avLst/>
            </a:prstGeom>
            <a:solidFill>
              <a:schemeClr val="accent3"/>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1200" b="1" dirty="0">
                <a:solidFill>
                  <a:srgbClr val="FFFFFF"/>
                </a:solidFill>
                <a:latin typeface="Avenir Next LT Pro" pitchFamily="50" charset="0"/>
              </a:endParaRPr>
            </a:p>
          </p:txBody>
        </p:sp>
        <p:sp>
          <p:nvSpPr>
            <p:cNvPr id="115" name="TextBox 114">
              <a:extLst>
                <a:ext uri="{FF2B5EF4-FFF2-40B4-BE49-F238E27FC236}">
                  <a16:creationId xmlns:a16="http://schemas.microsoft.com/office/drawing/2014/main" id="{888B6FF5-2E39-4C42-B098-0AD407D98B28}"/>
                </a:ext>
              </a:extLst>
            </p:cNvPr>
            <p:cNvSpPr txBox="1"/>
            <p:nvPr/>
          </p:nvSpPr>
          <p:spPr>
            <a:xfrm>
              <a:off x="5228360" y="4385823"/>
              <a:ext cx="1171259" cy="133452"/>
            </a:xfrm>
            <a:prstGeom prst="rect">
              <a:avLst/>
            </a:prstGeom>
          </p:spPr>
          <p:txBody>
            <a:bodyPr vert="horz" wrap="none" lIns="0" tIns="0" rIns="0" bIns="0" rtlCol="0" anchor="ctr">
              <a:spAutoFit/>
            </a:bodyPr>
            <a:lstStyle>
              <a:defPPr>
                <a:defRPr lang="en-US"/>
              </a:defPPr>
              <a:lvl1pPr lvl="0">
                <a:defRPr sz="900">
                  <a:solidFill>
                    <a:srgbClr val="2C2C2B"/>
                  </a:solidFill>
                </a:defRPr>
              </a:lvl1pPr>
            </a:lstStyle>
            <a:p>
              <a:r>
                <a:rPr lang="en-US" dirty="0"/>
                <a:t>Initial Quote to Partner</a:t>
              </a:r>
            </a:p>
          </p:txBody>
        </p:sp>
      </p:grpSp>
      <p:grpSp>
        <p:nvGrpSpPr>
          <p:cNvPr id="169" name="Group 168"/>
          <p:cNvGrpSpPr/>
          <p:nvPr/>
        </p:nvGrpSpPr>
        <p:grpSpPr>
          <a:xfrm>
            <a:off x="6573943" y="3736240"/>
            <a:ext cx="3500963" cy="205579"/>
            <a:chOff x="5228360" y="4385823"/>
            <a:chExt cx="3429000" cy="198088"/>
          </a:xfrm>
        </p:grpSpPr>
        <p:sp>
          <p:nvSpPr>
            <p:cNvPr id="170" name="Rounded Rectangle 169">
              <a:extLst>
                <a:ext uri="{FF2B5EF4-FFF2-40B4-BE49-F238E27FC236}">
                  <a16:creationId xmlns:a16="http://schemas.microsoft.com/office/drawing/2014/main" id="{99925B03-3650-454B-94E8-ABC01104C3A2}"/>
                </a:ext>
              </a:extLst>
            </p:cNvPr>
            <p:cNvSpPr/>
            <p:nvPr/>
          </p:nvSpPr>
          <p:spPr bwMode="auto">
            <a:xfrm>
              <a:off x="5228360" y="4529493"/>
              <a:ext cx="3429000" cy="54418"/>
            </a:xfrm>
            <a:prstGeom prst="roundRect">
              <a:avLst/>
            </a:prstGeom>
            <a:solidFill>
              <a:schemeClr val="accent3"/>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1200" b="1" dirty="0">
                <a:solidFill>
                  <a:srgbClr val="FFFFFF"/>
                </a:solidFill>
                <a:latin typeface="Avenir Next LT Pro" pitchFamily="50" charset="0"/>
              </a:endParaRPr>
            </a:p>
          </p:txBody>
        </p:sp>
        <p:sp>
          <p:nvSpPr>
            <p:cNvPr id="171" name="TextBox 170">
              <a:extLst>
                <a:ext uri="{FF2B5EF4-FFF2-40B4-BE49-F238E27FC236}">
                  <a16:creationId xmlns:a16="http://schemas.microsoft.com/office/drawing/2014/main" id="{888B6FF5-2E39-4C42-B098-0AD407D98B28}"/>
                </a:ext>
              </a:extLst>
            </p:cNvPr>
            <p:cNvSpPr txBox="1"/>
            <p:nvPr/>
          </p:nvSpPr>
          <p:spPr>
            <a:xfrm>
              <a:off x="5228360" y="4385823"/>
              <a:ext cx="2745862" cy="133452"/>
            </a:xfrm>
            <a:prstGeom prst="rect">
              <a:avLst/>
            </a:prstGeom>
          </p:spPr>
          <p:txBody>
            <a:bodyPr vert="horz" wrap="square" lIns="0" tIns="0" rIns="0" bIns="0" rtlCol="0" anchor="ctr">
              <a:spAutoFit/>
            </a:bodyPr>
            <a:lstStyle>
              <a:defPPr>
                <a:defRPr lang="en-US"/>
              </a:defPPr>
              <a:lvl1pPr lvl="0">
                <a:defRPr sz="900">
                  <a:solidFill>
                    <a:srgbClr val="2C2C2B"/>
                  </a:solidFill>
                </a:defRPr>
              </a:lvl1pPr>
            </a:lstStyle>
            <a:p>
              <a:r>
                <a:rPr lang="en-US" dirty="0"/>
                <a:t>Timeline Follow-up – Partner</a:t>
              </a:r>
            </a:p>
          </p:txBody>
        </p:sp>
      </p:grpSp>
      <p:sp>
        <p:nvSpPr>
          <p:cNvPr id="102" name="Rectangle 101">
            <a:extLst>
              <a:ext uri="{FF2B5EF4-FFF2-40B4-BE49-F238E27FC236}">
                <a16:creationId xmlns:a16="http://schemas.microsoft.com/office/drawing/2014/main" id="{B7339ACF-39A7-4C4A-8F74-45B1FD85C564}"/>
              </a:ext>
            </a:extLst>
          </p:cNvPr>
          <p:cNvSpPr/>
          <p:nvPr/>
        </p:nvSpPr>
        <p:spPr bwMode="auto">
          <a:xfrm>
            <a:off x="1901231" y="1904887"/>
            <a:ext cx="9667312" cy="1083284"/>
          </a:xfrm>
          <a:prstGeom prst="rect">
            <a:avLst/>
          </a:prstGeom>
          <a:solidFill>
            <a:schemeClr val="accent2">
              <a:lumMod val="20000"/>
              <a:lumOff val="80000"/>
            </a:schemeClr>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1200" dirty="0" err="1">
              <a:solidFill>
                <a:schemeClr val="bg1"/>
              </a:solidFill>
            </a:endParaRPr>
          </a:p>
        </p:txBody>
      </p:sp>
      <p:sp>
        <p:nvSpPr>
          <p:cNvPr id="103" name="Rectangle 102">
            <a:extLst>
              <a:ext uri="{FF2B5EF4-FFF2-40B4-BE49-F238E27FC236}">
                <a16:creationId xmlns:a16="http://schemas.microsoft.com/office/drawing/2014/main" id="{9228C30D-8F59-4841-B929-1921602CED8F}"/>
              </a:ext>
            </a:extLst>
          </p:cNvPr>
          <p:cNvSpPr/>
          <p:nvPr/>
        </p:nvSpPr>
        <p:spPr bwMode="auto">
          <a:xfrm>
            <a:off x="609600" y="1904601"/>
            <a:ext cx="1291631" cy="1087348"/>
          </a:xfrm>
          <a:prstGeom prst="rect">
            <a:avLst/>
          </a:prstGeom>
          <a:solidFill>
            <a:schemeClr val="accent2"/>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126">
              <a:lnSpc>
                <a:spcPct val="80000"/>
              </a:lnSpc>
              <a:defRPr/>
            </a:pPr>
            <a:r>
              <a:rPr lang="en-US" sz="1200" b="1" dirty="0">
                <a:solidFill>
                  <a:schemeClr val="bg1"/>
                </a:solidFill>
              </a:rPr>
              <a:t>Customer</a:t>
            </a:r>
          </a:p>
        </p:txBody>
      </p:sp>
      <p:sp>
        <p:nvSpPr>
          <p:cNvPr id="104" name="TextBox 103">
            <a:extLst>
              <a:ext uri="{FF2B5EF4-FFF2-40B4-BE49-F238E27FC236}">
                <a16:creationId xmlns:a16="http://schemas.microsoft.com/office/drawing/2014/main" id="{92EDAAA1-F410-5944-9070-4B255EC5FC6B}"/>
              </a:ext>
            </a:extLst>
          </p:cNvPr>
          <p:cNvSpPr txBox="1"/>
          <p:nvPr/>
        </p:nvSpPr>
        <p:spPr>
          <a:xfrm>
            <a:off x="2432539" y="2069668"/>
            <a:ext cx="2222619" cy="138499"/>
          </a:xfrm>
          <a:prstGeom prst="rect">
            <a:avLst/>
          </a:prstGeom>
        </p:spPr>
        <p:txBody>
          <a:bodyPr vert="horz" wrap="square" lIns="0" tIns="0" rIns="0" bIns="0" rtlCol="0" anchor="ctr">
            <a:spAutoFit/>
          </a:bodyPr>
          <a:lstStyle>
            <a:defPPr>
              <a:defRPr lang="en-US"/>
            </a:defPPr>
            <a:lvl1pPr lvl="0">
              <a:defRPr sz="900">
                <a:solidFill>
                  <a:srgbClr val="2C2C2B"/>
                </a:solidFill>
              </a:defRPr>
            </a:lvl1pPr>
          </a:lstStyle>
          <a:p>
            <a:r>
              <a:rPr lang="en-US" dirty="0"/>
              <a:t>Customer Business Review Call </a:t>
            </a:r>
          </a:p>
        </p:txBody>
      </p:sp>
      <p:sp>
        <p:nvSpPr>
          <p:cNvPr id="105" name="Rounded Rectangle 104">
            <a:extLst>
              <a:ext uri="{FF2B5EF4-FFF2-40B4-BE49-F238E27FC236}">
                <a16:creationId xmlns:a16="http://schemas.microsoft.com/office/drawing/2014/main" id="{3592B089-8670-3440-AD36-76EBCA273016}"/>
              </a:ext>
            </a:extLst>
          </p:cNvPr>
          <p:cNvSpPr/>
          <p:nvPr/>
        </p:nvSpPr>
        <p:spPr bwMode="auto">
          <a:xfrm>
            <a:off x="2432539" y="2234024"/>
            <a:ext cx="616170" cy="56476"/>
          </a:xfrm>
          <a:prstGeom prst="roundRect">
            <a:avLst/>
          </a:prstGeom>
          <a:solidFill>
            <a:schemeClr val="accent2"/>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defRPr/>
            </a:pPr>
            <a:endParaRPr lang="en-US" dirty="0">
              <a:solidFill>
                <a:srgbClr val="FFFFFF"/>
              </a:solidFill>
              <a:latin typeface="Avenir Next LT Pro" pitchFamily="50" charset="0"/>
            </a:endParaRPr>
          </a:p>
        </p:txBody>
      </p:sp>
      <p:grpSp>
        <p:nvGrpSpPr>
          <p:cNvPr id="106" name="Group 105">
            <a:extLst>
              <a:ext uri="{FF2B5EF4-FFF2-40B4-BE49-F238E27FC236}">
                <a16:creationId xmlns:a16="http://schemas.microsoft.com/office/drawing/2014/main" id="{C7DABAD9-B78C-744D-BC51-1E53B33481C0}"/>
              </a:ext>
            </a:extLst>
          </p:cNvPr>
          <p:cNvGrpSpPr/>
          <p:nvPr/>
        </p:nvGrpSpPr>
        <p:grpSpPr>
          <a:xfrm>
            <a:off x="3545575" y="2387970"/>
            <a:ext cx="1596439" cy="211350"/>
            <a:chOff x="3262883" y="4744378"/>
            <a:chExt cx="1563624" cy="203648"/>
          </a:xfrm>
        </p:grpSpPr>
        <p:sp>
          <p:nvSpPr>
            <p:cNvPr id="126" name="TextBox 125">
              <a:extLst>
                <a:ext uri="{FF2B5EF4-FFF2-40B4-BE49-F238E27FC236}">
                  <a16:creationId xmlns:a16="http://schemas.microsoft.com/office/drawing/2014/main" id="{D98C1B83-AD15-6145-A69A-D45DEE40CDAF}"/>
                </a:ext>
              </a:extLst>
            </p:cNvPr>
            <p:cNvSpPr txBox="1"/>
            <p:nvPr/>
          </p:nvSpPr>
          <p:spPr>
            <a:xfrm>
              <a:off x="3277460" y="4744378"/>
              <a:ext cx="1103748" cy="133452"/>
            </a:xfrm>
            <a:prstGeom prst="rect">
              <a:avLst/>
            </a:prstGeom>
          </p:spPr>
          <p:txBody>
            <a:bodyPr vert="horz" wrap="none" lIns="0" tIns="0" rIns="0" bIns="0" rtlCol="0" anchor="ctr">
              <a:spAutoFit/>
            </a:bodyPr>
            <a:lstStyle>
              <a:defPPr>
                <a:defRPr lang="en-US"/>
              </a:defPPr>
              <a:lvl1pPr lvl="0">
                <a:defRPr sz="900">
                  <a:solidFill>
                    <a:srgbClr val="2C2C2B"/>
                  </a:solidFill>
                </a:defRPr>
              </a:lvl1pPr>
            </a:lstStyle>
            <a:p>
              <a:r>
                <a:rPr lang="en-US" dirty="0"/>
                <a:t>First Renewal Call – IT</a:t>
              </a:r>
            </a:p>
          </p:txBody>
        </p:sp>
        <p:sp>
          <p:nvSpPr>
            <p:cNvPr id="127" name="Rounded Rectangle 126">
              <a:extLst>
                <a:ext uri="{FF2B5EF4-FFF2-40B4-BE49-F238E27FC236}">
                  <a16:creationId xmlns:a16="http://schemas.microsoft.com/office/drawing/2014/main" id="{5B9F6F5F-B3D3-C444-8444-931E5C112731}"/>
                </a:ext>
              </a:extLst>
            </p:cNvPr>
            <p:cNvSpPr/>
            <p:nvPr/>
          </p:nvSpPr>
          <p:spPr bwMode="auto">
            <a:xfrm>
              <a:off x="3262883" y="4893608"/>
              <a:ext cx="1563624" cy="54418"/>
            </a:xfrm>
            <a:prstGeom prst="roundRect">
              <a:avLst/>
            </a:prstGeom>
            <a:solidFill>
              <a:schemeClr val="accent2"/>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dirty="0">
                <a:solidFill>
                  <a:srgbClr val="FFFFFF"/>
                </a:solidFill>
                <a:latin typeface="Avenir Next LT Pro" pitchFamily="50" charset="0"/>
              </a:endParaRPr>
            </a:p>
          </p:txBody>
        </p:sp>
      </p:grpSp>
      <p:sp>
        <p:nvSpPr>
          <p:cNvPr id="107" name="TextBox 106">
            <a:extLst>
              <a:ext uri="{FF2B5EF4-FFF2-40B4-BE49-F238E27FC236}">
                <a16:creationId xmlns:a16="http://schemas.microsoft.com/office/drawing/2014/main" id="{8150DED7-712C-4D46-AC6E-3941D2E886E8}"/>
              </a:ext>
            </a:extLst>
          </p:cNvPr>
          <p:cNvSpPr txBox="1"/>
          <p:nvPr/>
        </p:nvSpPr>
        <p:spPr>
          <a:xfrm>
            <a:off x="5774660" y="2069668"/>
            <a:ext cx="1333698" cy="138499"/>
          </a:xfrm>
          <a:prstGeom prst="rect">
            <a:avLst/>
          </a:prstGeom>
        </p:spPr>
        <p:txBody>
          <a:bodyPr vert="horz" wrap="none" lIns="0" tIns="0" rIns="0" bIns="0" rtlCol="0" anchor="ctr">
            <a:spAutoFit/>
          </a:bodyPr>
          <a:lstStyle>
            <a:defPPr>
              <a:defRPr lang="en-US"/>
            </a:defPPr>
            <a:lvl1pPr lvl="0">
              <a:defRPr sz="900">
                <a:solidFill>
                  <a:srgbClr val="2C2C2B"/>
                </a:solidFill>
              </a:defRPr>
            </a:lvl1pPr>
          </a:lstStyle>
          <a:p>
            <a:r>
              <a:rPr lang="en-US" dirty="0"/>
              <a:t>Initial Quote to Customer</a:t>
            </a:r>
          </a:p>
        </p:txBody>
      </p:sp>
      <p:sp>
        <p:nvSpPr>
          <p:cNvPr id="108" name="Rounded Rectangle 107">
            <a:extLst>
              <a:ext uri="{FF2B5EF4-FFF2-40B4-BE49-F238E27FC236}">
                <a16:creationId xmlns:a16="http://schemas.microsoft.com/office/drawing/2014/main" id="{2FD6BB6E-EAA9-C742-9DF8-0E4119EC5D32}"/>
              </a:ext>
            </a:extLst>
          </p:cNvPr>
          <p:cNvSpPr/>
          <p:nvPr/>
        </p:nvSpPr>
        <p:spPr bwMode="auto">
          <a:xfrm>
            <a:off x="5774660" y="2234024"/>
            <a:ext cx="616170" cy="56476"/>
          </a:xfrm>
          <a:prstGeom prst="roundRect">
            <a:avLst/>
          </a:prstGeom>
          <a:solidFill>
            <a:schemeClr val="accent2"/>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dirty="0">
              <a:solidFill>
                <a:srgbClr val="FFFFFF"/>
              </a:solidFill>
              <a:latin typeface="Avenir Next LT Pro" pitchFamily="50" charset="0"/>
            </a:endParaRPr>
          </a:p>
        </p:txBody>
      </p:sp>
      <p:grpSp>
        <p:nvGrpSpPr>
          <p:cNvPr id="109" name="Group 108">
            <a:extLst>
              <a:ext uri="{FF2B5EF4-FFF2-40B4-BE49-F238E27FC236}">
                <a16:creationId xmlns:a16="http://schemas.microsoft.com/office/drawing/2014/main" id="{0985B059-67AA-A846-BD63-F4BB305B407E}"/>
              </a:ext>
            </a:extLst>
          </p:cNvPr>
          <p:cNvGrpSpPr/>
          <p:nvPr/>
        </p:nvGrpSpPr>
        <p:grpSpPr>
          <a:xfrm>
            <a:off x="3545575" y="2704296"/>
            <a:ext cx="1596439" cy="211350"/>
            <a:chOff x="3262883" y="4744378"/>
            <a:chExt cx="1563624" cy="203648"/>
          </a:xfrm>
        </p:grpSpPr>
        <p:sp>
          <p:nvSpPr>
            <p:cNvPr id="120" name="TextBox 119">
              <a:extLst>
                <a:ext uri="{FF2B5EF4-FFF2-40B4-BE49-F238E27FC236}">
                  <a16:creationId xmlns:a16="http://schemas.microsoft.com/office/drawing/2014/main" id="{F97BCD04-DD80-C940-884F-8F6E42C7E531}"/>
                </a:ext>
              </a:extLst>
            </p:cNvPr>
            <p:cNvSpPr txBox="1"/>
            <p:nvPr/>
          </p:nvSpPr>
          <p:spPr>
            <a:xfrm>
              <a:off x="3277460" y="4744378"/>
              <a:ext cx="1442879" cy="133452"/>
            </a:xfrm>
            <a:prstGeom prst="rect">
              <a:avLst/>
            </a:prstGeom>
          </p:spPr>
          <p:txBody>
            <a:bodyPr vert="horz" wrap="none" lIns="0" tIns="0" rIns="0" bIns="0" rtlCol="0" anchor="ctr">
              <a:spAutoFit/>
            </a:bodyPr>
            <a:lstStyle>
              <a:defPPr>
                <a:defRPr lang="en-US"/>
              </a:defPPr>
              <a:lvl1pPr lvl="0">
                <a:defRPr sz="900">
                  <a:solidFill>
                    <a:srgbClr val="2C2C2B"/>
                  </a:solidFill>
                </a:defRPr>
              </a:lvl1pPr>
            </a:lstStyle>
            <a:p>
              <a:r>
                <a:rPr lang="en-US" dirty="0"/>
                <a:t>Timeline Call – Procurement</a:t>
              </a:r>
            </a:p>
          </p:txBody>
        </p:sp>
        <p:sp>
          <p:nvSpPr>
            <p:cNvPr id="121" name="Rounded Rectangle 120">
              <a:extLst>
                <a:ext uri="{FF2B5EF4-FFF2-40B4-BE49-F238E27FC236}">
                  <a16:creationId xmlns:a16="http://schemas.microsoft.com/office/drawing/2014/main" id="{0BE5C103-0FB5-8D4D-99DC-0C15AEEA3BE6}"/>
                </a:ext>
              </a:extLst>
            </p:cNvPr>
            <p:cNvSpPr/>
            <p:nvPr/>
          </p:nvSpPr>
          <p:spPr bwMode="auto">
            <a:xfrm>
              <a:off x="3262883" y="4893608"/>
              <a:ext cx="1563624" cy="54418"/>
            </a:xfrm>
            <a:prstGeom prst="roundRect">
              <a:avLst/>
            </a:prstGeom>
            <a:solidFill>
              <a:schemeClr val="accent2"/>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dirty="0">
                <a:solidFill>
                  <a:srgbClr val="FFFFFF"/>
                </a:solidFill>
                <a:latin typeface="Avenir Next LT Pro" pitchFamily="50" charset="0"/>
              </a:endParaRPr>
            </a:p>
          </p:txBody>
        </p:sp>
      </p:grpSp>
      <p:grpSp>
        <p:nvGrpSpPr>
          <p:cNvPr id="110" name="Group 109">
            <a:extLst>
              <a:ext uri="{FF2B5EF4-FFF2-40B4-BE49-F238E27FC236}">
                <a16:creationId xmlns:a16="http://schemas.microsoft.com/office/drawing/2014/main" id="{15D23BC1-1D1D-374A-9FD1-EF147D126BC2}"/>
              </a:ext>
            </a:extLst>
          </p:cNvPr>
          <p:cNvGrpSpPr/>
          <p:nvPr/>
        </p:nvGrpSpPr>
        <p:grpSpPr>
          <a:xfrm>
            <a:off x="6573943" y="2387969"/>
            <a:ext cx="3500963" cy="205579"/>
            <a:chOff x="5228360" y="4385823"/>
            <a:chExt cx="3429000" cy="198088"/>
          </a:xfrm>
        </p:grpSpPr>
        <p:sp>
          <p:nvSpPr>
            <p:cNvPr id="118" name="Rounded Rectangle 117">
              <a:extLst>
                <a:ext uri="{FF2B5EF4-FFF2-40B4-BE49-F238E27FC236}">
                  <a16:creationId xmlns:a16="http://schemas.microsoft.com/office/drawing/2014/main" id="{80EC00AF-E903-4844-ACDF-997DF1629B15}"/>
                </a:ext>
              </a:extLst>
            </p:cNvPr>
            <p:cNvSpPr/>
            <p:nvPr/>
          </p:nvSpPr>
          <p:spPr bwMode="auto">
            <a:xfrm>
              <a:off x="5228360" y="4529493"/>
              <a:ext cx="3429000" cy="54418"/>
            </a:xfrm>
            <a:prstGeom prst="roundRect">
              <a:avLst/>
            </a:prstGeom>
            <a:solidFill>
              <a:schemeClr val="accent2"/>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dirty="0">
                <a:solidFill>
                  <a:srgbClr val="FFFFFF"/>
                </a:solidFill>
                <a:latin typeface="Avenir Next LT Pro" pitchFamily="50" charset="0"/>
              </a:endParaRPr>
            </a:p>
          </p:txBody>
        </p:sp>
        <p:sp>
          <p:nvSpPr>
            <p:cNvPr id="119" name="TextBox 118">
              <a:extLst>
                <a:ext uri="{FF2B5EF4-FFF2-40B4-BE49-F238E27FC236}">
                  <a16:creationId xmlns:a16="http://schemas.microsoft.com/office/drawing/2014/main" id="{CA251611-FD88-B746-B5E7-DE2C476BFBC8}"/>
                </a:ext>
              </a:extLst>
            </p:cNvPr>
            <p:cNvSpPr txBox="1"/>
            <p:nvPr/>
          </p:nvSpPr>
          <p:spPr>
            <a:xfrm>
              <a:off x="5228360" y="4385823"/>
              <a:ext cx="2745862" cy="133452"/>
            </a:xfrm>
            <a:prstGeom prst="rect">
              <a:avLst/>
            </a:prstGeom>
          </p:spPr>
          <p:txBody>
            <a:bodyPr vert="horz" wrap="square" lIns="0" tIns="0" rIns="0" bIns="0" rtlCol="0" anchor="ctr">
              <a:spAutoFit/>
            </a:bodyPr>
            <a:lstStyle>
              <a:defPPr>
                <a:defRPr lang="en-US"/>
              </a:defPPr>
              <a:lvl1pPr lvl="0">
                <a:defRPr sz="900">
                  <a:solidFill>
                    <a:srgbClr val="2C2C2B"/>
                  </a:solidFill>
                </a:defRPr>
              </a:lvl1pPr>
            </a:lstStyle>
            <a:p>
              <a:r>
                <a:rPr lang="en-US" dirty="0"/>
                <a:t>Timeline Follow-up – IT/Procurement</a:t>
              </a:r>
            </a:p>
          </p:txBody>
        </p:sp>
      </p:grpSp>
      <p:grpSp>
        <p:nvGrpSpPr>
          <p:cNvPr id="113" name="Group 112">
            <a:extLst>
              <a:ext uri="{FF2B5EF4-FFF2-40B4-BE49-F238E27FC236}">
                <a16:creationId xmlns:a16="http://schemas.microsoft.com/office/drawing/2014/main" id="{AD67E3C2-ACB7-6A42-8F81-74DE88FBAF24}"/>
              </a:ext>
            </a:extLst>
          </p:cNvPr>
          <p:cNvGrpSpPr/>
          <p:nvPr/>
        </p:nvGrpSpPr>
        <p:grpSpPr>
          <a:xfrm>
            <a:off x="10715717" y="2704296"/>
            <a:ext cx="787075" cy="211350"/>
            <a:chOff x="3225961" y="4744378"/>
            <a:chExt cx="770896" cy="203648"/>
          </a:xfrm>
        </p:grpSpPr>
        <p:sp>
          <p:nvSpPr>
            <p:cNvPr id="116" name="TextBox 115">
              <a:extLst>
                <a:ext uri="{FF2B5EF4-FFF2-40B4-BE49-F238E27FC236}">
                  <a16:creationId xmlns:a16="http://schemas.microsoft.com/office/drawing/2014/main" id="{A177ABA4-F092-8F4B-A4B9-6EE4B7909CB1}"/>
                </a:ext>
              </a:extLst>
            </p:cNvPr>
            <p:cNvSpPr txBox="1"/>
            <p:nvPr/>
          </p:nvSpPr>
          <p:spPr>
            <a:xfrm>
              <a:off x="3225961" y="4744378"/>
              <a:ext cx="770896" cy="133452"/>
            </a:xfrm>
            <a:prstGeom prst="rect">
              <a:avLst/>
            </a:prstGeom>
          </p:spPr>
          <p:txBody>
            <a:bodyPr vert="horz" wrap="none" lIns="0" tIns="0" rIns="0" bIns="0" rtlCol="0" anchor="ctr">
              <a:spAutoFit/>
            </a:bodyPr>
            <a:lstStyle>
              <a:defPPr>
                <a:defRPr lang="en-US"/>
              </a:defPPr>
              <a:lvl1pPr lvl="0">
                <a:defRPr sz="900">
                  <a:solidFill>
                    <a:srgbClr val="2C2C2B"/>
                  </a:solidFill>
                </a:defRPr>
              </a:lvl1pPr>
            </a:lstStyle>
            <a:p>
              <a:r>
                <a:rPr lang="en-US" dirty="0"/>
                <a:t>Thank You Call</a:t>
              </a:r>
            </a:p>
          </p:txBody>
        </p:sp>
        <p:sp>
          <p:nvSpPr>
            <p:cNvPr id="117" name="Rounded Rectangle 116">
              <a:extLst>
                <a:ext uri="{FF2B5EF4-FFF2-40B4-BE49-F238E27FC236}">
                  <a16:creationId xmlns:a16="http://schemas.microsoft.com/office/drawing/2014/main" id="{83349F9A-8540-CE44-85D2-AFB7617377B6}"/>
                </a:ext>
              </a:extLst>
            </p:cNvPr>
            <p:cNvSpPr/>
            <p:nvPr/>
          </p:nvSpPr>
          <p:spPr bwMode="auto">
            <a:xfrm>
              <a:off x="3262883" y="4893608"/>
              <a:ext cx="713232" cy="54418"/>
            </a:xfrm>
            <a:prstGeom prst="roundRect">
              <a:avLst/>
            </a:prstGeom>
            <a:solidFill>
              <a:schemeClr val="accent2"/>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dirty="0">
                <a:solidFill>
                  <a:srgbClr val="FFFFFF"/>
                </a:solidFill>
                <a:latin typeface="Avenir Next LT Pro" pitchFamily="50" charset="0"/>
              </a:endParaRPr>
            </a:p>
          </p:txBody>
        </p:sp>
      </p:grpSp>
      <p:sp>
        <p:nvSpPr>
          <p:cNvPr id="71" name="Rectangle 70">
            <a:extLst>
              <a:ext uri="{FF2B5EF4-FFF2-40B4-BE49-F238E27FC236}">
                <a16:creationId xmlns:a16="http://schemas.microsoft.com/office/drawing/2014/main" id="{20AE4674-9607-9C48-8B14-23AC9681306C}"/>
              </a:ext>
            </a:extLst>
          </p:cNvPr>
          <p:cNvSpPr/>
          <p:nvPr/>
        </p:nvSpPr>
        <p:spPr bwMode="auto">
          <a:xfrm>
            <a:off x="1901230" y="4156670"/>
            <a:ext cx="9667312" cy="2015529"/>
          </a:xfrm>
          <a:prstGeom prst="rect">
            <a:avLst/>
          </a:prstGeom>
          <a:solidFill>
            <a:schemeClr val="accent6">
              <a:lumMod val="20000"/>
              <a:lumOff val="80000"/>
            </a:schemeClr>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1200" dirty="0" err="1">
              <a:solidFill>
                <a:schemeClr val="bg1"/>
              </a:solidFill>
            </a:endParaRPr>
          </a:p>
        </p:txBody>
      </p:sp>
      <p:sp>
        <p:nvSpPr>
          <p:cNvPr id="72" name="Rectangle 71">
            <a:extLst>
              <a:ext uri="{FF2B5EF4-FFF2-40B4-BE49-F238E27FC236}">
                <a16:creationId xmlns:a16="http://schemas.microsoft.com/office/drawing/2014/main" id="{D282E580-5A5A-084A-BF41-EF3E0489B632}"/>
              </a:ext>
            </a:extLst>
          </p:cNvPr>
          <p:cNvSpPr/>
          <p:nvPr/>
        </p:nvSpPr>
        <p:spPr bwMode="auto">
          <a:xfrm>
            <a:off x="609600" y="4156597"/>
            <a:ext cx="1291630" cy="2015529"/>
          </a:xfrm>
          <a:prstGeom prst="rect">
            <a:avLst/>
          </a:prstGeom>
          <a:solidFill>
            <a:schemeClr val="accent6"/>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lvl="0" algn="ctr">
              <a:lnSpc>
                <a:spcPct val="90000"/>
              </a:lnSpc>
              <a:defRPr/>
            </a:pPr>
            <a:r>
              <a:rPr lang="en-US" sz="1200" b="1" dirty="0">
                <a:solidFill>
                  <a:schemeClr val="bg1"/>
                </a:solidFill>
              </a:rPr>
              <a:t>Internal</a:t>
            </a:r>
            <a:endParaRPr lang="en-US" sz="1200" b="1" dirty="0">
              <a:solidFill>
                <a:srgbClr val="FFFFFF"/>
              </a:solidFill>
              <a:latin typeface="Avenir Next LT Pro" pitchFamily="50" charset="0"/>
            </a:endParaRPr>
          </a:p>
        </p:txBody>
      </p:sp>
      <p:sp>
        <p:nvSpPr>
          <p:cNvPr id="74" name="TextBox 73">
            <a:extLst>
              <a:ext uri="{FF2B5EF4-FFF2-40B4-BE49-F238E27FC236}">
                <a16:creationId xmlns:a16="http://schemas.microsoft.com/office/drawing/2014/main" id="{4545B71E-5433-9342-AC27-A993F4103EC5}"/>
              </a:ext>
            </a:extLst>
          </p:cNvPr>
          <p:cNvSpPr txBox="1"/>
          <p:nvPr/>
        </p:nvSpPr>
        <p:spPr>
          <a:xfrm>
            <a:off x="2110750" y="5898437"/>
            <a:ext cx="2877391" cy="138499"/>
          </a:xfrm>
          <a:prstGeom prst="rect">
            <a:avLst/>
          </a:prstGeom>
        </p:spPr>
        <p:txBody>
          <a:bodyPr vert="horz" wrap="none" lIns="0" tIns="0" rIns="0" bIns="0" rtlCol="0" anchor="ctr">
            <a:spAutoFit/>
          </a:bodyPr>
          <a:lstStyle/>
          <a:p>
            <a:pPr lvl="0">
              <a:defRPr/>
            </a:pPr>
            <a:r>
              <a:rPr lang="en-US" sz="900" dirty="0">
                <a:solidFill>
                  <a:srgbClr val="2C2C2B"/>
                </a:solidFill>
              </a:rPr>
              <a:t>Field Team Meeting Every Two Weeks – QBR Quarterly</a:t>
            </a:r>
          </a:p>
        </p:txBody>
      </p:sp>
      <p:sp>
        <p:nvSpPr>
          <p:cNvPr id="75" name="Rounded Rectangle 74">
            <a:extLst>
              <a:ext uri="{FF2B5EF4-FFF2-40B4-BE49-F238E27FC236}">
                <a16:creationId xmlns:a16="http://schemas.microsoft.com/office/drawing/2014/main" id="{48CD728A-B69A-3D4D-B16A-18FB2A1CAFAB}"/>
              </a:ext>
            </a:extLst>
          </p:cNvPr>
          <p:cNvSpPr/>
          <p:nvPr/>
        </p:nvSpPr>
        <p:spPr bwMode="auto">
          <a:xfrm>
            <a:off x="2110749" y="6062881"/>
            <a:ext cx="9382582" cy="56476"/>
          </a:xfrm>
          <a:prstGeom prst="roundRect">
            <a:avLst/>
          </a:prstGeom>
          <a:solidFill>
            <a:schemeClr val="accent6"/>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defRPr/>
            </a:pPr>
            <a:endParaRPr lang="en-US" dirty="0">
              <a:solidFill>
                <a:srgbClr val="FFFFFF"/>
              </a:solidFill>
              <a:latin typeface="Avenir Next LT Pro" pitchFamily="50" charset="0"/>
            </a:endParaRPr>
          </a:p>
        </p:txBody>
      </p:sp>
      <p:sp>
        <p:nvSpPr>
          <p:cNvPr id="77" name="TextBox 76">
            <a:extLst>
              <a:ext uri="{FF2B5EF4-FFF2-40B4-BE49-F238E27FC236}">
                <a16:creationId xmlns:a16="http://schemas.microsoft.com/office/drawing/2014/main" id="{3057F052-F0F6-3E45-914D-D2A5ECAFE0E4}"/>
              </a:ext>
            </a:extLst>
          </p:cNvPr>
          <p:cNvSpPr txBox="1"/>
          <p:nvPr/>
        </p:nvSpPr>
        <p:spPr>
          <a:xfrm>
            <a:off x="2096257" y="4237107"/>
            <a:ext cx="3053721" cy="138499"/>
          </a:xfrm>
          <a:prstGeom prst="rect">
            <a:avLst/>
          </a:prstGeom>
        </p:spPr>
        <p:txBody>
          <a:bodyPr vert="horz" wrap="none" lIns="0" tIns="0" rIns="0" bIns="0" rtlCol="0" anchor="ctr">
            <a:spAutoFit/>
          </a:bodyPr>
          <a:lstStyle/>
          <a:p>
            <a:pPr lvl="0">
              <a:defRPr/>
            </a:pPr>
            <a:r>
              <a:rPr lang="en-US" sz="900" dirty="0">
                <a:solidFill>
                  <a:srgbClr val="2C2C2B"/>
                </a:solidFill>
              </a:rPr>
              <a:t>Internal Alignment (Account Plan Review) Field, SE, BCAM</a:t>
            </a:r>
          </a:p>
        </p:txBody>
      </p:sp>
      <p:sp>
        <p:nvSpPr>
          <p:cNvPr id="78" name="Rounded Rectangle 77">
            <a:extLst>
              <a:ext uri="{FF2B5EF4-FFF2-40B4-BE49-F238E27FC236}">
                <a16:creationId xmlns:a16="http://schemas.microsoft.com/office/drawing/2014/main" id="{92409932-DC96-9248-BA61-31045AC07AC9}"/>
              </a:ext>
            </a:extLst>
          </p:cNvPr>
          <p:cNvSpPr/>
          <p:nvPr/>
        </p:nvSpPr>
        <p:spPr bwMode="auto">
          <a:xfrm>
            <a:off x="2098145" y="4392674"/>
            <a:ext cx="756208" cy="56476"/>
          </a:xfrm>
          <a:prstGeom prst="roundRect">
            <a:avLst/>
          </a:prstGeom>
          <a:solidFill>
            <a:schemeClr val="accent6"/>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defRPr/>
            </a:pPr>
            <a:endParaRPr lang="en-US" dirty="0">
              <a:solidFill>
                <a:srgbClr val="FFFFFF"/>
              </a:solidFill>
              <a:latin typeface="Avenir Next LT Pro" pitchFamily="50" charset="0"/>
            </a:endParaRPr>
          </a:p>
        </p:txBody>
      </p:sp>
      <p:sp>
        <p:nvSpPr>
          <p:cNvPr id="80" name="Rounded Rectangle 79">
            <a:extLst>
              <a:ext uri="{FF2B5EF4-FFF2-40B4-BE49-F238E27FC236}">
                <a16:creationId xmlns:a16="http://schemas.microsoft.com/office/drawing/2014/main" id="{9226820D-D910-DD4C-BEE8-C0E5B015DAE3}"/>
              </a:ext>
            </a:extLst>
          </p:cNvPr>
          <p:cNvSpPr/>
          <p:nvPr/>
        </p:nvSpPr>
        <p:spPr bwMode="auto">
          <a:xfrm>
            <a:off x="6573942" y="5855278"/>
            <a:ext cx="3500963" cy="56476"/>
          </a:xfrm>
          <a:prstGeom prst="roundRect">
            <a:avLst/>
          </a:prstGeom>
          <a:solidFill>
            <a:schemeClr val="accent6"/>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defRPr/>
            </a:pPr>
            <a:endParaRPr lang="en-US" dirty="0">
              <a:solidFill>
                <a:srgbClr val="FFFFFF"/>
              </a:solidFill>
              <a:latin typeface="Avenir Next LT Pro" pitchFamily="50" charset="0"/>
            </a:endParaRPr>
          </a:p>
        </p:txBody>
      </p:sp>
      <p:sp>
        <p:nvSpPr>
          <p:cNvPr id="81" name="TextBox 80">
            <a:extLst>
              <a:ext uri="{FF2B5EF4-FFF2-40B4-BE49-F238E27FC236}">
                <a16:creationId xmlns:a16="http://schemas.microsoft.com/office/drawing/2014/main" id="{C58F7B72-2666-6C4D-B547-2A7F4A4F3D8C}"/>
              </a:ext>
            </a:extLst>
          </p:cNvPr>
          <p:cNvSpPr txBox="1"/>
          <p:nvPr/>
        </p:nvSpPr>
        <p:spPr>
          <a:xfrm>
            <a:off x="6573942" y="5695002"/>
            <a:ext cx="2840521" cy="138499"/>
          </a:xfrm>
          <a:prstGeom prst="rect">
            <a:avLst/>
          </a:prstGeom>
        </p:spPr>
        <p:txBody>
          <a:bodyPr vert="horz" wrap="none" lIns="0" tIns="0" rIns="0" bIns="0" rtlCol="0" anchor="ctr">
            <a:spAutoFit/>
          </a:bodyPr>
          <a:lstStyle>
            <a:defPPr>
              <a:defRPr lang="en-US"/>
            </a:defPPr>
            <a:lvl1pPr lvl="0">
              <a:defRPr sz="900">
                <a:solidFill>
                  <a:srgbClr val="2C2C2B"/>
                </a:solidFill>
              </a:defRPr>
            </a:lvl1pPr>
          </a:lstStyle>
          <a:p>
            <a:r>
              <a:rPr lang="en-US" dirty="0"/>
              <a:t>Quote Change Approvals – Leadership and Deal Desk</a:t>
            </a:r>
          </a:p>
        </p:txBody>
      </p:sp>
      <p:sp>
        <p:nvSpPr>
          <p:cNvPr id="83" name="TextBox 82">
            <a:extLst>
              <a:ext uri="{FF2B5EF4-FFF2-40B4-BE49-F238E27FC236}">
                <a16:creationId xmlns:a16="http://schemas.microsoft.com/office/drawing/2014/main" id="{840A0FDF-A8BF-0E4E-949A-5CF7FCC833BC}"/>
              </a:ext>
            </a:extLst>
          </p:cNvPr>
          <p:cNvSpPr txBox="1"/>
          <p:nvPr/>
        </p:nvSpPr>
        <p:spPr>
          <a:xfrm>
            <a:off x="6532507" y="4717657"/>
            <a:ext cx="1126912" cy="138499"/>
          </a:xfrm>
          <a:prstGeom prst="rect">
            <a:avLst/>
          </a:prstGeom>
        </p:spPr>
        <p:txBody>
          <a:bodyPr vert="horz" wrap="none" lIns="0" tIns="0" rIns="0" bIns="0" rtlCol="0" anchor="ctr">
            <a:spAutoFit/>
          </a:bodyPr>
          <a:lstStyle>
            <a:defPPr>
              <a:defRPr lang="en-US"/>
            </a:defPPr>
            <a:lvl1pPr lvl="0">
              <a:defRPr sz="900">
                <a:solidFill>
                  <a:srgbClr val="2C2C2B"/>
                </a:solidFill>
              </a:defRPr>
            </a:lvl1pPr>
          </a:lstStyle>
          <a:p>
            <a:r>
              <a:rPr lang="en-US" dirty="0"/>
              <a:t>Align Timeline – Field</a:t>
            </a:r>
          </a:p>
        </p:txBody>
      </p:sp>
      <p:sp>
        <p:nvSpPr>
          <p:cNvPr id="84" name="Rounded Rectangle 83">
            <a:extLst>
              <a:ext uri="{FF2B5EF4-FFF2-40B4-BE49-F238E27FC236}">
                <a16:creationId xmlns:a16="http://schemas.microsoft.com/office/drawing/2014/main" id="{4871FDCF-6BB5-D342-A8ED-4F0DDFD1434E}"/>
              </a:ext>
            </a:extLst>
          </p:cNvPr>
          <p:cNvSpPr/>
          <p:nvPr/>
        </p:nvSpPr>
        <p:spPr bwMode="auto">
          <a:xfrm>
            <a:off x="6532507" y="4880812"/>
            <a:ext cx="793552" cy="56476"/>
          </a:xfrm>
          <a:prstGeom prst="roundRect">
            <a:avLst/>
          </a:prstGeom>
          <a:solidFill>
            <a:schemeClr val="accent6"/>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defRPr/>
            </a:pPr>
            <a:endParaRPr lang="en-US" dirty="0">
              <a:solidFill>
                <a:srgbClr val="FFFFFF"/>
              </a:solidFill>
              <a:latin typeface="Avenir Next LT Pro" pitchFamily="50" charset="0"/>
            </a:endParaRPr>
          </a:p>
        </p:txBody>
      </p:sp>
      <p:sp>
        <p:nvSpPr>
          <p:cNvPr id="86" name="Rounded Rectangle 85">
            <a:extLst>
              <a:ext uri="{FF2B5EF4-FFF2-40B4-BE49-F238E27FC236}">
                <a16:creationId xmlns:a16="http://schemas.microsoft.com/office/drawing/2014/main" id="{B4FA8558-019D-4241-8CF6-92CB6AF09888}"/>
              </a:ext>
            </a:extLst>
          </p:cNvPr>
          <p:cNvSpPr/>
          <p:nvPr/>
        </p:nvSpPr>
        <p:spPr bwMode="auto">
          <a:xfrm>
            <a:off x="7334581" y="5540421"/>
            <a:ext cx="858904" cy="56476"/>
          </a:xfrm>
          <a:prstGeom prst="roundRect">
            <a:avLst/>
          </a:prstGeom>
          <a:solidFill>
            <a:schemeClr val="accent6"/>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defRPr/>
            </a:pPr>
            <a:endParaRPr lang="en-US" dirty="0">
              <a:solidFill>
                <a:srgbClr val="FFFFFF"/>
              </a:solidFill>
              <a:latin typeface="Avenir Next LT Pro" pitchFamily="50" charset="0"/>
            </a:endParaRPr>
          </a:p>
        </p:txBody>
      </p:sp>
      <p:sp>
        <p:nvSpPr>
          <p:cNvPr id="87" name="TextBox 86">
            <a:extLst>
              <a:ext uri="{FF2B5EF4-FFF2-40B4-BE49-F238E27FC236}">
                <a16:creationId xmlns:a16="http://schemas.microsoft.com/office/drawing/2014/main" id="{6B3E0856-DE82-F04D-BCEF-4F91EB1AF5A9}"/>
              </a:ext>
            </a:extLst>
          </p:cNvPr>
          <p:cNvSpPr txBox="1"/>
          <p:nvPr/>
        </p:nvSpPr>
        <p:spPr>
          <a:xfrm>
            <a:off x="7334581" y="5380145"/>
            <a:ext cx="1120500" cy="138499"/>
          </a:xfrm>
          <a:prstGeom prst="rect">
            <a:avLst/>
          </a:prstGeom>
        </p:spPr>
        <p:txBody>
          <a:bodyPr vert="horz" wrap="none" lIns="0" tIns="0" rIns="0" bIns="0" rtlCol="0" anchor="ctr">
            <a:spAutoFit/>
          </a:bodyPr>
          <a:lstStyle>
            <a:defPPr>
              <a:defRPr lang="en-US"/>
            </a:defPPr>
            <a:lvl1pPr lvl="0">
              <a:defRPr sz="900">
                <a:solidFill>
                  <a:srgbClr val="2C2C2B"/>
                </a:solidFill>
              </a:defRPr>
            </a:lvl1pPr>
          </a:lstStyle>
          <a:p>
            <a:r>
              <a:rPr lang="en-US" dirty="0"/>
              <a:t>Support Case Review</a:t>
            </a:r>
          </a:p>
        </p:txBody>
      </p:sp>
      <p:sp>
        <p:nvSpPr>
          <p:cNvPr id="89" name="TextBox 88">
            <a:extLst>
              <a:ext uri="{FF2B5EF4-FFF2-40B4-BE49-F238E27FC236}">
                <a16:creationId xmlns:a16="http://schemas.microsoft.com/office/drawing/2014/main" id="{11730263-C622-A748-A5A5-0F0A5FF19713}"/>
              </a:ext>
            </a:extLst>
          </p:cNvPr>
          <p:cNvSpPr txBox="1"/>
          <p:nvPr/>
        </p:nvSpPr>
        <p:spPr>
          <a:xfrm>
            <a:off x="6532507" y="5116749"/>
            <a:ext cx="1064394" cy="138499"/>
          </a:xfrm>
          <a:prstGeom prst="rect">
            <a:avLst/>
          </a:prstGeom>
        </p:spPr>
        <p:txBody>
          <a:bodyPr vert="horz" wrap="none" lIns="0" tIns="0" rIns="0" bIns="0" rtlCol="0" anchor="ctr">
            <a:spAutoFit/>
          </a:bodyPr>
          <a:lstStyle>
            <a:defPPr>
              <a:defRPr lang="en-US"/>
            </a:defPPr>
            <a:lvl1pPr lvl="0">
              <a:defRPr sz="900">
                <a:solidFill>
                  <a:srgbClr val="2C2C2B"/>
                </a:solidFill>
              </a:defRPr>
            </a:lvl1pPr>
          </a:lstStyle>
          <a:p>
            <a:r>
              <a:rPr lang="en-US" dirty="0"/>
              <a:t>Credit Health Check</a:t>
            </a:r>
          </a:p>
        </p:txBody>
      </p:sp>
      <p:sp>
        <p:nvSpPr>
          <p:cNvPr id="90" name="Rounded Rectangle 89">
            <a:extLst>
              <a:ext uri="{FF2B5EF4-FFF2-40B4-BE49-F238E27FC236}">
                <a16:creationId xmlns:a16="http://schemas.microsoft.com/office/drawing/2014/main" id="{D76794AD-5F4B-6F4C-8FEC-5CC3B40C7C88}"/>
              </a:ext>
            </a:extLst>
          </p:cNvPr>
          <p:cNvSpPr/>
          <p:nvPr/>
        </p:nvSpPr>
        <p:spPr bwMode="auto">
          <a:xfrm>
            <a:off x="6532507" y="5279904"/>
            <a:ext cx="793552" cy="56476"/>
          </a:xfrm>
          <a:prstGeom prst="roundRect">
            <a:avLst/>
          </a:prstGeom>
          <a:solidFill>
            <a:schemeClr val="accent6"/>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defRPr/>
            </a:pPr>
            <a:endParaRPr lang="en-US" dirty="0">
              <a:solidFill>
                <a:srgbClr val="FFFFFF"/>
              </a:solidFill>
              <a:latin typeface="Avenir Next LT Pro" pitchFamily="50" charset="0"/>
            </a:endParaRPr>
          </a:p>
        </p:txBody>
      </p:sp>
      <p:sp>
        <p:nvSpPr>
          <p:cNvPr id="92" name="TextBox 91">
            <a:extLst>
              <a:ext uri="{FF2B5EF4-FFF2-40B4-BE49-F238E27FC236}">
                <a16:creationId xmlns:a16="http://schemas.microsoft.com/office/drawing/2014/main" id="{DDA8CCEF-993E-40DF-B5EC-54BB7F39CCB9}"/>
              </a:ext>
            </a:extLst>
          </p:cNvPr>
          <p:cNvSpPr txBox="1"/>
          <p:nvPr/>
        </p:nvSpPr>
        <p:spPr>
          <a:xfrm>
            <a:off x="2432538" y="4530509"/>
            <a:ext cx="2080698" cy="138499"/>
          </a:xfrm>
          <a:prstGeom prst="rect">
            <a:avLst/>
          </a:prstGeom>
        </p:spPr>
        <p:txBody>
          <a:bodyPr vert="horz" wrap="none" lIns="0" tIns="0" rIns="0" bIns="0" rtlCol="0" anchor="ctr">
            <a:spAutoFit/>
          </a:bodyPr>
          <a:lstStyle/>
          <a:p>
            <a:pPr lvl="0">
              <a:defRPr/>
            </a:pPr>
            <a:r>
              <a:rPr lang="en-US" sz="900" dirty="0">
                <a:solidFill>
                  <a:srgbClr val="2C2C2B"/>
                </a:solidFill>
              </a:rPr>
              <a:t>Customer Care R180 call and info share</a:t>
            </a:r>
          </a:p>
        </p:txBody>
      </p:sp>
      <p:sp>
        <p:nvSpPr>
          <p:cNvPr id="93" name="Rounded Rectangle 77">
            <a:extLst>
              <a:ext uri="{FF2B5EF4-FFF2-40B4-BE49-F238E27FC236}">
                <a16:creationId xmlns:a16="http://schemas.microsoft.com/office/drawing/2014/main" id="{434596ED-FD5A-4178-B05C-1BF13E2708FD}"/>
              </a:ext>
            </a:extLst>
          </p:cNvPr>
          <p:cNvSpPr/>
          <p:nvPr/>
        </p:nvSpPr>
        <p:spPr bwMode="auto">
          <a:xfrm>
            <a:off x="2434426" y="4686076"/>
            <a:ext cx="756208" cy="56476"/>
          </a:xfrm>
          <a:prstGeom prst="roundRect">
            <a:avLst/>
          </a:prstGeom>
          <a:solidFill>
            <a:schemeClr val="accent6"/>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defRPr/>
            </a:pPr>
            <a:endParaRPr lang="en-US" dirty="0">
              <a:solidFill>
                <a:srgbClr val="FFFFFF"/>
              </a:solidFill>
              <a:latin typeface="Avenir Next LT Pro" pitchFamily="50" charset="0"/>
            </a:endParaRPr>
          </a:p>
        </p:txBody>
      </p:sp>
    </p:spTree>
    <p:extLst>
      <p:ext uri="{BB962C8B-B14F-4D97-AF65-F5344CB8AC3E}">
        <p14:creationId xmlns:p14="http://schemas.microsoft.com/office/powerpoint/2010/main" val="425996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EAAD-5B46-26BC-BDD8-3631A9DF94F0}"/>
              </a:ext>
            </a:extLst>
          </p:cNvPr>
          <p:cNvSpPr>
            <a:spLocks noGrp="1"/>
          </p:cNvSpPr>
          <p:nvPr>
            <p:ph type="title"/>
          </p:nvPr>
        </p:nvSpPr>
        <p:spPr>
          <a:xfrm>
            <a:off x="609600" y="37589"/>
            <a:ext cx="10962290" cy="767853"/>
          </a:xfrm>
        </p:spPr>
        <p:txBody>
          <a:bodyPr/>
          <a:lstStyle/>
          <a:p>
            <a:r>
              <a:rPr lang="en-US" dirty="0">
                <a:solidFill>
                  <a:schemeClr val="accent1"/>
                </a:solidFill>
              </a:rPr>
              <a:t>Timeline Call - Procurement | Event Prep &amp; Event</a:t>
            </a:r>
          </a:p>
        </p:txBody>
      </p:sp>
      <p:sp>
        <p:nvSpPr>
          <p:cNvPr id="3" name="Rectangle 2">
            <a:extLst>
              <a:ext uri="{FF2B5EF4-FFF2-40B4-BE49-F238E27FC236}">
                <a16:creationId xmlns:a16="http://schemas.microsoft.com/office/drawing/2014/main" id="{4A49A474-D39E-1FD1-DA66-7B5BCF1517F6}"/>
              </a:ext>
            </a:extLst>
          </p:cNvPr>
          <p:cNvSpPr/>
          <p:nvPr/>
        </p:nvSpPr>
        <p:spPr>
          <a:xfrm>
            <a:off x="609600" y="1430305"/>
            <a:ext cx="5362575" cy="4555024"/>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4" name="Rectangle 3">
            <a:extLst>
              <a:ext uri="{FF2B5EF4-FFF2-40B4-BE49-F238E27FC236}">
                <a16:creationId xmlns:a16="http://schemas.microsoft.com/office/drawing/2014/main" id="{4313D1E2-8DD9-7C60-0009-3AA47CEA2CA8}"/>
              </a:ext>
            </a:extLst>
          </p:cNvPr>
          <p:cNvSpPr/>
          <p:nvPr/>
        </p:nvSpPr>
        <p:spPr>
          <a:xfrm>
            <a:off x="6219827" y="1430305"/>
            <a:ext cx="5362575" cy="4555024"/>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8" name="TextBox 7">
            <a:extLst>
              <a:ext uri="{FF2B5EF4-FFF2-40B4-BE49-F238E27FC236}">
                <a16:creationId xmlns:a16="http://schemas.microsoft.com/office/drawing/2014/main" id="{692A87F1-8ECD-3B83-FD0E-C5D13D4BAEB9}"/>
              </a:ext>
            </a:extLst>
          </p:cNvPr>
          <p:cNvSpPr txBox="1"/>
          <p:nvPr/>
        </p:nvSpPr>
        <p:spPr>
          <a:xfrm>
            <a:off x="1866900" y="1725743"/>
            <a:ext cx="2924174" cy="307777"/>
          </a:xfrm>
          <a:prstGeom prst="rect">
            <a:avLst/>
          </a:prstGeom>
          <a:noFill/>
        </p:spPr>
        <p:txBody>
          <a:bodyPr wrap="square" lIns="0" tIns="0" rIns="0" bIns="0">
            <a:spAutoFit/>
          </a:bodyPr>
          <a:lstStyle/>
          <a:p>
            <a:pPr>
              <a:buClr>
                <a:schemeClr val="accent5"/>
              </a:buClr>
            </a:pPr>
            <a:r>
              <a:rPr lang="en-US" sz="2000" b="1" dirty="0"/>
              <a:t>Event Prep</a:t>
            </a:r>
            <a:endParaRPr lang="en-US" sz="1200" b="1" dirty="0"/>
          </a:p>
        </p:txBody>
      </p:sp>
      <p:sp>
        <p:nvSpPr>
          <p:cNvPr id="9" name="TextBox 8">
            <a:extLst>
              <a:ext uri="{FF2B5EF4-FFF2-40B4-BE49-F238E27FC236}">
                <a16:creationId xmlns:a16="http://schemas.microsoft.com/office/drawing/2014/main" id="{0E12607E-0107-C568-1128-D52CAC34D81B}"/>
              </a:ext>
            </a:extLst>
          </p:cNvPr>
          <p:cNvSpPr txBox="1"/>
          <p:nvPr/>
        </p:nvSpPr>
        <p:spPr>
          <a:xfrm>
            <a:off x="7477129" y="1725743"/>
            <a:ext cx="2924174" cy="307777"/>
          </a:xfrm>
          <a:prstGeom prst="rect">
            <a:avLst/>
          </a:prstGeom>
          <a:noFill/>
        </p:spPr>
        <p:txBody>
          <a:bodyPr wrap="square" lIns="0" tIns="0" rIns="0" bIns="0">
            <a:spAutoFit/>
          </a:bodyPr>
          <a:lstStyle/>
          <a:p>
            <a:pPr>
              <a:buClr>
                <a:schemeClr val="accent5"/>
              </a:buClr>
            </a:pPr>
            <a:r>
              <a:rPr lang="en-US" sz="2000" b="1" dirty="0"/>
              <a:t>Event</a:t>
            </a:r>
            <a:endParaRPr lang="en-US" sz="1200" b="1" dirty="0"/>
          </a:p>
        </p:txBody>
      </p:sp>
      <p:grpSp>
        <p:nvGrpSpPr>
          <p:cNvPr id="31" name="Group 30">
            <a:extLst>
              <a:ext uri="{FF2B5EF4-FFF2-40B4-BE49-F238E27FC236}">
                <a16:creationId xmlns:a16="http://schemas.microsoft.com/office/drawing/2014/main" id="{67DDF81D-D11C-47C0-24B6-B45D6D6F80C3}"/>
              </a:ext>
            </a:extLst>
          </p:cNvPr>
          <p:cNvGrpSpPr/>
          <p:nvPr/>
        </p:nvGrpSpPr>
        <p:grpSpPr>
          <a:xfrm>
            <a:off x="6477002" y="1430305"/>
            <a:ext cx="752475" cy="752475"/>
            <a:chOff x="6477002" y="1299677"/>
            <a:chExt cx="752475" cy="752475"/>
          </a:xfrm>
        </p:grpSpPr>
        <p:sp>
          <p:nvSpPr>
            <p:cNvPr id="6" name="Rectangle 5">
              <a:extLst>
                <a:ext uri="{FF2B5EF4-FFF2-40B4-BE49-F238E27FC236}">
                  <a16:creationId xmlns:a16="http://schemas.microsoft.com/office/drawing/2014/main" id="{EF357175-2575-6287-E0A9-7A077D18DC2C}"/>
                </a:ext>
              </a:extLst>
            </p:cNvPr>
            <p:cNvSpPr/>
            <p:nvPr/>
          </p:nvSpPr>
          <p:spPr>
            <a:xfrm>
              <a:off x="6477002" y="1299677"/>
              <a:ext cx="752475" cy="752475"/>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16" name="Group 15">
              <a:extLst>
                <a:ext uri="{FF2B5EF4-FFF2-40B4-BE49-F238E27FC236}">
                  <a16:creationId xmlns:a16="http://schemas.microsoft.com/office/drawing/2014/main" id="{1935DBC7-F310-2314-366A-85239BF12CF6}"/>
                </a:ext>
              </a:extLst>
            </p:cNvPr>
            <p:cNvGrpSpPr/>
            <p:nvPr/>
          </p:nvGrpSpPr>
          <p:grpSpPr>
            <a:xfrm>
              <a:off x="6712963" y="1509889"/>
              <a:ext cx="280553" cy="332051"/>
              <a:chOff x="8723488" y="1352312"/>
              <a:chExt cx="280553" cy="332051"/>
            </a:xfrm>
            <a:solidFill>
              <a:schemeClr val="bg1"/>
            </a:solidFill>
          </p:grpSpPr>
          <p:sp>
            <p:nvSpPr>
              <p:cNvPr id="13" name="Freeform 9">
                <a:extLst>
                  <a:ext uri="{FF2B5EF4-FFF2-40B4-BE49-F238E27FC236}">
                    <a16:creationId xmlns:a16="http://schemas.microsoft.com/office/drawing/2014/main" id="{FBD68A38-745D-B975-F8A5-BC89101255FA}"/>
                  </a:ext>
                </a:extLst>
              </p:cNvPr>
              <p:cNvSpPr>
                <a:spLocks/>
              </p:cNvSpPr>
              <p:nvPr/>
            </p:nvSpPr>
            <p:spPr bwMode="auto">
              <a:xfrm>
                <a:off x="8764841" y="1352312"/>
                <a:ext cx="18678" cy="61798"/>
              </a:xfrm>
              <a:custGeom>
                <a:avLst/>
                <a:gdLst>
                  <a:gd name="T0" fmla="*/ 19 w 42"/>
                  <a:gd name="T1" fmla="*/ 0 h 139"/>
                  <a:gd name="T2" fmla="*/ 0 w 42"/>
                  <a:gd name="T3" fmla="*/ 20 h 139"/>
                  <a:gd name="T4" fmla="*/ 0 w 42"/>
                  <a:gd name="T5" fmla="*/ 120 h 139"/>
                  <a:gd name="T6" fmla="*/ 19 w 42"/>
                  <a:gd name="T7" fmla="*/ 139 h 139"/>
                  <a:gd name="T8" fmla="*/ 23 w 42"/>
                  <a:gd name="T9" fmla="*/ 139 h 139"/>
                  <a:gd name="T10" fmla="*/ 42 w 42"/>
                  <a:gd name="T11" fmla="*/ 120 h 139"/>
                  <a:gd name="T12" fmla="*/ 42 w 42"/>
                  <a:gd name="T13" fmla="*/ 20 h 139"/>
                  <a:gd name="T14" fmla="*/ 23 w 42"/>
                  <a:gd name="T15" fmla="*/ 0 h 139"/>
                  <a:gd name="T16" fmla="*/ 19 w 42"/>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39">
                    <a:moveTo>
                      <a:pt x="19" y="0"/>
                    </a:moveTo>
                    <a:cubicBezTo>
                      <a:pt x="8" y="0"/>
                      <a:pt x="0" y="9"/>
                      <a:pt x="0" y="20"/>
                    </a:cubicBezTo>
                    <a:cubicBezTo>
                      <a:pt x="0" y="120"/>
                      <a:pt x="0" y="120"/>
                      <a:pt x="0" y="120"/>
                    </a:cubicBezTo>
                    <a:cubicBezTo>
                      <a:pt x="0" y="131"/>
                      <a:pt x="8" y="139"/>
                      <a:pt x="19" y="139"/>
                    </a:cubicBezTo>
                    <a:cubicBezTo>
                      <a:pt x="23" y="139"/>
                      <a:pt x="23" y="139"/>
                      <a:pt x="23" y="139"/>
                    </a:cubicBezTo>
                    <a:cubicBezTo>
                      <a:pt x="33" y="139"/>
                      <a:pt x="42" y="131"/>
                      <a:pt x="42" y="120"/>
                    </a:cubicBezTo>
                    <a:cubicBezTo>
                      <a:pt x="42" y="20"/>
                      <a:pt x="42" y="20"/>
                      <a:pt x="42" y="20"/>
                    </a:cubicBezTo>
                    <a:cubicBezTo>
                      <a:pt x="42" y="9"/>
                      <a:pt x="33" y="0"/>
                      <a:pt x="23" y="0"/>
                    </a:cubicBezTo>
                    <a:lnTo>
                      <a:pt x="19" y="0"/>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8BFD1440-47ED-92DA-22E3-ACABC77FF9E7}"/>
                  </a:ext>
                </a:extLst>
              </p:cNvPr>
              <p:cNvSpPr>
                <a:spLocks/>
              </p:cNvSpPr>
              <p:nvPr/>
            </p:nvSpPr>
            <p:spPr bwMode="auto">
              <a:xfrm>
                <a:off x="8945317" y="1352312"/>
                <a:ext cx="18678" cy="61798"/>
              </a:xfrm>
              <a:custGeom>
                <a:avLst/>
                <a:gdLst>
                  <a:gd name="T0" fmla="*/ 19 w 42"/>
                  <a:gd name="T1" fmla="*/ 0 h 139"/>
                  <a:gd name="T2" fmla="*/ 0 w 42"/>
                  <a:gd name="T3" fmla="*/ 20 h 139"/>
                  <a:gd name="T4" fmla="*/ 0 w 42"/>
                  <a:gd name="T5" fmla="*/ 120 h 139"/>
                  <a:gd name="T6" fmla="*/ 19 w 42"/>
                  <a:gd name="T7" fmla="*/ 139 h 139"/>
                  <a:gd name="T8" fmla="*/ 22 w 42"/>
                  <a:gd name="T9" fmla="*/ 139 h 139"/>
                  <a:gd name="T10" fmla="*/ 42 w 42"/>
                  <a:gd name="T11" fmla="*/ 120 h 139"/>
                  <a:gd name="T12" fmla="*/ 42 w 42"/>
                  <a:gd name="T13" fmla="*/ 20 h 139"/>
                  <a:gd name="T14" fmla="*/ 22 w 42"/>
                  <a:gd name="T15" fmla="*/ 0 h 139"/>
                  <a:gd name="T16" fmla="*/ 19 w 42"/>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39">
                    <a:moveTo>
                      <a:pt x="19" y="0"/>
                    </a:moveTo>
                    <a:cubicBezTo>
                      <a:pt x="8" y="0"/>
                      <a:pt x="0" y="9"/>
                      <a:pt x="0" y="20"/>
                    </a:cubicBezTo>
                    <a:cubicBezTo>
                      <a:pt x="0" y="120"/>
                      <a:pt x="0" y="120"/>
                      <a:pt x="0" y="120"/>
                    </a:cubicBezTo>
                    <a:cubicBezTo>
                      <a:pt x="0" y="131"/>
                      <a:pt x="8" y="139"/>
                      <a:pt x="19" y="139"/>
                    </a:cubicBezTo>
                    <a:cubicBezTo>
                      <a:pt x="22" y="139"/>
                      <a:pt x="22" y="139"/>
                      <a:pt x="22" y="139"/>
                    </a:cubicBezTo>
                    <a:cubicBezTo>
                      <a:pt x="33" y="139"/>
                      <a:pt x="42" y="131"/>
                      <a:pt x="42" y="120"/>
                    </a:cubicBezTo>
                    <a:cubicBezTo>
                      <a:pt x="42" y="20"/>
                      <a:pt x="42" y="20"/>
                      <a:pt x="42" y="20"/>
                    </a:cubicBezTo>
                    <a:cubicBezTo>
                      <a:pt x="42" y="9"/>
                      <a:pt x="33" y="0"/>
                      <a:pt x="22" y="0"/>
                    </a:cubicBezTo>
                    <a:lnTo>
                      <a:pt x="19" y="0"/>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29DE3DA0-172C-6C5A-47E6-F950EBAEBAB2}"/>
                  </a:ext>
                </a:extLst>
              </p:cNvPr>
              <p:cNvSpPr>
                <a:spLocks noEditPoints="1"/>
              </p:cNvSpPr>
              <p:nvPr/>
            </p:nvSpPr>
            <p:spPr bwMode="auto">
              <a:xfrm>
                <a:off x="8723488" y="1380367"/>
                <a:ext cx="280553" cy="303996"/>
              </a:xfrm>
              <a:custGeom>
                <a:avLst/>
                <a:gdLst>
                  <a:gd name="T0" fmla="*/ 580 w 631"/>
                  <a:gd name="T1" fmla="*/ 0 h 684"/>
                  <a:gd name="T2" fmla="*/ 557 w 631"/>
                  <a:gd name="T3" fmla="*/ 0 h 684"/>
                  <a:gd name="T4" fmla="*/ 557 w 631"/>
                  <a:gd name="T5" fmla="*/ 70 h 684"/>
                  <a:gd name="T6" fmla="*/ 530 w 631"/>
                  <a:gd name="T7" fmla="*/ 97 h 684"/>
                  <a:gd name="T8" fmla="*/ 510 w 631"/>
                  <a:gd name="T9" fmla="*/ 97 h 684"/>
                  <a:gd name="T10" fmla="*/ 482 w 631"/>
                  <a:gd name="T11" fmla="*/ 70 h 684"/>
                  <a:gd name="T12" fmla="*/ 482 w 631"/>
                  <a:gd name="T13" fmla="*/ 0 h 684"/>
                  <a:gd name="T14" fmla="*/ 151 w 631"/>
                  <a:gd name="T15" fmla="*/ 0 h 684"/>
                  <a:gd name="T16" fmla="*/ 151 w 631"/>
                  <a:gd name="T17" fmla="*/ 70 h 684"/>
                  <a:gd name="T18" fmla="*/ 124 w 631"/>
                  <a:gd name="T19" fmla="*/ 97 h 684"/>
                  <a:gd name="T20" fmla="*/ 104 w 631"/>
                  <a:gd name="T21" fmla="*/ 97 h 684"/>
                  <a:gd name="T22" fmla="*/ 77 w 631"/>
                  <a:gd name="T23" fmla="*/ 70 h 684"/>
                  <a:gd name="T24" fmla="*/ 77 w 631"/>
                  <a:gd name="T25" fmla="*/ 0 h 684"/>
                  <a:gd name="T26" fmla="*/ 50 w 631"/>
                  <a:gd name="T27" fmla="*/ 0 h 684"/>
                  <a:gd name="T28" fmla="*/ 0 w 631"/>
                  <a:gd name="T29" fmla="*/ 50 h 684"/>
                  <a:gd name="T30" fmla="*/ 0 w 631"/>
                  <a:gd name="T31" fmla="*/ 634 h 684"/>
                  <a:gd name="T32" fmla="*/ 50 w 631"/>
                  <a:gd name="T33" fmla="*/ 684 h 684"/>
                  <a:gd name="T34" fmla="*/ 580 w 631"/>
                  <a:gd name="T35" fmla="*/ 684 h 684"/>
                  <a:gd name="T36" fmla="*/ 631 w 631"/>
                  <a:gd name="T37" fmla="*/ 634 h 684"/>
                  <a:gd name="T38" fmla="*/ 631 w 631"/>
                  <a:gd name="T39" fmla="*/ 50 h 684"/>
                  <a:gd name="T40" fmla="*/ 580 w 631"/>
                  <a:gd name="T41" fmla="*/ 0 h 684"/>
                  <a:gd name="T42" fmla="*/ 589 w 631"/>
                  <a:gd name="T43" fmla="*/ 601 h 684"/>
                  <a:gd name="T44" fmla="*/ 581 w 631"/>
                  <a:gd name="T45" fmla="*/ 608 h 684"/>
                  <a:gd name="T46" fmla="*/ 50 w 631"/>
                  <a:gd name="T47" fmla="*/ 608 h 684"/>
                  <a:gd name="T48" fmla="*/ 42 w 631"/>
                  <a:gd name="T49" fmla="*/ 601 h 684"/>
                  <a:gd name="T50" fmla="*/ 42 w 631"/>
                  <a:gd name="T51" fmla="*/ 216 h 684"/>
                  <a:gd name="T52" fmla="*/ 50 w 631"/>
                  <a:gd name="T53" fmla="*/ 208 h 684"/>
                  <a:gd name="T54" fmla="*/ 581 w 631"/>
                  <a:gd name="T55" fmla="*/ 208 h 684"/>
                  <a:gd name="T56" fmla="*/ 589 w 631"/>
                  <a:gd name="T57" fmla="*/ 216 h 684"/>
                  <a:gd name="T58" fmla="*/ 589 w 631"/>
                  <a:gd name="T59" fmla="*/ 60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1" h="684">
                    <a:moveTo>
                      <a:pt x="580" y="0"/>
                    </a:moveTo>
                    <a:cubicBezTo>
                      <a:pt x="557" y="0"/>
                      <a:pt x="557" y="0"/>
                      <a:pt x="557" y="0"/>
                    </a:cubicBezTo>
                    <a:cubicBezTo>
                      <a:pt x="557" y="70"/>
                      <a:pt x="557" y="70"/>
                      <a:pt x="557" y="70"/>
                    </a:cubicBezTo>
                    <a:cubicBezTo>
                      <a:pt x="557" y="85"/>
                      <a:pt x="545" y="97"/>
                      <a:pt x="530" y="97"/>
                    </a:cubicBezTo>
                    <a:cubicBezTo>
                      <a:pt x="510" y="97"/>
                      <a:pt x="510" y="97"/>
                      <a:pt x="510" y="97"/>
                    </a:cubicBezTo>
                    <a:cubicBezTo>
                      <a:pt x="495" y="97"/>
                      <a:pt x="482" y="85"/>
                      <a:pt x="482" y="70"/>
                    </a:cubicBezTo>
                    <a:cubicBezTo>
                      <a:pt x="482" y="0"/>
                      <a:pt x="482" y="0"/>
                      <a:pt x="482" y="0"/>
                    </a:cubicBezTo>
                    <a:cubicBezTo>
                      <a:pt x="151" y="0"/>
                      <a:pt x="151" y="0"/>
                      <a:pt x="151" y="0"/>
                    </a:cubicBezTo>
                    <a:cubicBezTo>
                      <a:pt x="151" y="70"/>
                      <a:pt x="151" y="70"/>
                      <a:pt x="151" y="70"/>
                    </a:cubicBezTo>
                    <a:cubicBezTo>
                      <a:pt x="151" y="85"/>
                      <a:pt x="139" y="97"/>
                      <a:pt x="124" y="97"/>
                    </a:cubicBezTo>
                    <a:cubicBezTo>
                      <a:pt x="104" y="97"/>
                      <a:pt x="104" y="97"/>
                      <a:pt x="104" y="97"/>
                    </a:cubicBezTo>
                    <a:cubicBezTo>
                      <a:pt x="89" y="97"/>
                      <a:pt x="77" y="85"/>
                      <a:pt x="77" y="70"/>
                    </a:cubicBezTo>
                    <a:cubicBezTo>
                      <a:pt x="77" y="0"/>
                      <a:pt x="77" y="0"/>
                      <a:pt x="77" y="0"/>
                    </a:cubicBezTo>
                    <a:cubicBezTo>
                      <a:pt x="50" y="0"/>
                      <a:pt x="50" y="0"/>
                      <a:pt x="50" y="0"/>
                    </a:cubicBezTo>
                    <a:cubicBezTo>
                      <a:pt x="22" y="0"/>
                      <a:pt x="0" y="22"/>
                      <a:pt x="0" y="50"/>
                    </a:cubicBezTo>
                    <a:cubicBezTo>
                      <a:pt x="0" y="634"/>
                      <a:pt x="0" y="634"/>
                      <a:pt x="0" y="634"/>
                    </a:cubicBezTo>
                    <a:cubicBezTo>
                      <a:pt x="0" y="662"/>
                      <a:pt x="22" y="684"/>
                      <a:pt x="50" y="684"/>
                    </a:cubicBezTo>
                    <a:cubicBezTo>
                      <a:pt x="580" y="684"/>
                      <a:pt x="580" y="684"/>
                      <a:pt x="580" y="684"/>
                    </a:cubicBezTo>
                    <a:cubicBezTo>
                      <a:pt x="608" y="684"/>
                      <a:pt x="631" y="662"/>
                      <a:pt x="631" y="634"/>
                    </a:cubicBezTo>
                    <a:cubicBezTo>
                      <a:pt x="631" y="50"/>
                      <a:pt x="631" y="50"/>
                      <a:pt x="631" y="50"/>
                    </a:cubicBezTo>
                    <a:cubicBezTo>
                      <a:pt x="631" y="22"/>
                      <a:pt x="608" y="0"/>
                      <a:pt x="580" y="0"/>
                    </a:cubicBezTo>
                    <a:close/>
                    <a:moveTo>
                      <a:pt x="589" y="601"/>
                    </a:moveTo>
                    <a:cubicBezTo>
                      <a:pt x="589" y="605"/>
                      <a:pt x="585" y="608"/>
                      <a:pt x="581" y="608"/>
                    </a:cubicBezTo>
                    <a:cubicBezTo>
                      <a:pt x="50" y="608"/>
                      <a:pt x="50" y="608"/>
                      <a:pt x="50" y="608"/>
                    </a:cubicBezTo>
                    <a:cubicBezTo>
                      <a:pt x="46" y="608"/>
                      <a:pt x="42" y="605"/>
                      <a:pt x="42" y="601"/>
                    </a:cubicBezTo>
                    <a:cubicBezTo>
                      <a:pt x="42" y="216"/>
                      <a:pt x="42" y="216"/>
                      <a:pt x="42" y="216"/>
                    </a:cubicBezTo>
                    <a:cubicBezTo>
                      <a:pt x="42" y="211"/>
                      <a:pt x="46" y="208"/>
                      <a:pt x="50" y="208"/>
                    </a:cubicBezTo>
                    <a:cubicBezTo>
                      <a:pt x="581" y="208"/>
                      <a:pt x="581" y="208"/>
                      <a:pt x="581" y="208"/>
                    </a:cubicBezTo>
                    <a:cubicBezTo>
                      <a:pt x="585" y="208"/>
                      <a:pt x="589" y="211"/>
                      <a:pt x="589" y="216"/>
                    </a:cubicBezTo>
                    <a:lnTo>
                      <a:pt x="589" y="601"/>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5-Point Star 28">
                <a:extLst>
                  <a:ext uri="{FF2B5EF4-FFF2-40B4-BE49-F238E27FC236}">
                    <a16:creationId xmlns:a16="http://schemas.microsoft.com/office/drawing/2014/main" id="{6F96C107-FBAF-81CE-B351-2E8300A93FEE}"/>
                  </a:ext>
                </a:extLst>
              </p:cNvPr>
              <p:cNvSpPr/>
              <p:nvPr/>
            </p:nvSpPr>
            <p:spPr bwMode="auto">
              <a:xfrm>
                <a:off x="8798183" y="1498440"/>
                <a:ext cx="131162" cy="131162"/>
              </a:xfrm>
              <a:prstGeom prst="star5">
                <a:avLst/>
              </a:prstGeom>
              <a:grp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grpSp>
      </p:grpSp>
      <p:grpSp>
        <p:nvGrpSpPr>
          <p:cNvPr id="30" name="Group 29">
            <a:extLst>
              <a:ext uri="{FF2B5EF4-FFF2-40B4-BE49-F238E27FC236}">
                <a16:creationId xmlns:a16="http://schemas.microsoft.com/office/drawing/2014/main" id="{DCD58EAF-831C-1FDC-8BD0-AB306B49A0ED}"/>
              </a:ext>
            </a:extLst>
          </p:cNvPr>
          <p:cNvGrpSpPr/>
          <p:nvPr/>
        </p:nvGrpSpPr>
        <p:grpSpPr>
          <a:xfrm>
            <a:off x="866773" y="1430305"/>
            <a:ext cx="752475" cy="752475"/>
            <a:chOff x="866773" y="1299677"/>
            <a:chExt cx="752475" cy="752475"/>
          </a:xfrm>
        </p:grpSpPr>
        <p:sp>
          <p:nvSpPr>
            <p:cNvPr id="5" name="Rectangle 4">
              <a:extLst>
                <a:ext uri="{FF2B5EF4-FFF2-40B4-BE49-F238E27FC236}">
                  <a16:creationId xmlns:a16="http://schemas.microsoft.com/office/drawing/2014/main" id="{F65A4A47-A87A-6EFA-8A8D-86797914B5B5}"/>
                </a:ext>
              </a:extLst>
            </p:cNvPr>
            <p:cNvSpPr/>
            <p:nvPr/>
          </p:nvSpPr>
          <p:spPr>
            <a:xfrm>
              <a:off x="866773" y="1299677"/>
              <a:ext cx="752475" cy="752475"/>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17" name="Group 16">
              <a:extLst>
                <a:ext uri="{FF2B5EF4-FFF2-40B4-BE49-F238E27FC236}">
                  <a16:creationId xmlns:a16="http://schemas.microsoft.com/office/drawing/2014/main" id="{832682EC-B9B3-4569-D67C-9ACA23B65C98}"/>
                </a:ext>
              </a:extLst>
            </p:cNvPr>
            <p:cNvGrpSpPr/>
            <p:nvPr/>
          </p:nvGrpSpPr>
          <p:grpSpPr>
            <a:xfrm>
              <a:off x="1080568" y="1456840"/>
              <a:ext cx="324884" cy="438148"/>
              <a:chOff x="3442746" y="2610721"/>
              <a:chExt cx="652074" cy="879403"/>
            </a:xfrm>
          </p:grpSpPr>
          <p:sp>
            <p:nvSpPr>
              <p:cNvPr id="18" name="Freeform 1">
                <a:extLst>
                  <a:ext uri="{FF2B5EF4-FFF2-40B4-BE49-F238E27FC236}">
                    <a16:creationId xmlns:a16="http://schemas.microsoft.com/office/drawing/2014/main" id="{1FC98E4E-3681-F5E1-10F9-36FCC1DCE325}"/>
                  </a:ext>
                </a:extLst>
              </p:cNvPr>
              <p:cNvSpPr>
                <a:spLocks noChangeArrowheads="1"/>
              </p:cNvSpPr>
              <p:nvPr/>
            </p:nvSpPr>
            <p:spPr bwMode="auto">
              <a:xfrm>
                <a:off x="3921332" y="2610721"/>
                <a:ext cx="173488" cy="173488"/>
              </a:xfrm>
              <a:custGeom>
                <a:avLst/>
                <a:gdLst>
                  <a:gd name="T0" fmla="*/ 0 w 255"/>
                  <a:gd name="T1" fmla="*/ 0 h 255"/>
                  <a:gd name="T2" fmla="*/ 0 w 255"/>
                  <a:gd name="T3" fmla="*/ 198 h 255"/>
                  <a:gd name="T4" fmla="*/ 57 w 255"/>
                  <a:gd name="T5" fmla="*/ 254 h 255"/>
                  <a:gd name="T6" fmla="*/ 254 w 255"/>
                  <a:gd name="T7" fmla="*/ 254 h 255"/>
                </a:gdLst>
                <a:ahLst/>
                <a:cxnLst>
                  <a:cxn ang="0">
                    <a:pos x="T0" y="T1"/>
                  </a:cxn>
                  <a:cxn ang="0">
                    <a:pos x="T2" y="T3"/>
                  </a:cxn>
                  <a:cxn ang="0">
                    <a:pos x="T4" y="T5"/>
                  </a:cxn>
                  <a:cxn ang="0">
                    <a:pos x="T6" y="T7"/>
                  </a:cxn>
                </a:cxnLst>
                <a:rect l="0" t="0" r="r" b="b"/>
                <a:pathLst>
                  <a:path w="255" h="255">
                    <a:moveTo>
                      <a:pt x="0" y="0"/>
                    </a:moveTo>
                    <a:lnTo>
                      <a:pt x="0" y="198"/>
                    </a:lnTo>
                    <a:cubicBezTo>
                      <a:pt x="0" y="229"/>
                      <a:pt x="25" y="254"/>
                      <a:pt x="57" y="254"/>
                    </a:cubicBezTo>
                    <a:lnTo>
                      <a:pt x="254" y="254"/>
                    </a:lnTo>
                  </a:path>
                </a:pathLst>
              </a:custGeom>
              <a:noFill/>
              <a:ln w="19050" cap="flat">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9" name="Freeform 2">
                <a:extLst>
                  <a:ext uri="{FF2B5EF4-FFF2-40B4-BE49-F238E27FC236}">
                    <a16:creationId xmlns:a16="http://schemas.microsoft.com/office/drawing/2014/main" id="{3DA77D06-91A8-26EF-4417-5EBC2427E1E5}"/>
                  </a:ext>
                </a:extLst>
              </p:cNvPr>
              <p:cNvSpPr>
                <a:spLocks noChangeArrowheads="1"/>
              </p:cNvSpPr>
              <p:nvPr/>
            </p:nvSpPr>
            <p:spPr bwMode="auto">
              <a:xfrm>
                <a:off x="3442746" y="2610721"/>
                <a:ext cx="649084" cy="879403"/>
              </a:xfrm>
              <a:custGeom>
                <a:avLst/>
                <a:gdLst>
                  <a:gd name="T0" fmla="*/ 681 w 959"/>
                  <a:gd name="T1" fmla="*/ 0 h 1297"/>
                  <a:gd name="T2" fmla="*/ 56 w 959"/>
                  <a:gd name="T3" fmla="*/ 0 h 1297"/>
                  <a:gd name="T4" fmla="*/ 0 w 959"/>
                  <a:gd name="T5" fmla="*/ 57 h 1297"/>
                  <a:gd name="T6" fmla="*/ 0 w 959"/>
                  <a:gd name="T7" fmla="*/ 1239 h 1297"/>
                  <a:gd name="T8" fmla="*/ 56 w 959"/>
                  <a:gd name="T9" fmla="*/ 1296 h 1297"/>
                  <a:gd name="T10" fmla="*/ 902 w 959"/>
                  <a:gd name="T11" fmla="*/ 1296 h 1297"/>
                  <a:gd name="T12" fmla="*/ 958 w 959"/>
                  <a:gd name="T13" fmla="*/ 1239 h 1297"/>
                  <a:gd name="T14" fmla="*/ 958 w 959"/>
                  <a:gd name="T15" fmla="*/ 278 h 1297"/>
                  <a:gd name="T16" fmla="*/ 942 w 959"/>
                  <a:gd name="T17" fmla="*/ 238 h 1297"/>
                  <a:gd name="T18" fmla="*/ 721 w 959"/>
                  <a:gd name="T19" fmla="*/ 17 h 1297"/>
                  <a:gd name="T20" fmla="*/ 681 w 959"/>
                  <a:gd name="T21"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9" h="1297">
                    <a:moveTo>
                      <a:pt x="681" y="0"/>
                    </a:moveTo>
                    <a:lnTo>
                      <a:pt x="56" y="0"/>
                    </a:lnTo>
                    <a:cubicBezTo>
                      <a:pt x="25" y="0"/>
                      <a:pt x="0" y="26"/>
                      <a:pt x="0" y="57"/>
                    </a:cubicBezTo>
                    <a:lnTo>
                      <a:pt x="0" y="1239"/>
                    </a:lnTo>
                    <a:cubicBezTo>
                      <a:pt x="0" y="1270"/>
                      <a:pt x="25" y="1296"/>
                      <a:pt x="56" y="1296"/>
                    </a:cubicBezTo>
                    <a:lnTo>
                      <a:pt x="902" y="1296"/>
                    </a:lnTo>
                    <a:cubicBezTo>
                      <a:pt x="933" y="1296"/>
                      <a:pt x="958" y="1270"/>
                      <a:pt x="958" y="1239"/>
                    </a:cubicBezTo>
                    <a:lnTo>
                      <a:pt x="958" y="278"/>
                    </a:lnTo>
                    <a:cubicBezTo>
                      <a:pt x="958" y="263"/>
                      <a:pt x="952" y="248"/>
                      <a:pt x="942" y="238"/>
                    </a:cubicBezTo>
                    <a:lnTo>
                      <a:pt x="721" y="17"/>
                    </a:lnTo>
                    <a:cubicBezTo>
                      <a:pt x="710" y="6"/>
                      <a:pt x="696" y="0"/>
                      <a:pt x="681" y="0"/>
                    </a:cubicBezTo>
                  </a:path>
                </a:pathLst>
              </a:custGeom>
              <a:noFill/>
              <a:ln w="19050" cap="flat">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 name="Line 3">
                <a:extLst>
                  <a:ext uri="{FF2B5EF4-FFF2-40B4-BE49-F238E27FC236}">
                    <a16:creationId xmlns:a16="http://schemas.microsoft.com/office/drawing/2014/main" id="{4A45886C-676D-5BB5-9528-8BF20D3DF72A}"/>
                  </a:ext>
                </a:extLst>
              </p:cNvPr>
              <p:cNvSpPr>
                <a:spLocks noChangeShapeType="1"/>
              </p:cNvSpPr>
              <p:nvPr/>
            </p:nvSpPr>
            <p:spPr bwMode="auto">
              <a:xfrm flipV="1">
                <a:off x="3520517" y="2898775"/>
                <a:ext cx="486334" cy="2088"/>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1" name="Line 3">
                <a:extLst>
                  <a:ext uri="{FF2B5EF4-FFF2-40B4-BE49-F238E27FC236}">
                    <a16:creationId xmlns:a16="http://schemas.microsoft.com/office/drawing/2014/main" id="{950F18AA-A408-4F5D-7DF5-857C1236172A}"/>
                  </a:ext>
                </a:extLst>
              </p:cNvPr>
              <p:cNvSpPr>
                <a:spLocks noChangeShapeType="1"/>
              </p:cNvSpPr>
              <p:nvPr/>
            </p:nvSpPr>
            <p:spPr bwMode="auto">
              <a:xfrm flipV="1">
                <a:off x="3520517" y="2981525"/>
                <a:ext cx="486334"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2" name="Line 3">
                <a:extLst>
                  <a:ext uri="{FF2B5EF4-FFF2-40B4-BE49-F238E27FC236}">
                    <a16:creationId xmlns:a16="http://schemas.microsoft.com/office/drawing/2014/main" id="{7472EE2D-A5FC-4ED3-B314-C6AB0AFA5C8E}"/>
                  </a:ext>
                </a:extLst>
              </p:cNvPr>
              <p:cNvSpPr>
                <a:spLocks noChangeShapeType="1"/>
              </p:cNvSpPr>
              <p:nvPr/>
            </p:nvSpPr>
            <p:spPr bwMode="auto">
              <a:xfrm flipV="1">
                <a:off x="3520517" y="3064275"/>
                <a:ext cx="360531"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3" name="Line 3">
                <a:extLst>
                  <a:ext uri="{FF2B5EF4-FFF2-40B4-BE49-F238E27FC236}">
                    <a16:creationId xmlns:a16="http://schemas.microsoft.com/office/drawing/2014/main" id="{43CB597F-7B02-48B5-6C95-8BFF1DC33417}"/>
                  </a:ext>
                </a:extLst>
              </p:cNvPr>
              <p:cNvSpPr>
                <a:spLocks noChangeShapeType="1"/>
              </p:cNvSpPr>
              <p:nvPr/>
            </p:nvSpPr>
            <p:spPr bwMode="auto">
              <a:xfrm flipV="1">
                <a:off x="3520517" y="3144937"/>
                <a:ext cx="486334"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4" name="Line 3">
                <a:extLst>
                  <a:ext uri="{FF2B5EF4-FFF2-40B4-BE49-F238E27FC236}">
                    <a16:creationId xmlns:a16="http://schemas.microsoft.com/office/drawing/2014/main" id="{699EF53C-B8DF-1D44-8513-BA681B2283BC}"/>
                  </a:ext>
                </a:extLst>
              </p:cNvPr>
              <p:cNvSpPr>
                <a:spLocks noChangeShapeType="1"/>
              </p:cNvSpPr>
              <p:nvPr/>
            </p:nvSpPr>
            <p:spPr bwMode="auto">
              <a:xfrm flipV="1">
                <a:off x="3520517" y="3227687"/>
                <a:ext cx="486334" cy="2088"/>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5" name="Line 3">
                <a:extLst>
                  <a:ext uri="{FF2B5EF4-FFF2-40B4-BE49-F238E27FC236}">
                    <a16:creationId xmlns:a16="http://schemas.microsoft.com/office/drawing/2014/main" id="{BB0BFB06-461E-9CC7-6414-5C463AC60275}"/>
                  </a:ext>
                </a:extLst>
              </p:cNvPr>
              <p:cNvSpPr>
                <a:spLocks noChangeShapeType="1"/>
              </p:cNvSpPr>
              <p:nvPr/>
            </p:nvSpPr>
            <p:spPr bwMode="auto">
              <a:xfrm flipV="1">
                <a:off x="3520517" y="3310438"/>
                <a:ext cx="328861"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grpSp>
      </p:grpSp>
      <p:sp>
        <p:nvSpPr>
          <p:cNvPr id="28" name="TextBox 27">
            <a:extLst>
              <a:ext uri="{FF2B5EF4-FFF2-40B4-BE49-F238E27FC236}">
                <a16:creationId xmlns:a16="http://schemas.microsoft.com/office/drawing/2014/main" id="{7E442643-8F32-1B3B-60C7-0CCB12C9B133}"/>
              </a:ext>
            </a:extLst>
          </p:cNvPr>
          <p:cNvSpPr txBox="1"/>
          <p:nvPr/>
        </p:nvSpPr>
        <p:spPr>
          <a:xfrm>
            <a:off x="6477002" y="2347207"/>
            <a:ext cx="4815570" cy="1903470"/>
          </a:xfrm>
          <a:prstGeom prst="rect">
            <a:avLst/>
          </a:prstGeom>
          <a:noFill/>
        </p:spPr>
        <p:txBody>
          <a:bodyPr wrap="square" lIns="0" tIns="0" rIns="0" bIns="0">
            <a:spAutoFit/>
          </a:bodyPr>
          <a:lstStyle>
            <a:defPPr>
              <a:defRPr lang="en-US"/>
            </a:defPPr>
            <a:lvl1pPr marL="171450" indent="-171450">
              <a:lnSpc>
                <a:spcPct val="114000"/>
              </a:lnSpc>
              <a:spcBef>
                <a:spcPts val="1200"/>
              </a:spcBef>
              <a:spcAft>
                <a:spcPts val="600"/>
              </a:spcAft>
              <a:buClr>
                <a:schemeClr val="accent2"/>
              </a:buClr>
              <a:buFont typeface="Arial" panose="020B0604020202020204" pitchFamily="34" charset="0"/>
              <a:buChar char="•"/>
              <a:defRPr sz="1400"/>
            </a:lvl1pPr>
          </a:lstStyle>
          <a:p>
            <a:pPr marL="285750" indent="-285750">
              <a:buClrTx/>
              <a:defRPr/>
            </a:pPr>
            <a:r>
              <a:rPr lang="en-US" dirty="0"/>
              <a:t>Confirm correct contact/decision maker</a:t>
            </a:r>
          </a:p>
          <a:p>
            <a:pPr marL="285750" indent="-285750">
              <a:buClrTx/>
              <a:defRPr/>
            </a:pPr>
            <a:r>
              <a:rPr lang="en-US" dirty="0"/>
              <a:t>Follow call template</a:t>
            </a:r>
          </a:p>
          <a:p>
            <a:pPr marL="285750" indent="-285750">
              <a:buClrTx/>
              <a:defRPr/>
            </a:pPr>
            <a:r>
              <a:rPr lang="en-US" dirty="0"/>
              <a:t>Ensure goals/objectives and data captured is completed</a:t>
            </a:r>
          </a:p>
          <a:p>
            <a:pPr marL="285750" indent="-285750">
              <a:buClrTx/>
              <a:defRPr/>
            </a:pPr>
            <a:r>
              <a:rPr lang="en-US" dirty="0"/>
              <a:t>Schedule follow-up call</a:t>
            </a:r>
          </a:p>
        </p:txBody>
      </p:sp>
      <p:sp>
        <p:nvSpPr>
          <p:cNvPr id="29" name="TextBox 28">
            <a:extLst>
              <a:ext uri="{FF2B5EF4-FFF2-40B4-BE49-F238E27FC236}">
                <a16:creationId xmlns:a16="http://schemas.microsoft.com/office/drawing/2014/main" id="{C6DC36D8-EECD-941D-24E4-08D533D1434E}"/>
              </a:ext>
            </a:extLst>
          </p:cNvPr>
          <p:cNvSpPr txBox="1"/>
          <p:nvPr/>
        </p:nvSpPr>
        <p:spPr>
          <a:xfrm>
            <a:off x="860751" y="2347207"/>
            <a:ext cx="4815570" cy="2404056"/>
          </a:xfrm>
          <a:prstGeom prst="rect">
            <a:avLst/>
          </a:prstGeom>
          <a:noFill/>
        </p:spPr>
        <p:txBody>
          <a:bodyPr wrap="square" lIns="0" tIns="0" rIns="0" bIns="0">
            <a:spAutoFit/>
          </a:bodyPr>
          <a:lstStyle/>
          <a:p>
            <a:pPr marL="285750" indent="-285750">
              <a:lnSpc>
                <a:spcPct val="114000"/>
              </a:lnSpc>
              <a:spcBef>
                <a:spcPts val="1200"/>
              </a:spcBef>
              <a:spcAft>
                <a:spcPts val="600"/>
              </a:spcAft>
              <a:buFont typeface="Arial" panose="020B0604020202020204" pitchFamily="34" charset="0"/>
              <a:buChar char="•"/>
              <a:defRPr/>
            </a:pPr>
            <a:r>
              <a:rPr lang="en-US" sz="1400" dirty="0"/>
              <a:t>Prepare call goals, objectives, messaging, call agenda and planned questions </a:t>
            </a:r>
          </a:p>
          <a:p>
            <a:pPr marL="285750" indent="-285750">
              <a:lnSpc>
                <a:spcPct val="114000"/>
              </a:lnSpc>
              <a:spcBef>
                <a:spcPts val="1200"/>
              </a:spcBef>
              <a:spcAft>
                <a:spcPts val="600"/>
              </a:spcAft>
              <a:buFont typeface="Arial" panose="020B0604020202020204" pitchFamily="34" charset="0"/>
              <a:buChar char="•"/>
              <a:defRPr/>
            </a:pPr>
            <a:r>
              <a:rPr lang="en-US" sz="1400" dirty="0"/>
              <a:t>Prepare reason procurement should take your call</a:t>
            </a:r>
          </a:p>
          <a:p>
            <a:pPr marL="285750" indent="-285750">
              <a:lnSpc>
                <a:spcPct val="114000"/>
              </a:lnSpc>
              <a:spcBef>
                <a:spcPts val="1200"/>
              </a:spcBef>
              <a:spcAft>
                <a:spcPts val="600"/>
              </a:spcAft>
              <a:buFont typeface="Arial" panose="020B0604020202020204" pitchFamily="34" charset="0"/>
              <a:buChar char="•"/>
              <a:defRPr/>
            </a:pPr>
            <a:r>
              <a:rPr lang="en-US" sz="1400" dirty="0"/>
              <a:t>Review attached documents and notes at account level from Business Review Call or First Renewal Call - IT</a:t>
            </a:r>
          </a:p>
          <a:p>
            <a:pPr marL="285750" indent="-285750">
              <a:lnSpc>
                <a:spcPct val="114000"/>
              </a:lnSpc>
              <a:spcBef>
                <a:spcPts val="1200"/>
              </a:spcBef>
              <a:spcAft>
                <a:spcPts val="600"/>
              </a:spcAft>
              <a:buFont typeface="Arial" panose="020B0604020202020204" pitchFamily="34" charset="0"/>
              <a:buChar char="•"/>
              <a:defRPr/>
            </a:pPr>
            <a:r>
              <a:rPr lang="en-US" sz="1400" dirty="0"/>
              <a:t>Review timing of previous renewal (late, near end of quarter, uplift)</a:t>
            </a:r>
          </a:p>
        </p:txBody>
      </p:sp>
      <p:sp>
        <p:nvSpPr>
          <p:cNvPr id="10" name="Rectangle 9">
            <a:extLst>
              <a:ext uri="{FF2B5EF4-FFF2-40B4-BE49-F238E27FC236}">
                <a16:creationId xmlns:a16="http://schemas.microsoft.com/office/drawing/2014/main" id="{7C19C011-3FDB-C24C-C8B3-89A08D00FD65}"/>
              </a:ext>
            </a:extLst>
          </p:cNvPr>
          <p:cNvSpPr/>
          <p:nvPr/>
        </p:nvSpPr>
        <p:spPr>
          <a:xfrm flipV="1">
            <a:off x="609600" y="5985328"/>
            <a:ext cx="5362573"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38" name="Rectangle 37">
            <a:extLst>
              <a:ext uri="{FF2B5EF4-FFF2-40B4-BE49-F238E27FC236}">
                <a16:creationId xmlns:a16="http://schemas.microsoft.com/office/drawing/2014/main" id="{A61D3631-C24C-933B-4505-851A79269BDD}"/>
              </a:ext>
            </a:extLst>
          </p:cNvPr>
          <p:cNvSpPr/>
          <p:nvPr/>
        </p:nvSpPr>
        <p:spPr>
          <a:xfrm flipV="1">
            <a:off x="6219829" y="5985328"/>
            <a:ext cx="5362573"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Tree>
    <p:extLst>
      <p:ext uri="{BB962C8B-B14F-4D97-AF65-F5344CB8AC3E}">
        <p14:creationId xmlns:p14="http://schemas.microsoft.com/office/powerpoint/2010/main" val="1236390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8E471E-1DB2-7A42-F752-E6F926C14610}"/>
              </a:ext>
            </a:extLst>
          </p:cNvPr>
          <p:cNvSpPr>
            <a:spLocks noGrp="1"/>
          </p:cNvSpPr>
          <p:nvPr>
            <p:ph type="title"/>
          </p:nvPr>
        </p:nvSpPr>
        <p:spPr/>
        <p:txBody>
          <a:bodyPr/>
          <a:lstStyle/>
          <a:p>
            <a:r>
              <a:rPr lang="en-US" dirty="0">
                <a:solidFill>
                  <a:schemeClr val="accent1"/>
                </a:solidFill>
              </a:rPr>
              <a:t>Timeline Call - Procurement | Event Template</a:t>
            </a:r>
          </a:p>
        </p:txBody>
      </p:sp>
      <p:sp>
        <p:nvSpPr>
          <p:cNvPr id="5" name="TextBox 4">
            <a:extLst>
              <a:ext uri="{FF2B5EF4-FFF2-40B4-BE49-F238E27FC236}">
                <a16:creationId xmlns:a16="http://schemas.microsoft.com/office/drawing/2014/main" id="{2E918182-901F-488E-E3C3-9F12109E53E3}"/>
              </a:ext>
            </a:extLst>
          </p:cNvPr>
          <p:cNvSpPr txBox="1"/>
          <p:nvPr/>
        </p:nvSpPr>
        <p:spPr>
          <a:xfrm>
            <a:off x="1147161" y="1679437"/>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Confirm ownership of renewal</a:t>
            </a:r>
          </a:p>
        </p:txBody>
      </p:sp>
      <p:sp>
        <p:nvSpPr>
          <p:cNvPr id="17" name="Oval 16">
            <a:extLst>
              <a:ext uri="{FF2B5EF4-FFF2-40B4-BE49-F238E27FC236}">
                <a16:creationId xmlns:a16="http://schemas.microsoft.com/office/drawing/2014/main" id="{8D99C9D0-FBC5-3CC1-4AC3-156916C66988}"/>
              </a:ext>
            </a:extLst>
          </p:cNvPr>
          <p:cNvSpPr/>
          <p:nvPr/>
        </p:nvSpPr>
        <p:spPr>
          <a:xfrm>
            <a:off x="620110" y="1634850"/>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01</a:t>
            </a:r>
          </a:p>
        </p:txBody>
      </p:sp>
      <p:sp>
        <p:nvSpPr>
          <p:cNvPr id="7" name="TextBox 6">
            <a:extLst>
              <a:ext uri="{FF2B5EF4-FFF2-40B4-BE49-F238E27FC236}">
                <a16:creationId xmlns:a16="http://schemas.microsoft.com/office/drawing/2014/main" id="{5623C036-C739-A82D-9BEC-CE66C163038F}"/>
              </a:ext>
            </a:extLst>
          </p:cNvPr>
          <p:cNvSpPr txBox="1"/>
          <p:nvPr/>
        </p:nvSpPr>
        <p:spPr>
          <a:xfrm>
            <a:off x="1136651" y="2187970"/>
            <a:ext cx="4489955" cy="2389885"/>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Discover timeline and approval process</a:t>
            </a:r>
          </a:p>
          <a:p>
            <a:pPr marL="285750" lvl="1" indent="-285750">
              <a:lnSpc>
                <a:spcPct val="120000"/>
              </a:lnSpc>
              <a:spcBef>
                <a:spcPts val="0"/>
              </a:spcBef>
              <a:buFont typeface="Arial" panose="020B0604020202020204" pitchFamily="34" charset="0"/>
              <a:buChar char="•"/>
              <a:defRPr/>
            </a:pPr>
            <a:r>
              <a:rPr lang="en-US" sz="1400" dirty="0"/>
              <a:t>How many signatures/approvers needed – location/GEO of approvers</a:t>
            </a:r>
          </a:p>
          <a:p>
            <a:pPr marL="285750" lvl="1" indent="-285750">
              <a:lnSpc>
                <a:spcPct val="120000"/>
              </a:lnSpc>
              <a:spcBef>
                <a:spcPts val="0"/>
              </a:spcBef>
              <a:buFont typeface="Arial" panose="020B0604020202020204" pitchFamily="34" charset="0"/>
              <a:buChar char="•"/>
              <a:defRPr/>
            </a:pPr>
            <a:r>
              <a:rPr lang="en-US" sz="1400" dirty="0"/>
              <a:t>Vacation plans of approvers</a:t>
            </a:r>
          </a:p>
          <a:p>
            <a:pPr marL="285750" lvl="1" indent="-285750">
              <a:lnSpc>
                <a:spcPct val="120000"/>
              </a:lnSpc>
              <a:spcBef>
                <a:spcPts val="0"/>
              </a:spcBef>
              <a:buFont typeface="Arial" panose="020B0604020202020204" pitchFamily="34" charset="0"/>
              <a:buChar char="•"/>
              <a:defRPr/>
            </a:pPr>
            <a:r>
              <a:rPr lang="en-US" sz="1400" dirty="0"/>
              <a:t>Office closures</a:t>
            </a:r>
          </a:p>
          <a:p>
            <a:pPr marL="285750" lvl="1" indent="-285750">
              <a:lnSpc>
                <a:spcPct val="120000"/>
              </a:lnSpc>
              <a:spcBef>
                <a:spcPts val="0"/>
              </a:spcBef>
              <a:buFont typeface="Arial" panose="020B0604020202020204" pitchFamily="34" charset="0"/>
              <a:buChar char="•"/>
              <a:defRPr/>
            </a:pPr>
            <a:r>
              <a:rPr lang="en-US" sz="1400" dirty="0"/>
              <a:t>Board approval meetings</a:t>
            </a:r>
          </a:p>
          <a:p>
            <a:pPr marL="285750" lvl="1" indent="-285750">
              <a:lnSpc>
                <a:spcPct val="120000"/>
              </a:lnSpc>
              <a:spcBef>
                <a:spcPts val="0"/>
              </a:spcBef>
              <a:buFont typeface="Arial" panose="020B0604020202020204" pitchFamily="34" charset="0"/>
              <a:buChar char="•"/>
              <a:defRPr/>
            </a:pPr>
            <a:r>
              <a:rPr lang="en-US" sz="1400" dirty="0"/>
              <a:t>Every step of process and timeline for each step</a:t>
            </a:r>
          </a:p>
          <a:p>
            <a:pPr marL="285750" lvl="1" indent="-285750">
              <a:lnSpc>
                <a:spcPct val="120000"/>
              </a:lnSpc>
              <a:spcBef>
                <a:spcPts val="0"/>
              </a:spcBef>
              <a:buFont typeface="Arial" panose="020B0604020202020204" pitchFamily="34" charset="0"/>
              <a:buChar char="•"/>
              <a:defRPr/>
            </a:pPr>
            <a:r>
              <a:rPr lang="en-US" sz="1400" dirty="0"/>
              <a:t>PO generation steps from a system perspective</a:t>
            </a:r>
          </a:p>
          <a:p>
            <a:pPr marL="285750" lvl="1" indent="-285750">
              <a:lnSpc>
                <a:spcPct val="120000"/>
              </a:lnSpc>
              <a:spcBef>
                <a:spcPts val="0"/>
              </a:spcBef>
              <a:buFont typeface="Arial" panose="020B0604020202020204" pitchFamily="34" charset="0"/>
              <a:buChar char="•"/>
              <a:defRPr/>
            </a:pPr>
            <a:r>
              <a:rPr lang="en-US" sz="1400" dirty="0"/>
              <a:t>Confirm timeline with actual dates</a:t>
            </a:r>
          </a:p>
        </p:txBody>
      </p:sp>
      <p:sp>
        <p:nvSpPr>
          <p:cNvPr id="18" name="Oval 17">
            <a:extLst>
              <a:ext uri="{FF2B5EF4-FFF2-40B4-BE49-F238E27FC236}">
                <a16:creationId xmlns:a16="http://schemas.microsoft.com/office/drawing/2014/main" id="{1CBB684B-E40A-9F1F-A980-B6CAE4D03BC7}"/>
              </a:ext>
            </a:extLst>
          </p:cNvPr>
          <p:cNvSpPr/>
          <p:nvPr/>
        </p:nvSpPr>
        <p:spPr>
          <a:xfrm>
            <a:off x="609600" y="2143383"/>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02</a:t>
            </a:r>
          </a:p>
        </p:txBody>
      </p:sp>
      <p:sp>
        <p:nvSpPr>
          <p:cNvPr id="8" name="TextBox 7">
            <a:extLst>
              <a:ext uri="{FF2B5EF4-FFF2-40B4-BE49-F238E27FC236}">
                <a16:creationId xmlns:a16="http://schemas.microsoft.com/office/drawing/2014/main" id="{4634438C-A9CA-69FC-1044-D918343910EB}"/>
              </a:ext>
            </a:extLst>
          </p:cNvPr>
          <p:cNvSpPr txBox="1"/>
          <p:nvPr/>
        </p:nvSpPr>
        <p:spPr>
          <a:xfrm>
            <a:off x="1136651" y="4794040"/>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Budget availability and cycle (fiscal year)</a:t>
            </a:r>
          </a:p>
        </p:txBody>
      </p:sp>
      <p:sp>
        <p:nvSpPr>
          <p:cNvPr id="19" name="Oval 18">
            <a:extLst>
              <a:ext uri="{FF2B5EF4-FFF2-40B4-BE49-F238E27FC236}">
                <a16:creationId xmlns:a16="http://schemas.microsoft.com/office/drawing/2014/main" id="{105ADF54-2B59-BB6C-951D-6722860739A6}"/>
              </a:ext>
            </a:extLst>
          </p:cNvPr>
          <p:cNvSpPr/>
          <p:nvPr/>
        </p:nvSpPr>
        <p:spPr>
          <a:xfrm>
            <a:off x="609600" y="4749453"/>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03</a:t>
            </a:r>
          </a:p>
        </p:txBody>
      </p:sp>
      <p:sp>
        <p:nvSpPr>
          <p:cNvPr id="15" name="TextBox 14">
            <a:extLst>
              <a:ext uri="{FF2B5EF4-FFF2-40B4-BE49-F238E27FC236}">
                <a16:creationId xmlns:a16="http://schemas.microsoft.com/office/drawing/2014/main" id="{37FDB9D7-CA9B-F586-0B53-F9ADD64DD151}"/>
              </a:ext>
            </a:extLst>
          </p:cNvPr>
          <p:cNvSpPr txBox="1"/>
          <p:nvPr/>
        </p:nvSpPr>
        <p:spPr>
          <a:xfrm>
            <a:off x="1136651" y="5302573"/>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Set up lift expectations and reinstatement fees</a:t>
            </a:r>
          </a:p>
        </p:txBody>
      </p:sp>
      <p:sp>
        <p:nvSpPr>
          <p:cNvPr id="20" name="Oval 19">
            <a:extLst>
              <a:ext uri="{FF2B5EF4-FFF2-40B4-BE49-F238E27FC236}">
                <a16:creationId xmlns:a16="http://schemas.microsoft.com/office/drawing/2014/main" id="{60FEC5A5-F647-DA4C-2D94-323F487CFDB9}"/>
              </a:ext>
            </a:extLst>
          </p:cNvPr>
          <p:cNvSpPr/>
          <p:nvPr/>
        </p:nvSpPr>
        <p:spPr>
          <a:xfrm>
            <a:off x="609600" y="5257986"/>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04</a:t>
            </a:r>
          </a:p>
        </p:txBody>
      </p:sp>
      <p:cxnSp>
        <p:nvCxnSpPr>
          <p:cNvPr id="26" name="Straight Connector 25">
            <a:extLst>
              <a:ext uri="{FF2B5EF4-FFF2-40B4-BE49-F238E27FC236}">
                <a16:creationId xmlns:a16="http://schemas.microsoft.com/office/drawing/2014/main" id="{4535BA14-0F56-0F1E-4AFD-231BB92D59A8}"/>
              </a:ext>
            </a:extLst>
          </p:cNvPr>
          <p:cNvCxnSpPr>
            <a:cxnSpLocks/>
          </p:cNvCxnSpPr>
          <p:nvPr/>
        </p:nvCxnSpPr>
        <p:spPr>
          <a:xfrm>
            <a:off x="1136651" y="2057584"/>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8F6F35-52EF-31EA-1BC7-D40E6F010867}"/>
              </a:ext>
            </a:extLst>
          </p:cNvPr>
          <p:cNvCxnSpPr>
            <a:cxnSpLocks/>
          </p:cNvCxnSpPr>
          <p:nvPr/>
        </p:nvCxnSpPr>
        <p:spPr>
          <a:xfrm>
            <a:off x="1141906" y="4663654"/>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FAF1FC-188D-26DD-9F6E-527699D87055}"/>
              </a:ext>
            </a:extLst>
          </p:cNvPr>
          <p:cNvCxnSpPr>
            <a:cxnSpLocks/>
          </p:cNvCxnSpPr>
          <p:nvPr/>
        </p:nvCxnSpPr>
        <p:spPr>
          <a:xfrm>
            <a:off x="1147161" y="5172187"/>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F1E1431-D04D-F607-57A0-933E736B5D7F}"/>
              </a:ext>
            </a:extLst>
          </p:cNvPr>
          <p:cNvSpPr txBox="1"/>
          <p:nvPr/>
        </p:nvSpPr>
        <p:spPr>
          <a:xfrm>
            <a:off x="1136651" y="5811107"/>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Identification of special contracts</a:t>
            </a:r>
          </a:p>
        </p:txBody>
      </p:sp>
      <p:sp>
        <p:nvSpPr>
          <p:cNvPr id="6" name="Oval 5">
            <a:extLst>
              <a:ext uri="{FF2B5EF4-FFF2-40B4-BE49-F238E27FC236}">
                <a16:creationId xmlns:a16="http://schemas.microsoft.com/office/drawing/2014/main" id="{2BA2E6B4-92A4-28E3-1213-0187BE66DFE4}"/>
              </a:ext>
            </a:extLst>
          </p:cNvPr>
          <p:cNvSpPr/>
          <p:nvPr/>
        </p:nvSpPr>
        <p:spPr>
          <a:xfrm>
            <a:off x="609600" y="5766520"/>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05</a:t>
            </a:r>
          </a:p>
        </p:txBody>
      </p:sp>
      <p:sp>
        <p:nvSpPr>
          <p:cNvPr id="30" name="Oval 29">
            <a:extLst>
              <a:ext uri="{FF2B5EF4-FFF2-40B4-BE49-F238E27FC236}">
                <a16:creationId xmlns:a16="http://schemas.microsoft.com/office/drawing/2014/main" id="{D486CDAC-9326-F4E5-2D9C-2FD79716D392}"/>
              </a:ext>
            </a:extLst>
          </p:cNvPr>
          <p:cNvSpPr/>
          <p:nvPr/>
        </p:nvSpPr>
        <p:spPr>
          <a:xfrm>
            <a:off x="6350493" y="1634850"/>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06</a:t>
            </a:r>
          </a:p>
        </p:txBody>
      </p:sp>
      <p:sp>
        <p:nvSpPr>
          <p:cNvPr id="9" name="TextBox 8">
            <a:extLst>
              <a:ext uri="{FF2B5EF4-FFF2-40B4-BE49-F238E27FC236}">
                <a16:creationId xmlns:a16="http://schemas.microsoft.com/office/drawing/2014/main" id="{334D0932-B683-37D9-56B2-43C2E5DC6FBC}"/>
              </a:ext>
            </a:extLst>
          </p:cNvPr>
          <p:cNvSpPr txBox="1"/>
          <p:nvPr/>
        </p:nvSpPr>
        <p:spPr>
          <a:xfrm>
            <a:off x="6870701" y="1679437"/>
            <a:ext cx="4701190"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Review install location/address </a:t>
            </a:r>
          </a:p>
        </p:txBody>
      </p:sp>
      <p:sp>
        <p:nvSpPr>
          <p:cNvPr id="31" name="Oval 30">
            <a:extLst>
              <a:ext uri="{FF2B5EF4-FFF2-40B4-BE49-F238E27FC236}">
                <a16:creationId xmlns:a16="http://schemas.microsoft.com/office/drawing/2014/main" id="{418774E5-2C77-EB4B-FA51-BE9DED62C5BB}"/>
              </a:ext>
            </a:extLst>
          </p:cNvPr>
          <p:cNvSpPr/>
          <p:nvPr/>
        </p:nvSpPr>
        <p:spPr>
          <a:xfrm>
            <a:off x="6350493" y="225957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07</a:t>
            </a:r>
          </a:p>
        </p:txBody>
      </p:sp>
      <p:sp>
        <p:nvSpPr>
          <p:cNvPr id="10" name="TextBox 9">
            <a:extLst>
              <a:ext uri="{FF2B5EF4-FFF2-40B4-BE49-F238E27FC236}">
                <a16:creationId xmlns:a16="http://schemas.microsoft.com/office/drawing/2014/main" id="{EB7A4F1E-C312-C317-079A-18CCABA6D1DF}"/>
              </a:ext>
            </a:extLst>
          </p:cNvPr>
          <p:cNvSpPr txBox="1"/>
          <p:nvPr/>
        </p:nvSpPr>
        <p:spPr>
          <a:xfrm>
            <a:off x="6870701" y="2304166"/>
            <a:ext cx="4701190"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Review ship to bill to information</a:t>
            </a:r>
          </a:p>
        </p:txBody>
      </p:sp>
      <p:sp>
        <p:nvSpPr>
          <p:cNvPr id="32" name="Oval 31">
            <a:extLst>
              <a:ext uri="{FF2B5EF4-FFF2-40B4-BE49-F238E27FC236}">
                <a16:creationId xmlns:a16="http://schemas.microsoft.com/office/drawing/2014/main" id="{4BCF6330-7C05-EC4D-F2CB-55AF5C3F7DB6}"/>
              </a:ext>
            </a:extLst>
          </p:cNvPr>
          <p:cNvSpPr/>
          <p:nvPr/>
        </p:nvSpPr>
        <p:spPr>
          <a:xfrm>
            <a:off x="6350493" y="2884308"/>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08</a:t>
            </a:r>
          </a:p>
        </p:txBody>
      </p:sp>
      <p:sp>
        <p:nvSpPr>
          <p:cNvPr id="11" name="TextBox 10">
            <a:extLst>
              <a:ext uri="{FF2B5EF4-FFF2-40B4-BE49-F238E27FC236}">
                <a16:creationId xmlns:a16="http://schemas.microsoft.com/office/drawing/2014/main" id="{5CF5D36C-59E7-1752-FC57-57C03910CCAE}"/>
              </a:ext>
            </a:extLst>
          </p:cNvPr>
          <p:cNvSpPr txBox="1"/>
          <p:nvPr/>
        </p:nvSpPr>
        <p:spPr>
          <a:xfrm>
            <a:off x="6870701" y="2928895"/>
            <a:ext cx="4701190" cy="506292"/>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Co-term and move off end of quarter if possible/applicable</a:t>
            </a:r>
          </a:p>
        </p:txBody>
      </p:sp>
      <p:sp>
        <p:nvSpPr>
          <p:cNvPr id="33" name="Oval 32">
            <a:extLst>
              <a:ext uri="{FF2B5EF4-FFF2-40B4-BE49-F238E27FC236}">
                <a16:creationId xmlns:a16="http://schemas.microsoft.com/office/drawing/2014/main" id="{BA7E18B1-32FE-5568-9080-D49243CCBEEF}"/>
              </a:ext>
            </a:extLst>
          </p:cNvPr>
          <p:cNvSpPr/>
          <p:nvPr/>
        </p:nvSpPr>
        <p:spPr>
          <a:xfrm>
            <a:off x="6350493" y="3722981"/>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09</a:t>
            </a:r>
          </a:p>
        </p:txBody>
      </p:sp>
      <p:sp>
        <p:nvSpPr>
          <p:cNvPr id="12" name="TextBox 11">
            <a:extLst>
              <a:ext uri="{FF2B5EF4-FFF2-40B4-BE49-F238E27FC236}">
                <a16:creationId xmlns:a16="http://schemas.microsoft.com/office/drawing/2014/main" id="{1BDB6105-2A1F-690F-5DE7-1180B9F23E10}"/>
              </a:ext>
            </a:extLst>
          </p:cNvPr>
          <p:cNvSpPr txBox="1"/>
          <p:nvPr/>
        </p:nvSpPr>
        <p:spPr>
          <a:xfrm>
            <a:off x="6870701" y="3722981"/>
            <a:ext cx="4701190"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Set early PO delivery expectations</a:t>
            </a:r>
          </a:p>
        </p:txBody>
      </p:sp>
      <p:sp>
        <p:nvSpPr>
          <p:cNvPr id="34" name="Oval 33">
            <a:extLst>
              <a:ext uri="{FF2B5EF4-FFF2-40B4-BE49-F238E27FC236}">
                <a16:creationId xmlns:a16="http://schemas.microsoft.com/office/drawing/2014/main" id="{1CA05B4A-0C58-4A97-64F6-B56ACC37C9CD}"/>
              </a:ext>
            </a:extLst>
          </p:cNvPr>
          <p:cNvSpPr/>
          <p:nvPr/>
        </p:nvSpPr>
        <p:spPr>
          <a:xfrm>
            <a:off x="6350493" y="4347710"/>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10</a:t>
            </a:r>
          </a:p>
        </p:txBody>
      </p:sp>
      <p:sp>
        <p:nvSpPr>
          <p:cNvPr id="13" name="TextBox 12">
            <a:extLst>
              <a:ext uri="{FF2B5EF4-FFF2-40B4-BE49-F238E27FC236}">
                <a16:creationId xmlns:a16="http://schemas.microsoft.com/office/drawing/2014/main" id="{A0FC47D7-CAF6-DC92-B54F-C8CD0CCD53B1}"/>
              </a:ext>
            </a:extLst>
          </p:cNvPr>
          <p:cNvSpPr txBox="1"/>
          <p:nvPr/>
        </p:nvSpPr>
        <p:spPr>
          <a:xfrm>
            <a:off x="6870701" y="4347710"/>
            <a:ext cx="4701190" cy="506292"/>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Identify IT business owners and gain support</a:t>
            </a:r>
            <a:br>
              <a:rPr lang="en-US" sz="1400" dirty="0"/>
            </a:br>
            <a:r>
              <a:rPr lang="en-US" sz="1400" dirty="0"/>
              <a:t>for conversation</a:t>
            </a:r>
          </a:p>
        </p:txBody>
      </p:sp>
      <p:sp>
        <p:nvSpPr>
          <p:cNvPr id="35" name="Oval 34">
            <a:extLst>
              <a:ext uri="{FF2B5EF4-FFF2-40B4-BE49-F238E27FC236}">
                <a16:creationId xmlns:a16="http://schemas.microsoft.com/office/drawing/2014/main" id="{C2BFC943-48AC-919B-F762-A80543BBDDB0}"/>
              </a:ext>
            </a:extLst>
          </p:cNvPr>
          <p:cNvSpPr/>
          <p:nvPr/>
        </p:nvSpPr>
        <p:spPr>
          <a:xfrm>
            <a:off x="6350493" y="5141796"/>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11</a:t>
            </a:r>
          </a:p>
        </p:txBody>
      </p:sp>
      <p:sp>
        <p:nvSpPr>
          <p:cNvPr id="14" name="TextBox 13">
            <a:extLst>
              <a:ext uri="{FF2B5EF4-FFF2-40B4-BE49-F238E27FC236}">
                <a16:creationId xmlns:a16="http://schemas.microsoft.com/office/drawing/2014/main" id="{9B57166C-5377-2698-5411-D9134FE038F7}"/>
              </a:ext>
            </a:extLst>
          </p:cNvPr>
          <p:cNvSpPr txBox="1"/>
          <p:nvPr/>
        </p:nvSpPr>
        <p:spPr>
          <a:xfrm>
            <a:off x="6870701" y="5141796"/>
            <a:ext cx="4701190"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Channel information – primary partner(s)</a:t>
            </a:r>
          </a:p>
        </p:txBody>
      </p:sp>
      <p:sp>
        <p:nvSpPr>
          <p:cNvPr id="24" name="Oval 23">
            <a:extLst>
              <a:ext uri="{FF2B5EF4-FFF2-40B4-BE49-F238E27FC236}">
                <a16:creationId xmlns:a16="http://schemas.microsoft.com/office/drawing/2014/main" id="{372329FD-3104-6933-ADDF-168B5A577E8C}"/>
              </a:ext>
            </a:extLst>
          </p:cNvPr>
          <p:cNvSpPr/>
          <p:nvPr/>
        </p:nvSpPr>
        <p:spPr>
          <a:xfrm>
            <a:off x="6350493" y="5766520"/>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12</a:t>
            </a:r>
          </a:p>
        </p:txBody>
      </p:sp>
      <p:sp>
        <p:nvSpPr>
          <p:cNvPr id="23" name="TextBox 22">
            <a:extLst>
              <a:ext uri="{FF2B5EF4-FFF2-40B4-BE49-F238E27FC236}">
                <a16:creationId xmlns:a16="http://schemas.microsoft.com/office/drawing/2014/main" id="{4BD4D3CA-ADE7-8262-979D-F7231B952A3E}"/>
              </a:ext>
            </a:extLst>
          </p:cNvPr>
          <p:cNvSpPr txBox="1"/>
          <p:nvPr/>
        </p:nvSpPr>
        <p:spPr>
          <a:xfrm>
            <a:off x="6870701" y="5766520"/>
            <a:ext cx="4701190"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Schedule call to review quote</a:t>
            </a:r>
          </a:p>
        </p:txBody>
      </p:sp>
      <p:grpSp>
        <p:nvGrpSpPr>
          <p:cNvPr id="42" name="Group 41">
            <a:extLst>
              <a:ext uri="{FF2B5EF4-FFF2-40B4-BE49-F238E27FC236}">
                <a16:creationId xmlns:a16="http://schemas.microsoft.com/office/drawing/2014/main" id="{75E43779-BF19-FAB6-B9E0-965D97151DD6}"/>
              </a:ext>
            </a:extLst>
          </p:cNvPr>
          <p:cNvGrpSpPr/>
          <p:nvPr/>
        </p:nvGrpSpPr>
        <p:grpSpPr>
          <a:xfrm>
            <a:off x="6870701" y="2115682"/>
            <a:ext cx="4701190" cy="3506946"/>
            <a:chOff x="6870701" y="2115682"/>
            <a:chExt cx="4701190" cy="3506946"/>
          </a:xfrm>
        </p:grpSpPr>
        <p:cxnSp>
          <p:nvCxnSpPr>
            <p:cNvPr id="43" name="Straight Connector 42">
              <a:extLst>
                <a:ext uri="{FF2B5EF4-FFF2-40B4-BE49-F238E27FC236}">
                  <a16:creationId xmlns:a16="http://schemas.microsoft.com/office/drawing/2014/main" id="{9422F402-6C8F-825F-070D-BE18E612C82F}"/>
                </a:ext>
              </a:extLst>
            </p:cNvPr>
            <p:cNvCxnSpPr>
              <a:cxnSpLocks/>
            </p:cNvCxnSpPr>
            <p:nvPr/>
          </p:nvCxnSpPr>
          <p:spPr>
            <a:xfrm>
              <a:off x="6870701" y="2115682"/>
              <a:ext cx="470119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F86959-7276-FEF2-EC51-ED315119F3CE}"/>
                </a:ext>
              </a:extLst>
            </p:cNvPr>
            <p:cNvCxnSpPr>
              <a:cxnSpLocks/>
            </p:cNvCxnSpPr>
            <p:nvPr/>
          </p:nvCxnSpPr>
          <p:spPr>
            <a:xfrm>
              <a:off x="6870701" y="2740411"/>
              <a:ext cx="470119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2F69E8D-7D5B-52BC-3B8A-84294662AB6F}"/>
                </a:ext>
              </a:extLst>
            </p:cNvPr>
            <p:cNvCxnSpPr>
              <a:cxnSpLocks/>
            </p:cNvCxnSpPr>
            <p:nvPr/>
          </p:nvCxnSpPr>
          <p:spPr>
            <a:xfrm>
              <a:off x="6870701" y="3579084"/>
              <a:ext cx="470119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0EC697D-2844-3810-4128-1DB92E3C7C08}"/>
                </a:ext>
              </a:extLst>
            </p:cNvPr>
            <p:cNvCxnSpPr>
              <a:cxnSpLocks/>
            </p:cNvCxnSpPr>
            <p:nvPr/>
          </p:nvCxnSpPr>
          <p:spPr>
            <a:xfrm>
              <a:off x="6870701" y="4203813"/>
              <a:ext cx="470119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06090B-C9BA-6631-5094-7FB97495B2C8}"/>
                </a:ext>
              </a:extLst>
            </p:cNvPr>
            <p:cNvCxnSpPr>
              <a:cxnSpLocks/>
            </p:cNvCxnSpPr>
            <p:nvPr/>
          </p:nvCxnSpPr>
          <p:spPr>
            <a:xfrm>
              <a:off x="6870701" y="4997899"/>
              <a:ext cx="470119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4B2FF2-FA74-5412-AE57-BD8B0B796D94}"/>
                </a:ext>
              </a:extLst>
            </p:cNvPr>
            <p:cNvCxnSpPr>
              <a:cxnSpLocks/>
            </p:cNvCxnSpPr>
            <p:nvPr/>
          </p:nvCxnSpPr>
          <p:spPr>
            <a:xfrm>
              <a:off x="6870701" y="5622628"/>
              <a:ext cx="470119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7AFC5C05-E923-0D49-8F20-C15587F47BBA}"/>
              </a:ext>
            </a:extLst>
          </p:cNvPr>
          <p:cNvCxnSpPr>
            <a:cxnSpLocks/>
          </p:cNvCxnSpPr>
          <p:nvPr/>
        </p:nvCxnSpPr>
        <p:spPr>
          <a:xfrm>
            <a:off x="1147161" y="5680720"/>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06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1A7D09B-50D6-D6CD-E463-57A813F3A0BF}"/>
              </a:ext>
            </a:extLst>
          </p:cNvPr>
          <p:cNvSpPr/>
          <p:nvPr/>
        </p:nvSpPr>
        <p:spPr>
          <a:xfrm>
            <a:off x="-5256" y="3452747"/>
            <a:ext cx="12192000" cy="271945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50" name="Freeform: Shape 49">
            <a:extLst>
              <a:ext uri="{FF2B5EF4-FFF2-40B4-BE49-F238E27FC236}">
                <a16:creationId xmlns:a16="http://schemas.microsoft.com/office/drawing/2014/main" id="{2B0AAC85-5BEC-01C8-FD16-E5B283A0B7AD}"/>
              </a:ext>
            </a:extLst>
          </p:cNvPr>
          <p:cNvSpPr/>
          <p:nvPr/>
        </p:nvSpPr>
        <p:spPr bwMode="auto">
          <a:xfrm>
            <a:off x="8210363" y="1941760"/>
            <a:ext cx="3361527" cy="4001840"/>
          </a:xfrm>
          <a:custGeom>
            <a:avLst/>
            <a:gdLst>
              <a:gd name="connsiteX0" fmla="*/ 0 w 3361527"/>
              <a:gd name="connsiteY0" fmla="*/ 0 h 4001840"/>
              <a:gd name="connsiteX1" fmla="*/ 1132786 w 3361527"/>
              <a:gd name="connsiteY1" fmla="*/ 0 h 4001840"/>
              <a:gd name="connsiteX2" fmla="*/ 1680763 w 3361527"/>
              <a:gd name="connsiteY2" fmla="*/ 547977 h 4001840"/>
              <a:gd name="connsiteX3" fmla="*/ 2228740 w 3361527"/>
              <a:gd name="connsiteY3" fmla="*/ 0 h 4001840"/>
              <a:gd name="connsiteX4" fmla="*/ 3361526 w 3361527"/>
              <a:gd name="connsiteY4" fmla="*/ 0 h 4001840"/>
              <a:gd name="connsiteX5" fmla="*/ 3361526 w 3361527"/>
              <a:gd name="connsiteY5" fmla="*/ 3452202 h 4001840"/>
              <a:gd name="connsiteX6" fmla="*/ 3361527 w 3361527"/>
              <a:gd name="connsiteY6" fmla="*/ 3452202 h 4001840"/>
              <a:gd name="connsiteX7" fmla="*/ 3361527 w 3361527"/>
              <a:gd name="connsiteY7" fmla="*/ 4001840 h 4001840"/>
              <a:gd name="connsiteX8" fmla="*/ 0 w 3361527"/>
              <a:gd name="connsiteY8" fmla="*/ 4001840 h 4001840"/>
              <a:gd name="connsiteX9" fmla="*/ 0 w 3361527"/>
              <a:gd name="connsiteY9" fmla="*/ 3452202 h 40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527" h="4001840">
                <a:moveTo>
                  <a:pt x="0" y="0"/>
                </a:moveTo>
                <a:lnTo>
                  <a:pt x="1132786" y="0"/>
                </a:lnTo>
                <a:cubicBezTo>
                  <a:pt x="1132786" y="302639"/>
                  <a:pt x="1378124" y="547977"/>
                  <a:pt x="1680763" y="547977"/>
                </a:cubicBezTo>
                <a:cubicBezTo>
                  <a:pt x="1983402" y="547977"/>
                  <a:pt x="2228740" y="302639"/>
                  <a:pt x="2228740" y="0"/>
                </a:cubicBezTo>
                <a:lnTo>
                  <a:pt x="3361526" y="0"/>
                </a:lnTo>
                <a:lnTo>
                  <a:pt x="3361526" y="3452202"/>
                </a:lnTo>
                <a:lnTo>
                  <a:pt x="3361527" y="3452202"/>
                </a:lnTo>
                <a:lnTo>
                  <a:pt x="3361527" y="4001840"/>
                </a:lnTo>
                <a:lnTo>
                  <a:pt x="0" y="4001840"/>
                </a:lnTo>
                <a:lnTo>
                  <a:pt x="0" y="3452202"/>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288000" tIns="720000" rIns="288000" bIns="45720" numCol="1" rtlCol="0" anchor="t" anchorCtr="0" compatLnSpc="1">
            <a:prstTxWarp prst="textNoShape">
              <a:avLst/>
            </a:prstTxWarp>
            <a:noAutofit/>
          </a:bodyPr>
          <a:lstStyle/>
          <a:p>
            <a:pPr>
              <a:lnSpc>
                <a:spcPct val="90000"/>
              </a:lnSpc>
              <a:spcAft>
                <a:spcPts val="600"/>
              </a:spcAft>
              <a:buClr>
                <a:schemeClr val="accent1"/>
              </a:buClr>
              <a:defRPr/>
            </a:pPr>
            <a:r>
              <a:rPr lang="en-US" sz="2000" b="1" dirty="0"/>
              <a:t>OSC Opportunity</a:t>
            </a:r>
          </a:p>
          <a:p>
            <a:pPr marL="171450" lvl="1" indent="-168275">
              <a:lnSpc>
                <a:spcPts val="1500"/>
              </a:lnSpc>
              <a:spcBef>
                <a:spcPts val="600"/>
              </a:spcBef>
              <a:spcAft>
                <a:spcPts val="300"/>
              </a:spcAft>
              <a:buFont typeface="Arial" panose="020B0604020202020204" pitchFamily="34" charset="0"/>
              <a:buChar char="•"/>
              <a:defRPr/>
            </a:pPr>
            <a:r>
              <a:rPr lang="en-US" sz="1200" dirty="0"/>
              <a:t>Log call</a:t>
            </a:r>
          </a:p>
          <a:p>
            <a:pPr marL="171450" lvl="1" indent="-168275">
              <a:lnSpc>
                <a:spcPts val="1500"/>
              </a:lnSpc>
              <a:spcBef>
                <a:spcPts val="600"/>
              </a:spcBef>
              <a:spcAft>
                <a:spcPts val="300"/>
              </a:spcAft>
              <a:buFont typeface="Arial" panose="020B0604020202020204" pitchFamily="34" charset="0"/>
              <a:buChar char="•"/>
              <a:defRPr/>
            </a:pPr>
            <a:r>
              <a:rPr lang="en-US" sz="1200" dirty="0"/>
              <a:t>Add notes to NSTW</a:t>
            </a:r>
          </a:p>
          <a:p>
            <a:pPr marL="171450" lvl="1" indent="-168275">
              <a:lnSpc>
                <a:spcPts val="1500"/>
              </a:lnSpc>
              <a:spcBef>
                <a:spcPts val="600"/>
              </a:spcBef>
              <a:spcAft>
                <a:spcPts val="300"/>
              </a:spcAft>
              <a:buFont typeface="Arial" panose="020B0604020202020204" pitchFamily="34" charset="0"/>
              <a:buChar char="•"/>
              <a:defRPr/>
            </a:pPr>
            <a:r>
              <a:rPr lang="en-US" sz="1200" dirty="0"/>
              <a:t>Attach sequence of events email to opportunity</a:t>
            </a:r>
          </a:p>
          <a:p>
            <a:pPr marL="171450" lvl="1" indent="-168275">
              <a:lnSpc>
                <a:spcPts val="1500"/>
              </a:lnSpc>
              <a:spcBef>
                <a:spcPts val="600"/>
              </a:spcBef>
              <a:spcAft>
                <a:spcPts val="300"/>
              </a:spcAft>
              <a:buFont typeface="Arial" panose="020B0604020202020204" pitchFamily="34" charset="0"/>
              <a:buChar char="•"/>
              <a:defRPr/>
            </a:pPr>
            <a:r>
              <a:rPr lang="en-US" sz="1200" dirty="0"/>
              <a:t>Add all “data capture” requirements to OSC fields and NSTW where appropriate</a:t>
            </a:r>
          </a:p>
        </p:txBody>
      </p:sp>
      <p:sp>
        <p:nvSpPr>
          <p:cNvPr id="52" name="Freeform: Shape 51">
            <a:extLst>
              <a:ext uri="{FF2B5EF4-FFF2-40B4-BE49-F238E27FC236}">
                <a16:creationId xmlns:a16="http://schemas.microsoft.com/office/drawing/2014/main" id="{6791C877-B852-2863-CEE0-7A683543C152}"/>
              </a:ext>
            </a:extLst>
          </p:cNvPr>
          <p:cNvSpPr/>
          <p:nvPr/>
        </p:nvSpPr>
        <p:spPr bwMode="auto">
          <a:xfrm>
            <a:off x="4409981" y="1941760"/>
            <a:ext cx="3361527" cy="4001840"/>
          </a:xfrm>
          <a:custGeom>
            <a:avLst/>
            <a:gdLst>
              <a:gd name="connsiteX0" fmla="*/ 0 w 3361527"/>
              <a:gd name="connsiteY0" fmla="*/ 0 h 4001840"/>
              <a:gd name="connsiteX1" fmla="*/ 1132786 w 3361527"/>
              <a:gd name="connsiteY1" fmla="*/ 0 h 4001840"/>
              <a:gd name="connsiteX2" fmla="*/ 1680763 w 3361527"/>
              <a:gd name="connsiteY2" fmla="*/ 547977 h 4001840"/>
              <a:gd name="connsiteX3" fmla="*/ 2228740 w 3361527"/>
              <a:gd name="connsiteY3" fmla="*/ 0 h 4001840"/>
              <a:gd name="connsiteX4" fmla="*/ 3361526 w 3361527"/>
              <a:gd name="connsiteY4" fmla="*/ 0 h 4001840"/>
              <a:gd name="connsiteX5" fmla="*/ 3361526 w 3361527"/>
              <a:gd name="connsiteY5" fmla="*/ 3452202 h 4001840"/>
              <a:gd name="connsiteX6" fmla="*/ 3361527 w 3361527"/>
              <a:gd name="connsiteY6" fmla="*/ 3452202 h 4001840"/>
              <a:gd name="connsiteX7" fmla="*/ 3361527 w 3361527"/>
              <a:gd name="connsiteY7" fmla="*/ 4001840 h 4001840"/>
              <a:gd name="connsiteX8" fmla="*/ 0 w 3361527"/>
              <a:gd name="connsiteY8" fmla="*/ 4001840 h 4001840"/>
              <a:gd name="connsiteX9" fmla="*/ 0 w 3361527"/>
              <a:gd name="connsiteY9" fmla="*/ 3452202 h 40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527" h="4001840">
                <a:moveTo>
                  <a:pt x="0" y="0"/>
                </a:moveTo>
                <a:lnTo>
                  <a:pt x="1132786" y="0"/>
                </a:lnTo>
                <a:cubicBezTo>
                  <a:pt x="1132786" y="302639"/>
                  <a:pt x="1378124" y="547977"/>
                  <a:pt x="1680763" y="547977"/>
                </a:cubicBezTo>
                <a:cubicBezTo>
                  <a:pt x="1983402" y="547977"/>
                  <a:pt x="2228740" y="302639"/>
                  <a:pt x="2228740" y="0"/>
                </a:cubicBezTo>
                <a:lnTo>
                  <a:pt x="3361526" y="0"/>
                </a:lnTo>
                <a:lnTo>
                  <a:pt x="3361526" y="3452202"/>
                </a:lnTo>
                <a:lnTo>
                  <a:pt x="3361527" y="3452202"/>
                </a:lnTo>
                <a:lnTo>
                  <a:pt x="3361527" y="4001840"/>
                </a:lnTo>
                <a:lnTo>
                  <a:pt x="0" y="4001840"/>
                </a:lnTo>
                <a:lnTo>
                  <a:pt x="0" y="3452202"/>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288000" tIns="720000" rIns="288000" bIns="45720" numCol="1" rtlCol="0" anchor="t" anchorCtr="0" compatLnSpc="1">
            <a:prstTxWarp prst="textNoShape">
              <a:avLst/>
            </a:prstTxWarp>
            <a:noAutofit/>
          </a:bodyPr>
          <a:lstStyle/>
          <a:p>
            <a:pPr>
              <a:lnSpc>
                <a:spcPct val="90000"/>
              </a:lnSpc>
              <a:spcAft>
                <a:spcPts val="600"/>
              </a:spcAft>
              <a:buClr>
                <a:schemeClr val="accent1"/>
              </a:buClr>
              <a:defRPr/>
            </a:pPr>
            <a:r>
              <a:rPr lang="en-US" sz="2000" b="1" dirty="0"/>
              <a:t>Build risk action plan if needed</a:t>
            </a:r>
          </a:p>
        </p:txBody>
      </p:sp>
      <p:sp>
        <p:nvSpPr>
          <p:cNvPr id="53" name="Freeform: Shape 52">
            <a:extLst>
              <a:ext uri="{FF2B5EF4-FFF2-40B4-BE49-F238E27FC236}">
                <a16:creationId xmlns:a16="http://schemas.microsoft.com/office/drawing/2014/main" id="{AF07CE04-B7CA-AE60-195F-E0F37498FA35}"/>
              </a:ext>
            </a:extLst>
          </p:cNvPr>
          <p:cNvSpPr/>
          <p:nvPr/>
        </p:nvSpPr>
        <p:spPr bwMode="auto">
          <a:xfrm>
            <a:off x="609600" y="1941760"/>
            <a:ext cx="3361527" cy="4001840"/>
          </a:xfrm>
          <a:custGeom>
            <a:avLst/>
            <a:gdLst>
              <a:gd name="connsiteX0" fmla="*/ 0 w 3361527"/>
              <a:gd name="connsiteY0" fmla="*/ 0 h 4001840"/>
              <a:gd name="connsiteX1" fmla="*/ 1132786 w 3361527"/>
              <a:gd name="connsiteY1" fmla="*/ 0 h 4001840"/>
              <a:gd name="connsiteX2" fmla="*/ 1680763 w 3361527"/>
              <a:gd name="connsiteY2" fmla="*/ 547977 h 4001840"/>
              <a:gd name="connsiteX3" fmla="*/ 2228740 w 3361527"/>
              <a:gd name="connsiteY3" fmla="*/ 0 h 4001840"/>
              <a:gd name="connsiteX4" fmla="*/ 3361526 w 3361527"/>
              <a:gd name="connsiteY4" fmla="*/ 0 h 4001840"/>
              <a:gd name="connsiteX5" fmla="*/ 3361526 w 3361527"/>
              <a:gd name="connsiteY5" fmla="*/ 3452202 h 4001840"/>
              <a:gd name="connsiteX6" fmla="*/ 3361527 w 3361527"/>
              <a:gd name="connsiteY6" fmla="*/ 3452202 h 4001840"/>
              <a:gd name="connsiteX7" fmla="*/ 3361527 w 3361527"/>
              <a:gd name="connsiteY7" fmla="*/ 4001840 h 4001840"/>
              <a:gd name="connsiteX8" fmla="*/ 0 w 3361527"/>
              <a:gd name="connsiteY8" fmla="*/ 4001840 h 4001840"/>
              <a:gd name="connsiteX9" fmla="*/ 0 w 3361527"/>
              <a:gd name="connsiteY9" fmla="*/ 3452202 h 40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527" h="4001840">
                <a:moveTo>
                  <a:pt x="0" y="0"/>
                </a:moveTo>
                <a:lnTo>
                  <a:pt x="1132786" y="0"/>
                </a:lnTo>
                <a:cubicBezTo>
                  <a:pt x="1132786" y="302639"/>
                  <a:pt x="1378124" y="547977"/>
                  <a:pt x="1680763" y="547977"/>
                </a:cubicBezTo>
                <a:cubicBezTo>
                  <a:pt x="1983402" y="547977"/>
                  <a:pt x="2228740" y="302639"/>
                  <a:pt x="2228740" y="0"/>
                </a:cubicBezTo>
                <a:lnTo>
                  <a:pt x="3361526" y="0"/>
                </a:lnTo>
                <a:lnTo>
                  <a:pt x="3361526" y="3452202"/>
                </a:lnTo>
                <a:lnTo>
                  <a:pt x="3361527" y="3452202"/>
                </a:lnTo>
                <a:lnTo>
                  <a:pt x="3361527" y="4001840"/>
                </a:lnTo>
                <a:lnTo>
                  <a:pt x="0" y="4001840"/>
                </a:lnTo>
                <a:lnTo>
                  <a:pt x="0" y="3452202"/>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288000" tIns="720000" rIns="288000" bIns="45720" numCol="1" rtlCol="0" anchor="t" anchorCtr="0" compatLnSpc="1">
            <a:prstTxWarp prst="textNoShape">
              <a:avLst/>
            </a:prstTxWarp>
            <a:noAutofit/>
          </a:bodyPr>
          <a:lstStyle/>
          <a:p>
            <a:pPr>
              <a:lnSpc>
                <a:spcPct val="90000"/>
              </a:lnSpc>
              <a:spcAft>
                <a:spcPts val="600"/>
              </a:spcAft>
              <a:buClr>
                <a:schemeClr val="accent1"/>
              </a:buClr>
              <a:defRPr/>
            </a:pPr>
            <a:r>
              <a:rPr lang="en-US" sz="2000" b="1" dirty="0"/>
              <a:t>Send Sequence of Events email</a:t>
            </a:r>
          </a:p>
        </p:txBody>
      </p:sp>
      <p:sp>
        <p:nvSpPr>
          <p:cNvPr id="9" name="Rectangle 8">
            <a:extLst>
              <a:ext uri="{FF2B5EF4-FFF2-40B4-BE49-F238E27FC236}">
                <a16:creationId xmlns:a16="http://schemas.microsoft.com/office/drawing/2014/main" id="{AD0BF75C-4230-5BE6-BABD-44A7CBF6BEF6}"/>
              </a:ext>
            </a:extLst>
          </p:cNvPr>
          <p:cNvSpPr/>
          <p:nvPr/>
        </p:nvSpPr>
        <p:spPr bwMode="auto">
          <a:xfrm>
            <a:off x="8210363" y="5901962"/>
            <a:ext cx="3361527" cy="41638"/>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4" name="Title 3">
            <a:extLst>
              <a:ext uri="{FF2B5EF4-FFF2-40B4-BE49-F238E27FC236}">
                <a16:creationId xmlns:a16="http://schemas.microsoft.com/office/drawing/2014/main" id="{107427BA-8226-6E76-CA19-617A235D56BE}"/>
              </a:ext>
            </a:extLst>
          </p:cNvPr>
          <p:cNvSpPr>
            <a:spLocks noGrp="1"/>
          </p:cNvSpPr>
          <p:nvPr>
            <p:ph type="title"/>
          </p:nvPr>
        </p:nvSpPr>
        <p:spPr/>
        <p:txBody>
          <a:bodyPr/>
          <a:lstStyle/>
          <a:p>
            <a:r>
              <a:rPr lang="en-US" dirty="0"/>
              <a:t>Timeline Call - Procurement | Post Event</a:t>
            </a:r>
            <a:endParaRPr lang="en-US" dirty="0">
              <a:solidFill>
                <a:schemeClr val="accent1"/>
              </a:solidFill>
            </a:endParaRPr>
          </a:p>
        </p:txBody>
      </p:sp>
      <p:sp>
        <p:nvSpPr>
          <p:cNvPr id="29" name="Oval 28">
            <a:extLst>
              <a:ext uri="{FF2B5EF4-FFF2-40B4-BE49-F238E27FC236}">
                <a16:creationId xmlns:a16="http://schemas.microsoft.com/office/drawing/2014/main" id="{EA402B12-85BA-8DEA-0C75-3253061D3E83}"/>
              </a:ext>
            </a:extLst>
          </p:cNvPr>
          <p:cNvSpPr/>
          <p:nvPr/>
        </p:nvSpPr>
        <p:spPr>
          <a:xfrm>
            <a:off x="1850873" y="1502270"/>
            <a:ext cx="878980" cy="87898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01</a:t>
            </a:r>
          </a:p>
        </p:txBody>
      </p:sp>
      <p:sp>
        <p:nvSpPr>
          <p:cNvPr id="22" name="Oval 21">
            <a:extLst>
              <a:ext uri="{FF2B5EF4-FFF2-40B4-BE49-F238E27FC236}">
                <a16:creationId xmlns:a16="http://schemas.microsoft.com/office/drawing/2014/main" id="{FB5C59A2-546C-892C-7C08-D35949E267E0}"/>
              </a:ext>
            </a:extLst>
          </p:cNvPr>
          <p:cNvSpPr/>
          <p:nvPr/>
        </p:nvSpPr>
        <p:spPr>
          <a:xfrm>
            <a:off x="5651254" y="1502270"/>
            <a:ext cx="878980" cy="87898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02</a:t>
            </a:r>
          </a:p>
        </p:txBody>
      </p:sp>
      <p:sp>
        <p:nvSpPr>
          <p:cNvPr id="28" name="Oval 27">
            <a:extLst>
              <a:ext uri="{FF2B5EF4-FFF2-40B4-BE49-F238E27FC236}">
                <a16:creationId xmlns:a16="http://schemas.microsoft.com/office/drawing/2014/main" id="{627472F5-184F-07FE-7F19-B761F794932D}"/>
              </a:ext>
            </a:extLst>
          </p:cNvPr>
          <p:cNvSpPr/>
          <p:nvPr/>
        </p:nvSpPr>
        <p:spPr>
          <a:xfrm>
            <a:off x="9451636" y="1502270"/>
            <a:ext cx="878980" cy="87898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03</a:t>
            </a:r>
          </a:p>
        </p:txBody>
      </p:sp>
      <p:sp>
        <p:nvSpPr>
          <p:cNvPr id="54" name="Rectangle 53">
            <a:extLst>
              <a:ext uri="{FF2B5EF4-FFF2-40B4-BE49-F238E27FC236}">
                <a16:creationId xmlns:a16="http://schemas.microsoft.com/office/drawing/2014/main" id="{0B39ECBC-E487-A2E4-3563-9C8CCF424693}"/>
              </a:ext>
            </a:extLst>
          </p:cNvPr>
          <p:cNvSpPr/>
          <p:nvPr/>
        </p:nvSpPr>
        <p:spPr bwMode="auto">
          <a:xfrm>
            <a:off x="4409981" y="5901962"/>
            <a:ext cx="3361527" cy="41638"/>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55" name="Rectangle 54">
            <a:extLst>
              <a:ext uri="{FF2B5EF4-FFF2-40B4-BE49-F238E27FC236}">
                <a16:creationId xmlns:a16="http://schemas.microsoft.com/office/drawing/2014/main" id="{E1823058-A613-BD99-92C4-EE92D787DC64}"/>
              </a:ext>
            </a:extLst>
          </p:cNvPr>
          <p:cNvSpPr/>
          <p:nvPr/>
        </p:nvSpPr>
        <p:spPr bwMode="auto">
          <a:xfrm>
            <a:off x="609600" y="5901962"/>
            <a:ext cx="3361527" cy="41638"/>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Tree>
    <p:extLst>
      <p:ext uri="{BB962C8B-B14F-4D97-AF65-F5344CB8AC3E}">
        <p14:creationId xmlns:p14="http://schemas.microsoft.com/office/powerpoint/2010/main" val="388592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F866F-35CB-E355-5BEF-EEC76CFED775}"/>
              </a:ext>
            </a:extLst>
          </p:cNvPr>
          <p:cNvSpPr>
            <a:spLocks noGrp="1"/>
          </p:cNvSpPr>
          <p:nvPr>
            <p:ph type="body" sz="quarter" idx="10"/>
          </p:nvPr>
        </p:nvSpPr>
        <p:spPr/>
        <p:txBody>
          <a:bodyPr/>
          <a:lstStyle/>
          <a:p>
            <a:r>
              <a:rPr lang="en-US" dirty="0">
                <a:latin typeface="Avenir Next LT Pro" pitchFamily="50" charset="0"/>
              </a:rPr>
              <a:t>Alignment Call</a:t>
            </a:r>
            <a:endParaRPr lang="en-US" dirty="0"/>
          </a:p>
        </p:txBody>
      </p:sp>
      <p:sp>
        <p:nvSpPr>
          <p:cNvPr id="9" name="Text Placeholder 8">
            <a:extLst>
              <a:ext uri="{FF2B5EF4-FFF2-40B4-BE49-F238E27FC236}">
                <a16:creationId xmlns:a16="http://schemas.microsoft.com/office/drawing/2014/main" id="{E62C903E-F5AD-582A-90C7-C447B07CDD80}"/>
              </a:ext>
            </a:extLst>
          </p:cNvPr>
          <p:cNvSpPr>
            <a:spLocks noGrp="1"/>
          </p:cNvSpPr>
          <p:nvPr>
            <p:ph type="body" sz="quarter" idx="11"/>
          </p:nvPr>
        </p:nvSpPr>
        <p:spPr/>
        <p:txBody>
          <a:bodyPr>
            <a:normAutofit fontScale="92500"/>
          </a:bodyPr>
          <a:lstStyle/>
          <a:p>
            <a:r>
              <a:rPr lang="en-US" dirty="0"/>
              <a:t>04</a:t>
            </a:r>
          </a:p>
        </p:txBody>
      </p:sp>
      <p:sp>
        <p:nvSpPr>
          <p:cNvPr id="2" name="Text Placeholder 4">
            <a:extLst>
              <a:ext uri="{FF2B5EF4-FFF2-40B4-BE49-F238E27FC236}">
                <a16:creationId xmlns:a16="http://schemas.microsoft.com/office/drawing/2014/main" id="{BD360D58-0945-5DA2-66C5-4CA649B3DF65}"/>
              </a:ext>
            </a:extLst>
          </p:cNvPr>
          <p:cNvSpPr txBox="1">
            <a:spLocks/>
          </p:cNvSpPr>
          <p:nvPr/>
        </p:nvSpPr>
        <p:spPr>
          <a:xfrm>
            <a:off x="2455817" y="3373483"/>
            <a:ext cx="7310483" cy="321440"/>
          </a:xfrm>
          <a:prstGeom prst="rect">
            <a:avLst/>
          </a:prstGeom>
        </p:spPr>
        <p:txBody>
          <a:bodyPr vert="horz" lIns="91440" tIns="91440" rIns="91440" bIns="9144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accent4"/>
                </a:solidFill>
                <a:latin typeface="Avenir Next LT Pro" pitchFamily="50" charset="0"/>
              </a:rPr>
              <a:t>Partner</a:t>
            </a:r>
            <a:endParaRPr lang="en-US" sz="2000" dirty="0"/>
          </a:p>
        </p:txBody>
      </p:sp>
    </p:spTree>
    <p:extLst>
      <p:ext uri="{BB962C8B-B14F-4D97-AF65-F5344CB8AC3E}">
        <p14:creationId xmlns:p14="http://schemas.microsoft.com/office/powerpoint/2010/main" val="2061622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779C7-9F57-DC76-AE6A-32BEBB34793B}"/>
              </a:ext>
            </a:extLst>
          </p:cNvPr>
          <p:cNvSpPr>
            <a:spLocks noGrp="1"/>
          </p:cNvSpPr>
          <p:nvPr>
            <p:ph type="title"/>
          </p:nvPr>
        </p:nvSpPr>
        <p:spPr/>
        <p:txBody>
          <a:bodyPr/>
          <a:lstStyle/>
          <a:p>
            <a:r>
              <a:rPr lang="en-US" dirty="0">
                <a:latin typeface="Avenir Next LT Pro" pitchFamily="50" charset="0"/>
                <a:ea typeface="Polaris Light" panose="02000000000000000000" pitchFamily="2" charset="0"/>
                <a:cs typeface="Polaris Light" panose="02000000000000000000" pitchFamily="2" charset="0"/>
              </a:rPr>
              <a:t>Event | Alignment Call – Partner</a:t>
            </a:r>
            <a:endParaRPr lang="en-US" dirty="0"/>
          </a:p>
        </p:txBody>
      </p:sp>
      <p:sp>
        <p:nvSpPr>
          <p:cNvPr id="5" name="Rectangle 4">
            <a:extLst>
              <a:ext uri="{FF2B5EF4-FFF2-40B4-BE49-F238E27FC236}">
                <a16:creationId xmlns:a16="http://schemas.microsoft.com/office/drawing/2014/main" id="{3FDDD691-C468-988B-B507-875DBC274A57}"/>
              </a:ext>
            </a:extLst>
          </p:cNvPr>
          <p:cNvSpPr/>
          <p:nvPr/>
        </p:nvSpPr>
        <p:spPr>
          <a:xfrm>
            <a:off x="0" y="1304926"/>
            <a:ext cx="6492240" cy="4867274"/>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6" name="Rectangle 5">
            <a:extLst>
              <a:ext uri="{FF2B5EF4-FFF2-40B4-BE49-F238E27FC236}">
                <a16:creationId xmlns:a16="http://schemas.microsoft.com/office/drawing/2014/main" id="{BE8EDCC2-C2EE-5092-FF3B-3E812657A1FB}"/>
              </a:ext>
            </a:extLst>
          </p:cNvPr>
          <p:cNvSpPr/>
          <p:nvPr/>
        </p:nvSpPr>
        <p:spPr>
          <a:xfrm>
            <a:off x="6656455" y="1508442"/>
            <a:ext cx="936154"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Objectives</a:t>
            </a:r>
          </a:p>
        </p:txBody>
      </p:sp>
      <p:sp>
        <p:nvSpPr>
          <p:cNvPr id="7" name="Rectangle 6">
            <a:extLst>
              <a:ext uri="{FF2B5EF4-FFF2-40B4-BE49-F238E27FC236}">
                <a16:creationId xmlns:a16="http://schemas.microsoft.com/office/drawing/2014/main" id="{4A8EDA54-A5E0-3C61-293C-C89826C22BA2}"/>
              </a:ext>
            </a:extLst>
          </p:cNvPr>
          <p:cNvSpPr/>
          <p:nvPr/>
        </p:nvSpPr>
        <p:spPr>
          <a:xfrm>
            <a:off x="10708763" y="1508442"/>
            <a:ext cx="873637"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End Goals</a:t>
            </a:r>
          </a:p>
        </p:txBody>
      </p:sp>
      <p:grpSp>
        <p:nvGrpSpPr>
          <p:cNvPr id="70" name="Group 69">
            <a:extLst>
              <a:ext uri="{FF2B5EF4-FFF2-40B4-BE49-F238E27FC236}">
                <a16:creationId xmlns:a16="http://schemas.microsoft.com/office/drawing/2014/main" id="{089E52AA-2E77-8FEB-7C85-976CAEF30CA7}"/>
              </a:ext>
            </a:extLst>
          </p:cNvPr>
          <p:cNvGrpSpPr/>
          <p:nvPr/>
        </p:nvGrpSpPr>
        <p:grpSpPr>
          <a:xfrm>
            <a:off x="7786447" y="1262064"/>
            <a:ext cx="2728477" cy="699934"/>
            <a:chOff x="7848600" y="1262064"/>
            <a:chExt cx="2728477" cy="699934"/>
          </a:xfrm>
        </p:grpSpPr>
        <p:cxnSp>
          <p:nvCxnSpPr>
            <p:cNvPr id="18" name="Straight Arrow Connector 17">
              <a:extLst>
                <a:ext uri="{FF2B5EF4-FFF2-40B4-BE49-F238E27FC236}">
                  <a16:creationId xmlns:a16="http://schemas.microsoft.com/office/drawing/2014/main" id="{C7D7A1DD-25E7-C081-6785-9C047E8C559B}"/>
                </a:ext>
              </a:extLst>
            </p:cNvPr>
            <p:cNvCxnSpPr>
              <a:cxnSpLocks/>
            </p:cNvCxnSpPr>
            <p:nvPr/>
          </p:nvCxnSpPr>
          <p:spPr>
            <a:xfrm>
              <a:off x="7848600" y="1616164"/>
              <a:ext cx="2728477" cy="0"/>
            </a:xfrm>
            <a:prstGeom prst="straightConnector1">
              <a:avLst/>
            </a:prstGeom>
            <a:ln w="12700">
              <a:solidFill>
                <a:schemeClr val="accent3"/>
              </a:solidFill>
              <a:headEnd w="lg" len="med"/>
              <a:tailEnd type="arrow" w="med" len="sm"/>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CAA6CB9-358A-76CB-519E-FB2914D3F7B0}"/>
                </a:ext>
              </a:extLst>
            </p:cNvPr>
            <p:cNvSpPr/>
            <p:nvPr/>
          </p:nvSpPr>
          <p:spPr>
            <a:xfrm>
              <a:off x="8854161" y="1262064"/>
              <a:ext cx="717354" cy="699934"/>
            </a:xfrm>
            <a:prstGeom prst="rect">
              <a:avLst/>
            </a:prstGeom>
            <a:solidFill>
              <a:schemeClr val="bg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8" name="Graphic 28">
              <a:extLst>
                <a:ext uri="{FF2B5EF4-FFF2-40B4-BE49-F238E27FC236}">
                  <a16:creationId xmlns:a16="http://schemas.microsoft.com/office/drawing/2014/main" id="{79A15FC1-94BF-D587-467F-9F194158E485}"/>
                </a:ext>
              </a:extLst>
            </p:cNvPr>
            <p:cNvGrpSpPr/>
            <p:nvPr/>
          </p:nvGrpSpPr>
          <p:grpSpPr>
            <a:xfrm>
              <a:off x="8933528" y="1376367"/>
              <a:ext cx="558621" cy="479595"/>
              <a:chOff x="7885366" y="3891679"/>
              <a:chExt cx="714375" cy="613315"/>
            </a:xfrm>
          </p:grpSpPr>
          <p:sp>
            <p:nvSpPr>
              <p:cNvPr id="9" name="Freeform 30">
                <a:extLst>
                  <a:ext uri="{FF2B5EF4-FFF2-40B4-BE49-F238E27FC236}">
                    <a16:creationId xmlns:a16="http://schemas.microsoft.com/office/drawing/2014/main" id="{4398952E-88AE-BDA3-243B-3EE1E3865D9A}"/>
                  </a:ext>
                </a:extLst>
              </p:cNvPr>
              <p:cNvSpPr/>
              <p:nvPr/>
            </p:nvSpPr>
            <p:spPr>
              <a:xfrm>
                <a:off x="7885366" y="4495469"/>
                <a:ext cx="714375" cy="9525"/>
              </a:xfrm>
              <a:custGeom>
                <a:avLst/>
                <a:gdLst>
                  <a:gd name="connsiteX0" fmla="*/ 0 w 714375"/>
                  <a:gd name="connsiteY0" fmla="*/ 0 h 0"/>
                  <a:gd name="connsiteX1" fmla="*/ 715994 w 714375"/>
                  <a:gd name="connsiteY1" fmla="*/ 0 h 0"/>
                </a:gdLst>
                <a:ahLst/>
                <a:cxnLst>
                  <a:cxn ang="0">
                    <a:pos x="connsiteX0" y="connsiteY0"/>
                  </a:cxn>
                  <a:cxn ang="0">
                    <a:pos x="connsiteX1" y="connsiteY1"/>
                  </a:cxn>
                </a:cxnLst>
                <a:rect l="l" t="t" r="r" b="b"/>
                <a:pathLst>
                  <a:path w="714375">
                    <a:moveTo>
                      <a:pt x="0" y="0"/>
                    </a:moveTo>
                    <a:lnTo>
                      <a:pt x="715994" y="0"/>
                    </a:lnTo>
                  </a:path>
                </a:pathLst>
              </a:custGeom>
              <a:ln w="12700" cap="rnd">
                <a:solidFill>
                  <a:schemeClr val="accent3"/>
                </a:solidFill>
                <a:prstDash val="solid"/>
                <a:miter/>
              </a:ln>
            </p:spPr>
            <p:txBody>
              <a:bodyPr rtlCol="0" anchor="ctr"/>
              <a:lstStyle/>
              <a:p>
                <a:endParaRPr lang="en-US"/>
              </a:p>
            </p:txBody>
          </p:sp>
          <p:sp>
            <p:nvSpPr>
              <p:cNvPr id="10" name="Freeform 31">
                <a:extLst>
                  <a:ext uri="{FF2B5EF4-FFF2-40B4-BE49-F238E27FC236}">
                    <a16:creationId xmlns:a16="http://schemas.microsoft.com/office/drawing/2014/main" id="{FE4D1A59-88E1-74DF-FD74-FCF3B77B2A73}"/>
                  </a:ext>
                </a:extLst>
              </p:cNvPr>
              <p:cNvSpPr/>
              <p:nvPr/>
            </p:nvSpPr>
            <p:spPr>
              <a:xfrm>
                <a:off x="7896185" y="4031971"/>
                <a:ext cx="485775" cy="457201"/>
              </a:xfrm>
              <a:custGeom>
                <a:avLst/>
                <a:gdLst>
                  <a:gd name="connsiteX0" fmla="*/ 0 w 485775"/>
                  <a:gd name="connsiteY0" fmla="*/ 462546 h 457200"/>
                  <a:gd name="connsiteX1" fmla="*/ 232410 w 485775"/>
                  <a:gd name="connsiteY1" fmla="*/ 6393 h 457200"/>
                  <a:gd name="connsiteX2" fmla="*/ 254603 w 485775"/>
                  <a:gd name="connsiteY2" fmla="*/ 20586 h 457200"/>
                  <a:gd name="connsiteX3" fmla="*/ 487013 w 485775"/>
                  <a:gd name="connsiteY3" fmla="*/ 463498 h 457200"/>
                </a:gdLst>
                <a:ahLst/>
                <a:cxnLst>
                  <a:cxn ang="0">
                    <a:pos x="connsiteX0" y="connsiteY0"/>
                  </a:cxn>
                  <a:cxn ang="0">
                    <a:pos x="connsiteX1" y="connsiteY1"/>
                  </a:cxn>
                  <a:cxn ang="0">
                    <a:pos x="connsiteX2" y="connsiteY2"/>
                  </a:cxn>
                  <a:cxn ang="0">
                    <a:pos x="connsiteX3" y="connsiteY3"/>
                  </a:cxn>
                </a:cxnLst>
                <a:rect l="l" t="t" r="r" b="b"/>
                <a:pathLst>
                  <a:path w="485775" h="457200">
                    <a:moveTo>
                      <a:pt x="0" y="462546"/>
                    </a:moveTo>
                    <a:cubicBezTo>
                      <a:pt x="0" y="462546"/>
                      <a:pt x="224504" y="20586"/>
                      <a:pt x="232410" y="6393"/>
                    </a:cubicBezTo>
                    <a:cubicBezTo>
                      <a:pt x="240316" y="-7799"/>
                      <a:pt x="246983" y="3726"/>
                      <a:pt x="254603" y="20586"/>
                    </a:cubicBezTo>
                    <a:cubicBezTo>
                      <a:pt x="262223" y="37445"/>
                      <a:pt x="487013" y="463498"/>
                      <a:pt x="487013" y="463498"/>
                    </a:cubicBezTo>
                  </a:path>
                </a:pathLst>
              </a:custGeom>
              <a:noFill/>
              <a:ln w="12700" cap="rnd">
                <a:solidFill>
                  <a:schemeClr val="accent3"/>
                </a:solidFill>
                <a:prstDash val="solid"/>
                <a:miter/>
              </a:ln>
            </p:spPr>
            <p:txBody>
              <a:bodyPr rtlCol="0" anchor="ctr"/>
              <a:lstStyle/>
              <a:p>
                <a:endParaRPr lang="en-US"/>
              </a:p>
            </p:txBody>
          </p:sp>
          <p:sp>
            <p:nvSpPr>
              <p:cNvPr id="11" name="Freeform 32">
                <a:extLst>
                  <a:ext uri="{FF2B5EF4-FFF2-40B4-BE49-F238E27FC236}">
                    <a16:creationId xmlns:a16="http://schemas.microsoft.com/office/drawing/2014/main" id="{C9E39851-C4AA-7BD5-9ED8-1732859FE8FF}"/>
                  </a:ext>
                </a:extLst>
              </p:cNvPr>
              <p:cNvSpPr/>
              <p:nvPr/>
            </p:nvSpPr>
            <p:spPr>
              <a:xfrm>
                <a:off x="8302332" y="4143784"/>
                <a:ext cx="228600" cy="257175"/>
              </a:xfrm>
              <a:custGeom>
                <a:avLst/>
                <a:gdLst>
                  <a:gd name="connsiteX0" fmla="*/ 0 w 228600"/>
                  <a:gd name="connsiteY0" fmla="*/ 176330 h 257175"/>
                  <a:gd name="connsiteX1" fmla="*/ 87630 w 228600"/>
                  <a:gd name="connsiteY1" fmla="*/ 4880 h 257175"/>
                  <a:gd name="connsiteX2" fmla="*/ 104775 w 228600"/>
                  <a:gd name="connsiteY2" fmla="*/ 15834 h 257175"/>
                  <a:gd name="connsiteX3" fmla="*/ 234315 w 228600"/>
                  <a:gd name="connsiteY3" fmla="*/ 263484 h 257175"/>
                </a:gdLst>
                <a:ahLst/>
                <a:cxnLst>
                  <a:cxn ang="0">
                    <a:pos x="connsiteX0" y="connsiteY0"/>
                  </a:cxn>
                  <a:cxn ang="0">
                    <a:pos x="connsiteX1" y="connsiteY1"/>
                  </a:cxn>
                  <a:cxn ang="0">
                    <a:pos x="connsiteX2" y="connsiteY2"/>
                  </a:cxn>
                  <a:cxn ang="0">
                    <a:pos x="connsiteX3" y="connsiteY3"/>
                  </a:cxn>
                </a:cxnLst>
                <a:rect l="l" t="t" r="r" b="b"/>
                <a:pathLst>
                  <a:path w="228600" h="257175">
                    <a:moveTo>
                      <a:pt x="0" y="176330"/>
                    </a:moveTo>
                    <a:cubicBezTo>
                      <a:pt x="42672" y="92510"/>
                      <a:pt x="84677" y="10024"/>
                      <a:pt x="87630" y="4880"/>
                    </a:cubicBezTo>
                    <a:cubicBezTo>
                      <a:pt x="93821" y="-5978"/>
                      <a:pt x="98584" y="2880"/>
                      <a:pt x="104775" y="15834"/>
                    </a:cubicBezTo>
                    <a:cubicBezTo>
                      <a:pt x="108776" y="24216"/>
                      <a:pt x="182499" y="164519"/>
                      <a:pt x="234315" y="263484"/>
                    </a:cubicBezTo>
                  </a:path>
                </a:pathLst>
              </a:custGeom>
              <a:noFill/>
              <a:ln w="12700" cap="rnd">
                <a:solidFill>
                  <a:schemeClr val="accent3"/>
                </a:solidFill>
                <a:prstDash val="solid"/>
                <a:miter/>
              </a:ln>
            </p:spPr>
            <p:txBody>
              <a:bodyPr rtlCol="0" anchor="ctr"/>
              <a:lstStyle/>
              <a:p>
                <a:endParaRPr lang="en-US"/>
              </a:p>
            </p:txBody>
          </p:sp>
          <p:sp>
            <p:nvSpPr>
              <p:cNvPr id="12" name="Freeform 33">
                <a:extLst>
                  <a:ext uri="{FF2B5EF4-FFF2-40B4-BE49-F238E27FC236}">
                    <a16:creationId xmlns:a16="http://schemas.microsoft.com/office/drawing/2014/main" id="{A52F766D-C56C-0200-3B4A-7E0FF4BD3997}"/>
                  </a:ext>
                </a:extLst>
              </p:cNvPr>
              <p:cNvSpPr/>
              <p:nvPr/>
            </p:nvSpPr>
            <p:spPr>
              <a:xfrm>
                <a:off x="8035727" y="4193051"/>
                <a:ext cx="228600" cy="85725"/>
              </a:xfrm>
              <a:custGeom>
                <a:avLst/>
                <a:gdLst>
                  <a:gd name="connsiteX0" fmla="*/ 0 w 228600"/>
                  <a:gd name="connsiteY0" fmla="*/ 27242 h 85725"/>
                  <a:gd name="connsiteX1" fmla="*/ 47435 w 228600"/>
                  <a:gd name="connsiteY1" fmla="*/ 88392 h 85725"/>
                  <a:gd name="connsiteX2" fmla="*/ 115634 w 228600"/>
                  <a:gd name="connsiteY2" fmla="*/ 0 h 85725"/>
                  <a:gd name="connsiteX3" fmla="*/ 235077 w 228600"/>
                  <a:gd name="connsiteY3" fmla="*/ 89345 h 85725"/>
                </a:gdLst>
                <a:ahLst/>
                <a:cxnLst>
                  <a:cxn ang="0">
                    <a:pos x="connsiteX0" y="connsiteY0"/>
                  </a:cxn>
                  <a:cxn ang="0">
                    <a:pos x="connsiteX1" y="connsiteY1"/>
                  </a:cxn>
                  <a:cxn ang="0">
                    <a:pos x="connsiteX2" y="connsiteY2"/>
                  </a:cxn>
                  <a:cxn ang="0">
                    <a:pos x="connsiteX3" y="connsiteY3"/>
                  </a:cxn>
                </a:cxnLst>
                <a:rect l="l" t="t" r="r" b="b"/>
                <a:pathLst>
                  <a:path w="228600" h="85725">
                    <a:moveTo>
                      <a:pt x="0" y="27242"/>
                    </a:moveTo>
                    <a:lnTo>
                      <a:pt x="47435" y="88392"/>
                    </a:lnTo>
                    <a:lnTo>
                      <a:pt x="115634" y="0"/>
                    </a:lnTo>
                    <a:lnTo>
                      <a:pt x="235077" y="89345"/>
                    </a:lnTo>
                  </a:path>
                </a:pathLst>
              </a:custGeom>
              <a:noFill/>
              <a:ln w="12700" cap="rnd">
                <a:solidFill>
                  <a:schemeClr val="accent3"/>
                </a:solidFill>
                <a:prstDash val="solid"/>
                <a:miter/>
              </a:ln>
            </p:spPr>
            <p:txBody>
              <a:bodyPr rtlCol="0" anchor="ctr"/>
              <a:lstStyle/>
              <a:p>
                <a:endParaRPr lang="en-US"/>
              </a:p>
            </p:txBody>
          </p:sp>
          <p:sp>
            <p:nvSpPr>
              <p:cNvPr id="13" name="Freeform 34">
                <a:extLst>
                  <a:ext uri="{FF2B5EF4-FFF2-40B4-BE49-F238E27FC236}">
                    <a16:creationId xmlns:a16="http://schemas.microsoft.com/office/drawing/2014/main" id="{C4CF0807-CED7-4758-544B-3660F7A34EF2}"/>
                  </a:ext>
                </a:extLst>
              </p:cNvPr>
              <p:cNvSpPr/>
              <p:nvPr/>
            </p:nvSpPr>
            <p:spPr>
              <a:xfrm>
                <a:off x="8134787" y="3891680"/>
                <a:ext cx="9525" cy="133350"/>
              </a:xfrm>
              <a:custGeom>
                <a:avLst/>
                <a:gdLst>
                  <a:gd name="connsiteX0" fmla="*/ 0 w 0"/>
                  <a:gd name="connsiteY0" fmla="*/ 139637 h 133350"/>
                  <a:gd name="connsiteX1" fmla="*/ 0 w 0"/>
                  <a:gd name="connsiteY1" fmla="*/ 0 h 133350"/>
                </a:gdLst>
                <a:ahLst/>
                <a:cxnLst>
                  <a:cxn ang="0">
                    <a:pos x="connsiteX0" y="connsiteY0"/>
                  </a:cxn>
                  <a:cxn ang="0">
                    <a:pos x="connsiteX1" y="connsiteY1"/>
                  </a:cxn>
                </a:cxnLst>
                <a:rect l="l" t="t" r="r" b="b"/>
                <a:pathLst>
                  <a:path h="133350">
                    <a:moveTo>
                      <a:pt x="0" y="139637"/>
                    </a:moveTo>
                    <a:lnTo>
                      <a:pt x="0" y="0"/>
                    </a:lnTo>
                  </a:path>
                </a:pathLst>
              </a:custGeom>
              <a:ln w="12700" cap="rnd">
                <a:solidFill>
                  <a:schemeClr val="accent3"/>
                </a:solidFill>
                <a:prstDash val="solid"/>
                <a:round/>
              </a:ln>
            </p:spPr>
            <p:txBody>
              <a:bodyPr rtlCol="0" anchor="ctr"/>
              <a:lstStyle/>
              <a:p>
                <a:endParaRPr lang="en-US"/>
              </a:p>
            </p:txBody>
          </p:sp>
          <p:sp>
            <p:nvSpPr>
              <p:cNvPr id="14" name="Freeform 35">
                <a:extLst>
                  <a:ext uri="{FF2B5EF4-FFF2-40B4-BE49-F238E27FC236}">
                    <a16:creationId xmlns:a16="http://schemas.microsoft.com/office/drawing/2014/main" id="{12C00CE4-57C3-155B-B39A-80E0EA859D19}"/>
                  </a:ext>
                </a:extLst>
              </p:cNvPr>
              <p:cNvSpPr/>
              <p:nvPr/>
            </p:nvSpPr>
            <p:spPr>
              <a:xfrm>
                <a:off x="8134787" y="3891679"/>
                <a:ext cx="152400" cy="85725"/>
              </a:xfrm>
              <a:custGeom>
                <a:avLst/>
                <a:gdLst>
                  <a:gd name="connsiteX0" fmla="*/ 157448 w 152400"/>
                  <a:gd name="connsiteY0" fmla="*/ 89249 h 85725"/>
                  <a:gd name="connsiteX1" fmla="*/ 0 w 152400"/>
                  <a:gd name="connsiteY1" fmla="*/ 89249 h 85725"/>
                  <a:gd name="connsiteX2" fmla="*/ 0 w 152400"/>
                  <a:gd name="connsiteY2" fmla="*/ 0 h 85725"/>
                  <a:gd name="connsiteX3" fmla="*/ 157448 w 152400"/>
                  <a:gd name="connsiteY3" fmla="*/ 0 h 85725"/>
                  <a:gd name="connsiteX4" fmla="*/ 76962 w 152400"/>
                  <a:gd name="connsiteY4" fmla="*/ 44196 h 85725"/>
                  <a:gd name="connsiteX5" fmla="*/ 157448 w 152400"/>
                  <a:gd name="connsiteY5" fmla="*/ 8924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85725">
                    <a:moveTo>
                      <a:pt x="157448" y="89249"/>
                    </a:moveTo>
                    <a:lnTo>
                      <a:pt x="0" y="89249"/>
                    </a:lnTo>
                    <a:lnTo>
                      <a:pt x="0" y="0"/>
                    </a:lnTo>
                    <a:lnTo>
                      <a:pt x="157448" y="0"/>
                    </a:lnTo>
                    <a:lnTo>
                      <a:pt x="76962" y="44196"/>
                    </a:lnTo>
                    <a:lnTo>
                      <a:pt x="157448" y="89249"/>
                    </a:lnTo>
                    <a:close/>
                  </a:path>
                </a:pathLst>
              </a:custGeom>
              <a:noFill/>
              <a:ln w="12700" cap="rnd">
                <a:solidFill>
                  <a:schemeClr val="accent3"/>
                </a:solidFill>
                <a:prstDash val="solid"/>
                <a:round/>
              </a:ln>
            </p:spPr>
            <p:txBody>
              <a:bodyPr rtlCol="0" anchor="ctr"/>
              <a:lstStyle/>
              <a:p>
                <a:endParaRPr lang="en-US"/>
              </a:p>
            </p:txBody>
          </p:sp>
          <p:sp>
            <p:nvSpPr>
              <p:cNvPr id="15" name="Freeform 36">
                <a:extLst>
                  <a:ext uri="{FF2B5EF4-FFF2-40B4-BE49-F238E27FC236}">
                    <a16:creationId xmlns:a16="http://schemas.microsoft.com/office/drawing/2014/main" id="{1773A1F2-8939-E6DF-BA72-C3858EA71580}"/>
                  </a:ext>
                </a:extLst>
              </p:cNvPr>
              <p:cNvSpPr/>
              <p:nvPr/>
            </p:nvSpPr>
            <p:spPr>
              <a:xfrm>
                <a:off x="8335193" y="4239533"/>
                <a:ext cx="133350" cy="47625"/>
              </a:xfrm>
              <a:custGeom>
                <a:avLst/>
                <a:gdLst>
                  <a:gd name="connsiteX0" fmla="*/ 0 w 133350"/>
                  <a:gd name="connsiteY0" fmla="*/ 16288 h 47625"/>
                  <a:gd name="connsiteX1" fmla="*/ 28384 w 133350"/>
                  <a:gd name="connsiteY1" fmla="*/ 52959 h 47625"/>
                  <a:gd name="connsiteX2" fmla="*/ 69247 w 133350"/>
                  <a:gd name="connsiteY2" fmla="*/ 0 h 47625"/>
                  <a:gd name="connsiteX3" fmla="*/ 140779 w 133350"/>
                  <a:gd name="connsiteY3" fmla="*/ 53435 h 47625"/>
                </a:gdLst>
                <a:ahLst/>
                <a:cxnLst>
                  <a:cxn ang="0">
                    <a:pos x="connsiteX0" y="connsiteY0"/>
                  </a:cxn>
                  <a:cxn ang="0">
                    <a:pos x="connsiteX1" y="connsiteY1"/>
                  </a:cxn>
                  <a:cxn ang="0">
                    <a:pos x="connsiteX2" y="connsiteY2"/>
                  </a:cxn>
                  <a:cxn ang="0">
                    <a:pos x="connsiteX3" y="connsiteY3"/>
                  </a:cxn>
                </a:cxnLst>
                <a:rect l="l" t="t" r="r" b="b"/>
                <a:pathLst>
                  <a:path w="133350" h="47625">
                    <a:moveTo>
                      <a:pt x="0" y="16288"/>
                    </a:moveTo>
                    <a:lnTo>
                      <a:pt x="28384" y="52959"/>
                    </a:lnTo>
                    <a:lnTo>
                      <a:pt x="69247" y="0"/>
                    </a:lnTo>
                    <a:lnTo>
                      <a:pt x="140779" y="53435"/>
                    </a:lnTo>
                  </a:path>
                </a:pathLst>
              </a:custGeom>
              <a:noFill/>
              <a:ln w="12700" cap="rnd">
                <a:solidFill>
                  <a:schemeClr val="accent3"/>
                </a:solidFill>
                <a:prstDash val="solid"/>
                <a:miter/>
              </a:ln>
            </p:spPr>
            <p:txBody>
              <a:bodyPr rtlCol="0" anchor="ctr"/>
              <a:lstStyle/>
              <a:p>
                <a:endParaRPr lang="en-US"/>
              </a:p>
            </p:txBody>
          </p:sp>
        </p:grpSp>
      </p:grpSp>
      <p:sp>
        <p:nvSpPr>
          <p:cNvPr id="20" name="Rectangle 19">
            <a:extLst>
              <a:ext uri="{FF2B5EF4-FFF2-40B4-BE49-F238E27FC236}">
                <a16:creationId xmlns:a16="http://schemas.microsoft.com/office/drawing/2014/main" id="{A346225B-0F05-74C0-C53A-ED58B55E76AA}"/>
              </a:ext>
            </a:extLst>
          </p:cNvPr>
          <p:cNvSpPr/>
          <p:nvPr/>
        </p:nvSpPr>
        <p:spPr>
          <a:xfrm>
            <a:off x="6656456" y="1973682"/>
            <a:ext cx="2135552" cy="3039294"/>
          </a:xfrm>
          <a:prstGeom prst="rect">
            <a:avLst/>
          </a:prstGeom>
        </p:spPr>
        <p:txBody>
          <a:bodyPr wrap="square" lIns="0" tIns="0" rIns="0" bIns="0">
            <a:spAutoFit/>
          </a:bodyPr>
          <a:lstStyle/>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Confirm partner engagement with customer/renewal.</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Leverage partner relationship with customer (if it exists and Client does not have it)</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Align established sequence of events – add partner timeline</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Determine customer tendencies (typically late, etc.)</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Set expectations for PO to match quote</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Determine partner’s role</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Educate uplift, ETS/EAS reinstatement, reduction and ROR policies</a:t>
            </a:r>
          </a:p>
          <a:p>
            <a:pPr marL="342900" indent="-342900">
              <a:spcAft>
                <a:spcPts val="300"/>
              </a:spcAft>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Inform partner of record if customer has asked for quotes from other partners</a:t>
            </a:r>
          </a:p>
        </p:txBody>
      </p:sp>
      <p:sp>
        <p:nvSpPr>
          <p:cNvPr id="21" name="Rectangle 20">
            <a:extLst>
              <a:ext uri="{FF2B5EF4-FFF2-40B4-BE49-F238E27FC236}">
                <a16:creationId xmlns:a16="http://schemas.microsoft.com/office/drawing/2014/main" id="{69E2DBE9-AFC8-E34A-C712-4E7FFF445745}"/>
              </a:ext>
            </a:extLst>
          </p:cNvPr>
          <p:cNvSpPr/>
          <p:nvPr/>
        </p:nvSpPr>
        <p:spPr>
          <a:xfrm>
            <a:off x="9939528" y="1973682"/>
            <a:ext cx="1641322" cy="830997"/>
          </a:xfrm>
          <a:prstGeom prst="rect">
            <a:avLst/>
          </a:prstGeom>
        </p:spPr>
        <p:txBody>
          <a:bodyPr wrap="square" lIns="0" tIns="0" rIns="0" bIns="0">
            <a:spAutoFit/>
          </a:bodyPr>
          <a:lstStyle/>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Build Relationship</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Assess customer health</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Define next steps with partner and their process</a:t>
            </a:r>
          </a:p>
        </p:txBody>
      </p:sp>
      <p:grpSp>
        <p:nvGrpSpPr>
          <p:cNvPr id="54" name="Group 53">
            <a:extLst>
              <a:ext uri="{FF2B5EF4-FFF2-40B4-BE49-F238E27FC236}">
                <a16:creationId xmlns:a16="http://schemas.microsoft.com/office/drawing/2014/main" id="{152A4D07-7226-3BFB-4D64-6680062AB17E}"/>
              </a:ext>
            </a:extLst>
          </p:cNvPr>
          <p:cNvGrpSpPr/>
          <p:nvPr/>
        </p:nvGrpSpPr>
        <p:grpSpPr>
          <a:xfrm>
            <a:off x="609596" y="1540657"/>
            <a:ext cx="1762207" cy="219035"/>
            <a:chOff x="609596" y="1540657"/>
            <a:chExt cx="1762207" cy="219035"/>
          </a:xfrm>
        </p:grpSpPr>
        <p:sp>
          <p:nvSpPr>
            <p:cNvPr id="22" name="Rectangle 21">
              <a:extLst>
                <a:ext uri="{FF2B5EF4-FFF2-40B4-BE49-F238E27FC236}">
                  <a16:creationId xmlns:a16="http://schemas.microsoft.com/office/drawing/2014/main" id="{624822FF-550E-D40E-5907-E75F4251760D}"/>
                </a:ext>
              </a:extLst>
            </p:cNvPr>
            <p:cNvSpPr/>
            <p:nvPr/>
          </p:nvSpPr>
          <p:spPr>
            <a:xfrm>
              <a:off x="958851" y="1560505"/>
              <a:ext cx="1412952"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Timing: </a:t>
              </a:r>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-150 to -120</a:t>
              </a:r>
            </a:p>
          </p:txBody>
        </p:sp>
        <p:grpSp>
          <p:nvGrpSpPr>
            <p:cNvPr id="27" name="Group 26">
              <a:extLst>
                <a:ext uri="{FF2B5EF4-FFF2-40B4-BE49-F238E27FC236}">
                  <a16:creationId xmlns:a16="http://schemas.microsoft.com/office/drawing/2014/main" id="{66B1577D-C0ED-A3DC-CA74-DAA068257024}"/>
                </a:ext>
              </a:extLst>
            </p:cNvPr>
            <p:cNvGrpSpPr/>
            <p:nvPr/>
          </p:nvGrpSpPr>
          <p:grpSpPr>
            <a:xfrm>
              <a:off x="609596" y="1540657"/>
              <a:ext cx="219035" cy="219035"/>
              <a:chOff x="609596" y="1299677"/>
              <a:chExt cx="219035" cy="219035"/>
            </a:xfrm>
          </p:grpSpPr>
          <p:sp>
            <p:nvSpPr>
              <p:cNvPr id="24" name="Rectangle 23">
                <a:extLst>
                  <a:ext uri="{FF2B5EF4-FFF2-40B4-BE49-F238E27FC236}">
                    <a16:creationId xmlns:a16="http://schemas.microsoft.com/office/drawing/2014/main" id="{885FA5F5-CFD1-AA87-65C9-3FD312357AFB}"/>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25" name="Straight Connector 24">
                <a:extLst>
                  <a:ext uri="{FF2B5EF4-FFF2-40B4-BE49-F238E27FC236}">
                    <a16:creationId xmlns:a16="http://schemas.microsoft.com/office/drawing/2014/main" id="{C9AF2CD9-20EE-382A-A6C5-9A24EF04B1CB}"/>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D2C1C4-0AB4-D09B-DD68-881DB987B0D1}"/>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23" name="Rectangle 22">
            <a:extLst>
              <a:ext uri="{FF2B5EF4-FFF2-40B4-BE49-F238E27FC236}">
                <a16:creationId xmlns:a16="http://schemas.microsoft.com/office/drawing/2014/main" id="{64062E07-CFF2-41CD-2DC5-17E1B41A5C3B}"/>
              </a:ext>
            </a:extLst>
          </p:cNvPr>
          <p:cNvSpPr/>
          <p:nvPr/>
        </p:nvSpPr>
        <p:spPr>
          <a:xfrm>
            <a:off x="3251200" y="1560505"/>
            <a:ext cx="2774298"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Activity: </a:t>
            </a:r>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Phone Call</a:t>
            </a:r>
          </a:p>
        </p:txBody>
      </p:sp>
      <p:grpSp>
        <p:nvGrpSpPr>
          <p:cNvPr id="42" name="Group 41">
            <a:extLst>
              <a:ext uri="{FF2B5EF4-FFF2-40B4-BE49-F238E27FC236}">
                <a16:creationId xmlns:a16="http://schemas.microsoft.com/office/drawing/2014/main" id="{625350B0-E499-DB05-594C-E29A363EE354}"/>
              </a:ext>
            </a:extLst>
          </p:cNvPr>
          <p:cNvGrpSpPr/>
          <p:nvPr/>
        </p:nvGrpSpPr>
        <p:grpSpPr>
          <a:xfrm>
            <a:off x="600173" y="2075530"/>
            <a:ext cx="469281" cy="469281"/>
            <a:chOff x="600173" y="2477035"/>
            <a:chExt cx="469281" cy="469281"/>
          </a:xfrm>
        </p:grpSpPr>
        <p:sp>
          <p:nvSpPr>
            <p:cNvPr id="32" name="Oval 31">
              <a:extLst>
                <a:ext uri="{FF2B5EF4-FFF2-40B4-BE49-F238E27FC236}">
                  <a16:creationId xmlns:a16="http://schemas.microsoft.com/office/drawing/2014/main" id="{A46A175C-7B30-574F-C09C-5DA4C30BE67B}"/>
                </a:ext>
              </a:extLst>
            </p:cNvPr>
            <p:cNvSpPr/>
            <p:nvPr/>
          </p:nvSpPr>
          <p:spPr>
            <a:xfrm>
              <a:off x="600173" y="2477035"/>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33" name="Graphic 26">
              <a:extLst>
                <a:ext uri="{FF2B5EF4-FFF2-40B4-BE49-F238E27FC236}">
                  <a16:creationId xmlns:a16="http://schemas.microsoft.com/office/drawing/2014/main" id="{EF19BA02-3F35-FA3C-5523-D39E64E7057D}"/>
                </a:ext>
              </a:extLst>
            </p:cNvPr>
            <p:cNvGrpSpPr/>
            <p:nvPr/>
          </p:nvGrpSpPr>
          <p:grpSpPr>
            <a:xfrm>
              <a:off x="729406" y="2591506"/>
              <a:ext cx="210814" cy="240338"/>
              <a:chOff x="657296" y="1750320"/>
              <a:chExt cx="384326" cy="438150"/>
            </a:xfrm>
            <a:noFill/>
          </p:grpSpPr>
          <p:sp>
            <p:nvSpPr>
              <p:cNvPr id="34" name="Freeform 3">
                <a:extLst>
                  <a:ext uri="{FF2B5EF4-FFF2-40B4-BE49-F238E27FC236}">
                    <a16:creationId xmlns:a16="http://schemas.microsoft.com/office/drawing/2014/main" id="{A826C895-8490-43A7-4107-314B6C6F2B08}"/>
                  </a:ext>
                </a:extLst>
              </p:cNvPr>
              <p:cNvSpPr/>
              <p:nvPr/>
            </p:nvSpPr>
            <p:spPr>
              <a:xfrm>
                <a:off x="689295" y="1785663"/>
                <a:ext cx="318710" cy="66675"/>
              </a:xfrm>
              <a:custGeom>
                <a:avLst/>
                <a:gdLst>
                  <a:gd name="connsiteX0" fmla="*/ 26934 w 318709"/>
                  <a:gd name="connsiteY0" fmla="*/ 75364 h 66675"/>
                  <a:gd name="connsiteX1" fmla="*/ 32652 w 318709"/>
                  <a:gd name="connsiteY1" fmla="*/ 75364 h 66675"/>
                  <a:gd name="connsiteX2" fmla="*/ 38370 w 318709"/>
                  <a:gd name="connsiteY2" fmla="*/ 75364 h 66675"/>
                  <a:gd name="connsiteX3" fmla="*/ 63305 w 318709"/>
                  <a:gd name="connsiteY3" fmla="*/ 47741 h 66675"/>
                  <a:gd name="connsiteX4" fmla="*/ 53368 w 318709"/>
                  <a:gd name="connsiteY4" fmla="*/ 4498 h 66675"/>
                  <a:gd name="connsiteX5" fmla="*/ 32652 w 318709"/>
                  <a:gd name="connsiteY5" fmla="*/ 21 h 66675"/>
                  <a:gd name="connsiteX6" fmla="*/ 11936 w 318709"/>
                  <a:gd name="connsiteY6" fmla="*/ 4498 h 66675"/>
                  <a:gd name="connsiteX7" fmla="*/ 2562 w 318709"/>
                  <a:gd name="connsiteY7" fmla="*/ 47741 h 66675"/>
                  <a:gd name="connsiteX8" fmla="*/ 26934 w 318709"/>
                  <a:gd name="connsiteY8" fmla="*/ 75364 h 66675"/>
                  <a:gd name="connsiteX9" fmla="*/ 284808 w 318709"/>
                  <a:gd name="connsiteY9" fmla="*/ 75364 h 66675"/>
                  <a:gd name="connsiteX10" fmla="*/ 290526 w 318709"/>
                  <a:gd name="connsiteY10" fmla="*/ 75364 h 66675"/>
                  <a:gd name="connsiteX11" fmla="*/ 296244 w 318709"/>
                  <a:gd name="connsiteY11" fmla="*/ 75364 h 66675"/>
                  <a:gd name="connsiteX12" fmla="*/ 321178 w 318709"/>
                  <a:gd name="connsiteY12" fmla="*/ 47741 h 66675"/>
                  <a:gd name="connsiteX13" fmla="*/ 311242 w 318709"/>
                  <a:gd name="connsiteY13" fmla="*/ 4498 h 66675"/>
                  <a:gd name="connsiteX14" fmla="*/ 269810 w 318709"/>
                  <a:gd name="connsiteY14" fmla="*/ 4498 h 66675"/>
                  <a:gd name="connsiteX15" fmla="*/ 259873 w 318709"/>
                  <a:gd name="connsiteY15" fmla="*/ 47741 h 66675"/>
                  <a:gd name="connsiteX16" fmla="*/ 284808 w 318709"/>
                  <a:gd name="connsiteY16" fmla="*/ 7536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09" h="66675">
                    <a:moveTo>
                      <a:pt x="26934" y="75364"/>
                    </a:moveTo>
                    <a:cubicBezTo>
                      <a:pt x="26934" y="75364"/>
                      <a:pt x="31246" y="75364"/>
                      <a:pt x="32652" y="75364"/>
                    </a:cubicBezTo>
                    <a:cubicBezTo>
                      <a:pt x="34058" y="75364"/>
                      <a:pt x="38370" y="75364"/>
                      <a:pt x="38370" y="75364"/>
                    </a:cubicBezTo>
                    <a:cubicBezTo>
                      <a:pt x="51471" y="72225"/>
                      <a:pt x="61357" y="61275"/>
                      <a:pt x="63305" y="47741"/>
                    </a:cubicBezTo>
                    <a:cubicBezTo>
                      <a:pt x="66773" y="33073"/>
                      <a:pt x="67710" y="13356"/>
                      <a:pt x="53368" y="4498"/>
                    </a:cubicBezTo>
                    <a:cubicBezTo>
                      <a:pt x="46918" y="1334"/>
                      <a:pt x="39812" y="-201"/>
                      <a:pt x="32652" y="21"/>
                    </a:cubicBezTo>
                    <a:cubicBezTo>
                      <a:pt x="25495" y="-179"/>
                      <a:pt x="18394" y="1355"/>
                      <a:pt x="11936" y="4498"/>
                    </a:cubicBezTo>
                    <a:cubicBezTo>
                      <a:pt x="-2312" y="13356"/>
                      <a:pt x="-1468" y="33073"/>
                      <a:pt x="2562" y="47741"/>
                    </a:cubicBezTo>
                    <a:cubicBezTo>
                      <a:pt x="4355" y="61151"/>
                      <a:pt x="14011" y="72094"/>
                      <a:pt x="26934" y="75364"/>
                    </a:cubicBezTo>
                    <a:close/>
                    <a:moveTo>
                      <a:pt x="284808" y="75364"/>
                    </a:moveTo>
                    <a:cubicBezTo>
                      <a:pt x="284808" y="75364"/>
                      <a:pt x="289120" y="75364"/>
                      <a:pt x="290526" y="75364"/>
                    </a:cubicBezTo>
                    <a:cubicBezTo>
                      <a:pt x="291932" y="75364"/>
                      <a:pt x="296244" y="75364"/>
                      <a:pt x="296244" y="75364"/>
                    </a:cubicBezTo>
                    <a:cubicBezTo>
                      <a:pt x="309345" y="72225"/>
                      <a:pt x="319230" y="61275"/>
                      <a:pt x="321178" y="47741"/>
                    </a:cubicBezTo>
                    <a:cubicBezTo>
                      <a:pt x="324646" y="33073"/>
                      <a:pt x="325584" y="13356"/>
                      <a:pt x="311242" y="4498"/>
                    </a:cubicBezTo>
                    <a:cubicBezTo>
                      <a:pt x="298056" y="-1472"/>
                      <a:pt x="282996" y="-1472"/>
                      <a:pt x="269810" y="4498"/>
                    </a:cubicBezTo>
                    <a:cubicBezTo>
                      <a:pt x="255468" y="13356"/>
                      <a:pt x="256405" y="33073"/>
                      <a:pt x="259873" y="47741"/>
                    </a:cubicBezTo>
                    <a:cubicBezTo>
                      <a:pt x="261821" y="61275"/>
                      <a:pt x="271707" y="72225"/>
                      <a:pt x="284808" y="75364"/>
                    </a:cubicBezTo>
                    <a:close/>
                  </a:path>
                </a:pathLst>
              </a:custGeom>
              <a:noFill/>
              <a:ln w="9525" cap="rnd">
                <a:solidFill>
                  <a:schemeClr val="bg1"/>
                </a:solidFill>
                <a:prstDash val="solid"/>
                <a:round/>
              </a:ln>
            </p:spPr>
            <p:txBody>
              <a:bodyPr rtlCol="0" anchor="ctr"/>
              <a:lstStyle/>
              <a:p>
                <a:endParaRPr lang="en-US"/>
              </a:p>
            </p:txBody>
          </p:sp>
          <p:sp>
            <p:nvSpPr>
              <p:cNvPr id="35" name="Freeform 8">
                <a:extLst>
                  <a:ext uri="{FF2B5EF4-FFF2-40B4-BE49-F238E27FC236}">
                    <a16:creationId xmlns:a16="http://schemas.microsoft.com/office/drawing/2014/main" id="{F6814C74-F13D-A260-D30A-4716A98B2286}"/>
                  </a:ext>
                </a:extLst>
              </p:cNvPr>
              <p:cNvSpPr/>
              <p:nvPr/>
            </p:nvSpPr>
            <p:spPr>
              <a:xfrm>
                <a:off x="657296" y="1866170"/>
                <a:ext cx="384326" cy="295275"/>
              </a:xfrm>
              <a:custGeom>
                <a:avLst/>
                <a:gdLst>
                  <a:gd name="connsiteX0" fmla="*/ 64651 w 384326"/>
                  <a:gd name="connsiteY0" fmla="*/ 34385 h 295275"/>
                  <a:gd name="connsiteX1" fmla="*/ 36530 w 384326"/>
                  <a:gd name="connsiteY1" fmla="*/ 95 h 295275"/>
                  <a:gd name="connsiteX2" fmla="*/ 8127 w 384326"/>
                  <a:gd name="connsiteY2" fmla="*/ 13907 h 295275"/>
                  <a:gd name="connsiteX3" fmla="*/ 66 w 384326"/>
                  <a:gd name="connsiteY3" fmla="*/ 36576 h 295275"/>
                  <a:gd name="connsiteX4" fmla="*/ 4190 w 384326"/>
                  <a:gd name="connsiteY4" fmla="*/ 137732 h 295275"/>
                  <a:gd name="connsiteX5" fmla="*/ 5221 w 384326"/>
                  <a:gd name="connsiteY5" fmla="*/ 141351 h 295275"/>
                  <a:gd name="connsiteX6" fmla="*/ 19094 w 384326"/>
                  <a:gd name="connsiteY6" fmla="*/ 164021 h 295275"/>
                  <a:gd name="connsiteX7" fmla="*/ 28468 w 384326"/>
                  <a:gd name="connsiteY7" fmla="*/ 274415 h 295275"/>
                  <a:gd name="connsiteX8" fmla="*/ 64464 w 384326"/>
                  <a:gd name="connsiteY8" fmla="*/ 298609 h 295275"/>
                  <a:gd name="connsiteX9" fmla="*/ 100459 w 384326"/>
                  <a:gd name="connsiteY9" fmla="*/ 274415 h 295275"/>
                  <a:gd name="connsiteX10" fmla="*/ 108989 w 384326"/>
                  <a:gd name="connsiteY10" fmla="*/ 179737 h 295275"/>
                  <a:gd name="connsiteX11" fmla="*/ 109833 w 384326"/>
                  <a:gd name="connsiteY11" fmla="*/ 163259 h 295275"/>
                  <a:gd name="connsiteX12" fmla="*/ 127737 w 384326"/>
                  <a:gd name="connsiteY12" fmla="*/ 82677 h 295275"/>
                  <a:gd name="connsiteX13" fmla="*/ 129237 w 384326"/>
                  <a:gd name="connsiteY13" fmla="*/ 45529 h 295275"/>
                  <a:gd name="connsiteX14" fmla="*/ 129237 w 384326"/>
                  <a:gd name="connsiteY14" fmla="*/ 36671 h 295275"/>
                  <a:gd name="connsiteX15" fmla="*/ 123425 w 384326"/>
                  <a:gd name="connsiteY15" fmla="*/ 16954 h 295275"/>
                  <a:gd name="connsiteX16" fmla="*/ 121175 w 384326"/>
                  <a:gd name="connsiteY16" fmla="*/ 13907 h 295275"/>
                  <a:gd name="connsiteX17" fmla="*/ 92398 w 384326"/>
                  <a:gd name="connsiteY17" fmla="*/ 0 h 295275"/>
                  <a:gd name="connsiteX18" fmla="*/ 322525 w 384326"/>
                  <a:gd name="connsiteY18" fmla="*/ 34385 h 295275"/>
                  <a:gd name="connsiteX19" fmla="*/ 294403 w 384326"/>
                  <a:gd name="connsiteY19" fmla="*/ 95 h 295275"/>
                  <a:gd name="connsiteX20" fmla="*/ 266001 w 384326"/>
                  <a:gd name="connsiteY20" fmla="*/ 13907 h 295275"/>
                  <a:gd name="connsiteX21" fmla="*/ 263001 w 384326"/>
                  <a:gd name="connsiteY21" fmla="*/ 17907 h 295275"/>
                  <a:gd name="connsiteX22" fmla="*/ 257939 w 384326"/>
                  <a:gd name="connsiteY22" fmla="*/ 36957 h 295275"/>
                  <a:gd name="connsiteX23" fmla="*/ 257939 w 384326"/>
                  <a:gd name="connsiteY23" fmla="*/ 43244 h 295275"/>
                  <a:gd name="connsiteX24" fmla="*/ 259720 w 384326"/>
                  <a:gd name="connsiteY24" fmla="*/ 86201 h 295275"/>
                  <a:gd name="connsiteX25" fmla="*/ 276687 w 384326"/>
                  <a:gd name="connsiteY25" fmla="*/ 163544 h 295275"/>
                  <a:gd name="connsiteX26" fmla="*/ 277718 w 384326"/>
                  <a:gd name="connsiteY26" fmla="*/ 176879 h 295275"/>
                  <a:gd name="connsiteX27" fmla="*/ 286248 w 384326"/>
                  <a:gd name="connsiteY27" fmla="*/ 274511 h 295275"/>
                  <a:gd name="connsiteX28" fmla="*/ 322243 w 384326"/>
                  <a:gd name="connsiteY28" fmla="*/ 298704 h 295275"/>
                  <a:gd name="connsiteX29" fmla="*/ 358239 w 384326"/>
                  <a:gd name="connsiteY29" fmla="*/ 274511 h 295275"/>
                  <a:gd name="connsiteX30" fmla="*/ 367613 w 384326"/>
                  <a:gd name="connsiteY30" fmla="*/ 164116 h 295275"/>
                  <a:gd name="connsiteX31" fmla="*/ 381392 w 384326"/>
                  <a:gd name="connsiteY31" fmla="*/ 141446 h 295275"/>
                  <a:gd name="connsiteX32" fmla="*/ 382423 w 384326"/>
                  <a:gd name="connsiteY32" fmla="*/ 137827 h 295275"/>
                  <a:gd name="connsiteX33" fmla="*/ 386548 w 384326"/>
                  <a:gd name="connsiteY33" fmla="*/ 36671 h 295275"/>
                  <a:gd name="connsiteX34" fmla="*/ 379049 w 384326"/>
                  <a:gd name="connsiteY34" fmla="*/ 13907 h 295275"/>
                  <a:gd name="connsiteX35" fmla="*/ 350271 w 384326"/>
                  <a:gd name="connsiteY35" fmla="*/ 0 h 295275"/>
                  <a:gd name="connsiteX36" fmla="*/ 322150 w 384326"/>
                  <a:gd name="connsiteY36" fmla="*/ 3429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326" h="295275">
                    <a:moveTo>
                      <a:pt x="64651" y="34385"/>
                    </a:moveTo>
                    <a:lnTo>
                      <a:pt x="36530" y="95"/>
                    </a:lnTo>
                    <a:cubicBezTo>
                      <a:pt x="26145" y="2426"/>
                      <a:pt x="16428" y="7151"/>
                      <a:pt x="8127" y="13907"/>
                    </a:cubicBezTo>
                    <a:cubicBezTo>
                      <a:pt x="2440" y="19985"/>
                      <a:pt x="-484" y="28206"/>
                      <a:pt x="66" y="36576"/>
                    </a:cubicBezTo>
                    <a:lnTo>
                      <a:pt x="4190" y="137732"/>
                    </a:lnTo>
                    <a:cubicBezTo>
                      <a:pt x="4184" y="139014"/>
                      <a:pt x="4542" y="140270"/>
                      <a:pt x="5221" y="141351"/>
                    </a:cubicBezTo>
                    <a:lnTo>
                      <a:pt x="19094" y="164021"/>
                    </a:lnTo>
                    <a:lnTo>
                      <a:pt x="28468" y="274415"/>
                    </a:lnTo>
                    <a:cubicBezTo>
                      <a:pt x="28468" y="282607"/>
                      <a:pt x="36905" y="298609"/>
                      <a:pt x="64464" y="298609"/>
                    </a:cubicBezTo>
                    <a:cubicBezTo>
                      <a:pt x="92023" y="298609"/>
                      <a:pt x="100084" y="282607"/>
                      <a:pt x="100459" y="274415"/>
                    </a:cubicBezTo>
                    <a:lnTo>
                      <a:pt x="108989" y="179737"/>
                    </a:lnTo>
                    <a:cubicBezTo>
                      <a:pt x="108064" y="174248"/>
                      <a:pt x="108352" y="168619"/>
                      <a:pt x="109833" y="163259"/>
                    </a:cubicBezTo>
                    <a:lnTo>
                      <a:pt x="127737" y="82677"/>
                    </a:lnTo>
                    <a:lnTo>
                      <a:pt x="129237" y="45529"/>
                    </a:lnTo>
                    <a:lnTo>
                      <a:pt x="129237" y="36671"/>
                    </a:lnTo>
                    <a:cubicBezTo>
                      <a:pt x="129681" y="29605"/>
                      <a:pt x="127619" y="22609"/>
                      <a:pt x="123425" y="16954"/>
                    </a:cubicBezTo>
                    <a:cubicBezTo>
                      <a:pt x="122730" y="15897"/>
                      <a:pt x="121979" y="14880"/>
                      <a:pt x="121175" y="13907"/>
                    </a:cubicBezTo>
                    <a:cubicBezTo>
                      <a:pt x="113133" y="6503"/>
                      <a:pt x="103125" y="1666"/>
                      <a:pt x="92398" y="0"/>
                    </a:cubicBezTo>
                    <a:close/>
                    <a:moveTo>
                      <a:pt x="322525" y="34385"/>
                    </a:moveTo>
                    <a:lnTo>
                      <a:pt x="294403" y="95"/>
                    </a:lnTo>
                    <a:cubicBezTo>
                      <a:pt x="283894" y="2047"/>
                      <a:pt x="274089" y="6815"/>
                      <a:pt x="266001" y="13907"/>
                    </a:cubicBezTo>
                    <a:cubicBezTo>
                      <a:pt x="264898" y="15157"/>
                      <a:pt x="263894" y="16494"/>
                      <a:pt x="263001" y="17907"/>
                    </a:cubicBezTo>
                    <a:cubicBezTo>
                      <a:pt x="259192" y="23470"/>
                      <a:pt x="257403" y="30203"/>
                      <a:pt x="257939" y="36957"/>
                    </a:cubicBezTo>
                    <a:lnTo>
                      <a:pt x="257939" y="43244"/>
                    </a:lnTo>
                    <a:lnTo>
                      <a:pt x="259720" y="86201"/>
                    </a:lnTo>
                    <a:lnTo>
                      <a:pt x="276687" y="163544"/>
                    </a:lnTo>
                    <a:cubicBezTo>
                      <a:pt x="277786" y="167895"/>
                      <a:pt x="278135" y="172407"/>
                      <a:pt x="277718" y="176879"/>
                    </a:cubicBezTo>
                    <a:lnTo>
                      <a:pt x="286248" y="274511"/>
                    </a:lnTo>
                    <a:cubicBezTo>
                      <a:pt x="286248" y="282702"/>
                      <a:pt x="294591" y="298704"/>
                      <a:pt x="322243" y="298704"/>
                    </a:cubicBezTo>
                    <a:cubicBezTo>
                      <a:pt x="349896" y="298704"/>
                      <a:pt x="357864" y="282702"/>
                      <a:pt x="358239" y="274511"/>
                    </a:cubicBezTo>
                    <a:lnTo>
                      <a:pt x="367613" y="164116"/>
                    </a:lnTo>
                    <a:lnTo>
                      <a:pt x="381392" y="141446"/>
                    </a:lnTo>
                    <a:cubicBezTo>
                      <a:pt x="382071" y="140365"/>
                      <a:pt x="382429" y="139109"/>
                      <a:pt x="382423" y="137827"/>
                    </a:cubicBezTo>
                    <a:lnTo>
                      <a:pt x="386548" y="36671"/>
                    </a:lnTo>
                    <a:cubicBezTo>
                      <a:pt x="387358" y="28344"/>
                      <a:pt x="384629" y="20061"/>
                      <a:pt x="379049" y="13907"/>
                    </a:cubicBezTo>
                    <a:cubicBezTo>
                      <a:pt x="371048" y="6440"/>
                      <a:pt x="361020" y="1594"/>
                      <a:pt x="350271" y="0"/>
                    </a:cubicBezTo>
                    <a:lnTo>
                      <a:pt x="322150" y="34290"/>
                    </a:lnTo>
                    <a:close/>
                  </a:path>
                </a:pathLst>
              </a:custGeom>
              <a:noFill/>
              <a:ln w="9525" cap="rnd">
                <a:solidFill>
                  <a:schemeClr val="bg1"/>
                </a:solidFill>
                <a:prstDash val="solid"/>
                <a:round/>
              </a:ln>
            </p:spPr>
            <p:txBody>
              <a:bodyPr rtlCol="0" anchor="ctr"/>
              <a:lstStyle/>
              <a:p>
                <a:endParaRPr lang="en-US"/>
              </a:p>
            </p:txBody>
          </p:sp>
          <p:sp>
            <p:nvSpPr>
              <p:cNvPr id="36" name="Freeform 9">
                <a:extLst>
                  <a:ext uri="{FF2B5EF4-FFF2-40B4-BE49-F238E27FC236}">
                    <a16:creationId xmlns:a16="http://schemas.microsoft.com/office/drawing/2014/main" id="{5E162EE5-BB22-4A52-93D8-4722B027E835}"/>
                  </a:ext>
                </a:extLst>
              </p:cNvPr>
              <p:cNvSpPr/>
              <p:nvPr/>
            </p:nvSpPr>
            <p:spPr>
              <a:xfrm>
                <a:off x="779844" y="1750320"/>
                <a:ext cx="140607" cy="438150"/>
              </a:xfrm>
              <a:custGeom>
                <a:avLst/>
                <a:gdLst>
                  <a:gd name="connsiteX0" fmla="*/ 140360 w 140607"/>
                  <a:gd name="connsiteY0" fmla="*/ 282728 h 438150"/>
                  <a:gd name="connsiteX1" fmla="*/ 117675 w 140607"/>
                  <a:gd name="connsiteY1" fmla="*/ 177382 h 438150"/>
                  <a:gd name="connsiteX2" fmla="*/ 129393 w 140607"/>
                  <a:gd name="connsiteY2" fmla="*/ 116422 h 438150"/>
                  <a:gd name="connsiteX3" fmla="*/ 129393 w 140607"/>
                  <a:gd name="connsiteY3" fmla="*/ 114612 h 438150"/>
                  <a:gd name="connsiteX4" fmla="*/ 103615 w 140607"/>
                  <a:gd name="connsiteY4" fmla="*/ 88228 h 438150"/>
                  <a:gd name="connsiteX5" fmla="*/ 70806 w 140607"/>
                  <a:gd name="connsiteY5" fmla="*/ 128900 h 438150"/>
                  <a:gd name="connsiteX6" fmla="*/ 38092 w 140607"/>
                  <a:gd name="connsiteY6" fmla="*/ 88514 h 438150"/>
                  <a:gd name="connsiteX7" fmla="*/ 12314 w 140607"/>
                  <a:gd name="connsiteY7" fmla="*/ 114898 h 438150"/>
                  <a:gd name="connsiteX8" fmla="*/ 12314 w 140607"/>
                  <a:gd name="connsiteY8" fmla="*/ 116708 h 438150"/>
                  <a:gd name="connsiteX9" fmla="*/ 23937 w 140607"/>
                  <a:gd name="connsiteY9" fmla="*/ 177382 h 438150"/>
                  <a:gd name="connsiteX10" fmla="*/ 878 w 140607"/>
                  <a:gd name="connsiteY10" fmla="*/ 282157 h 438150"/>
                  <a:gd name="connsiteX11" fmla="*/ 3315 w 140607"/>
                  <a:gd name="connsiteY11" fmla="*/ 299683 h 438150"/>
                  <a:gd name="connsiteX12" fmla="*/ 25812 w 140607"/>
                  <a:gd name="connsiteY12" fmla="*/ 308541 h 438150"/>
                  <a:gd name="connsiteX13" fmla="*/ 37342 w 140607"/>
                  <a:gd name="connsiteY13" fmla="*/ 422841 h 438150"/>
                  <a:gd name="connsiteX14" fmla="*/ 43810 w 140607"/>
                  <a:gd name="connsiteY14" fmla="*/ 437891 h 438150"/>
                  <a:gd name="connsiteX15" fmla="*/ 70431 w 140607"/>
                  <a:gd name="connsiteY15" fmla="*/ 447416 h 438150"/>
                  <a:gd name="connsiteX16" fmla="*/ 97147 w 140607"/>
                  <a:gd name="connsiteY16" fmla="*/ 437891 h 438150"/>
                  <a:gd name="connsiteX17" fmla="*/ 103521 w 140607"/>
                  <a:gd name="connsiteY17" fmla="*/ 422841 h 438150"/>
                  <a:gd name="connsiteX18" fmla="*/ 115145 w 140607"/>
                  <a:gd name="connsiteY18" fmla="*/ 308541 h 438150"/>
                  <a:gd name="connsiteX19" fmla="*/ 117675 w 140607"/>
                  <a:gd name="connsiteY19" fmla="*/ 308541 h 438150"/>
                  <a:gd name="connsiteX20" fmla="*/ 138392 w 140607"/>
                  <a:gd name="connsiteY20" fmla="*/ 299683 h 438150"/>
                  <a:gd name="connsiteX21" fmla="*/ 140360 w 140607"/>
                  <a:gd name="connsiteY21" fmla="*/ 282728 h 438150"/>
                  <a:gd name="connsiteX22" fmla="*/ 48778 w 140607"/>
                  <a:gd name="connsiteY22" fmla="*/ 4694 h 438150"/>
                  <a:gd name="connsiteX23" fmla="*/ 38279 w 140607"/>
                  <a:gd name="connsiteY23" fmla="*/ 50604 h 438150"/>
                  <a:gd name="connsiteX24" fmla="*/ 64713 w 140607"/>
                  <a:gd name="connsiteY24" fmla="*/ 79179 h 438150"/>
                  <a:gd name="connsiteX25" fmla="*/ 70713 w 140607"/>
                  <a:gd name="connsiteY25" fmla="*/ 79179 h 438150"/>
                  <a:gd name="connsiteX26" fmla="*/ 76806 w 140607"/>
                  <a:gd name="connsiteY26" fmla="*/ 79179 h 438150"/>
                  <a:gd name="connsiteX27" fmla="*/ 103240 w 140607"/>
                  <a:gd name="connsiteY27" fmla="*/ 50604 h 438150"/>
                  <a:gd name="connsiteX28" fmla="*/ 92741 w 140607"/>
                  <a:gd name="connsiteY28" fmla="*/ 4694 h 438150"/>
                  <a:gd name="connsiteX29" fmla="*/ 70806 w 140607"/>
                  <a:gd name="connsiteY29" fmla="*/ 26 h 438150"/>
                  <a:gd name="connsiteX30" fmla="*/ 48778 w 140607"/>
                  <a:gd name="connsiteY30" fmla="*/ 4694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607" h="438150">
                    <a:moveTo>
                      <a:pt x="140360" y="282728"/>
                    </a:moveTo>
                    <a:lnTo>
                      <a:pt x="117675" y="177382"/>
                    </a:lnTo>
                    <a:lnTo>
                      <a:pt x="129393" y="116422"/>
                    </a:lnTo>
                    <a:cubicBezTo>
                      <a:pt x="129439" y="115820"/>
                      <a:pt x="129439" y="115214"/>
                      <a:pt x="129393" y="114612"/>
                    </a:cubicBezTo>
                    <a:cubicBezTo>
                      <a:pt x="129393" y="101849"/>
                      <a:pt x="120019" y="92800"/>
                      <a:pt x="103615" y="88228"/>
                    </a:cubicBezTo>
                    <a:lnTo>
                      <a:pt x="70806" y="128900"/>
                    </a:lnTo>
                    <a:lnTo>
                      <a:pt x="38092" y="88514"/>
                    </a:lnTo>
                    <a:cubicBezTo>
                      <a:pt x="21313" y="92609"/>
                      <a:pt x="12501" y="102134"/>
                      <a:pt x="12314" y="114898"/>
                    </a:cubicBezTo>
                    <a:cubicBezTo>
                      <a:pt x="12222" y="115498"/>
                      <a:pt x="12222" y="116107"/>
                      <a:pt x="12314" y="116708"/>
                    </a:cubicBezTo>
                    <a:lnTo>
                      <a:pt x="23937" y="177382"/>
                    </a:lnTo>
                    <a:lnTo>
                      <a:pt x="878" y="282157"/>
                    </a:lnTo>
                    <a:cubicBezTo>
                      <a:pt x="-871" y="288079"/>
                      <a:pt x="20" y="294484"/>
                      <a:pt x="3315" y="299683"/>
                    </a:cubicBezTo>
                    <a:cubicBezTo>
                      <a:pt x="8804" y="306387"/>
                      <a:pt x="17311" y="309736"/>
                      <a:pt x="25812" y="308541"/>
                    </a:cubicBezTo>
                    <a:lnTo>
                      <a:pt x="37342" y="422841"/>
                    </a:lnTo>
                    <a:cubicBezTo>
                      <a:pt x="37706" y="428470"/>
                      <a:pt x="39993" y="433794"/>
                      <a:pt x="43810" y="437891"/>
                    </a:cubicBezTo>
                    <a:cubicBezTo>
                      <a:pt x="50979" y="444715"/>
                      <a:pt x="60636" y="448171"/>
                      <a:pt x="70431" y="447416"/>
                    </a:cubicBezTo>
                    <a:cubicBezTo>
                      <a:pt x="80253" y="448162"/>
                      <a:pt x="89937" y="444709"/>
                      <a:pt x="97147" y="437891"/>
                    </a:cubicBezTo>
                    <a:cubicBezTo>
                      <a:pt x="100984" y="433817"/>
                      <a:pt x="103248" y="428473"/>
                      <a:pt x="103521" y="422841"/>
                    </a:cubicBezTo>
                    <a:lnTo>
                      <a:pt x="115145" y="308541"/>
                    </a:lnTo>
                    <a:lnTo>
                      <a:pt x="117675" y="308541"/>
                    </a:lnTo>
                    <a:cubicBezTo>
                      <a:pt x="125604" y="309294"/>
                      <a:pt x="133378" y="305970"/>
                      <a:pt x="138392" y="299683"/>
                    </a:cubicBezTo>
                    <a:cubicBezTo>
                      <a:pt x="141364" y="294563"/>
                      <a:pt x="142078" y="288410"/>
                      <a:pt x="140360" y="282728"/>
                    </a:cubicBezTo>
                    <a:close/>
                    <a:moveTo>
                      <a:pt x="48778" y="4694"/>
                    </a:moveTo>
                    <a:cubicBezTo>
                      <a:pt x="33592" y="14219"/>
                      <a:pt x="34624" y="34983"/>
                      <a:pt x="38279" y="50604"/>
                    </a:cubicBezTo>
                    <a:cubicBezTo>
                      <a:pt x="40603" y="64679"/>
                      <a:pt x="51031" y="75952"/>
                      <a:pt x="64713" y="79179"/>
                    </a:cubicBezTo>
                    <a:cubicBezTo>
                      <a:pt x="64713" y="79179"/>
                      <a:pt x="69213" y="79179"/>
                      <a:pt x="70713" y="79179"/>
                    </a:cubicBezTo>
                    <a:cubicBezTo>
                      <a:pt x="72212" y="79179"/>
                      <a:pt x="76806" y="79179"/>
                      <a:pt x="76806" y="79179"/>
                    </a:cubicBezTo>
                    <a:cubicBezTo>
                      <a:pt x="90488" y="75952"/>
                      <a:pt x="100916" y="64679"/>
                      <a:pt x="103240" y="50604"/>
                    </a:cubicBezTo>
                    <a:cubicBezTo>
                      <a:pt x="106896" y="34983"/>
                      <a:pt x="107927" y="14123"/>
                      <a:pt x="92741" y="4694"/>
                    </a:cubicBezTo>
                    <a:cubicBezTo>
                      <a:pt x="85898" y="1390"/>
                      <a:pt x="78379" y="-210"/>
                      <a:pt x="70806" y="26"/>
                    </a:cubicBezTo>
                    <a:cubicBezTo>
                      <a:pt x="63202" y="-229"/>
                      <a:pt x="55648" y="1372"/>
                      <a:pt x="48778" y="4694"/>
                    </a:cubicBezTo>
                    <a:close/>
                  </a:path>
                </a:pathLst>
              </a:custGeom>
              <a:noFill/>
              <a:ln w="9525" cap="rnd">
                <a:solidFill>
                  <a:schemeClr val="bg1"/>
                </a:solidFill>
                <a:prstDash val="solid"/>
                <a:round/>
              </a:ln>
            </p:spPr>
            <p:txBody>
              <a:bodyPr rtlCol="0" anchor="ctr"/>
              <a:lstStyle/>
              <a:p>
                <a:endParaRPr lang="en-US"/>
              </a:p>
            </p:txBody>
          </p:sp>
        </p:grpSp>
      </p:grpSp>
      <p:sp>
        <p:nvSpPr>
          <p:cNvPr id="37" name="Rectangle 36">
            <a:extLst>
              <a:ext uri="{FF2B5EF4-FFF2-40B4-BE49-F238E27FC236}">
                <a16:creationId xmlns:a16="http://schemas.microsoft.com/office/drawing/2014/main" id="{05D39571-6383-D3F5-137F-44A976415C86}"/>
              </a:ext>
            </a:extLst>
          </p:cNvPr>
          <p:cNvSpPr/>
          <p:nvPr/>
        </p:nvSpPr>
        <p:spPr>
          <a:xfrm>
            <a:off x="600172" y="2676826"/>
            <a:ext cx="2506943" cy="430887"/>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External Participants:</a:t>
            </a:r>
          </a:p>
          <a:p>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Reseller Partner</a:t>
            </a:r>
          </a:p>
        </p:txBody>
      </p:sp>
      <p:sp>
        <p:nvSpPr>
          <p:cNvPr id="38" name="Rectangle 37">
            <a:extLst>
              <a:ext uri="{FF2B5EF4-FFF2-40B4-BE49-F238E27FC236}">
                <a16:creationId xmlns:a16="http://schemas.microsoft.com/office/drawing/2014/main" id="{56B4AB70-B721-E95A-E6AE-7460963DA6B6}"/>
              </a:ext>
            </a:extLst>
          </p:cNvPr>
          <p:cNvSpPr/>
          <p:nvPr/>
        </p:nvSpPr>
        <p:spPr>
          <a:xfrm>
            <a:off x="3251200" y="2676826"/>
            <a:ext cx="2742709" cy="600164"/>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Client Participants:</a:t>
            </a:r>
          </a:p>
          <a:p>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Renewals Primary (Field, SE, BCAM depending on segment)</a:t>
            </a:r>
          </a:p>
        </p:txBody>
      </p:sp>
      <p:grpSp>
        <p:nvGrpSpPr>
          <p:cNvPr id="50" name="Group 49">
            <a:extLst>
              <a:ext uri="{FF2B5EF4-FFF2-40B4-BE49-F238E27FC236}">
                <a16:creationId xmlns:a16="http://schemas.microsoft.com/office/drawing/2014/main" id="{2B9AD3AE-17AE-88CA-2DBA-C695ECB22D9A}"/>
              </a:ext>
            </a:extLst>
          </p:cNvPr>
          <p:cNvGrpSpPr/>
          <p:nvPr/>
        </p:nvGrpSpPr>
        <p:grpSpPr>
          <a:xfrm>
            <a:off x="600173" y="3662420"/>
            <a:ext cx="469281" cy="469281"/>
            <a:chOff x="600173" y="4156668"/>
            <a:chExt cx="469281" cy="469281"/>
          </a:xfrm>
        </p:grpSpPr>
        <p:sp>
          <p:nvSpPr>
            <p:cNvPr id="44" name="Oval 43">
              <a:extLst>
                <a:ext uri="{FF2B5EF4-FFF2-40B4-BE49-F238E27FC236}">
                  <a16:creationId xmlns:a16="http://schemas.microsoft.com/office/drawing/2014/main" id="{8C671A7E-8B98-0638-020F-FCC039215C79}"/>
                </a:ext>
              </a:extLst>
            </p:cNvPr>
            <p:cNvSpPr/>
            <p:nvPr/>
          </p:nvSpPr>
          <p:spPr>
            <a:xfrm>
              <a:off x="600173" y="4156668"/>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pic>
          <p:nvPicPr>
            <p:cNvPr id="49" name="Graphic 48">
              <a:extLst>
                <a:ext uri="{FF2B5EF4-FFF2-40B4-BE49-F238E27FC236}">
                  <a16:creationId xmlns:a16="http://schemas.microsoft.com/office/drawing/2014/main" id="{6B74CD76-7C41-2A77-3C5C-7123ABD2A8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6670" y="4292009"/>
              <a:ext cx="316286" cy="198598"/>
            </a:xfrm>
            <a:prstGeom prst="rect">
              <a:avLst/>
            </a:prstGeom>
          </p:spPr>
        </p:pic>
      </p:grpSp>
      <p:sp>
        <p:nvSpPr>
          <p:cNvPr id="52" name="TextBox 51">
            <a:extLst>
              <a:ext uri="{FF2B5EF4-FFF2-40B4-BE49-F238E27FC236}">
                <a16:creationId xmlns:a16="http://schemas.microsoft.com/office/drawing/2014/main" id="{AF3FA1C4-D3E1-7BB9-587D-F12AC02EEA07}"/>
              </a:ext>
            </a:extLst>
          </p:cNvPr>
          <p:cNvSpPr txBox="1"/>
          <p:nvPr/>
        </p:nvSpPr>
        <p:spPr>
          <a:xfrm>
            <a:off x="609600" y="4236130"/>
            <a:ext cx="5486398" cy="184666"/>
          </a:xfrm>
          <a:prstGeom prst="rect">
            <a:avLst/>
          </a:prstGeom>
        </p:spPr>
        <p:txBody>
          <a:bodyPr wrap="square" lIns="0" tIns="0" rIns="0" bIns="0">
            <a:spAutoFit/>
          </a:bodyPr>
          <a:lstStyle/>
          <a:p>
            <a:pPr>
              <a:lnSpc>
                <a:spcPts val="1380"/>
              </a:lnSpc>
              <a:spcAft>
                <a:spcPts val="600"/>
              </a:spcAft>
            </a:pPr>
            <a:r>
              <a:rPr lang="en-US" sz="1200" b="1" dirty="0">
                <a:solidFill>
                  <a:schemeClr val="tx2"/>
                </a:solidFill>
                <a:latin typeface="Avenir Next LT Pro" pitchFamily="50" charset="0"/>
              </a:rPr>
              <a:t>Data Captured:</a:t>
            </a:r>
          </a:p>
        </p:txBody>
      </p:sp>
      <p:sp>
        <p:nvSpPr>
          <p:cNvPr id="53" name="Rectangle 52">
            <a:extLst>
              <a:ext uri="{FF2B5EF4-FFF2-40B4-BE49-F238E27FC236}">
                <a16:creationId xmlns:a16="http://schemas.microsoft.com/office/drawing/2014/main" id="{F2B0B17B-8283-DACC-6363-7BA0EE38F11F}"/>
              </a:ext>
            </a:extLst>
          </p:cNvPr>
          <p:cNvSpPr/>
          <p:nvPr/>
        </p:nvSpPr>
        <p:spPr>
          <a:xfrm>
            <a:off x="600172" y="4495287"/>
            <a:ext cx="5495828" cy="1239570"/>
          </a:xfrm>
          <a:prstGeom prst="rect">
            <a:avLst/>
          </a:prstGeom>
        </p:spPr>
        <p:txBody>
          <a:bodyPr wrap="square" lIns="0" tIns="0" rIns="0" bIns="0">
            <a:spAutoFit/>
          </a:bodyPr>
          <a:lstStyle/>
          <a:p>
            <a:pPr marL="171450" indent="-171450">
              <a:lnSpc>
                <a:spcPct val="114000"/>
              </a:lnSpc>
              <a:spcAft>
                <a:spcPts val="300"/>
              </a:spcAft>
              <a:buFont typeface="Arial" panose="020B0604020202020204" pitchFamily="34" charset="0"/>
              <a:buChar char="•"/>
            </a:pPr>
            <a:r>
              <a:rPr lang="en-US" sz="1000" dirty="0"/>
              <a:t>Risk Score		high risk, low risk, no risk</a:t>
            </a:r>
          </a:p>
          <a:p>
            <a:pPr marL="171450" indent="-171450">
              <a:lnSpc>
                <a:spcPct val="114000"/>
              </a:lnSpc>
              <a:spcAft>
                <a:spcPts val="300"/>
              </a:spcAft>
              <a:buFont typeface="Arial" panose="020B0604020202020204" pitchFamily="34" charset="0"/>
              <a:buChar char="•"/>
            </a:pPr>
            <a:r>
              <a:rPr lang="en-US" sz="1000" dirty="0"/>
              <a:t>Installed Version</a:t>
            </a:r>
          </a:p>
          <a:p>
            <a:pPr marL="171450" indent="-171450">
              <a:lnSpc>
                <a:spcPct val="114000"/>
              </a:lnSpc>
              <a:spcAft>
                <a:spcPts val="300"/>
              </a:spcAft>
              <a:buFont typeface="Arial" panose="020B0604020202020204" pitchFamily="34" charset="0"/>
              <a:buChar char="•"/>
            </a:pPr>
            <a:r>
              <a:rPr lang="en-US" sz="1000" dirty="0"/>
              <a:t>Expansion or reduction plans</a:t>
            </a:r>
          </a:p>
          <a:p>
            <a:pPr marL="171450" indent="-171450">
              <a:lnSpc>
                <a:spcPct val="114000"/>
              </a:lnSpc>
              <a:spcAft>
                <a:spcPts val="300"/>
              </a:spcAft>
              <a:buFont typeface="Arial" panose="020B0604020202020204" pitchFamily="34" charset="0"/>
              <a:buChar char="•"/>
            </a:pPr>
            <a:r>
              <a:rPr lang="en-US" sz="1000" dirty="0"/>
              <a:t>Additional contacts customers may have</a:t>
            </a:r>
          </a:p>
          <a:p>
            <a:pPr marL="171450" indent="-171450">
              <a:lnSpc>
                <a:spcPct val="114000"/>
              </a:lnSpc>
              <a:spcAft>
                <a:spcPts val="300"/>
              </a:spcAft>
              <a:buFont typeface="Arial" panose="020B0604020202020204" pitchFamily="34" charset="0"/>
              <a:buChar char="•"/>
            </a:pPr>
            <a:r>
              <a:rPr lang="en-US" sz="1000" dirty="0"/>
              <a:t>Potential competitors</a:t>
            </a:r>
          </a:p>
          <a:p>
            <a:pPr marL="171450" indent="-171450">
              <a:lnSpc>
                <a:spcPct val="114000"/>
              </a:lnSpc>
              <a:spcAft>
                <a:spcPts val="300"/>
              </a:spcAft>
              <a:buFont typeface="Arial" panose="020B0604020202020204" pitchFamily="34" charset="0"/>
              <a:buChar char="•"/>
            </a:pPr>
            <a:r>
              <a:rPr lang="en-US" sz="1000" dirty="0"/>
              <a:t>Verify customer satisfaction rating</a:t>
            </a:r>
          </a:p>
        </p:txBody>
      </p:sp>
      <p:cxnSp>
        <p:nvCxnSpPr>
          <p:cNvPr id="41" name="Straight Connector 40">
            <a:extLst>
              <a:ext uri="{FF2B5EF4-FFF2-40B4-BE49-F238E27FC236}">
                <a16:creationId xmlns:a16="http://schemas.microsoft.com/office/drawing/2014/main" id="{476A60B0-CFB7-A5EB-D83C-8C659230CB69}"/>
              </a:ext>
            </a:extLst>
          </p:cNvPr>
          <p:cNvCxnSpPr>
            <a:cxnSpLocks/>
          </p:cNvCxnSpPr>
          <p:nvPr/>
        </p:nvCxnSpPr>
        <p:spPr bwMode="auto">
          <a:xfrm>
            <a:off x="1428092" y="4590062"/>
            <a:ext cx="912677" cy="0"/>
          </a:xfrm>
          <a:prstGeom prst="line">
            <a:avLst/>
          </a:prstGeom>
          <a:solidFill>
            <a:schemeClr val="accent1"/>
          </a:solidFill>
          <a:ln w="9525" cap="flat" cmpd="sng" algn="ctr">
            <a:solidFill>
              <a:schemeClr val="accent3"/>
            </a:solidFill>
            <a:prstDash val="solid"/>
            <a:miter lim="800000"/>
            <a:headEnd type="none" w="med" len="sm"/>
            <a:tailEnd type="arrow" w="med" len="sm"/>
          </a:ln>
          <a:effectLst/>
        </p:spPr>
      </p:cxnSp>
      <p:sp>
        <p:nvSpPr>
          <p:cNvPr id="45" name="Rectangle 44">
            <a:extLst>
              <a:ext uri="{FF2B5EF4-FFF2-40B4-BE49-F238E27FC236}">
                <a16:creationId xmlns:a16="http://schemas.microsoft.com/office/drawing/2014/main" id="{29170B34-5493-F6A8-F115-A90583E9A476}"/>
              </a:ext>
            </a:extLst>
          </p:cNvPr>
          <p:cNvSpPr/>
          <p:nvPr/>
        </p:nvSpPr>
        <p:spPr>
          <a:xfrm flipV="1">
            <a:off x="0" y="6126480"/>
            <a:ext cx="6492240"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Tree>
    <p:extLst>
      <p:ext uri="{BB962C8B-B14F-4D97-AF65-F5344CB8AC3E}">
        <p14:creationId xmlns:p14="http://schemas.microsoft.com/office/powerpoint/2010/main" val="309791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50BF52-E56C-5922-8026-D75B444FA014}"/>
              </a:ext>
            </a:extLst>
          </p:cNvPr>
          <p:cNvSpPr/>
          <p:nvPr/>
        </p:nvSpPr>
        <p:spPr>
          <a:xfrm>
            <a:off x="-5256" y="3452747"/>
            <a:ext cx="12192000" cy="271945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2" name="Title 1">
            <a:extLst>
              <a:ext uri="{FF2B5EF4-FFF2-40B4-BE49-F238E27FC236}">
                <a16:creationId xmlns:a16="http://schemas.microsoft.com/office/drawing/2014/main" id="{50D8EAAD-5B46-26BC-BDD8-3631A9DF94F0}"/>
              </a:ext>
            </a:extLst>
          </p:cNvPr>
          <p:cNvSpPr>
            <a:spLocks noGrp="1"/>
          </p:cNvSpPr>
          <p:nvPr>
            <p:ph type="title"/>
          </p:nvPr>
        </p:nvSpPr>
        <p:spPr>
          <a:xfrm>
            <a:off x="609600" y="37589"/>
            <a:ext cx="10962290" cy="767853"/>
          </a:xfrm>
        </p:spPr>
        <p:txBody>
          <a:bodyPr/>
          <a:lstStyle/>
          <a:p>
            <a:r>
              <a:rPr lang="en-US" dirty="0">
                <a:solidFill>
                  <a:schemeClr val="accent1"/>
                </a:solidFill>
              </a:rPr>
              <a:t>Alignment Call – Partner | Event Prep</a:t>
            </a:r>
          </a:p>
        </p:txBody>
      </p:sp>
      <p:sp>
        <p:nvSpPr>
          <p:cNvPr id="3" name="Rectangle 2">
            <a:extLst>
              <a:ext uri="{FF2B5EF4-FFF2-40B4-BE49-F238E27FC236}">
                <a16:creationId xmlns:a16="http://schemas.microsoft.com/office/drawing/2014/main" id="{4A49A474-D39E-1FD1-DA66-7B5BCF1517F6}"/>
              </a:ext>
            </a:extLst>
          </p:cNvPr>
          <p:cNvSpPr/>
          <p:nvPr/>
        </p:nvSpPr>
        <p:spPr>
          <a:xfrm>
            <a:off x="609600" y="1430304"/>
            <a:ext cx="10962290" cy="3874048"/>
          </a:xfrm>
          <a:prstGeom prst="rect">
            <a:avLst/>
          </a:prstGeom>
          <a:solidFill>
            <a:schemeClr val="bg1"/>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8" name="TextBox 7">
            <a:extLst>
              <a:ext uri="{FF2B5EF4-FFF2-40B4-BE49-F238E27FC236}">
                <a16:creationId xmlns:a16="http://schemas.microsoft.com/office/drawing/2014/main" id="{692A87F1-8ECD-3B83-FD0E-C5D13D4BAEB9}"/>
              </a:ext>
            </a:extLst>
          </p:cNvPr>
          <p:cNvSpPr txBox="1"/>
          <p:nvPr/>
        </p:nvSpPr>
        <p:spPr>
          <a:xfrm>
            <a:off x="1866900" y="1725743"/>
            <a:ext cx="2924174" cy="307777"/>
          </a:xfrm>
          <a:prstGeom prst="rect">
            <a:avLst/>
          </a:prstGeom>
          <a:noFill/>
        </p:spPr>
        <p:txBody>
          <a:bodyPr wrap="square" lIns="0" tIns="0" rIns="0" bIns="0">
            <a:spAutoFit/>
          </a:bodyPr>
          <a:lstStyle/>
          <a:p>
            <a:pPr>
              <a:buClr>
                <a:schemeClr val="accent5"/>
              </a:buClr>
            </a:pPr>
            <a:r>
              <a:rPr lang="en-US" sz="2000" b="1" dirty="0"/>
              <a:t>Event Prep</a:t>
            </a:r>
            <a:endParaRPr lang="en-US" sz="1200" b="1" dirty="0"/>
          </a:p>
        </p:txBody>
      </p:sp>
      <p:grpSp>
        <p:nvGrpSpPr>
          <p:cNvPr id="30" name="Group 29">
            <a:extLst>
              <a:ext uri="{FF2B5EF4-FFF2-40B4-BE49-F238E27FC236}">
                <a16:creationId xmlns:a16="http://schemas.microsoft.com/office/drawing/2014/main" id="{DCD58EAF-831C-1FDC-8BD0-AB306B49A0ED}"/>
              </a:ext>
            </a:extLst>
          </p:cNvPr>
          <p:cNvGrpSpPr/>
          <p:nvPr/>
        </p:nvGrpSpPr>
        <p:grpSpPr>
          <a:xfrm>
            <a:off x="866773" y="1430305"/>
            <a:ext cx="752475" cy="752475"/>
            <a:chOff x="866773" y="1299677"/>
            <a:chExt cx="752475" cy="752475"/>
          </a:xfrm>
        </p:grpSpPr>
        <p:sp>
          <p:nvSpPr>
            <p:cNvPr id="5" name="Rectangle 4">
              <a:extLst>
                <a:ext uri="{FF2B5EF4-FFF2-40B4-BE49-F238E27FC236}">
                  <a16:creationId xmlns:a16="http://schemas.microsoft.com/office/drawing/2014/main" id="{F65A4A47-A87A-6EFA-8A8D-86797914B5B5}"/>
                </a:ext>
              </a:extLst>
            </p:cNvPr>
            <p:cNvSpPr/>
            <p:nvPr/>
          </p:nvSpPr>
          <p:spPr>
            <a:xfrm>
              <a:off x="866773" y="1299677"/>
              <a:ext cx="752475" cy="752475"/>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17" name="Group 16">
              <a:extLst>
                <a:ext uri="{FF2B5EF4-FFF2-40B4-BE49-F238E27FC236}">
                  <a16:creationId xmlns:a16="http://schemas.microsoft.com/office/drawing/2014/main" id="{832682EC-B9B3-4569-D67C-9ACA23B65C98}"/>
                </a:ext>
              </a:extLst>
            </p:cNvPr>
            <p:cNvGrpSpPr/>
            <p:nvPr/>
          </p:nvGrpSpPr>
          <p:grpSpPr>
            <a:xfrm>
              <a:off x="1080568" y="1456840"/>
              <a:ext cx="324884" cy="438148"/>
              <a:chOff x="3442746" y="2610721"/>
              <a:chExt cx="652074" cy="879403"/>
            </a:xfrm>
          </p:grpSpPr>
          <p:sp>
            <p:nvSpPr>
              <p:cNvPr id="18" name="Freeform 1">
                <a:extLst>
                  <a:ext uri="{FF2B5EF4-FFF2-40B4-BE49-F238E27FC236}">
                    <a16:creationId xmlns:a16="http://schemas.microsoft.com/office/drawing/2014/main" id="{1FC98E4E-3681-F5E1-10F9-36FCC1DCE325}"/>
                  </a:ext>
                </a:extLst>
              </p:cNvPr>
              <p:cNvSpPr>
                <a:spLocks noChangeArrowheads="1"/>
              </p:cNvSpPr>
              <p:nvPr/>
            </p:nvSpPr>
            <p:spPr bwMode="auto">
              <a:xfrm>
                <a:off x="3921332" y="2610721"/>
                <a:ext cx="173488" cy="173488"/>
              </a:xfrm>
              <a:custGeom>
                <a:avLst/>
                <a:gdLst>
                  <a:gd name="T0" fmla="*/ 0 w 255"/>
                  <a:gd name="T1" fmla="*/ 0 h 255"/>
                  <a:gd name="T2" fmla="*/ 0 w 255"/>
                  <a:gd name="T3" fmla="*/ 198 h 255"/>
                  <a:gd name="T4" fmla="*/ 57 w 255"/>
                  <a:gd name="T5" fmla="*/ 254 h 255"/>
                  <a:gd name="T6" fmla="*/ 254 w 255"/>
                  <a:gd name="T7" fmla="*/ 254 h 255"/>
                </a:gdLst>
                <a:ahLst/>
                <a:cxnLst>
                  <a:cxn ang="0">
                    <a:pos x="T0" y="T1"/>
                  </a:cxn>
                  <a:cxn ang="0">
                    <a:pos x="T2" y="T3"/>
                  </a:cxn>
                  <a:cxn ang="0">
                    <a:pos x="T4" y="T5"/>
                  </a:cxn>
                  <a:cxn ang="0">
                    <a:pos x="T6" y="T7"/>
                  </a:cxn>
                </a:cxnLst>
                <a:rect l="0" t="0" r="r" b="b"/>
                <a:pathLst>
                  <a:path w="255" h="255">
                    <a:moveTo>
                      <a:pt x="0" y="0"/>
                    </a:moveTo>
                    <a:lnTo>
                      <a:pt x="0" y="198"/>
                    </a:lnTo>
                    <a:cubicBezTo>
                      <a:pt x="0" y="229"/>
                      <a:pt x="25" y="254"/>
                      <a:pt x="57" y="254"/>
                    </a:cubicBezTo>
                    <a:lnTo>
                      <a:pt x="254" y="254"/>
                    </a:lnTo>
                  </a:path>
                </a:pathLst>
              </a:custGeom>
              <a:noFill/>
              <a:ln w="19050" cap="flat">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9" name="Freeform 2">
                <a:extLst>
                  <a:ext uri="{FF2B5EF4-FFF2-40B4-BE49-F238E27FC236}">
                    <a16:creationId xmlns:a16="http://schemas.microsoft.com/office/drawing/2014/main" id="{3DA77D06-91A8-26EF-4417-5EBC2427E1E5}"/>
                  </a:ext>
                </a:extLst>
              </p:cNvPr>
              <p:cNvSpPr>
                <a:spLocks noChangeArrowheads="1"/>
              </p:cNvSpPr>
              <p:nvPr/>
            </p:nvSpPr>
            <p:spPr bwMode="auto">
              <a:xfrm>
                <a:off x="3442746" y="2610721"/>
                <a:ext cx="649084" cy="879403"/>
              </a:xfrm>
              <a:custGeom>
                <a:avLst/>
                <a:gdLst>
                  <a:gd name="T0" fmla="*/ 681 w 959"/>
                  <a:gd name="T1" fmla="*/ 0 h 1297"/>
                  <a:gd name="T2" fmla="*/ 56 w 959"/>
                  <a:gd name="T3" fmla="*/ 0 h 1297"/>
                  <a:gd name="T4" fmla="*/ 0 w 959"/>
                  <a:gd name="T5" fmla="*/ 57 h 1297"/>
                  <a:gd name="T6" fmla="*/ 0 w 959"/>
                  <a:gd name="T7" fmla="*/ 1239 h 1297"/>
                  <a:gd name="T8" fmla="*/ 56 w 959"/>
                  <a:gd name="T9" fmla="*/ 1296 h 1297"/>
                  <a:gd name="T10" fmla="*/ 902 w 959"/>
                  <a:gd name="T11" fmla="*/ 1296 h 1297"/>
                  <a:gd name="T12" fmla="*/ 958 w 959"/>
                  <a:gd name="T13" fmla="*/ 1239 h 1297"/>
                  <a:gd name="T14" fmla="*/ 958 w 959"/>
                  <a:gd name="T15" fmla="*/ 278 h 1297"/>
                  <a:gd name="T16" fmla="*/ 942 w 959"/>
                  <a:gd name="T17" fmla="*/ 238 h 1297"/>
                  <a:gd name="T18" fmla="*/ 721 w 959"/>
                  <a:gd name="T19" fmla="*/ 17 h 1297"/>
                  <a:gd name="T20" fmla="*/ 681 w 959"/>
                  <a:gd name="T21"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9" h="1297">
                    <a:moveTo>
                      <a:pt x="681" y="0"/>
                    </a:moveTo>
                    <a:lnTo>
                      <a:pt x="56" y="0"/>
                    </a:lnTo>
                    <a:cubicBezTo>
                      <a:pt x="25" y="0"/>
                      <a:pt x="0" y="26"/>
                      <a:pt x="0" y="57"/>
                    </a:cubicBezTo>
                    <a:lnTo>
                      <a:pt x="0" y="1239"/>
                    </a:lnTo>
                    <a:cubicBezTo>
                      <a:pt x="0" y="1270"/>
                      <a:pt x="25" y="1296"/>
                      <a:pt x="56" y="1296"/>
                    </a:cubicBezTo>
                    <a:lnTo>
                      <a:pt x="902" y="1296"/>
                    </a:lnTo>
                    <a:cubicBezTo>
                      <a:pt x="933" y="1296"/>
                      <a:pt x="958" y="1270"/>
                      <a:pt x="958" y="1239"/>
                    </a:cubicBezTo>
                    <a:lnTo>
                      <a:pt x="958" y="278"/>
                    </a:lnTo>
                    <a:cubicBezTo>
                      <a:pt x="958" y="263"/>
                      <a:pt x="952" y="248"/>
                      <a:pt x="942" y="238"/>
                    </a:cubicBezTo>
                    <a:lnTo>
                      <a:pt x="721" y="17"/>
                    </a:lnTo>
                    <a:cubicBezTo>
                      <a:pt x="710" y="6"/>
                      <a:pt x="696" y="0"/>
                      <a:pt x="681" y="0"/>
                    </a:cubicBezTo>
                  </a:path>
                </a:pathLst>
              </a:custGeom>
              <a:noFill/>
              <a:ln w="19050" cap="flat">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 name="Line 3">
                <a:extLst>
                  <a:ext uri="{FF2B5EF4-FFF2-40B4-BE49-F238E27FC236}">
                    <a16:creationId xmlns:a16="http://schemas.microsoft.com/office/drawing/2014/main" id="{4A45886C-676D-5BB5-9528-8BF20D3DF72A}"/>
                  </a:ext>
                </a:extLst>
              </p:cNvPr>
              <p:cNvSpPr>
                <a:spLocks noChangeShapeType="1"/>
              </p:cNvSpPr>
              <p:nvPr/>
            </p:nvSpPr>
            <p:spPr bwMode="auto">
              <a:xfrm flipV="1">
                <a:off x="3520517" y="2898775"/>
                <a:ext cx="486334" cy="2088"/>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1" name="Line 3">
                <a:extLst>
                  <a:ext uri="{FF2B5EF4-FFF2-40B4-BE49-F238E27FC236}">
                    <a16:creationId xmlns:a16="http://schemas.microsoft.com/office/drawing/2014/main" id="{950F18AA-A408-4F5D-7DF5-857C1236172A}"/>
                  </a:ext>
                </a:extLst>
              </p:cNvPr>
              <p:cNvSpPr>
                <a:spLocks noChangeShapeType="1"/>
              </p:cNvSpPr>
              <p:nvPr/>
            </p:nvSpPr>
            <p:spPr bwMode="auto">
              <a:xfrm flipV="1">
                <a:off x="3520517" y="2981525"/>
                <a:ext cx="486334"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2" name="Line 3">
                <a:extLst>
                  <a:ext uri="{FF2B5EF4-FFF2-40B4-BE49-F238E27FC236}">
                    <a16:creationId xmlns:a16="http://schemas.microsoft.com/office/drawing/2014/main" id="{7472EE2D-A5FC-4ED3-B314-C6AB0AFA5C8E}"/>
                  </a:ext>
                </a:extLst>
              </p:cNvPr>
              <p:cNvSpPr>
                <a:spLocks noChangeShapeType="1"/>
              </p:cNvSpPr>
              <p:nvPr/>
            </p:nvSpPr>
            <p:spPr bwMode="auto">
              <a:xfrm flipV="1">
                <a:off x="3520517" y="3064275"/>
                <a:ext cx="360531"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3" name="Line 3">
                <a:extLst>
                  <a:ext uri="{FF2B5EF4-FFF2-40B4-BE49-F238E27FC236}">
                    <a16:creationId xmlns:a16="http://schemas.microsoft.com/office/drawing/2014/main" id="{43CB597F-7B02-48B5-6C95-8BFF1DC33417}"/>
                  </a:ext>
                </a:extLst>
              </p:cNvPr>
              <p:cNvSpPr>
                <a:spLocks noChangeShapeType="1"/>
              </p:cNvSpPr>
              <p:nvPr/>
            </p:nvSpPr>
            <p:spPr bwMode="auto">
              <a:xfrm flipV="1">
                <a:off x="3520517" y="3144937"/>
                <a:ext cx="486334"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4" name="Line 3">
                <a:extLst>
                  <a:ext uri="{FF2B5EF4-FFF2-40B4-BE49-F238E27FC236}">
                    <a16:creationId xmlns:a16="http://schemas.microsoft.com/office/drawing/2014/main" id="{699EF53C-B8DF-1D44-8513-BA681B2283BC}"/>
                  </a:ext>
                </a:extLst>
              </p:cNvPr>
              <p:cNvSpPr>
                <a:spLocks noChangeShapeType="1"/>
              </p:cNvSpPr>
              <p:nvPr/>
            </p:nvSpPr>
            <p:spPr bwMode="auto">
              <a:xfrm flipV="1">
                <a:off x="3520517" y="3227687"/>
                <a:ext cx="486334" cy="2088"/>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5" name="Line 3">
                <a:extLst>
                  <a:ext uri="{FF2B5EF4-FFF2-40B4-BE49-F238E27FC236}">
                    <a16:creationId xmlns:a16="http://schemas.microsoft.com/office/drawing/2014/main" id="{BB0BFB06-461E-9CC7-6414-5C463AC60275}"/>
                  </a:ext>
                </a:extLst>
              </p:cNvPr>
              <p:cNvSpPr>
                <a:spLocks noChangeShapeType="1"/>
              </p:cNvSpPr>
              <p:nvPr/>
            </p:nvSpPr>
            <p:spPr bwMode="auto">
              <a:xfrm flipV="1">
                <a:off x="3520517" y="3310438"/>
                <a:ext cx="328861" cy="0"/>
              </a:xfrm>
              <a:prstGeom prst="line">
                <a:avLst/>
              </a:prstGeom>
              <a:ln w="19050">
                <a:solidFill>
                  <a:schemeClr val="bg1"/>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grpSp>
      </p:grpSp>
      <p:sp>
        <p:nvSpPr>
          <p:cNvPr id="29" name="TextBox 28">
            <a:extLst>
              <a:ext uri="{FF2B5EF4-FFF2-40B4-BE49-F238E27FC236}">
                <a16:creationId xmlns:a16="http://schemas.microsoft.com/office/drawing/2014/main" id="{C6DC36D8-EECD-941D-24E4-08D533D1434E}"/>
              </a:ext>
            </a:extLst>
          </p:cNvPr>
          <p:cNvSpPr txBox="1"/>
          <p:nvPr/>
        </p:nvSpPr>
        <p:spPr>
          <a:xfrm>
            <a:off x="860750" y="2729042"/>
            <a:ext cx="10416849" cy="1854354"/>
          </a:xfrm>
          <a:prstGeom prst="rect">
            <a:avLst/>
          </a:prstGeom>
          <a:noFill/>
        </p:spPr>
        <p:txBody>
          <a:bodyPr wrap="square" lIns="0" tIns="0" rIns="0" bIns="0">
            <a:spAutoFit/>
          </a:bodyPr>
          <a:lstStyle/>
          <a:p>
            <a:pPr marL="342900" indent="-342900">
              <a:lnSpc>
                <a:spcPct val="114000"/>
              </a:lnSpc>
              <a:spcBef>
                <a:spcPts val="1200"/>
              </a:spcBef>
              <a:spcAft>
                <a:spcPts val="600"/>
              </a:spcAft>
              <a:buFont typeface="Arial" panose="020B0604020202020204" pitchFamily="34" charset="0"/>
              <a:buChar char="•"/>
              <a:defRPr/>
            </a:pPr>
            <a:r>
              <a:rPr lang="en-US" sz="2000" dirty="0"/>
              <a:t>Prepare call goals, objectives, messaging, call agenda and planned questions </a:t>
            </a:r>
          </a:p>
          <a:p>
            <a:pPr marL="342900" indent="-342900">
              <a:lnSpc>
                <a:spcPct val="114000"/>
              </a:lnSpc>
              <a:spcBef>
                <a:spcPts val="1200"/>
              </a:spcBef>
              <a:spcAft>
                <a:spcPts val="600"/>
              </a:spcAft>
              <a:buFont typeface="Arial" panose="020B0604020202020204" pitchFamily="34" charset="0"/>
              <a:buChar char="•"/>
              <a:defRPr/>
            </a:pPr>
            <a:r>
              <a:rPr lang="en-US" sz="2000" dirty="0"/>
              <a:t>Review attached documents and notes at account level from Business Review Call or First Renewal Call – IT</a:t>
            </a:r>
          </a:p>
          <a:p>
            <a:pPr marL="342900" indent="-342900">
              <a:lnSpc>
                <a:spcPct val="114000"/>
              </a:lnSpc>
              <a:spcBef>
                <a:spcPts val="1200"/>
              </a:spcBef>
              <a:spcAft>
                <a:spcPts val="600"/>
              </a:spcAft>
              <a:buFont typeface="Arial" panose="020B0604020202020204" pitchFamily="34" charset="0"/>
              <a:buChar char="•"/>
              <a:defRPr/>
            </a:pPr>
            <a:r>
              <a:rPr lang="en-US" sz="2000" dirty="0"/>
              <a:t>Review timing of previous renewal (late, near end of quarter, uplift)</a:t>
            </a:r>
          </a:p>
        </p:txBody>
      </p:sp>
      <p:sp>
        <p:nvSpPr>
          <p:cNvPr id="10" name="Rectangle 9">
            <a:extLst>
              <a:ext uri="{FF2B5EF4-FFF2-40B4-BE49-F238E27FC236}">
                <a16:creationId xmlns:a16="http://schemas.microsoft.com/office/drawing/2014/main" id="{7C19C011-3FDB-C24C-C8B3-89A08D00FD65}"/>
              </a:ext>
            </a:extLst>
          </p:cNvPr>
          <p:cNvSpPr/>
          <p:nvPr/>
        </p:nvSpPr>
        <p:spPr>
          <a:xfrm>
            <a:off x="609600" y="5304352"/>
            <a:ext cx="10972800"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Tree>
    <p:extLst>
      <p:ext uri="{BB962C8B-B14F-4D97-AF65-F5344CB8AC3E}">
        <p14:creationId xmlns:p14="http://schemas.microsoft.com/office/powerpoint/2010/main" val="173860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8E471E-1DB2-7A42-F752-E6F926C14610}"/>
              </a:ext>
            </a:extLst>
          </p:cNvPr>
          <p:cNvSpPr>
            <a:spLocks noGrp="1"/>
          </p:cNvSpPr>
          <p:nvPr>
            <p:ph type="title"/>
          </p:nvPr>
        </p:nvSpPr>
        <p:spPr/>
        <p:txBody>
          <a:bodyPr/>
          <a:lstStyle/>
          <a:p>
            <a:r>
              <a:rPr lang="en-US" dirty="0"/>
              <a:t>Alignment Call – Partner | Event</a:t>
            </a:r>
          </a:p>
        </p:txBody>
      </p:sp>
      <p:grpSp>
        <p:nvGrpSpPr>
          <p:cNvPr id="62" name="Group 61">
            <a:extLst>
              <a:ext uri="{FF2B5EF4-FFF2-40B4-BE49-F238E27FC236}">
                <a16:creationId xmlns:a16="http://schemas.microsoft.com/office/drawing/2014/main" id="{993DB6D4-FF44-C21F-CB1B-00DF06054D60}"/>
              </a:ext>
            </a:extLst>
          </p:cNvPr>
          <p:cNvGrpSpPr/>
          <p:nvPr/>
        </p:nvGrpSpPr>
        <p:grpSpPr>
          <a:xfrm>
            <a:off x="620110" y="1634850"/>
            <a:ext cx="5017006" cy="336935"/>
            <a:chOff x="620110" y="1634850"/>
            <a:chExt cx="5017006" cy="336935"/>
          </a:xfrm>
        </p:grpSpPr>
        <p:sp>
          <p:nvSpPr>
            <p:cNvPr id="5" name="TextBox 4">
              <a:extLst>
                <a:ext uri="{FF2B5EF4-FFF2-40B4-BE49-F238E27FC236}">
                  <a16:creationId xmlns:a16="http://schemas.microsoft.com/office/drawing/2014/main" id="{2E918182-901F-488E-E3C3-9F12109E53E3}"/>
                </a:ext>
              </a:extLst>
            </p:cNvPr>
            <p:cNvSpPr txBox="1"/>
            <p:nvPr/>
          </p:nvSpPr>
          <p:spPr>
            <a:xfrm>
              <a:off x="1147161" y="1679437"/>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Confirm renewal timing and partner role/expectations</a:t>
              </a:r>
            </a:p>
          </p:txBody>
        </p:sp>
        <p:sp>
          <p:nvSpPr>
            <p:cNvPr id="17" name="Oval 16">
              <a:extLst>
                <a:ext uri="{FF2B5EF4-FFF2-40B4-BE49-F238E27FC236}">
                  <a16:creationId xmlns:a16="http://schemas.microsoft.com/office/drawing/2014/main" id="{8D99C9D0-FBC5-3CC1-4AC3-156916C66988}"/>
                </a:ext>
              </a:extLst>
            </p:cNvPr>
            <p:cNvSpPr/>
            <p:nvPr/>
          </p:nvSpPr>
          <p:spPr>
            <a:xfrm>
              <a:off x="620110" y="1634850"/>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01</a:t>
              </a:r>
            </a:p>
          </p:txBody>
        </p:sp>
      </p:grpSp>
      <p:grpSp>
        <p:nvGrpSpPr>
          <p:cNvPr id="59" name="Group 58">
            <a:extLst>
              <a:ext uri="{FF2B5EF4-FFF2-40B4-BE49-F238E27FC236}">
                <a16:creationId xmlns:a16="http://schemas.microsoft.com/office/drawing/2014/main" id="{514189EF-4E23-C0C1-1E72-4EEF4C4FFB92}"/>
              </a:ext>
            </a:extLst>
          </p:cNvPr>
          <p:cNvGrpSpPr/>
          <p:nvPr/>
        </p:nvGrpSpPr>
        <p:grpSpPr>
          <a:xfrm>
            <a:off x="609600" y="2508597"/>
            <a:ext cx="5017006" cy="336935"/>
            <a:chOff x="609600" y="4786295"/>
            <a:chExt cx="5017006" cy="336935"/>
          </a:xfrm>
        </p:grpSpPr>
        <p:sp>
          <p:nvSpPr>
            <p:cNvPr id="8" name="TextBox 7">
              <a:extLst>
                <a:ext uri="{FF2B5EF4-FFF2-40B4-BE49-F238E27FC236}">
                  <a16:creationId xmlns:a16="http://schemas.microsoft.com/office/drawing/2014/main" id="{4634438C-A9CA-69FC-1044-D918343910EB}"/>
                </a:ext>
              </a:extLst>
            </p:cNvPr>
            <p:cNvSpPr txBox="1"/>
            <p:nvPr/>
          </p:nvSpPr>
          <p:spPr>
            <a:xfrm>
              <a:off x="1136651" y="4830882"/>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Confirm timing of partner forecast</a:t>
              </a:r>
            </a:p>
          </p:txBody>
        </p:sp>
        <p:sp>
          <p:nvSpPr>
            <p:cNvPr id="19" name="Oval 18">
              <a:extLst>
                <a:ext uri="{FF2B5EF4-FFF2-40B4-BE49-F238E27FC236}">
                  <a16:creationId xmlns:a16="http://schemas.microsoft.com/office/drawing/2014/main" id="{105ADF54-2B59-BB6C-951D-6722860739A6}"/>
                </a:ext>
              </a:extLst>
            </p:cNvPr>
            <p:cNvSpPr/>
            <p:nvPr/>
          </p:nvSpPr>
          <p:spPr>
            <a:xfrm>
              <a:off x="609600" y="4786295"/>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02</a:t>
              </a:r>
            </a:p>
          </p:txBody>
        </p:sp>
      </p:grpSp>
      <p:grpSp>
        <p:nvGrpSpPr>
          <p:cNvPr id="58" name="Group 57">
            <a:extLst>
              <a:ext uri="{FF2B5EF4-FFF2-40B4-BE49-F238E27FC236}">
                <a16:creationId xmlns:a16="http://schemas.microsoft.com/office/drawing/2014/main" id="{59695AFC-EF69-F763-576B-103E17A31678}"/>
              </a:ext>
            </a:extLst>
          </p:cNvPr>
          <p:cNvGrpSpPr/>
          <p:nvPr/>
        </p:nvGrpSpPr>
        <p:grpSpPr>
          <a:xfrm>
            <a:off x="609600" y="3382344"/>
            <a:ext cx="5017006" cy="550879"/>
            <a:chOff x="609600" y="5327889"/>
            <a:chExt cx="5017006" cy="550879"/>
          </a:xfrm>
        </p:grpSpPr>
        <p:sp>
          <p:nvSpPr>
            <p:cNvPr id="15" name="TextBox 14">
              <a:extLst>
                <a:ext uri="{FF2B5EF4-FFF2-40B4-BE49-F238E27FC236}">
                  <a16:creationId xmlns:a16="http://schemas.microsoft.com/office/drawing/2014/main" id="{37FDB9D7-CA9B-F586-0B53-F9ADD64DD151}"/>
                </a:ext>
              </a:extLst>
            </p:cNvPr>
            <p:cNvSpPr txBox="1"/>
            <p:nvPr/>
          </p:nvSpPr>
          <p:spPr>
            <a:xfrm>
              <a:off x="1136651" y="5372476"/>
              <a:ext cx="4489955" cy="506292"/>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Leverage partner relationship with customer (if it exists and Client does not have it)</a:t>
              </a:r>
            </a:p>
          </p:txBody>
        </p:sp>
        <p:sp>
          <p:nvSpPr>
            <p:cNvPr id="20" name="Oval 19">
              <a:extLst>
                <a:ext uri="{FF2B5EF4-FFF2-40B4-BE49-F238E27FC236}">
                  <a16:creationId xmlns:a16="http://schemas.microsoft.com/office/drawing/2014/main" id="{60FEC5A5-F647-DA4C-2D94-323F487CFDB9}"/>
                </a:ext>
              </a:extLst>
            </p:cNvPr>
            <p:cNvSpPr/>
            <p:nvPr/>
          </p:nvSpPr>
          <p:spPr>
            <a:xfrm>
              <a:off x="609600" y="532788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03</a:t>
              </a:r>
            </a:p>
          </p:txBody>
        </p:sp>
      </p:grpSp>
      <p:cxnSp>
        <p:nvCxnSpPr>
          <p:cNvPr id="26" name="Straight Connector 25">
            <a:extLst>
              <a:ext uri="{FF2B5EF4-FFF2-40B4-BE49-F238E27FC236}">
                <a16:creationId xmlns:a16="http://schemas.microsoft.com/office/drawing/2014/main" id="{4535BA14-0F56-0F1E-4AFD-231BB92D59A8}"/>
              </a:ext>
            </a:extLst>
          </p:cNvPr>
          <p:cNvCxnSpPr>
            <a:cxnSpLocks/>
          </p:cNvCxnSpPr>
          <p:nvPr/>
        </p:nvCxnSpPr>
        <p:spPr>
          <a:xfrm>
            <a:off x="1136651" y="2240191"/>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FAF1FC-188D-26DD-9F6E-527699D87055}"/>
              </a:ext>
            </a:extLst>
          </p:cNvPr>
          <p:cNvCxnSpPr>
            <a:cxnSpLocks/>
          </p:cNvCxnSpPr>
          <p:nvPr/>
        </p:nvCxnSpPr>
        <p:spPr>
          <a:xfrm>
            <a:off x="1147161" y="3113938"/>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003955C-D848-671D-7CD7-B810B02883B8}"/>
              </a:ext>
            </a:extLst>
          </p:cNvPr>
          <p:cNvGrpSpPr/>
          <p:nvPr/>
        </p:nvGrpSpPr>
        <p:grpSpPr>
          <a:xfrm>
            <a:off x="609600" y="4470035"/>
            <a:ext cx="5017006" cy="550879"/>
            <a:chOff x="609600" y="5327889"/>
            <a:chExt cx="5017006" cy="550879"/>
          </a:xfrm>
        </p:grpSpPr>
        <p:sp>
          <p:nvSpPr>
            <p:cNvPr id="3" name="TextBox 2">
              <a:extLst>
                <a:ext uri="{FF2B5EF4-FFF2-40B4-BE49-F238E27FC236}">
                  <a16:creationId xmlns:a16="http://schemas.microsoft.com/office/drawing/2014/main" id="{3F1E1431-D04D-F607-57A0-933E736B5D7F}"/>
                </a:ext>
              </a:extLst>
            </p:cNvPr>
            <p:cNvSpPr txBox="1"/>
            <p:nvPr/>
          </p:nvSpPr>
          <p:spPr>
            <a:xfrm>
              <a:off x="1136651" y="5372476"/>
              <a:ext cx="4489955" cy="506292"/>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Align established sequence of events – add partner timeline</a:t>
              </a:r>
            </a:p>
          </p:txBody>
        </p:sp>
        <p:sp>
          <p:nvSpPr>
            <p:cNvPr id="6" name="Oval 5">
              <a:extLst>
                <a:ext uri="{FF2B5EF4-FFF2-40B4-BE49-F238E27FC236}">
                  <a16:creationId xmlns:a16="http://schemas.microsoft.com/office/drawing/2014/main" id="{2BA2E6B4-92A4-28E3-1213-0187BE66DFE4}"/>
                </a:ext>
              </a:extLst>
            </p:cNvPr>
            <p:cNvSpPr/>
            <p:nvPr/>
          </p:nvSpPr>
          <p:spPr>
            <a:xfrm>
              <a:off x="609600" y="532788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04</a:t>
              </a:r>
            </a:p>
          </p:txBody>
        </p:sp>
      </p:grpSp>
      <p:cxnSp>
        <p:nvCxnSpPr>
          <p:cNvPr id="27" name="Straight Connector 26">
            <a:extLst>
              <a:ext uri="{FF2B5EF4-FFF2-40B4-BE49-F238E27FC236}">
                <a16:creationId xmlns:a16="http://schemas.microsoft.com/office/drawing/2014/main" id="{7AFC5C05-E923-0D49-8F20-C15587F47BBA}"/>
              </a:ext>
            </a:extLst>
          </p:cNvPr>
          <p:cNvCxnSpPr>
            <a:cxnSpLocks/>
          </p:cNvCxnSpPr>
          <p:nvPr/>
        </p:nvCxnSpPr>
        <p:spPr>
          <a:xfrm>
            <a:off x="1147161" y="5289320"/>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CB9490C-4529-86EF-4DAC-E3FC06618463}"/>
              </a:ext>
            </a:extLst>
          </p:cNvPr>
          <p:cNvGrpSpPr/>
          <p:nvPr/>
        </p:nvGrpSpPr>
        <p:grpSpPr>
          <a:xfrm>
            <a:off x="609600" y="5557726"/>
            <a:ext cx="5017006" cy="336935"/>
            <a:chOff x="609600" y="5327889"/>
            <a:chExt cx="5017006" cy="336935"/>
          </a:xfrm>
        </p:grpSpPr>
        <p:sp>
          <p:nvSpPr>
            <p:cNvPr id="21" name="TextBox 20">
              <a:extLst>
                <a:ext uri="{FF2B5EF4-FFF2-40B4-BE49-F238E27FC236}">
                  <a16:creationId xmlns:a16="http://schemas.microsoft.com/office/drawing/2014/main" id="{E5A9CF26-F337-6626-AE2B-9ED2AF0B60B1}"/>
                </a:ext>
              </a:extLst>
            </p:cNvPr>
            <p:cNvSpPr txBox="1"/>
            <p:nvPr/>
          </p:nvSpPr>
          <p:spPr>
            <a:xfrm>
              <a:off x="1136651" y="5372476"/>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Set expectations for PO to match quote</a:t>
              </a:r>
            </a:p>
          </p:txBody>
        </p:sp>
        <p:sp>
          <p:nvSpPr>
            <p:cNvPr id="36" name="Oval 35">
              <a:extLst>
                <a:ext uri="{FF2B5EF4-FFF2-40B4-BE49-F238E27FC236}">
                  <a16:creationId xmlns:a16="http://schemas.microsoft.com/office/drawing/2014/main" id="{3E7F73D4-1E21-EB4E-51D1-FD66E1F17724}"/>
                </a:ext>
              </a:extLst>
            </p:cNvPr>
            <p:cNvSpPr/>
            <p:nvPr/>
          </p:nvSpPr>
          <p:spPr>
            <a:xfrm>
              <a:off x="609600" y="532788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05</a:t>
              </a:r>
            </a:p>
          </p:txBody>
        </p:sp>
      </p:grpSp>
      <p:cxnSp>
        <p:nvCxnSpPr>
          <p:cNvPr id="37" name="Straight Connector 36">
            <a:extLst>
              <a:ext uri="{FF2B5EF4-FFF2-40B4-BE49-F238E27FC236}">
                <a16:creationId xmlns:a16="http://schemas.microsoft.com/office/drawing/2014/main" id="{31302BCF-42F5-2DEF-BEB6-565B3E31CBB2}"/>
              </a:ext>
            </a:extLst>
          </p:cNvPr>
          <p:cNvCxnSpPr>
            <a:cxnSpLocks/>
          </p:cNvCxnSpPr>
          <p:nvPr/>
        </p:nvCxnSpPr>
        <p:spPr>
          <a:xfrm>
            <a:off x="1147161" y="4201629"/>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6D37FE0-1608-2725-62F3-9375125DA30B}"/>
              </a:ext>
            </a:extLst>
          </p:cNvPr>
          <p:cNvGrpSpPr/>
          <p:nvPr/>
        </p:nvGrpSpPr>
        <p:grpSpPr>
          <a:xfrm>
            <a:off x="6544841" y="1634850"/>
            <a:ext cx="5017006" cy="336935"/>
            <a:chOff x="620110" y="1634850"/>
            <a:chExt cx="5017006" cy="336935"/>
          </a:xfrm>
        </p:grpSpPr>
        <p:sp>
          <p:nvSpPr>
            <p:cNvPr id="39" name="TextBox 38">
              <a:extLst>
                <a:ext uri="{FF2B5EF4-FFF2-40B4-BE49-F238E27FC236}">
                  <a16:creationId xmlns:a16="http://schemas.microsoft.com/office/drawing/2014/main" id="{C59CA777-ADC1-9310-6EED-1DFE96BD2488}"/>
                </a:ext>
              </a:extLst>
            </p:cNvPr>
            <p:cNvSpPr txBox="1"/>
            <p:nvPr/>
          </p:nvSpPr>
          <p:spPr>
            <a:xfrm>
              <a:off x="1147161" y="1679437"/>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Determine customer tendencies (typically late, etc.)</a:t>
              </a:r>
            </a:p>
          </p:txBody>
        </p:sp>
        <p:sp>
          <p:nvSpPr>
            <p:cNvPr id="40" name="Oval 39">
              <a:extLst>
                <a:ext uri="{FF2B5EF4-FFF2-40B4-BE49-F238E27FC236}">
                  <a16:creationId xmlns:a16="http://schemas.microsoft.com/office/drawing/2014/main" id="{0ACAEC01-E243-08D3-9733-2C5BBD533B2E}"/>
                </a:ext>
              </a:extLst>
            </p:cNvPr>
            <p:cNvSpPr/>
            <p:nvPr/>
          </p:nvSpPr>
          <p:spPr>
            <a:xfrm>
              <a:off x="620110" y="1634850"/>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06</a:t>
              </a:r>
            </a:p>
          </p:txBody>
        </p:sp>
      </p:grpSp>
      <p:grpSp>
        <p:nvGrpSpPr>
          <p:cNvPr id="41" name="Group 40">
            <a:extLst>
              <a:ext uri="{FF2B5EF4-FFF2-40B4-BE49-F238E27FC236}">
                <a16:creationId xmlns:a16="http://schemas.microsoft.com/office/drawing/2014/main" id="{F0F0F2EB-2C95-BE6D-2C63-DA73F6FD6D8B}"/>
              </a:ext>
            </a:extLst>
          </p:cNvPr>
          <p:cNvGrpSpPr/>
          <p:nvPr/>
        </p:nvGrpSpPr>
        <p:grpSpPr>
          <a:xfrm>
            <a:off x="6534331" y="2437283"/>
            <a:ext cx="5017006" cy="550879"/>
            <a:chOff x="609600" y="4786295"/>
            <a:chExt cx="5017006" cy="550879"/>
          </a:xfrm>
        </p:grpSpPr>
        <p:sp>
          <p:nvSpPr>
            <p:cNvPr id="42" name="TextBox 41">
              <a:extLst>
                <a:ext uri="{FF2B5EF4-FFF2-40B4-BE49-F238E27FC236}">
                  <a16:creationId xmlns:a16="http://schemas.microsoft.com/office/drawing/2014/main" id="{704B0E6E-CF89-4D74-85C3-DFBCFCF51BC8}"/>
                </a:ext>
              </a:extLst>
            </p:cNvPr>
            <p:cNvSpPr txBox="1"/>
            <p:nvPr/>
          </p:nvSpPr>
          <p:spPr>
            <a:xfrm>
              <a:off x="1136651" y="4830882"/>
              <a:ext cx="4489955" cy="506292"/>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Educate uplift, ETS/EAS reinstatement, reduction and ROR policies</a:t>
              </a:r>
            </a:p>
          </p:txBody>
        </p:sp>
        <p:sp>
          <p:nvSpPr>
            <p:cNvPr id="46" name="Oval 45">
              <a:extLst>
                <a:ext uri="{FF2B5EF4-FFF2-40B4-BE49-F238E27FC236}">
                  <a16:creationId xmlns:a16="http://schemas.microsoft.com/office/drawing/2014/main" id="{26FCA101-0B59-BB48-32A8-421A25A854E7}"/>
                </a:ext>
              </a:extLst>
            </p:cNvPr>
            <p:cNvSpPr/>
            <p:nvPr/>
          </p:nvSpPr>
          <p:spPr>
            <a:xfrm>
              <a:off x="609600" y="4786295"/>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07</a:t>
              </a:r>
            </a:p>
          </p:txBody>
        </p:sp>
      </p:grpSp>
      <p:grpSp>
        <p:nvGrpSpPr>
          <p:cNvPr id="47" name="Group 46">
            <a:extLst>
              <a:ext uri="{FF2B5EF4-FFF2-40B4-BE49-F238E27FC236}">
                <a16:creationId xmlns:a16="http://schemas.microsoft.com/office/drawing/2014/main" id="{264DB15D-E928-BFEB-9D31-D8541F73C439}"/>
              </a:ext>
            </a:extLst>
          </p:cNvPr>
          <p:cNvGrpSpPr/>
          <p:nvPr/>
        </p:nvGrpSpPr>
        <p:grpSpPr>
          <a:xfrm>
            <a:off x="6534331" y="3453660"/>
            <a:ext cx="5017006" cy="550879"/>
            <a:chOff x="609600" y="5327889"/>
            <a:chExt cx="5017006" cy="550879"/>
          </a:xfrm>
        </p:grpSpPr>
        <p:sp>
          <p:nvSpPr>
            <p:cNvPr id="50" name="TextBox 49">
              <a:extLst>
                <a:ext uri="{FF2B5EF4-FFF2-40B4-BE49-F238E27FC236}">
                  <a16:creationId xmlns:a16="http://schemas.microsoft.com/office/drawing/2014/main" id="{FFB45D9D-C018-CBD8-F4AA-A6F5E522025E}"/>
                </a:ext>
              </a:extLst>
            </p:cNvPr>
            <p:cNvSpPr txBox="1"/>
            <p:nvPr/>
          </p:nvSpPr>
          <p:spPr>
            <a:xfrm>
              <a:off x="1136651" y="5372476"/>
              <a:ext cx="4489955" cy="506292"/>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Inform partner of record if customer has asked for quotes from other partners</a:t>
              </a:r>
            </a:p>
          </p:txBody>
        </p:sp>
        <p:sp>
          <p:nvSpPr>
            <p:cNvPr id="57" name="Oval 56">
              <a:extLst>
                <a:ext uri="{FF2B5EF4-FFF2-40B4-BE49-F238E27FC236}">
                  <a16:creationId xmlns:a16="http://schemas.microsoft.com/office/drawing/2014/main" id="{C4D37BE3-A830-E129-BB54-816C661F1643}"/>
                </a:ext>
              </a:extLst>
            </p:cNvPr>
            <p:cNvSpPr/>
            <p:nvPr/>
          </p:nvSpPr>
          <p:spPr>
            <a:xfrm>
              <a:off x="609600" y="532788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08</a:t>
              </a:r>
            </a:p>
          </p:txBody>
        </p:sp>
      </p:grpSp>
      <p:cxnSp>
        <p:nvCxnSpPr>
          <p:cNvPr id="61" name="Straight Connector 60">
            <a:extLst>
              <a:ext uri="{FF2B5EF4-FFF2-40B4-BE49-F238E27FC236}">
                <a16:creationId xmlns:a16="http://schemas.microsoft.com/office/drawing/2014/main" id="{1A4B6204-AA00-B90D-57BC-63D745A17C2B}"/>
              </a:ext>
            </a:extLst>
          </p:cNvPr>
          <p:cNvCxnSpPr>
            <a:cxnSpLocks/>
          </p:cNvCxnSpPr>
          <p:nvPr/>
        </p:nvCxnSpPr>
        <p:spPr>
          <a:xfrm>
            <a:off x="7061382" y="2204534"/>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38B7D3-03DE-997A-5A46-56B02285B3F8}"/>
              </a:ext>
            </a:extLst>
          </p:cNvPr>
          <p:cNvCxnSpPr>
            <a:cxnSpLocks/>
          </p:cNvCxnSpPr>
          <p:nvPr/>
        </p:nvCxnSpPr>
        <p:spPr>
          <a:xfrm>
            <a:off x="7071892" y="3220911"/>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D1D8EB75-4B46-7CF3-252E-D3647D465BCB}"/>
              </a:ext>
            </a:extLst>
          </p:cNvPr>
          <p:cNvGrpSpPr/>
          <p:nvPr/>
        </p:nvGrpSpPr>
        <p:grpSpPr>
          <a:xfrm>
            <a:off x="6534331" y="4470035"/>
            <a:ext cx="5017006" cy="336935"/>
            <a:chOff x="609600" y="5327889"/>
            <a:chExt cx="5017006" cy="336935"/>
          </a:xfrm>
        </p:grpSpPr>
        <p:sp>
          <p:nvSpPr>
            <p:cNvPr id="65" name="TextBox 64">
              <a:extLst>
                <a:ext uri="{FF2B5EF4-FFF2-40B4-BE49-F238E27FC236}">
                  <a16:creationId xmlns:a16="http://schemas.microsoft.com/office/drawing/2014/main" id="{10081A1F-38C0-9420-A34C-2DD9EEA9EE29}"/>
                </a:ext>
              </a:extLst>
            </p:cNvPr>
            <p:cNvSpPr txBox="1"/>
            <p:nvPr/>
          </p:nvSpPr>
          <p:spPr>
            <a:xfrm>
              <a:off x="1136651" y="5372476"/>
              <a:ext cx="4489955" cy="247760"/>
            </a:xfrm>
            <a:prstGeom prst="rect">
              <a:avLst/>
            </a:prstGeom>
            <a:noFill/>
          </p:spPr>
          <p:txBody>
            <a:bodyPr wrap="square" lIns="0" tIns="0" rIns="0" bIns="0" rtlCol="0">
              <a:spAutoFit/>
            </a:bodyPr>
            <a:lstStyle/>
            <a:p>
              <a:pPr>
                <a:lnSpc>
                  <a:spcPct val="120000"/>
                </a:lnSpc>
                <a:spcBef>
                  <a:spcPts val="600"/>
                </a:spcBef>
                <a:buClr>
                  <a:schemeClr val="accent5"/>
                </a:buClr>
                <a:defRPr/>
              </a:pPr>
              <a:r>
                <a:rPr lang="en-US" sz="1400" dirty="0"/>
                <a:t>Schedule call to review quote</a:t>
              </a:r>
            </a:p>
          </p:txBody>
        </p:sp>
        <p:sp>
          <p:nvSpPr>
            <p:cNvPr id="66" name="Oval 65">
              <a:extLst>
                <a:ext uri="{FF2B5EF4-FFF2-40B4-BE49-F238E27FC236}">
                  <a16:creationId xmlns:a16="http://schemas.microsoft.com/office/drawing/2014/main" id="{AAA6F86B-67EB-DED7-8578-62BD9E00F805}"/>
                </a:ext>
              </a:extLst>
            </p:cNvPr>
            <p:cNvSpPr/>
            <p:nvPr/>
          </p:nvSpPr>
          <p:spPr>
            <a:xfrm>
              <a:off x="609600" y="5327889"/>
              <a:ext cx="336935" cy="336935"/>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0" tIns="36000" rIns="0" bIns="0" numCol="1" rtlCol="0" anchor="ctr" anchorCtr="0" compatLnSpc="1">
              <a:prstTxWarp prst="textNoShape">
                <a:avLst/>
              </a:prstTxWarp>
            </a:bodyPr>
            <a:lstStyle/>
            <a:p>
              <a:pPr algn="ctr">
                <a:lnSpc>
                  <a:spcPct val="90000"/>
                </a:lnSpc>
              </a:pPr>
              <a:r>
                <a:rPr lang="en-US" sz="1000" b="1" dirty="0">
                  <a:solidFill>
                    <a:schemeClr val="bg1"/>
                  </a:solidFill>
                </a:rPr>
                <a:t>09</a:t>
              </a:r>
            </a:p>
          </p:txBody>
        </p:sp>
      </p:grpSp>
      <p:cxnSp>
        <p:nvCxnSpPr>
          <p:cNvPr id="71" name="Straight Connector 70">
            <a:extLst>
              <a:ext uri="{FF2B5EF4-FFF2-40B4-BE49-F238E27FC236}">
                <a16:creationId xmlns:a16="http://schemas.microsoft.com/office/drawing/2014/main" id="{BE36B1EA-364B-20C0-34B0-656719A95A2A}"/>
              </a:ext>
            </a:extLst>
          </p:cNvPr>
          <p:cNvCxnSpPr>
            <a:cxnSpLocks/>
          </p:cNvCxnSpPr>
          <p:nvPr/>
        </p:nvCxnSpPr>
        <p:spPr>
          <a:xfrm>
            <a:off x="7071892" y="4237288"/>
            <a:ext cx="4500000" cy="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794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1A7D09B-50D6-D6CD-E463-57A813F3A0BF}"/>
              </a:ext>
            </a:extLst>
          </p:cNvPr>
          <p:cNvSpPr/>
          <p:nvPr/>
        </p:nvSpPr>
        <p:spPr>
          <a:xfrm>
            <a:off x="-5256" y="3452747"/>
            <a:ext cx="12192000" cy="271945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50" name="Freeform: Shape 49">
            <a:extLst>
              <a:ext uri="{FF2B5EF4-FFF2-40B4-BE49-F238E27FC236}">
                <a16:creationId xmlns:a16="http://schemas.microsoft.com/office/drawing/2014/main" id="{2B0AAC85-5BEC-01C8-FD16-E5B283A0B7AD}"/>
              </a:ext>
            </a:extLst>
          </p:cNvPr>
          <p:cNvSpPr/>
          <p:nvPr/>
        </p:nvSpPr>
        <p:spPr bwMode="auto">
          <a:xfrm>
            <a:off x="8210363" y="1941760"/>
            <a:ext cx="3361527" cy="4001840"/>
          </a:xfrm>
          <a:custGeom>
            <a:avLst/>
            <a:gdLst>
              <a:gd name="connsiteX0" fmla="*/ 0 w 3361527"/>
              <a:gd name="connsiteY0" fmla="*/ 0 h 4001840"/>
              <a:gd name="connsiteX1" fmla="*/ 1132786 w 3361527"/>
              <a:gd name="connsiteY1" fmla="*/ 0 h 4001840"/>
              <a:gd name="connsiteX2" fmla="*/ 1680763 w 3361527"/>
              <a:gd name="connsiteY2" fmla="*/ 547977 h 4001840"/>
              <a:gd name="connsiteX3" fmla="*/ 2228740 w 3361527"/>
              <a:gd name="connsiteY3" fmla="*/ 0 h 4001840"/>
              <a:gd name="connsiteX4" fmla="*/ 3361526 w 3361527"/>
              <a:gd name="connsiteY4" fmla="*/ 0 h 4001840"/>
              <a:gd name="connsiteX5" fmla="*/ 3361526 w 3361527"/>
              <a:gd name="connsiteY5" fmla="*/ 3452202 h 4001840"/>
              <a:gd name="connsiteX6" fmla="*/ 3361527 w 3361527"/>
              <a:gd name="connsiteY6" fmla="*/ 3452202 h 4001840"/>
              <a:gd name="connsiteX7" fmla="*/ 3361527 w 3361527"/>
              <a:gd name="connsiteY7" fmla="*/ 4001840 h 4001840"/>
              <a:gd name="connsiteX8" fmla="*/ 0 w 3361527"/>
              <a:gd name="connsiteY8" fmla="*/ 4001840 h 4001840"/>
              <a:gd name="connsiteX9" fmla="*/ 0 w 3361527"/>
              <a:gd name="connsiteY9" fmla="*/ 3452202 h 40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527" h="4001840">
                <a:moveTo>
                  <a:pt x="0" y="0"/>
                </a:moveTo>
                <a:lnTo>
                  <a:pt x="1132786" y="0"/>
                </a:lnTo>
                <a:cubicBezTo>
                  <a:pt x="1132786" y="302639"/>
                  <a:pt x="1378124" y="547977"/>
                  <a:pt x="1680763" y="547977"/>
                </a:cubicBezTo>
                <a:cubicBezTo>
                  <a:pt x="1983402" y="547977"/>
                  <a:pt x="2228740" y="302639"/>
                  <a:pt x="2228740" y="0"/>
                </a:cubicBezTo>
                <a:lnTo>
                  <a:pt x="3361526" y="0"/>
                </a:lnTo>
                <a:lnTo>
                  <a:pt x="3361526" y="3452202"/>
                </a:lnTo>
                <a:lnTo>
                  <a:pt x="3361527" y="3452202"/>
                </a:lnTo>
                <a:lnTo>
                  <a:pt x="3361527" y="4001840"/>
                </a:lnTo>
                <a:lnTo>
                  <a:pt x="0" y="4001840"/>
                </a:lnTo>
                <a:lnTo>
                  <a:pt x="0" y="3452202"/>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288000" tIns="720000" rIns="288000" bIns="45720" numCol="1" rtlCol="0" anchor="t" anchorCtr="0" compatLnSpc="1">
            <a:prstTxWarp prst="textNoShape">
              <a:avLst/>
            </a:prstTxWarp>
            <a:noAutofit/>
          </a:bodyPr>
          <a:lstStyle/>
          <a:p>
            <a:pPr>
              <a:lnSpc>
                <a:spcPct val="90000"/>
              </a:lnSpc>
              <a:spcAft>
                <a:spcPts val="600"/>
              </a:spcAft>
              <a:buClr>
                <a:schemeClr val="accent1"/>
              </a:buClr>
              <a:defRPr/>
            </a:pPr>
            <a:r>
              <a:rPr lang="en-US" sz="2000" b="1" dirty="0"/>
              <a:t>OSC Opportunity</a:t>
            </a:r>
          </a:p>
          <a:p>
            <a:pPr marL="171450" lvl="1" indent="-168275">
              <a:lnSpc>
                <a:spcPts val="1500"/>
              </a:lnSpc>
              <a:spcBef>
                <a:spcPts val="600"/>
              </a:spcBef>
              <a:spcAft>
                <a:spcPts val="300"/>
              </a:spcAft>
              <a:buFont typeface="Arial" panose="020B0604020202020204" pitchFamily="34" charset="0"/>
              <a:buChar char="•"/>
              <a:defRPr/>
            </a:pPr>
            <a:r>
              <a:rPr lang="en-US" sz="1200" dirty="0"/>
              <a:t>Log call</a:t>
            </a:r>
          </a:p>
          <a:p>
            <a:pPr marL="171450" lvl="1" indent="-168275">
              <a:lnSpc>
                <a:spcPts val="1500"/>
              </a:lnSpc>
              <a:spcBef>
                <a:spcPts val="600"/>
              </a:spcBef>
              <a:spcAft>
                <a:spcPts val="300"/>
              </a:spcAft>
              <a:buFont typeface="Arial" panose="020B0604020202020204" pitchFamily="34" charset="0"/>
              <a:buChar char="•"/>
              <a:defRPr/>
            </a:pPr>
            <a:r>
              <a:rPr lang="en-US" sz="1200" dirty="0"/>
              <a:t>Add notes to NSTW</a:t>
            </a:r>
          </a:p>
          <a:p>
            <a:pPr marL="171450" lvl="1" indent="-168275">
              <a:lnSpc>
                <a:spcPts val="1500"/>
              </a:lnSpc>
              <a:spcBef>
                <a:spcPts val="600"/>
              </a:spcBef>
              <a:spcAft>
                <a:spcPts val="300"/>
              </a:spcAft>
              <a:buFont typeface="Arial" panose="020B0604020202020204" pitchFamily="34" charset="0"/>
              <a:buChar char="•"/>
              <a:defRPr/>
            </a:pPr>
            <a:r>
              <a:rPr lang="en-US" sz="1200" dirty="0"/>
              <a:t>Attach sequence of events email to opportunity</a:t>
            </a:r>
          </a:p>
          <a:p>
            <a:pPr marL="171450" lvl="1" indent="-168275">
              <a:lnSpc>
                <a:spcPts val="1500"/>
              </a:lnSpc>
              <a:spcBef>
                <a:spcPts val="600"/>
              </a:spcBef>
              <a:spcAft>
                <a:spcPts val="300"/>
              </a:spcAft>
              <a:buFont typeface="Arial" panose="020B0604020202020204" pitchFamily="34" charset="0"/>
              <a:buChar char="•"/>
              <a:defRPr/>
            </a:pPr>
            <a:r>
              <a:rPr lang="en-US" sz="1200" dirty="0"/>
              <a:t>Add all “data capture” requirements to OSC fields and NSTW where appropriate</a:t>
            </a:r>
          </a:p>
        </p:txBody>
      </p:sp>
      <p:sp>
        <p:nvSpPr>
          <p:cNvPr id="52" name="Freeform: Shape 51">
            <a:extLst>
              <a:ext uri="{FF2B5EF4-FFF2-40B4-BE49-F238E27FC236}">
                <a16:creationId xmlns:a16="http://schemas.microsoft.com/office/drawing/2014/main" id="{6791C877-B852-2863-CEE0-7A683543C152}"/>
              </a:ext>
            </a:extLst>
          </p:cNvPr>
          <p:cNvSpPr/>
          <p:nvPr/>
        </p:nvSpPr>
        <p:spPr bwMode="auto">
          <a:xfrm>
            <a:off x="4409981" y="1941760"/>
            <a:ext cx="3361527" cy="4001840"/>
          </a:xfrm>
          <a:custGeom>
            <a:avLst/>
            <a:gdLst>
              <a:gd name="connsiteX0" fmla="*/ 0 w 3361527"/>
              <a:gd name="connsiteY0" fmla="*/ 0 h 4001840"/>
              <a:gd name="connsiteX1" fmla="*/ 1132786 w 3361527"/>
              <a:gd name="connsiteY1" fmla="*/ 0 h 4001840"/>
              <a:gd name="connsiteX2" fmla="*/ 1680763 w 3361527"/>
              <a:gd name="connsiteY2" fmla="*/ 547977 h 4001840"/>
              <a:gd name="connsiteX3" fmla="*/ 2228740 w 3361527"/>
              <a:gd name="connsiteY3" fmla="*/ 0 h 4001840"/>
              <a:gd name="connsiteX4" fmla="*/ 3361526 w 3361527"/>
              <a:gd name="connsiteY4" fmla="*/ 0 h 4001840"/>
              <a:gd name="connsiteX5" fmla="*/ 3361526 w 3361527"/>
              <a:gd name="connsiteY5" fmla="*/ 3452202 h 4001840"/>
              <a:gd name="connsiteX6" fmla="*/ 3361527 w 3361527"/>
              <a:gd name="connsiteY6" fmla="*/ 3452202 h 4001840"/>
              <a:gd name="connsiteX7" fmla="*/ 3361527 w 3361527"/>
              <a:gd name="connsiteY7" fmla="*/ 4001840 h 4001840"/>
              <a:gd name="connsiteX8" fmla="*/ 0 w 3361527"/>
              <a:gd name="connsiteY8" fmla="*/ 4001840 h 4001840"/>
              <a:gd name="connsiteX9" fmla="*/ 0 w 3361527"/>
              <a:gd name="connsiteY9" fmla="*/ 3452202 h 40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527" h="4001840">
                <a:moveTo>
                  <a:pt x="0" y="0"/>
                </a:moveTo>
                <a:lnTo>
                  <a:pt x="1132786" y="0"/>
                </a:lnTo>
                <a:cubicBezTo>
                  <a:pt x="1132786" y="302639"/>
                  <a:pt x="1378124" y="547977"/>
                  <a:pt x="1680763" y="547977"/>
                </a:cubicBezTo>
                <a:cubicBezTo>
                  <a:pt x="1983402" y="547977"/>
                  <a:pt x="2228740" y="302639"/>
                  <a:pt x="2228740" y="0"/>
                </a:cubicBezTo>
                <a:lnTo>
                  <a:pt x="3361526" y="0"/>
                </a:lnTo>
                <a:lnTo>
                  <a:pt x="3361526" y="3452202"/>
                </a:lnTo>
                <a:lnTo>
                  <a:pt x="3361527" y="3452202"/>
                </a:lnTo>
                <a:lnTo>
                  <a:pt x="3361527" y="4001840"/>
                </a:lnTo>
                <a:lnTo>
                  <a:pt x="0" y="4001840"/>
                </a:lnTo>
                <a:lnTo>
                  <a:pt x="0" y="3452202"/>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288000" tIns="720000" rIns="288000" bIns="45720" numCol="1" rtlCol="0" anchor="t" anchorCtr="0" compatLnSpc="1">
            <a:prstTxWarp prst="textNoShape">
              <a:avLst/>
            </a:prstTxWarp>
            <a:noAutofit/>
          </a:bodyPr>
          <a:lstStyle/>
          <a:p>
            <a:pPr>
              <a:lnSpc>
                <a:spcPct val="90000"/>
              </a:lnSpc>
              <a:spcAft>
                <a:spcPts val="600"/>
              </a:spcAft>
              <a:buClr>
                <a:schemeClr val="accent1"/>
              </a:buClr>
              <a:defRPr/>
            </a:pPr>
            <a:r>
              <a:rPr lang="en-US" sz="2000" b="1" dirty="0"/>
              <a:t>Build risk action plan if needed</a:t>
            </a:r>
          </a:p>
        </p:txBody>
      </p:sp>
      <p:sp>
        <p:nvSpPr>
          <p:cNvPr id="53" name="Freeform: Shape 52">
            <a:extLst>
              <a:ext uri="{FF2B5EF4-FFF2-40B4-BE49-F238E27FC236}">
                <a16:creationId xmlns:a16="http://schemas.microsoft.com/office/drawing/2014/main" id="{AF07CE04-B7CA-AE60-195F-E0F37498FA35}"/>
              </a:ext>
            </a:extLst>
          </p:cNvPr>
          <p:cNvSpPr/>
          <p:nvPr/>
        </p:nvSpPr>
        <p:spPr bwMode="auto">
          <a:xfrm>
            <a:off x="609600" y="1941760"/>
            <a:ext cx="3361527" cy="4001840"/>
          </a:xfrm>
          <a:custGeom>
            <a:avLst/>
            <a:gdLst>
              <a:gd name="connsiteX0" fmla="*/ 0 w 3361527"/>
              <a:gd name="connsiteY0" fmla="*/ 0 h 4001840"/>
              <a:gd name="connsiteX1" fmla="*/ 1132786 w 3361527"/>
              <a:gd name="connsiteY1" fmla="*/ 0 h 4001840"/>
              <a:gd name="connsiteX2" fmla="*/ 1680763 w 3361527"/>
              <a:gd name="connsiteY2" fmla="*/ 547977 h 4001840"/>
              <a:gd name="connsiteX3" fmla="*/ 2228740 w 3361527"/>
              <a:gd name="connsiteY3" fmla="*/ 0 h 4001840"/>
              <a:gd name="connsiteX4" fmla="*/ 3361526 w 3361527"/>
              <a:gd name="connsiteY4" fmla="*/ 0 h 4001840"/>
              <a:gd name="connsiteX5" fmla="*/ 3361526 w 3361527"/>
              <a:gd name="connsiteY5" fmla="*/ 3452202 h 4001840"/>
              <a:gd name="connsiteX6" fmla="*/ 3361527 w 3361527"/>
              <a:gd name="connsiteY6" fmla="*/ 3452202 h 4001840"/>
              <a:gd name="connsiteX7" fmla="*/ 3361527 w 3361527"/>
              <a:gd name="connsiteY7" fmla="*/ 4001840 h 4001840"/>
              <a:gd name="connsiteX8" fmla="*/ 0 w 3361527"/>
              <a:gd name="connsiteY8" fmla="*/ 4001840 h 4001840"/>
              <a:gd name="connsiteX9" fmla="*/ 0 w 3361527"/>
              <a:gd name="connsiteY9" fmla="*/ 3452202 h 40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527" h="4001840">
                <a:moveTo>
                  <a:pt x="0" y="0"/>
                </a:moveTo>
                <a:lnTo>
                  <a:pt x="1132786" y="0"/>
                </a:lnTo>
                <a:cubicBezTo>
                  <a:pt x="1132786" y="302639"/>
                  <a:pt x="1378124" y="547977"/>
                  <a:pt x="1680763" y="547977"/>
                </a:cubicBezTo>
                <a:cubicBezTo>
                  <a:pt x="1983402" y="547977"/>
                  <a:pt x="2228740" y="302639"/>
                  <a:pt x="2228740" y="0"/>
                </a:cubicBezTo>
                <a:lnTo>
                  <a:pt x="3361526" y="0"/>
                </a:lnTo>
                <a:lnTo>
                  <a:pt x="3361526" y="3452202"/>
                </a:lnTo>
                <a:lnTo>
                  <a:pt x="3361527" y="3452202"/>
                </a:lnTo>
                <a:lnTo>
                  <a:pt x="3361527" y="4001840"/>
                </a:lnTo>
                <a:lnTo>
                  <a:pt x="0" y="4001840"/>
                </a:lnTo>
                <a:lnTo>
                  <a:pt x="0" y="3452202"/>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288000" tIns="720000" rIns="288000" bIns="45720" numCol="1" rtlCol="0" anchor="t" anchorCtr="0" compatLnSpc="1">
            <a:prstTxWarp prst="textNoShape">
              <a:avLst/>
            </a:prstTxWarp>
            <a:noAutofit/>
          </a:bodyPr>
          <a:lstStyle/>
          <a:p>
            <a:pPr>
              <a:lnSpc>
                <a:spcPct val="90000"/>
              </a:lnSpc>
              <a:spcAft>
                <a:spcPts val="600"/>
              </a:spcAft>
              <a:buClr>
                <a:schemeClr val="accent1"/>
              </a:buClr>
              <a:defRPr/>
            </a:pPr>
            <a:r>
              <a:rPr lang="en-US" sz="2000" b="1" dirty="0"/>
              <a:t>Send Sequence of Events email</a:t>
            </a:r>
          </a:p>
        </p:txBody>
      </p:sp>
      <p:sp>
        <p:nvSpPr>
          <p:cNvPr id="9" name="Rectangle 8">
            <a:extLst>
              <a:ext uri="{FF2B5EF4-FFF2-40B4-BE49-F238E27FC236}">
                <a16:creationId xmlns:a16="http://schemas.microsoft.com/office/drawing/2014/main" id="{AD0BF75C-4230-5BE6-BABD-44A7CBF6BEF6}"/>
              </a:ext>
            </a:extLst>
          </p:cNvPr>
          <p:cNvSpPr/>
          <p:nvPr/>
        </p:nvSpPr>
        <p:spPr bwMode="auto">
          <a:xfrm>
            <a:off x="8210363" y="5901962"/>
            <a:ext cx="3361527" cy="41638"/>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4" name="Title 3">
            <a:extLst>
              <a:ext uri="{FF2B5EF4-FFF2-40B4-BE49-F238E27FC236}">
                <a16:creationId xmlns:a16="http://schemas.microsoft.com/office/drawing/2014/main" id="{107427BA-8226-6E76-CA19-617A235D56BE}"/>
              </a:ext>
            </a:extLst>
          </p:cNvPr>
          <p:cNvSpPr>
            <a:spLocks noGrp="1"/>
          </p:cNvSpPr>
          <p:nvPr>
            <p:ph type="title"/>
          </p:nvPr>
        </p:nvSpPr>
        <p:spPr/>
        <p:txBody>
          <a:bodyPr/>
          <a:lstStyle/>
          <a:p>
            <a:r>
              <a:rPr lang="en-US" dirty="0"/>
              <a:t>Alignment Call – Partner | Post Event</a:t>
            </a:r>
            <a:endParaRPr lang="en-US" dirty="0">
              <a:solidFill>
                <a:schemeClr val="accent1"/>
              </a:solidFill>
            </a:endParaRPr>
          </a:p>
        </p:txBody>
      </p:sp>
      <p:sp>
        <p:nvSpPr>
          <p:cNvPr id="29" name="Oval 28">
            <a:extLst>
              <a:ext uri="{FF2B5EF4-FFF2-40B4-BE49-F238E27FC236}">
                <a16:creationId xmlns:a16="http://schemas.microsoft.com/office/drawing/2014/main" id="{EA402B12-85BA-8DEA-0C75-3253061D3E83}"/>
              </a:ext>
            </a:extLst>
          </p:cNvPr>
          <p:cNvSpPr/>
          <p:nvPr/>
        </p:nvSpPr>
        <p:spPr>
          <a:xfrm>
            <a:off x="1850873" y="1502270"/>
            <a:ext cx="878980" cy="87898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01</a:t>
            </a:r>
          </a:p>
        </p:txBody>
      </p:sp>
      <p:sp>
        <p:nvSpPr>
          <p:cNvPr id="22" name="Oval 21">
            <a:extLst>
              <a:ext uri="{FF2B5EF4-FFF2-40B4-BE49-F238E27FC236}">
                <a16:creationId xmlns:a16="http://schemas.microsoft.com/office/drawing/2014/main" id="{FB5C59A2-546C-892C-7C08-D35949E267E0}"/>
              </a:ext>
            </a:extLst>
          </p:cNvPr>
          <p:cNvSpPr/>
          <p:nvPr/>
        </p:nvSpPr>
        <p:spPr>
          <a:xfrm>
            <a:off x="5651254" y="1502270"/>
            <a:ext cx="878980" cy="87898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02</a:t>
            </a:r>
          </a:p>
        </p:txBody>
      </p:sp>
      <p:sp>
        <p:nvSpPr>
          <p:cNvPr id="28" name="Oval 27">
            <a:extLst>
              <a:ext uri="{FF2B5EF4-FFF2-40B4-BE49-F238E27FC236}">
                <a16:creationId xmlns:a16="http://schemas.microsoft.com/office/drawing/2014/main" id="{627472F5-184F-07FE-7F19-B761F794932D}"/>
              </a:ext>
            </a:extLst>
          </p:cNvPr>
          <p:cNvSpPr/>
          <p:nvPr/>
        </p:nvSpPr>
        <p:spPr>
          <a:xfrm>
            <a:off x="9451636" y="1502270"/>
            <a:ext cx="878980" cy="87898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r>
              <a:rPr lang="en-US" b="1" dirty="0">
                <a:solidFill>
                  <a:schemeClr val="bg1"/>
                </a:solidFill>
              </a:rPr>
              <a:t>03</a:t>
            </a:r>
          </a:p>
        </p:txBody>
      </p:sp>
      <p:sp>
        <p:nvSpPr>
          <p:cNvPr id="54" name="Rectangle 53">
            <a:extLst>
              <a:ext uri="{FF2B5EF4-FFF2-40B4-BE49-F238E27FC236}">
                <a16:creationId xmlns:a16="http://schemas.microsoft.com/office/drawing/2014/main" id="{0B39ECBC-E487-A2E4-3563-9C8CCF424693}"/>
              </a:ext>
            </a:extLst>
          </p:cNvPr>
          <p:cNvSpPr/>
          <p:nvPr/>
        </p:nvSpPr>
        <p:spPr bwMode="auto">
          <a:xfrm>
            <a:off x="4409981" y="5901962"/>
            <a:ext cx="3361527" cy="41638"/>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55" name="Rectangle 54">
            <a:extLst>
              <a:ext uri="{FF2B5EF4-FFF2-40B4-BE49-F238E27FC236}">
                <a16:creationId xmlns:a16="http://schemas.microsoft.com/office/drawing/2014/main" id="{E1823058-A613-BD99-92C4-EE92D787DC64}"/>
              </a:ext>
            </a:extLst>
          </p:cNvPr>
          <p:cNvSpPr/>
          <p:nvPr/>
        </p:nvSpPr>
        <p:spPr bwMode="auto">
          <a:xfrm>
            <a:off x="609600" y="5901962"/>
            <a:ext cx="3361527" cy="41638"/>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Tree>
    <p:extLst>
      <p:ext uri="{BB962C8B-B14F-4D97-AF65-F5344CB8AC3E}">
        <p14:creationId xmlns:p14="http://schemas.microsoft.com/office/powerpoint/2010/main" val="275217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F866F-35CB-E355-5BEF-EEC76CFED775}"/>
              </a:ext>
            </a:extLst>
          </p:cNvPr>
          <p:cNvSpPr>
            <a:spLocks noGrp="1"/>
          </p:cNvSpPr>
          <p:nvPr>
            <p:ph type="body" sz="quarter" idx="10"/>
          </p:nvPr>
        </p:nvSpPr>
        <p:spPr/>
        <p:txBody>
          <a:bodyPr/>
          <a:lstStyle/>
          <a:p>
            <a:r>
              <a:rPr lang="en-US" dirty="0">
                <a:latin typeface="Avenir Next LT Pro" pitchFamily="50" charset="0"/>
              </a:rPr>
              <a:t>Quote to Partner</a:t>
            </a:r>
          </a:p>
        </p:txBody>
      </p:sp>
      <p:sp>
        <p:nvSpPr>
          <p:cNvPr id="6" name="Text Placeholder 5">
            <a:extLst>
              <a:ext uri="{FF2B5EF4-FFF2-40B4-BE49-F238E27FC236}">
                <a16:creationId xmlns:a16="http://schemas.microsoft.com/office/drawing/2014/main" id="{CFDC0119-3FB0-12E3-1298-E5DC88FED16E}"/>
              </a:ext>
            </a:extLst>
          </p:cNvPr>
          <p:cNvSpPr>
            <a:spLocks noGrp="1"/>
          </p:cNvSpPr>
          <p:nvPr>
            <p:ph type="body" sz="quarter" idx="11"/>
          </p:nvPr>
        </p:nvSpPr>
        <p:spPr/>
        <p:txBody>
          <a:bodyPr>
            <a:normAutofit fontScale="92500"/>
          </a:bodyPr>
          <a:lstStyle/>
          <a:p>
            <a:r>
              <a:rPr lang="en-US" dirty="0"/>
              <a:t>05</a:t>
            </a:r>
          </a:p>
        </p:txBody>
      </p:sp>
    </p:spTree>
    <p:extLst>
      <p:ext uri="{BB962C8B-B14F-4D97-AF65-F5344CB8AC3E}">
        <p14:creationId xmlns:p14="http://schemas.microsoft.com/office/powerpoint/2010/main" val="3886820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779C7-9F57-DC76-AE6A-32BEBB34793B}"/>
              </a:ext>
            </a:extLst>
          </p:cNvPr>
          <p:cNvSpPr>
            <a:spLocks noGrp="1"/>
          </p:cNvSpPr>
          <p:nvPr>
            <p:ph type="title"/>
          </p:nvPr>
        </p:nvSpPr>
        <p:spPr/>
        <p:txBody>
          <a:bodyPr/>
          <a:lstStyle/>
          <a:p>
            <a:r>
              <a:rPr lang="en-US" dirty="0"/>
              <a:t>Event | Quote to Partner</a:t>
            </a:r>
          </a:p>
        </p:txBody>
      </p:sp>
      <p:sp>
        <p:nvSpPr>
          <p:cNvPr id="5" name="Rectangle 4">
            <a:extLst>
              <a:ext uri="{FF2B5EF4-FFF2-40B4-BE49-F238E27FC236}">
                <a16:creationId xmlns:a16="http://schemas.microsoft.com/office/drawing/2014/main" id="{3FDDD691-C468-988B-B507-875DBC274A57}"/>
              </a:ext>
            </a:extLst>
          </p:cNvPr>
          <p:cNvSpPr/>
          <p:nvPr/>
        </p:nvSpPr>
        <p:spPr>
          <a:xfrm>
            <a:off x="0" y="1304926"/>
            <a:ext cx="6492240" cy="4867274"/>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6" name="Rectangle 5">
            <a:extLst>
              <a:ext uri="{FF2B5EF4-FFF2-40B4-BE49-F238E27FC236}">
                <a16:creationId xmlns:a16="http://schemas.microsoft.com/office/drawing/2014/main" id="{BE8EDCC2-C2EE-5092-FF3B-3E812657A1FB}"/>
              </a:ext>
            </a:extLst>
          </p:cNvPr>
          <p:cNvSpPr/>
          <p:nvPr/>
        </p:nvSpPr>
        <p:spPr>
          <a:xfrm>
            <a:off x="6656455" y="1508442"/>
            <a:ext cx="936154"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Objectives</a:t>
            </a:r>
          </a:p>
        </p:txBody>
      </p:sp>
      <p:sp>
        <p:nvSpPr>
          <p:cNvPr id="7" name="Rectangle 6">
            <a:extLst>
              <a:ext uri="{FF2B5EF4-FFF2-40B4-BE49-F238E27FC236}">
                <a16:creationId xmlns:a16="http://schemas.microsoft.com/office/drawing/2014/main" id="{4A8EDA54-A5E0-3C61-293C-C89826C22BA2}"/>
              </a:ext>
            </a:extLst>
          </p:cNvPr>
          <p:cNvSpPr/>
          <p:nvPr/>
        </p:nvSpPr>
        <p:spPr>
          <a:xfrm>
            <a:off x="10708763" y="1508442"/>
            <a:ext cx="873637"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End Goals</a:t>
            </a:r>
          </a:p>
        </p:txBody>
      </p:sp>
      <p:grpSp>
        <p:nvGrpSpPr>
          <p:cNvPr id="70" name="Group 69">
            <a:extLst>
              <a:ext uri="{FF2B5EF4-FFF2-40B4-BE49-F238E27FC236}">
                <a16:creationId xmlns:a16="http://schemas.microsoft.com/office/drawing/2014/main" id="{089E52AA-2E77-8FEB-7C85-976CAEF30CA7}"/>
              </a:ext>
            </a:extLst>
          </p:cNvPr>
          <p:cNvGrpSpPr/>
          <p:nvPr/>
        </p:nvGrpSpPr>
        <p:grpSpPr>
          <a:xfrm>
            <a:off x="7786447" y="1262064"/>
            <a:ext cx="2728477" cy="699934"/>
            <a:chOff x="7848600" y="1262064"/>
            <a:chExt cx="2728477" cy="699934"/>
          </a:xfrm>
        </p:grpSpPr>
        <p:cxnSp>
          <p:nvCxnSpPr>
            <p:cNvPr id="18" name="Straight Arrow Connector 17">
              <a:extLst>
                <a:ext uri="{FF2B5EF4-FFF2-40B4-BE49-F238E27FC236}">
                  <a16:creationId xmlns:a16="http://schemas.microsoft.com/office/drawing/2014/main" id="{C7D7A1DD-25E7-C081-6785-9C047E8C559B}"/>
                </a:ext>
              </a:extLst>
            </p:cNvPr>
            <p:cNvCxnSpPr>
              <a:cxnSpLocks/>
            </p:cNvCxnSpPr>
            <p:nvPr/>
          </p:nvCxnSpPr>
          <p:spPr>
            <a:xfrm>
              <a:off x="7848600" y="1616164"/>
              <a:ext cx="2728477" cy="0"/>
            </a:xfrm>
            <a:prstGeom prst="straightConnector1">
              <a:avLst/>
            </a:prstGeom>
            <a:ln w="12700">
              <a:solidFill>
                <a:schemeClr val="accent3"/>
              </a:solidFill>
              <a:headEnd w="lg" len="med"/>
              <a:tailEnd type="arrow" w="med" len="sm"/>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CAA6CB9-358A-76CB-519E-FB2914D3F7B0}"/>
                </a:ext>
              </a:extLst>
            </p:cNvPr>
            <p:cNvSpPr/>
            <p:nvPr/>
          </p:nvSpPr>
          <p:spPr>
            <a:xfrm>
              <a:off x="8854161" y="1262064"/>
              <a:ext cx="717354" cy="699934"/>
            </a:xfrm>
            <a:prstGeom prst="rect">
              <a:avLst/>
            </a:prstGeom>
            <a:solidFill>
              <a:schemeClr val="bg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8" name="Graphic 28">
              <a:extLst>
                <a:ext uri="{FF2B5EF4-FFF2-40B4-BE49-F238E27FC236}">
                  <a16:creationId xmlns:a16="http://schemas.microsoft.com/office/drawing/2014/main" id="{79A15FC1-94BF-D587-467F-9F194158E485}"/>
                </a:ext>
              </a:extLst>
            </p:cNvPr>
            <p:cNvGrpSpPr/>
            <p:nvPr/>
          </p:nvGrpSpPr>
          <p:grpSpPr>
            <a:xfrm>
              <a:off x="8933528" y="1376367"/>
              <a:ext cx="558621" cy="479595"/>
              <a:chOff x="7885366" y="3891679"/>
              <a:chExt cx="714375" cy="613315"/>
            </a:xfrm>
          </p:grpSpPr>
          <p:sp>
            <p:nvSpPr>
              <p:cNvPr id="9" name="Freeform 30">
                <a:extLst>
                  <a:ext uri="{FF2B5EF4-FFF2-40B4-BE49-F238E27FC236}">
                    <a16:creationId xmlns:a16="http://schemas.microsoft.com/office/drawing/2014/main" id="{4398952E-88AE-BDA3-243B-3EE1E3865D9A}"/>
                  </a:ext>
                </a:extLst>
              </p:cNvPr>
              <p:cNvSpPr/>
              <p:nvPr/>
            </p:nvSpPr>
            <p:spPr>
              <a:xfrm>
                <a:off x="7885366" y="4495469"/>
                <a:ext cx="714375" cy="9525"/>
              </a:xfrm>
              <a:custGeom>
                <a:avLst/>
                <a:gdLst>
                  <a:gd name="connsiteX0" fmla="*/ 0 w 714375"/>
                  <a:gd name="connsiteY0" fmla="*/ 0 h 0"/>
                  <a:gd name="connsiteX1" fmla="*/ 715994 w 714375"/>
                  <a:gd name="connsiteY1" fmla="*/ 0 h 0"/>
                </a:gdLst>
                <a:ahLst/>
                <a:cxnLst>
                  <a:cxn ang="0">
                    <a:pos x="connsiteX0" y="connsiteY0"/>
                  </a:cxn>
                  <a:cxn ang="0">
                    <a:pos x="connsiteX1" y="connsiteY1"/>
                  </a:cxn>
                </a:cxnLst>
                <a:rect l="l" t="t" r="r" b="b"/>
                <a:pathLst>
                  <a:path w="714375">
                    <a:moveTo>
                      <a:pt x="0" y="0"/>
                    </a:moveTo>
                    <a:lnTo>
                      <a:pt x="715994" y="0"/>
                    </a:lnTo>
                  </a:path>
                </a:pathLst>
              </a:custGeom>
              <a:ln w="12700" cap="rnd">
                <a:solidFill>
                  <a:schemeClr val="accent3"/>
                </a:solidFill>
                <a:prstDash val="solid"/>
                <a:miter/>
              </a:ln>
            </p:spPr>
            <p:txBody>
              <a:bodyPr rtlCol="0" anchor="ctr"/>
              <a:lstStyle/>
              <a:p>
                <a:endParaRPr lang="en-US"/>
              </a:p>
            </p:txBody>
          </p:sp>
          <p:sp>
            <p:nvSpPr>
              <p:cNvPr id="10" name="Freeform 31">
                <a:extLst>
                  <a:ext uri="{FF2B5EF4-FFF2-40B4-BE49-F238E27FC236}">
                    <a16:creationId xmlns:a16="http://schemas.microsoft.com/office/drawing/2014/main" id="{FE4D1A59-88E1-74DF-FD74-FCF3B77B2A73}"/>
                  </a:ext>
                </a:extLst>
              </p:cNvPr>
              <p:cNvSpPr/>
              <p:nvPr/>
            </p:nvSpPr>
            <p:spPr>
              <a:xfrm>
                <a:off x="7896185" y="4031971"/>
                <a:ext cx="485775" cy="457201"/>
              </a:xfrm>
              <a:custGeom>
                <a:avLst/>
                <a:gdLst>
                  <a:gd name="connsiteX0" fmla="*/ 0 w 485775"/>
                  <a:gd name="connsiteY0" fmla="*/ 462546 h 457200"/>
                  <a:gd name="connsiteX1" fmla="*/ 232410 w 485775"/>
                  <a:gd name="connsiteY1" fmla="*/ 6393 h 457200"/>
                  <a:gd name="connsiteX2" fmla="*/ 254603 w 485775"/>
                  <a:gd name="connsiteY2" fmla="*/ 20586 h 457200"/>
                  <a:gd name="connsiteX3" fmla="*/ 487013 w 485775"/>
                  <a:gd name="connsiteY3" fmla="*/ 463498 h 457200"/>
                </a:gdLst>
                <a:ahLst/>
                <a:cxnLst>
                  <a:cxn ang="0">
                    <a:pos x="connsiteX0" y="connsiteY0"/>
                  </a:cxn>
                  <a:cxn ang="0">
                    <a:pos x="connsiteX1" y="connsiteY1"/>
                  </a:cxn>
                  <a:cxn ang="0">
                    <a:pos x="connsiteX2" y="connsiteY2"/>
                  </a:cxn>
                  <a:cxn ang="0">
                    <a:pos x="connsiteX3" y="connsiteY3"/>
                  </a:cxn>
                </a:cxnLst>
                <a:rect l="l" t="t" r="r" b="b"/>
                <a:pathLst>
                  <a:path w="485775" h="457200">
                    <a:moveTo>
                      <a:pt x="0" y="462546"/>
                    </a:moveTo>
                    <a:cubicBezTo>
                      <a:pt x="0" y="462546"/>
                      <a:pt x="224504" y="20586"/>
                      <a:pt x="232410" y="6393"/>
                    </a:cubicBezTo>
                    <a:cubicBezTo>
                      <a:pt x="240316" y="-7799"/>
                      <a:pt x="246983" y="3726"/>
                      <a:pt x="254603" y="20586"/>
                    </a:cubicBezTo>
                    <a:cubicBezTo>
                      <a:pt x="262223" y="37445"/>
                      <a:pt x="487013" y="463498"/>
                      <a:pt x="487013" y="463498"/>
                    </a:cubicBezTo>
                  </a:path>
                </a:pathLst>
              </a:custGeom>
              <a:noFill/>
              <a:ln w="12700" cap="rnd">
                <a:solidFill>
                  <a:schemeClr val="accent3"/>
                </a:solidFill>
                <a:prstDash val="solid"/>
                <a:miter/>
              </a:ln>
            </p:spPr>
            <p:txBody>
              <a:bodyPr rtlCol="0" anchor="ctr"/>
              <a:lstStyle/>
              <a:p>
                <a:endParaRPr lang="en-US"/>
              </a:p>
            </p:txBody>
          </p:sp>
          <p:sp>
            <p:nvSpPr>
              <p:cNvPr id="11" name="Freeform 32">
                <a:extLst>
                  <a:ext uri="{FF2B5EF4-FFF2-40B4-BE49-F238E27FC236}">
                    <a16:creationId xmlns:a16="http://schemas.microsoft.com/office/drawing/2014/main" id="{C9E39851-C4AA-7BD5-9ED8-1732859FE8FF}"/>
                  </a:ext>
                </a:extLst>
              </p:cNvPr>
              <p:cNvSpPr/>
              <p:nvPr/>
            </p:nvSpPr>
            <p:spPr>
              <a:xfrm>
                <a:off x="8302332" y="4143784"/>
                <a:ext cx="228600" cy="257175"/>
              </a:xfrm>
              <a:custGeom>
                <a:avLst/>
                <a:gdLst>
                  <a:gd name="connsiteX0" fmla="*/ 0 w 228600"/>
                  <a:gd name="connsiteY0" fmla="*/ 176330 h 257175"/>
                  <a:gd name="connsiteX1" fmla="*/ 87630 w 228600"/>
                  <a:gd name="connsiteY1" fmla="*/ 4880 h 257175"/>
                  <a:gd name="connsiteX2" fmla="*/ 104775 w 228600"/>
                  <a:gd name="connsiteY2" fmla="*/ 15834 h 257175"/>
                  <a:gd name="connsiteX3" fmla="*/ 234315 w 228600"/>
                  <a:gd name="connsiteY3" fmla="*/ 263484 h 257175"/>
                </a:gdLst>
                <a:ahLst/>
                <a:cxnLst>
                  <a:cxn ang="0">
                    <a:pos x="connsiteX0" y="connsiteY0"/>
                  </a:cxn>
                  <a:cxn ang="0">
                    <a:pos x="connsiteX1" y="connsiteY1"/>
                  </a:cxn>
                  <a:cxn ang="0">
                    <a:pos x="connsiteX2" y="connsiteY2"/>
                  </a:cxn>
                  <a:cxn ang="0">
                    <a:pos x="connsiteX3" y="connsiteY3"/>
                  </a:cxn>
                </a:cxnLst>
                <a:rect l="l" t="t" r="r" b="b"/>
                <a:pathLst>
                  <a:path w="228600" h="257175">
                    <a:moveTo>
                      <a:pt x="0" y="176330"/>
                    </a:moveTo>
                    <a:cubicBezTo>
                      <a:pt x="42672" y="92510"/>
                      <a:pt x="84677" y="10024"/>
                      <a:pt x="87630" y="4880"/>
                    </a:cubicBezTo>
                    <a:cubicBezTo>
                      <a:pt x="93821" y="-5978"/>
                      <a:pt x="98584" y="2880"/>
                      <a:pt x="104775" y="15834"/>
                    </a:cubicBezTo>
                    <a:cubicBezTo>
                      <a:pt x="108776" y="24216"/>
                      <a:pt x="182499" y="164519"/>
                      <a:pt x="234315" y="263484"/>
                    </a:cubicBezTo>
                  </a:path>
                </a:pathLst>
              </a:custGeom>
              <a:noFill/>
              <a:ln w="12700" cap="rnd">
                <a:solidFill>
                  <a:schemeClr val="accent3"/>
                </a:solidFill>
                <a:prstDash val="solid"/>
                <a:miter/>
              </a:ln>
            </p:spPr>
            <p:txBody>
              <a:bodyPr rtlCol="0" anchor="ctr"/>
              <a:lstStyle/>
              <a:p>
                <a:endParaRPr lang="en-US"/>
              </a:p>
            </p:txBody>
          </p:sp>
          <p:sp>
            <p:nvSpPr>
              <p:cNvPr id="12" name="Freeform 33">
                <a:extLst>
                  <a:ext uri="{FF2B5EF4-FFF2-40B4-BE49-F238E27FC236}">
                    <a16:creationId xmlns:a16="http://schemas.microsoft.com/office/drawing/2014/main" id="{A52F766D-C56C-0200-3B4A-7E0FF4BD3997}"/>
                  </a:ext>
                </a:extLst>
              </p:cNvPr>
              <p:cNvSpPr/>
              <p:nvPr/>
            </p:nvSpPr>
            <p:spPr>
              <a:xfrm>
                <a:off x="8035727" y="4193051"/>
                <a:ext cx="228600" cy="85725"/>
              </a:xfrm>
              <a:custGeom>
                <a:avLst/>
                <a:gdLst>
                  <a:gd name="connsiteX0" fmla="*/ 0 w 228600"/>
                  <a:gd name="connsiteY0" fmla="*/ 27242 h 85725"/>
                  <a:gd name="connsiteX1" fmla="*/ 47435 w 228600"/>
                  <a:gd name="connsiteY1" fmla="*/ 88392 h 85725"/>
                  <a:gd name="connsiteX2" fmla="*/ 115634 w 228600"/>
                  <a:gd name="connsiteY2" fmla="*/ 0 h 85725"/>
                  <a:gd name="connsiteX3" fmla="*/ 235077 w 228600"/>
                  <a:gd name="connsiteY3" fmla="*/ 89345 h 85725"/>
                </a:gdLst>
                <a:ahLst/>
                <a:cxnLst>
                  <a:cxn ang="0">
                    <a:pos x="connsiteX0" y="connsiteY0"/>
                  </a:cxn>
                  <a:cxn ang="0">
                    <a:pos x="connsiteX1" y="connsiteY1"/>
                  </a:cxn>
                  <a:cxn ang="0">
                    <a:pos x="connsiteX2" y="connsiteY2"/>
                  </a:cxn>
                  <a:cxn ang="0">
                    <a:pos x="connsiteX3" y="connsiteY3"/>
                  </a:cxn>
                </a:cxnLst>
                <a:rect l="l" t="t" r="r" b="b"/>
                <a:pathLst>
                  <a:path w="228600" h="85725">
                    <a:moveTo>
                      <a:pt x="0" y="27242"/>
                    </a:moveTo>
                    <a:lnTo>
                      <a:pt x="47435" y="88392"/>
                    </a:lnTo>
                    <a:lnTo>
                      <a:pt x="115634" y="0"/>
                    </a:lnTo>
                    <a:lnTo>
                      <a:pt x="235077" y="89345"/>
                    </a:lnTo>
                  </a:path>
                </a:pathLst>
              </a:custGeom>
              <a:noFill/>
              <a:ln w="12700" cap="rnd">
                <a:solidFill>
                  <a:schemeClr val="accent3"/>
                </a:solidFill>
                <a:prstDash val="solid"/>
                <a:miter/>
              </a:ln>
            </p:spPr>
            <p:txBody>
              <a:bodyPr rtlCol="0" anchor="ctr"/>
              <a:lstStyle/>
              <a:p>
                <a:endParaRPr lang="en-US"/>
              </a:p>
            </p:txBody>
          </p:sp>
          <p:sp>
            <p:nvSpPr>
              <p:cNvPr id="13" name="Freeform 34">
                <a:extLst>
                  <a:ext uri="{FF2B5EF4-FFF2-40B4-BE49-F238E27FC236}">
                    <a16:creationId xmlns:a16="http://schemas.microsoft.com/office/drawing/2014/main" id="{C4CF0807-CED7-4758-544B-3660F7A34EF2}"/>
                  </a:ext>
                </a:extLst>
              </p:cNvPr>
              <p:cNvSpPr/>
              <p:nvPr/>
            </p:nvSpPr>
            <p:spPr>
              <a:xfrm>
                <a:off x="8134787" y="3891680"/>
                <a:ext cx="9525" cy="133350"/>
              </a:xfrm>
              <a:custGeom>
                <a:avLst/>
                <a:gdLst>
                  <a:gd name="connsiteX0" fmla="*/ 0 w 0"/>
                  <a:gd name="connsiteY0" fmla="*/ 139637 h 133350"/>
                  <a:gd name="connsiteX1" fmla="*/ 0 w 0"/>
                  <a:gd name="connsiteY1" fmla="*/ 0 h 133350"/>
                </a:gdLst>
                <a:ahLst/>
                <a:cxnLst>
                  <a:cxn ang="0">
                    <a:pos x="connsiteX0" y="connsiteY0"/>
                  </a:cxn>
                  <a:cxn ang="0">
                    <a:pos x="connsiteX1" y="connsiteY1"/>
                  </a:cxn>
                </a:cxnLst>
                <a:rect l="l" t="t" r="r" b="b"/>
                <a:pathLst>
                  <a:path h="133350">
                    <a:moveTo>
                      <a:pt x="0" y="139637"/>
                    </a:moveTo>
                    <a:lnTo>
                      <a:pt x="0" y="0"/>
                    </a:lnTo>
                  </a:path>
                </a:pathLst>
              </a:custGeom>
              <a:ln w="12700" cap="rnd">
                <a:solidFill>
                  <a:schemeClr val="accent3"/>
                </a:solidFill>
                <a:prstDash val="solid"/>
                <a:round/>
              </a:ln>
            </p:spPr>
            <p:txBody>
              <a:bodyPr rtlCol="0" anchor="ctr"/>
              <a:lstStyle/>
              <a:p>
                <a:endParaRPr lang="en-US"/>
              </a:p>
            </p:txBody>
          </p:sp>
          <p:sp>
            <p:nvSpPr>
              <p:cNvPr id="14" name="Freeform 35">
                <a:extLst>
                  <a:ext uri="{FF2B5EF4-FFF2-40B4-BE49-F238E27FC236}">
                    <a16:creationId xmlns:a16="http://schemas.microsoft.com/office/drawing/2014/main" id="{12C00CE4-57C3-155B-B39A-80E0EA859D19}"/>
                  </a:ext>
                </a:extLst>
              </p:cNvPr>
              <p:cNvSpPr/>
              <p:nvPr/>
            </p:nvSpPr>
            <p:spPr>
              <a:xfrm>
                <a:off x="8134787" y="3891679"/>
                <a:ext cx="152400" cy="85725"/>
              </a:xfrm>
              <a:custGeom>
                <a:avLst/>
                <a:gdLst>
                  <a:gd name="connsiteX0" fmla="*/ 157448 w 152400"/>
                  <a:gd name="connsiteY0" fmla="*/ 89249 h 85725"/>
                  <a:gd name="connsiteX1" fmla="*/ 0 w 152400"/>
                  <a:gd name="connsiteY1" fmla="*/ 89249 h 85725"/>
                  <a:gd name="connsiteX2" fmla="*/ 0 w 152400"/>
                  <a:gd name="connsiteY2" fmla="*/ 0 h 85725"/>
                  <a:gd name="connsiteX3" fmla="*/ 157448 w 152400"/>
                  <a:gd name="connsiteY3" fmla="*/ 0 h 85725"/>
                  <a:gd name="connsiteX4" fmla="*/ 76962 w 152400"/>
                  <a:gd name="connsiteY4" fmla="*/ 44196 h 85725"/>
                  <a:gd name="connsiteX5" fmla="*/ 157448 w 152400"/>
                  <a:gd name="connsiteY5" fmla="*/ 8924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85725">
                    <a:moveTo>
                      <a:pt x="157448" y="89249"/>
                    </a:moveTo>
                    <a:lnTo>
                      <a:pt x="0" y="89249"/>
                    </a:lnTo>
                    <a:lnTo>
                      <a:pt x="0" y="0"/>
                    </a:lnTo>
                    <a:lnTo>
                      <a:pt x="157448" y="0"/>
                    </a:lnTo>
                    <a:lnTo>
                      <a:pt x="76962" y="44196"/>
                    </a:lnTo>
                    <a:lnTo>
                      <a:pt x="157448" y="89249"/>
                    </a:lnTo>
                    <a:close/>
                  </a:path>
                </a:pathLst>
              </a:custGeom>
              <a:noFill/>
              <a:ln w="12700" cap="rnd">
                <a:solidFill>
                  <a:schemeClr val="accent3"/>
                </a:solidFill>
                <a:prstDash val="solid"/>
                <a:round/>
              </a:ln>
            </p:spPr>
            <p:txBody>
              <a:bodyPr rtlCol="0" anchor="ctr"/>
              <a:lstStyle/>
              <a:p>
                <a:endParaRPr lang="en-US"/>
              </a:p>
            </p:txBody>
          </p:sp>
          <p:sp>
            <p:nvSpPr>
              <p:cNvPr id="15" name="Freeform 36">
                <a:extLst>
                  <a:ext uri="{FF2B5EF4-FFF2-40B4-BE49-F238E27FC236}">
                    <a16:creationId xmlns:a16="http://schemas.microsoft.com/office/drawing/2014/main" id="{1773A1F2-8939-E6DF-BA72-C3858EA71580}"/>
                  </a:ext>
                </a:extLst>
              </p:cNvPr>
              <p:cNvSpPr/>
              <p:nvPr/>
            </p:nvSpPr>
            <p:spPr>
              <a:xfrm>
                <a:off x="8335193" y="4239533"/>
                <a:ext cx="133350" cy="47625"/>
              </a:xfrm>
              <a:custGeom>
                <a:avLst/>
                <a:gdLst>
                  <a:gd name="connsiteX0" fmla="*/ 0 w 133350"/>
                  <a:gd name="connsiteY0" fmla="*/ 16288 h 47625"/>
                  <a:gd name="connsiteX1" fmla="*/ 28384 w 133350"/>
                  <a:gd name="connsiteY1" fmla="*/ 52959 h 47625"/>
                  <a:gd name="connsiteX2" fmla="*/ 69247 w 133350"/>
                  <a:gd name="connsiteY2" fmla="*/ 0 h 47625"/>
                  <a:gd name="connsiteX3" fmla="*/ 140779 w 133350"/>
                  <a:gd name="connsiteY3" fmla="*/ 53435 h 47625"/>
                </a:gdLst>
                <a:ahLst/>
                <a:cxnLst>
                  <a:cxn ang="0">
                    <a:pos x="connsiteX0" y="connsiteY0"/>
                  </a:cxn>
                  <a:cxn ang="0">
                    <a:pos x="connsiteX1" y="connsiteY1"/>
                  </a:cxn>
                  <a:cxn ang="0">
                    <a:pos x="connsiteX2" y="connsiteY2"/>
                  </a:cxn>
                  <a:cxn ang="0">
                    <a:pos x="connsiteX3" y="connsiteY3"/>
                  </a:cxn>
                </a:cxnLst>
                <a:rect l="l" t="t" r="r" b="b"/>
                <a:pathLst>
                  <a:path w="133350" h="47625">
                    <a:moveTo>
                      <a:pt x="0" y="16288"/>
                    </a:moveTo>
                    <a:lnTo>
                      <a:pt x="28384" y="52959"/>
                    </a:lnTo>
                    <a:lnTo>
                      <a:pt x="69247" y="0"/>
                    </a:lnTo>
                    <a:lnTo>
                      <a:pt x="140779" y="53435"/>
                    </a:lnTo>
                  </a:path>
                </a:pathLst>
              </a:custGeom>
              <a:noFill/>
              <a:ln w="12700" cap="rnd">
                <a:solidFill>
                  <a:schemeClr val="accent3"/>
                </a:solidFill>
                <a:prstDash val="solid"/>
                <a:miter/>
              </a:ln>
            </p:spPr>
            <p:txBody>
              <a:bodyPr rtlCol="0" anchor="ctr"/>
              <a:lstStyle/>
              <a:p>
                <a:endParaRPr lang="en-US"/>
              </a:p>
            </p:txBody>
          </p:sp>
        </p:grpSp>
      </p:grpSp>
      <p:sp>
        <p:nvSpPr>
          <p:cNvPr id="20" name="Rectangle 19">
            <a:extLst>
              <a:ext uri="{FF2B5EF4-FFF2-40B4-BE49-F238E27FC236}">
                <a16:creationId xmlns:a16="http://schemas.microsoft.com/office/drawing/2014/main" id="{A346225B-0F05-74C0-C53A-ED58B55E76AA}"/>
              </a:ext>
            </a:extLst>
          </p:cNvPr>
          <p:cNvSpPr/>
          <p:nvPr/>
        </p:nvSpPr>
        <p:spPr>
          <a:xfrm>
            <a:off x="6656456" y="1973682"/>
            <a:ext cx="2135552" cy="384721"/>
          </a:xfrm>
          <a:prstGeom prst="rect">
            <a:avLst/>
          </a:prstGeom>
        </p:spPr>
        <p:txBody>
          <a:bodyPr wrap="square" lIns="0" tIns="0" rIns="0" bIns="0">
            <a:spAutoFit/>
          </a:bodyPr>
          <a:lstStyle/>
          <a:p>
            <a:pPr marL="342900" indent="-342900">
              <a:spcAft>
                <a:spcPts val="600"/>
              </a:spcAft>
              <a:buClr>
                <a:schemeClr val="accent2"/>
              </a:buClr>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Confirm quote accuracy</a:t>
            </a:r>
          </a:p>
          <a:p>
            <a:pPr marL="342900" indent="-342900">
              <a:spcAft>
                <a:spcPts val="600"/>
              </a:spcAft>
              <a:buClr>
                <a:schemeClr val="accent2"/>
              </a:buClr>
              <a:buFont typeface="+mj-lt"/>
              <a:buAutoNum type="arabicPeriod"/>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Send quote to partner</a:t>
            </a:r>
          </a:p>
        </p:txBody>
      </p:sp>
      <p:grpSp>
        <p:nvGrpSpPr>
          <p:cNvPr id="54" name="Group 53">
            <a:extLst>
              <a:ext uri="{FF2B5EF4-FFF2-40B4-BE49-F238E27FC236}">
                <a16:creationId xmlns:a16="http://schemas.microsoft.com/office/drawing/2014/main" id="{152A4D07-7226-3BFB-4D64-6680062AB17E}"/>
              </a:ext>
            </a:extLst>
          </p:cNvPr>
          <p:cNvGrpSpPr/>
          <p:nvPr/>
        </p:nvGrpSpPr>
        <p:grpSpPr>
          <a:xfrm>
            <a:off x="609596" y="1540657"/>
            <a:ext cx="1762207" cy="219035"/>
            <a:chOff x="609596" y="1540657"/>
            <a:chExt cx="1762207" cy="219035"/>
          </a:xfrm>
        </p:grpSpPr>
        <p:sp>
          <p:nvSpPr>
            <p:cNvPr id="22" name="Rectangle 21">
              <a:extLst>
                <a:ext uri="{FF2B5EF4-FFF2-40B4-BE49-F238E27FC236}">
                  <a16:creationId xmlns:a16="http://schemas.microsoft.com/office/drawing/2014/main" id="{624822FF-550E-D40E-5907-E75F4251760D}"/>
                </a:ext>
              </a:extLst>
            </p:cNvPr>
            <p:cNvSpPr/>
            <p:nvPr/>
          </p:nvSpPr>
          <p:spPr>
            <a:xfrm>
              <a:off x="958851" y="1560505"/>
              <a:ext cx="1412952"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Timing: </a:t>
              </a:r>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- 115</a:t>
              </a:r>
            </a:p>
          </p:txBody>
        </p:sp>
        <p:grpSp>
          <p:nvGrpSpPr>
            <p:cNvPr id="27" name="Group 26">
              <a:extLst>
                <a:ext uri="{FF2B5EF4-FFF2-40B4-BE49-F238E27FC236}">
                  <a16:creationId xmlns:a16="http://schemas.microsoft.com/office/drawing/2014/main" id="{66B1577D-C0ED-A3DC-CA74-DAA068257024}"/>
                </a:ext>
              </a:extLst>
            </p:cNvPr>
            <p:cNvGrpSpPr/>
            <p:nvPr/>
          </p:nvGrpSpPr>
          <p:grpSpPr>
            <a:xfrm>
              <a:off x="609596" y="1540657"/>
              <a:ext cx="219035" cy="219035"/>
              <a:chOff x="609596" y="1299677"/>
              <a:chExt cx="219035" cy="219035"/>
            </a:xfrm>
          </p:grpSpPr>
          <p:sp>
            <p:nvSpPr>
              <p:cNvPr id="24" name="Rectangle 23">
                <a:extLst>
                  <a:ext uri="{FF2B5EF4-FFF2-40B4-BE49-F238E27FC236}">
                    <a16:creationId xmlns:a16="http://schemas.microsoft.com/office/drawing/2014/main" id="{885FA5F5-CFD1-AA87-65C9-3FD312357AFB}"/>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25" name="Straight Connector 24">
                <a:extLst>
                  <a:ext uri="{FF2B5EF4-FFF2-40B4-BE49-F238E27FC236}">
                    <a16:creationId xmlns:a16="http://schemas.microsoft.com/office/drawing/2014/main" id="{C9AF2CD9-20EE-382A-A6C5-9A24EF04B1CB}"/>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D2C1C4-0AB4-D09B-DD68-881DB987B0D1}"/>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23" name="Rectangle 22">
            <a:extLst>
              <a:ext uri="{FF2B5EF4-FFF2-40B4-BE49-F238E27FC236}">
                <a16:creationId xmlns:a16="http://schemas.microsoft.com/office/drawing/2014/main" id="{64062E07-CFF2-41CD-2DC5-17E1B41A5C3B}"/>
              </a:ext>
            </a:extLst>
          </p:cNvPr>
          <p:cNvSpPr/>
          <p:nvPr/>
        </p:nvSpPr>
        <p:spPr>
          <a:xfrm>
            <a:off x="3280273" y="1565837"/>
            <a:ext cx="2518693"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Activity: </a:t>
            </a:r>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Email</a:t>
            </a:r>
          </a:p>
        </p:txBody>
      </p:sp>
      <p:grpSp>
        <p:nvGrpSpPr>
          <p:cNvPr id="42" name="Group 41">
            <a:extLst>
              <a:ext uri="{FF2B5EF4-FFF2-40B4-BE49-F238E27FC236}">
                <a16:creationId xmlns:a16="http://schemas.microsoft.com/office/drawing/2014/main" id="{625350B0-E499-DB05-594C-E29A363EE354}"/>
              </a:ext>
            </a:extLst>
          </p:cNvPr>
          <p:cNvGrpSpPr/>
          <p:nvPr/>
        </p:nvGrpSpPr>
        <p:grpSpPr>
          <a:xfrm>
            <a:off x="600173" y="2075530"/>
            <a:ext cx="469281" cy="469281"/>
            <a:chOff x="600173" y="2477035"/>
            <a:chExt cx="469281" cy="469281"/>
          </a:xfrm>
        </p:grpSpPr>
        <p:sp>
          <p:nvSpPr>
            <p:cNvPr id="32" name="Oval 31">
              <a:extLst>
                <a:ext uri="{FF2B5EF4-FFF2-40B4-BE49-F238E27FC236}">
                  <a16:creationId xmlns:a16="http://schemas.microsoft.com/office/drawing/2014/main" id="{A46A175C-7B30-574F-C09C-5DA4C30BE67B}"/>
                </a:ext>
              </a:extLst>
            </p:cNvPr>
            <p:cNvSpPr/>
            <p:nvPr/>
          </p:nvSpPr>
          <p:spPr>
            <a:xfrm>
              <a:off x="600173" y="2477035"/>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33" name="Graphic 26">
              <a:extLst>
                <a:ext uri="{FF2B5EF4-FFF2-40B4-BE49-F238E27FC236}">
                  <a16:creationId xmlns:a16="http://schemas.microsoft.com/office/drawing/2014/main" id="{EF19BA02-3F35-FA3C-5523-D39E64E7057D}"/>
                </a:ext>
              </a:extLst>
            </p:cNvPr>
            <p:cNvGrpSpPr/>
            <p:nvPr/>
          </p:nvGrpSpPr>
          <p:grpSpPr>
            <a:xfrm>
              <a:off x="729406" y="2591506"/>
              <a:ext cx="210814" cy="240338"/>
              <a:chOff x="657296" y="1750320"/>
              <a:chExt cx="384326" cy="438150"/>
            </a:xfrm>
            <a:noFill/>
          </p:grpSpPr>
          <p:sp>
            <p:nvSpPr>
              <p:cNvPr id="34" name="Freeform 3">
                <a:extLst>
                  <a:ext uri="{FF2B5EF4-FFF2-40B4-BE49-F238E27FC236}">
                    <a16:creationId xmlns:a16="http://schemas.microsoft.com/office/drawing/2014/main" id="{A826C895-8490-43A7-4107-314B6C6F2B08}"/>
                  </a:ext>
                </a:extLst>
              </p:cNvPr>
              <p:cNvSpPr/>
              <p:nvPr/>
            </p:nvSpPr>
            <p:spPr>
              <a:xfrm>
                <a:off x="689295" y="1785663"/>
                <a:ext cx="318710" cy="66675"/>
              </a:xfrm>
              <a:custGeom>
                <a:avLst/>
                <a:gdLst>
                  <a:gd name="connsiteX0" fmla="*/ 26934 w 318709"/>
                  <a:gd name="connsiteY0" fmla="*/ 75364 h 66675"/>
                  <a:gd name="connsiteX1" fmla="*/ 32652 w 318709"/>
                  <a:gd name="connsiteY1" fmla="*/ 75364 h 66675"/>
                  <a:gd name="connsiteX2" fmla="*/ 38370 w 318709"/>
                  <a:gd name="connsiteY2" fmla="*/ 75364 h 66675"/>
                  <a:gd name="connsiteX3" fmla="*/ 63305 w 318709"/>
                  <a:gd name="connsiteY3" fmla="*/ 47741 h 66675"/>
                  <a:gd name="connsiteX4" fmla="*/ 53368 w 318709"/>
                  <a:gd name="connsiteY4" fmla="*/ 4498 h 66675"/>
                  <a:gd name="connsiteX5" fmla="*/ 32652 w 318709"/>
                  <a:gd name="connsiteY5" fmla="*/ 21 h 66675"/>
                  <a:gd name="connsiteX6" fmla="*/ 11936 w 318709"/>
                  <a:gd name="connsiteY6" fmla="*/ 4498 h 66675"/>
                  <a:gd name="connsiteX7" fmla="*/ 2562 w 318709"/>
                  <a:gd name="connsiteY7" fmla="*/ 47741 h 66675"/>
                  <a:gd name="connsiteX8" fmla="*/ 26934 w 318709"/>
                  <a:gd name="connsiteY8" fmla="*/ 75364 h 66675"/>
                  <a:gd name="connsiteX9" fmla="*/ 284808 w 318709"/>
                  <a:gd name="connsiteY9" fmla="*/ 75364 h 66675"/>
                  <a:gd name="connsiteX10" fmla="*/ 290526 w 318709"/>
                  <a:gd name="connsiteY10" fmla="*/ 75364 h 66675"/>
                  <a:gd name="connsiteX11" fmla="*/ 296244 w 318709"/>
                  <a:gd name="connsiteY11" fmla="*/ 75364 h 66675"/>
                  <a:gd name="connsiteX12" fmla="*/ 321178 w 318709"/>
                  <a:gd name="connsiteY12" fmla="*/ 47741 h 66675"/>
                  <a:gd name="connsiteX13" fmla="*/ 311242 w 318709"/>
                  <a:gd name="connsiteY13" fmla="*/ 4498 h 66675"/>
                  <a:gd name="connsiteX14" fmla="*/ 269810 w 318709"/>
                  <a:gd name="connsiteY14" fmla="*/ 4498 h 66675"/>
                  <a:gd name="connsiteX15" fmla="*/ 259873 w 318709"/>
                  <a:gd name="connsiteY15" fmla="*/ 47741 h 66675"/>
                  <a:gd name="connsiteX16" fmla="*/ 284808 w 318709"/>
                  <a:gd name="connsiteY16" fmla="*/ 7536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09" h="66675">
                    <a:moveTo>
                      <a:pt x="26934" y="75364"/>
                    </a:moveTo>
                    <a:cubicBezTo>
                      <a:pt x="26934" y="75364"/>
                      <a:pt x="31246" y="75364"/>
                      <a:pt x="32652" y="75364"/>
                    </a:cubicBezTo>
                    <a:cubicBezTo>
                      <a:pt x="34058" y="75364"/>
                      <a:pt x="38370" y="75364"/>
                      <a:pt x="38370" y="75364"/>
                    </a:cubicBezTo>
                    <a:cubicBezTo>
                      <a:pt x="51471" y="72225"/>
                      <a:pt x="61357" y="61275"/>
                      <a:pt x="63305" y="47741"/>
                    </a:cubicBezTo>
                    <a:cubicBezTo>
                      <a:pt x="66773" y="33073"/>
                      <a:pt x="67710" y="13356"/>
                      <a:pt x="53368" y="4498"/>
                    </a:cubicBezTo>
                    <a:cubicBezTo>
                      <a:pt x="46918" y="1334"/>
                      <a:pt x="39812" y="-201"/>
                      <a:pt x="32652" y="21"/>
                    </a:cubicBezTo>
                    <a:cubicBezTo>
                      <a:pt x="25495" y="-179"/>
                      <a:pt x="18394" y="1355"/>
                      <a:pt x="11936" y="4498"/>
                    </a:cubicBezTo>
                    <a:cubicBezTo>
                      <a:pt x="-2312" y="13356"/>
                      <a:pt x="-1468" y="33073"/>
                      <a:pt x="2562" y="47741"/>
                    </a:cubicBezTo>
                    <a:cubicBezTo>
                      <a:pt x="4355" y="61151"/>
                      <a:pt x="14011" y="72094"/>
                      <a:pt x="26934" y="75364"/>
                    </a:cubicBezTo>
                    <a:close/>
                    <a:moveTo>
                      <a:pt x="284808" y="75364"/>
                    </a:moveTo>
                    <a:cubicBezTo>
                      <a:pt x="284808" y="75364"/>
                      <a:pt x="289120" y="75364"/>
                      <a:pt x="290526" y="75364"/>
                    </a:cubicBezTo>
                    <a:cubicBezTo>
                      <a:pt x="291932" y="75364"/>
                      <a:pt x="296244" y="75364"/>
                      <a:pt x="296244" y="75364"/>
                    </a:cubicBezTo>
                    <a:cubicBezTo>
                      <a:pt x="309345" y="72225"/>
                      <a:pt x="319230" y="61275"/>
                      <a:pt x="321178" y="47741"/>
                    </a:cubicBezTo>
                    <a:cubicBezTo>
                      <a:pt x="324646" y="33073"/>
                      <a:pt x="325584" y="13356"/>
                      <a:pt x="311242" y="4498"/>
                    </a:cubicBezTo>
                    <a:cubicBezTo>
                      <a:pt x="298056" y="-1472"/>
                      <a:pt x="282996" y="-1472"/>
                      <a:pt x="269810" y="4498"/>
                    </a:cubicBezTo>
                    <a:cubicBezTo>
                      <a:pt x="255468" y="13356"/>
                      <a:pt x="256405" y="33073"/>
                      <a:pt x="259873" y="47741"/>
                    </a:cubicBezTo>
                    <a:cubicBezTo>
                      <a:pt x="261821" y="61275"/>
                      <a:pt x="271707" y="72225"/>
                      <a:pt x="284808" y="75364"/>
                    </a:cubicBezTo>
                    <a:close/>
                  </a:path>
                </a:pathLst>
              </a:custGeom>
              <a:noFill/>
              <a:ln w="9525" cap="rnd">
                <a:solidFill>
                  <a:schemeClr val="bg1"/>
                </a:solidFill>
                <a:prstDash val="solid"/>
                <a:round/>
              </a:ln>
            </p:spPr>
            <p:txBody>
              <a:bodyPr rtlCol="0" anchor="ctr"/>
              <a:lstStyle/>
              <a:p>
                <a:endParaRPr lang="en-US"/>
              </a:p>
            </p:txBody>
          </p:sp>
          <p:sp>
            <p:nvSpPr>
              <p:cNvPr id="35" name="Freeform 8">
                <a:extLst>
                  <a:ext uri="{FF2B5EF4-FFF2-40B4-BE49-F238E27FC236}">
                    <a16:creationId xmlns:a16="http://schemas.microsoft.com/office/drawing/2014/main" id="{F6814C74-F13D-A260-D30A-4716A98B2286}"/>
                  </a:ext>
                </a:extLst>
              </p:cNvPr>
              <p:cNvSpPr/>
              <p:nvPr/>
            </p:nvSpPr>
            <p:spPr>
              <a:xfrm>
                <a:off x="657296" y="1866170"/>
                <a:ext cx="384326" cy="295275"/>
              </a:xfrm>
              <a:custGeom>
                <a:avLst/>
                <a:gdLst>
                  <a:gd name="connsiteX0" fmla="*/ 64651 w 384326"/>
                  <a:gd name="connsiteY0" fmla="*/ 34385 h 295275"/>
                  <a:gd name="connsiteX1" fmla="*/ 36530 w 384326"/>
                  <a:gd name="connsiteY1" fmla="*/ 95 h 295275"/>
                  <a:gd name="connsiteX2" fmla="*/ 8127 w 384326"/>
                  <a:gd name="connsiteY2" fmla="*/ 13907 h 295275"/>
                  <a:gd name="connsiteX3" fmla="*/ 66 w 384326"/>
                  <a:gd name="connsiteY3" fmla="*/ 36576 h 295275"/>
                  <a:gd name="connsiteX4" fmla="*/ 4190 w 384326"/>
                  <a:gd name="connsiteY4" fmla="*/ 137732 h 295275"/>
                  <a:gd name="connsiteX5" fmla="*/ 5221 w 384326"/>
                  <a:gd name="connsiteY5" fmla="*/ 141351 h 295275"/>
                  <a:gd name="connsiteX6" fmla="*/ 19094 w 384326"/>
                  <a:gd name="connsiteY6" fmla="*/ 164021 h 295275"/>
                  <a:gd name="connsiteX7" fmla="*/ 28468 w 384326"/>
                  <a:gd name="connsiteY7" fmla="*/ 274415 h 295275"/>
                  <a:gd name="connsiteX8" fmla="*/ 64464 w 384326"/>
                  <a:gd name="connsiteY8" fmla="*/ 298609 h 295275"/>
                  <a:gd name="connsiteX9" fmla="*/ 100459 w 384326"/>
                  <a:gd name="connsiteY9" fmla="*/ 274415 h 295275"/>
                  <a:gd name="connsiteX10" fmla="*/ 108989 w 384326"/>
                  <a:gd name="connsiteY10" fmla="*/ 179737 h 295275"/>
                  <a:gd name="connsiteX11" fmla="*/ 109833 w 384326"/>
                  <a:gd name="connsiteY11" fmla="*/ 163259 h 295275"/>
                  <a:gd name="connsiteX12" fmla="*/ 127737 w 384326"/>
                  <a:gd name="connsiteY12" fmla="*/ 82677 h 295275"/>
                  <a:gd name="connsiteX13" fmla="*/ 129237 w 384326"/>
                  <a:gd name="connsiteY13" fmla="*/ 45529 h 295275"/>
                  <a:gd name="connsiteX14" fmla="*/ 129237 w 384326"/>
                  <a:gd name="connsiteY14" fmla="*/ 36671 h 295275"/>
                  <a:gd name="connsiteX15" fmla="*/ 123425 w 384326"/>
                  <a:gd name="connsiteY15" fmla="*/ 16954 h 295275"/>
                  <a:gd name="connsiteX16" fmla="*/ 121175 w 384326"/>
                  <a:gd name="connsiteY16" fmla="*/ 13907 h 295275"/>
                  <a:gd name="connsiteX17" fmla="*/ 92398 w 384326"/>
                  <a:gd name="connsiteY17" fmla="*/ 0 h 295275"/>
                  <a:gd name="connsiteX18" fmla="*/ 322525 w 384326"/>
                  <a:gd name="connsiteY18" fmla="*/ 34385 h 295275"/>
                  <a:gd name="connsiteX19" fmla="*/ 294403 w 384326"/>
                  <a:gd name="connsiteY19" fmla="*/ 95 h 295275"/>
                  <a:gd name="connsiteX20" fmla="*/ 266001 w 384326"/>
                  <a:gd name="connsiteY20" fmla="*/ 13907 h 295275"/>
                  <a:gd name="connsiteX21" fmla="*/ 263001 w 384326"/>
                  <a:gd name="connsiteY21" fmla="*/ 17907 h 295275"/>
                  <a:gd name="connsiteX22" fmla="*/ 257939 w 384326"/>
                  <a:gd name="connsiteY22" fmla="*/ 36957 h 295275"/>
                  <a:gd name="connsiteX23" fmla="*/ 257939 w 384326"/>
                  <a:gd name="connsiteY23" fmla="*/ 43244 h 295275"/>
                  <a:gd name="connsiteX24" fmla="*/ 259720 w 384326"/>
                  <a:gd name="connsiteY24" fmla="*/ 86201 h 295275"/>
                  <a:gd name="connsiteX25" fmla="*/ 276687 w 384326"/>
                  <a:gd name="connsiteY25" fmla="*/ 163544 h 295275"/>
                  <a:gd name="connsiteX26" fmla="*/ 277718 w 384326"/>
                  <a:gd name="connsiteY26" fmla="*/ 176879 h 295275"/>
                  <a:gd name="connsiteX27" fmla="*/ 286248 w 384326"/>
                  <a:gd name="connsiteY27" fmla="*/ 274511 h 295275"/>
                  <a:gd name="connsiteX28" fmla="*/ 322243 w 384326"/>
                  <a:gd name="connsiteY28" fmla="*/ 298704 h 295275"/>
                  <a:gd name="connsiteX29" fmla="*/ 358239 w 384326"/>
                  <a:gd name="connsiteY29" fmla="*/ 274511 h 295275"/>
                  <a:gd name="connsiteX30" fmla="*/ 367613 w 384326"/>
                  <a:gd name="connsiteY30" fmla="*/ 164116 h 295275"/>
                  <a:gd name="connsiteX31" fmla="*/ 381392 w 384326"/>
                  <a:gd name="connsiteY31" fmla="*/ 141446 h 295275"/>
                  <a:gd name="connsiteX32" fmla="*/ 382423 w 384326"/>
                  <a:gd name="connsiteY32" fmla="*/ 137827 h 295275"/>
                  <a:gd name="connsiteX33" fmla="*/ 386548 w 384326"/>
                  <a:gd name="connsiteY33" fmla="*/ 36671 h 295275"/>
                  <a:gd name="connsiteX34" fmla="*/ 379049 w 384326"/>
                  <a:gd name="connsiteY34" fmla="*/ 13907 h 295275"/>
                  <a:gd name="connsiteX35" fmla="*/ 350271 w 384326"/>
                  <a:gd name="connsiteY35" fmla="*/ 0 h 295275"/>
                  <a:gd name="connsiteX36" fmla="*/ 322150 w 384326"/>
                  <a:gd name="connsiteY36" fmla="*/ 3429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326" h="295275">
                    <a:moveTo>
                      <a:pt x="64651" y="34385"/>
                    </a:moveTo>
                    <a:lnTo>
                      <a:pt x="36530" y="95"/>
                    </a:lnTo>
                    <a:cubicBezTo>
                      <a:pt x="26145" y="2426"/>
                      <a:pt x="16428" y="7151"/>
                      <a:pt x="8127" y="13907"/>
                    </a:cubicBezTo>
                    <a:cubicBezTo>
                      <a:pt x="2440" y="19985"/>
                      <a:pt x="-484" y="28206"/>
                      <a:pt x="66" y="36576"/>
                    </a:cubicBezTo>
                    <a:lnTo>
                      <a:pt x="4190" y="137732"/>
                    </a:lnTo>
                    <a:cubicBezTo>
                      <a:pt x="4184" y="139014"/>
                      <a:pt x="4542" y="140270"/>
                      <a:pt x="5221" y="141351"/>
                    </a:cubicBezTo>
                    <a:lnTo>
                      <a:pt x="19094" y="164021"/>
                    </a:lnTo>
                    <a:lnTo>
                      <a:pt x="28468" y="274415"/>
                    </a:lnTo>
                    <a:cubicBezTo>
                      <a:pt x="28468" y="282607"/>
                      <a:pt x="36905" y="298609"/>
                      <a:pt x="64464" y="298609"/>
                    </a:cubicBezTo>
                    <a:cubicBezTo>
                      <a:pt x="92023" y="298609"/>
                      <a:pt x="100084" y="282607"/>
                      <a:pt x="100459" y="274415"/>
                    </a:cubicBezTo>
                    <a:lnTo>
                      <a:pt x="108989" y="179737"/>
                    </a:lnTo>
                    <a:cubicBezTo>
                      <a:pt x="108064" y="174248"/>
                      <a:pt x="108352" y="168619"/>
                      <a:pt x="109833" y="163259"/>
                    </a:cubicBezTo>
                    <a:lnTo>
                      <a:pt x="127737" y="82677"/>
                    </a:lnTo>
                    <a:lnTo>
                      <a:pt x="129237" y="45529"/>
                    </a:lnTo>
                    <a:lnTo>
                      <a:pt x="129237" y="36671"/>
                    </a:lnTo>
                    <a:cubicBezTo>
                      <a:pt x="129681" y="29605"/>
                      <a:pt x="127619" y="22609"/>
                      <a:pt x="123425" y="16954"/>
                    </a:cubicBezTo>
                    <a:cubicBezTo>
                      <a:pt x="122730" y="15897"/>
                      <a:pt x="121979" y="14880"/>
                      <a:pt x="121175" y="13907"/>
                    </a:cubicBezTo>
                    <a:cubicBezTo>
                      <a:pt x="113133" y="6503"/>
                      <a:pt x="103125" y="1666"/>
                      <a:pt x="92398" y="0"/>
                    </a:cubicBezTo>
                    <a:close/>
                    <a:moveTo>
                      <a:pt x="322525" y="34385"/>
                    </a:moveTo>
                    <a:lnTo>
                      <a:pt x="294403" y="95"/>
                    </a:lnTo>
                    <a:cubicBezTo>
                      <a:pt x="283894" y="2047"/>
                      <a:pt x="274089" y="6815"/>
                      <a:pt x="266001" y="13907"/>
                    </a:cubicBezTo>
                    <a:cubicBezTo>
                      <a:pt x="264898" y="15157"/>
                      <a:pt x="263894" y="16494"/>
                      <a:pt x="263001" y="17907"/>
                    </a:cubicBezTo>
                    <a:cubicBezTo>
                      <a:pt x="259192" y="23470"/>
                      <a:pt x="257403" y="30203"/>
                      <a:pt x="257939" y="36957"/>
                    </a:cubicBezTo>
                    <a:lnTo>
                      <a:pt x="257939" y="43244"/>
                    </a:lnTo>
                    <a:lnTo>
                      <a:pt x="259720" y="86201"/>
                    </a:lnTo>
                    <a:lnTo>
                      <a:pt x="276687" y="163544"/>
                    </a:lnTo>
                    <a:cubicBezTo>
                      <a:pt x="277786" y="167895"/>
                      <a:pt x="278135" y="172407"/>
                      <a:pt x="277718" y="176879"/>
                    </a:cubicBezTo>
                    <a:lnTo>
                      <a:pt x="286248" y="274511"/>
                    </a:lnTo>
                    <a:cubicBezTo>
                      <a:pt x="286248" y="282702"/>
                      <a:pt x="294591" y="298704"/>
                      <a:pt x="322243" y="298704"/>
                    </a:cubicBezTo>
                    <a:cubicBezTo>
                      <a:pt x="349896" y="298704"/>
                      <a:pt x="357864" y="282702"/>
                      <a:pt x="358239" y="274511"/>
                    </a:cubicBezTo>
                    <a:lnTo>
                      <a:pt x="367613" y="164116"/>
                    </a:lnTo>
                    <a:lnTo>
                      <a:pt x="381392" y="141446"/>
                    </a:lnTo>
                    <a:cubicBezTo>
                      <a:pt x="382071" y="140365"/>
                      <a:pt x="382429" y="139109"/>
                      <a:pt x="382423" y="137827"/>
                    </a:cubicBezTo>
                    <a:lnTo>
                      <a:pt x="386548" y="36671"/>
                    </a:lnTo>
                    <a:cubicBezTo>
                      <a:pt x="387358" y="28344"/>
                      <a:pt x="384629" y="20061"/>
                      <a:pt x="379049" y="13907"/>
                    </a:cubicBezTo>
                    <a:cubicBezTo>
                      <a:pt x="371048" y="6440"/>
                      <a:pt x="361020" y="1594"/>
                      <a:pt x="350271" y="0"/>
                    </a:cubicBezTo>
                    <a:lnTo>
                      <a:pt x="322150" y="34290"/>
                    </a:lnTo>
                    <a:close/>
                  </a:path>
                </a:pathLst>
              </a:custGeom>
              <a:noFill/>
              <a:ln w="9525" cap="rnd">
                <a:solidFill>
                  <a:schemeClr val="bg1"/>
                </a:solidFill>
                <a:prstDash val="solid"/>
                <a:round/>
              </a:ln>
            </p:spPr>
            <p:txBody>
              <a:bodyPr rtlCol="0" anchor="ctr"/>
              <a:lstStyle/>
              <a:p>
                <a:endParaRPr lang="en-US"/>
              </a:p>
            </p:txBody>
          </p:sp>
          <p:sp>
            <p:nvSpPr>
              <p:cNvPr id="36" name="Freeform 9">
                <a:extLst>
                  <a:ext uri="{FF2B5EF4-FFF2-40B4-BE49-F238E27FC236}">
                    <a16:creationId xmlns:a16="http://schemas.microsoft.com/office/drawing/2014/main" id="{5E162EE5-BB22-4A52-93D8-4722B027E835}"/>
                  </a:ext>
                </a:extLst>
              </p:cNvPr>
              <p:cNvSpPr/>
              <p:nvPr/>
            </p:nvSpPr>
            <p:spPr>
              <a:xfrm>
                <a:off x="779844" y="1750320"/>
                <a:ext cx="140607" cy="438150"/>
              </a:xfrm>
              <a:custGeom>
                <a:avLst/>
                <a:gdLst>
                  <a:gd name="connsiteX0" fmla="*/ 140360 w 140607"/>
                  <a:gd name="connsiteY0" fmla="*/ 282728 h 438150"/>
                  <a:gd name="connsiteX1" fmla="*/ 117675 w 140607"/>
                  <a:gd name="connsiteY1" fmla="*/ 177382 h 438150"/>
                  <a:gd name="connsiteX2" fmla="*/ 129393 w 140607"/>
                  <a:gd name="connsiteY2" fmla="*/ 116422 h 438150"/>
                  <a:gd name="connsiteX3" fmla="*/ 129393 w 140607"/>
                  <a:gd name="connsiteY3" fmla="*/ 114612 h 438150"/>
                  <a:gd name="connsiteX4" fmla="*/ 103615 w 140607"/>
                  <a:gd name="connsiteY4" fmla="*/ 88228 h 438150"/>
                  <a:gd name="connsiteX5" fmla="*/ 70806 w 140607"/>
                  <a:gd name="connsiteY5" fmla="*/ 128900 h 438150"/>
                  <a:gd name="connsiteX6" fmla="*/ 38092 w 140607"/>
                  <a:gd name="connsiteY6" fmla="*/ 88514 h 438150"/>
                  <a:gd name="connsiteX7" fmla="*/ 12314 w 140607"/>
                  <a:gd name="connsiteY7" fmla="*/ 114898 h 438150"/>
                  <a:gd name="connsiteX8" fmla="*/ 12314 w 140607"/>
                  <a:gd name="connsiteY8" fmla="*/ 116708 h 438150"/>
                  <a:gd name="connsiteX9" fmla="*/ 23937 w 140607"/>
                  <a:gd name="connsiteY9" fmla="*/ 177382 h 438150"/>
                  <a:gd name="connsiteX10" fmla="*/ 878 w 140607"/>
                  <a:gd name="connsiteY10" fmla="*/ 282157 h 438150"/>
                  <a:gd name="connsiteX11" fmla="*/ 3315 w 140607"/>
                  <a:gd name="connsiteY11" fmla="*/ 299683 h 438150"/>
                  <a:gd name="connsiteX12" fmla="*/ 25812 w 140607"/>
                  <a:gd name="connsiteY12" fmla="*/ 308541 h 438150"/>
                  <a:gd name="connsiteX13" fmla="*/ 37342 w 140607"/>
                  <a:gd name="connsiteY13" fmla="*/ 422841 h 438150"/>
                  <a:gd name="connsiteX14" fmla="*/ 43810 w 140607"/>
                  <a:gd name="connsiteY14" fmla="*/ 437891 h 438150"/>
                  <a:gd name="connsiteX15" fmla="*/ 70431 w 140607"/>
                  <a:gd name="connsiteY15" fmla="*/ 447416 h 438150"/>
                  <a:gd name="connsiteX16" fmla="*/ 97147 w 140607"/>
                  <a:gd name="connsiteY16" fmla="*/ 437891 h 438150"/>
                  <a:gd name="connsiteX17" fmla="*/ 103521 w 140607"/>
                  <a:gd name="connsiteY17" fmla="*/ 422841 h 438150"/>
                  <a:gd name="connsiteX18" fmla="*/ 115145 w 140607"/>
                  <a:gd name="connsiteY18" fmla="*/ 308541 h 438150"/>
                  <a:gd name="connsiteX19" fmla="*/ 117675 w 140607"/>
                  <a:gd name="connsiteY19" fmla="*/ 308541 h 438150"/>
                  <a:gd name="connsiteX20" fmla="*/ 138392 w 140607"/>
                  <a:gd name="connsiteY20" fmla="*/ 299683 h 438150"/>
                  <a:gd name="connsiteX21" fmla="*/ 140360 w 140607"/>
                  <a:gd name="connsiteY21" fmla="*/ 282728 h 438150"/>
                  <a:gd name="connsiteX22" fmla="*/ 48778 w 140607"/>
                  <a:gd name="connsiteY22" fmla="*/ 4694 h 438150"/>
                  <a:gd name="connsiteX23" fmla="*/ 38279 w 140607"/>
                  <a:gd name="connsiteY23" fmla="*/ 50604 h 438150"/>
                  <a:gd name="connsiteX24" fmla="*/ 64713 w 140607"/>
                  <a:gd name="connsiteY24" fmla="*/ 79179 h 438150"/>
                  <a:gd name="connsiteX25" fmla="*/ 70713 w 140607"/>
                  <a:gd name="connsiteY25" fmla="*/ 79179 h 438150"/>
                  <a:gd name="connsiteX26" fmla="*/ 76806 w 140607"/>
                  <a:gd name="connsiteY26" fmla="*/ 79179 h 438150"/>
                  <a:gd name="connsiteX27" fmla="*/ 103240 w 140607"/>
                  <a:gd name="connsiteY27" fmla="*/ 50604 h 438150"/>
                  <a:gd name="connsiteX28" fmla="*/ 92741 w 140607"/>
                  <a:gd name="connsiteY28" fmla="*/ 4694 h 438150"/>
                  <a:gd name="connsiteX29" fmla="*/ 70806 w 140607"/>
                  <a:gd name="connsiteY29" fmla="*/ 26 h 438150"/>
                  <a:gd name="connsiteX30" fmla="*/ 48778 w 140607"/>
                  <a:gd name="connsiteY30" fmla="*/ 4694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607" h="438150">
                    <a:moveTo>
                      <a:pt x="140360" y="282728"/>
                    </a:moveTo>
                    <a:lnTo>
                      <a:pt x="117675" y="177382"/>
                    </a:lnTo>
                    <a:lnTo>
                      <a:pt x="129393" y="116422"/>
                    </a:lnTo>
                    <a:cubicBezTo>
                      <a:pt x="129439" y="115820"/>
                      <a:pt x="129439" y="115214"/>
                      <a:pt x="129393" y="114612"/>
                    </a:cubicBezTo>
                    <a:cubicBezTo>
                      <a:pt x="129393" y="101849"/>
                      <a:pt x="120019" y="92800"/>
                      <a:pt x="103615" y="88228"/>
                    </a:cubicBezTo>
                    <a:lnTo>
                      <a:pt x="70806" y="128900"/>
                    </a:lnTo>
                    <a:lnTo>
                      <a:pt x="38092" y="88514"/>
                    </a:lnTo>
                    <a:cubicBezTo>
                      <a:pt x="21313" y="92609"/>
                      <a:pt x="12501" y="102134"/>
                      <a:pt x="12314" y="114898"/>
                    </a:cubicBezTo>
                    <a:cubicBezTo>
                      <a:pt x="12222" y="115498"/>
                      <a:pt x="12222" y="116107"/>
                      <a:pt x="12314" y="116708"/>
                    </a:cubicBezTo>
                    <a:lnTo>
                      <a:pt x="23937" y="177382"/>
                    </a:lnTo>
                    <a:lnTo>
                      <a:pt x="878" y="282157"/>
                    </a:lnTo>
                    <a:cubicBezTo>
                      <a:pt x="-871" y="288079"/>
                      <a:pt x="20" y="294484"/>
                      <a:pt x="3315" y="299683"/>
                    </a:cubicBezTo>
                    <a:cubicBezTo>
                      <a:pt x="8804" y="306387"/>
                      <a:pt x="17311" y="309736"/>
                      <a:pt x="25812" y="308541"/>
                    </a:cubicBezTo>
                    <a:lnTo>
                      <a:pt x="37342" y="422841"/>
                    </a:lnTo>
                    <a:cubicBezTo>
                      <a:pt x="37706" y="428470"/>
                      <a:pt x="39993" y="433794"/>
                      <a:pt x="43810" y="437891"/>
                    </a:cubicBezTo>
                    <a:cubicBezTo>
                      <a:pt x="50979" y="444715"/>
                      <a:pt x="60636" y="448171"/>
                      <a:pt x="70431" y="447416"/>
                    </a:cubicBezTo>
                    <a:cubicBezTo>
                      <a:pt x="80253" y="448162"/>
                      <a:pt x="89937" y="444709"/>
                      <a:pt x="97147" y="437891"/>
                    </a:cubicBezTo>
                    <a:cubicBezTo>
                      <a:pt x="100984" y="433817"/>
                      <a:pt x="103248" y="428473"/>
                      <a:pt x="103521" y="422841"/>
                    </a:cubicBezTo>
                    <a:lnTo>
                      <a:pt x="115145" y="308541"/>
                    </a:lnTo>
                    <a:lnTo>
                      <a:pt x="117675" y="308541"/>
                    </a:lnTo>
                    <a:cubicBezTo>
                      <a:pt x="125604" y="309294"/>
                      <a:pt x="133378" y="305970"/>
                      <a:pt x="138392" y="299683"/>
                    </a:cubicBezTo>
                    <a:cubicBezTo>
                      <a:pt x="141364" y="294563"/>
                      <a:pt x="142078" y="288410"/>
                      <a:pt x="140360" y="282728"/>
                    </a:cubicBezTo>
                    <a:close/>
                    <a:moveTo>
                      <a:pt x="48778" y="4694"/>
                    </a:moveTo>
                    <a:cubicBezTo>
                      <a:pt x="33592" y="14219"/>
                      <a:pt x="34624" y="34983"/>
                      <a:pt x="38279" y="50604"/>
                    </a:cubicBezTo>
                    <a:cubicBezTo>
                      <a:pt x="40603" y="64679"/>
                      <a:pt x="51031" y="75952"/>
                      <a:pt x="64713" y="79179"/>
                    </a:cubicBezTo>
                    <a:cubicBezTo>
                      <a:pt x="64713" y="79179"/>
                      <a:pt x="69213" y="79179"/>
                      <a:pt x="70713" y="79179"/>
                    </a:cubicBezTo>
                    <a:cubicBezTo>
                      <a:pt x="72212" y="79179"/>
                      <a:pt x="76806" y="79179"/>
                      <a:pt x="76806" y="79179"/>
                    </a:cubicBezTo>
                    <a:cubicBezTo>
                      <a:pt x="90488" y="75952"/>
                      <a:pt x="100916" y="64679"/>
                      <a:pt x="103240" y="50604"/>
                    </a:cubicBezTo>
                    <a:cubicBezTo>
                      <a:pt x="106896" y="34983"/>
                      <a:pt x="107927" y="14123"/>
                      <a:pt x="92741" y="4694"/>
                    </a:cubicBezTo>
                    <a:cubicBezTo>
                      <a:pt x="85898" y="1390"/>
                      <a:pt x="78379" y="-210"/>
                      <a:pt x="70806" y="26"/>
                    </a:cubicBezTo>
                    <a:cubicBezTo>
                      <a:pt x="63202" y="-229"/>
                      <a:pt x="55648" y="1372"/>
                      <a:pt x="48778" y="4694"/>
                    </a:cubicBezTo>
                    <a:close/>
                  </a:path>
                </a:pathLst>
              </a:custGeom>
              <a:noFill/>
              <a:ln w="9525" cap="rnd">
                <a:solidFill>
                  <a:schemeClr val="bg1"/>
                </a:solidFill>
                <a:prstDash val="solid"/>
                <a:round/>
              </a:ln>
            </p:spPr>
            <p:txBody>
              <a:bodyPr rtlCol="0" anchor="ctr"/>
              <a:lstStyle/>
              <a:p>
                <a:endParaRPr lang="en-US"/>
              </a:p>
            </p:txBody>
          </p:sp>
        </p:grpSp>
      </p:grpSp>
      <p:sp>
        <p:nvSpPr>
          <p:cNvPr id="37" name="Rectangle 36">
            <a:extLst>
              <a:ext uri="{FF2B5EF4-FFF2-40B4-BE49-F238E27FC236}">
                <a16:creationId xmlns:a16="http://schemas.microsoft.com/office/drawing/2014/main" id="{05D39571-6383-D3F5-137F-44A976415C86}"/>
              </a:ext>
            </a:extLst>
          </p:cNvPr>
          <p:cNvSpPr/>
          <p:nvPr/>
        </p:nvSpPr>
        <p:spPr>
          <a:xfrm>
            <a:off x="600172" y="2676826"/>
            <a:ext cx="2506943" cy="430887"/>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External Participants:</a:t>
            </a:r>
          </a:p>
          <a:p>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Partner</a:t>
            </a:r>
          </a:p>
        </p:txBody>
      </p:sp>
      <p:sp>
        <p:nvSpPr>
          <p:cNvPr id="38" name="Rectangle 37">
            <a:extLst>
              <a:ext uri="{FF2B5EF4-FFF2-40B4-BE49-F238E27FC236}">
                <a16:creationId xmlns:a16="http://schemas.microsoft.com/office/drawing/2014/main" id="{56B4AB70-B721-E95A-E6AE-7460963DA6B6}"/>
              </a:ext>
            </a:extLst>
          </p:cNvPr>
          <p:cNvSpPr/>
          <p:nvPr/>
        </p:nvSpPr>
        <p:spPr>
          <a:xfrm>
            <a:off x="3280273" y="2682158"/>
            <a:ext cx="2742709" cy="430887"/>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Client Participants:</a:t>
            </a:r>
          </a:p>
          <a:p>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Renewal Rep</a:t>
            </a:r>
          </a:p>
        </p:txBody>
      </p:sp>
      <p:grpSp>
        <p:nvGrpSpPr>
          <p:cNvPr id="64" name="Group 63">
            <a:extLst>
              <a:ext uri="{FF2B5EF4-FFF2-40B4-BE49-F238E27FC236}">
                <a16:creationId xmlns:a16="http://schemas.microsoft.com/office/drawing/2014/main" id="{8194E847-CB98-A829-1758-CE7A2316FAE9}"/>
              </a:ext>
            </a:extLst>
          </p:cNvPr>
          <p:cNvGrpSpPr/>
          <p:nvPr/>
        </p:nvGrpSpPr>
        <p:grpSpPr>
          <a:xfrm>
            <a:off x="6661243" y="2860761"/>
            <a:ext cx="4921157" cy="990656"/>
            <a:chOff x="6661243" y="2860761"/>
            <a:chExt cx="4921157" cy="990656"/>
          </a:xfrm>
        </p:grpSpPr>
        <p:sp>
          <p:nvSpPr>
            <p:cNvPr id="3" name="Rectangle 2">
              <a:extLst>
                <a:ext uri="{FF2B5EF4-FFF2-40B4-BE49-F238E27FC236}">
                  <a16:creationId xmlns:a16="http://schemas.microsoft.com/office/drawing/2014/main" id="{7789E813-9DD9-083F-5A53-3AFF645971B6}"/>
                </a:ext>
              </a:extLst>
            </p:cNvPr>
            <p:cNvSpPr/>
            <p:nvPr/>
          </p:nvSpPr>
          <p:spPr>
            <a:xfrm>
              <a:off x="7049281" y="2860761"/>
              <a:ext cx="4533119" cy="990656"/>
            </a:xfrm>
            <a:prstGeom prst="rect">
              <a:avLst/>
            </a:prstGeom>
          </p:spPr>
          <p:txBody>
            <a:bodyPr wrap="square" lIns="0" tIns="0" rIns="0" bIns="0">
              <a:spAutoFit/>
            </a:bodyPr>
            <a:lstStyle/>
            <a:p>
              <a:pPr>
                <a:lnSpc>
                  <a:spcPct val="125000"/>
                </a:lnSpc>
                <a:buClr>
                  <a:schemeClr val="accent2"/>
                </a:buClr>
              </a:pPr>
              <a:r>
                <a:rPr lang="en-US" sz="1200" b="1" dirty="0"/>
                <a:t>Event Prep</a:t>
              </a:r>
            </a:p>
            <a:p>
              <a:pPr marL="180000" indent="-180000">
                <a:lnSpc>
                  <a:spcPct val="125000"/>
                </a:lnSpc>
                <a:buFont typeface="Arial" panose="020B0604020202020204" pitchFamily="34" charset="0"/>
                <a:buChar char="•"/>
                <a:defRPr/>
              </a:pPr>
              <a:r>
                <a:rPr lang="en-US" sz="1000" dirty="0"/>
                <a:t>Verify need for EOL SKUs (ETS/EAS) or Zero Dollar Orders for SKU changes</a:t>
              </a:r>
            </a:p>
            <a:p>
              <a:pPr marL="180000" indent="-180000">
                <a:lnSpc>
                  <a:spcPct val="125000"/>
                </a:lnSpc>
                <a:buFont typeface="Arial" panose="020B0604020202020204" pitchFamily="34" charset="0"/>
                <a:buChar char="•"/>
                <a:defRPr/>
              </a:pPr>
              <a:r>
                <a:rPr lang="en-US" sz="1000" dirty="0"/>
                <a:t>Complete co-term, LTW or LAR if needed</a:t>
              </a:r>
            </a:p>
            <a:p>
              <a:pPr marL="180000" indent="-180000">
                <a:lnSpc>
                  <a:spcPct val="125000"/>
                </a:lnSpc>
                <a:buFont typeface="Arial" panose="020B0604020202020204" pitchFamily="34" charset="0"/>
                <a:buChar char="•"/>
                <a:defRPr/>
              </a:pPr>
              <a:r>
                <a:rPr lang="en-US" sz="1000" dirty="0"/>
                <a:t>Apply appropriate uplift</a:t>
              </a:r>
            </a:p>
            <a:p>
              <a:pPr marL="180000" indent="-180000">
                <a:lnSpc>
                  <a:spcPct val="125000"/>
                </a:lnSpc>
                <a:buFont typeface="Arial" panose="020B0604020202020204" pitchFamily="34" charset="0"/>
                <a:buChar char="•"/>
                <a:defRPr/>
              </a:pPr>
              <a:r>
                <a:rPr lang="en-US" sz="1000" dirty="0"/>
                <a:t>Show potential reinstatement fee if late</a:t>
              </a:r>
            </a:p>
          </p:txBody>
        </p:sp>
        <p:grpSp>
          <p:nvGrpSpPr>
            <p:cNvPr id="43" name="Group 42">
              <a:extLst>
                <a:ext uri="{FF2B5EF4-FFF2-40B4-BE49-F238E27FC236}">
                  <a16:creationId xmlns:a16="http://schemas.microsoft.com/office/drawing/2014/main" id="{2DA0C27D-9210-2CBA-FA80-987DED249E51}"/>
                </a:ext>
              </a:extLst>
            </p:cNvPr>
            <p:cNvGrpSpPr/>
            <p:nvPr/>
          </p:nvGrpSpPr>
          <p:grpSpPr>
            <a:xfrm>
              <a:off x="6661243" y="2860761"/>
              <a:ext cx="219035" cy="219035"/>
              <a:chOff x="609596" y="1299677"/>
              <a:chExt cx="219035" cy="219035"/>
            </a:xfrm>
          </p:grpSpPr>
          <p:sp>
            <p:nvSpPr>
              <p:cNvPr id="45" name="Rectangle 44">
                <a:extLst>
                  <a:ext uri="{FF2B5EF4-FFF2-40B4-BE49-F238E27FC236}">
                    <a16:creationId xmlns:a16="http://schemas.microsoft.com/office/drawing/2014/main" id="{A3FEF5AB-0E54-6117-3743-4CD74A33E248}"/>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46" name="Straight Connector 45">
                <a:extLst>
                  <a:ext uri="{FF2B5EF4-FFF2-40B4-BE49-F238E27FC236}">
                    <a16:creationId xmlns:a16="http://schemas.microsoft.com/office/drawing/2014/main" id="{37073E7F-E315-2CDA-78C4-128BD3945F70}"/>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8248C6F-5EAF-2DC6-B5CC-5F8E05366CAE}"/>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nvGrpSpPr>
          <p:cNvPr id="63" name="Group 62">
            <a:extLst>
              <a:ext uri="{FF2B5EF4-FFF2-40B4-BE49-F238E27FC236}">
                <a16:creationId xmlns:a16="http://schemas.microsoft.com/office/drawing/2014/main" id="{AFFEAC4A-A546-1B96-16C5-073C86404AD6}"/>
              </a:ext>
            </a:extLst>
          </p:cNvPr>
          <p:cNvGrpSpPr/>
          <p:nvPr/>
        </p:nvGrpSpPr>
        <p:grpSpPr>
          <a:xfrm>
            <a:off x="6661243" y="4117742"/>
            <a:ext cx="4921157" cy="413575"/>
            <a:chOff x="6661243" y="4279639"/>
            <a:chExt cx="4921157" cy="413575"/>
          </a:xfrm>
        </p:grpSpPr>
        <p:sp>
          <p:nvSpPr>
            <p:cNvPr id="17" name="Rectangle 16">
              <a:extLst>
                <a:ext uri="{FF2B5EF4-FFF2-40B4-BE49-F238E27FC236}">
                  <a16:creationId xmlns:a16="http://schemas.microsoft.com/office/drawing/2014/main" id="{9BC5AF3A-31BE-1951-A039-09AC2226330C}"/>
                </a:ext>
              </a:extLst>
            </p:cNvPr>
            <p:cNvSpPr/>
            <p:nvPr/>
          </p:nvSpPr>
          <p:spPr>
            <a:xfrm>
              <a:off x="7049281" y="4279639"/>
              <a:ext cx="4533119" cy="413575"/>
            </a:xfrm>
            <a:prstGeom prst="rect">
              <a:avLst/>
            </a:prstGeom>
          </p:spPr>
          <p:txBody>
            <a:bodyPr wrap="square" lIns="0" tIns="0" rIns="0" bIns="0">
              <a:spAutoFit/>
            </a:bodyPr>
            <a:lstStyle/>
            <a:p>
              <a:pPr>
                <a:lnSpc>
                  <a:spcPct val="125000"/>
                </a:lnSpc>
                <a:buClr>
                  <a:schemeClr val="accent2"/>
                </a:buClr>
              </a:pPr>
              <a:r>
                <a:rPr lang="en-US" sz="1200" b="1" dirty="0"/>
                <a:t>Event</a:t>
              </a:r>
            </a:p>
            <a:p>
              <a:pPr marL="180000" indent="-180000">
                <a:lnSpc>
                  <a:spcPct val="125000"/>
                </a:lnSpc>
                <a:buFont typeface="Arial" panose="020B0604020202020204" pitchFamily="34" charset="0"/>
                <a:buChar char="•"/>
                <a:defRPr/>
              </a:pPr>
              <a:r>
                <a:rPr lang="en-US" sz="1000" dirty="0"/>
                <a:t>Send quote with sequence of events</a:t>
              </a:r>
            </a:p>
          </p:txBody>
        </p:sp>
        <p:grpSp>
          <p:nvGrpSpPr>
            <p:cNvPr id="48" name="Group 47">
              <a:extLst>
                <a:ext uri="{FF2B5EF4-FFF2-40B4-BE49-F238E27FC236}">
                  <a16:creationId xmlns:a16="http://schemas.microsoft.com/office/drawing/2014/main" id="{5D6FFA3F-B65B-245A-B0FF-F6C564C3609D}"/>
                </a:ext>
              </a:extLst>
            </p:cNvPr>
            <p:cNvGrpSpPr/>
            <p:nvPr/>
          </p:nvGrpSpPr>
          <p:grpSpPr>
            <a:xfrm>
              <a:off x="6661243" y="4279639"/>
              <a:ext cx="219035" cy="219035"/>
              <a:chOff x="609596" y="1299677"/>
              <a:chExt cx="219035" cy="219035"/>
            </a:xfrm>
          </p:grpSpPr>
          <p:sp>
            <p:nvSpPr>
              <p:cNvPr id="51" name="Rectangle 50">
                <a:extLst>
                  <a:ext uri="{FF2B5EF4-FFF2-40B4-BE49-F238E27FC236}">
                    <a16:creationId xmlns:a16="http://schemas.microsoft.com/office/drawing/2014/main" id="{B8A93CEF-76A8-E84B-9FE9-574C64250109}"/>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56" name="Straight Connector 55">
                <a:extLst>
                  <a:ext uri="{FF2B5EF4-FFF2-40B4-BE49-F238E27FC236}">
                    <a16:creationId xmlns:a16="http://schemas.microsoft.com/office/drawing/2014/main" id="{DEB66C18-10EC-75E0-79FB-9C487BF5EE64}"/>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F9BE8F0-32D2-CEDD-5620-B57E6A046EA1}"/>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nvGrpSpPr>
          <p:cNvPr id="62" name="Group 61">
            <a:extLst>
              <a:ext uri="{FF2B5EF4-FFF2-40B4-BE49-F238E27FC236}">
                <a16:creationId xmlns:a16="http://schemas.microsoft.com/office/drawing/2014/main" id="{EEBB7C09-846F-698F-244F-3FE535422F25}"/>
              </a:ext>
            </a:extLst>
          </p:cNvPr>
          <p:cNvGrpSpPr/>
          <p:nvPr/>
        </p:nvGrpSpPr>
        <p:grpSpPr>
          <a:xfrm>
            <a:off x="6661243" y="4797641"/>
            <a:ext cx="4921157" cy="798295"/>
            <a:chOff x="6661243" y="5174166"/>
            <a:chExt cx="4921157" cy="798295"/>
          </a:xfrm>
        </p:grpSpPr>
        <p:sp>
          <p:nvSpPr>
            <p:cNvPr id="19" name="Rectangle 18">
              <a:extLst>
                <a:ext uri="{FF2B5EF4-FFF2-40B4-BE49-F238E27FC236}">
                  <a16:creationId xmlns:a16="http://schemas.microsoft.com/office/drawing/2014/main" id="{D386107C-7FE7-DE9A-DDC5-9020799DFB8E}"/>
                </a:ext>
              </a:extLst>
            </p:cNvPr>
            <p:cNvSpPr/>
            <p:nvPr/>
          </p:nvSpPr>
          <p:spPr>
            <a:xfrm>
              <a:off x="7049281" y="5174166"/>
              <a:ext cx="4533119" cy="798295"/>
            </a:xfrm>
            <a:prstGeom prst="rect">
              <a:avLst/>
            </a:prstGeom>
          </p:spPr>
          <p:txBody>
            <a:bodyPr wrap="square" lIns="0" tIns="0" rIns="0" bIns="0">
              <a:spAutoFit/>
            </a:bodyPr>
            <a:lstStyle/>
            <a:p>
              <a:pPr>
                <a:lnSpc>
                  <a:spcPct val="125000"/>
                </a:lnSpc>
                <a:buClr>
                  <a:schemeClr val="accent2"/>
                </a:buClr>
                <a:defRPr/>
              </a:pPr>
              <a:r>
                <a:rPr lang="en-US" sz="1200" b="1" dirty="0"/>
                <a:t>Post Event</a:t>
              </a:r>
            </a:p>
            <a:p>
              <a:pPr marL="180000" indent="-180000">
                <a:lnSpc>
                  <a:spcPct val="125000"/>
                </a:lnSpc>
                <a:buFont typeface="Arial" panose="020B0604020202020204" pitchFamily="34" charset="0"/>
                <a:buChar char="•"/>
                <a:defRPr/>
              </a:pPr>
              <a:r>
                <a:rPr lang="en-US" sz="1000" dirty="0"/>
                <a:t>Call partner to verify receipt of quote and review sequence </a:t>
              </a:r>
              <a:br>
                <a:rPr lang="en-US" sz="1000" dirty="0"/>
              </a:br>
              <a:r>
                <a:rPr lang="en-US" sz="1000" dirty="0"/>
                <a:t>of events</a:t>
              </a:r>
            </a:p>
            <a:p>
              <a:pPr marL="180000" indent="-180000">
                <a:lnSpc>
                  <a:spcPct val="125000"/>
                </a:lnSpc>
                <a:buFont typeface="Arial" panose="020B0604020202020204" pitchFamily="34" charset="0"/>
                <a:buChar char="•"/>
                <a:defRPr/>
              </a:pPr>
              <a:r>
                <a:rPr lang="en-US" sz="1000" dirty="0"/>
                <a:t>Update OSC to record quote sent</a:t>
              </a:r>
            </a:p>
          </p:txBody>
        </p:sp>
        <p:grpSp>
          <p:nvGrpSpPr>
            <p:cNvPr id="58" name="Group 57">
              <a:extLst>
                <a:ext uri="{FF2B5EF4-FFF2-40B4-BE49-F238E27FC236}">
                  <a16:creationId xmlns:a16="http://schemas.microsoft.com/office/drawing/2014/main" id="{E27B8E3F-DAA4-DD81-9472-65522D66D61E}"/>
                </a:ext>
              </a:extLst>
            </p:cNvPr>
            <p:cNvGrpSpPr/>
            <p:nvPr/>
          </p:nvGrpSpPr>
          <p:grpSpPr>
            <a:xfrm>
              <a:off x="6661243" y="5174166"/>
              <a:ext cx="219035" cy="219035"/>
              <a:chOff x="609596" y="1299677"/>
              <a:chExt cx="219035" cy="219035"/>
            </a:xfrm>
          </p:grpSpPr>
          <p:sp>
            <p:nvSpPr>
              <p:cNvPr id="59" name="Rectangle 58">
                <a:extLst>
                  <a:ext uri="{FF2B5EF4-FFF2-40B4-BE49-F238E27FC236}">
                    <a16:creationId xmlns:a16="http://schemas.microsoft.com/office/drawing/2014/main" id="{45C2E2E0-16A2-EBB4-6409-F479B7A1BAB1}"/>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60" name="Straight Connector 59">
                <a:extLst>
                  <a:ext uri="{FF2B5EF4-FFF2-40B4-BE49-F238E27FC236}">
                    <a16:creationId xmlns:a16="http://schemas.microsoft.com/office/drawing/2014/main" id="{97F32E87-F41A-FD45-17DF-EF9F0C1DFFD3}"/>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CAD08A-7FF7-B6B8-5AFC-96D179E0E231}"/>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65" name="Rectangle 64">
            <a:extLst>
              <a:ext uri="{FF2B5EF4-FFF2-40B4-BE49-F238E27FC236}">
                <a16:creationId xmlns:a16="http://schemas.microsoft.com/office/drawing/2014/main" id="{594D9A37-6FDA-031B-C4A5-08C3F9E87737}"/>
              </a:ext>
            </a:extLst>
          </p:cNvPr>
          <p:cNvSpPr/>
          <p:nvPr/>
        </p:nvSpPr>
        <p:spPr>
          <a:xfrm flipV="1">
            <a:off x="0" y="6126480"/>
            <a:ext cx="6492240"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Tree>
    <p:extLst>
      <p:ext uri="{BB962C8B-B14F-4D97-AF65-F5344CB8AC3E}">
        <p14:creationId xmlns:p14="http://schemas.microsoft.com/office/powerpoint/2010/main" val="413758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CEF7F3-34E7-2D61-2365-D7B74629453D}"/>
              </a:ext>
            </a:extLst>
          </p:cNvPr>
          <p:cNvSpPr/>
          <p:nvPr/>
        </p:nvSpPr>
        <p:spPr>
          <a:xfrm>
            <a:off x="0" y="5441950"/>
            <a:ext cx="2571750" cy="730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A86D3F-78D8-B0F3-043E-F99D244DB9D5}"/>
              </a:ext>
            </a:extLst>
          </p:cNvPr>
          <p:cNvSpPr/>
          <p:nvPr/>
        </p:nvSpPr>
        <p:spPr>
          <a:xfrm>
            <a:off x="0" y="1266824"/>
            <a:ext cx="2571750" cy="3800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hidden="1">
            <a:extLst>
              <a:ext uri="{FF2B5EF4-FFF2-40B4-BE49-F238E27FC236}">
                <a16:creationId xmlns:a16="http://schemas.microsoft.com/office/drawing/2014/main" id="{48273AC2-064F-4610-B1BF-38B53120B600}"/>
              </a:ext>
            </a:extLst>
          </p:cNvPr>
          <p:cNvGraphicFramePr>
            <a:graphicFrameLocks noChangeAspect="1"/>
          </p:cNvGraphicFramePr>
          <p:nvPr>
            <p:custDataLst>
              <p:tags r:id="rId1"/>
            </p:custData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48273AC2-064F-4610-B1BF-38B53120B600}"/>
                          </a:ext>
                        </a:extLst>
                      </p:cNvPr>
                      <p:cNvPicPr/>
                      <p:nvPr/>
                    </p:nvPicPr>
                    <p:blipFill>
                      <a:blip r:embed="rId6"/>
                      <a:stretch>
                        <a:fillRect/>
                      </a:stretch>
                    </p:blipFill>
                    <p:spPr>
                      <a:xfrm>
                        <a:off x="4762" y="2480"/>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0D848AF-4CB1-4157-8CC0-04894E99F79B}"/>
              </a:ext>
            </a:extLst>
          </p:cNvPr>
          <p:cNvSpPr/>
          <p:nvPr>
            <p:custDataLst>
              <p:tags r:id="rId2"/>
            </p:custDataLst>
          </p:nvPr>
        </p:nvSpPr>
        <p:spPr bwMode="auto">
          <a:xfrm>
            <a:off x="3176" y="894"/>
            <a:ext cx="158709" cy="158709"/>
          </a:xfrm>
          <a:prstGeom prst="rect">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defTabSz="914126">
              <a:lnSpc>
                <a:spcPct val="90000"/>
              </a:lnSpc>
              <a:spcBef>
                <a:spcPct val="0"/>
              </a:spcBef>
              <a:spcAft>
                <a:spcPct val="0"/>
              </a:spcAft>
              <a:defRPr/>
            </a:pPr>
            <a:endParaRPr lang="en-US" sz="3199" b="1" dirty="0">
              <a:solidFill>
                <a:srgbClr val="FFFFFF"/>
              </a:solidFill>
              <a:latin typeface="Avenir Next LT Pro" pitchFamily="50" charset="0"/>
              <a:sym typeface="Corbel" panose="020B0503020204020204" pitchFamily="34" charset="0"/>
            </a:endParaRPr>
          </a:p>
        </p:txBody>
      </p:sp>
      <p:sp>
        <p:nvSpPr>
          <p:cNvPr id="5" name="Title 4">
            <a:extLst>
              <a:ext uri="{FF2B5EF4-FFF2-40B4-BE49-F238E27FC236}">
                <a16:creationId xmlns:a16="http://schemas.microsoft.com/office/drawing/2014/main" id="{6E768F84-6A0B-304C-9DFE-3929F61FE011}"/>
              </a:ext>
            </a:extLst>
          </p:cNvPr>
          <p:cNvSpPr>
            <a:spLocks noGrp="1"/>
          </p:cNvSpPr>
          <p:nvPr>
            <p:ph type="title"/>
          </p:nvPr>
        </p:nvSpPr>
        <p:spPr/>
        <p:txBody>
          <a:bodyPr/>
          <a:lstStyle/>
          <a:p>
            <a:r>
              <a:rPr lang="en-US" dirty="0"/>
              <a:t>Renewals Process Timeline | </a:t>
            </a:r>
            <a:r>
              <a:rPr lang="en-US" dirty="0">
                <a:solidFill>
                  <a:schemeClr val="tx2"/>
                </a:solidFill>
              </a:rPr>
              <a:t>Activities by Month/Quarter</a:t>
            </a:r>
          </a:p>
        </p:txBody>
      </p:sp>
      <p:graphicFrame>
        <p:nvGraphicFramePr>
          <p:cNvPr id="8" name="Table 7">
            <a:extLst>
              <a:ext uri="{FF2B5EF4-FFF2-40B4-BE49-F238E27FC236}">
                <a16:creationId xmlns:a16="http://schemas.microsoft.com/office/drawing/2014/main" id="{753B841D-47E0-FD44-AE16-DB169B61F412}"/>
              </a:ext>
            </a:extLst>
          </p:cNvPr>
          <p:cNvGraphicFramePr>
            <a:graphicFrameLocks noGrp="1"/>
          </p:cNvGraphicFramePr>
          <p:nvPr>
            <p:extLst>
              <p:ext uri="{D42A27DB-BD31-4B8C-83A1-F6EECF244321}">
                <p14:modId xmlns:p14="http://schemas.microsoft.com/office/powerpoint/2010/main" val="2814803642"/>
              </p:ext>
            </p:extLst>
          </p:nvPr>
        </p:nvGraphicFramePr>
        <p:xfrm>
          <a:off x="609440" y="1266825"/>
          <a:ext cx="10962285" cy="4905373"/>
        </p:xfrm>
        <a:graphic>
          <a:graphicData uri="http://schemas.openxmlformats.org/drawingml/2006/table">
            <a:tbl>
              <a:tblPr firstRow="1" bandRow="1">
                <a:tableStyleId>{6E25E649-3F16-4E02-A733-19D2CDBF48F0}</a:tableStyleId>
              </a:tblPr>
              <a:tblGrid>
                <a:gridCol w="1978485">
                  <a:extLst>
                    <a:ext uri="{9D8B030D-6E8A-4147-A177-3AD203B41FA5}">
                      <a16:colId xmlns:a16="http://schemas.microsoft.com/office/drawing/2014/main" val="2708787962"/>
                    </a:ext>
                  </a:extLst>
                </a:gridCol>
                <a:gridCol w="748650">
                  <a:extLst>
                    <a:ext uri="{9D8B030D-6E8A-4147-A177-3AD203B41FA5}">
                      <a16:colId xmlns:a16="http://schemas.microsoft.com/office/drawing/2014/main" val="303098297"/>
                    </a:ext>
                  </a:extLst>
                </a:gridCol>
                <a:gridCol w="748650">
                  <a:extLst>
                    <a:ext uri="{9D8B030D-6E8A-4147-A177-3AD203B41FA5}">
                      <a16:colId xmlns:a16="http://schemas.microsoft.com/office/drawing/2014/main" val="218362905"/>
                    </a:ext>
                  </a:extLst>
                </a:gridCol>
                <a:gridCol w="748650">
                  <a:extLst>
                    <a:ext uri="{9D8B030D-6E8A-4147-A177-3AD203B41FA5}">
                      <a16:colId xmlns:a16="http://schemas.microsoft.com/office/drawing/2014/main" val="448484404"/>
                    </a:ext>
                  </a:extLst>
                </a:gridCol>
                <a:gridCol w="748650">
                  <a:extLst>
                    <a:ext uri="{9D8B030D-6E8A-4147-A177-3AD203B41FA5}">
                      <a16:colId xmlns:a16="http://schemas.microsoft.com/office/drawing/2014/main" val="4209875189"/>
                    </a:ext>
                  </a:extLst>
                </a:gridCol>
                <a:gridCol w="748650">
                  <a:extLst>
                    <a:ext uri="{9D8B030D-6E8A-4147-A177-3AD203B41FA5}">
                      <a16:colId xmlns:a16="http://schemas.microsoft.com/office/drawing/2014/main" val="164254172"/>
                    </a:ext>
                  </a:extLst>
                </a:gridCol>
                <a:gridCol w="748650">
                  <a:extLst>
                    <a:ext uri="{9D8B030D-6E8A-4147-A177-3AD203B41FA5}">
                      <a16:colId xmlns:a16="http://schemas.microsoft.com/office/drawing/2014/main" val="4175822557"/>
                    </a:ext>
                  </a:extLst>
                </a:gridCol>
                <a:gridCol w="748650">
                  <a:extLst>
                    <a:ext uri="{9D8B030D-6E8A-4147-A177-3AD203B41FA5}">
                      <a16:colId xmlns:a16="http://schemas.microsoft.com/office/drawing/2014/main" val="3254870164"/>
                    </a:ext>
                  </a:extLst>
                </a:gridCol>
                <a:gridCol w="748650">
                  <a:extLst>
                    <a:ext uri="{9D8B030D-6E8A-4147-A177-3AD203B41FA5}">
                      <a16:colId xmlns:a16="http://schemas.microsoft.com/office/drawing/2014/main" val="1146013281"/>
                    </a:ext>
                  </a:extLst>
                </a:gridCol>
                <a:gridCol w="748650">
                  <a:extLst>
                    <a:ext uri="{9D8B030D-6E8A-4147-A177-3AD203B41FA5}">
                      <a16:colId xmlns:a16="http://schemas.microsoft.com/office/drawing/2014/main" val="2501915270"/>
                    </a:ext>
                  </a:extLst>
                </a:gridCol>
                <a:gridCol w="748650">
                  <a:extLst>
                    <a:ext uri="{9D8B030D-6E8A-4147-A177-3AD203B41FA5}">
                      <a16:colId xmlns:a16="http://schemas.microsoft.com/office/drawing/2014/main" val="2423071097"/>
                    </a:ext>
                  </a:extLst>
                </a:gridCol>
                <a:gridCol w="748650">
                  <a:extLst>
                    <a:ext uri="{9D8B030D-6E8A-4147-A177-3AD203B41FA5}">
                      <a16:colId xmlns:a16="http://schemas.microsoft.com/office/drawing/2014/main" val="995106750"/>
                    </a:ext>
                  </a:extLst>
                </a:gridCol>
                <a:gridCol w="748650">
                  <a:extLst>
                    <a:ext uri="{9D8B030D-6E8A-4147-A177-3AD203B41FA5}">
                      <a16:colId xmlns:a16="http://schemas.microsoft.com/office/drawing/2014/main" val="2691133527"/>
                    </a:ext>
                  </a:extLst>
                </a:gridCol>
              </a:tblGrid>
              <a:tr h="277709">
                <a:tc>
                  <a:txBody>
                    <a:bodyPr/>
                    <a:lstStyle/>
                    <a:p>
                      <a:pPr algn="r"/>
                      <a:endParaRPr lang="en-US" sz="1100" dirty="0">
                        <a:solidFill>
                          <a:schemeClr val="bg1"/>
                        </a:solidFill>
                      </a:endParaRP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050" dirty="0">
                          <a:solidFill>
                            <a:schemeClr val="bg1"/>
                          </a:solidFill>
                        </a:rPr>
                        <a:t>Q1</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gridSpan="3">
                  <a:txBody>
                    <a:bodyPr/>
                    <a:lstStyle/>
                    <a:p>
                      <a:pPr algn="ctr"/>
                      <a:r>
                        <a:rPr lang="en-US" sz="1050" dirty="0">
                          <a:solidFill>
                            <a:schemeClr val="bg1"/>
                          </a:solidFill>
                        </a:rPr>
                        <a:t>Q2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gridSpan="3">
                  <a:txBody>
                    <a:bodyPr/>
                    <a:lstStyle/>
                    <a:p>
                      <a:pPr algn="ctr"/>
                      <a:r>
                        <a:rPr lang="en-US" sz="1050" dirty="0">
                          <a:solidFill>
                            <a:schemeClr val="bg1"/>
                          </a:solidFill>
                        </a:rPr>
                        <a:t>Q3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ctr"/>
                      <a:r>
                        <a:rPr lang="en-US" sz="1050" dirty="0">
                          <a:solidFill>
                            <a:schemeClr val="bg1"/>
                          </a:solidFill>
                        </a:rPr>
                        <a:t>Q4</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1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a:endParaRPr lang="en-US" sz="11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40667813"/>
                  </a:ext>
                </a:extLst>
              </a:tr>
              <a:tr h="368959">
                <a:tc>
                  <a:txBody>
                    <a:bodyPr/>
                    <a:lstStyle/>
                    <a:p>
                      <a:pPr algn="r"/>
                      <a:r>
                        <a:rPr lang="en-US" sz="1100" b="1" dirty="0">
                          <a:solidFill>
                            <a:schemeClr val="bg1"/>
                          </a:solidFill>
                        </a:rPr>
                        <a:t>Renewal Sales</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bg1"/>
                          </a:solidFill>
                        </a:rPr>
                        <a:t>Apr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Jun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Jul</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Sept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Oct</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Dec</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Jan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750566431"/>
                  </a:ext>
                </a:extLst>
              </a:tr>
              <a:tr h="368959">
                <a:tc>
                  <a:txBody>
                    <a:bodyPr/>
                    <a:lstStyle/>
                    <a:p>
                      <a:pPr algn="r"/>
                      <a:r>
                        <a:rPr lang="en-US" sz="1100" dirty="0">
                          <a:solidFill>
                            <a:schemeClr val="bg1"/>
                          </a:solidFill>
                        </a:rPr>
                        <a:t>Customer Business Review</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459105372"/>
                  </a:ext>
                </a:extLst>
              </a:tr>
              <a:tr h="368959">
                <a:tc>
                  <a:txBody>
                    <a:bodyPr/>
                    <a:lstStyle/>
                    <a:p>
                      <a:pPr algn="r"/>
                      <a:r>
                        <a:rPr lang="en-US" sz="1100" dirty="0">
                          <a:solidFill>
                            <a:schemeClr val="bg1"/>
                          </a:solidFill>
                        </a:rPr>
                        <a:t>First Renewal Call – I/T</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238591880"/>
                  </a:ext>
                </a:extLst>
              </a:tr>
              <a:tr h="469037">
                <a:tc>
                  <a:txBody>
                    <a:bodyPr/>
                    <a:lstStyle/>
                    <a:p>
                      <a:pPr algn="r"/>
                      <a:r>
                        <a:rPr lang="en-US" sz="1100" dirty="0">
                          <a:solidFill>
                            <a:schemeClr val="bg1"/>
                          </a:solidFill>
                        </a:rPr>
                        <a:t>Timeline Call – Procurement</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995013267"/>
                  </a:ext>
                </a:extLst>
              </a:tr>
              <a:tr h="368959">
                <a:tc>
                  <a:txBody>
                    <a:bodyPr/>
                    <a:lstStyle/>
                    <a:p>
                      <a:pPr algn="r"/>
                      <a:r>
                        <a:rPr lang="en-US" sz="1100" dirty="0">
                          <a:solidFill>
                            <a:schemeClr val="bg1"/>
                          </a:solidFill>
                        </a:rPr>
                        <a:t>Alignment Call – Partner</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143613643"/>
                  </a:ext>
                </a:extLst>
              </a:tr>
              <a:tr h="368959">
                <a:tc>
                  <a:txBody>
                    <a:bodyPr/>
                    <a:lstStyle/>
                    <a:p>
                      <a:pPr algn="r"/>
                      <a:r>
                        <a:rPr lang="en-US" sz="1100" dirty="0">
                          <a:solidFill>
                            <a:schemeClr val="bg1"/>
                          </a:solidFill>
                        </a:rPr>
                        <a:t>Send Quote to Partner</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941994451"/>
                  </a:ext>
                </a:extLst>
              </a:tr>
              <a:tr h="368959">
                <a:tc>
                  <a:txBody>
                    <a:bodyPr/>
                    <a:lstStyle/>
                    <a:p>
                      <a:pPr algn="r"/>
                      <a:r>
                        <a:rPr lang="en-US" sz="1100" dirty="0">
                          <a:solidFill>
                            <a:schemeClr val="bg1"/>
                          </a:solidFill>
                        </a:rPr>
                        <a:t>Send Quote to Customer</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87333927"/>
                  </a:ext>
                </a:extLst>
              </a:tr>
              <a:tr h="469037">
                <a:tc>
                  <a:txBody>
                    <a:bodyPr/>
                    <a:lstStyle/>
                    <a:p>
                      <a:pPr algn="r"/>
                      <a:r>
                        <a:rPr lang="en-US" sz="1100" dirty="0">
                          <a:solidFill>
                            <a:schemeClr val="bg1"/>
                          </a:solidFill>
                        </a:rPr>
                        <a:t>Current Quarter Booking</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000" dirty="0"/>
                        <a:t>Negotiate, Receive PO, Book – Q1</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2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200" dirty="0"/>
                    </a:p>
                  </a:txBody>
                  <a:tcPr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Negotiate, Receive PO, Book – Q2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Negotiate, Receive PO, Book – Q3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Negotiate, Receive PO, Book – Q4</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561417220"/>
                  </a:ext>
                </a:extLst>
              </a:tr>
              <a:tr h="368959">
                <a:tc>
                  <a:txBody>
                    <a:bodyPr/>
                    <a:lstStyle/>
                    <a:p>
                      <a:pPr algn="r"/>
                      <a:r>
                        <a:rPr lang="en-US" sz="1100" dirty="0">
                          <a:solidFill>
                            <a:schemeClr val="bg1"/>
                          </a:solidFill>
                        </a:rPr>
                        <a:t>Customer Thank You</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89069212"/>
                  </a:ext>
                </a:extLst>
              </a:tr>
              <a:tr h="368959">
                <a:tc>
                  <a:txBody>
                    <a:bodyPr/>
                    <a:lstStyle/>
                    <a:p>
                      <a:pPr algn="r"/>
                      <a:endParaRPr lang="en-US" sz="1100" dirty="0">
                        <a:solidFill>
                          <a:schemeClr val="bg1"/>
                        </a:solidFill>
                      </a:endParaRP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6843179"/>
                  </a:ext>
                </a:extLst>
              </a:tr>
              <a:tr h="368959">
                <a:tc>
                  <a:txBody>
                    <a:bodyPr/>
                    <a:lstStyle/>
                    <a:p>
                      <a:pPr marL="0" algn="r" defTabSz="914400" rtl="0" eaLnBrk="1" latinLnBrk="0" hangingPunct="1"/>
                      <a:r>
                        <a:rPr lang="en-US" sz="1100" kern="1200" dirty="0">
                          <a:solidFill>
                            <a:schemeClr val="bg1"/>
                          </a:solidFill>
                          <a:latin typeface="+mn-lt"/>
                          <a:ea typeface="+mn-ea"/>
                          <a:cs typeface="+mn-cs"/>
                        </a:rPr>
                        <a:t>Consolidation Feedback</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Q4</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Q1</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Q1</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Q2</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Q2</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Q3</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835396306"/>
                  </a:ext>
                </a:extLst>
              </a:tr>
              <a:tr h="368959">
                <a:tc>
                  <a:txBody>
                    <a:bodyPr/>
                    <a:lstStyle/>
                    <a:p>
                      <a:pPr algn="r"/>
                      <a:r>
                        <a:rPr lang="en-US" sz="1100" dirty="0">
                          <a:solidFill>
                            <a:schemeClr val="bg1"/>
                          </a:solidFill>
                        </a:rPr>
                        <a:t>Quote Scrub</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351009115"/>
                  </a:ext>
                </a:extLst>
              </a:tr>
            </a:tbl>
          </a:graphicData>
        </a:graphic>
      </p:graphicFrame>
      <p:sp>
        <p:nvSpPr>
          <p:cNvPr id="9" name="TextBox 8">
            <a:extLst>
              <a:ext uri="{FF2B5EF4-FFF2-40B4-BE49-F238E27FC236}">
                <a16:creationId xmlns:a16="http://schemas.microsoft.com/office/drawing/2014/main" id="{06FE8216-BCF8-6E45-892C-474B02526155}"/>
              </a:ext>
            </a:extLst>
          </p:cNvPr>
          <p:cNvSpPr txBox="1"/>
          <p:nvPr/>
        </p:nvSpPr>
        <p:spPr>
          <a:xfrm>
            <a:off x="5895492" y="-238539"/>
            <a:ext cx="0" cy="0"/>
          </a:xfrm>
          <a:prstGeom prst="rect">
            <a:avLst/>
          </a:prstGeom>
        </p:spPr>
        <p:txBody>
          <a:bodyPr vert="horz" wrap="none" lIns="0" tIns="0" rIns="0" bIns="0" rtlCol="0" anchor="b">
            <a:noAutofit/>
          </a:bodyPr>
          <a:lstStyle/>
          <a:p>
            <a:endParaRPr lang="en-US" dirty="0"/>
          </a:p>
        </p:txBody>
      </p:sp>
    </p:spTree>
    <p:extLst>
      <p:ext uri="{BB962C8B-B14F-4D97-AF65-F5344CB8AC3E}">
        <p14:creationId xmlns:p14="http://schemas.microsoft.com/office/powerpoint/2010/main" val="163204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F866F-35CB-E355-5BEF-EEC76CFED775}"/>
              </a:ext>
            </a:extLst>
          </p:cNvPr>
          <p:cNvSpPr>
            <a:spLocks noGrp="1"/>
          </p:cNvSpPr>
          <p:nvPr>
            <p:ph type="body" sz="quarter" idx="10"/>
          </p:nvPr>
        </p:nvSpPr>
        <p:spPr/>
        <p:txBody>
          <a:bodyPr/>
          <a:lstStyle/>
          <a:p>
            <a:r>
              <a:rPr lang="en-US" dirty="0">
                <a:latin typeface="Avenir Next LT Pro" pitchFamily="50" charset="0"/>
              </a:rPr>
              <a:t>Quote to Customer</a:t>
            </a:r>
          </a:p>
        </p:txBody>
      </p:sp>
      <p:sp>
        <p:nvSpPr>
          <p:cNvPr id="6" name="Text Placeholder 5">
            <a:extLst>
              <a:ext uri="{FF2B5EF4-FFF2-40B4-BE49-F238E27FC236}">
                <a16:creationId xmlns:a16="http://schemas.microsoft.com/office/drawing/2014/main" id="{CFDC0119-3FB0-12E3-1298-E5DC88FED16E}"/>
              </a:ext>
            </a:extLst>
          </p:cNvPr>
          <p:cNvSpPr>
            <a:spLocks noGrp="1"/>
          </p:cNvSpPr>
          <p:nvPr>
            <p:ph type="body" sz="quarter" idx="11"/>
          </p:nvPr>
        </p:nvSpPr>
        <p:spPr/>
        <p:txBody>
          <a:bodyPr>
            <a:normAutofit fontScale="92500"/>
          </a:bodyPr>
          <a:lstStyle/>
          <a:p>
            <a:r>
              <a:rPr lang="en-US" dirty="0"/>
              <a:t>06</a:t>
            </a:r>
          </a:p>
        </p:txBody>
      </p:sp>
    </p:spTree>
    <p:extLst>
      <p:ext uri="{BB962C8B-B14F-4D97-AF65-F5344CB8AC3E}">
        <p14:creationId xmlns:p14="http://schemas.microsoft.com/office/powerpoint/2010/main" val="2866749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779C7-9F57-DC76-AE6A-32BEBB34793B}"/>
              </a:ext>
            </a:extLst>
          </p:cNvPr>
          <p:cNvSpPr>
            <a:spLocks noGrp="1"/>
          </p:cNvSpPr>
          <p:nvPr>
            <p:ph type="title"/>
          </p:nvPr>
        </p:nvSpPr>
        <p:spPr/>
        <p:txBody>
          <a:bodyPr/>
          <a:lstStyle/>
          <a:p>
            <a:r>
              <a:rPr lang="en-US" dirty="0"/>
              <a:t>Event | Quote to Customer</a:t>
            </a:r>
          </a:p>
        </p:txBody>
      </p:sp>
      <p:sp>
        <p:nvSpPr>
          <p:cNvPr id="5" name="Rectangle 4">
            <a:extLst>
              <a:ext uri="{FF2B5EF4-FFF2-40B4-BE49-F238E27FC236}">
                <a16:creationId xmlns:a16="http://schemas.microsoft.com/office/drawing/2014/main" id="{3FDDD691-C468-988B-B507-875DBC274A57}"/>
              </a:ext>
            </a:extLst>
          </p:cNvPr>
          <p:cNvSpPr/>
          <p:nvPr/>
        </p:nvSpPr>
        <p:spPr>
          <a:xfrm>
            <a:off x="0" y="1304926"/>
            <a:ext cx="6492240" cy="4867274"/>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6" name="Rectangle 5">
            <a:extLst>
              <a:ext uri="{FF2B5EF4-FFF2-40B4-BE49-F238E27FC236}">
                <a16:creationId xmlns:a16="http://schemas.microsoft.com/office/drawing/2014/main" id="{BE8EDCC2-C2EE-5092-FF3B-3E812657A1FB}"/>
              </a:ext>
            </a:extLst>
          </p:cNvPr>
          <p:cNvSpPr/>
          <p:nvPr/>
        </p:nvSpPr>
        <p:spPr>
          <a:xfrm>
            <a:off x="6656455" y="1508442"/>
            <a:ext cx="936154"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Objectives</a:t>
            </a:r>
          </a:p>
        </p:txBody>
      </p:sp>
      <p:sp>
        <p:nvSpPr>
          <p:cNvPr id="7" name="Rectangle 6">
            <a:extLst>
              <a:ext uri="{FF2B5EF4-FFF2-40B4-BE49-F238E27FC236}">
                <a16:creationId xmlns:a16="http://schemas.microsoft.com/office/drawing/2014/main" id="{4A8EDA54-A5E0-3C61-293C-C89826C22BA2}"/>
              </a:ext>
            </a:extLst>
          </p:cNvPr>
          <p:cNvSpPr/>
          <p:nvPr/>
        </p:nvSpPr>
        <p:spPr>
          <a:xfrm>
            <a:off x="10708763" y="1508442"/>
            <a:ext cx="873637"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End Goals</a:t>
            </a:r>
          </a:p>
        </p:txBody>
      </p:sp>
      <p:grpSp>
        <p:nvGrpSpPr>
          <p:cNvPr id="70" name="Group 69">
            <a:extLst>
              <a:ext uri="{FF2B5EF4-FFF2-40B4-BE49-F238E27FC236}">
                <a16:creationId xmlns:a16="http://schemas.microsoft.com/office/drawing/2014/main" id="{089E52AA-2E77-8FEB-7C85-976CAEF30CA7}"/>
              </a:ext>
            </a:extLst>
          </p:cNvPr>
          <p:cNvGrpSpPr/>
          <p:nvPr/>
        </p:nvGrpSpPr>
        <p:grpSpPr>
          <a:xfrm>
            <a:off x="7786447" y="1262064"/>
            <a:ext cx="2728477" cy="699934"/>
            <a:chOff x="7848600" y="1262064"/>
            <a:chExt cx="2728477" cy="699934"/>
          </a:xfrm>
        </p:grpSpPr>
        <p:cxnSp>
          <p:nvCxnSpPr>
            <p:cNvPr id="18" name="Straight Arrow Connector 17">
              <a:extLst>
                <a:ext uri="{FF2B5EF4-FFF2-40B4-BE49-F238E27FC236}">
                  <a16:creationId xmlns:a16="http://schemas.microsoft.com/office/drawing/2014/main" id="{C7D7A1DD-25E7-C081-6785-9C047E8C559B}"/>
                </a:ext>
              </a:extLst>
            </p:cNvPr>
            <p:cNvCxnSpPr>
              <a:cxnSpLocks/>
            </p:cNvCxnSpPr>
            <p:nvPr/>
          </p:nvCxnSpPr>
          <p:spPr>
            <a:xfrm>
              <a:off x="7848600" y="1616164"/>
              <a:ext cx="2728477" cy="0"/>
            </a:xfrm>
            <a:prstGeom prst="straightConnector1">
              <a:avLst/>
            </a:prstGeom>
            <a:ln w="12700">
              <a:solidFill>
                <a:schemeClr val="accent3"/>
              </a:solidFill>
              <a:headEnd w="lg" len="med"/>
              <a:tailEnd type="arrow" w="med" len="sm"/>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CAA6CB9-358A-76CB-519E-FB2914D3F7B0}"/>
                </a:ext>
              </a:extLst>
            </p:cNvPr>
            <p:cNvSpPr/>
            <p:nvPr/>
          </p:nvSpPr>
          <p:spPr>
            <a:xfrm>
              <a:off x="8854161" y="1262064"/>
              <a:ext cx="717354" cy="699934"/>
            </a:xfrm>
            <a:prstGeom prst="rect">
              <a:avLst/>
            </a:prstGeom>
            <a:solidFill>
              <a:schemeClr val="bg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8" name="Graphic 28">
              <a:extLst>
                <a:ext uri="{FF2B5EF4-FFF2-40B4-BE49-F238E27FC236}">
                  <a16:creationId xmlns:a16="http://schemas.microsoft.com/office/drawing/2014/main" id="{79A15FC1-94BF-D587-467F-9F194158E485}"/>
                </a:ext>
              </a:extLst>
            </p:cNvPr>
            <p:cNvGrpSpPr/>
            <p:nvPr/>
          </p:nvGrpSpPr>
          <p:grpSpPr>
            <a:xfrm>
              <a:off x="8933528" y="1376367"/>
              <a:ext cx="558621" cy="479595"/>
              <a:chOff x="7885366" y="3891679"/>
              <a:chExt cx="714375" cy="613315"/>
            </a:xfrm>
          </p:grpSpPr>
          <p:sp>
            <p:nvSpPr>
              <p:cNvPr id="9" name="Freeform 30">
                <a:extLst>
                  <a:ext uri="{FF2B5EF4-FFF2-40B4-BE49-F238E27FC236}">
                    <a16:creationId xmlns:a16="http://schemas.microsoft.com/office/drawing/2014/main" id="{4398952E-88AE-BDA3-243B-3EE1E3865D9A}"/>
                  </a:ext>
                </a:extLst>
              </p:cNvPr>
              <p:cNvSpPr/>
              <p:nvPr/>
            </p:nvSpPr>
            <p:spPr>
              <a:xfrm>
                <a:off x="7885366" y="4495469"/>
                <a:ext cx="714375" cy="9525"/>
              </a:xfrm>
              <a:custGeom>
                <a:avLst/>
                <a:gdLst>
                  <a:gd name="connsiteX0" fmla="*/ 0 w 714375"/>
                  <a:gd name="connsiteY0" fmla="*/ 0 h 0"/>
                  <a:gd name="connsiteX1" fmla="*/ 715994 w 714375"/>
                  <a:gd name="connsiteY1" fmla="*/ 0 h 0"/>
                </a:gdLst>
                <a:ahLst/>
                <a:cxnLst>
                  <a:cxn ang="0">
                    <a:pos x="connsiteX0" y="connsiteY0"/>
                  </a:cxn>
                  <a:cxn ang="0">
                    <a:pos x="connsiteX1" y="connsiteY1"/>
                  </a:cxn>
                </a:cxnLst>
                <a:rect l="l" t="t" r="r" b="b"/>
                <a:pathLst>
                  <a:path w="714375">
                    <a:moveTo>
                      <a:pt x="0" y="0"/>
                    </a:moveTo>
                    <a:lnTo>
                      <a:pt x="715994" y="0"/>
                    </a:lnTo>
                  </a:path>
                </a:pathLst>
              </a:custGeom>
              <a:ln w="12700" cap="rnd">
                <a:solidFill>
                  <a:schemeClr val="accent3"/>
                </a:solidFill>
                <a:prstDash val="solid"/>
                <a:miter/>
              </a:ln>
            </p:spPr>
            <p:txBody>
              <a:bodyPr rtlCol="0" anchor="ctr"/>
              <a:lstStyle/>
              <a:p>
                <a:endParaRPr lang="en-US"/>
              </a:p>
            </p:txBody>
          </p:sp>
          <p:sp>
            <p:nvSpPr>
              <p:cNvPr id="10" name="Freeform 31">
                <a:extLst>
                  <a:ext uri="{FF2B5EF4-FFF2-40B4-BE49-F238E27FC236}">
                    <a16:creationId xmlns:a16="http://schemas.microsoft.com/office/drawing/2014/main" id="{FE4D1A59-88E1-74DF-FD74-FCF3B77B2A73}"/>
                  </a:ext>
                </a:extLst>
              </p:cNvPr>
              <p:cNvSpPr/>
              <p:nvPr/>
            </p:nvSpPr>
            <p:spPr>
              <a:xfrm>
                <a:off x="7896185" y="4031971"/>
                <a:ext cx="485775" cy="457201"/>
              </a:xfrm>
              <a:custGeom>
                <a:avLst/>
                <a:gdLst>
                  <a:gd name="connsiteX0" fmla="*/ 0 w 485775"/>
                  <a:gd name="connsiteY0" fmla="*/ 462546 h 457200"/>
                  <a:gd name="connsiteX1" fmla="*/ 232410 w 485775"/>
                  <a:gd name="connsiteY1" fmla="*/ 6393 h 457200"/>
                  <a:gd name="connsiteX2" fmla="*/ 254603 w 485775"/>
                  <a:gd name="connsiteY2" fmla="*/ 20586 h 457200"/>
                  <a:gd name="connsiteX3" fmla="*/ 487013 w 485775"/>
                  <a:gd name="connsiteY3" fmla="*/ 463498 h 457200"/>
                </a:gdLst>
                <a:ahLst/>
                <a:cxnLst>
                  <a:cxn ang="0">
                    <a:pos x="connsiteX0" y="connsiteY0"/>
                  </a:cxn>
                  <a:cxn ang="0">
                    <a:pos x="connsiteX1" y="connsiteY1"/>
                  </a:cxn>
                  <a:cxn ang="0">
                    <a:pos x="connsiteX2" y="connsiteY2"/>
                  </a:cxn>
                  <a:cxn ang="0">
                    <a:pos x="connsiteX3" y="connsiteY3"/>
                  </a:cxn>
                </a:cxnLst>
                <a:rect l="l" t="t" r="r" b="b"/>
                <a:pathLst>
                  <a:path w="485775" h="457200">
                    <a:moveTo>
                      <a:pt x="0" y="462546"/>
                    </a:moveTo>
                    <a:cubicBezTo>
                      <a:pt x="0" y="462546"/>
                      <a:pt x="224504" y="20586"/>
                      <a:pt x="232410" y="6393"/>
                    </a:cubicBezTo>
                    <a:cubicBezTo>
                      <a:pt x="240316" y="-7799"/>
                      <a:pt x="246983" y="3726"/>
                      <a:pt x="254603" y="20586"/>
                    </a:cubicBezTo>
                    <a:cubicBezTo>
                      <a:pt x="262223" y="37445"/>
                      <a:pt x="487013" y="463498"/>
                      <a:pt x="487013" y="463498"/>
                    </a:cubicBezTo>
                  </a:path>
                </a:pathLst>
              </a:custGeom>
              <a:noFill/>
              <a:ln w="12700" cap="rnd">
                <a:solidFill>
                  <a:schemeClr val="accent3"/>
                </a:solidFill>
                <a:prstDash val="solid"/>
                <a:miter/>
              </a:ln>
            </p:spPr>
            <p:txBody>
              <a:bodyPr rtlCol="0" anchor="ctr"/>
              <a:lstStyle/>
              <a:p>
                <a:endParaRPr lang="en-US"/>
              </a:p>
            </p:txBody>
          </p:sp>
          <p:sp>
            <p:nvSpPr>
              <p:cNvPr id="11" name="Freeform 32">
                <a:extLst>
                  <a:ext uri="{FF2B5EF4-FFF2-40B4-BE49-F238E27FC236}">
                    <a16:creationId xmlns:a16="http://schemas.microsoft.com/office/drawing/2014/main" id="{C9E39851-C4AA-7BD5-9ED8-1732859FE8FF}"/>
                  </a:ext>
                </a:extLst>
              </p:cNvPr>
              <p:cNvSpPr/>
              <p:nvPr/>
            </p:nvSpPr>
            <p:spPr>
              <a:xfrm>
                <a:off x="8302332" y="4143784"/>
                <a:ext cx="228600" cy="257175"/>
              </a:xfrm>
              <a:custGeom>
                <a:avLst/>
                <a:gdLst>
                  <a:gd name="connsiteX0" fmla="*/ 0 w 228600"/>
                  <a:gd name="connsiteY0" fmla="*/ 176330 h 257175"/>
                  <a:gd name="connsiteX1" fmla="*/ 87630 w 228600"/>
                  <a:gd name="connsiteY1" fmla="*/ 4880 h 257175"/>
                  <a:gd name="connsiteX2" fmla="*/ 104775 w 228600"/>
                  <a:gd name="connsiteY2" fmla="*/ 15834 h 257175"/>
                  <a:gd name="connsiteX3" fmla="*/ 234315 w 228600"/>
                  <a:gd name="connsiteY3" fmla="*/ 263484 h 257175"/>
                </a:gdLst>
                <a:ahLst/>
                <a:cxnLst>
                  <a:cxn ang="0">
                    <a:pos x="connsiteX0" y="connsiteY0"/>
                  </a:cxn>
                  <a:cxn ang="0">
                    <a:pos x="connsiteX1" y="connsiteY1"/>
                  </a:cxn>
                  <a:cxn ang="0">
                    <a:pos x="connsiteX2" y="connsiteY2"/>
                  </a:cxn>
                  <a:cxn ang="0">
                    <a:pos x="connsiteX3" y="connsiteY3"/>
                  </a:cxn>
                </a:cxnLst>
                <a:rect l="l" t="t" r="r" b="b"/>
                <a:pathLst>
                  <a:path w="228600" h="257175">
                    <a:moveTo>
                      <a:pt x="0" y="176330"/>
                    </a:moveTo>
                    <a:cubicBezTo>
                      <a:pt x="42672" y="92510"/>
                      <a:pt x="84677" y="10024"/>
                      <a:pt x="87630" y="4880"/>
                    </a:cubicBezTo>
                    <a:cubicBezTo>
                      <a:pt x="93821" y="-5978"/>
                      <a:pt x="98584" y="2880"/>
                      <a:pt x="104775" y="15834"/>
                    </a:cubicBezTo>
                    <a:cubicBezTo>
                      <a:pt x="108776" y="24216"/>
                      <a:pt x="182499" y="164519"/>
                      <a:pt x="234315" y="263484"/>
                    </a:cubicBezTo>
                  </a:path>
                </a:pathLst>
              </a:custGeom>
              <a:noFill/>
              <a:ln w="12700" cap="rnd">
                <a:solidFill>
                  <a:schemeClr val="accent3"/>
                </a:solidFill>
                <a:prstDash val="solid"/>
                <a:miter/>
              </a:ln>
            </p:spPr>
            <p:txBody>
              <a:bodyPr rtlCol="0" anchor="ctr"/>
              <a:lstStyle/>
              <a:p>
                <a:endParaRPr lang="en-US"/>
              </a:p>
            </p:txBody>
          </p:sp>
          <p:sp>
            <p:nvSpPr>
              <p:cNvPr id="12" name="Freeform 33">
                <a:extLst>
                  <a:ext uri="{FF2B5EF4-FFF2-40B4-BE49-F238E27FC236}">
                    <a16:creationId xmlns:a16="http://schemas.microsoft.com/office/drawing/2014/main" id="{A52F766D-C56C-0200-3B4A-7E0FF4BD3997}"/>
                  </a:ext>
                </a:extLst>
              </p:cNvPr>
              <p:cNvSpPr/>
              <p:nvPr/>
            </p:nvSpPr>
            <p:spPr>
              <a:xfrm>
                <a:off x="8035727" y="4193051"/>
                <a:ext cx="228600" cy="85725"/>
              </a:xfrm>
              <a:custGeom>
                <a:avLst/>
                <a:gdLst>
                  <a:gd name="connsiteX0" fmla="*/ 0 w 228600"/>
                  <a:gd name="connsiteY0" fmla="*/ 27242 h 85725"/>
                  <a:gd name="connsiteX1" fmla="*/ 47435 w 228600"/>
                  <a:gd name="connsiteY1" fmla="*/ 88392 h 85725"/>
                  <a:gd name="connsiteX2" fmla="*/ 115634 w 228600"/>
                  <a:gd name="connsiteY2" fmla="*/ 0 h 85725"/>
                  <a:gd name="connsiteX3" fmla="*/ 235077 w 228600"/>
                  <a:gd name="connsiteY3" fmla="*/ 89345 h 85725"/>
                </a:gdLst>
                <a:ahLst/>
                <a:cxnLst>
                  <a:cxn ang="0">
                    <a:pos x="connsiteX0" y="connsiteY0"/>
                  </a:cxn>
                  <a:cxn ang="0">
                    <a:pos x="connsiteX1" y="connsiteY1"/>
                  </a:cxn>
                  <a:cxn ang="0">
                    <a:pos x="connsiteX2" y="connsiteY2"/>
                  </a:cxn>
                  <a:cxn ang="0">
                    <a:pos x="connsiteX3" y="connsiteY3"/>
                  </a:cxn>
                </a:cxnLst>
                <a:rect l="l" t="t" r="r" b="b"/>
                <a:pathLst>
                  <a:path w="228600" h="85725">
                    <a:moveTo>
                      <a:pt x="0" y="27242"/>
                    </a:moveTo>
                    <a:lnTo>
                      <a:pt x="47435" y="88392"/>
                    </a:lnTo>
                    <a:lnTo>
                      <a:pt x="115634" y="0"/>
                    </a:lnTo>
                    <a:lnTo>
                      <a:pt x="235077" y="89345"/>
                    </a:lnTo>
                  </a:path>
                </a:pathLst>
              </a:custGeom>
              <a:noFill/>
              <a:ln w="12700" cap="rnd">
                <a:solidFill>
                  <a:schemeClr val="accent3"/>
                </a:solidFill>
                <a:prstDash val="solid"/>
                <a:miter/>
              </a:ln>
            </p:spPr>
            <p:txBody>
              <a:bodyPr rtlCol="0" anchor="ctr"/>
              <a:lstStyle/>
              <a:p>
                <a:endParaRPr lang="en-US"/>
              </a:p>
            </p:txBody>
          </p:sp>
          <p:sp>
            <p:nvSpPr>
              <p:cNvPr id="13" name="Freeform 34">
                <a:extLst>
                  <a:ext uri="{FF2B5EF4-FFF2-40B4-BE49-F238E27FC236}">
                    <a16:creationId xmlns:a16="http://schemas.microsoft.com/office/drawing/2014/main" id="{C4CF0807-CED7-4758-544B-3660F7A34EF2}"/>
                  </a:ext>
                </a:extLst>
              </p:cNvPr>
              <p:cNvSpPr/>
              <p:nvPr/>
            </p:nvSpPr>
            <p:spPr>
              <a:xfrm>
                <a:off x="8134787" y="3891680"/>
                <a:ext cx="9525" cy="133350"/>
              </a:xfrm>
              <a:custGeom>
                <a:avLst/>
                <a:gdLst>
                  <a:gd name="connsiteX0" fmla="*/ 0 w 0"/>
                  <a:gd name="connsiteY0" fmla="*/ 139637 h 133350"/>
                  <a:gd name="connsiteX1" fmla="*/ 0 w 0"/>
                  <a:gd name="connsiteY1" fmla="*/ 0 h 133350"/>
                </a:gdLst>
                <a:ahLst/>
                <a:cxnLst>
                  <a:cxn ang="0">
                    <a:pos x="connsiteX0" y="connsiteY0"/>
                  </a:cxn>
                  <a:cxn ang="0">
                    <a:pos x="connsiteX1" y="connsiteY1"/>
                  </a:cxn>
                </a:cxnLst>
                <a:rect l="l" t="t" r="r" b="b"/>
                <a:pathLst>
                  <a:path h="133350">
                    <a:moveTo>
                      <a:pt x="0" y="139637"/>
                    </a:moveTo>
                    <a:lnTo>
                      <a:pt x="0" y="0"/>
                    </a:lnTo>
                  </a:path>
                </a:pathLst>
              </a:custGeom>
              <a:ln w="12700" cap="rnd">
                <a:solidFill>
                  <a:schemeClr val="accent3"/>
                </a:solidFill>
                <a:prstDash val="solid"/>
                <a:round/>
              </a:ln>
            </p:spPr>
            <p:txBody>
              <a:bodyPr rtlCol="0" anchor="ctr"/>
              <a:lstStyle/>
              <a:p>
                <a:endParaRPr lang="en-US"/>
              </a:p>
            </p:txBody>
          </p:sp>
          <p:sp>
            <p:nvSpPr>
              <p:cNvPr id="14" name="Freeform 35">
                <a:extLst>
                  <a:ext uri="{FF2B5EF4-FFF2-40B4-BE49-F238E27FC236}">
                    <a16:creationId xmlns:a16="http://schemas.microsoft.com/office/drawing/2014/main" id="{12C00CE4-57C3-155B-B39A-80E0EA859D19}"/>
                  </a:ext>
                </a:extLst>
              </p:cNvPr>
              <p:cNvSpPr/>
              <p:nvPr/>
            </p:nvSpPr>
            <p:spPr>
              <a:xfrm>
                <a:off x="8134787" y="3891679"/>
                <a:ext cx="152400" cy="85725"/>
              </a:xfrm>
              <a:custGeom>
                <a:avLst/>
                <a:gdLst>
                  <a:gd name="connsiteX0" fmla="*/ 157448 w 152400"/>
                  <a:gd name="connsiteY0" fmla="*/ 89249 h 85725"/>
                  <a:gd name="connsiteX1" fmla="*/ 0 w 152400"/>
                  <a:gd name="connsiteY1" fmla="*/ 89249 h 85725"/>
                  <a:gd name="connsiteX2" fmla="*/ 0 w 152400"/>
                  <a:gd name="connsiteY2" fmla="*/ 0 h 85725"/>
                  <a:gd name="connsiteX3" fmla="*/ 157448 w 152400"/>
                  <a:gd name="connsiteY3" fmla="*/ 0 h 85725"/>
                  <a:gd name="connsiteX4" fmla="*/ 76962 w 152400"/>
                  <a:gd name="connsiteY4" fmla="*/ 44196 h 85725"/>
                  <a:gd name="connsiteX5" fmla="*/ 157448 w 152400"/>
                  <a:gd name="connsiteY5" fmla="*/ 8924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85725">
                    <a:moveTo>
                      <a:pt x="157448" y="89249"/>
                    </a:moveTo>
                    <a:lnTo>
                      <a:pt x="0" y="89249"/>
                    </a:lnTo>
                    <a:lnTo>
                      <a:pt x="0" y="0"/>
                    </a:lnTo>
                    <a:lnTo>
                      <a:pt x="157448" y="0"/>
                    </a:lnTo>
                    <a:lnTo>
                      <a:pt x="76962" y="44196"/>
                    </a:lnTo>
                    <a:lnTo>
                      <a:pt x="157448" y="89249"/>
                    </a:lnTo>
                    <a:close/>
                  </a:path>
                </a:pathLst>
              </a:custGeom>
              <a:noFill/>
              <a:ln w="12700" cap="rnd">
                <a:solidFill>
                  <a:schemeClr val="accent3"/>
                </a:solidFill>
                <a:prstDash val="solid"/>
                <a:round/>
              </a:ln>
            </p:spPr>
            <p:txBody>
              <a:bodyPr rtlCol="0" anchor="ctr"/>
              <a:lstStyle/>
              <a:p>
                <a:endParaRPr lang="en-US"/>
              </a:p>
            </p:txBody>
          </p:sp>
          <p:sp>
            <p:nvSpPr>
              <p:cNvPr id="15" name="Freeform 36">
                <a:extLst>
                  <a:ext uri="{FF2B5EF4-FFF2-40B4-BE49-F238E27FC236}">
                    <a16:creationId xmlns:a16="http://schemas.microsoft.com/office/drawing/2014/main" id="{1773A1F2-8939-E6DF-BA72-C3858EA71580}"/>
                  </a:ext>
                </a:extLst>
              </p:cNvPr>
              <p:cNvSpPr/>
              <p:nvPr/>
            </p:nvSpPr>
            <p:spPr>
              <a:xfrm>
                <a:off x="8335193" y="4239533"/>
                <a:ext cx="133350" cy="47625"/>
              </a:xfrm>
              <a:custGeom>
                <a:avLst/>
                <a:gdLst>
                  <a:gd name="connsiteX0" fmla="*/ 0 w 133350"/>
                  <a:gd name="connsiteY0" fmla="*/ 16288 h 47625"/>
                  <a:gd name="connsiteX1" fmla="*/ 28384 w 133350"/>
                  <a:gd name="connsiteY1" fmla="*/ 52959 h 47625"/>
                  <a:gd name="connsiteX2" fmla="*/ 69247 w 133350"/>
                  <a:gd name="connsiteY2" fmla="*/ 0 h 47625"/>
                  <a:gd name="connsiteX3" fmla="*/ 140779 w 133350"/>
                  <a:gd name="connsiteY3" fmla="*/ 53435 h 47625"/>
                </a:gdLst>
                <a:ahLst/>
                <a:cxnLst>
                  <a:cxn ang="0">
                    <a:pos x="connsiteX0" y="connsiteY0"/>
                  </a:cxn>
                  <a:cxn ang="0">
                    <a:pos x="connsiteX1" y="connsiteY1"/>
                  </a:cxn>
                  <a:cxn ang="0">
                    <a:pos x="connsiteX2" y="connsiteY2"/>
                  </a:cxn>
                  <a:cxn ang="0">
                    <a:pos x="connsiteX3" y="connsiteY3"/>
                  </a:cxn>
                </a:cxnLst>
                <a:rect l="l" t="t" r="r" b="b"/>
                <a:pathLst>
                  <a:path w="133350" h="47625">
                    <a:moveTo>
                      <a:pt x="0" y="16288"/>
                    </a:moveTo>
                    <a:lnTo>
                      <a:pt x="28384" y="52959"/>
                    </a:lnTo>
                    <a:lnTo>
                      <a:pt x="69247" y="0"/>
                    </a:lnTo>
                    <a:lnTo>
                      <a:pt x="140779" y="53435"/>
                    </a:lnTo>
                  </a:path>
                </a:pathLst>
              </a:custGeom>
              <a:noFill/>
              <a:ln w="12700" cap="rnd">
                <a:solidFill>
                  <a:schemeClr val="accent3"/>
                </a:solidFill>
                <a:prstDash val="solid"/>
                <a:miter/>
              </a:ln>
            </p:spPr>
            <p:txBody>
              <a:bodyPr rtlCol="0" anchor="ctr"/>
              <a:lstStyle/>
              <a:p>
                <a:endParaRPr lang="en-US"/>
              </a:p>
            </p:txBody>
          </p:sp>
        </p:grpSp>
      </p:grpSp>
      <p:sp>
        <p:nvSpPr>
          <p:cNvPr id="20" name="Rectangle 19">
            <a:extLst>
              <a:ext uri="{FF2B5EF4-FFF2-40B4-BE49-F238E27FC236}">
                <a16:creationId xmlns:a16="http://schemas.microsoft.com/office/drawing/2014/main" id="{A346225B-0F05-74C0-C53A-ED58B55E76AA}"/>
              </a:ext>
            </a:extLst>
          </p:cNvPr>
          <p:cNvSpPr/>
          <p:nvPr/>
        </p:nvSpPr>
        <p:spPr>
          <a:xfrm>
            <a:off x="6656456" y="1973682"/>
            <a:ext cx="2135552" cy="692497"/>
          </a:xfrm>
          <a:prstGeom prst="rect">
            <a:avLst/>
          </a:prstGeom>
        </p:spPr>
        <p:txBody>
          <a:bodyPr wrap="square" lIns="0" tIns="0" rIns="0" bIns="0">
            <a:spAutoFit/>
          </a:bodyPr>
          <a:lstStyle/>
          <a:p>
            <a:pPr marL="342900" indent="-342900">
              <a:spcAft>
                <a:spcPts val="600"/>
              </a:spcAft>
              <a:buFont typeface="+mj-lt"/>
              <a:buAutoNum type="arabicPeriod"/>
            </a:pPr>
            <a:r>
              <a:rPr lang="en-US" sz="1000" dirty="0">
                <a:solidFill>
                  <a:schemeClr val="tx2"/>
                </a:solidFill>
                <a:ea typeface="Polaris Book" panose="02000000000000000000" pitchFamily="2" charset="0"/>
                <a:cs typeface="Polaris Book" panose="02000000000000000000" pitchFamily="2" charset="0"/>
              </a:rPr>
              <a:t>Confirm quote accuracy</a:t>
            </a:r>
          </a:p>
          <a:p>
            <a:pPr marL="342900" indent="-342900">
              <a:spcAft>
                <a:spcPts val="600"/>
              </a:spcAft>
              <a:buFont typeface="+mj-lt"/>
              <a:buAutoNum type="arabicPeriod"/>
            </a:pPr>
            <a:r>
              <a:rPr lang="en-US" sz="1000" dirty="0">
                <a:solidFill>
                  <a:schemeClr val="tx2"/>
                </a:solidFill>
                <a:ea typeface="Polaris Book" panose="02000000000000000000" pitchFamily="2" charset="0"/>
                <a:cs typeface="Polaris Book" panose="02000000000000000000" pitchFamily="2" charset="0"/>
              </a:rPr>
              <a:t>Send quote to customer or verify quote has been sent to customer</a:t>
            </a:r>
          </a:p>
        </p:txBody>
      </p:sp>
      <p:grpSp>
        <p:nvGrpSpPr>
          <p:cNvPr id="54" name="Group 53">
            <a:extLst>
              <a:ext uri="{FF2B5EF4-FFF2-40B4-BE49-F238E27FC236}">
                <a16:creationId xmlns:a16="http://schemas.microsoft.com/office/drawing/2014/main" id="{152A4D07-7226-3BFB-4D64-6680062AB17E}"/>
              </a:ext>
            </a:extLst>
          </p:cNvPr>
          <p:cNvGrpSpPr/>
          <p:nvPr/>
        </p:nvGrpSpPr>
        <p:grpSpPr>
          <a:xfrm>
            <a:off x="609596" y="1540657"/>
            <a:ext cx="1762207" cy="219035"/>
            <a:chOff x="609596" y="1540657"/>
            <a:chExt cx="1762207" cy="219035"/>
          </a:xfrm>
        </p:grpSpPr>
        <p:sp>
          <p:nvSpPr>
            <p:cNvPr id="22" name="Rectangle 21">
              <a:extLst>
                <a:ext uri="{FF2B5EF4-FFF2-40B4-BE49-F238E27FC236}">
                  <a16:creationId xmlns:a16="http://schemas.microsoft.com/office/drawing/2014/main" id="{624822FF-550E-D40E-5907-E75F4251760D}"/>
                </a:ext>
              </a:extLst>
            </p:cNvPr>
            <p:cNvSpPr/>
            <p:nvPr/>
          </p:nvSpPr>
          <p:spPr>
            <a:xfrm>
              <a:off x="958851" y="1560505"/>
              <a:ext cx="1412952"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Timing: </a:t>
              </a:r>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-105</a:t>
              </a:r>
            </a:p>
          </p:txBody>
        </p:sp>
        <p:grpSp>
          <p:nvGrpSpPr>
            <p:cNvPr id="27" name="Group 26">
              <a:extLst>
                <a:ext uri="{FF2B5EF4-FFF2-40B4-BE49-F238E27FC236}">
                  <a16:creationId xmlns:a16="http://schemas.microsoft.com/office/drawing/2014/main" id="{66B1577D-C0ED-A3DC-CA74-DAA068257024}"/>
                </a:ext>
              </a:extLst>
            </p:cNvPr>
            <p:cNvGrpSpPr/>
            <p:nvPr/>
          </p:nvGrpSpPr>
          <p:grpSpPr>
            <a:xfrm>
              <a:off x="609596" y="1540657"/>
              <a:ext cx="219035" cy="219035"/>
              <a:chOff x="609596" y="1299677"/>
              <a:chExt cx="219035" cy="219035"/>
            </a:xfrm>
          </p:grpSpPr>
          <p:sp>
            <p:nvSpPr>
              <p:cNvPr id="24" name="Rectangle 23">
                <a:extLst>
                  <a:ext uri="{FF2B5EF4-FFF2-40B4-BE49-F238E27FC236}">
                    <a16:creationId xmlns:a16="http://schemas.microsoft.com/office/drawing/2014/main" id="{885FA5F5-CFD1-AA87-65C9-3FD312357AFB}"/>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25" name="Straight Connector 24">
                <a:extLst>
                  <a:ext uri="{FF2B5EF4-FFF2-40B4-BE49-F238E27FC236}">
                    <a16:creationId xmlns:a16="http://schemas.microsoft.com/office/drawing/2014/main" id="{C9AF2CD9-20EE-382A-A6C5-9A24EF04B1CB}"/>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D2C1C4-0AB4-D09B-DD68-881DB987B0D1}"/>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23" name="Rectangle 22">
            <a:extLst>
              <a:ext uri="{FF2B5EF4-FFF2-40B4-BE49-F238E27FC236}">
                <a16:creationId xmlns:a16="http://schemas.microsoft.com/office/drawing/2014/main" id="{64062E07-CFF2-41CD-2DC5-17E1B41A5C3B}"/>
              </a:ext>
            </a:extLst>
          </p:cNvPr>
          <p:cNvSpPr/>
          <p:nvPr/>
        </p:nvSpPr>
        <p:spPr>
          <a:xfrm>
            <a:off x="3250576" y="1560505"/>
            <a:ext cx="2677668"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Activity: </a:t>
            </a:r>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Email</a:t>
            </a:r>
          </a:p>
        </p:txBody>
      </p:sp>
      <p:grpSp>
        <p:nvGrpSpPr>
          <p:cNvPr id="42" name="Group 41">
            <a:extLst>
              <a:ext uri="{FF2B5EF4-FFF2-40B4-BE49-F238E27FC236}">
                <a16:creationId xmlns:a16="http://schemas.microsoft.com/office/drawing/2014/main" id="{625350B0-E499-DB05-594C-E29A363EE354}"/>
              </a:ext>
            </a:extLst>
          </p:cNvPr>
          <p:cNvGrpSpPr/>
          <p:nvPr/>
        </p:nvGrpSpPr>
        <p:grpSpPr>
          <a:xfrm>
            <a:off x="600173" y="2075530"/>
            <a:ext cx="469281" cy="469281"/>
            <a:chOff x="600173" y="2477035"/>
            <a:chExt cx="469281" cy="469281"/>
          </a:xfrm>
        </p:grpSpPr>
        <p:sp>
          <p:nvSpPr>
            <p:cNvPr id="32" name="Oval 31">
              <a:extLst>
                <a:ext uri="{FF2B5EF4-FFF2-40B4-BE49-F238E27FC236}">
                  <a16:creationId xmlns:a16="http://schemas.microsoft.com/office/drawing/2014/main" id="{A46A175C-7B30-574F-C09C-5DA4C30BE67B}"/>
                </a:ext>
              </a:extLst>
            </p:cNvPr>
            <p:cNvSpPr/>
            <p:nvPr/>
          </p:nvSpPr>
          <p:spPr>
            <a:xfrm>
              <a:off x="600173" y="2477035"/>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33" name="Graphic 26">
              <a:extLst>
                <a:ext uri="{FF2B5EF4-FFF2-40B4-BE49-F238E27FC236}">
                  <a16:creationId xmlns:a16="http://schemas.microsoft.com/office/drawing/2014/main" id="{EF19BA02-3F35-FA3C-5523-D39E64E7057D}"/>
                </a:ext>
              </a:extLst>
            </p:cNvPr>
            <p:cNvGrpSpPr/>
            <p:nvPr/>
          </p:nvGrpSpPr>
          <p:grpSpPr>
            <a:xfrm>
              <a:off x="729406" y="2591506"/>
              <a:ext cx="210814" cy="240338"/>
              <a:chOff x="657296" y="1750320"/>
              <a:chExt cx="384326" cy="438150"/>
            </a:xfrm>
            <a:noFill/>
          </p:grpSpPr>
          <p:sp>
            <p:nvSpPr>
              <p:cNvPr id="34" name="Freeform 3">
                <a:extLst>
                  <a:ext uri="{FF2B5EF4-FFF2-40B4-BE49-F238E27FC236}">
                    <a16:creationId xmlns:a16="http://schemas.microsoft.com/office/drawing/2014/main" id="{A826C895-8490-43A7-4107-314B6C6F2B08}"/>
                  </a:ext>
                </a:extLst>
              </p:cNvPr>
              <p:cNvSpPr/>
              <p:nvPr/>
            </p:nvSpPr>
            <p:spPr>
              <a:xfrm>
                <a:off x="689295" y="1785663"/>
                <a:ext cx="318710" cy="66675"/>
              </a:xfrm>
              <a:custGeom>
                <a:avLst/>
                <a:gdLst>
                  <a:gd name="connsiteX0" fmla="*/ 26934 w 318709"/>
                  <a:gd name="connsiteY0" fmla="*/ 75364 h 66675"/>
                  <a:gd name="connsiteX1" fmla="*/ 32652 w 318709"/>
                  <a:gd name="connsiteY1" fmla="*/ 75364 h 66675"/>
                  <a:gd name="connsiteX2" fmla="*/ 38370 w 318709"/>
                  <a:gd name="connsiteY2" fmla="*/ 75364 h 66675"/>
                  <a:gd name="connsiteX3" fmla="*/ 63305 w 318709"/>
                  <a:gd name="connsiteY3" fmla="*/ 47741 h 66675"/>
                  <a:gd name="connsiteX4" fmla="*/ 53368 w 318709"/>
                  <a:gd name="connsiteY4" fmla="*/ 4498 h 66675"/>
                  <a:gd name="connsiteX5" fmla="*/ 32652 w 318709"/>
                  <a:gd name="connsiteY5" fmla="*/ 21 h 66675"/>
                  <a:gd name="connsiteX6" fmla="*/ 11936 w 318709"/>
                  <a:gd name="connsiteY6" fmla="*/ 4498 h 66675"/>
                  <a:gd name="connsiteX7" fmla="*/ 2562 w 318709"/>
                  <a:gd name="connsiteY7" fmla="*/ 47741 h 66675"/>
                  <a:gd name="connsiteX8" fmla="*/ 26934 w 318709"/>
                  <a:gd name="connsiteY8" fmla="*/ 75364 h 66675"/>
                  <a:gd name="connsiteX9" fmla="*/ 284808 w 318709"/>
                  <a:gd name="connsiteY9" fmla="*/ 75364 h 66675"/>
                  <a:gd name="connsiteX10" fmla="*/ 290526 w 318709"/>
                  <a:gd name="connsiteY10" fmla="*/ 75364 h 66675"/>
                  <a:gd name="connsiteX11" fmla="*/ 296244 w 318709"/>
                  <a:gd name="connsiteY11" fmla="*/ 75364 h 66675"/>
                  <a:gd name="connsiteX12" fmla="*/ 321178 w 318709"/>
                  <a:gd name="connsiteY12" fmla="*/ 47741 h 66675"/>
                  <a:gd name="connsiteX13" fmla="*/ 311242 w 318709"/>
                  <a:gd name="connsiteY13" fmla="*/ 4498 h 66675"/>
                  <a:gd name="connsiteX14" fmla="*/ 269810 w 318709"/>
                  <a:gd name="connsiteY14" fmla="*/ 4498 h 66675"/>
                  <a:gd name="connsiteX15" fmla="*/ 259873 w 318709"/>
                  <a:gd name="connsiteY15" fmla="*/ 47741 h 66675"/>
                  <a:gd name="connsiteX16" fmla="*/ 284808 w 318709"/>
                  <a:gd name="connsiteY16" fmla="*/ 7536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09" h="66675">
                    <a:moveTo>
                      <a:pt x="26934" y="75364"/>
                    </a:moveTo>
                    <a:cubicBezTo>
                      <a:pt x="26934" y="75364"/>
                      <a:pt x="31246" y="75364"/>
                      <a:pt x="32652" y="75364"/>
                    </a:cubicBezTo>
                    <a:cubicBezTo>
                      <a:pt x="34058" y="75364"/>
                      <a:pt x="38370" y="75364"/>
                      <a:pt x="38370" y="75364"/>
                    </a:cubicBezTo>
                    <a:cubicBezTo>
                      <a:pt x="51471" y="72225"/>
                      <a:pt x="61357" y="61275"/>
                      <a:pt x="63305" y="47741"/>
                    </a:cubicBezTo>
                    <a:cubicBezTo>
                      <a:pt x="66773" y="33073"/>
                      <a:pt x="67710" y="13356"/>
                      <a:pt x="53368" y="4498"/>
                    </a:cubicBezTo>
                    <a:cubicBezTo>
                      <a:pt x="46918" y="1334"/>
                      <a:pt x="39812" y="-201"/>
                      <a:pt x="32652" y="21"/>
                    </a:cubicBezTo>
                    <a:cubicBezTo>
                      <a:pt x="25495" y="-179"/>
                      <a:pt x="18394" y="1355"/>
                      <a:pt x="11936" y="4498"/>
                    </a:cubicBezTo>
                    <a:cubicBezTo>
                      <a:pt x="-2312" y="13356"/>
                      <a:pt x="-1468" y="33073"/>
                      <a:pt x="2562" y="47741"/>
                    </a:cubicBezTo>
                    <a:cubicBezTo>
                      <a:pt x="4355" y="61151"/>
                      <a:pt x="14011" y="72094"/>
                      <a:pt x="26934" y="75364"/>
                    </a:cubicBezTo>
                    <a:close/>
                    <a:moveTo>
                      <a:pt x="284808" y="75364"/>
                    </a:moveTo>
                    <a:cubicBezTo>
                      <a:pt x="284808" y="75364"/>
                      <a:pt x="289120" y="75364"/>
                      <a:pt x="290526" y="75364"/>
                    </a:cubicBezTo>
                    <a:cubicBezTo>
                      <a:pt x="291932" y="75364"/>
                      <a:pt x="296244" y="75364"/>
                      <a:pt x="296244" y="75364"/>
                    </a:cubicBezTo>
                    <a:cubicBezTo>
                      <a:pt x="309345" y="72225"/>
                      <a:pt x="319230" y="61275"/>
                      <a:pt x="321178" y="47741"/>
                    </a:cubicBezTo>
                    <a:cubicBezTo>
                      <a:pt x="324646" y="33073"/>
                      <a:pt x="325584" y="13356"/>
                      <a:pt x="311242" y="4498"/>
                    </a:cubicBezTo>
                    <a:cubicBezTo>
                      <a:pt x="298056" y="-1472"/>
                      <a:pt x="282996" y="-1472"/>
                      <a:pt x="269810" y="4498"/>
                    </a:cubicBezTo>
                    <a:cubicBezTo>
                      <a:pt x="255468" y="13356"/>
                      <a:pt x="256405" y="33073"/>
                      <a:pt x="259873" y="47741"/>
                    </a:cubicBezTo>
                    <a:cubicBezTo>
                      <a:pt x="261821" y="61275"/>
                      <a:pt x="271707" y="72225"/>
                      <a:pt x="284808" y="75364"/>
                    </a:cubicBezTo>
                    <a:close/>
                  </a:path>
                </a:pathLst>
              </a:custGeom>
              <a:noFill/>
              <a:ln w="9525" cap="rnd">
                <a:solidFill>
                  <a:schemeClr val="bg1"/>
                </a:solidFill>
                <a:prstDash val="solid"/>
                <a:round/>
              </a:ln>
            </p:spPr>
            <p:txBody>
              <a:bodyPr rtlCol="0" anchor="ctr"/>
              <a:lstStyle/>
              <a:p>
                <a:endParaRPr lang="en-US"/>
              </a:p>
            </p:txBody>
          </p:sp>
          <p:sp>
            <p:nvSpPr>
              <p:cNvPr id="35" name="Freeform 8">
                <a:extLst>
                  <a:ext uri="{FF2B5EF4-FFF2-40B4-BE49-F238E27FC236}">
                    <a16:creationId xmlns:a16="http://schemas.microsoft.com/office/drawing/2014/main" id="{F6814C74-F13D-A260-D30A-4716A98B2286}"/>
                  </a:ext>
                </a:extLst>
              </p:cNvPr>
              <p:cNvSpPr/>
              <p:nvPr/>
            </p:nvSpPr>
            <p:spPr>
              <a:xfrm>
                <a:off x="657296" y="1866170"/>
                <a:ext cx="384326" cy="295275"/>
              </a:xfrm>
              <a:custGeom>
                <a:avLst/>
                <a:gdLst>
                  <a:gd name="connsiteX0" fmla="*/ 64651 w 384326"/>
                  <a:gd name="connsiteY0" fmla="*/ 34385 h 295275"/>
                  <a:gd name="connsiteX1" fmla="*/ 36530 w 384326"/>
                  <a:gd name="connsiteY1" fmla="*/ 95 h 295275"/>
                  <a:gd name="connsiteX2" fmla="*/ 8127 w 384326"/>
                  <a:gd name="connsiteY2" fmla="*/ 13907 h 295275"/>
                  <a:gd name="connsiteX3" fmla="*/ 66 w 384326"/>
                  <a:gd name="connsiteY3" fmla="*/ 36576 h 295275"/>
                  <a:gd name="connsiteX4" fmla="*/ 4190 w 384326"/>
                  <a:gd name="connsiteY4" fmla="*/ 137732 h 295275"/>
                  <a:gd name="connsiteX5" fmla="*/ 5221 w 384326"/>
                  <a:gd name="connsiteY5" fmla="*/ 141351 h 295275"/>
                  <a:gd name="connsiteX6" fmla="*/ 19094 w 384326"/>
                  <a:gd name="connsiteY6" fmla="*/ 164021 h 295275"/>
                  <a:gd name="connsiteX7" fmla="*/ 28468 w 384326"/>
                  <a:gd name="connsiteY7" fmla="*/ 274415 h 295275"/>
                  <a:gd name="connsiteX8" fmla="*/ 64464 w 384326"/>
                  <a:gd name="connsiteY8" fmla="*/ 298609 h 295275"/>
                  <a:gd name="connsiteX9" fmla="*/ 100459 w 384326"/>
                  <a:gd name="connsiteY9" fmla="*/ 274415 h 295275"/>
                  <a:gd name="connsiteX10" fmla="*/ 108989 w 384326"/>
                  <a:gd name="connsiteY10" fmla="*/ 179737 h 295275"/>
                  <a:gd name="connsiteX11" fmla="*/ 109833 w 384326"/>
                  <a:gd name="connsiteY11" fmla="*/ 163259 h 295275"/>
                  <a:gd name="connsiteX12" fmla="*/ 127737 w 384326"/>
                  <a:gd name="connsiteY12" fmla="*/ 82677 h 295275"/>
                  <a:gd name="connsiteX13" fmla="*/ 129237 w 384326"/>
                  <a:gd name="connsiteY13" fmla="*/ 45529 h 295275"/>
                  <a:gd name="connsiteX14" fmla="*/ 129237 w 384326"/>
                  <a:gd name="connsiteY14" fmla="*/ 36671 h 295275"/>
                  <a:gd name="connsiteX15" fmla="*/ 123425 w 384326"/>
                  <a:gd name="connsiteY15" fmla="*/ 16954 h 295275"/>
                  <a:gd name="connsiteX16" fmla="*/ 121175 w 384326"/>
                  <a:gd name="connsiteY16" fmla="*/ 13907 h 295275"/>
                  <a:gd name="connsiteX17" fmla="*/ 92398 w 384326"/>
                  <a:gd name="connsiteY17" fmla="*/ 0 h 295275"/>
                  <a:gd name="connsiteX18" fmla="*/ 322525 w 384326"/>
                  <a:gd name="connsiteY18" fmla="*/ 34385 h 295275"/>
                  <a:gd name="connsiteX19" fmla="*/ 294403 w 384326"/>
                  <a:gd name="connsiteY19" fmla="*/ 95 h 295275"/>
                  <a:gd name="connsiteX20" fmla="*/ 266001 w 384326"/>
                  <a:gd name="connsiteY20" fmla="*/ 13907 h 295275"/>
                  <a:gd name="connsiteX21" fmla="*/ 263001 w 384326"/>
                  <a:gd name="connsiteY21" fmla="*/ 17907 h 295275"/>
                  <a:gd name="connsiteX22" fmla="*/ 257939 w 384326"/>
                  <a:gd name="connsiteY22" fmla="*/ 36957 h 295275"/>
                  <a:gd name="connsiteX23" fmla="*/ 257939 w 384326"/>
                  <a:gd name="connsiteY23" fmla="*/ 43244 h 295275"/>
                  <a:gd name="connsiteX24" fmla="*/ 259720 w 384326"/>
                  <a:gd name="connsiteY24" fmla="*/ 86201 h 295275"/>
                  <a:gd name="connsiteX25" fmla="*/ 276687 w 384326"/>
                  <a:gd name="connsiteY25" fmla="*/ 163544 h 295275"/>
                  <a:gd name="connsiteX26" fmla="*/ 277718 w 384326"/>
                  <a:gd name="connsiteY26" fmla="*/ 176879 h 295275"/>
                  <a:gd name="connsiteX27" fmla="*/ 286248 w 384326"/>
                  <a:gd name="connsiteY27" fmla="*/ 274511 h 295275"/>
                  <a:gd name="connsiteX28" fmla="*/ 322243 w 384326"/>
                  <a:gd name="connsiteY28" fmla="*/ 298704 h 295275"/>
                  <a:gd name="connsiteX29" fmla="*/ 358239 w 384326"/>
                  <a:gd name="connsiteY29" fmla="*/ 274511 h 295275"/>
                  <a:gd name="connsiteX30" fmla="*/ 367613 w 384326"/>
                  <a:gd name="connsiteY30" fmla="*/ 164116 h 295275"/>
                  <a:gd name="connsiteX31" fmla="*/ 381392 w 384326"/>
                  <a:gd name="connsiteY31" fmla="*/ 141446 h 295275"/>
                  <a:gd name="connsiteX32" fmla="*/ 382423 w 384326"/>
                  <a:gd name="connsiteY32" fmla="*/ 137827 h 295275"/>
                  <a:gd name="connsiteX33" fmla="*/ 386548 w 384326"/>
                  <a:gd name="connsiteY33" fmla="*/ 36671 h 295275"/>
                  <a:gd name="connsiteX34" fmla="*/ 379049 w 384326"/>
                  <a:gd name="connsiteY34" fmla="*/ 13907 h 295275"/>
                  <a:gd name="connsiteX35" fmla="*/ 350271 w 384326"/>
                  <a:gd name="connsiteY35" fmla="*/ 0 h 295275"/>
                  <a:gd name="connsiteX36" fmla="*/ 322150 w 384326"/>
                  <a:gd name="connsiteY36" fmla="*/ 3429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326" h="295275">
                    <a:moveTo>
                      <a:pt x="64651" y="34385"/>
                    </a:moveTo>
                    <a:lnTo>
                      <a:pt x="36530" y="95"/>
                    </a:lnTo>
                    <a:cubicBezTo>
                      <a:pt x="26145" y="2426"/>
                      <a:pt x="16428" y="7151"/>
                      <a:pt x="8127" y="13907"/>
                    </a:cubicBezTo>
                    <a:cubicBezTo>
                      <a:pt x="2440" y="19985"/>
                      <a:pt x="-484" y="28206"/>
                      <a:pt x="66" y="36576"/>
                    </a:cubicBezTo>
                    <a:lnTo>
                      <a:pt x="4190" y="137732"/>
                    </a:lnTo>
                    <a:cubicBezTo>
                      <a:pt x="4184" y="139014"/>
                      <a:pt x="4542" y="140270"/>
                      <a:pt x="5221" y="141351"/>
                    </a:cubicBezTo>
                    <a:lnTo>
                      <a:pt x="19094" y="164021"/>
                    </a:lnTo>
                    <a:lnTo>
                      <a:pt x="28468" y="274415"/>
                    </a:lnTo>
                    <a:cubicBezTo>
                      <a:pt x="28468" y="282607"/>
                      <a:pt x="36905" y="298609"/>
                      <a:pt x="64464" y="298609"/>
                    </a:cubicBezTo>
                    <a:cubicBezTo>
                      <a:pt x="92023" y="298609"/>
                      <a:pt x="100084" y="282607"/>
                      <a:pt x="100459" y="274415"/>
                    </a:cubicBezTo>
                    <a:lnTo>
                      <a:pt x="108989" y="179737"/>
                    </a:lnTo>
                    <a:cubicBezTo>
                      <a:pt x="108064" y="174248"/>
                      <a:pt x="108352" y="168619"/>
                      <a:pt x="109833" y="163259"/>
                    </a:cubicBezTo>
                    <a:lnTo>
                      <a:pt x="127737" y="82677"/>
                    </a:lnTo>
                    <a:lnTo>
                      <a:pt x="129237" y="45529"/>
                    </a:lnTo>
                    <a:lnTo>
                      <a:pt x="129237" y="36671"/>
                    </a:lnTo>
                    <a:cubicBezTo>
                      <a:pt x="129681" y="29605"/>
                      <a:pt x="127619" y="22609"/>
                      <a:pt x="123425" y="16954"/>
                    </a:cubicBezTo>
                    <a:cubicBezTo>
                      <a:pt x="122730" y="15897"/>
                      <a:pt x="121979" y="14880"/>
                      <a:pt x="121175" y="13907"/>
                    </a:cubicBezTo>
                    <a:cubicBezTo>
                      <a:pt x="113133" y="6503"/>
                      <a:pt x="103125" y="1666"/>
                      <a:pt x="92398" y="0"/>
                    </a:cubicBezTo>
                    <a:close/>
                    <a:moveTo>
                      <a:pt x="322525" y="34385"/>
                    </a:moveTo>
                    <a:lnTo>
                      <a:pt x="294403" y="95"/>
                    </a:lnTo>
                    <a:cubicBezTo>
                      <a:pt x="283894" y="2047"/>
                      <a:pt x="274089" y="6815"/>
                      <a:pt x="266001" y="13907"/>
                    </a:cubicBezTo>
                    <a:cubicBezTo>
                      <a:pt x="264898" y="15157"/>
                      <a:pt x="263894" y="16494"/>
                      <a:pt x="263001" y="17907"/>
                    </a:cubicBezTo>
                    <a:cubicBezTo>
                      <a:pt x="259192" y="23470"/>
                      <a:pt x="257403" y="30203"/>
                      <a:pt x="257939" y="36957"/>
                    </a:cubicBezTo>
                    <a:lnTo>
                      <a:pt x="257939" y="43244"/>
                    </a:lnTo>
                    <a:lnTo>
                      <a:pt x="259720" y="86201"/>
                    </a:lnTo>
                    <a:lnTo>
                      <a:pt x="276687" y="163544"/>
                    </a:lnTo>
                    <a:cubicBezTo>
                      <a:pt x="277786" y="167895"/>
                      <a:pt x="278135" y="172407"/>
                      <a:pt x="277718" y="176879"/>
                    </a:cubicBezTo>
                    <a:lnTo>
                      <a:pt x="286248" y="274511"/>
                    </a:lnTo>
                    <a:cubicBezTo>
                      <a:pt x="286248" y="282702"/>
                      <a:pt x="294591" y="298704"/>
                      <a:pt x="322243" y="298704"/>
                    </a:cubicBezTo>
                    <a:cubicBezTo>
                      <a:pt x="349896" y="298704"/>
                      <a:pt x="357864" y="282702"/>
                      <a:pt x="358239" y="274511"/>
                    </a:cubicBezTo>
                    <a:lnTo>
                      <a:pt x="367613" y="164116"/>
                    </a:lnTo>
                    <a:lnTo>
                      <a:pt x="381392" y="141446"/>
                    </a:lnTo>
                    <a:cubicBezTo>
                      <a:pt x="382071" y="140365"/>
                      <a:pt x="382429" y="139109"/>
                      <a:pt x="382423" y="137827"/>
                    </a:cubicBezTo>
                    <a:lnTo>
                      <a:pt x="386548" y="36671"/>
                    </a:lnTo>
                    <a:cubicBezTo>
                      <a:pt x="387358" y="28344"/>
                      <a:pt x="384629" y="20061"/>
                      <a:pt x="379049" y="13907"/>
                    </a:cubicBezTo>
                    <a:cubicBezTo>
                      <a:pt x="371048" y="6440"/>
                      <a:pt x="361020" y="1594"/>
                      <a:pt x="350271" y="0"/>
                    </a:cubicBezTo>
                    <a:lnTo>
                      <a:pt x="322150" y="34290"/>
                    </a:lnTo>
                    <a:close/>
                  </a:path>
                </a:pathLst>
              </a:custGeom>
              <a:noFill/>
              <a:ln w="9525" cap="rnd">
                <a:solidFill>
                  <a:schemeClr val="bg1"/>
                </a:solidFill>
                <a:prstDash val="solid"/>
                <a:round/>
              </a:ln>
            </p:spPr>
            <p:txBody>
              <a:bodyPr rtlCol="0" anchor="ctr"/>
              <a:lstStyle/>
              <a:p>
                <a:endParaRPr lang="en-US"/>
              </a:p>
            </p:txBody>
          </p:sp>
          <p:sp>
            <p:nvSpPr>
              <p:cNvPr id="36" name="Freeform 9">
                <a:extLst>
                  <a:ext uri="{FF2B5EF4-FFF2-40B4-BE49-F238E27FC236}">
                    <a16:creationId xmlns:a16="http://schemas.microsoft.com/office/drawing/2014/main" id="{5E162EE5-BB22-4A52-93D8-4722B027E835}"/>
                  </a:ext>
                </a:extLst>
              </p:cNvPr>
              <p:cNvSpPr/>
              <p:nvPr/>
            </p:nvSpPr>
            <p:spPr>
              <a:xfrm>
                <a:off x="779844" y="1750320"/>
                <a:ext cx="140607" cy="438150"/>
              </a:xfrm>
              <a:custGeom>
                <a:avLst/>
                <a:gdLst>
                  <a:gd name="connsiteX0" fmla="*/ 140360 w 140607"/>
                  <a:gd name="connsiteY0" fmla="*/ 282728 h 438150"/>
                  <a:gd name="connsiteX1" fmla="*/ 117675 w 140607"/>
                  <a:gd name="connsiteY1" fmla="*/ 177382 h 438150"/>
                  <a:gd name="connsiteX2" fmla="*/ 129393 w 140607"/>
                  <a:gd name="connsiteY2" fmla="*/ 116422 h 438150"/>
                  <a:gd name="connsiteX3" fmla="*/ 129393 w 140607"/>
                  <a:gd name="connsiteY3" fmla="*/ 114612 h 438150"/>
                  <a:gd name="connsiteX4" fmla="*/ 103615 w 140607"/>
                  <a:gd name="connsiteY4" fmla="*/ 88228 h 438150"/>
                  <a:gd name="connsiteX5" fmla="*/ 70806 w 140607"/>
                  <a:gd name="connsiteY5" fmla="*/ 128900 h 438150"/>
                  <a:gd name="connsiteX6" fmla="*/ 38092 w 140607"/>
                  <a:gd name="connsiteY6" fmla="*/ 88514 h 438150"/>
                  <a:gd name="connsiteX7" fmla="*/ 12314 w 140607"/>
                  <a:gd name="connsiteY7" fmla="*/ 114898 h 438150"/>
                  <a:gd name="connsiteX8" fmla="*/ 12314 w 140607"/>
                  <a:gd name="connsiteY8" fmla="*/ 116708 h 438150"/>
                  <a:gd name="connsiteX9" fmla="*/ 23937 w 140607"/>
                  <a:gd name="connsiteY9" fmla="*/ 177382 h 438150"/>
                  <a:gd name="connsiteX10" fmla="*/ 878 w 140607"/>
                  <a:gd name="connsiteY10" fmla="*/ 282157 h 438150"/>
                  <a:gd name="connsiteX11" fmla="*/ 3315 w 140607"/>
                  <a:gd name="connsiteY11" fmla="*/ 299683 h 438150"/>
                  <a:gd name="connsiteX12" fmla="*/ 25812 w 140607"/>
                  <a:gd name="connsiteY12" fmla="*/ 308541 h 438150"/>
                  <a:gd name="connsiteX13" fmla="*/ 37342 w 140607"/>
                  <a:gd name="connsiteY13" fmla="*/ 422841 h 438150"/>
                  <a:gd name="connsiteX14" fmla="*/ 43810 w 140607"/>
                  <a:gd name="connsiteY14" fmla="*/ 437891 h 438150"/>
                  <a:gd name="connsiteX15" fmla="*/ 70431 w 140607"/>
                  <a:gd name="connsiteY15" fmla="*/ 447416 h 438150"/>
                  <a:gd name="connsiteX16" fmla="*/ 97147 w 140607"/>
                  <a:gd name="connsiteY16" fmla="*/ 437891 h 438150"/>
                  <a:gd name="connsiteX17" fmla="*/ 103521 w 140607"/>
                  <a:gd name="connsiteY17" fmla="*/ 422841 h 438150"/>
                  <a:gd name="connsiteX18" fmla="*/ 115145 w 140607"/>
                  <a:gd name="connsiteY18" fmla="*/ 308541 h 438150"/>
                  <a:gd name="connsiteX19" fmla="*/ 117675 w 140607"/>
                  <a:gd name="connsiteY19" fmla="*/ 308541 h 438150"/>
                  <a:gd name="connsiteX20" fmla="*/ 138392 w 140607"/>
                  <a:gd name="connsiteY20" fmla="*/ 299683 h 438150"/>
                  <a:gd name="connsiteX21" fmla="*/ 140360 w 140607"/>
                  <a:gd name="connsiteY21" fmla="*/ 282728 h 438150"/>
                  <a:gd name="connsiteX22" fmla="*/ 48778 w 140607"/>
                  <a:gd name="connsiteY22" fmla="*/ 4694 h 438150"/>
                  <a:gd name="connsiteX23" fmla="*/ 38279 w 140607"/>
                  <a:gd name="connsiteY23" fmla="*/ 50604 h 438150"/>
                  <a:gd name="connsiteX24" fmla="*/ 64713 w 140607"/>
                  <a:gd name="connsiteY24" fmla="*/ 79179 h 438150"/>
                  <a:gd name="connsiteX25" fmla="*/ 70713 w 140607"/>
                  <a:gd name="connsiteY25" fmla="*/ 79179 h 438150"/>
                  <a:gd name="connsiteX26" fmla="*/ 76806 w 140607"/>
                  <a:gd name="connsiteY26" fmla="*/ 79179 h 438150"/>
                  <a:gd name="connsiteX27" fmla="*/ 103240 w 140607"/>
                  <a:gd name="connsiteY27" fmla="*/ 50604 h 438150"/>
                  <a:gd name="connsiteX28" fmla="*/ 92741 w 140607"/>
                  <a:gd name="connsiteY28" fmla="*/ 4694 h 438150"/>
                  <a:gd name="connsiteX29" fmla="*/ 70806 w 140607"/>
                  <a:gd name="connsiteY29" fmla="*/ 26 h 438150"/>
                  <a:gd name="connsiteX30" fmla="*/ 48778 w 140607"/>
                  <a:gd name="connsiteY30" fmla="*/ 4694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607" h="438150">
                    <a:moveTo>
                      <a:pt x="140360" y="282728"/>
                    </a:moveTo>
                    <a:lnTo>
                      <a:pt x="117675" y="177382"/>
                    </a:lnTo>
                    <a:lnTo>
                      <a:pt x="129393" y="116422"/>
                    </a:lnTo>
                    <a:cubicBezTo>
                      <a:pt x="129439" y="115820"/>
                      <a:pt x="129439" y="115214"/>
                      <a:pt x="129393" y="114612"/>
                    </a:cubicBezTo>
                    <a:cubicBezTo>
                      <a:pt x="129393" y="101849"/>
                      <a:pt x="120019" y="92800"/>
                      <a:pt x="103615" y="88228"/>
                    </a:cubicBezTo>
                    <a:lnTo>
                      <a:pt x="70806" y="128900"/>
                    </a:lnTo>
                    <a:lnTo>
                      <a:pt x="38092" y="88514"/>
                    </a:lnTo>
                    <a:cubicBezTo>
                      <a:pt x="21313" y="92609"/>
                      <a:pt x="12501" y="102134"/>
                      <a:pt x="12314" y="114898"/>
                    </a:cubicBezTo>
                    <a:cubicBezTo>
                      <a:pt x="12222" y="115498"/>
                      <a:pt x="12222" y="116107"/>
                      <a:pt x="12314" y="116708"/>
                    </a:cubicBezTo>
                    <a:lnTo>
                      <a:pt x="23937" y="177382"/>
                    </a:lnTo>
                    <a:lnTo>
                      <a:pt x="878" y="282157"/>
                    </a:lnTo>
                    <a:cubicBezTo>
                      <a:pt x="-871" y="288079"/>
                      <a:pt x="20" y="294484"/>
                      <a:pt x="3315" y="299683"/>
                    </a:cubicBezTo>
                    <a:cubicBezTo>
                      <a:pt x="8804" y="306387"/>
                      <a:pt x="17311" y="309736"/>
                      <a:pt x="25812" y="308541"/>
                    </a:cubicBezTo>
                    <a:lnTo>
                      <a:pt x="37342" y="422841"/>
                    </a:lnTo>
                    <a:cubicBezTo>
                      <a:pt x="37706" y="428470"/>
                      <a:pt x="39993" y="433794"/>
                      <a:pt x="43810" y="437891"/>
                    </a:cubicBezTo>
                    <a:cubicBezTo>
                      <a:pt x="50979" y="444715"/>
                      <a:pt x="60636" y="448171"/>
                      <a:pt x="70431" y="447416"/>
                    </a:cubicBezTo>
                    <a:cubicBezTo>
                      <a:pt x="80253" y="448162"/>
                      <a:pt x="89937" y="444709"/>
                      <a:pt x="97147" y="437891"/>
                    </a:cubicBezTo>
                    <a:cubicBezTo>
                      <a:pt x="100984" y="433817"/>
                      <a:pt x="103248" y="428473"/>
                      <a:pt x="103521" y="422841"/>
                    </a:cubicBezTo>
                    <a:lnTo>
                      <a:pt x="115145" y="308541"/>
                    </a:lnTo>
                    <a:lnTo>
                      <a:pt x="117675" y="308541"/>
                    </a:lnTo>
                    <a:cubicBezTo>
                      <a:pt x="125604" y="309294"/>
                      <a:pt x="133378" y="305970"/>
                      <a:pt x="138392" y="299683"/>
                    </a:cubicBezTo>
                    <a:cubicBezTo>
                      <a:pt x="141364" y="294563"/>
                      <a:pt x="142078" y="288410"/>
                      <a:pt x="140360" y="282728"/>
                    </a:cubicBezTo>
                    <a:close/>
                    <a:moveTo>
                      <a:pt x="48778" y="4694"/>
                    </a:moveTo>
                    <a:cubicBezTo>
                      <a:pt x="33592" y="14219"/>
                      <a:pt x="34624" y="34983"/>
                      <a:pt x="38279" y="50604"/>
                    </a:cubicBezTo>
                    <a:cubicBezTo>
                      <a:pt x="40603" y="64679"/>
                      <a:pt x="51031" y="75952"/>
                      <a:pt x="64713" y="79179"/>
                    </a:cubicBezTo>
                    <a:cubicBezTo>
                      <a:pt x="64713" y="79179"/>
                      <a:pt x="69213" y="79179"/>
                      <a:pt x="70713" y="79179"/>
                    </a:cubicBezTo>
                    <a:cubicBezTo>
                      <a:pt x="72212" y="79179"/>
                      <a:pt x="76806" y="79179"/>
                      <a:pt x="76806" y="79179"/>
                    </a:cubicBezTo>
                    <a:cubicBezTo>
                      <a:pt x="90488" y="75952"/>
                      <a:pt x="100916" y="64679"/>
                      <a:pt x="103240" y="50604"/>
                    </a:cubicBezTo>
                    <a:cubicBezTo>
                      <a:pt x="106896" y="34983"/>
                      <a:pt x="107927" y="14123"/>
                      <a:pt x="92741" y="4694"/>
                    </a:cubicBezTo>
                    <a:cubicBezTo>
                      <a:pt x="85898" y="1390"/>
                      <a:pt x="78379" y="-210"/>
                      <a:pt x="70806" y="26"/>
                    </a:cubicBezTo>
                    <a:cubicBezTo>
                      <a:pt x="63202" y="-229"/>
                      <a:pt x="55648" y="1372"/>
                      <a:pt x="48778" y="4694"/>
                    </a:cubicBezTo>
                    <a:close/>
                  </a:path>
                </a:pathLst>
              </a:custGeom>
              <a:noFill/>
              <a:ln w="9525" cap="rnd">
                <a:solidFill>
                  <a:schemeClr val="bg1"/>
                </a:solidFill>
                <a:prstDash val="solid"/>
                <a:round/>
              </a:ln>
            </p:spPr>
            <p:txBody>
              <a:bodyPr rtlCol="0" anchor="ctr"/>
              <a:lstStyle/>
              <a:p>
                <a:endParaRPr lang="en-US"/>
              </a:p>
            </p:txBody>
          </p:sp>
        </p:grpSp>
      </p:grpSp>
      <p:sp>
        <p:nvSpPr>
          <p:cNvPr id="37" name="Rectangle 36">
            <a:extLst>
              <a:ext uri="{FF2B5EF4-FFF2-40B4-BE49-F238E27FC236}">
                <a16:creationId xmlns:a16="http://schemas.microsoft.com/office/drawing/2014/main" id="{05D39571-6383-D3F5-137F-44A976415C86}"/>
              </a:ext>
            </a:extLst>
          </p:cNvPr>
          <p:cNvSpPr/>
          <p:nvPr/>
        </p:nvSpPr>
        <p:spPr>
          <a:xfrm>
            <a:off x="600172" y="2676826"/>
            <a:ext cx="2506943" cy="430887"/>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External Participants:</a:t>
            </a:r>
          </a:p>
          <a:p>
            <a:r>
              <a:rPr lang="en-US" sz="1100" dirty="0">
                <a:solidFill>
                  <a:schemeClr val="tx2"/>
                </a:solidFill>
                <a:latin typeface="Corbel" panose="020B0503020204020204" pitchFamily="34" charset="0"/>
                <a:ea typeface="Polaris Book" panose="02000000000000000000" pitchFamily="2" charset="0"/>
                <a:cs typeface="Polaris Book" panose="02000000000000000000" pitchFamily="2" charset="0"/>
              </a:rPr>
              <a:t>Customer/Partner</a:t>
            </a:r>
          </a:p>
        </p:txBody>
      </p:sp>
      <p:sp>
        <p:nvSpPr>
          <p:cNvPr id="38" name="Rectangle 37">
            <a:extLst>
              <a:ext uri="{FF2B5EF4-FFF2-40B4-BE49-F238E27FC236}">
                <a16:creationId xmlns:a16="http://schemas.microsoft.com/office/drawing/2014/main" id="{56B4AB70-B721-E95A-E6AE-7460963DA6B6}"/>
              </a:ext>
            </a:extLst>
          </p:cNvPr>
          <p:cNvSpPr/>
          <p:nvPr/>
        </p:nvSpPr>
        <p:spPr>
          <a:xfrm>
            <a:off x="3250576" y="2676826"/>
            <a:ext cx="2742709" cy="430887"/>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Client Participants:</a:t>
            </a:r>
          </a:p>
          <a:p>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Renewal Rep</a:t>
            </a:r>
          </a:p>
        </p:txBody>
      </p:sp>
      <p:grpSp>
        <p:nvGrpSpPr>
          <p:cNvPr id="64" name="Group 63">
            <a:extLst>
              <a:ext uri="{FF2B5EF4-FFF2-40B4-BE49-F238E27FC236}">
                <a16:creationId xmlns:a16="http://schemas.microsoft.com/office/drawing/2014/main" id="{8194E847-CB98-A829-1758-CE7A2316FAE9}"/>
              </a:ext>
            </a:extLst>
          </p:cNvPr>
          <p:cNvGrpSpPr/>
          <p:nvPr/>
        </p:nvGrpSpPr>
        <p:grpSpPr>
          <a:xfrm>
            <a:off x="6661243" y="2860761"/>
            <a:ext cx="4921157" cy="990656"/>
            <a:chOff x="6661243" y="2860761"/>
            <a:chExt cx="4921157" cy="990656"/>
          </a:xfrm>
        </p:grpSpPr>
        <p:sp>
          <p:nvSpPr>
            <p:cNvPr id="3" name="Rectangle 2">
              <a:extLst>
                <a:ext uri="{FF2B5EF4-FFF2-40B4-BE49-F238E27FC236}">
                  <a16:creationId xmlns:a16="http://schemas.microsoft.com/office/drawing/2014/main" id="{7789E813-9DD9-083F-5A53-3AFF645971B6}"/>
                </a:ext>
              </a:extLst>
            </p:cNvPr>
            <p:cNvSpPr/>
            <p:nvPr/>
          </p:nvSpPr>
          <p:spPr>
            <a:xfrm>
              <a:off x="7049281" y="2860761"/>
              <a:ext cx="4533119" cy="990656"/>
            </a:xfrm>
            <a:prstGeom prst="rect">
              <a:avLst/>
            </a:prstGeom>
          </p:spPr>
          <p:txBody>
            <a:bodyPr wrap="square" lIns="0" tIns="0" rIns="0" bIns="0">
              <a:spAutoFit/>
            </a:bodyPr>
            <a:lstStyle/>
            <a:p>
              <a:pPr>
                <a:lnSpc>
                  <a:spcPct val="125000"/>
                </a:lnSpc>
                <a:buClr>
                  <a:schemeClr val="accent2"/>
                </a:buClr>
              </a:pPr>
              <a:r>
                <a:rPr lang="en-US" sz="1200" b="1" dirty="0"/>
                <a:t>Event Prep</a:t>
              </a:r>
            </a:p>
            <a:p>
              <a:pPr marL="180000" indent="-180000">
                <a:lnSpc>
                  <a:spcPct val="125000"/>
                </a:lnSpc>
                <a:buFont typeface="Arial" panose="020B0604020202020204" pitchFamily="34" charset="0"/>
                <a:buChar char="•"/>
                <a:defRPr/>
              </a:pPr>
              <a:r>
                <a:rPr lang="en-US" sz="1000" dirty="0"/>
                <a:t>Verify need for EOL SKUs (ETS/EAS) or Zero Dollar Orders for SKU changes</a:t>
              </a:r>
            </a:p>
            <a:p>
              <a:pPr marL="180000" indent="-180000">
                <a:lnSpc>
                  <a:spcPct val="125000"/>
                </a:lnSpc>
                <a:buFont typeface="Arial" panose="020B0604020202020204" pitchFamily="34" charset="0"/>
                <a:buChar char="•"/>
                <a:defRPr/>
              </a:pPr>
              <a:r>
                <a:rPr lang="en-US" sz="1000" dirty="0"/>
                <a:t>Complete co-term, LTW or LAR if needed</a:t>
              </a:r>
            </a:p>
            <a:p>
              <a:pPr marL="180000" indent="-180000">
                <a:lnSpc>
                  <a:spcPct val="125000"/>
                </a:lnSpc>
                <a:buFont typeface="Arial" panose="020B0604020202020204" pitchFamily="34" charset="0"/>
                <a:buChar char="•"/>
                <a:defRPr/>
              </a:pPr>
              <a:r>
                <a:rPr lang="en-US" sz="1000" dirty="0"/>
                <a:t>Apply appropriate uplift</a:t>
              </a:r>
            </a:p>
            <a:p>
              <a:pPr marL="180000" indent="-180000">
                <a:lnSpc>
                  <a:spcPct val="125000"/>
                </a:lnSpc>
                <a:buFont typeface="Arial" panose="020B0604020202020204" pitchFamily="34" charset="0"/>
                <a:buChar char="•"/>
                <a:defRPr/>
              </a:pPr>
              <a:r>
                <a:rPr lang="en-US" sz="1000" dirty="0"/>
                <a:t>Show potential reinstatement fee if late</a:t>
              </a:r>
            </a:p>
          </p:txBody>
        </p:sp>
        <p:grpSp>
          <p:nvGrpSpPr>
            <p:cNvPr id="43" name="Group 42">
              <a:extLst>
                <a:ext uri="{FF2B5EF4-FFF2-40B4-BE49-F238E27FC236}">
                  <a16:creationId xmlns:a16="http://schemas.microsoft.com/office/drawing/2014/main" id="{2DA0C27D-9210-2CBA-FA80-987DED249E51}"/>
                </a:ext>
              </a:extLst>
            </p:cNvPr>
            <p:cNvGrpSpPr/>
            <p:nvPr/>
          </p:nvGrpSpPr>
          <p:grpSpPr>
            <a:xfrm>
              <a:off x="6661243" y="2860761"/>
              <a:ext cx="219035" cy="219035"/>
              <a:chOff x="609596" y="1299677"/>
              <a:chExt cx="219035" cy="219035"/>
            </a:xfrm>
          </p:grpSpPr>
          <p:sp>
            <p:nvSpPr>
              <p:cNvPr id="45" name="Rectangle 44">
                <a:extLst>
                  <a:ext uri="{FF2B5EF4-FFF2-40B4-BE49-F238E27FC236}">
                    <a16:creationId xmlns:a16="http://schemas.microsoft.com/office/drawing/2014/main" id="{A3FEF5AB-0E54-6117-3743-4CD74A33E248}"/>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46" name="Straight Connector 45">
                <a:extLst>
                  <a:ext uri="{FF2B5EF4-FFF2-40B4-BE49-F238E27FC236}">
                    <a16:creationId xmlns:a16="http://schemas.microsoft.com/office/drawing/2014/main" id="{37073E7F-E315-2CDA-78C4-128BD3945F70}"/>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8248C6F-5EAF-2DC6-B5CC-5F8E05366CAE}"/>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nvGrpSpPr>
          <p:cNvPr id="63" name="Group 62">
            <a:extLst>
              <a:ext uri="{FF2B5EF4-FFF2-40B4-BE49-F238E27FC236}">
                <a16:creationId xmlns:a16="http://schemas.microsoft.com/office/drawing/2014/main" id="{AFFEAC4A-A546-1B96-16C5-073C86404AD6}"/>
              </a:ext>
            </a:extLst>
          </p:cNvPr>
          <p:cNvGrpSpPr/>
          <p:nvPr/>
        </p:nvGrpSpPr>
        <p:grpSpPr>
          <a:xfrm>
            <a:off x="6661243" y="4117742"/>
            <a:ext cx="4921157" cy="798295"/>
            <a:chOff x="6661243" y="4279639"/>
            <a:chExt cx="4921157" cy="798295"/>
          </a:xfrm>
        </p:grpSpPr>
        <p:sp>
          <p:nvSpPr>
            <p:cNvPr id="17" name="Rectangle 16">
              <a:extLst>
                <a:ext uri="{FF2B5EF4-FFF2-40B4-BE49-F238E27FC236}">
                  <a16:creationId xmlns:a16="http://schemas.microsoft.com/office/drawing/2014/main" id="{9BC5AF3A-31BE-1951-A039-09AC2226330C}"/>
                </a:ext>
              </a:extLst>
            </p:cNvPr>
            <p:cNvSpPr/>
            <p:nvPr/>
          </p:nvSpPr>
          <p:spPr>
            <a:xfrm>
              <a:off x="7049281" y="4279639"/>
              <a:ext cx="4533119" cy="798295"/>
            </a:xfrm>
            <a:prstGeom prst="rect">
              <a:avLst/>
            </a:prstGeom>
          </p:spPr>
          <p:txBody>
            <a:bodyPr wrap="square" lIns="0" tIns="0" rIns="0" bIns="0">
              <a:spAutoFit/>
            </a:bodyPr>
            <a:lstStyle/>
            <a:p>
              <a:pPr>
                <a:lnSpc>
                  <a:spcPct val="125000"/>
                </a:lnSpc>
                <a:buClr>
                  <a:schemeClr val="accent2"/>
                </a:buClr>
              </a:pPr>
              <a:r>
                <a:rPr lang="en-US" sz="1200" b="1" dirty="0"/>
                <a:t>Event</a:t>
              </a:r>
            </a:p>
            <a:p>
              <a:pPr marL="180000" indent="-180000">
                <a:lnSpc>
                  <a:spcPct val="125000"/>
                </a:lnSpc>
                <a:buFont typeface="Arial" panose="020B0604020202020204" pitchFamily="34" charset="0"/>
                <a:buChar char="•"/>
                <a:defRPr/>
              </a:pPr>
              <a:r>
                <a:rPr lang="en-US" sz="1000" dirty="0"/>
                <a:t>Send quote with sequence of events</a:t>
              </a:r>
            </a:p>
            <a:p>
              <a:pPr marL="180000" indent="-180000">
                <a:lnSpc>
                  <a:spcPct val="125000"/>
                </a:lnSpc>
                <a:buFont typeface="Arial" panose="020B0604020202020204" pitchFamily="34" charset="0"/>
                <a:buChar char="•"/>
                <a:defRPr/>
              </a:pPr>
              <a:endParaRPr lang="en-US" sz="1000" dirty="0"/>
            </a:p>
            <a:p>
              <a:pPr marL="180000" indent="-180000">
                <a:lnSpc>
                  <a:spcPct val="125000"/>
                </a:lnSpc>
                <a:buFont typeface="Arial" panose="020B0604020202020204" pitchFamily="34" charset="0"/>
                <a:buChar char="•"/>
                <a:defRPr/>
              </a:pPr>
              <a:r>
                <a:rPr lang="en-US" sz="1000" dirty="0"/>
                <a:t>Verify quote has been sent to customer by the partner</a:t>
              </a:r>
            </a:p>
          </p:txBody>
        </p:sp>
        <p:grpSp>
          <p:nvGrpSpPr>
            <p:cNvPr id="48" name="Group 47">
              <a:extLst>
                <a:ext uri="{FF2B5EF4-FFF2-40B4-BE49-F238E27FC236}">
                  <a16:creationId xmlns:a16="http://schemas.microsoft.com/office/drawing/2014/main" id="{5D6FFA3F-B65B-245A-B0FF-F6C564C3609D}"/>
                </a:ext>
              </a:extLst>
            </p:cNvPr>
            <p:cNvGrpSpPr/>
            <p:nvPr/>
          </p:nvGrpSpPr>
          <p:grpSpPr>
            <a:xfrm>
              <a:off x="6661243" y="4279639"/>
              <a:ext cx="219035" cy="219035"/>
              <a:chOff x="609596" y="1299677"/>
              <a:chExt cx="219035" cy="219035"/>
            </a:xfrm>
          </p:grpSpPr>
          <p:sp>
            <p:nvSpPr>
              <p:cNvPr id="51" name="Rectangle 50">
                <a:extLst>
                  <a:ext uri="{FF2B5EF4-FFF2-40B4-BE49-F238E27FC236}">
                    <a16:creationId xmlns:a16="http://schemas.microsoft.com/office/drawing/2014/main" id="{B8A93CEF-76A8-E84B-9FE9-574C64250109}"/>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56" name="Straight Connector 55">
                <a:extLst>
                  <a:ext uri="{FF2B5EF4-FFF2-40B4-BE49-F238E27FC236}">
                    <a16:creationId xmlns:a16="http://schemas.microsoft.com/office/drawing/2014/main" id="{DEB66C18-10EC-75E0-79FB-9C487BF5EE64}"/>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F9BE8F0-32D2-CEDD-5620-B57E6A046EA1}"/>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nvGrpSpPr>
          <p:cNvPr id="62" name="Group 61">
            <a:extLst>
              <a:ext uri="{FF2B5EF4-FFF2-40B4-BE49-F238E27FC236}">
                <a16:creationId xmlns:a16="http://schemas.microsoft.com/office/drawing/2014/main" id="{EEBB7C09-846F-698F-244F-3FE535422F25}"/>
              </a:ext>
            </a:extLst>
          </p:cNvPr>
          <p:cNvGrpSpPr/>
          <p:nvPr/>
        </p:nvGrpSpPr>
        <p:grpSpPr>
          <a:xfrm>
            <a:off x="6661243" y="5155688"/>
            <a:ext cx="4921157" cy="605935"/>
            <a:chOff x="6661243" y="5174166"/>
            <a:chExt cx="4921157" cy="605935"/>
          </a:xfrm>
        </p:grpSpPr>
        <p:sp>
          <p:nvSpPr>
            <p:cNvPr id="19" name="Rectangle 18">
              <a:extLst>
                <a:ext uri="{FF2B5EF4-FFF2-40B4-BE49-F238E27FC236}">
                  <a16:creationId xmlns:a16="http://schemas.microsoft.com/office/drawing/2014/main" id="{D386107C-7FE7-DE9A-DDC5-9020799DFB8E}"/>
                </a:ext>
              </a:extLst>
            </p:cNvPr>
            <p:cNvSpPr/>
            <p:nvPr/>
          </p:nvSpPr>
          <p:spPr>
            <a:xfrm>
              <a:off x="7049281" y="5174166"/>
              <a:ext cx="4533119" cy="605935"/>
            </a:xfrm>
            <a:prstGeom prst="rect">
              <a:avLst/>
            </a:prstGeom>
          </p:spPr>
          <p:txBody>
            <a:bodyPr wrap="square" lIns="0" tIns="0" rIns="0" bIns="0">
              <a:spAutoFit/>
            </a:bodyPr>
            <a:lstStyle/>
            <a:p>
              <a:pPr>
                <a:lnSpc>
                  <a:spcPct val="125000"/>
                </a:lnSpc>
                <a:buClr>
                  <a:schemeClr val="accent2"/>
                </a:buClr>
                <a:defRPr/>
              </a:pPr>
              <a:r>
                <a:rPr lang="en-US" sz="1200" b="1" dirty="0"/>
                <a:t>Post Event</a:t>
              </a:r>
            </a:p>
            <a:p>
              <a:pPr marL="180000" indent="-180000">
                <a:lnSpc>
                  <a:spcPct val="125000"/>
                </a:lnSpc>
                <a:buFont typeface="Arial" panose="020B0604020202020204" pitchFamily="34" charset="0"/>
                <a:buChar char="•"/>
                <a:defRPr/>
              </a:pPr>
              <a:r>
                <a:rPr lang="en-US" sz="1000" dirty="0"/>
                <a:t>Call Customer to verify receipt of quote and review sequence of events</a:t>
              </a:r>
            </a:p>
            <a:p>
              <a:pPr marL="180000" indent="-180000">
                <a:lnSpc>
                  <a:spcPct val="125000"/>
                </a:lnSpc>
                <a:buFont typeface="Arial" panose="020B0604020202020204" pitchFamily="34" charset="0"/>
                <a:buChar char="•"/>
                <a:defRPr/>
              </a:pPr>
              <a:r>
                <a:rPr lang="en-US" sz="1000" dirty="0"/>
                <a:t>Update OSC to record quote sent</a:t>
              </a:r>
            </a:p>
          </p:txBody>
        </p:sp>
        <p:grpSp>
          <p:nvGrpSpPr>
            <p:cNvPr id="58" name="Group 57">
              <a:extLst>
                <a:ext uri="{FF2B5EF4-FFF2-40B4-BE49-F238E27FC236}">
                  <a16:creationId xmlns:a16="http://schemas.microsoft.com/office/drawing/2014/main" id="{E27B8E3F-DAA4-DD81-9472-65522D66D61E}"/>
                </a:ext>
              </a:extLst>
            </p:cNvPr>
            <p:cNvGrpSpPr/>
            <p:nvPr/>
          </p:nvGrpSpPr>
          <p:grpSpPr>
            <a:xfrm>
              <a:off x="6661243" y="5174166"/>
              <a:ext cx="219035" cy="219035"/>
              <a:chOff x="609596" y="1299677"/>
              <a:chExt cx="219035" cy="219035"/>
            </a:xfrm>
          </p:grpSpPr>
          <p:sp>
            <p:nvSpPr>
              <p:cNvPr id="59" name="Rectangle 58">
                <a:extLst>
                  <a:ext uri="{FF2B5EF4-FFF2-40B4-BE49-F238E27FC236}">
                    <a16:creationId xmlns:a16="http://schemas.microsoft.com/office/drawing/2014/main" id="{45C2E2E0-16A2-EBB4-6409-F479B7A1BAB1}"/>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60" name="Straight Connector 59">
                <a:extLst>
                  <a:ext uri="{FF2B5EF4-FFF2-40B4-BE49-F238E27FC236}">
                    <a16:creationId xmlns:a16="http://schemas.microsoft.com/office/drawing/2014/main" id="{97F32E87-F41A-FD45-17DF-EF9F0C1DFFD3}"/>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CAD08A-7FF7-B6B8-5AFC-96D179E0E231}"/>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21" name="TextBox 20">
            <a:extLst>
              <a:ext uri="{FF2B5EF4-FFF2-40B4-BE49-F238E27FC236}">
                <a16:creationId xmlns:a16="http://schemas.microsoft.com/office/drawing/2014/main" id="{6F48A777-A4CD-CE87-9653-2592CD3719C8}"/>
              </a:ext>
            </a:extLst>
          </p:cNvPr>
          <p:cNvSpPr txBox="1"/>
          <p:nvPr/>
        </p:nvSpPr>
        <p:spPr>
          <a:xfrm>
            <a:off x="7234930" y="4570098"/>
            <a:ext cx="285750" cy="153888"/>
          </a:xfrm>
          <a:prstGeom prst="rect">
            <a:avLst/>
          </a:prstGeom>
        </p:spPr>
        <p:txBody>
          <a:bodyPr wrap="square" lIns="0" tIns="0" rIns="0" bIns="0">
            <a:spAutoFit/>
          </a:bodyPr>
          <a:lstStyle>
            <a:defPPr>
              <a:defRPr lang="en-US"/>
            </a:defPPr>
            <a:lvl1pPr marL="342900" indent="-342900">
              <a:spcAft>
                <a:spcPts val="600"/>
              </a:spcAft>
              <a:buClr>
                <a:schemeClr val="accent2"/>
              </a:buClr>
              <a:buFont typeface="+mj-lt"/>
              <a:buAutoNum type="arabicPeriod"/>
              <a:defRPr sz="1000">
                <a:solidFill>
                  <a:schemeClr val="tx2"/>
                </a:solidFill>
                <a:latin typeface="Avenir Next LT Pro" pitchFamily="50" charset="0"/>
                <a:ea typeface="Polaris Book" panose="02000000000000000000" pitchFamily="2" charset="0"/>
                <a:cs typeface="Polaris Book" panose="02000000000000000000" pitchFamily="2" charset="0"/>
              </a:defRPr>
            </a:lvl1pPr>
          </a:lstStyle>
          <a:p>
            <a:pPr marL="0" indent="0">
              <a:buNone/>
            </a:pPr>
            <a:r>
              <a:rPr lang="en-US" b="1" dirty="0">
                <a:solidFill>
                  <a:schemeClr val="accent3"/>
                </a:solidFill>
              </a:rPr>
              <a:t>OR</a:t>
            </a:r>
          </a:p>
        </p:txBody>
      </p:sp>
      <p:sp>
        <p:nvSpPr>
          <p:cNvPr id="39" name="Rectangle 38">
            <a:extLst>
              <a:ext uri="{FF2B5EF4-FFF2-40B4-BE49-F238E27FC236}">
                <a16:creationId xmlns:a16="http://schemas.microsoft.com/office/drawing/2014/main" id="{5D493160-DACA-C2F3-31E3-EE54F60874C3}"/>
              </a:ext>
            </a:extLst>
          </p:cNvPr>
          <p:cNvSpPr/>
          <p:nvPr/>
        </p:nvSpPr>
        <p:spPr>
          <a:xfrm flipV="1">
            <a:off x="0" y="6126480"/>
            <a:ext cx="6492240"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Tree>
    <p:extLst>
      <p:ext uri="{BB962C8B-B14F-4D97-AF65-F5344CB8AC3E}">
        <p14:creationId xmlns:p14="http://schemas.microsoft.com/office/powerpoint/2010/main" val="359033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F866F-35CB-E355-5BEF-EEC76CFED775}"/>
              </a:ext>
            </a:extLst>
          </p:cNvPr>
          <p:cNvSpPr>
            <a:spLocks noGrp="1"/>
          </p:cNvSpPr>
          <p:nvPr>
            <p:ph type="body" sz="quarter" idx="10"/>
          </p:nvPr>
        </p:nvSpPr>
        <p:spPr/>
        <p:txBody>
          <a:bodyPr/>
          <a:lstStyle/>
          <a:p>
            <a:r>
              <a:rPr lang="en-US" dirty="0"/>
              <a:t>Thank You Call</a:t>
            </a:r>
          </a:p>
        </p:txBody>
      </p:sp>
      <p:sp>
        <p:nvSpPr>
          <p:cNvPr id="6" name="Text Placeholder 5">
            <a:extLst>
              <a:ext uri="{FF2B5EF4-FFF2-40B4-BE49-F238E27FC236}">
                <a16:creationId xmlns:a16="http://schemas.microsoft.com/office/drawing/2014/main" id="{CFDC0119-3FB0-12E3-1298-E5DC88FED16E}"/>
              </a:ext>
            </a:extLst>
          </p:cNvPr>
          <p:cNvSpPr>
            <a:spLocks noGrp="1"/>
          </p:cNvSpPr>
          <p:nvPr>
            <p:ph type="body" sz="quarter" idx="11"/>
          </p:nvPr>
        </p:nvSpPr>
        <p:spPr/>
        <p:txBody>
          <a:bodyPr>
            <a:normAutofit fontScale="92500"/>
          </a:bodyPr>
          <a:lstStyle/>
          <a:p>
            <a:r>
              <a:rPr lang="en-US" dirty="0"/>
              <a:t>07</a:t>
            </a:r>
          </a:p>
        </p:txBody>
      </p:sp>
    </p:spTree>
    <p:extLst>
      <p:ext uri="{BB962C8B-B14F-4D97-AF65-F5344CB8AC3E}">
        <p14:creationId xmlns:p14="http://schemas.microsoft.com/office/powerpoint/2010/main" val="2331170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779C7-9F57-DC76-AE6A-32BEBB34793B}"/>
              </a:ext>
            </a:extLst>
          </p:cNvPr>
          <p:cNvSpPr>
            <a:spLocks noGrp="1"/>
          </p:cNvSpPr>
          <p:nvPr>
            <p:ph type="title"/>
          </p:nvPr>
        </p:nvSpPr>
        <p:spPr/>
        <p:txBody>
          <a:bodyPr/>
          <a:lstStyle/>
          <a:p>
            <a:r>
              <a:rPr lang="en-US" dirty="0">
                <a:latin typeface="Avenir Next LT Pro" pitchFamily="50" charset="0"/>
                <a:ea typeface="Polaris Light" panose="02000000000000000000" pitchFamily="2" charset="0"/>
                <a:cs typeface="Polaris Light" panose="02000000000000000000" pitchFamily="2" charset="0"/>
              </a:rPr>
              <a:t>Event | Thank You Call | Overview</a:t>
            </a:r>
            <a:endParaRPr lang="en-US" dirty="0"/>
          </a:p>
        </p:txBody>
      </p:sp>
      <p:sp>
        <p:nvSpPr>
          <p:cNvPr id="5" name="Rectangle 4">
            <a:extLst>
              <a:ext uri="{FF2B5EF4-FFF2-40B4-BE49-F238E27FC236}">
                <a16:creationId xmlns:a16="http://schemas.microsoft.com/office/drawing/2014/main" id="{3FDDD691-C468-988B-B507-875DBC274A57}"/>
              </a:ext>
            </a:extLst>
          </p:cNvPr>
          <p:cNvSpPr/>
          <p:nvPr/>
        </p:nvSpPr>
        <p:spPr>
          <a:xfrm>
            <a:off x="0" y="1304926"/>
            <a:ext cx="6492240" cy="4867274"/>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6" name="Rectangle 5">
            <a:extLst>
              <a:ext uri="{FF2B5EF4-FFF2-40B4-BE49-F238E27FC236}">
                <a16:creationId xmlns:a16="http://schemas.microsoft.com/office/drawing/2014/main" id="{BE8EDCC2-C2EE-5092-FF3B-3E812657A1FB}"/>
              </a:ext>
            </a:extLst>
          </p:cNvPr>
          <p:cNvSpPr/>
          <p:nvPr/>
        </p:nvSpPr>
        <p:spPr>
          <a:xfrm>
            <a:off x="6656455" y="1508442"/>
            <a:ext cx="936154"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Objectives</a:t>
            </a:r>
          </a:p>
        </p:txBody>
      </p:sp>
      <p:sp>
        <p:nvSpPr>
          <p:cNvPr id="7" name="Rectangle 6">
            <a:extLst>
              <a:ext uri="{FF2B5EF4-FFF2-40B4-BE49-F238E27FC236}">
                <a16:creationId xmlns:a16="http://schemas.microsoft.com/office/drawing/2014/main" id="{4A8EDA54-A5E0-3C61-293C-C89826C22BA2}"/>
              </a:ext>
            </a:extLst>
          </p:cNvPr>
          <p:cNvSpPr/>
          <p:nvPr/>
        </p:nvSpPr>
        <p:spPr>
          <a:xfrm>
            <a:off x="10708763" y="1508442"/>
            <a:ext cx="873637"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End Goals</a:t>
            </a:r>
          </a:p>
        </p:txBody>
      </p:sp>
      <p:grpSp>
        <p:nvGrpSpPr>
          <p:cNvPr id="70" name="Group 69">
            <a:extLst>
              <a:ext uri="{FF2B5EF4-FFF2-40B4-BE49-F238E27FC236}">
                <a16:creationId xmlns:a16="http://schemas.microsoft.com/office/drawing/2014/main" id="{089E52AA-2E77-8FEB-7C85-976CAEF30CA7}"/>
              </a:ext>
            </a:extLst>
          </p:cNvPr>
          <p:cNvGrpSpPr/>
          <p:nvPr/>
        </p:nvGrpSpPr>
        <p:grpSpPr>
          <a:xfrm>
            <a:off x="7786447" y="1262064"/>
            <a:ext cx="2728477" cy="699934"/>
            <a:chOff x="7848600" y="1262064"/>
            <a:chExt cx="2728477" cy="699934"/>
          </a:xfrm>
        </p:grpSpPr>
        <p:cxnSp>
          <p:nvCxnSpPr>
            <p:cNvPr id="18" name="Straight Arrow Connector 17">
              <a:extLst>
                <a:ext uri="{FF2B5EF4-FFF2-40B4-BE49-F238E27FC236}">
                  <a16:creationId xmlns:a16="http://schemas.microsoft.com/office/drawing/2014/main" id="{C7D7A1DD-25E7-C081-6785-9C047E8C559B}"/>
                </a:ext>
              </a:extLst>
            </p:cNvPr>
            <p:cNvCxnSpPr>
              <a:cxnSpLocks/>
            </p:cNvCxnSpPr>
            <p:nvPr/>
          </p:nvCxnSpPr>
          <p:spPr>
            <a:xfrm>
              <a:off x="7848600" y="1616164"/>
              <a:ext cx="2728477" cy="0"/>
            </a:xfrm>
            <a:prstGeom prst="straightConnector1">
              <a:avLst/>
            </a:prstGeom>
            <a:ln w="12700">
              <a:solidFill>
                <a:schemeClr val="accent3"/>
              </a:solidFill>
              <a:headEnd w="lg" len="med"/>
              <a:tailEnd type="arrow" w="med" len="sm"/>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CAA6CB9-358A-76CB-519E-FB2914D3F7B0}"/>
                </a:ext>
              </a:extLst>
            </p:cNvPr>
            <p:cNvSpPr/>
            <p:nvPr/>
          </p:nvSpPr>
          <p:spPr>
            <a:xfrm>
              <a:off x="8854161" y="1262064"/>
              <a:ext cx="717354" cy="699934"/>
            </a:xfrm>
            <a:prstGeom prst="rect">
              <a:avLst/>
            </a:prstGeom>
            <a:solidFill>
              <a:schemeClr val="bg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8" name="Graphic 28">
              <a:extLst>
                <a:ext uri="{FF2B5EF4-FFF2-40B4-BE49-F238E27FC236}">
                  <a16:creationId xmlns:a16="http://schemas.microsoft.com/office/drawing/2014/main" id="{79A15FC1-94BF-D587-467F-9F194158E485}"/>
                </a:ext>
              </a:extLst>
            </p:cNvPr>
            <p:cNvGrpSpPr/>
            <p:nvPr/>
          </p:nvGrpSpPr>
          <p:grpSpPr>
            <a:xfrm>
              <a:off x="8933528" y="1376367"/>
              <a:ext cx="558621" cy="479595"/>
              <a:chOff x="7885366" y="3891679"/>
              <a:chExt cx="714375" cy="613315"/>
            </a:xfrm>
          </p:grpSpPr>
          <p:sp>
            <p:nvSpPr>
              <p:cNvPr id="9" name="Freeform 30">
                <a:extLst>
                  <a:ext uri="{FF2B5EF4-FFF2-40B4-BE49-F238E27FC236}">
                    <a16:creationId xmlns:a16="http://schemas.microsoft.com/office/drawing/2014/main" id="{4398952E-88AE-BDA3-243B-3EE1E3865D9A}"/>
                  </a:ext>
                </a:extLst>
              </p:cNvPr>
              <p:cNvSpPr/>
              <p:nvPr/>
            </p:nvSpPr>
            <p:spPr>
              <a:xfrm>
                <a:off x="7885366" y="4495469"/>
                <a:ext cx="714375" cy="9525"/>
              </a:xfrm>
              <a:custGeom>
                <a:avLst/>
                <a:gdLst>
                  <a:gd name="connsiteX0" fmla="*/ 0 w 714375"/>
                  <a:gd name="connsiteY0" fmla="*/ 0 h 0"/>
                  <a:gd name="connsiteX1" fmla="*/ 715994 w 714375"/>
                  <a:gd name="connsiteY1" fmla="*/ 0 h 0"/>
                </a:gdLst>
                <a:ahLst/>
                <a:cxnLst>
                  <a:cxn ang="0">
                    <a:pos x="connsiteX0" y="connsiteY0"/>
                  </a:cxn>
                  <a:cxn ang="0">
                    <a:pos x="connsiteX1" y="connsiteY1"/>
                  </a:cxn>
                </a:cxnLst>
                <a:rect l="l" t="t" r="r" b="b"/>
                <a:pathLst>
                  <a:path w="714375">
                    <a:moveTo>
                      <a:pt x="0" y="0"/>
                    </a:moveTo>
                    <a:lnTo>
                      <a:pt x="715994" y="0"/>
                    </a:lnTo>
                  </a:path>
                </a:pathLst>
              </a:custGeom>
              <a:ln w="12700" cap="rnd">
                <a:solidFill>
                  <a:schemeClr val="accent3"/>
                </a:solidFill>
                <a:prstDash val="solid"/>
                <a:miter/>
              </a:ln>
            </p:spPr>
            <p:txBody>
              <a:bodyPr rtlCol="0" anchor="ctr"/>
              <a:lstStyle/>
              <a:p>
                <a:endParaRPr lang="en-US"/>
              </a:p>
            </p:txBody>
          </p:sp>
          <p:sp>
            <p:nvSpPr>
              <p:cNvPr id="10" name="Freeform 31">
                <a:extLst>
                  <a:ext uri="{FF2B5EF4-FFF2-40B4-BE49-F238E27FC236}">
                    <a16:creationId xmlns:a16="http://schemas.microsoft.com/office/drawing/2014/main" id="{FE4D1A59-88E1-74DF-FD74-FCF3B77B2A73}"/>
                  </a:ext>
                </a:extLst>
              </p:cNvPr>
              <p:cNvSpPr/>
              <p:nvPr/>
            </p:nvSpPr>
            <p:spPr>
              <a:xfrm>
                <a:off x="7896185" y="4031971"/>
                <a:ext cx="485775" cy="457201"/>
              </a:xfrm>
              <a:custGeom>
                <a:avLst/>
                <a:gdLst>
                  <a:gd name="connsiteX0" fmla="*/ 0 w 485775"/>
                  <a:gd name="connsiteY0" fmla="*/ 462546 h 457200"/>
                  <a:gd name="connsiteX1" fmla="*/ 232410 w 485775"/>
                  <a:gd name="connsiteY1" fmla="*/ 6393 h 457200"/>
                  <a:gd name="connsiteX2" fmla="*/ 254603 w 485775"/>
                  <a:gd name="connsiteY2" fmla="*/ 20586 h 457200"/>
                  <a:gd name="connsiteX3" fmla="*/ 487013 w 485775"/>
                  <a:gd name="connsiteY3" fmla="*/ 463498 h 457200"/>
                </a:gdLst>
                <a:ahLst/>
                <a:cxnLst>
                  <a:cxn ang="0">
                    <a:pos x="connsiteX0" y="connsiteY0"/>
                  </a:cxn>
                  <a:cxn ang="0">
                    <a:pos x="connsiteX1" y="connsiteY1"/>
                  </a:cxn>
                  <a:cxn ang="0">
                    <a:pos x="connsiteX2" y="connsiteY2"/>
                  </a:cxn>
                  <a:cxn ang="0">
                    <a:pos x="connsiteX3" y="connsiteY3"/>
                  </a:cxn>
                </a:cxnLst>
                <a:rect l="l" t="t" r="r" b="b"/>
                <a:pathLst>
                  <a:path w="485775" h="457200">
                    <a:moveTo>
                      <a:pt x="0" y="462546"/>
                    </a:moveTo>
                    <a:cubicBezTo>
                      <a:pt x="0" y="462546"/>
                      <a:pt x="224504" y="20586"/>
                      <a:pt x="232410" y="6393"/>
                    </a:cubicBezTo>
                    <a:cubicBezTo>
                      <a:pt x="240316" y="-7799"/>
                      <a:pt x="246983" y="3726"/>
                      <a:pt x="254603" y="20586"/>
                    </a:cubicBezTo>
                    <a:cubicBezTo>
                      <a:pt x="262223" y="37445"/>
                      <a:pt x="487013" y="463498"/>
                      <a:pt x="487013" y="463498"/>
                    </a:cubicBezTo>
                  </a:path>
                </a:pathLst>
              </a:custGeom>
              <a:noFill/>
              <a:ln w="12700" cap="rnd">
                <a:solidFill>
                  <a:schemeClr val="accent3"/>
                </a:solidFill>
                <a:prstDash val="solid"/>
                <a:miter/>
              </a:ln>
            </p:spPr>
            <p:txBody>
              <a:bodyPr rtlCol="0" anchor="ctr"/>
              <a:lstStyle/>
              <a:p>
                <a:endParaRPr lang="en-US"/>
              </a:p>
            </p:txBody>
          </p:sp>
          <p:sp>
            <p:nvSpPr>
              <p:cNvPr id="11" name="Freeform 32">
                <a:extLst>
                  <a:ext uri="{FF2B5EF4-FFF2-40B4-BE49-F238E27FC236}">
                    <a16:creationId xmlns:a16="http://schemas.microsoft.com/office/drawing/2014/main" id="{C9E39851-C4AA-7BD5-9ED8-1732859FE8FF}"/>
                  </a:ext>
                </a:extLst>
              </p:cNvPr>
              <p:cNvSpPr/>
              <p:nvPr/>
            </p:nvSpPr>
            <p:spPr>
              <a:xfrm>
                <a:off x="8302332" y="4143784"/>
                <a:ext cx="228600" cy="257175"/>
              </a:xfrm>
              <a:custGeom>
                <a:avLst/>
                <a:gdLst>
                  <a:gd name="connsiteX0" fmla="*/ 0 w 228600"/>
                  <a:gd name="connsiteY0" fmla="*/ 176330 h 257175"/>
                  <a:gd name="connsiteX1" fmla="*/ 87630 w 228600"/>
                  <a:gd name="connsiteY1" fmla="*/ 4880 h 257175"/>
                  <a:gd name="connsiteX2" fmla="*/ 104775 w 228600"/>
                  <a:gd name="connsiteY2" fmla="*/ 15834 h 257175"/>
                  <a:gd name="connsiteX3" fmla="*/ 234315 w 228600"/>
                  <a:gd name="connsiteY3" fmla="*/ 263484 h 257175"/>
                </a:gdLst>
                <a:ahLst/>
                <a:cxnLst>
                  <a:cxn ang="0">
                    <a:pos x="connsiteX0" y="connsiteY0"/>
                  </a:cxn>
                  <a:cxn ang="0">
                    <a:pos x="connsiteX1" y="connsiteY1"/>
                  </a:cxn>
                  <a:cxn ang="0">
                    <a:pos x="connsiteX2" y="connsiteY2"/>
                  </a:cxn>
                  <a:cxn ang="0">
                    <a:pos x="connsiteX3" y="connsiteY3"/>
                  </a:cxn>
                </a:cxnLst>
                <a:rect l="l" t="t" r="r" b="b"/>
                <a:pathLst>
                  <a:path w="228600" h="257175">
                    <a:moveTo>
                      <a:pt x="0" y="176330"/>
                    </a:moveTo>
                    <a:cubicBezTo>
                      <a:pt x="42672" y="92510"/>
                      <a:pt x="84677" y="10024"/>
                      <a:pt x="87630" y="4880"/>
                    </a:cubicBezTo>
                    <a:cubicBezTo>
                      <a:pt x="93821" y="-5978"/>
                      <a:pt x="98584" y="2880"/>
                      <a:pt x="104775" y="15834"/>
                    </a:cubicBezTo>
                    <a:cubicBezTo>
                      <a:pt x="108776" y="24216"/>
                      <a:pt x="182499" y="164519"/>
                      <a:pt x="234315" y="263484"/>
                    </a:cubicBezTo>
                  </a:path>
                </a:pathLst>
              </a:custGeom>
              <a:noFill/>
              <a:ln w="12700" cap="rnd">
                <a:solidFill>
                  <a:schemeClr val="accent3"/>
                </a:solidFill>
                <a:prstDash val="solid"/>
                <a:miter/>
              </a:ln>
            </p:spPr>
            <p:txBody>
              <a:bodyPr rtlCol="0" anchor="ctr"/>
              <a:lstStyle/>
              <a:p>
                <a:endParaRPr lang="en-US"/>
              </a:p>
            </p:txBody>
          </p:sp>
          <p:sp>
            <p:nvSpPr>
              <p:cNvPr id="12" name="Freeform 33">
                <a:extLst>
                  <a:ext uri="{FF2B5EF4-FFF2-40B4-BE49-F238E27FC236}">
                    <a16:creationId xmlns:a16="http://schemas.microsoft.com/office/drawing/2014/main" id="{A52F766D-C56C-0200-3B4A-7E0FF4BD3997}"/>
                  </a:ext>
                </a:extLst>
              </p:cNvPr>
              <p:cNvSpPr/>
              <p:nvPr/>
            </p:nvSpPr>
            <p:spPr>
              <a:xfrm>
                <a:off x="8035727" y="4193051"/>
                <a:ext cx="228600" cy="85725"/>
              </a:xfrm>
              <a:custGeom>
                <a:avLst/>
                <a:gdLst>
                  <a:gd name="connsiteX0" fmla="*/ 0 w 228600"/>
                  <a:gd name="connsiteY0" fmla="*/ 27242 h 85725"/>
                  <a:gd name="connsiteX1" fmla="*/ 47435 w 228600"/>
                  <a:gd name="connsiteY1" fmla="*/ 88392 h 85725"/>
                  <a:gd name="connsiteX2" fmla="*/ 115634 w 228600"/>
                  <a:gd name="connsiteY2" fmla="*/ 0 h 85725"/>
                  <a:gd name="connsiteX3" fmla="*/ 235077 w 228600"/>
                  <a:gd name="connsiteY3" fmla="*/ 89345 h 85725"/>
                </a:gdLst>
                <a:ahLst/>
                <a:cxnLst>
                  <a:cxn ang="0">
                    <a:pos x="connsiteX0" y="connsiteY0"/>
                  </a:cxn>
                  <a:cxn ang="0">
                    <a:pos x="connsiteX1" y="connsiteY1"/>
                  </a:cxn>
                  <a:cxn ang="0">
                    <a:pos x="connsiteX2" y="connsiteY2"/>
                  </a:cxn>
                  <a:cxn ang="0">
                    <a:pos x="connsiteX3" y="connsiteY3"/>
                  </a:cxn>
                </a:cxnLst>
                <a:rect l="l" t="t" r="r" b="b"/>
                <a:pathLst>
                  <a:path w="228600" h="85725">
                    <a:moveTo>
                      <a:pt x="0" y="27242"/>
                    </a:moveTo>
                    <a:lnTo>
                      <a:pt x="47435" y="88392"/>
                    </a:lnTo>
                    <a:lnTo>
                      <a:pt x="115634" y="0"/>
                    </a:lnTo>
                    <a:lnTo>
                      <a:pt x="235077" y="89345"/>
                    </a:lnTo>
                  </a:path>
                </a:pathLst>
              </a:custGeom>
              <a:noFill/>
              <a:ln w="12700" cap="rnd">
                <a:solidFill>
                  <a:schemeClr val="accent3"/>
                </a:solidFill>
                <a:prstDash val="solid"/>
                <a:miter/>
              </a:ln>
            </p:spPr>
            <p:txBody>
              <a:bodyPr rtlCol="0" anchor="ctr"/>
              <a:lstStyle/>
              <a:p>
                <a:endParaRPr lang="en-US"/>
              </a:p>
            </p:txBody>
          </p:sp>
          <p:sp>
            <p:nvSpPr>
              <p:cNvPr id="13" name="Freeform 34">
                <a:extLst>
                  <a:ext uri="{FF2B5EF4-FFF2-40B4-BE49-F238E27FC236}">
                    <a16:creationId xmlns:a16="http://schemas.microsoft.com/office/drawing/2014/main" id="{C4CF0807-CED7-4758-544B-3660F7A34EF2}"/>
                  </a:ext>
                </a:extLst>
              </p:cNvPr>
              <p:cNvSpPr/>
              <p:nvPr/>
            </p:nvSpPr>
            <p:spPr>
              <a:xfrm>
                <a:off x="8134787" y="3891680"/>
                <a:ext cx="9525" cy="133350"/>
              </a:xfrm>
              <a:custGeom>
                <a:avLst/>
                <a:gdLst>
                  <a:gd name="connsiteX0" fmla="*/ 0 w 0"/>
                  <a:gd name="connsiteY0" fmla="*/ 139637 h 133350"/>
                  <a:gd name="connsiteX1" fmla="*/ 0 w 0"/>
                  <a:gd name="connsiteY1" fmla="*/ 0 h 133350"/>
                </a:gdLst>
                <a:ahLst/>
                <a:cxnLst>
                  <a:cxn ang="0">
                    <a:pos x="connsiteX0" y="connsiteY0"/>
                  </a:cxn>
                  <a:cxn ang="0">
                    <a:pos x="connsiteX1" y="connsiteY1"/>
                  </a:cxn>
                </a:cxnLst>
                <a:rect l="l" t="t" r="r" b="b"/>
                <a:pathLst>
                  <a:path h="133350">
                    <a:moveTo>
                      <a:pt x="0" y="139637"/>
                    </a:moveTo>
                    <a:lnTo>
                      <a:pt x="0" y="0"/>
                    </a:lnTo>
                  </a:path>
                </a:pathLst>
              </a:custGeom>
              <a:ln w="12700" cap="rnd">
                <a:solidFill>
                  <a:schemeClr val="accent3"/>
                </a:solidFill>
                <a:prstDash val="solid"/>
                <a:round/>
              </a:ln>
            </p:spPr>
            <p:txBody>
              <a:bodyPr rtlCol="0" anchor="ctr"/>
              <a:lstStyle/>
              <a:p>
                <a:endParaRPr lang="en-US"/>
              </a:p>
            </p:txBody>
          </p:sp>
          <p:sp>
            <p:nvSpPr>
              <p:cNvPr id="14" name="Freeform 35">
                <a:extLst>
                  <a:ext uri="{FF2B5EF4-FFF2-40B4-BE49-F238E27FC236}">
                    <a16:creationId xmlns:a16="http://schemas.microsoft.com/office/drawing/2014/main" id="{12C00CE4-57C3-155B-B39A-80E0EA859D19}"/>
                  </a:ext>
                </a:extLst>
              </p:cNvPr>
              <p:cNvSpPr/>
              <p:nvPr/>
            </p:nvSpPr>
            <p:spPr>
              <a:xfrm>
                <a:off x="8134787" y="3891679"/>
                <a:ext cx="152400" cy="85725"/>
              </a:xfrm>
              <a:custGeom>
                <a:avLst/>
                <a:gdLst>
                  <a:gd name="connsiteX0" fmla="*/ 157448 w 152400"/>
                  <a:gd name="connsiteY0" fmla="*/ 89249 h 85725"/>
                  <a:gd name="connsiteX1" fmla="*/ 0 w 152400"/>
                  <a:gd name="connsiteY1" fmla="*/ 89249 h 85725"/>
                  <a:gd name="connsiteX2" fmla="*/ 0 w 152400"/>
                  <a:gd name="connsiteY2" fmla="*/ 0 h 85725"/>
                  <a:gd name="connsiteX3" fmla="*/ 157448 w 152400"/>
                  <a:gd name="connsiteY3" fmla="*/ 0 h 85725"/>
                  <a:gd name="connsiteX4" fmla="*/ 76962 w 152400"/>
                  <a:gd name="connsiteY4" fmla="*/ 44196 h 85725"/>
                  <a:gd name="connsiteX5" fmla="*/ 157448 w 152400"/>
                  <a:gd name="connsiteY5" fmla="*/ 8924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85725">
                    <a:moveTo>
                      <a:pt x="157448" y="89249"/>
                    </a:moveTo>
                    <a:lnTo>
                      <a:pt x="0" y="89249"/>
                    </a:lnTo>
                    <a:lnTo>
                      <a:pt x="0" y="0"/>
                    </a:lnTo>
                    <a:lnTo>
                      <a:pt x="157448" y="0"/>
                    </a:lnTo>
                    <a:lnTo>
                      <a:pt x="76962" y="44196"/>
                    </a:lnTo>
                    <a:lnTo>
                      <a:pt x="157448" y="89249"/>
                    </a:lnTo>
                    <a:close/>
                  </a:path>
                </a:pathLst>
              </a:custGeom>
              <a:noFill/>
              <a:ln w="12700" cap="rnd">
                <a:solidFill>
                  <a:schemeClr val="accent3"/>
                </a:solidFill>
                <a:prstDash val="solid"/>
                <a:round/>
              </a:ln>
            </p:spPr>
            <p:txBody>
              <a:bodyPr rtlCol="0" anchor="ctr"/>
              <a:lstStyle/>
              <a:p>
                <a:endParaRPr lang="en-US"/>
              </a:p>
            </p:txBody>
          </p:sp>
          <p:sp>
            <p:nvSpPr>
              <p:cNvPr id="15" name="Freeform 36">
                <a:extLst>
                  <a:ext uri="{FF2B5EF4-FFF2-40B4-BE49-F238E27FC236}">
                    <a16:creationId xmlns:a16="http://schemas.microsoft.com/office/drawing/2014/main" id="{1773A1F2-8939-E6DF-BA72-C3858EA71580}"/>
                  </a:ext>
                </a:extLst>
              </p:cNvPr>
              <p:cNvSpPr/>
              <p:nvPr/>
            </p:nvSpPr>
            <p:spPr>
              <a:xfrm>
                <a:off x="8335193" y="4239533"/>
                <a:ext cx="133350" cy="47625"/>
              </a:xfrm>
              <a:custGeom>
                <a:avLst/>
                <a:gdLst>
                  <a:gd name="connsiteX0" fmla="*/ 0 w 133350"/>
                  <a:gd name="connsiteY0" fmla="*/ 16288 h 47625"/>
                  <a:gd name="connsiteX1" fmla="*/ 28384 w 133350"/>
                  <a:gd name="connsiteY1" fmla="*/ 52959 h 47625"/>
                  <a:gd name="connsiteX2" fmla="*/ 69247 w 133350"/>
                  <a:gd name="connsiteY2" fmla="*/ 0 h 47625"/>
                  <a:gd name="connsiteX3" fmla="*/ 140779 w 133350"/>
                  <a:gd name="connsiteY3" fmla="*/ 53435 h 47625"/>
                </a:gdLst>
                <a:ahLst/>
                <a:cxnLst>
                  <a:cxn ang="0">
                    <a:pos x="connsiteX0" y="connsiteY0"/>
                  </a:cxn>
                  <a:cxn ang="0">
                    <a:pos x="connsiteX1" y="connsiteY1"/>
                  </a:cxn>
                  <a:cxn ang="0">
                    <a:pos x="connsiteX2" y="connsiteY2"/>
                  </a:cxn>
                  <a:cxn ang="0">
                    <a:pos x="connsiteX3" y="connsiteY3"/>
                  </a:cxn>
                </a:cxnLst>
                <a:rect l="l" t="t" r="r" b="b"/>
                <a:pathLst>
                  <a:path w="133350" h="47625">
                    <a:moveTo>
                      <a:pt x="0" y="16288"/>
                    </a:moveTo>
                    <a:lnTo>
                      <a:pt x="28384" y="52959"/>
                    </a:lnTo>
                    <a:lnTo>
                      <a:pt x="69247" y="0"/>
                    </a:lnTo>
                    <a:lnTo>
                      <a:pt x="140779" y="53435"/>
                    </a:lnTo>
                  </a:path>
                </a:pathLst>
              </a:custGeom>
              <a:noFill/>
              <a:ln w="12700" cap="rnd">
                <a:solidFill>
                  <a:schemeClr val="accent3"/>
                </a:solidFill>
                <a:prstDash val="solid"/>
                <a:miter/>
              </a:ln>
            </p:spPr>
            <p:txBody>
              <a:bodyPr rtlCol="0" anchor="ctr"/>
              <a:lstStyle/>
              <a:p>
                <a:endParaRPr lang="en-US"/>
              </a:p>
            </p:txBody>
          </p:sp>
        </p:grpSp>
      </p:grpSp>
      <p:sp>
        <p:nvSpPr>
          <p:cNvPr id="20" name="Rectangle 19">
            <a:extLst>
              <a:ext uri="{FF2B5EF4-FFF2-40B4-BE49-F238E27FC236}">
                <a16:creationId xmlns:a16="http://schemas.microsoft.com/office/drawing/2014/main" id="{A346225B-0F05-74C0-C53A-ED58B55E76AA}"/>
              </a:ext>
            </a:extLst>
          </p:cNvPr>
          <p:cNvSpPr/>
          <p:nvPr/>
        </p:nvSpPr>
        <p:spPr>
          <a:xfrm>
            <a:off x="6656456" y="1973682"/>
            <a:ext cx="2135552" cy="2077492"/>
          </a:xfrm>
          <a:prstGeom prst="rect">
            <a:avLst/>
          </a:prstGeom>
        </p:spPr>
        <p:txBody>
          <a:bodyPr wrap="square" lIns="0" tIns="0" rIns="0" bIns="0">
            <a:spAutoFit/>
          </a:bodyPr>
          <a:lstStyle/>
          <a:p>
            <a:pPr marL="252000" indent="-252000">
              <a:spcAft>
                <a:spcPts val="600"/>
              </a:spcAft>
              <a:buFont typeface="+mj-lt"/>
              <a:buAutoNum type="arabicPeriod"/>
            </a:pPr>
            <a:r>
              <a:rPr lang="en-US" sz="1000" dirty="0">
                <a:solidFill>
                  <a:schemeClr val="tx2"/>
                </a:solidFill>
                <a:latin typeface="Avenir Next LT Pro" pitchFamily="50" charset="0"/>
              </a:rPr>
              <a:t>Thank the customer</a:t>
            </a:r>
          </a:p>
          <a:p>
            <a:pPr marL="252000" indent="-252000">
              <a:spcAft>
                <a:spcPts val="600"/>
              </a:spcAft>
              <a:buFont typeface="+mj-lt"/>
              <a:buAutoNum type="arabicPeriod"/>
            </a:pPr>
            <a:r>
              <a:rPr lang="en-US" sz="1000" dirty="0">
                <a:solidFill>
                  <a:schemeClr val="tx2"/>
                </a:solidFill>
                <a:latin typeface="Avenir Next LT Pro" pitchFamily="50" charset="0"/>
              </a:rPr>
              <a:t>Confirm Cert Received</a:t>
            </a:r>
          </a:p>
          <a:p>
            <a:pPr marL="252000" indent="-252000">
              <a:spcAft>
                <a:spcPts val="600"/>
              </a:spcAft>
              <a:buFont typeface="+mj-lt"/>
              <a:buAutoNum type="arabicPeriod"/>
            </a:pPr>
            <a:r>
              <a:rPr lang="en-US" sz="1000" dirty="0">
                <a:solidFill>
                  <a:schemeClr val="tx2"/>
                </a:solidFill>
                <a:latin typeface="Avenir Next LT Pro" pitchFamily="50" charset="0"/>
              </a:rPr>
              <a:t>Check-in on version upgrade plan if appropriate</a:t>
            </a:r>
          </a:p>
          <a:p>
            <a:pPr marL="252000" indent="-252000">
              <a:spcAft>
                <a:spcPts val="600"/>
              </a:spcAft>
              <a:buFont typeface="+mj-lt"/>
              <a:buAutoNum type="arabicPeriod"/>
            </a:pPr>
            <a:r>
              <a:rPr lang="en-US" sz="1000" dirty="0">
                <a:solidFill>
                  <a:schemeClr val="tx2"/>
                </a:solidFill>
                <a:latin typeface="Avenir Next LT Pro" pitchFamily="50" charset="0"/>
              </a:rPr>
              <a:t>Review renewal process and discuss improvement if needed</a:t>
            </a:r>
          </a:p>
          <a:p>
            <a:pPr marL="252000" indent="-252000">
              <a:spcAft>
                <a:spcPts val="600"/>
              </a:spcAft>
              <a:buFont typeface="+mj-lt"/>
              <a:buAutoNum type="arabicPeriod"/>
            </a:pPr>
            <a:r>
              <a:rPr lang="en-US" sz="1000" dirty="0">
                <a:solidFill>
                  <a:schemeClr val="tx2"/>
                </a:solidFill>
                <a:latin typeface="Avenir Next LT Pro" pitchFamily="50" charset="0"/>
              </a:rPr>
              <a:t>Agree on date for next Business Review Call</a:t>
            </a:r>
          </a:p>
          <a:p>
            <a:pPr marL="252000" indent="-252000">
              <a:spcAft>
                <a:spcPts val="600"/>
              </a:spcAft>
              <a:buFont typeface="+mj-lt"/>
              <a:buAutoNum type="arabicPeriod"/>
            </a:pPr>
            <a:r>
              <a:rPr lang="en-US" sz="1000" dirty="0">
                <a:solidFill>
                  <a:schemeClr val="tx2"/>
                </a:solidFill>
                <a:latin typeface="Avenir Next LT Pro" pitchFamily="50" charset="0"/>
              </a:rPr>
              <a:t>Uncover insights about next year’s renewal not previous discovered</a:t>
            </a:r>
          </a:p>
        </p:txBody>
      </p:sp>
      <p:sp>
        <p:nvSpPr>
          <p:cNvPr id="21" name="Rectangle 20">
            <a:extLst>
              <a:ext uri="{FF2B5EF4-FFF2-40B4-BE49-F238E27FC236}">
                <a16:creationId xmlns:a16="http://schemas.microsoft.com/office/drawing/2014/main" id="{69E2DBE9-AFC8-E34A-C712-4E7FFF445745}"/>
              </a:ext>
            </a:extLst>
          </p:cNvPr>
          <p:cNvSpPr/>
          <p:nvPr/>
        </p:nvSpPr>
        <p:spPr>
          <a:xfrm>
            <a:off x="9939528" y="1973682"/>
            <a:ext cx="1641322" cy="1538883"/>
          </a:xfrm>
          <a:prstGeom prst="rect">
            <a:avLst/>
          </a:prstGeom>
        </p:spPr>
        <p:txBody>
          <a:bodyPr wrap="square" lIns="0" tIns="0" rIns="0" bIns="0">
            <a:spAutoFit/>
          </a:bodyPr>
          <a:lstStyle/>
          <a:p>
            <a:pPr marL="252000" indent="-252000">
              <a:spcAft>
                <a:spcPts val="600"/>
              </a:spcAft>
              <a:buFont typeface="+mj-lt"/>
              <a:buAutoNum type="arabicPeriod"/>
            </a:pPr>
            <a:r>
              <a:rPr lang="en-US" sz="1000" dirty="0">
                <a:solidFill>
                  <a:schemeClr val="tx2"/>
                </a:solidFill>
                <a:latin typeface="Avenir Next LT Pro" pitchFamily="50" charset="0"/>
              </a:rPr>
              <a:t>Check customer satisfaction</a:t>
            </a:r>
          </a:p>
          <a:p>
            <a:pPr marL="252000" indent="-252000">
              <a:spcAft>
                <a:spcPts val="600"/>
              </a:spcAft>
              <a:buFont typeface="+mj-lt"/>
              <a:buAutoNum type="arabicPeriod"/>
            </a:pPr>
            <a:r>
              <a:rPr lang="en-US" sz="1000" dirty="0">
                <a:solidFill>
                  <a:schemeClr val="tx2"/>
                </a:solidFill>
                <a:latin typeface="Avenir Next LT Pro" pitchFamily="50" charset="0"/>
              </a:rPr>
              <a:t>Build Relationships</a:t>
            </a:r>
          </a:p>
          <a:p>
            <a:pPr marL="252000" indent="-252000">
              <a:spcAft>
                <a:spcPts val="600"/>
              </a:spcAft>
              <a:buFont typeface="+mj-lt"/>
              <a:buAutoNum type="arabicPeriod"/>
            </a:pPr>
            <a:r>
              <a:rPr lang="en-US" sz="1000" dirty="0">
                <a:solidFill>
                  <a:schemeClr val="tx2"/>
                </a:solidFill>
                <a:latin typeface="Avenir Next LT Pro" pitchFamily="50" charset="0"/>
              </a:rPr>
              <a:t>Establish credibility</a:t>
            </a:r>
          </a:p>
          <a:p>
            <a:pPr marL="252000" indent="-252000">
              <a:spcAft>
                <a:spcPts val="600"/>
              </a:spcAft>
              <a:buFont typeface="+mj-lt"/>
              <a:buAutoNum type="arabicPeriod"/>
            </a:pPr>
            <a:r>
              <a:rPr lang="en-US" sz="1000" dirty="0">
                <a:solidFill>
                  <a:schemeClr val="tx2"/>
                </a:solidFill>
                <a:latin typeface="Avenir Next LT Pro" pitchFamily="50" charset="0"/>
              </a:rPr>
              <a:t>Assess customer health</a:t>
            </a:r>
          </a:p>
          <a:p>
            <a:pPr marL="252000" indent="-252000">
              <a:spcAft>
                <a:spcPts val="600"/>
              </a:spcAft>
              <a:buFont typeface="+mj-lt"/>
              <a:buAutoNum type="arabicPeriod"/>
            </a:pPr>
            <a:r>
              <a:rPr lang="en-US" sz="1000" dirty="0">
                <a:solidFill>
                  <a:schemeClr val="tx2"/>
                </a:solidFill>
                <a:latin typeface="Avenir Next LT Pro" pitchFamily="50" charset="0"/>
              </a:rPr>
              <a:t>Establishing viability of next year’s intent to renew</a:t>
            </a:r>
          </a:p>
        </p:txBody>
      </p:sp>
      <p:grpSp>
        <p:nvGrpSpPr>
          <p:cNvPr id="54" name="Group 53">
            <a:extLst>
              <a:ext uri="{FF2B5EF4-FFF2-40B4-BE49-F238E27FC236}">
                <a16:creationId xmlns:a16="http://schemas.microsoft.com/office/drawing/2014/main" id="{152A4D07-7226-3BFB-4D64-6680062AB17E}"/>
              </a:ext>
            </a:extLst>
          </p:cNvPr>
          <p:cNvGrpSpPr/>
          <p:nvPr/>
        </p:nvGrpSpPr>
        <p:grpSpPr>
          <a:xfrm>
            <a:off x="609596" y="1540657"/>
            <a:ext cx="1762207" cy="219035"/>
            <a:chOff x="609596" y="1540657"/>
            <a:chExt cx="1762207" cy="219035"/>
          </a:xfrm>
        </p:grpSpPr>
        <p:sp>
          <p:nvSpPr>
            <p:cNvPr id="22" name="Rectangle 21">
              <a:extLst>
                <a:ext uri="{FF2B5EF4-FFF2-40B4-BE49-F238E27FC236}">
                  <a16:creationId xmlns:a16="http://schemas.microsoft.com/office/drawing/2014/main" id="{624822FF-550E-D40E-5907-E75F4251760D}"/>
                </a:ext>
              </a:extLst>
            </p:cNvPr>
            <p:cNvSpPr/>
            <p:nvPr/>
          </p:nvSpPr>
          <p:spPr>
            <a:xfrm>
              <a:off x="958851" y="1560505"/>
              <a:ext cx="1412952"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Timing: </a:t>
              </a:r>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+30</a:t>
              </a:r>
            </a:p>
          </p:txBody>
        </p:sp>
        <p:grpSp>
          <p:nvGrpSpPr>
            <p:cNvPr id="27" name="Group 26">
              <a:extLst>
                <a:ext uri="{FF2B5EF4-FFF2-40B4-BE49-F238E27FC236}">
                  <a16:creationId xmlns:a16="http://schemas.microsoft.com/office/drawing/2014/main" id="{66B1577D-C0ED-A3DC-CA74-DAA068257024}"/>
                </a:ext>
              </a:extLst>
            </p:cNvPr>
            <p:cNvGrpSpPr/>
            <p:nvPr/>
          </p:nvGrpSpPr>
          <p:grpSpPr>
            <a:xfrm>
              <a:off x="609596" y="1540657"/>
              <a:ext cx="219035" cy="219035"/>
              <a:chOff x="609596" y="1299677"/>
              <a:chExt cx="219035" cy="219035"/>
            </a:xfrm>
          </p:grpSpPr>
          <p:sp>
            <p:nvSpPr>
              <p:cNvPr id="24" name="Rectangle 23">
                <a:extLst>
                  <a:ext uri="{FF2B5EF4-FFF2-40B4-BE49-F238E27FC236}">
                    <a16:creationId xmlns:a16="http://schemas.microsoft.com/office/drawing/2014/main" id="{885FA5F5-CFD1-AA87-65C9-3FD312357AFB}"/>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25" name="Straight Connector 24">
                <a:extLst>
                  <a:ext uri="{FF2B5EF4-FFF2-40B4-BE49-F238E27FC236}">
                    <a16:creationId xmlns:a16="http://schemas.microsoft.com/office/drawing/2014/main" id="{C9AF2CD9-20EE-382A-A6C5-9A24EF04B1CB}"/>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D2C1C4-0AB4-D09B-DD68-881DB987B0D1}"/>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23" name="Rectangle 22">
            <a:extLst>
              <a:ext uri="{FF2B5EF4-FFF2-40B4-BE49-F238E27FC236}">
                <a16:creationId xmlns:a16="http://schemas.microsoft.com/office/drawing/2014/main" id="{64062E07-CFF2-41CD-2DC5-17E1B41A5C3B}"/>
              </a:ext>
            </a:extLst>
          </p:cNvPr>
          <p:cNvSpPr/>
          <p:nvPr/>
        </p:nvSpPr>
        <p:spPr>
          <a:xfrm>
            <a:off x="3253900" y="1560505"/>
            <a:ext cx="3118348" cy="1692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Activity: </a:t>
            </a:r>
            <a:r>
              <a:rPr kumimoji="0" lang="en-US" sz="1100" b="0" i="0" u="none" strike="noStrike" kern="1200" cap="none" spc="0" normalizeH="0" baseline="0" noProof="0" dirty="0">
                <a:ln>
                  <a:noFill/>
                </a:ln>
                <a:solidFill>
                  <a:srgbClr val="071E31"/>
                </a:solidFill>
                <a:effectLst/>
                <a:uLnTx/>
                <a:uFillTx/>
                <a:latin typeface="Avenir Next LT Pro" pitchFamily="50" charset="0"/>
                <a:ea typeface="Polaris Book" panose="02000000000000000000" pitchFamily="2" charset="0"/>
                <a:cs typeface="Polaris Book" panose="02000000000000000000" pitchFamily="2" charset="0"/>
              </a:rPr>
              <a:t>Call or Email Dependent on Deal Size</a:t>
            </a:r>
          </a:p>
        </p:txBody>
      </p:sp>
      <p:grpSp>
        <p:nvGrpSpPr>
          <p:cNvPr id="42" name="Group 41">
            <a:extLst>
              <a:ext uri="{FF2B5EF4-FFF2-40B4-BE49-F238E27FC236}">
                <a16:creationId xmlns:a16="http://schemas.microsoft.com/office/drawing/2014/main" id="{625350B0-E499-DB05-594C-E29A363EE354}"/>
              </a:ext>
            </a:extLst>
          </p:cNvPr>
          <p:cNvGrpSpPr/>
          <p:nvPr/>
        </p:nvGrpSpPr>
        <p:grpSpPr>
          <a:xfrm>
            <a:off x="600173" y="2075530"/>
            <a:ext cx="469281" cy="469281"/>
            <a:chOff x="600173" y="2477035"/>
            <a:chExt cx="469281" cy="469281"/>
          </a:xfrm>
        </p:grpSpPr>
        <p:sp>
          <p:nvSpPr>
            <p:cNvPr id="32" name="Oval 31">
              <a:extLst>
                <a:ext uri="{FF2B5EF4-FFF2-40B4-BE49-F238E27FC236}">
                  <a16:creationId xmlns:a16="http://schemas.microsoft.com/office/drawing/2014/main" id="{A46A175C-7B30-574F-C09C-5DA4C30BE67B}"/>
                </a:ext>
              </a:extLst>
            </p:cNvPr>
            <p:cNvSpPr/>
            <p:nvPr/>
          </p:nvSpPr>
          <p:spPr>
            <a:xfrm>
              <a:off x="600173" y="2477035"/>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33" name="Graphic 26">
              <a:extLst>
                <a:ext uri="{FF2B5EF4-FFF2-40B4-BE49-F238E27FC236}">
                  <a16:creationId xmlns:a16="http://schemas.microsoft.com/office/drawing/2014/main" id="{EF19BA02-3F35-FA3C-5523-D39E64E7057D}"/>
                </a:ext>
              </a:extLst>
            </p:cNvPr>
            <p:cNvGrpSpPr/>
            <p:nvPr/>
          </p:nvGrpSpPr>
          <p:grpSpPr>
            <a:xfrm>
              <a:off x="729406" y="2591506"/>
              <a:ext cx="210814" cy="240338"/>
              <a:chOff x="657296" y="1750320"/>
              <a:chExt cx="384326" cy="438150"/>
            </a:xfrm>
            <a:noFill/>
          </p:grpSpPr>
          <p:sp>
            <p:nvSpPr>
              <p:cNvPr id="34" name="Freeform 3">
                <a:extLst>
                  <a:ext uri="{FF2B5EF4-FFF2-40B4-BE49-F238E27FC236}">
                    <a16:creationId xmlns:a16="http://schemas.microsoft.com/office/drawing/2014/main" id="{A826C895-8490-43A7-4107-314B6C6F2B08}"/>
                  </a:ext>
                </a:extLst>
              </p:cNvPr>
              <p:cNvSpPr/>
              <p:nvPr/>
            </p:nvSpPr>
            <p:spPr>
              <a:xfrm>
                <a:off x="689295" y="1785663"/>
                <a:ext cx="318710" cy="66675"/>
              </a:xfrm>
              <a:custGeom>
                <a:avLst/>
                <a:gdLst>
                  <a:gd name="connsiteX0" fmla="*/ 26934 w 318709"/>
                  <a:gd name="connsiteY0" fmla="*/ 75364 h 66675"/>
                  <a:gd name="connsiteX1" fmla="*/ 32652 w 318709"/>
                  <a:gd name="connsiteY1" fmla="*/ 75364 h 66675"/>
                  <a:gd name="connsiteX2" fmla="*/ 38370 w 318709"/>
                  <a:gd name="connsiteY2" fmla="*/ 75364 h 66675"/>
                  <a:gd name="connsiteX3" fmla="*/ 63305 w 318709"/>
                  <a:gd name="connsiteY3" fmla="*/ 47741 h 66675"/>
                  <a:gd name="connsiteX4" fmla="*/ 53368 w 318709"/>
                  <a:gd name="connsiteY4" fmla="*/ 4498 h 66675"/>
                  <a:gd name="connsiteX5" fmla="*/ 32652 w 318709"/>
                  <a:gd name="connsiteY5" fmla="*/ 21 h 66675"/>
                  <a:gd name="connsiteX6" fmla="*/ 11936 w 318709"/>
                  <a:gd name="connsiteY6" fmla="*/ 4498 h 66675"/>
                  <a:gd name="connsiteX7" fmla="*/ 2562 w 318709"/>
                  <a:gd name="connsiteY7" fmla="*/ 47741 h 66675"/>
                  <a:gd name="connsiteX8" fmla="*/ 26934 w 318709"/>
                  <a:gd name="connsiteY8" fmla="*/ 75364 h 66675"/>
                  <a:gd name="connsiteX9" fmla="*/ 284808 w 318709"/>
                  <a:gd name="connsiteY9" fmla="*/ 75364 h 66675"/>
                  <a:gd name="connsiteX10" fmla="*/ 290526 w 318709"/>
                  <a:gd name="connsiteY10" fmla="*/ 75364 h 66675"/>
                  <a:gd name="connsiteX11" fmla="*/ 296244 w 318709"/>
                  <a:gd name="connsiteY11" fmla="*/ 75364 h 66675"/>
                  <a:gd name="connsiteX12" fmla="*/ 321178 w 318709"/>
                  <a:gd name="connsiteY12" fmla="*/ 47741 h 66675"/>
                  <a:gd name="connsiteX13" fmla="*/ 311242 w 318709"/>
                  <a:gd name="connsiteY13" fmla="*/ 4498 h 66675"/>
                  <a:gd name="connsiteX14" fmla="*/ 269810 w 318709"/>
                  <a:gd name="connsiteY14" fmla="*/ 4498 h 66675"/>
                  <a:gd name="connsiteX15" fmla="*/ 259873 w 318709"/>
                  <a:gd name="connsiteY15" fmla="*/ 47741 h 66675"/>
                  <a:gd name="connsiteX16" fmla="*/ 284808 w 318709"/>
                  <a:gd name="connsiteY16" fmla="*/ 7536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09" h="66675">
                    <a:moveTo>
                      <a:pt x="26934" y="75364"/>
                    </a:moveTo>
                    <a:cubicBezTo>
                      <a:pt x="26934" y="75364"/>
                      <a:pt x="31246" y="75364"/>
                      <a:pt x="32652" y="75364"/>
                    </a:cubicBezTo>
                    <a:cubicBezTo>
                      <a:pt x="34058" y="75364"/>
                      <a:pt x="38370" y="75364"/>
                      <a:pt x="38370" y="75364"/>
                    </a:cubicBezTo>
                    <a:cubicBezTo>
                      <a:pt x="51471" y="72225"/>
                      <a:pt x="61357" y="61275"/>
                      <a:pt x="63305" y="47741"/>
                    </a:cubicBezTo>
                    <a:cubicBezTo>
                      <a:pt x="66773" y="33073"/>
                      <a:pt x="67710" y="13356"/>
                      <a:pt x="53368" y="4498"/>
                    </a:cubicBezTo>
                    <a:cubicBezTo>
                      <a:pt x="46918" y="1334"/>
                      <a:pt x="39812" y="-201"/>
                      <a:pt x="32652" y="21"/>
                    </a:cubicBezTo>
                    <a:cubicBezTo>
                      <a:pt x="25495" y="-179"/>
                      <a:pt x="18394" y="1355"/>
                      <a:pt x="11936" y="4498"/>
                    </a:cubicBezTo>
                    <a:cubicBezTo>
                      <a:pt x="-2312" y="13356"/>
                      <a:pt x="-1468" y="33073"/>
                      <a:pt x="2562" y="47741"/>
                    </a:cubicBezTo>
                    <a:cubicBezTo>
                      <a:pt x="4355" y="61151"/>
                      <a:pt x="14011" y="72094"/>
                      <a:pt x="26934" y="75364"/>
                    </a:cubicBezTo>
                    <a:close/>
                    <a:moveTo>
                      <a:pt x="284808" y="75364"/>
                    </a:moveTo>
                    <a:cubicBezTo>
                      <a:pt x="284808" y="75364"/>
                      <a:pt x="289120" y="75364"/>
                      <a:pt x="290526" y="75364"/>
                    </a:cubicBezTo>
                    <a:cubicBezTo>
                      <a:pt x="291932" y="75364"/>
                      <a:pt x="296244" y="75364"/>
                      <a:pt x="296244" y="75364"/>
                    </a:cubicBezTo>
                    <a:cubicBezTo>
                      <a:pt x="309345" y="72225"/>
                      <a:pt x="319230" y="61275"/>
                      <a:pt x="321178" y="47741"/>
                    </a:cubicBezTo>
                    <a:cubicBezTo>
                      <a:pt x="324646" y="33073"/>
                      <a:pt x="325584" y="13356"/>
                      <a:pt x="311242" y="4498"/>
                    </a:cubicBezTo>
                    <a:cubicBezTo>
                      <a:pt x="298056" y="-1472"/>
                      <a:pt x="282996" y="-1472"/>
                      <a:pt x="269810" y="4498"/>
                    </a:cubicBezTo>
                    <a:cubicBezTo>
                      <a:pt x="255468" y="13356"/>
                      <a:pt x="256405" y="33073"/>
                      <a:pt x="259873" y="47741"/>
                    </a:cubicBezTo>
                    <a:cubicBezTo>
                      <a:pt x="261821" y="61275"/>
                      <a:pt x="271707" y="72225"/>
                      <a:pt x="284808" y="75364"/>
                    </a:cubicBezTo>
                    <a:close/>
                  </a:path>
                </a:pathLst>
              </a:custGeom>
              <a:noFill/>
              <a:ln w="9525" cap="rnd">
                <a:solidFill>
                  <a:schemeClr val="bg1"/>
                </a:solidFill>
                <a:prstDash val="solid"/>
                <a:round/>
              </a:ln>
            </p:spPr>
            <p:txBody>
              <a:bodyPr rtlCol="0" anchor="ctr"/>
              <a:lstStyle/>
              <a:p>
                <a:endParaRPr lang="en-US"/>
              </a:p>
            </p:txBody>
          </p:sp>
          <p:sp>
            <p:nvSpPr>
              <p:cNvPr id="35" name="Freeform 8">
                <a:extLst>
                  <a:ext uri="{FF2B5EF4-FFF2-40B4-BE49-F238E27FC236}">
                    <a16:creationId xmlns:a16="http://schemas.microsoft.com/office/drawing/2014/main" id="{F6814C74-F13D-A260-D30A-4716A98B2286}"/>
                  </a:ext>
                </a:extLst>
              </p:cNvPr>
              <p:cNvSpPr/>
              <p:nvPr/>
            </p:nvSpPr>
            <p:spPr>
              <a:xfrm>
                <a:off x="657296" y="1866170"/>
                <a:ext cx="384326" cy="295275"/>
              </a:xfrm>
              <a:custGeom>
                <a:avLst/>
                <a:gdLst>
                  <a:gd name="connsiteX0" fmla="*/ 64651 w 384326"/>
                  <a:gd name="connsiteY0" fmla="*/ 34385 h 295275"/>
                  <a:gd name="connsiteX1" fmla="*/ 36530 w 384326"/>
                  <a:gd name="connsiteY1" fmla="*/ 95 h 295275"/>
                  <a:gd name="connsiteX2" fmla="*/ 8127 w 384326"/>
                  <a:gd name="connsiteY2" fmla="*/ 13907 h 295275"/>
                  <a:gd name="connsiteX3" fmla="*/ 66 w 384326"/>
                  <a:gd name="connsiteY3" fmla="*/ 36576 h 295275"/>
                  <a:gd name="connsiteX4" fmla="*/ 4190 w 384326"/>
                  <a:gd name="connsiteY4" fmla="*/ 137732 h 295275"/>
                  <a:gd name="connsiteX5" fmla="*/ 5221 w 384326"/>
                  <a:gd name="connsiteY5" fmla="*/ 141351 h 295275"/>
                  <a:gd name="connsiteX6" fmla="*/ 19094 w 384326"/>
                  <a:gd name="connsiteY6" fmla="*/ 164021 h 295275"/>
                  <a:gd name="connsiteX7" fmla="*/ 28468 w 384326"/>
                  <a:gd name="connsiteY7" fmla="*/ 274415 h 295275"/>
                  <a:gd name="connsiteX8" fmla="*/ 64464 w 384326"/>
                  <a:gd name="connsiteY8" fmla="*/ 298609 h 295275"/>
                  <a:gd name="connsiteX9" fmla="*/ 100459 w 384326"/>
                  <a:gd name="connsiteY9" fmla="*/ 274415 h 295275"/>
                  <a:gd name="connsiteX10" fmla="*/ 108989 w 384326"/>
                  <a:gd name="connsiteY10" fmla="*/ 179737 h 295275"/>
                  <a:gd name="connsiteX11" fmla="*/ 109833 w 384326"/>
                  <a:gd name="connsiteY11" fmla="*/ 163259 h 295275"/>
                  <a:gd name="connsiteX12" fmla="*/ 127737 w 384326"/>
                  <a:gd name="connsiteY12" fmla="*/ 82677 h 295275"/>
                  <a:gd name="connsiteX13" fmla="*/ 129237 w 384326"/>
                  <a:gd name="connsiteY13" fmla="*/ 45529 h 295275"/>
                  <a:gd name="connsiteX14" fmla="*/ 129237 w 384326"/>
                  <a:gd name="connsiteY14" fmla="*/ 36671 h 295275"/>
                  <a:gd name="connsiteX15" fmla="*/ 123425 w 384326"/>
                  <a:gd name="connsiteY15" fmla="*/ 16954 h 295275"/>
                  <a:gd name="connsiteX16" fmla="*/ 121175 w 384326"/>
                  <a:gd name="connsiteY16" fmla="*/ 13907 h 295275"/>
                  <a:gd name="connsiteX17" fmla="*/ 92398 w 384326"/>
                  <a:gd name="connsiteY17" fmla="*/ 0 h 295275"/>
                  <a:gd name="connsiteX18" fmla="*/ 322525 w 384326"/>
                  <a:gd name="connsiteY18" fmla="*/ 34385 h 295275"/>
                  <a:gd name="connsiteX19" fmla="*/ 294403 w 384326"/>
                  <a:gd name="connsiteY19" fmla="*/ 95 h 295275"/>
                  <a:gd name="connsiteX20" fmla="*/ 266001 w 384326"/>
                  <a:gd name="connsiteY20" fmla="*/ 13907 h 295275"/>
                  <a:gd name="connsiteX21" fmla="*/ 263001 w 384326"/>
                  <a:gd name="connsiteY21" fmla="*/ 17907 h 295275"/>
                  <a:gd name="connsiteX22" fmla="*/ 257939 w 384326"/>
                  <a:gd name="connsiteY22" fmla="*/ 36957 h 295275"/>
                  <a:gd name="connsiteX23" fmla="*/ 257939 w 384326"/>
                  <a:gd name="connsiteY23" fmla="*/ 43244 h 295275"/>
                  <a:gd name="connsiteX24" fmla="*/ 259720 w 384326"/>
                  <a:gd name="connsiteY24" fmla="*/ 86201 h 295275"/>
                  <a:gd name="connsiteX25" fmla="*/ 276687 w 384326"/>
                  <a:gd name="connsiteY25" fmla="*/ 163544 h 295275"/>
                  <a:gd name="connsiteX26" fmla="*/ 277718 w 384326"/>
                  <a:gd name="connsiteY26" fmla="*/ 176879 h 295275"/>
                  <a:gd name="connsiteX27" fmla="*/ 286248 w 384326"/>
                  <a:gd name="connsiteY27" fmla="*/ 274511 h 295275"/>
                  <a:gd name="connsiteX28" fmla="*/ 322243 w 384326"/>
                  <a:gd name="connsiteY28" fmla="*/ 298704 h 295275"/>
                  <a:gd name="connsiteX29" fmla="*/ 358239 w 384326"/>
                  <a:gd name="connsiteY29" fmla="*/ 274511 h 295275"/>
                  <a:gd name="connsiteX30" fmla="*/ 367613 w 384326"/>
                  <a:gd name="connsiteY30" fmla="*/ 164116 h 295275"/>
                  <a:gd name="connsiteX31" fmla="*/ 381392 w 384326"/>
                  <a:gd name="connsiteY31" fmla="*/ 141446 h 295275"/>
                  <a:gd name="connsiteX32" fmla="*/ 382423 w 384326"/>
                  <a:gd name="connsiteY32" fmla="*/ 137827 h 295275"/>
                  <a:gd name="connsiteX33" fmla="*/ 386548 w 384326"/>
                  <a:gd name="connsiteY33" fmla="*/ 36671 h 295275"/>
                  <a:gd name="connsiteX34" fmla="*/ 379049 w 384326"/>
                  <a:gd name="connsiteY34" fmla="*/ 13907 h 295275"/>
                  <a:gd name="connsiteX35" fmla="*/ 350271 w 384326"/>
                  <a:gd name="connsiteY35" fmla="*/ 0 h 295275"/>
                  <a:gd name="connsiteX36" fmla="*/ 322150 w 384326"/>
                  <a:gd name="connsiteY36" fmla="*/ 3429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326" h="295275">
                    <a:moveTo>
                      <a:pt x="64651" y="34385"/>
                    </a:moveTo>
                    <a:lnTo>
                      <a:pt x="36530" y="95"/>
                    </a:lnTo>
                    <a:cubicBezTo>
                      <a:pt x="26145" y="2426"/>
                      <a:pt x="16428" y="7151"/>
                      <a:pt x="8127" y="13907"/>
                    </a:cubicBezTo>
                    <a:cubicBezTo>
                      <a:pt x="2440" y="19985"/>
                      <a:pt x="-484" y="28206"/>
                      <a:pt x="66" y="36576"/>
                    </a:cubicBezTo>
                    <a:lnTo>
                      <a:pt x="4190" y="137732"/>
                    </a:lnTo>
                    <a:cubicBezTo>
                      <a:pt x="4184" y="139014"/>
                      <a:pt x="4542" y="140270"/>
                      <a:pt x="5221" y="141351"/>
                    </a:cubicBezTo>
                    <a:lnTo>
                      <a:pt x="19094" y="164021"/>
                    </a:lnTo>
                    <a:lnTo>
                      <a:pt x="28468" y="274415"/>
                    </a:lnTo>
                    <a:cubicBezTo>
                      <a:pt x="28468" y="282607"/>
                      <a:pt x="36905" y="298609"/>
                      <a:pt x="64464" y="298609"/>
                    </a:cubicBezTo>
                    <a:cubicBezTo>
                      <a:pt x="92023" y="298609"/>
                      <a:pt x="100084" y="282607"/>
                      <a:pt x="100459" y="274415"/>
                    </a:cubicBezTo>
                    <a:lnTo>
                      <a:pt x="108989" y="179737"/>
                    </a:lnTo>
                    <a:cubicBezTo>
                      <a:pt x="108064" y="174248"/>
                      <a:pt x="108352" y="168619"/>
                      <a:pt x="109833" y="163259"/>
                    </a:cubicBezTo>
                    <a:lnTo>
                      <a:pt x="127737" y="82677"/>
                    </a:lnTo>
                    <a:lnTo>
                      <a:pt x="129237" y="45529"/>
                    </a:lnTo>
                    <a:lnTo>
                      <a:pt x="129237" y="36671"/>
                    </a:lnTo>
                    <a:cubicBezTo>
                      <a:pt x="129681" y="29605"/>
                      <a:pt x="127619" y="22609"/>
                      <a:pt x="123425" y="16954"/>
                    </a:cubicBezTo>
                    <a:cubicBezTo>
                      <a:pt x="122730" y="15897"/>
                      <a:pt x="121979" y="14880"/>
                      <a:pt x="121175" y="13907"/>
                    </a:cubicBezTo>
                    <a:cubicBezTo>
                      <a:pt x="113133" y="6503"/>
                      <a:pt x="103125" y="1666"/>
                      <a:pt x="92398" y="0"/>
                    </a:cubicBezTo>
                    <a:close/>
                    <a:moveTo>
                      <a:pt x="322525" y="34385"/>
                    </a:moveTo>
                    <a:lnTo>
                      <a:pt x="294403" y="95"/>
                    </a:lnTo>
                    <a:cubicBezTo>
                      <a:pt x="283894" y="2047"/>
                      <a:pt x="274089" y="6815"/>
                      <a:pt x="266001" y="13907"/>
                    </a:cubicBezTo>
                    <a:cubicBezTo>
                      <a:pt x="264898" y="15157"/>
                      <a:pt x="263894" y="16494"/>
                      <a:pt x="263001" y="17907"/>
                    </a:cubicBezTo>
                    <a:cubicBezTo>
                      <a:pt x="259192" y="23470"/>
                      <a:pt x="257403" y="30203"/>
                      <a:pt x="257939" y="36957"/>
                    </a:cubicBezTo>
                    <a:lnTo>
                      <a:pt x="257939" y="43244"/>
                    </a:lnTo>
                    <a:lnTo>
                      <a:pt x="259720" y="86201"/>
                    </a:lnTo>
                    <a:lnTo>
                      <a:pt x="276687" y="163544"/>
                    </a:lnTo>
                    <a:cubicBezTo>
                      <a:pt x="277786" y="167895"/>
                      <a:pt x="278135" y="172407"/>
                      <a:pt x="277718" y="176879"/>
                    </a:cubicBezTo>
                    <a:lnTo>
                      <a:pt x="286248" y="274511"/>
                    </a:lnTo>
                    <a:cubicBezTo>
                      <a:pt x="286248" y="282702"/>
                      <a:pt x="294591" y="298704"/>
                      <a:pt x="322243" y="298704"/>
                    </a:cubicBezTo>
                    <a:cubicBezTo>
                      <a:pt x="349896" y="298704"/>
                      <a:pt x="357864" y="282702"/>
                      <a:pt x="358239" y="274511"/>
                    </a:cubicBezTo>
                    <a:lnTo>
                      <a:pt x="367613" y="164116"/>
                    </a:lnTo>
                    <a:lnTo>
                      <a:pt x="381392" y="141446"/>
                    </a:lnTo>
                    <a:cubicBezTo>
                      <a:pt x="382071" y="140365"/>
                      <a:pt x="382429" y="139109"/>
                      <a:pt x="382423" y="137827"/>
                    </a:cubicBezTo>
                    <a:lnTo>
                      <a:pt x="386548" y="36671"/>
                    </a:lnTo>
                    <a:cubicBezTo>
                      <a:pt x="387358" y="28344"/>
                      <a:pt x="384629" y="20061"/>
                      <a:pt x="379049" y="13907"/>
                    </a:cubicBezTo>
                    <a:cubicBezTo>
                      <a:pt x="371048" y="6440"/>
                      <a:pt x="361020" y="1594"/>
                      <a:pt x="350271" y="0"/>
                    </a:cubicBezTo>
                    <a:lnTo>
                      <a:pt x="322150" y="34290"/>
                    </a:lnTo>
                    <a:close/>
                  </a:path>
                </a:pathLst>
              </a:custGeom>
              <a:noFill/>
              <a:ln w="9525" cap="rnd">
                <a:solidFill>
                  <a:schemeClr val="bg1"/>
                </a:solidFill>
                <a:prstDash val="solid"/>
                <a:round/>
              </a:ln>
            </p:spPr>
            <p:txBody>
              <a:bodyPr rtlCol="0" anchor="ctr"/>
              <a:lstStyle/>
              <a:p>
                <a:endParaRPr lang="en-US"/>
              </a:p>
            </p:txBody>
          </p:sp>
          <p:sp>
            <p:nvSpPr>
              <p:cNvPr id="36" name="Freeform 9">
                <a:extLst>
                  <a:ext uri="{FF2B5EF4-FFF2-40B4-BE49-F238E27FC236}">
                    <a16:creationId xmlns:a16="http://schemas.microsoft.com/office/drawing/2014/main" id="{5E162EE5-BB22-4A52-93D8-4722B027E835}"/>
                  </a:ext>
                </a:extLst>
              </p:cNvPr>
              <p:cNvSpPr/>
              <p:nvPr/>
            </p:nvSpPr>
            <p:spPr>
              <a:xfrm>
                <a:off x="779844" y="1750320"/>
                <a:ext cx="140607" cy="438150"/>
              </a:xfrm>
              <a:custGeom>
                <a:avLst/>
                <a:gdLst>
                  <a:gd name="connsiteX0" fmla="*/ 140360 w 140607"/>
                  <a:gd name="connsiteY0" fmla="*/ 282728 h 438150"/>
                  <a:gd name="connsiteX1" fmla="*/ 117675 w 140607"/>
                  <a:gd name="connsiteY1" fmla="*/ 177382 h 438150"/>
                  <a:gd name="connsiteX2" fmla="*/ 129393 w 140607"/>
                  <a:gd name="connsiteY2" fmla="*/ 116422 h 438150"/>
                  <a:gd name="connsiteX3" fmla="*/ 129393 w 140607"/>
                  <a:gd name="connsiteY3" fmla="*/ 114612 h 438150"/>
                  <a:gd name="connsiteX4" fmla="*/ 103615 w 140607"/>
                  <a:gd name="connsiteY4" fmla="*/ 88228 h 438150"/>
                  <a:gd name="connsiteX5" fmla="*/ 70806 w 140607"/>
                  <a:gd name="connsiteY5" fmla="*/ 128900 h 438150"/>
                  <a:gd name="connsiteX6" fmla="*/ 38092 w 140607"/>
                  <a:gd name="connsiteY6" fmla="*/ 88514 h 438150"/>
                  <a:gd name="connsiteX7" fmla="*/ 12314 w 140607"/>
                  <a:gd name="connsiteY7" fmla="*/ 114898 h 438150"/>
                  <a:gd name="connsiteX8" fmla="*/ 12314 w 140607"/>
                  <a:gd name="connsiteY8" fmla="*/ 116708 h 438150"/>
                  <a:gd name="connsiteX9" fmla="*/ 23937 w 140607"/>
                  <a:gd name="connsiteY9" fmla="*/ 177382 h 438150"/>
                  <a:gd name="connsiteX10" fmla="*/ 878 w 140607"/>
                  <a:gd name="connsiteY10" fmla="*/ 282157 h 438150"/>
                  <a:gd name="connsiteX11" fmla="*/ 3315 w 140607"/>
                  <a:gd name="connsiteY11" fmla="*/ 299683 h 438150"/>
                  <a:gd name="connsiteX12" fmla="*/ 25812 w 140607"/>
                  <a:gd name="connsiteY12" fmla="*/ 308541 h 438150"/>
                  <a:gd name="connsiteX13" fmla="*/ 37342 w 140607"/>
                  <a:gd name="connsiteY13" fmla="*/ 422841 h 438150"/>
                  <a:gd name="connsiteX14" fmla="*/ 43810 w 140607"/>
                  <a:gd name="connsiteY14" fmla="*/ 437891 h 438150"/>
                  <a:gd name="connsiteX15" fmla="*/ 70431 w 140607"/>
                  <a:gd name="connsiteY15" fmla="*/ 447416 h 438150"/>
                  <a:gd name="connsiteX16" fmla="*/ 97147 w 140607"/>
                  <a:gd name="connsiteY16" fmla="*/ 437891 h 438150"/>
                  <a:gd name="connsiteX17" fmla="*/ 103521 w 140607"/>
                  <a:gd name="connsiteY17" fmla="*/ 422841 h 438150"/>
                  <a:gd name="connsiteX18" fmla="*/ 115145 w 140607"/>
                  <a:gd name="connsiteY18" fmla="*/ 308541 h 438150"/>
                  <a:gd name="connsiteX19" fmla="*/ 117675 w 140607"/>
                  <a:gd name="connsiteY19" fmla="*/ 308541 h 438150"/>
                  <a:gd name="connsiteX20" fmla="*/ 138392 w 140607"/>
                  <a:gd name="connsiteY20" fmla="*/ 299683 h 438150"/>
                  <a:gd name="connsiteX21" fmla="*/ 140360 w 140607"/>
                  <a:gd name="connsiteY21" fmla="*/ 282728 h 438150"/>
                  <a:gd name="connsiteX22" fmla="*/ 48778 w 140607"/>
                  <a:gd name="connsiteY22" fmla="*/ 4694 h 438150"/>
                  <a:gd name="connsiteX23" fmla="*/ 38279 w 140607"/>
                  <a:gd name="connsiteY23" fmla="*/ 50604 h 438150"/>
                  <a:gd name="connsiteX24" fmla="*/ 64713 w 140607"/>
                  <a:gd name="connsiteY24" fmla="*/ 79179 h 438150"/>
                  <a:gd name="connsiteX25" fmla="*/ 70713 w 140607"/>
                  <a:gd name="connsiteY25" fmla="*/ 79179 h 438150"/>
                  <a:gd name="connsiteX26" fmla="*/ 76806 w 140607"/>
                  <a:gd name="connsiteY26" fmla="*/ 79179 h 438150"/>
                  <a:gd name="connsiteX27" fmla="*/ 103240 w 140607"/>
                  <a:gd name="connsiteY27" fmla="*/ 50604 h 438150"/>
                  <a:gd name="connsiteX28" fmla="*/ 92741 w 140607"/>
                  <a:gd name="connsiteY28" fmla="*/ 4694 h 438150"/>
                  <a:gd name="connsiteX29" fmla="*/ 70806 w 140607"/>
                  <a:gd name="connsiteY29" fmla="*/ 26 h 438150"/>
                  <a:gd name="connsiteX30" fmla="*/ 48778 w 140607"/>
                  <a:gd name="connsiteY30" fmla="*/ 4694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607" h="438150">
                    <a:moveTo>
                      <a:pt x="140360" y="282728"/>
                    </a:moveTo>
                    <a:lnTo>
                      <a:pt x="117675" y="177382"/>
                    </a:lnTo>
                    <a:lnTo>
                      <a:pt x="129393" y="116422"/>
                    </a:lnTo>
                    <a:cubicBezTo>
                      <a:pt x="129439" y="115820"/>
                      <a:pt x="129439" y="115214"/>
                      <a:pt x="129393" y="114612"/>
                    </a:cubicBezTo>
                    <a:cubicBezTo>
                      <a:pt x="129393" y="101849"/>
                      <a:pt x="120019" y="92800"/>
                      <a:pt x="103615" y="88228"/>
                    </a:cubicBezTo>
                    <a:lnTo>
                      <a:pt x="70806" y="128900"/>
                    </a:lnTo>
                    <a:lnTo>
                      <a:pt x="38092" y="88514"/>
                    </a:lnTo>
                    <a:cubicBezTo>
                      <a:pt x="21313" y="92609"/>
                      <a:pt x="12501" y="102134"/>
                      <a:pt x="12314" y="114898"/>
                    </a:cubicBezTo>
                    <a:cubicBezTo>
                      <a:pt x="12222" y="115498"/>
                      <a:pt x="12222" y="116107"/>
                      <a:pt x="12314" y="116708"/>
                    </a:cubicBezTo>
                    <a:lnTo>
                      <a:pt x="23937" y="177382"/>
                    </a:lnTo>
                    <a:lnTo>
                      <a:pt x="878" y="282157"/>
                    </a:lnTo>
                    <a:cubicBezTo>
                      <a:pt x="-871" y="288079"/>
                      <a:pt x="20" y="294484"/>
                      <a:pt x="3315" y="299683"/>
                    </a:cubicBezTo>
                    <a:cubicBezTo>
                      <a:pt x="8804" y="306387"/>
                      <a:pt x="17311" y="309736"/>
                      <a:pt x="25812" y="308541"/>
                    </a:cubicBezTo>
                    <a:lnTo>
                      <a:pt x="37342" y="422841"/>
                    </a:lnTo>
                    <a:cubicBezTo>
                      <a:pt x="37706" y="428470"/>
                      <a:pt x="39993" y="433794"/>
                      <a:pt x="43810" y="437891"/>
                    </a:cubicBezTo>
                    <a:cubicBezTo>
                      <a:pt x="50979" y="444715"/>
                      <a:pt x="60636" y="448171"/>
                      <a:pt x="70431" y="447416"/>
                    </a:cubicBezTo>
                    <a:cubicBezTo>
                      <a:pt x="80253" y="448162"/>
                      <a:pt x="89937" y="444709"/>
                      <a:pt x="97147" y="437891"/>
                    </a:cubicBezTo>
                    <a:cubicBezTo>
                      <a:pt x="100984" y="433817"/>
                      <a:pt x="103248" y="428473"/>
                      <a:pt x="103521" y="422841"/>
                    </a:cubicBezTo>
                    <a:lnTo>
                      <a:pt x="115145" y="308541"/>
                    </a:lnTo>
                    <a:lnTo>
                      <a:pt x="117675" y="308541"/>
                    </a:lnTo>
                    <a:cubicBezTo>
                      <a:pt x="125604" y="309294"/>
                      <a:pt x="133378" y="305970"/>
                      <a:pt x="138392" y="299683"/>
                    </a:cubicBezTo>
                    <a:cubicBezTo>
                      <a:pt x="141364" y="294563"/>
                      <a:pt x="142078" y="288410"/>
                      <a:pt x="140360" y="282728"/>
                    </a:cubicBezTo>
                    <a:close/>
                    <a:moveTo>
                      <a:pt x="48778" y="4694"/>
                    </a:moveTo>
                    <a:cubicBezTo>
                      <a:pt x="33592" y="14219"/>
                      <a:pt x="34624" y="34983"/>
                      <a:pt x="38279" y="50604"/>
                    </a:cubicBezTo>
                    <a:cubicBezTo>
                      <a:pt x="40603" y="64679"/>
                      <a:pt x="51031" y="75952"/>
                      <a:pt x="64713" y="79179"/>
                    </a:cubicBezTo>
                    <a:cubicBezTo>
                      <a:pt x="64713" y="79179"/>
                      <a:pt x="69213" y="79179"/>
                      <a:pt x="70713" y="79179"/>
                    </a:cubicBezTo>
                    <a:cubicBezTo>
                      <a:pt x="72212" y="79179"/>
                      <a:pt x="76806" y="79179"/>
                      <a:pt x="76806" y="79179"/>
                    </a:cubicBezTo>
                    <a:cubicBezTo>
                      <a:pt x="90488" y="75952"/>
                      <a:pt x="100916" y="64679"/>
                      <a:pt x="103240" y="50604"/>
                    </a:cubicBezTo>
                    <a:cubicBezTo>
                      <a:pt x="106896" y="34983"/>
                      <a:pt x="107927" y="14123"/>
                      <a:pt x="92741" y="4694"/>
                    </a:cubicBezTo>
                    <a:cubicBezTo>
                      <a:pt x="85898" y="1390"/>
                      <a:pt x="78379" y="-210"/>
                      <a:pt x="70806" y="26"/>
                    </a:cubicBezTo>
                    <a:cubicBezTo>
                      <a:pt x="63202" y="-229"/>
                      <a:pt x="55648" y="1372"/>
                      <a:pt x="48778" y="4694"/>
                    </a:cubicBezTo>
                    <a:close/>
                  </a:path>
                </a:pathLst>
              </a:custGeom>
              <a:noFill/>
              <a:ln w="9525" cap="rnd">
                <a:solidFill>
                  <a:schemeClr val="bg1"/>
                </a:solidFill>
                <a:prstDash val="solid"/>
                <a:round/>
              </a:ln>
            </p:spPr>
            <p:txBody>
              <a:bodyPr rtlCol="0" anchor="ctr"/>
              <a:lstStyle/>
              <a:p>
                <a:endParaRPr lang="en-US"/>
              </a:p>
            </p:txBody>
          </p:sp>
        </p:grpSp>
      </p:grpSp>
      <p:sp>
        <p:nvSpPr>
          <p:cNvPr id="37" name="Rectangle 36">
            <a:extLst>
              <a:ext uri="{FF2B5EF4-FFF2-40B4-BE49-F238E27FC236}">
                <a16:creationId xmlns:a16="http://schemas.microsoft.com/office/drawing/2014/main" id="{05D39571-6383-D3F5-137F-44A976415C86}"/>
              </a:ext>
            </a:extLst>
          </p:cNvPr>
          <p:cNvSpPr/>
          <p:nvPr/>
        </p:nvSpPr>
        <p:spPr>
          <a:xfrm>
            <a:off x="600172" y="2676826"/>
            <a:ext cx="2506943" cy="600164"/>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External Participants:</a:t>
            </a:r>
          </a:p>
          <a:p>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Customer Decision Maker – IT</a:t>
            </a:r>
          </a:p>
          <a:p>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and Procurement</a:t>
            </a:r>
          </a:p>
        </p:txBody>
      </p:sp>
      <p:sp>
        <p:nvSpPr>
          <p:cNvPr id="38" name="Rectangle 37">
            <a:extLst>
              <a:ext uri="{FF2B5EF4-FFF2-40B4-BE49-F238E27FC236}">
                <a16:creationId xmlns:a16="http://schemas.microsoft.com/office/drawing/2014/main" id="{56B4AB70-B721-E95A-E6AE-7460963DA6B6}"/>
              </a:ext>
            </a:extLst>
          </p:cNvPr>
          <p:cNvSpPr/>
          <p:nvPr/>
        </p:nvSpPr>
        <p:spPr>
          <a:xfrm>
            <a:off x="3253900" y="2676826"/>
            <a:ext cx="2842100" cy="600164"/>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Client Participants:</a:t>
            </a:r>
          </a:p>
          <a:p>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Renewals Rep – copy Field Rep, Renewal manager, VP (depending on deal size)</a:t>
            </a:r>
          </a:p>
        </p:txBody>
      </p:sp>
      <p:grpSp>
        <p:nvGrpSpPr>
          <p:cNvPr id="50" name="Group 49">
            <a:extLst>
              <a:ext uri="{FF2B5EF4-FFF2-40B4-BE49-F238E27FC236}">
                <a16:creationId xmlns:a16="http://schemas.microsoft.com/office/drawing/2014/main" id="{2B9AD3AE-17AE-88CA-2DBA-C695ECB22D9A}"/>
              </a:ext>
            </a:extLst>
          </p:cNvPr>
          <p:cNvGrpSpPr/>
          <p:nvPr/>
        </p:nvGrpSpPr>
        <p:grpSpPr>
          <a:xfrm>
            <a:off x="600173" y="3662420"/>
            <a:ext cx="469281" cy="469281"/>
            <a:chOff x="600173" y="4156668"/>
            <a:chExt cx="469281" cy="469281"/>
          </a:xfrm>
        </p:grpSpPr>
        <p:sp>
          <p:nvSpPr>
            <p:cNvPr id="44" name="Oval 43">
              <a:extLst>
                <a:ext uri="{FF2B5EF4-FFF2-40B4-BE49-F238E27FC236}">
                  <a16:creationId xmlns:a16="http://schemas.microsoft.com/office/drawing/2014/main" id="{8C671A7E-8B98-0638-020F-FCC039215C79}"/>
                </a:ext>
              </a:extLst>
            </p:cNvPr>
            <p:cNvSpPr/>
            <p:nvPr/>
          </p:nvSpPr>
          <p:spPr>
            <a:xfrm>
              <a:off x="600173" y="4156668"/>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pic>
          <p:nvPicPr>
            <p:cNvPr id="49" name="Graphic 48">
              <a:extLst>
                <a:ext uri="{FF2B5EF4-FFF2-40B4-BE49-F238E27FC236}">
                  <a16:creationId xmlns:a16="http://schemas.microsoft.com/office/drawing/2014/main" id="{6B74CD76-7C41-2A77-3C5C-7123ABD2A8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6670" y="4292009"/>
              <a:ext cx="316286" cy="198598"/>
            </a:xfrm>
            <a:prstGeom prst="rect">
              <a:avLst/>
            </a:prstGeom>
          </p:spPr>
        </p:pic>
      </p:grpSp>
      <p:sp>
        <p:nvSpPr>
          <p:cNvPr id="52" name="TextBox 51">
            <a:extLst>
              <a:ext uri="{FF2B5EF4-FFF2-40B4-BE49-F238E27FC236}">
                <a16:creationId xmlns:a16="http://schemas.microsoft.com/office/drawing/2014/main" id="{AF3FA1C4-D3E1-7BB9-587D-F12AC02EEA07}"/>
              </a:ext>
            </a:extLst>
          </p:cNvPr>
          <p:cNvSpPr txBox="1"/>
          <p:nvPr/>
        </p:nvSpPr>
        <p:spPr>
          <a:xfrm>
            <a:off x="609600" y="4236130"/>
            <a:ext cx="5486398" cy="184666"/>
          </a:xfrm>
          <a:prstGeom prst="rect">
            <a:avLst/>
          </a:prstGeom>
        </p:spPr>
        <p:txBody>
          <a:bodyPr wrap="square" lIns="0" tIns="0" rIns="0" bIns="0">
            <a:spAutoFit/>
          </a:bodyPr>
          <a:lstStyle/>
          <a:p>
            <a:pPr>
              <a:lnSpc>
                <a:spcPts val="1380"/>
              </a:lnSpc>
              <a:spcAft>
                <a:spcPts val="600"/>
              </a:spcAft>
            </a:pPr>
            <a:r>
              <a:rPr lang="en-US" sz="1200" b="1" dirty="0">
                <a:solidFill>
                  <a:schemeClr val="tx2"/>
                </a:solidFill>
                <a:latin typeface="Avenir Next LT Pro" pitchFamily="50" charset="0"/>
              </a:rPr>
              <a:t>Data Captured:</a:t>
            </a:r>
          </a:p>
        </p:txBody>
      </p:sp>
      <p:sp>
        <p:nvSpPr>
          <p:cNvPr id="53" name="Rectangle 52">
            <a:extLst>
              <a:ext uri="{FF2B5EF4-FFF2-40B4-BE49-F238E27FC236}">
                <a16:creationId xmlns:a16="http://schemas.microsoft.com/office/drawing/2014/main" id="{F2B0B17B-8283-DACC-6363-7BA0EE38F11F}"/>
              </a:ext>
            </a:extLst>
          </p:cNvPr>
          <p:cNvSpPr/>
          <p:nvPr/>
        </p:nvSpPr>
        <p:spPr>
          <a:xfrm>
            <a:off x="600172" y="4495287"/>
            <a:ext cx="5495828" cy="166392"/>
          </a:xfrm>
          <a:prstGeom prst="rect">
            <a:avLst/>
          </a:prstGeom>
        </p:spPr>
        <p:txBody>
          <a:bodyPr wrap="square" lIns="0" tIns="0" rIns="0" bIns="0">
            <a:spAutoFit/>
          </a:bodyPr>
          <a:lstStyle/>
          <a:p>
            <a:pPr marL="171450" indent="-171450">
              <a:lnSpc>
                <a:spcPts val="1380"/>
              </a:lnSpc>
              <a:spcAft>
                <a:spcPts val="600"/>
              </a:spcAft>
              <a:buFont typeface="Arial" panose="020B0604020202020204" pitchFamily="34" charset="0"/>
              <a:buChar char="•"/>
            </a:pPr>
            <a:r>
              <a:rPr lang="en-US" sz="1000" dirty="0"/>
              <a:t>Risk Score		high risk, low risk, no risk</a:t>
            </a:r>
          </a:p>
        </p:txBody>
      </p:sp>
      <p:cxnSp>
        <p:nvCxnSpPr>
          <p:cNvPr id="41" name="Straight Connector 40">
            <a:extLst>
              <a:ext uri="{FF2B5EF4-FFF2-40B4-BE49-F238E27FC236}">
                <a16:creationId xmlns:a16="http://schemas.microsoft.com/office/drawing/2014/main" id="{476A60B0-CFB7-A5EB-D83C-8C659230CB69}"/>
              </a:ext>
            </a:extLst>
          </p:cNvPr>
          <p:cNvCxnSpPr>
            <a:cxnSpLocks/>
          </p:cNvCxnSpPr>
          <p:nvPr/>
        </p:nvCxnSpPr>
        <p:spPr bwMode="auto">
          <a:xfrm>
            <a:off x="1428092" y="4590062"/>
            <a:ext cx="912677" cy="0"/>
          </a:xfrm>
          <a:prstGeom prst="line">
            <a:avLst/>
          </a:prstGeom>
          <a:solidFill>
            <a:schemeClr val="accent1"/>
          </a:solidFill>
          <a:ln w="9525" cap="flat" cmpd="sng" algn="ctr">
            <a:solidFill>
              <a:schemeClr val="accent3"/>
            </a:solidFill>
            <a:prstDash val="solid"/>
            <a:miter lim="800000"/>
            <a:headEnd type="none" w="med" len="sm"/>
            <a:tailEnd type="arrow" w="med" len="sm"/>
          </a:ln>
          <a:effectLst/>
        </p:spPr>
      </p:cxnSp>
      <p:sp>
        <p:nvSpPr>
          <p:cNvPr id="3" name="Rectangle 2">
            <a:extLst>
              <a:ext uri="{FF2B5EF4-FFF2-40B4-BE49-F238E27FC236}">
                <a16:creationId xmlns:a16="http://schemas.microsoft.com/office/drawing/2014/main" id="{3ACC0928-9BD3-EED3-539D-9963AE419585}"/>
              </a:ext>
            </a:extLst>
          </p:cNvPr>
          <p:cNvSpPr/>
          <p:nvPr/>
        </p:nvSpPr>
        <p:spPr>
          <a:xfrm flipV="1">
            <a:off x="0" y="6126480"/>
            <a:ext cx="6492240"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Tree>
    <p:extLst>
      <p:ext uri="{BB962C8B-B14F-4D97-AF65-F5344CB8AC3E}">
        <p14:creationId xmlns:p14="http://schemas.microsoft.com/office/powerpoint/2010/main" val="3525842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1A7D09B-50D6-D6CD-E463-57A813F3A0BF}"/>
              </a:ext>
            </a:extLst>
          </p:cNvPr>
          <p:cNvSpPr/>
          <p:nvPr/>
        </p:nvSpPr>
        <p:spPr>
          <a:xfrm>
            <a:off x="0" y="3452747"/>
            <a:ext cx="12192000" cy="271945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50" name="Freeform: Shape 49">
            <a:extLst>
              <a:ext uri="{FF2B5EF4-FFF2-40B4-BE49-F238E27FC236}">
                <a16:creationId xmlns:a16="http://schemas.microsoft.com/office/drawing/2014/main" id="{2B0AAC85-5BEC-01C8-FD16-E5B283A0B7AD}"/>
              </a:ext>
            </a:extLst>
          </p:cNvPr>
          <p:cNvSpPr/>
          <p:nvPr/>
        </p:nvSpPr>
        <p:spPr bwMode="auto">
          <a:xfrm>
            <a:off x="8210363" y="1941760"/>
            <a:ext cx="3361527" cy="4001840"/>
          </a:xfrm>
          <a:custGeom>
            <a:avLst/>
            <a:gdLst>
              <a:gd name="connsiteX0" fmla="*/ 0 w 3361527"/>
              <a:gd name="connsiteY0" fmla="*/ 0 h 4001840"/>
              <a:gd name="connsiteX1" fmla="*/ 1132786 w 3361527"/>
              <a:gd name="connsiteY1" fmla="*/ 0 h 4001840"/>
              <a:gd name="connsiteX2" fmla="*/ 1680763 w 3361527"/>
              <a:gd name="connsiteY2" fmla="*/ 547977 h 4001840"/>
              <a:gd name="connsiteX3" fmla="*/ 2228740 w 3361527"/>
              <a:gd name="connsiteY3" fmla="*/ 0 h 4001840"/>
              <a:gd name="connsiteX4" fmla="*/ 3361526 w 3361527"/>
              <a:gd name="connsiteY4" fmla="*/ 0 h 4001840"/>
              <a:gd name="connsiteX5" fmla="*/ 3361526 w 3361527"/>
              <a:gd name="connsiteY5" fmla="*/ 3452202 h 4001840"/>
              <a:gd name="connsiteX6" fmla="*/ 3361527 w 3361527"/>
              <a:gd name="connsiteY6" fmla="*/ 3452202 h 4001840"/>
              <a:gd name="connsiteX7" fmla="*/ 3361527 w 3361527"/>
              <a:gd name="connsiteY7" fmla="*/ 4001840 h 4001840"/>
              <a:gd name="connsiteX8" fmla="*/ 0 w 3361527"/>
              <a:gd name="connsiteY8" fmla="*/ 4001840 h 4001840"/>
              <a:gd name="connsiteX9" fmla="*/ 0 w 3361527"/>
              <a:gd name="connsiteY9" fmla="*/ 3452202 h 40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527" h="4001840">
                <a:moveTo>
                  <a:pt x="0" y="0"/>
                </a:moveTo>
                <a:lnTo>
                  <a:pt x="1132786" y="0"/>
                </a:lnTo>
                <a:cubicBezTo>
                  <a:pt x="1132786" y="302639"/>
                  <a:pt x="1378124" y="547977"/>
                  <a:pt x="1680763" y="547977"/>
                </a:cubicBezTo>
                <a:cubicBezTo>
                  <a:pt x="1983402" y="547977"/>
                  <a:pt x="2228740" y="302639"/>
                  <a:pt x="2228740" y="0"/>
                </a:cubicBezTo>
                <a:lnTo>
                  <a:pt x="3361526" y="0"/>
                </a:lnTo>
                <a:lnTo>
                  <a:pt x="3361526" y="3452202"/>
                </a:lnTo>
                <a:lnTo>
                  <a:pt x="3361527" y="3452202"/>
                </a:lnTo>
                <a:lnTo>
                  <a:pt x="3361527" y="4001840"/>
                </a:lnTo>
                <a:lnTo>
                  <a:pt x="0" y="4001840"/>
                </a:lnTo>
                <a:lnTo>
                  <a:pt x="0" y="3452202"/>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288000" tIns="720000" rIns="288000" bIns="45720" numCol="1" rtlCol="0" anchor="t" anchorCtr="0" compatLnSpc="1">
            <a:prstTxWarp prst="textNoShape">
              <a:avLst/>
            </a:prstTxWarp>
            <a:noAutofit/>
          </a:bodyPr>
          <a:lstStyle/>
          <a:p>
            <a:pPr>
              <a:spcAft>
                <a:spcPts val="600"/>
              </a:spcAft>
            </a:pPr>
            <a:r>
              <a:rPr lang="en-US" sz="2000" b="1" dirty="0">
                <a:solidFill>
                  <a:schemeClr val="accent1"/>
                </a:solidFill>
              </a:rPr>
              <a:t>Post Event</a:t>
            </a:r>
          </a:p>
          <a:p>
            <a:pPr marL="173038" indent="-173038">
              <a:spcAft>
                <a:spcPts val="600"/>
              </a:spcAft>
              <a:buFont typeface="Arial" panose="020B0604020202020204" pitchFamily="34" charset="0"/>
              <a:buChar char="•"/>
              <a:defRPr/>
            </a:pPr>
            <a:r>
              <a:rPr lang="en-US" sz="1200" dirty="0"/>
              <a:t>OSC Opportunity</a:t>
            </a:r>
          </a:p>
          <a:p>
            <a:pPr marL="345600" lvl="1" indent="-173038">
              <a:spcAft>
                <a:spcPts val="600"/>
              </a:spcAft>
              <a:buFont typeface="Arial" panose="020B0604020202020204" pitchFamily="34" charset="0"/>
              <a:buChar char="−"/>
              <a:defRPr/>
            </a:pPr>
            <a:r>
              <a:rPr lang="en-US" sz="1200" dirty="0"/>
              <a:t>Log call</a:t>
            </a:r>
          </a:p>
          <a:p>
            <a:pPr marL="345600" lvl="1" indent="-173038">
              <a:spcAft>
                <a:spcPts val="600"/>
              </a:spcAft>
              <a:buFont typeface="Arial" panose="020B0604020202020204" pitchFamily="34" charset="0"/>
              <a:buChar char="−"/>
              <a:defRPr/>
            </a:pPr>
            <a:r>
              <a:rPr lang="en-US" sz="1200" dirty="0"/>
              <a:t>Add notes to NSTW</a:t>
            </a:r>
          </a:p>
          <a:p>
            <a:pPr marL="173038" indent="-173038">
              <a:spcAft>
                <a:spcPts val="600"/>
              </a:spcAft>
              <a:buClr>
                <a:schemeClr val="accent3"/>
              </a:buClr>
              <a:buFont typeface="Arial" panose="020B0604020202020204" pitchFamily="34" charset="0"/>
              <a:buChar char="•"/>
              <a:defRPr/>
            </a:pPr>
            <a:endParaRPr lang="en-US" sz="1200" dirty="0"/>
          </a:p>
          <a:p>
            <a:pPr marL="173038" indent="-173038">
              <a:spcAft>
                <a:spcPts val="600"/>
              </a:spcAft>
              <a:buFont typeface="Arial" panose="020B0604020202020204" pitchFamily="34" charset="0"/>
              <a:buChar char="•"/>
              <a:defRPr/>
            </a:pPr>
            <a:r>
              <a:rPr lang="en-US" sz="1200" dirty="0"/>
              <a:t>OSC Account</a:t>
            </a:r>
          </a:p>
          <a:p>
            <a:pPr marL="345600" lvl="1" indent="-173038">
              <a:spcAft>
                <a:spcPts val="600"/>
              </a:spcAft>
              <a:buFont typeface="Arial" panose="020B0604020202020204" pitchFamily="34" charset="0"/>
              <a:buChar char="−"/>
              <a:defRPr/>
            </a:pPr>
            <a:r>
              <a:rPr lang="en-US" sz="1200" dirty="0"/>
              <a:t>Add relevant information to OCS</a:t>
            </a:r>
          </a:p>
        </p:txBody>
      </p:sp>
      <p:sp>
        <p:nvSpPr>
          <p:cNvPr id="52" name="Freeform: Shape 51">
            <a:extLst>
              <a:ext uri="{FF2B5EF4-FFF2-40B4-BE49-F238E27FC236}">
                <a16:creationId xmlns:a16="http://schemas.microsoft.com/office/drawing/2014/main" id="{6791C877-B852-2863-CEE0-7A683543C152}"/>
              </a:ext>
            </a:extLst>
          </p:cNvPr>
          <p:cNvSpPr/>
          <p:nvPr/>
        </p:nvSpPr>
        <p:spPr bwMode="auto">
          <a:xfrm>
            <a:off x="4409981" y="1941760"/>
            <a:ext cx="3361527" cy="4001840"/>
          </a:xfrm>
          <a:custGeom>
            <a:avLst/>
            <a:gdLst>
              <a:gd name="connsiteX0" fmla="*/ 0 w 3361527"/>
              <a:gd name="connsiteY0" fmla="*/ 0 h 4001840"/>
              <a:gd name="connsiteX1" fmla="*/ 1132786 w 3361527"/>
              <a:gd name="connsiteY1" fmla="*/ 0 h 4001840"/>
              <a:gd name="connsiteX2" fmla="*/ 1680763 w 3361527"/>
              <a:gd name="connsiteY2" fmla="*/ 547977 h 4001840"/>
              <a:gd name="connsiteX3" fmla="*/ 2228740 w 3361527"/>
              <a:gd name="connsiteY3" fmla="*/ 0 h 4001840"/>
              <a:gd name="connsiteX4" fmla="*/ 3361526 w 3361527"/>
              <a:gd name="connsiteY4" fmla="*/ 0 h 4001840"/>
              <a:gd name="connsiteX5" fmla="*/ 3361526 w 3361527"/>
              <a:gd name="connsiteY5" fmla="*/ 3452202 h 4001840"/>
              <a:gd name="connsiteX6" fmla="*/ 3361527 w 3361527"/>
              <a:gd name="connsiteY6" fmla="*/ 3452202 h 4001840"/>
              <a:gd name="connsiteX7" fmla="*/ 3361527 w 3361527"/>
              <a:gd name="connsiteY7" fmla="*/ 4001840 h 4001840"/>
              <a:gd name="connsiteX8" fmla="*/ 0 w 3361527"/>
              <a:gd name="connsiteY8" fmla="*/ 4001840 h 4001840"/>
              <a:gd name="connsiteX9" fmla="*/ 0 w 3361527"/>
              <a:gd name="connsiteY9" fmla="*/ 3452202 h 40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527" h="4001840">
                <a:moveTo>
                  <a:pt x="0" y="0"/>
                </a:moveTo>
                <a:lnTo>
                  <a:pt x="1132786" y="0"/>
                </a:lnTo>
                <a:cubicBezTo>
                  <a:pt x="1132786" y="302639"/>
                  <a:pt x="1378124" y="547977"/>
                  <a:pt x="1680763" y="547977"/>
                </a:cubicBezTo>
                <a:cubicBezTo>
                  <a:pt x="1983402" y="547977"/>
                  <a:pt x="2228740" y="302639"/>
                  <a:pt x="2228740" y="0"/>
                </a:cubicBezTo>
                <a:lnTo>
                  <a:pt x="3361526" y="0"/>
                </a:lnTo>
                <a:lnTo>
                  <a:pt x="3361526" y="3452202"/>
                </a:lnTo>
                <a:lnTo>
                  <a:pt x="3361527" y="3452202"/>
                </a:lnTo>
                <a:lnTo>
                  <a:pt x="3361527" y="4001840"/>
                </a:lnTo>
                <a:lnTo>
                  <a:pt x="0" y="4001840"/>
                </a:lnTo>
                <a:lnTo>
                  <a:pt x="0" y="3452202"/>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288000" tIns="720000" rIns="288000" bIns="45720" numCol="1" rtlCol="0" anchor="t" anchorCtr="0" compatLnSpc="1">
            <a:prstTxWarp prst="textNoShape">
              <a:avLst/>
            </a:prstTxWarp>
            <a:noAutofit/>
          </a:bodyPr>
          <a:lstStyle/>
          <a:p>
            <a:pPr>
              <a:spcAft>
                <a:spcPts val="600"/>
              </a:spcAft>
            </a:pPr>
            <a:r>
              <a:rPr lang="en-US" sz="2000" b="1" dirty="0">
                <a:solidFill>
                  <a:schemeClr val="accent1"/>
                </a:solidFill>
              </a:rPr>
              <a:t>Event</a:t>
            </a:r>
          </a:p>
          <a:p>
            <a:pPr marL="173038" indent="-173038">
              <a:spcAft>
                <a:spcPts val="600"/>
              </a:spcAft>
              <a:buFont typeface="Arial" panose="020B0604020202020204" pitchFamily="34" charset="0"/>
              <a:buChar char="•"/>
              <a:defRPr/>
            </a:pPr>
            <a:r>
              <a:rPr lang="en-US" sz="1200" dirty="0"/>
              <a:t>Thank them for their business</a:t>
            </a:r>
          </a:p>
          <a:p>
            <a:pPr marL="173038" indent="-173038">
              <a:spcAft>
                <a:spcPts val="600"/>
              </a:spcAft>
              <a:buFont typeface="Arial" panose="020B0604020202020204" pitchFamily="34" charset="0"/>
              <a:buChar char="•"/>
              <a:defRPr/>
            </a:pPr>
            <a:r>
              <a:rPr lang="en-US" sz="1200" dirty="0"/>
              <a:t>Confirm certificate was received</a:t>
            </a:r>
          </a:p>
          <a:p>
            <a:pPr marL="173038" indent="-173038">
              <a:spcAft>
                <a:spcPts val="600"/>
              </a:spcAft>
              <a:buFont typeface="Arial" panose="020B0604020202020204" pitchFamily="34" charset="0"/>
              <a:buChar char="•"/>
              <a:defRPr/>
            </a:pPr>
            <a:r>
              <a:rPr lang="en-US" sz="1200" dirty="0"/>
              <a:t>Check-in on version upgrade plan if appropriate</a:t>
            </a:r>
          </a:p>
          <a:p>
            <a:pPr marL="173038" indent="-173038">
              <a:spcAft>
                <a:spcPts val="600"/>
              </a:spcAft>
              <a:buFont typeface="Arial" panose="020B0604020202020204" pitchFamily="34" charset="0"/>
              <a:buChar char="•"/>
              <a:defRPr/>
            </a:pPr>
            <a:r>
              <a:rPr lang="en-US" sz="1200" dirty="0"/>
              <a:t>Review renewal process and discuss improvement if needed</a:t>
            </a:r>
          </a:p>
          <a:p>
            <a:pPr marL="173038" indent="-173038">
              <a:spcAft>
                <a:spcPts val="600"/>
              </a:spcAft>
              <a:buFont typeface="Arial" panose="020B0604020202020204" pitchFamily="34" charset="0"/>
              <a:buChar char="•"/>
              <a:defRPr/>
            </a:pPr>
            <a:r>
              <a:rPr lang="en-US" sz="1200" dirty="0"/>
              <a:t>Agree on date for next Business Review Call</a:t>
            </a:r>
          </a:p>
          <a:p>
            <a:pPr marL="173038" indent="-173038">
              <a:spcAft>
                <a:spcPts val="600"/>
              </a:spcAft>
              <a:buFont typeface="Arial" panose="020B0604020202020204" pitchFamily="34" charset="0"/>
              <a:buChar char="•"/>
              <a:defRPr/>
            </a:pPr>
            <a:r>
              <a:rPr lang="en-US" sz="1200" dirty="0"/>
              <a:t>Uncover insights about next year’s renewal not previous discovered</a:t>
            </a:r>
            <a:endParaRPr lang="en-US" sz="1200" b="1" dirty="0">
              <a:solidFill>
                <a:schemeClr val="bg1"/>
              </a:solidFill>
            </a:endParaRPr>
          </a:p>
        </p:txBody>
      </p:sp>
      <p:sp>
        <p:nvSpPr>
          <p:cNvPr id="53" name="Freeform: Shape 52">
            <a:extLst>
              <a:ext uri="{FF2B5EF4-FFF2-40B4-BE49-F238E27FC236}">
                <a16:creationId xmlns:a16="http://schemas.microsoft.com/office/drawing/2014/main" id="{AF07CE04-B7CA-AE60-195F-E0F37498FA35}"/>
              </a:ext>
            </a:extLst>
          </p:cNvPr>
          <p:cNvSpPr/>
          <p:nvPr/>
        </p:nvSpPr>
        <p:spPr bwMode="auto">
          <a:xfrm>
            <a:off x="609600" y="1941760"/>
            <a:ext cx="3361527" cy="4001840"/>
          </a:xfrm>
          <a:custGeom>
            <a:avLst/>
            <a:gdLst>
              <a:gd name="connsiteX0" fmla="*/ 0 w 3361527"/>
              <a:gd name="connsiteY0" fmla="*/ 0 h 4001840"/>
              <a:gd name="connsiteX1" fmla="*/ 1132786 w 3361527"/>
              <a:gd name="connsiteY1" fmla="*/ 0 h 4001840"/>
              <a:gd name="connsiteX2" fmla="*/ 1680763 w 3361527"/>
              <a:gd name="connsiteY2" fmla="*/ 547977 h 4001840"/>
              <a:gd name="connsiteX3" fmla="*/ 2228740 w 3361527"/>
              <a:gd name="connsiteY3" fmla="*/ 0 h 4001840"/>
              <a:gd name="connsiteX4" fmla="*/ 3361526 w 3361527"/>
              <a:gd name="connsiteY4" fmla="*/ 0 h 4001840"/>
              <a:gd name="connsiteX5" fmla="*/ 3361526 w 3361527"/>
              <a:gd name="connsiteY5" fmla="*/ 3452202 h 4001840"/>
              <a:gd name="connsiteX6" fmla="*/ 3361527 w 3361527"/>
              <a:gd name="connsiteY6" fmla="*/ 3452202 h 4001840"/>
              <a:gd name="connsiteX7" fmla="*/ 3361527 w 3361527"/>
              <a:gd name="connsiteY7" fmla="*/ 4001840 h 4001840"/>
              <a:gd name="connsiteX8" fmla="*/ 0 w 3361527"/>
              <a:gd name="connsiteY8" fmla="*/ 4001840 h 4001840"/>
              <a:gd name="connsiteX9" fmla="*/ 0 w 3361527"/>
              <a:gd name="connsiteY9" fmla="*/ 3452202 h 40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527" h="4001840">
                <a:moveTo>
                  <a:pt x="0" y="0"/>
                </a:moveTo>
                <a:lnTo>
                  <a:pt x="1132786" y="0"/>
                </a:lnTo>
                <a:cubicBezTo>
                  <a:pt x="1132786" y="302639"/>
                  <a:pt x="1378124" y="547977"/>
                  <a:pt x="1680763" y="547977"/>
                </a:cubicBezTo>
                <a:cubicBezTo>
                  <a:pt x="1983402" y="547977"/>
                  <a:pt x="2228740" y="302639"/>
                  <a:pt x="2228740" y="0"/>
                </a:cubicBezTo>
                <a:lnTo>
                  <a:pt x="3361526" y="0"/>
                </a:lnTo>
                <a:lnTo>
                  <a:pt x="3361526" y="3452202"/>
                </a:lnTo>
                <a:lnTo>
                  <a:pt x="3361527" y="3452202"/>
                </a:lnTo>
                <a:lnTo>
                  <a:pt x="3361527" y="4001840"/>
                </a:lnTo>
                <a:lnTo>
                  <a:pt x="0" y="4001840"/>
                </a:lnTo>
                <a:lnTo>
                  <a:pt x="0" y="3452202"/>
                </a:lnTo>
                <a:close/>
              </a:path>
            </a:pathLst>
          </a:custGeom>
          <a:solidFill>
            <a:schemeClr val="bg1"/>
          </a:solidFill>
          <a:ln w="63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288000" tIns="720000" rIns="288000" bIns="45720" numCol="1" rtlCol="0" anchor="t" anchorCtr="0" compatLnSpc="1">
            <a:prstTxWarp prst="textNoShape">
              <a:avLst/>
            </a:prstTxWarp>
            <a:noAutofit/>
          </a:bodyPr>
          <a:lstStyle/>
          <a:p>
            <a:pPr>
              <a:spcAft>
                <a:spcPts val="600"/>
              </a:spcAft>
            </a:pPr>
            <a:r>
              <a:rPr lang="en-US" sz="2000" b="1" dirty="0">
                <a:solidFill>
                  <a:schemeClr val="accent1"/>
                </a:solidFill>
              </a:rPr>
              <a:t>Event Prep</a:t>
            </a:r>
          </a:p>
          <a:p>
            <a:pPr marL="173038" indent="-173038">
              <a:spcAft>
                <a:spcPts val="600"/>
              </a:spcAft>
              <a:buFont typeface="Arial" panose="020B0604020202020204" pitchFamily="34" charset="0"/>
              <a:buChar char="•"/>
              <a:defRPr/>
            </a:pPr>
            <a:r>
              <a:rPr lang="en-US" sz="1200" dirty="0"/>
              <a:t>Ensure proper booking</a:t>
            </a:r>
          </a:p>
          <a:p>
            <a:pPr marL="173038" indent="-173038">
              <a:spcAft>
                <a:spcPts val="600"/>
              </a:spcAft>
              <a:buFont typeface="Arial" panose="020B0604020202020204" pitchFamily="34" charset="0"/>
              <a:buChar char="•"/>
              <a:defRPr/>
            </a:pPr>
            <a:r>
              <a:rPr lang="en-US" sz="1200" dirty="0"/>
              <a:t>Review support cases</a:t>
            </a:r>
          </a:p>
        </p:txBody>
      </p:sp>
      <p:sp>
        <p:nvSpPr>
          <p:cNvPr id="9" name="Rectangle 8">
            <a:extLst>
              <a:ext uri="{FF2B5EF4-FFF2-40B4-BE49-F238E27FC236}">
                <a16:creationId xmlns:a16="http://schemas.microsoft.com/office/drawing/2014/main" id="{AD0BF75C-4230-5BE6-BABD-44A7CBF6BEF6}"/>
              </a:ext>
            </a:extLst>
          </p:cNvPr>
          <p:cNvSpPr/>
          <p:nvPr/>
        </p:nvSpPr>
        <p:spPr bwMode="auto">
          <a:xfrm>
            <a:off x="8210363" y="5901962"/>
            <a:ext cx="3361527" cy="41638"/>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4" name="Title 3">
            <a:extLst>
              <a:ext uri="{FF2B5EF4-FFF2-40B4-BE49-F238E27FC236}">
                <a16:creationId xmlns:a16="http://schemas.microsoft.com/office/drawing/2014/main" id="{107427BA-8226-6E76-CA19-617A235D56BE}"/>
              </a:ext>
            </a:extLst>
          </p:cNvPr>
          <p:cNvSpPr>
            <a:spLocks noGrp="1"/>
          </p:cNvSpPr>
          <p:nvPr>
            <p:ph type="title"/>
          </p:nvPr>
        </p:nvSpPr>
        <p:spPr/>
        <p:txBody>
          <a:bodyPr/>
          <a:lstStyle/>
          <a:p>
            <a:r>
              <a:rPr lang="en-US" dirty="0"/>
              <a:t>Thank You Call | Event Prep, Event, Post Event</a:t>
            </a:r>
            <a:endParaRPr lang="en-US" dirty="0">
              <a:solidFill>
                <a:schemeClr val="accent1"/>
              </a:solidFill>
            </a:endParaRPr>
          </a:p>
        </p:txBody>
      </p:sp>
      <p:sp>
        <p:nvSpPr>
          <p:cNvPr id="54" name="Rectangle 53">
            <a:extLst>
              <a:ext uri="{FF2B5EF4-FFF2-40B4-BE49-F238E27FC236}">
                <a16:creationId xmlns:a16="http://schemas.microsoft.com/office/drawing/2014/main" id="{0B39ECBC-E487-A2E4-3563-9C8CCF424693}"/>
              </a:ext>
            </a:extLst>
          </p:cNvPr>
          <p:cNvSpPr/>
          <p:nvPr/>
        </p:nvSpPr>
        <p:spPr bwMode="auto">
          <a:xfrm>
            <a:off x="4409981" y="5901962"/>
            <a:ext cx="3361527" cy="41638"/>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55" name="Rectangle 54">
            <a:extLst>
              <a:ext uri="{FF2B5EF4-FFF2-40B4-BE49-F238E27FC236}">
                <a16:creationId xmlns:a16="http://schemas.microsoft.com/office/drawing/2014/main" id="{E1823058-A613-BD99-92C4-EE92D787DC64}"/>
              </a:ext>
            </a:extLst>
          </p:cNvPr>
          <p:cNvSpPr/>
          <p:nvPr/>
        </p:nvSpPr>
        <p:spPr bwMode="auto">
          <a:xfrm>
            <a:off x="609600" y="5901962"/>
            <a:ext cx="3361527" cy="41638"/>
          </a:xfrm>
          <a:prstGeom prst="rect">
            <a:avLst/>
          </a:prstGeom>
          <a:solidFill>
            <a:schemeClr val="accent3"/>
          </a:solidFill>
          <a:ln w="19050" cap="flat" cmpd="sng" algn="ctr">
            <a:noFill/>
            <a:prstDash val="solid"/>
            <a:miter lim="800000"/>
            <a:headEnd type="none" w="med" len="med"/>
            <a:tailEnd type="none" w="med" len="med"/>
          </a:ln>
          <a:effectLst>
            <a:outerShdw blurRad="254000" algn="ctr" rotWithShape="0">
              <a:prstClr val="black">
                <a:alpha val="10000"/>
              </a:prstClr>
            </a:outerShdw>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grpSp>
        <p:nvGrpSpPr>
          <p:cNvPr id="5" name="Group 4">
            <a:extLst>
              <a:ext uri="{FF2B5EF4-FFF2-40B4-BE49-F238E27FC236}">
                <a16:creationId xmlns:a16="http://schemas.microsoft.com/office/drawing/2014/main" id="{32E34C63-DEAB-E708-ECF7-64CA46517C4D}"/>
              </a:ext>
            </a:extLst>
          </p:cNvPr>
          <p:cNvGrpSpPr/>
          <p:nvPr/>
        </p:nvGrpSpPr>
        <p:grpSpPr>
          <a:xfrm>
            <a:off x="1850873" y="1502270"/>
            <a:ext cx="878980" cy="878980"/>
            <a:chOff x="1850873" y="1502270"/>
            <a:chExt cx="878980" cy="878980"/>
          </a:xfrm>
        </p:grpSpPr>
        <p:sp>
          <p:nvSpPr>
            <p:cNvPr id="29" name="Oval 28">
              <a:extLst>
                <a:ext uri="{FF2B5EF4-FFF2-40B4-BE49-F238E27FC236}">
                  <a16:creationId xmlns:a16="http://schemas.microsoft.com/office/drawing/2014/main" id="{EA402B12-85BA-8DEA-0C75-3253061D3E83}"/>
                </a:ext>
              </a:extLst>
            </p:cNvPr>
            <p:cNvSpPr/>
            <p:nvPr/>
          </p:nvSpPr>
          <p:spPr>
            <a:xfrm>
              <a:off x="1850873" y="1502270"/>
              <a:ext cx="878980" cy="87898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endParaRPr lang="en-US" b="1" dirty="0">
                <a:solidFill>
                  <a:schemeClr val="bg1"/>
                </a:solidFill>
              </a:endParaRPr>
            </a:p>
          </p:txBody>
        </p:sp>
        <p:grpSp>
          <p:nvGrpSpPr>
            <p:cNvPr id="56" name="Group 55">
              <a:extLst>
                <a:ext uri="{FF2B5EF4-FFF2-40B4-BE49-F238E27FC236}">
                  <a16:creationId xmlns:a16="http://schemas.microsoft.com/office/drawing/2014/main" id="{2F046A55-F3B1-5D59-11AB-116CF1D97107}"/>
                </a:ext>
              </a:extLst>
            </p:cNvPr>
            <p:cNvGrpSpPr/>
            <p:nvPr/>
          </p:nvGrpSpPr>
          <p:grpSpPr>
            <a:xfrm>
              <a:off x="2173833" y="1784605"/>
              <a:ext cx="233060" cy="314310"/>
              <a:chOff x="3442746" y="2610721"/>
              <a:chExt cx="652074" cy="879403"/>
            </a:xfrm>
          </p:grpSpPr>
          <p:sp>
            <p:nvSpPr>
              <p:cNvPr id="57" name="Freeform 1">
                <a:extLst>
                  <a:ext uri="{FF2B5EF4-FFF2-40B4-BE49-F238E27FC236}">
                    <a16:creationId xmlns:a16="http://schemas.microsoft.com/office/drawing/2014/main" id="{827C7A6F-7B23-A312-2C66-3C997D4BD5F3}"/>
                  </a:ext>
                </a:extLst>
              </p:cNvPr>
              <p:cNvSpPr>
                <a:spLocks noChangeArrowheads="1"/>
              </p:cNvSpPr>
              <p:nvPr/>
            </p:nvSpPr>
            <p:spPr bwMode="auto">
              <a:xfrm>
                <a:off x="3921332" y="2610721"/>
                <a:ext cx="173488" cy="173488"/>
              </a:xfrm>
              <a:custGeom>
                <a:avLst/>
                <a:gdLst>
                  <a:gd name="T0" fmla="*/ 0 w 255"/>
                  <a:gd name="T1" fmla="*/ 0 h 255"/>
                  <a:gd name="T2" fmla="*/ 0 w 255"/>
                  <a:gd name="T3" fmla="*/ 198 h 255"/>
                  <a:gd name="T4" fmla="*/ 57 w 255"/>
                  <a:gd name="T5" fmla="*/ 254 h 255"/>
                  <a:gd name="T6" fmla="*/ 254 w 255"/>
                  <a:gd name="T7" fmla="*/ 254 h 255"/>
                </a:gdLst>
                <a:ahLst/>
                <a:cxnLst>
                  <a:cxn ang="0">
                    <a:pos x="T0" y="T1"/>
                  </a:cxn>
                  <a:cxn ang="0">
                    <a:pos x="T2" y="T3"/>
                  </a:cxn>
                  <a:cxn ang="0">
                    <a:pos x="T4" y="T5"/>
                  </a:cxn>
                  <a:cxn ang="0">
                    <a:pos x="T6" y="T7"/>
                  </a:cxn>
                </a:cxnLst>
                <a:rect l="0" t="0" r="r" b="b"/>
                <a:pathLst>
                  <a:path w="255" h="255">
                    <a:moveTo>
                      <a:pt x="0" y="0"/>
                    </a:moveTo>
                    <a:lnTo>
                      <a:pt x="0" y="198"/>
                    </a:lnTo>
                    <a:cubicBezTo>
                      <a:pt x="0" y="229"/>
                      <a:pt x="25" y="254"/>
                      <a:pt x="57" y="254"/>
                    </a:cubicBezTo>
                    <a:lnTo>
                      <a:pt x="254" y="254"/>
                    </a:lnTo>
                  </a:path>
                </a:pathLst>
              </a:custGeom>
              <a:noFill/>
              <a:ln w="20160" cap="flat">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58" name="Freeform 2">
                <a:extLst>
                  <a:ext uri="{FF2B5EF4-FFF2-40B4-BE49-F238E27FC236}">
                    <a16:creationId xmlns:a16="http://schemas.microsoft.com/office/drawing/2014/main" id="{B2A06F50-E9A9-2B61-4FB8-C94D85349F10}"/>
                  </a:ext>
                </a:extLst>
              </p:cNvPr>
              <p:cNvSpPr>
                <a:spLocks noChangeArrowheads="1"/>
              </p:cNvSpPr>
              <p:nvPr/>
            </p:nvSpPr>
            <p:spPr bwMode="auto">
              <a:xfrm>
                <a:off x="3442746" y="2610721"/>
                <a:ext cx="649084" cy="879403"/>
              </a:xfrm>
              <a:custGeom>
                <a:avLst/>
                <a:gdLst>
                  <a:gd name="T0" fmla="*/ 681 w 959"/>
                  <a:gd name="T1" fmla="*/ 0 h 1297"/>
                  <a:gd name="T2" fmla="*/ 56 w 959"/>
                  <a:gd name="T3" fmla="*/ 0 h 1297"/>
                  <a:gd name="T4" fmla="*/ 0 w 959"/>
                  <a:gd name="T5" fmla="*/ 57 h 1297"/>
                  <a:gd name="T6" fmla="*/ 0 w 959"/>
                  <a:gd name="T7" fmla="*/ 1239 h 1297"/>
                  <a:gd name="T8" fmla="*/ 56 w 959"/>
                  <a:gd name="T9" fmla="*/ 1296 h 1297"/>
                  <a:gd name="T10" fmla="*/ 902 w 959"/>
                  <a:gd name="T11" fmla="*/ 1296 h 1297"/>
                  <a:gd name="T12" fmla="*/ 958 w 959"/>
                  <a:gd name="T13" fmla="*/ 1239 h 1297"/>
                  <a:gd name="T14" fmla="*/ 958 w 959"/>
                  <a:gd name="T15" fmla="*/ 278 h 1297"/>
                  <a:gd name="T16" fmla="*/ 942 w 959"/>
                  <a:gd name="T17" fmla="*/ 238 h 1297"/>
                  <a:gd name="T18" fmla="*/ 721 w 959"/>
                  <a:gd name="T19" fmla="*/ 17 h 1297"/>
                  <a:gd name="T20" fmla="*/ 681 w 959"/>
                  <a:gd name="T21"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9" h="1297">
                    <a:moveTo>
                      <a:pt x="681" y="0"/>
                    </a:moveTo>
                    <a:lnTo>
                      <a:pt x="56" y="0"/>
                    </a:lnTo>
                    <a:cubicBezTo>
                      <a:pt x="25" y="0"/>
                      <a:pt x="0" y="26"/>
                      <a:pt x="0" y="57"/>
                    </a:cubicBezTo>
                    <a:lnTo>
                      <a:pt x="0" y="1239"/>
                    </a:lnTo>
                    <a:cubicBezTo>
                      <a:pt x="0" y="1270"/>
                      <a:pt x="25" y="1296"/>
                      <a:pt x="56" y="1296"/>
                    </a:cubicBezTo>
                    <a:lnTo>
                      <a:pt x="902" y="1296"/>
                    </a:lnTo>
                    <a:cubicBezTo>
                      <a:pt x="933" y="1296"/>
                      <a:pt x="958" y="1270"/>
                      <a:pt x="958" y="1239"/>
                    </a:cubicBezTo>
                    <a:lnTo>
                      <a:pt x="958" y="278"/>
                    </a:lnTo>
                    <a:cubicBezTo>
                      <a:pt x="958" y="263"/>
                      <a:pt x="952" y="248"/>
                      <a:pt x="942" y="238"/>
                    </a:cubicBezTo>
                    <a:lnTo>
                      <a:pt x="721" y="17"/>
                    </a:lnTo>
                    <a:cubicBezTo>
                      <a:pt x="710" y="6"/>
                      <a:pt x="696" y="0"/>
                      <a:pt x="681" y="0"/>
                    </a:cubicBezTo>
                  </a:path>
                </a:pathLst>
              </a:custGeom>
              <a:noFill/>
              <a:ln w="20160" cap="flat">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9" name="Line 3">
                <a:extLst>
                  <a:ext uri="{FF2B5EF4-FFF2-40B4-BE49-F238E27FC236}">
                    <a16:creationId xmlns:a16="http://schemas.microsoft.com/office/drawing/2014/main" id="{B44D488F-1CBB-8334-ED3B-57A68BB113A4}"/>
                  </a:ext>
                </a:extLst>
              </p:cNvPr>
              <p:cNvSpPr>
                <a:spLocks noChangeShapeType="1"/>
              </p:cNvSpPr>
              <p:nvPr/>
            </p:nvSpPr>
            <p:spPr bwMode="auto">
              <a:xfrm flipV="1">
                <a:off x="3520517" y="2898775"/>
                <a:ext cx="486334" cy="2088"/>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0" name="Line 3">
                <a:extLst>
                  <a:ext uri="{FF2B5EF4-FFF2-40B4-BE49-F238E27FC236}">
                    <a16:creationId xmlns:a16="http://schemas.microsoft.com/office/drawing/2014/main" id="{FE10DB19-0A74-6AD9-2FD7-7CC2394AAAFA}"/>
                  </a:ext>
                </a:extLst>
              </p:cNvPr>
              <p:cNvSpPr>
                <a:spLocks noChangeShapeType="1"/>
              </p:cNvSpPr>
              <p:nvPr/>
            </p:nvSpPr>
            <p:spPr bwMode="auto">
              <a:xfrm flipV="1">
                <a:off x="3520517" y="2981525"/>
                <a:ext cx="486334" cy="0"/>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1" name="Line 3">
                <a:extLst>
                  <a:ext uri="{FF2B5EF4-FFF2-40B4-BE49-F238E27FC236}">
                    <a16:creationId xmlns:a16="http://schemas.microsoft.com/office/drawing/2014/main" id="{93D67363-9924-8B97-EFDB-59FC939A6432}"/>
                  </a:ext>
                </a:extLst>
              </p:cNvPr>
              <p:cNvSpPr>
                <a:spLocks noChangeShapeType="1"/>
              </p:cNvSpPr>
              <p:nvPr/>
            </p:nvSpPr>
            <p:spPr bwMode="auto">
              <a:xfrm flipV="1">
                <a:off x="3520517" y="3064275"/>
                <a:ext cx="360531" cy="0"/>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2" name="Line 3">
                <a:extLst>
                  <a:ext uri="{FF2B5EF4-FFF2-40B4-BE49-F238E27FC236}">
                    <a16:creationId xmlns:a16="http://schemas.microsoft.com/office/drawing/2014/main" id="{0AF3BE2E-1031-E347-598E-1F97DD62501F}"/>
                  </a:ext>
                </a:extLst>
              </p:cNvPr>
              <p:cNvSpPr>
                <a:spLocks noChangeShapeType="1"/>
              </p:cNvSpPr>
              <p:nvPr/>
            </p:nvSpPr>
            <p:spPr bwMode="auto">
              <a:xfrm flipV="1">
                <a:off x="3520517" y="3144937"/>
                <a:ext cx="486334" cy="0"/>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3" name="Line 3">
                <a:extLst>
                  <a:ext uri="{FF2B5EF4-FFF2-40B4-BE49-F238E27FC236}">
                    <a16:creationId xmlns:a16="http://schemas.microsoft.com/office/drawing/2014/main" id="{3B6E3DEE-5918-93CF-86C6-3355041A7A77}"/>
                  </a:ext>
                </a:extLst>
              </p:cNvPr>
              <p:cNvSpPr>
                <a:spLocks noChangeShapeType="1"/>
              </p:cNvSpPr>
              <p:nvPr/>
            </p:nvSpPr>
            <p:spPr bwMode="auto">
              <a:xfrm flipV="1">
                <a:off x="3520517" y="3227687"/>
                <a:ext cx="486334" cy="2088"/>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4" name="Line 3">
                <a:extLst>
                  <a:ext uri="{FF2B5EF4-FFF2-40B4-BE49-F238E27FC236}">
                    <a16:creationId xmlns:a16="http://schemas.microsoft.com/office/drawing/2014/main" id="{09412B7E-3BB7-3D0D-B5BD-0105DA19562B}"/>
                  </a:ext>
                </a:extLst>
              </p:cNvPr>
              <p:cNvSpPr>
                <a:spLocks noChangeShapeType="1"/>
              </p:cNvSpPr>
              <p:nvPr/>
            </p:nvSpPr>
            <p:spPr bwMode="auto">
              <a:xfrm flipV="1">
                <a:off x="3520517" y="3310438"/>
                <a:ext cx="328861" cy="0"/>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nvGrpSpPr>
          <p:cNvPr id="3" name="Group 2">
            <a:extLst>
              <a:ext uri="{FF2B5EF4-FFF2-40B4-BE49-F238E27FC236}">
                <a16:creationId xmlns:a16="http://schemas.microsoft.com/office/drawing/2014/main" id="{5F239680-1AED-9B24-BA3B-00092C8E8F5E}"/>
              </a:ext>
            </a:extLst>
          </p:cNvPr>
          <p:cNvGrpSpPr/>
          <p:nvPr/>
        </p:nvGrpSpPr>
        <p:grpSpPr>
          <a:xfrm>
            <a:off x="5651254" y="1502270"/>
            <a:ext cx="878980" cy="878980"/>
            <a:chOff x="5651254" y="1502270"/>
            <a:chExt cx="878980" cy="878980"/>
          </a:xfrm>
        </p:grpSpPr>
        <p:sp>
          <p:nvSpPr>
            <p:cNvPr id="22" name="Oval 21">
              <a:extLst>
                <a:ext uri="{FF2B5EF4-FFF2-40B4-BE49-F238E27FC236}">
                  <a16:creationId xmlns:a16="http://schemas.microsoft.com/office/drawing/2014/main" id="{FB5C59A2-546C-892C-7C08-D35949E267E0}"/>
                </a:ext>
              </a:extLst>
            </p:cNvPr>
            <p:cNvSpPr/>
            <p:nvPr/>
          </p:nvSpPr>
          <p:spPr>
            <a:xfrm>
              <a:off x="5651254" y="1502270"/>
              <a:ext cx="878980" cy="87898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endParaRPr lang="en-US" b="1" dirty="0">
                <a:solidFill>
                  <a:schemeClr val="bg1"/>
                </a:solidFill>
              </a:endParaRPr>
            </a:p>
          </p:txBody>
        </p:sp>
        <p:grpSp>
          <p:nvGrpSpPr>
            <p:cNvPr id="65" name="Group 64">
              <a:extLst>
                <a:ext uri="{FF2B5EF4-FFF2-40B4-BE49-F238E27FC236}">
                  <a16:creationId xmlns:a16="http://schemas.microsoft.com/office/drawing/2014/main" id="{124D82CD-8004-0497-4A78-F1EF2CB678B5}"/>
                </a:ext>
              </a:extLst>
            </p:cNvPr>
            <p:cNvGrpSpPr/>
            <p:nvPr/>
          </p:nvGrpSpPr>
          <p:grpSpPr>
            <a:xfrm>
              <a:off x="5940558" y="1764006"/>
              <a:ext cx="300372" cy="355508"/>
              <a:chOff x="3997766" y="1292631"/>
              <a:chExt cx="898527" cy="1063462"/>
            </a:xfrm>
          </p:grpSpPr>
          <p:grpSp>
            <p:nvGrpSpPr>
              <p:cNvPr id="66" name="Group 65">
                <a:extLst>
                  <a:ext uri="{FF2B5EF4-FFF2-40B4-BE49-F238E27FC236}">
                    <a16:creationId xmlns:a16="http://schemas.microsoft.com/office/drawing/2014/main" id="{87A91C35-D3C6-02E6-6D33-A9E2A4BC05CD}"/>
                  </a:ext>
                </a:extLst>
              </p:cNvPr>
              <p:cNvGrpSpPr/>
              <p:nvPr/>
            </p:nvGrpSpPr>
            <p:grpSpPr>
              <a:xfrm>
                <a:off x="3997766" y="1292631"/>
                <a:ext cx="898527" cy="1063462"/>
                <a:chOff x="-8231188" y="0"/>
                <a:chExt cx="5794375" cy="6858001"/>
              </a:xfrm>
              <a:noFill/>
            </p:grpSpPr>
            <p:sp>
              <p:nvSpPr>
                <p:cNvPr id="68" name="Freeform 9">
                  <a:extLst>
                    <a:ext uri="{FF2B5EF4-FFF2-40B4-BE49-F238E27FC236}">
                      <a16:creationId xmlns:a16="http://schemas.microsoft.com/office/drawing/2014/main" id="{809C32F7-37BB-1A99-1FD0-B6722130E56B}"/>
                    </a:ext>
                  </a:extLst>
                </p:cNvPr>
                <p:cNvSpPr>
                  <a:spLocks/>
                </p:cNvSpPr>
                <p:nvPr/>
              </p:nvSpPr>
              <p:spPr bwMode="auto">
                <a:xfrm>
                  <a:off x="-7377113" y="0"/>
                  <a:ext cx="385763" cy="1276350"/>
                </a:xfrm>
                <a:custGeom>
                  <a:avLst/>
                  <a:gdLst>
                    <a:gd name="T0" fmla="*/ 19 w 42"/>
                    <a:gd name="T1" fmla="*/ 0 h 139"/>
                    <a:gd name="T2" fmla="*/ 0 w 42"/>
                    <a:gd name="T3" fmla="*/ 20 h 139"/>
                    <a:gd name="T4" fmla="*/ 0 w 42"/>
                    <a:gd name="T5" fmla="*/ 120 h 139"/>
                    <a:gd name="T6" fmla="*/ 19 w 42"/>
                    <a:gd name="T7" fmla="*/ 139 h 139"/>
                    <a:gd name="T8" fmla="*/ 23 w 42"/>
                    <a:gd name="T9" fmla="*/ 139 h 139"/>
                    <a:gd name="T10" fmla="*/ 42 w 42"/>
                    <a:gd name="T11" fmla="*/ 120 h 139"/>
                    <a:gd name="T12" fmla="*/ 42 w 42"/>
                    <a:gd name="T13" fmla="*/ 20 h 139"/>
                    <a:gd name="T14" fmla="*/ 23 w 42"/>
                    <a:gd name="T15" fmla="*/ 0 h 139"/>
                    <a:gd name="T16" fmla="*/ 19 w 42"/>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39">
                      <a:moveTo>
                        <a:pt x="19" y="0"/>
                      </a:moveTo>
                      <a:cubicBezTo>
                        <a:pt x="8" y="0"/>
                        <a:pt x="0" y="9"/>
                        <a:pt x="0" y="20"/>
                      </a:cubicBezTo>
                      <a:cubicBezTo>
                        <a:pt x="0" y="120"/>
                        <a:pt x="0" y="120"/>
                        <a:pt x="0" y="120"/>
                      </a:cubicBezTo>
                      <a:cubicBezTo>
                        <a:pt x="0" y="131"/>
                        <a:pt x="8" y="139"/>
                        <a:pt x="19" y="139"/>
                      </a:cubicBezTo>
                      <a:cubicBezTo>
                        <a:pt x="23" y="139"/>
                        <a:pt x="23" y="139"/>
                        <a:pt x="23" y="139"/>
                      </a:cubicBezTo>
                      <a:cubicBezTo>
                        <a:pt x="33" y="139"/>
                        <a:pt x="42" y="131"/>
                        <a:pt x="42" y="120"/>
                      </a:cubicBezTo>
                      <a:cubicBezTo>
                        <a:pt x="42" y="20"/>
                        <a:pt x="42" y="20"/>
                        <a:pt x="42" y="20"/>
                      </a:cubicBezTo>
                      <a:cubicBezTo>
                        <a:pt x="42" y="9"/>
                        <a:pt x="33" y="0"/>
                        <a:pt x="23" y="0"/>
                      </a:cubicBezTo>
                      <a:lnTo>
                        <a:pt x="19" y="0"/>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0">
                  <a:extLst>
                    <a:ext uri="{FF2B5EF4-FFF2-40B4-BE49-F238E27FC236}">
                      <a16:creationId xmlns:a16="http://schemas.microsoft.com/office/drawing/2014/main" id="{6090581A-7BDB-F834-72DE-DBEBB6A9D33D}"/>
                    </a:ext>
                  </a:extLst>
                </p:cNvPr>
                <p:cNvSpPr>
                  <a:spLocks/>
                </p:cNvSpPr>
                <p:nvPr/>
              </p:nvSpPr>
              <p:spPr bwMode="auto">
                <a:xfrm>
                  <a:off x="-3649663" y="0"/>
                  <a:ext cx="385763" cy="1276350"/>
                </a:xfrm>
                <a:custGeom>
                  <a:avLst/>
                  <a:gdLst>
                    <a:gd name="T0" fmla="*/ 19 w 42"/>
                    <a:gd name="T1" fmla="*/ 0 h 139"/>
                    <a:gd name="T2" fmla="*/ 0 w 42"/>
                    <a:gd name="T3" fmla="*/ 20 h 139"/>
                    <a:gd name="T4" fmla="*/ 0 w 42"/>
                    <a:gd name="T5" fmla="*/ 120 h 139"/>
                    <a:gd name="T6" fmla="*/ 19 w 42"/>
                    <a:gd name="T7" fmla="*/ 139 h 139"/>
                    <a:gd name="T8" fmla="*/ 22 w 42"/>
                    <a:gd name="T9" fmla="*/ 139 h 139"/>
                    <a:gd name="T10" fmla="*/ 42 w 42"/>
                    <a:gd name="T11" fmla="*/ 120 h 139"/>
                    <a:gd name="T12" fmla="*/ 42 w 42"/>
                    <a:gd name="T13" fmla="*/ 20 h 139"/>
                    <a:gd name="T14" fmla="*/ 22 w 42"/>
                    <a:gd name="T15" fmla="*/ 0 h 139"/>
                    <a:gd name="T16" fmla="*/ 19 w 42"/>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39">
                      <a:moveTo>
                        <a:pt x="19" y="0"/>
                      </a:moveTo>
                      <a:cubicBezTo>
                        <a:pt x="8" y="0"/>
                        <a:pt x="0" y="9"/>
                        <a:pt x="0" y="20"/>
                      </a:cubicBezTo>
                      <a:cubicBezTo>
                        <a:pt x="0" y="120"/>
                        <a:pt x="0" y="120"/>
                        <a:pt x="0" y="120"/>
                      </a:cubicBezTo>
                      <a:cubicBezTo>
                        <a:pt x="0" y="131"/>
                        <a:pt x="8" y="139"/>
                        <a:pt x="19" y="139"/>
                      </a:cubicBezTo>
                      <a:cubicBezTo>
                        <a:pt x="22" y="139"/>
                        <a:pt x="22" y="139"/>
                        <a:pt x="22" y="139"/>
                      </a:cubicBezTo>
                      <a:cubicBezTo>
                        <a:pt x="33" y="139"/>
                        <a:pt x="42" y="131"/>
                        <a:pt x="42" y="120"/>
                      </a:cubicBezTo>
                      <a:cubicBezTo>
                        <a:pt x="42" y="20"/>
                        <a:pt x="42" y="20"/>
                        <a:pt x="42" y="20"/>
                      </a:cubicBezTo>
                      <a:cubicBezTo>
                        <a:pt x="42" y="9"/>
                        <a:pt x="33" y="0"/>
                        <a:pt x="22" y="0"/>
                      </a:cubicBezTo>
                      <a:lnTo>
                        <a:pt x="19" y="0"/>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1">
                  <a:extLst>
                    <a:ext uri="{FF2B5EF4-FFF2-40B4-BE49-F238E27FC236}">
                      <a16:creationId xmlns:a16="http://schemas.microsoft.com/office/drawing/2014/main" id="{06F1DBBE-39B9-42BC-FD3F-87B653D2F68E}"/>
                    </a:ext>
                  </a:extLst>
                </p:cNvPr>
                <p:cNvSpPr>
                  <a:spLocks noEditPoints="1"/>
                </p:cNvSpPr>
                <p:nvPr/>
              </p:nvSpPr>
              <p:spPr bwMode="auto">
                <a:xfrm>
                  <a:off x="-8231188" y="579438"/>
                  <a:ext cx="5794375" cy="6278563"/>
                </a:xfrm>
                <a:custGeom>
                  <a:avLst/>
                  <a:gdLst>
                    <a:gd name="T0" fmla="*/ 580 w 631"/>
                    <a:gd name="T1" fmla="*/ 0 h 684"/>
                    <a:gd name="T2" fmla="*/ 557 w 631"/>
                    <a:gd name="T3" fmla="*/ 0 h 684"/>
                    <a:gd name="T4" fmla="*/ 557 w 631"/>
                    <a:gd name="T5" fmla="*/ 70 h 684"/>
                    <a:gd name="T6" fmla="*/ 530 w 631"/>
                    <a:gd name="T7" fmla="*/ 97 h 684"/>
                    <a:gd name="T8" fmla="*/ 510 w 631"/>
                    <a:gd name="T9" fmla="*/ 97 h 684"/>
                    <a:gd name="T10" fmla="*/ 482 w 631"/>
                    <a:gd name="T11" fmla="*/ 70 h 684"/>
                    <a:gd name="T12" fmla="*/ 482 w 631"/>
                    <a:gd name="T13" fmla="*/ 0 h 684"/>
                    <a:gd name="T14" fmla="*/ 151 w 631"/>
                    <a:gd name="T15" fmla="*/ 0 h 684"/>
                    <a:gd name="T16" fmla="*/ 151 w 631"/>
                    <a:gd name="T17" fmla="*/ 70 h 684"/>
                    <a:gd name="T18" fmla="*/ 124 w 631"/>
                    <a:gd name="T19" fmla="*/ 97 h 684"/>
                    <a:gd name="T20" fmla="*/ 104 w 631"/>
                    <a:gd name="T21" fmla="*/ 97 h 684"/>
                    <a:gd name="T22" fmla="*/ 77 w 631"/>
                    <a:gd name="T23" fmla="*/ 70 h 684"/>
                    <a:gd name="T24" fmla="*/ 77 w 631"/>
                    <a:gd name="T25" fmla="*/ 0 h 684"/>
                    <a:gd name="T26" fmla="*/ 50 w 631"/>
                    <a:gd name="T27" fmla="*/ 0 h 684"/>
                    <a:gd name="T28" fmla="*/ 0 w 631"/>
                    <a:gd name="T29" fmla="*/ 50 h 684"/>
                    <a:gd name="T30" fmla="*/ 0 w 631"/>
                    <a:gd name="T31" fmla="*/ 634 h 684"/>
                    <a:gd name="T32" fmla="*/ 50 w 631"/>
                    <a:gd name="T33" fmla="*/ 684 h 684"/>
                    <a:gd name="T34" fmla="*/ 580 w 631"/>
                    <a:gd name="T35" fmla="*/ 684 h 684"/>
                    <a:gd name="T36" fmla="*/ 631 w 631"/>
                    <a:gd name="T37" fmla="*/ 634 h 684"/>
                    <a:gd name="T38" fmla="*/ 631 w 631"/>
                    <a:gd name="T39" fmla="*/ 50 h 684"/>
                    <a:gd name="T40" fmla="*/ 580 w 631"/>
                    <a:gd name="T41" fmla="*/ 0 h 684"/>
                    <a:gd name="T42" fmla="*/ 589 w 631"/>
                    <a:gd name="T43" fmla="*/ 601 h 684"/>
                    <a:gd name="T44" fmla="*/ 581 w 631"/>
                    <a:gd name="T45" fmla="*/ 608 h 684"/>
                    <a:gd name="T46" fmla="*/ 50 w 631"/>
                    <a:gd name="T47" fmla="*/ 608 h 684"/>
                    <a:gd name="T48" fmla="*/ 42 w 631"/>
                    <a:gd name="T49" fmla="*/ 601 h 684"/>
                    <a:gd name="T50" fmla="*/ 42 w 631"/>
                    <a:gd name="T51" fmla="*/ 216 h 684"/>
                    <a:gd name="T52" fmla="*/ 50 w 631"/>
                    <a:gd name="T53" fmla="*/ 208 h 684"/>
                    <a:gd name="T54" fmla="*/ 581 w 631"/>
                    <a:gd name="T55" fmla="*/ 208 h 684"/>
                    <a:gd name="T56" fmla="*/ 589 w 631"/>
                    <a:gd name="T57" fmla="*/ 216 h 684"/>
                    <a:gd name="T58" fmla="*/ 589 w 631"/>
                    <a:gd name="T59" fmla="*/ 60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1" h="684">
                      <a:moveTo>
                        <a:pt x="580" y="0"/>
                      </a:moveTo>
                      <a:cubicBezTo>
                        <a:pt x="557" y="0"/>
                        <a:pt x="557" y="0"/>
                        <a:pt x="557" y="0"/>
                      </a:cubicBezTo>
                      <a:cubicBezTo>
                        <a:pt x="557" y="70"/>
                        <a:pt x="557" y="70"/>
                        <a:pt x="557" y="70"/>
                      </a:cubicBezTo>
                      <a:cubicBezTo>
                        <a:pt x="557" y="85"/>
                        <a:pt x="545" y="97"/>
                        <a:pt x="530" y="97"/>
                      </a:cubicBezTo>
                      <a:cubicBezTo>
                        <a:pt x="510" y="97"/>
                        <a:pt x="510" y="97"/>
                        <a:pt x="510" y="97"/>
                      </a:cubicBezTo>
                      <a:cubicBezTo>
                        <a:pt x="495" y="97"/>
                        <a:pt x="482" y="85"/>
                        <a:pt x="482" y="70"/>
                      </a:cubicBezTo>
                      <a:cubicBezTo>
                        <a:pt x="482" y="0"/>
                        <a:pt x="482" y="0"/>
                        <a:pt x="482" y="0"/>
                      </a:cubicBezTo>
                      <a:cubicBezTo>
                        <a:pt x="151" y="0"/>
                        <a:pt x="151" y="0"/>
                        <a:pt x="151" y="0"/>
                      </a:cubicBezTo>
                      <a:cubicBezTo>
                        <a:pt x="151" y="70"/>
                        <a:pt x="151" y="70"/>
                        <a:pt x="151" y="70"/>
                      </a:cubicBezTo>
                      <a:cubicBezTo>
                        <a:pt x="151" y="85"/>
                        <a:pt x="139" y="97"/>
                        <a:pt x="124" y="97"/>
                      </a:cubicBezTo>
                      <a:cubicBezTo>
                        <a:pt x="104" y="97"/>
                        <a:pt x="104" y="97"/>
                        <a:pt x="104" y="97"/>
                      </a:cubicBezTo>
                      <a:cubicBezTo>
                        <a:pt x="89" y="97"/>
                        <a:pt x="77" y="85"/>
                        <a:pt x="77" y="70"/>
                      </a:cubicBezTo>
                      <a:cubicBezTo>
                        <a:pt x="77" y="0"/>
                        <a:pt x="77" y="0"/>
                        <a:pt x="77" y="0"/>
                      </a:cubicBezTo>
                      <a:cubicBezTo>
                        <a:pt x="50" y="0"/>
                        <a:pt x="50" y="0"/>
                        <a:pt x="50" y="0"/>
                      </a:cubicBezTo>
                      <a:cubicBezTo>
                        <a:pt x="22" y="0"/>
                        <a:pt x="0" y="22"/>
                        <a:pt x="0" y="50"/>
                      </a:cubicBezTo>
                      <a:cubicBezTo>
                        <a:pt x="0" y="634"/>
                        <a:pt x="0" y="634"/>
                        <a:pt x="0" y="634"/>
                      </a:cubicBezTo>
                      <a:cubicBezTo>
                        <a:pt x="0" y="662"/>
                        <a:pt x="22" y="684"/>
                        <a:pt x="50" y="684"/>
                      </a:cubicBezTo>
                      <a:cubicBezTo>
                        <a:pt x="580" y="684"/>
                        <a:pt x="580" y="684"/>
                        <a:pt x="580" y="684"/>
                      </a:cubicBezTo>
                      <a:cubicBezTo>
                        <a:pt x="608" y="684"/>
                        <a:pt x="631" y="662"/>
                        <a:pt x="631" y="634"/>
                      </a:cubicBezTo>
                      <a:cubicBezTo>
                        <a:pt x="631" y="50"/>
                        <a:pt x="631" y="50"/>
                        <a:pt x="631" y="50"/>
                      </a:cubicBezTo>
                      <a:cubicBezTo>
                        <a:pt x="631" y="22"/>
                        <a:pt x="608" y="0"/>
                        <a:pt x="580" y="0"/>
                      </a:cubicBezTo>
                      <a:close/>
                      <a:moveTo>
                        <a:pt x="589" y="601"/>
                      </a:moveTo>
                      <a:cubicBezTo>
                        <a:pt x="589" y="605"/>
                        <a:pt x="585" y="608"/>
                        <a:pt x="581" y="608"/>
                      </a:cubicBezTo>
                      <a:cubicBezTo>
                        <a:pt x="50" y="608"/>
                        <a:pt x="50" y="608"/>
                        <a:pt x="50" y="608"/>
                      </a:cubicBezTo>
                      <a:cubicBezTo>
                        <a:pt x="46" y="608"/>
                        <a:pt x="42" y="605"/>
                        <a:pt x="42" y="601"/>
                      </a:cubicBezTo>
                      <a:cubicBezTo>
                        <a:pt x="42" y="216"/>
                        <a:pt x="42" y="216"/>
                        <a:pt x="42" y="216"/>
                      </a:cubicBezTo>
                      <a:cubicBezTo>
                        <a:pt x="42" y="211"/>
                        <a:pt x="46" y="208"/>
                        <a:pt x="50" y="208"/>
                      </a:cubicBezTo>
                      <a:cubicBezTo>
                        <a:pt x="581" y="208"/>
                        <a:pt x="581" y="208"/>
                        <a:pt x="581" y="208"/>
                      </a:cubicBezTo>
                      <a:cubicBezTo>
                        <a:pt x="585" y="208"/>
                        <a:pt x="589" y="211"/>
                        <a:pt x="589" y="216"/>
                      </a:cubicBezTo>
                      <a:lnTo>
                        <a:pt x="589" y="601"/>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 name="5-Point Star 76">
                <a:extLst>
                  <a:ext uri="{FF2B5EF4-FFF2-40B4-BE49-F238E27FC236}">
                    <a16:creationId xmlns:a16="http://schemas.microsoft.com/office/drawing/2014/main" id="{EA779E94-EB10-FE45-9ED3-C11E1E84E258}"/>
                  </a:ext>
                </a:extLst>
              </p:cNvPr>
              <p:cNvSpPr/>
              <p:nvPr/>
            </p:nvSpPr>
            <p:spPr bwMode="auto">
              <a:xfrm>
                <a:off x="4236993" y="1760637"/>
                <a:ext cx="420072" cy="420072"/>
              </a:xfrm>
              <a:prstGeom prst="star5">
                <a:avLst/>
              </a:prstGeom>
              <a:solidFill>
                <a:schemeClr val="bg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grpSp>
      </p:grpSp>
      <p:grpSp>
        <p:nvGrpSpPr>
          <p:cNvPr id="2" name="Group 1">
            <a:extLst>
              <a:ext uri="{FF2B5EF4-FFF2-40B4-BE49-F238E27FC236}">
                <a16:creationId xmlns:a16="http://schemas.microsoft.com/office/drawing/2014/main" id="{653382E8-DEF9-C406-04E5-ADBDE26581CB}"/>
              </a:ext>
            </a:extLst>
          </p:cNvPr>
          <p:cNvGrpSpPr/>
          <p:nvPr/>
        </p:nvGrpSpPr>
        <p:grpSpPr>
          <a:xfrm>
            <a:off x="9451636" y="1502270"/>
            <a:ext cx="878980" cy="878980"/>
            <a:chOff x="9451636" y="1502270"/>
            <a:chExt cx="878980" cy="878980"/>
          </a:xfrm>
        </p:grpSpPr>
        <p:sp>
          <p:nvSpPr>
            <p:cNvPr id="28" name="Oval 27">
              <a:extLst>
                <a:ext uri="{FF2B5EF4-FFF2-40B4-BE49-F238E27FC236}">
                  <a16:creationId xmlns:a16="http://schemas.microsoft.com/office/drawing/2014/main" id="{627472F5-184F-07FE-7F19-B761F794932D}"/>
                </a:ext>
              </a:extLst>
            </p:cNvPr>
            <p:cNvSpPr/>
            <p:nvPr/>
          </p:nvSpPr>
          <p:spPr>
            <a:xfrm>
              <a:off x="9451636" y="1502270"/>
              <a:ext cx="878980" cy="878980"/>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72000" tIns="108000" rIns="72000" bIns="45720" numCol="1" rtlCol="0" anchor="ctr" anchorCtr="0" compatLnSpc="1">
              <a:prstTxWarp prst="textNoShape">
                <a:avLst/>
              </a:prstTxWarp>
            </a:bodyPr>
            <a:lstStyle/>
            <a:p>
              <a:pPr algn="ctr">
                <a:lnSpc>
                  <a:spcPct val="90000"/>
                </a:lnSpc>
              </a:pPr>
              <a:endParaRPr lang="en-US" b="1" dirty="0">
                <a:solidFill>
                  <a:schemeClr val="bg1"/>
                </a:solidFill>
              </a:endParaRPr>
            </a:p>
          </p:txBody>
        </p:sp>
        <p:grpSp>
          <p:nvGrpSpPr>
            <p:cNvPr id="71" name="Group 70">
              <a:extLst>
                <a:ext uri="{FF2B5EF4-FFF2-40B4-BE49-F238E27FC236}">
                  <a16:creationId xmlns:a16="http://schemas.microsoft.com/office/drawing/2014/main" id="{65F1215A-5774-73AF-FF77-60169CCC5DA7}"/>
                </a:ext>
              </a:extLst>
            </p:cNvPr>
            <p:cNvGrpSpPr/>
            <p:nvPr/>
          </p:nvGrpSpPr>
          <p:grpSpPr>
            <a:xfrm>
              <a:off x="9757844" y="1784605"/>
              <a:ext cx="266564" cy="314310"/>
              <a:chOff x="10956146" y="7013537"/>
              <a:chExt cx="745811" cy="879403"/>
            </a:xfrm>
          </p:grpSpPr>
          <p:grpSp>
            <p:nvGrpSpPr>
              <p:cNvPr id="72" name="Group 71">
                <a:extLst>
                  <a:ext uri="{FF2B5EF4-FFF2-40B4-BE49-F238E27FC236}">
                    <a16:creationId xmlns:a16="http://schemas.microsoft.com/office/drawing/2014/main" id="{08EC1F28-39C0-4F79-D9A4-B951211B039D}"/>
                  </a:ext>
                </a:extLst>
              </p:cNvPr>
              <p:cNvGrpSpPr/>
              <p:nvPr/>
            </p:nvGrpSpPr>
            <p:grpSpPr>
              <a:xfrm>
                <a:off x="10956146" y="7013537"/>
                <a:ext cx="652074" cy="879403"/>
                <a:chOff x="3442746" y="2610721"/>
                <a:chExt cx="652074" cy="879403"/>
              </a:xfrm>
            </p:grpSpPr>
            <p:sp>
              <p:nvSpPr>
                <p:cNvPr id="77" name="Freeform 1">
                  <a:extLst>
                    <a:ext uri="{FF2B5EF4-FFF2-40B4-BE49-F238E27FC236}">
                      <a16:creationId xmlns:a16="http://schemas.microsoft.com/office/drawing/2014/main" id="{8367F1CA-E132-5FDA-0165-0422B55F5210}"/>
                    </a:ext>
                  </a:extLst>
                </p:cNvPr>
                <p:cNvSpPr>
                  <a:spLocks noChangeArrowheads="1"/>
                </p:cNvSpPr>
                <p:nvPr/>
              </p:nvSpPr>
              <p:spPr bwMode="auto">
                <a:xfrm>
                  <a:off x="3921332" y="2610721"/>
                  <a:ext cx="173488" cy="173488"/>
                </a:xfrm>
                <a:custGeom>
                  <a:avLst/>
                  <a:gdLst>
                    <a:gd name="T0" fmla="*/ 0 w 255"/>
                    <a:gd name="T1" fmla="*/ 0 h 255"/>
                    <a:gd name="T2" fmla="*/ 0 w 255"/>
                    <a:gd name="T3" fmla="*/ 198 h 255"/>
                    <a:gd name="T4" fmla="*/ 57 w 255"/>
                    <a:gd name="T5" fmla="*/ 254 h 255"/>
                    <a:gd name="T6" fmla="*/ 254 w 255"/>
                    <a:gd name="T7" fmla="*/ 254 h 255"/>
                  </a:gdLst>
                  <a:ahLst/>
                  <a:cxnLst>
                    <a:cxn ang="0">
                      <a:pos x="T0" y="T1"/>
                    </a:cxn>
                    <a:cxn ang="0">
                      <a:pos x="T2" y="T3"/>
                    </a:cxn>
                    <a:cxn ang="0">
                      <a:pos x="T4" y="T5"/>
                    </a:cxn>
                    <a:cxn ang="0">
                      <a:pos x="T6" y="T7"/>
                    </a:cxn>
                  </a:cxnLst>
                  <a:rect l="0" t="0" r="r" b="b"/>
                  <a:pathLst>
                    <a:path w="255" h="255">
                      <a:moveTo>
                        <a:pt x="0" y="0"/>
                      </a:moveTo>
                      <a:lnTo>
                        <a:pt x="0" y="198"/>
                      </a:lnTo>
                      <a:cubicBezTo>
                        <a:pt x="0" y="229"/>
                        <a:pt x="25" y="254"/>
                        <a:pt x="57" y="254"/>
                      </a:cubicBezTo>
                      <a:lnTo>
                        <a:pt x="254" y="254"/>
                      </a:lnTo>
                    </a:path>
                  </a:pathLst>
                </a:custGeom>
                <a:noFill/>
                <a:ln w="20160" cap="flat">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8" name="Freeform 2">
                  <a:extLst>
                    <a:ext uri="{FF2B5EF4-FFF2-40B4-BE49-F238E27FC236}">
                      <a16:creationId xmlns:a16="http://schemas.microsoft.com/office/drawing/2014/main" id="{C90A1DAB-67F9-9368-A4E4-BCFA27A7F9D4}"/>
                    </a:ext>
                  </a:extLst>
                </p:cNvPr>
                <p:cNvSpPr>
                  <a:spLocks noChangeArrowheads="1"/>
                </p:cNvSpPr>
                <p:nvPr/>
              </p:nvSpPr>
              <p:spPr bwMode="auto">
                <a:xfrm>
                  <a:off x="3442746" y="2610721"/>
                  <a:ext cx="649084" cy="879403"/>
                </a:xfrm>
                <a:custGeom>
                  <a:avLst/>
                  <a:gdLst>
                    <a:gd name="T0" fmla="*/ 681 w 959"/>
                    <a:gd name="T1" fmla="*/ 0 h 1297"/>
                    <a:gd name="T2" fmla="*/ 56 w 959"/>
                    <a:gd name="T3" fmla="*/ 0 h 1297"/>
                    <a:gd name="T4" fmla="*/ 0 w 959"/>
                    <a:gd name="T5" fmla="*/ 57 h 1297"/>
                    <a:gd name="T6" fmla="*/ 0 w 959"/>
                    <a:gd name="T7" fmla="*/ 1239 h 1297"/>
                    <a:gd name="T8" fmla="*/ 56 w 959"/>
                    <a:gd name="T9" fmla="*/ 1296 h 1297"/>
                    <a:gd name="T10" fmla="*/ 902 w 959"/>
                    <a:gd name="T11" fmla="*/ 1296 h 1297"/>
                    <a:gd name="T12" fmla="*/ 958 w 959"/>
                    <a:gd name="T13" fmla="*/ 1239 h 1297"/>
                    <a:gd name="T14" fmla="*/ 958 w 959"/>
                    <a:gd name="T15" fmla="*/ 278 h 1297"/>
                    <a:gd name="T16" fmla="*/ 942 w 959"/>
                    <a:gd name="T17" fmla="*/ 238 h 1297"/>
                    <a:gd name="T18" fmla="*/ 721 w 959"/>
                    <a:gd name="T19" fmla="*/ 17 h 1297"/>
                    <a:gd name="T20" fmla="*/ 681 w 959"/>
                    <a:gd name="T21"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9" h="1297">
                      <a:moveTo>
                        <a:pt x="681" y="0"/>
                      </a:moveTo>
                      <a:lnTo>
                        <a:pt x="56" y="0"/>
                      </a:lnTo>
                      <a:cubicBezTo>
                        <a:pt x="25" y="0"/>
                        <a:pt x="0" y="26"/>
                        <a:pt x="0" y="57"/>
                      </a:cubicBezTo>
                      <a:lnTo>
                        <a:pt x="0" y="1239"/>
                      </a:lnTo>
                      <a:cubicBezTo>
                        <a:pt x="0" y="1270"/>
                        <a:pt x="25" y="1296"/>
                        <a:pt x="56" y="1296"/>
                      </a:cubicBezTo>
                      <a:lnTo>
                        <a:pt x="902" y="1296"/>
                      </a:lnTo>
                      <a:cubicBezTo>
                        <a:pt x="933" y="1296"/>
                        <a:pt x="958" y="1270"/>
                        <a:pt x="958" y="1239"/>
                      </a:cubicBezTo>
                      <a:lnTo>
                        <a:pt x="958" y="278"/>
                      </a:lnTo>
                      <a:cubicBezTo>
                        <a:pt x="958" y="263"/>
                        <a:pt x="952" y="248"/>
                        <a:pt x="942" y="238"/>
                      </a:cubicBezTo>
                      <a:lnTo>
                        <a:pt x="721" y="17"/>
                      </a:lnTo>
                      <a:cubicBezTo>
                        <a:pt x="710" y="6"/>
                        <a:pt x="696" y="0"/>
                        <a:pt x="681" y="0"/>
                      </a:cubicBezTo>
                    </a:path>
                  </a:pathLst>
                </a:custGeom>
                <a:noFill/>
                <a:ln w="20160" cap="flat">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79" name="Line 3">
                  <a:extLst>
                    <a:ext uri="{FF2B5EF4-FFF2-40B4-BE49-F238E27FC236}">
                      <a16:creationId xmlns:a16="http://schemas.microsoft.com/office/drawing/2014/main" id="{0A1D0069-9F92-B916-0FDA-6FEBED806B9C}"/>
                    </a:ext>
                  </a:extLst>
                </p:cNvPr>
                <p:cNvSpPr>
                  <a:spLocks noChangeShapeType="1"/>
                </p:cNvSpPr>
                <p:nvPr/>
              </p:nvSpPr>
              <p:spPr bwMode="auto">
                <a:xfrm flipV="1">
                  <a:off x="3520517" y="2898775"/>
                  <a:ext cx="486334" cy="2088"/>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0" name="Line 3">
                  <a:extLst>
                    <a:ext uri="{FF2B5EF4-FFF2-40B4-BE49-F238E27FC236}">
                      <a16:creationId xmlns:a16="http://schemas.microsoft.com/office/drawing/2014/main" id="{33A5D67B-7A9C-6D8B-79DE-393997C7E5A1}"/>
                    </a:ext>
                  </a:extLst>
                </p:cNvPr>
                <p:cNvSpPr>
                  <a:spLocks noChangeShapeType="1"/>
                </p:cNvSpPr>
                <p:nvPr/>
              </p:nvSpPr>
              <p:spPr bwMode="auto">
                <a:xfrm flipV="1">
                  <a:off x="3520517" y="2981525"/>
                  <a:ext cx="486334" cy="0"/>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1" name="Line 3">
                  <a:extLst>
                    <a:ext uri="{FF2B5EF4-FFF2-40B4-BE49-F238E27FC236}">
                      <a16:creationId xmlns:a16="http://schemas.microsoft.com/office/drawing/2014/main" id="{2EDA15F8-A502-7A32-4E0D-A59B95C2BD43}"/>
                    </a:ext>
                  </a:extLst>
                </p:cNvPr>
                <p:cNvSpPr>
                  <a:spLocks noChangeShapeType="1"/>
                </p:cNvSpPr>
                <p:nvPr/>
              </p:nvSpPr>
              <p:spPr bwMode="auto">
                <a:xfrm flipV="1">
                  <a:off x="3520517" y="3064275"/>
                  <a:ext cx="284545" cy="0"/>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 name="Line 3">
                  <a:extLst>
                    <a:ext uri="{FF2B5EF4-FFF2-40B4-BE49-F238E27FC236}">
                      <a16:creationId xmlns:a16="http://schemas.microsoft.com/office/drawing/2014/main" id="{3728215D-0D58-4F9B-CA07-9B5CA71E4770}"/>
                    </a:ext>
                  </a:extLst>
                </p:cNvPr>
                <p:cNvSpPr>
                  <a:spLocks noChangeShapeType="1"/>
                </p:cNvSpPr>
                <p:nvPr/>
              </p:nvSpPr>
              <p:spPr bwMode="auto">
                <a:xfrm flipV="1">
                  <a:off x="3520517" y="3144937"/>
                  <a:ext cx="198375" cy="0"/>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3" name="Line 3">
                  <a:extLst>
                    <a:ext uri="{FF2B5EF4-FFF2-40B4-BE49-F238E27FC236}">
                      <a16:creationId xmlns:a16="http://schemas.microsoft.com/office/drawing/2014/main" id="{07520B04-0527-2987-A4C7-D8095BBF75C3}"/>
                    </a:ext>
                  </a:extLst>
                </p:cNvPr>
                <p:cNvSpPr>
                  <a:spLocks noChangeShapeType="1"/>
                </p:cNvSpPr>
                <p:nvPr/>
              </p:nvSpPr>
              <p:spPr bwMode="auto">
                <a:xfrm flipV="1">
                  <a:off x="3520517" y="3229775"/>
                  <a:ext cx="165895" cy="0"/>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4" name="Line 3">
                  <a:extLst>
                    <a:ext uri="{FF2B5EF4-FFF2-40B4-BE49-F238E27FC236}">
                      <a16:creationId xmlns:a16="http://schemas.microsoft.com/office/drawing/2014/main" id="{098094E1-F68F-AF2F-E291-B584EE63D094}"/>
                    </a:ext>
                  </a:extLst>
                </p:cNvPr>
                <p:cNvSpPr>
                  <a:spLocks noChangeShapeType="1"/>
                </p:cNvSpPr>
                <p:nvPr/>
              </p:nvSpPr>
              <p:spPr bwMode="auto">
                <a:xfrm flipV="1">
                  <a:off x="3520517" y="3310438"/>
                  <a:ext cx="198375" cy="0"/>
                </a:xfrm>
                <a:prstGeom prst="line">
                  <a:avLst/>
                </a:prstGeom>
                <a:noFill/>
                <a:ln w="20160" cap="flat">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3" name="Oval 72">
                <a:extLst>
                  <a:ext uri="{FF2B5EF4-FFF2-40B4-BE49-F238E27FC236}">
                    <a16:creationId xmlns:a16="http://schemas.microsoft.com/office/drawing/2014/main" id="{5BF318D1-55B1-61C2-1893-F7112C487C2B}"/>
                  </a:ext>
                </a:extLst>
              </p:cNvPr>
              <p:cNvSpPr/>
              <p:nvPr/>
            </p:nvSpPr>
            <p:spPr bwMode="auto">
              <a:xfrm>
                <a:off x="11254519" y="7488180"/>
                <a:ext cx="296727" cy="296727"/>
              </a:xfrm>
              <a:prstGeom prst="ellipse">
                <a:avLst/>
              </a:pr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grpSp>
            <p:nvGrpSpPr>
              <p:cNvPr id="74" name="Group 73">
                <a:extLst>
                  <a:ext uri="{FF2B5EF4-FFF2-40B4-BE49-F238E27FC236}">
                    <a16:creationId xmlns:a16="http://schemas.microsoft.com/office/drawing/2014/main" id="{27BCD0DB-0F36-609E-C21A-A1790BCE729C}"/>
                  </a:ext>
                </a:extLst>
              </p:cNvPr>
              <p:cNvGrpSpPr/>
              <p:nvPr/>
            </p:nvGrpSpPr>
            <p:grpSpPr>
              <a:xfrm>
                <a:off x="11373096" y="7559387"/>
                <a:ext cx="328861" cy="164430"/>
                <a:chOff x="11373096" y="2378574"/>
                <a:chExt cx="328861" cy="164430"/>
              </a:xfrm>
            </p:grpSpPr>
            <p:sp>
              <p:nvSpPr>
                <p:cNvPr id="75" name="Line 3">
                  <a:extLst>
                    <a:ext uri="{FF2B5EF4-FFF2-40B4-BE49-F238E27FC236}">
                      <a16:creationId xmlns:a16="http://schemas.microsoft.com/office/drawing/2014/main" id="{8FC6EE6F-7109-B543-9136-8C0213901A03}"/>
                    </a:ext>
                  </a:extLst>
                </p:cNvPr>
                <p:cNvSpPr>
                  <a:spLocks noChangeShapeType="1"/>
                </p:cNvSpPr>
                <p:nvPr/>
              </p:nvSpPr>
              <p:spPr bwMode="auto">
                <a:xfrm rot="18900000" flipV="1">
                  <a:off x="11373096" y="2404198"/>
                  <a:ext cx="328861" cy="0"/>
                </a:xfrm>
                <a:prstGeom prst="line">
                  <a:avLst/>
                </a:prstGeom>
                <a:noFill/>
                <a:ln w="20160"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6" name="Line 3">
                  <a:extLst>
                    <a:ext uri="{FF2B5EF4-FFF2-40B4-BE49-F238E27FC236}">
                      <a16:creationId xmlns:a16="http://schemas.microsoft.com/office/drawing/2014/main" id="{7EB9EF36-522F-FE06-CB56-DACEE2CF5BDD}"/>
                    </a:ext>
                  </a:extLst>
                </p:cNvPr>
                <p:cNvSpPr>
                  <a:spLocks noChangeShapeType="1"/>
                </p:cNvSpPr>
                <p:nvPr/>
              </p:nvSpPr>
              <p:spPr bwMode="auto">
                <a:xfrm rot="2700000" flipV="1">
                  <a:off x="11294382" y="2460789"/>
                  <a:ext cx="164430" cy="0"/>
                </a:xfrm>
                <a:prstGeom prst="line">
                  <a:avLst/>
                </a:prstGeom>
                <a:noFill/>
                <a:ln w="20160"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spTree>
    <p:extLst>
      <p:ext uri="{BB962C8B-B14F-4D97-AF65-F5344CB8AC3E}">
        <p14:creationId xmlns:p14="http://schemas.microsoft.com/office/powerpoint/2010/main" val="3377492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CEF7F3-34E7-2D61-2365-D7B74629453D}"/>
              </a:ext>
            </a:extLst>
          </p:cNvPr>
          <p:cNvSpPr/>
          <p:nvPr/>
        </p:nvSpPr>
        <p:spPr>
          <a:xfrm>
            <a:off x="0" y="5441950"/>
            <a:ext cx="2571750" cy="730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A86D3F-78D8-B0F3-043E-F99D244DB9D5}"/>
              </a:ext>
            </a:extLst>
          </p:cNvPr>
          <p:cNvSpPr/>
          <p:nvPr/>
        </p:nvSpPr>
        <p:spPr>
          <a:xfrm>
            <a:off x="0" y="1266824"/>
            <a:ext cx="2571750" cy="3800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hidden="1">
            <a:extLst>
              <a:ext uri="{FF2B5EF4-FFF2-40B4-BE49-F238E27FC236}">
                <a16:creationId xmlns:a16="http://schemas.microsoft.com/office/drawing/2014/main" id="{48273AC2-064F-4610-B1BF-38B53120B600}"/>
              </a:ext>
            </a:extLst>
          </p:cNvPr>
          <p:cNvGraphicFramePr>
            <a:graphicFrameLocks noChangeAspect="1"/>
          </p:cNvGraphicFramePr>
          <p:nvPr>
            <p:custDataLst>
              <p:tags r:id="rId1"/>
            </p:custData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48273AC2-064F-4610-B1BF-38B53120B600}"/>
                          </a:ext>
                        </a:extLst>
                      </p:cNvPr>
                      <p:cNvPicPr/>
                      <p:nvPr/>
                    </p:nvPicPr>
                    <p:blipFill>
                      <a:blip r:embed="rId6"/>
                      <a:stretch>
                        <a:fillRect/>
                      </a:stretch>
                    </p:blipFill>
                    <p:spPr>
                      <a:xfrm>
                        <a:off x="4762" y="2480"/>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0D848AF-4CB1-4157-8CC0-04894E99F79B}"/>
              </a:ext>
            </a:extLst>
          </p:cNvPr>
          <p:cNvSpPr/>
          <p:nvPr>
            <p:custDataLst>
              <p:tags r:id="rId2"/>
            </p:custDataLst>
          </p:nvPr>
        </p:nvSpPr>
        <p:spPr bwMode="auto">
          <a:xfrm>
            <a:off x="3176" y="894"/>
            <a:ext cx="158709" cy="158709"/>
          </a:xfrm>
          <a:prstGeom prst="rect">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defTabSz="914126">
              <a:lnSpc>
                <a:spcPct val="90000"/>
              </a:lnSpc>
              <a:spcBef>
                <a:spcPct val="0"/>
              </a:spcBef>
              <a:spcAft>
                <a:spcPct val="0"/>
              </a:spcAft>
              <a:defRPr/>
            </a:pPr>
            <a:endParaRPr lang="en-US" sz="3199" b="1" dirty="0">
              <a:solidFill>
                <a:srgbClr val="FFFFFF"/>
              </a:solidFill>
              <a:latin typeface="Avenir Next LT Pro" pitchFamily="50" charset="0"/>
              <a:sym typeface="Corbel" panose="020B0503020204020204" pitchFamily="34" charset="0"/>
            </a:endParaRPr>
          </a:p>
        </p:txBody>
      </p:sp>
      <p:sp>
        <p:nvSpPr>
          <p:cNvPr id="5" name="Title 4">
            <a:extLst>
              <a:ext uri="{FF2B5EF4-FFF2-40B4-BE49-F238E27FC236}">
                <a16:creationId xmlns:a16="http://schemas.microsoft.com/office/drawing/2014/main" id="{6E768F84-6A0B-304C-9DFE-3929F61FE011}"/>
              </a:ext>
            </a:extLst>
          </p:cNvPr>
          <p:cNvSpPr>
            <a:spLocks noGrp="1"/>
          </p:cNvSpPr>
          <p:nvPr>
            <p:ph type="title"/>
          </p:nvPr>
        </p:nvSpPr>
        <p:spPr/>
        <p:txBody>
          <a:bodyPr/>
          <a:lstStyle/>
          <a:p>
            <a:r>
              <a:rPr lang="en-US" dirty="0"/>
              <a:t>Renewals Process Timeline | </a:t>
            </a:r>
            <a:r>
              <a:rPr lang="en-US" dirty="0">
                <a:solidFill>
                  <a:schemeClr val="tx2"/>
                </a:solidFill>
              </a:rPr>
              <a:t>Activities by Month/Quarter</a:t>
            </a:r>
          </a:p>
        </p:txBody>
      </p:sp>
      <p:graphicFrame>
        <p:nvGraphicFramePr>
          <p:cNvPr id="8" name="Table 7">
            <a:extLst>
              <a:ext uri="{FF2B5EF4-FFF2-40B4-BE49-F238E27FC236}">
                <a16:creationId xmlns:a16="http://schemas.microsoft.com/office/drawing/2014/main" id="{753B841D-47E0-FD44-AE16-DB169B61F412}"/>
              </a:ext>
            </a:extLst>
          </p:cNvPr>
          <p:cNvGraphicFramePr>
            <a:graphicFrameLocks noGrp="1"/>
          </p:cNvGraphicFramePr>
          <p:nvPr>
            <p:extLst>
              <p:ext uri="{D42A27DB-BD31-4B8C-83A1-F6EECF244321}">
                <p14:modId xmlns:p14="http://schemas.microsoft.com/office/powerpoint/2010/main" val="3979468375"/>
              </p:ext>
            </p:extLst>
          </p:nvPr>
        </p:nvGraphicFramePr>
        <p:xfrm>
          <a:off x="609440" y="1266825"/>
          <a:ext cx="10962285" cy="4905373"/>
        </p:xfrm>
        <a:graphic>
          <a:graphicData uri="http://schemas.openxmlformats.org/drawingml/2006/table">
            <a:tbl>
              <a:tblPr firstRow="1" bandRow="1">
                <a:tableStyleId>{6E25E649-3F16-4E02-A733-19D2CDBF48F0}</a:tableStyleId>
              </a:tblPr>
              <a:tblGrid>
                <a:gridCol w="1978485">
                  <a:extLst>
                    <a:ext uri="{9D8B030D-6E8A-4147-A177-3AD203B41FA5}">
                      <a16:colId xmlns:a16="http://schemas.microsoft.com/office/drawing/2014/main" val="2708787962"/>
                    </a:ext>
                  </a:extLst>
                </a:gridCol>
                <a:gridCol w="748650">
                  <a:extLst>
                    <a:ext uri="{9D8B030D-6E8A-4147-A177-3AD203B41FA5}">
                      <a16:colId xmlns:a16="http://schemas.microsoft.com/office/drawing/2014/main" val="303098297"/>
                    </a:ext>
                  </a:extLst>
                </a:gridCol>
                <a:gridCol w="748650">
                  <a:extLst>
                    <a:ext uri="{9D8B030D-6E8A-4147-A177-3AD203B41FA5}">
                      <a16:colId xmlns:a16="http://schemas.microsoft.com/office/drawing/2014/main" val="218362905"/>
                    </a:ext>
                  </a:extLst>
                </a:gridCol>
                <a:gridCol w="748650">
                  <a:extLst>
                    <a:ext uri="{9D8B030D-6E8A-4147-A177-3AD203B41FA5}">
                      <a16:colId xmlns:a16="http://schemas.microsoft.com/office/drawing/2014/main" val="448484404"/>
                    </a:ext>
                  </a:extLst>
                </a:gridCol>
                <a:gridCol w="748650">
                  <a:extLst>
                    <a:ext uri="{9D8B030D-6E8A-4147-A177-3AD203B41FA5}">
                      <a16:colId xmlns:a16="http://schemas.microsoft.com/office/drawing/2014/main" val="4209875189"/>
                    </a:ext>
                  </a:extLst>
                </a:gridCol>
                <a:gridCol w="748650">
                  <a:extLst>
                    <a:ext uri="{9D8B030D-6E8A-4147-A177-3AD203B41FA5}">
                      <a16:colId xmlns:a16="http://schemas.microsoft.com/office/drawing/2014/main" val="164254172"/>
                    </a:ext>
                  </a:extLst>
                </a:gridCol>
                <a:gridCol w="748650">
                  <a:extLst>
                    <a:ext uri="{9D8B030D-6E8A-4147-A177-3AD203B41FA5}">
                      <a16:colId xmlns:a16="http://schemas.microsoft.com/office/drawing/2014/main" val="4175822557"/>
                    </a:ext>
                  </a:extLst>
                </a:gridCol>
                <a:gridCol w="748650">
                  <a:extLst>
                    <a:ext uri="{9D8B030D-6E8A-4147-A177-3AD203B41FA5}">
                      <a16:colId xmlns:a16="http://schemas.microsoft.com/office/drawing/2014/main" val="3254870164"/>
                    </a:ext>
                  </a:extLst>
                </a:gridCol>
                <a:gridCol w="748650">
                  <a:extLst>
                    <a:ext uri="{9D8B030D-6E8A-4147-A177-3AD203B41FA5}">
                      <a16:colId xmlns:a16="http://schemas.microsoft.com/office/drawing/2014/main" val="1146013281"/>
                    </a:ext>
                  </a:extLst>
                </a:gridCol>
                <a:gridCol w="748650">
                  <a:extLst>
                    <a:ext uri="{9D8B030D-6E8A-4147-A177-3AD203B41FA5}">
                      <a16:colId xmlns:a16="http://schemas.microsoft.com/office/drawing/2014/main" val="2501915270"/>
                    </a:ext>
                  </a:extLst>
                </a:gridCol>
                <a:gridCol w="748650">
                  <a:extLst>
                    <a:ext uri="{9D8B030D-6E8A-4147-A177-3AD203B41FA5}">
                      <a16:colId xmlns:a16="http://schemas.microsoft.com/office/drawing/2014/main" val="2423071097"/>
                    </a:ext>
                  </a:extLst>
                </a:gridCol>
                <a:gridCol w="748650">
                  <a:extLst>
                    <a:ext uri="{9D8B030D-6E8A-4147-A177-3AD203B41FA5}">
                      <a16:colId xmlns:a16="http://schemas.microsoft.com/office/drawing/2014/main" val="995106750"/>
                    </a:ext>
                  </a:extLst>
                </a:gridCol>
                <a:gridCol w="748650">
                  <a:extLst>
                    <a:ext uri="{9D8B030D-6E8A-4147-A177-3AD203B41FA5}">
                      <a16:colId xmlns:a16="http://schemas.microsoft.com/office/drawing/2014/main" val="2691133527"/>
                    </a:ext>
                  </a:extLst>
                </a:gridCol>
              </a:tblGrid>
              <a:tr h="277709">
                <a:tc>
                  <a:txBody>
                    <a:bodyPr/>
                    <a:lstStyle/>
                    <a:p>
                      <a:pPr algn="r"/>
                      <a:endParaRPr lang="en-US" sz="1100" dirty="0">
                        <a:solidFill>
                          <a:schemeClr val="bg1"/>
                        </a:solidFill>
                      </a:endParaRP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050" dirty="0">
                          <a:solidFill>
                            <a:schemeClr val="bg1"/>
                          </a:solidFill>
                        </a:rPr>
                        <a:t>Q1</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gridSpan="3">
                  <a:txBody>
                    <a:bodyPr/>
                    <a:lstStyle/>
                    <a:p>
                      <a:pPr algn="ctr"/>
                      <a:r>
                        <a:rPr lang="en-US" sz="1050" dirty="0">
                          <a:solidFill>
                            <a:schemeClr val="bg1"/>
                          </a:solidFill>
                        </a:rPr>
                        <a:t>Q2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gridSpan="3">
                  <a:txBody>
                    <a:bodyPr/>
                    <a:lstStyle/>
                    <a:p>
                      <a:pPr algn="ctr"/>
                      <a:r>
                        <a:rPr lang="en-US" sz="1050" dirty="0">
                          <a:solidFill>
                            <a:schemeClr val="bg1"/>
                          </a:solidFill>
                        </a:rPr>
                        <a:t>Q3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ctr"/>
                      <a:r>
                        <a:rPr lang="en-US" sz="1050" dirty="0">
                          <a:solidFill>
                            <a:schemeClr val="bg1"/>
                          </a:solidFill>
                        </a:rPr>
                        <a:t>Q4</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1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a:endParaRPr lang="en-US" sz="11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40667813"/>
                  </a:ext>
                </a:extLst>
              </a:tr>
              <a:tr h="368959">
                <a:tc>
                  <a:txBody>
                    <a:bodyPr/>
                    <a:lstStyle/>
                    <a:p>
                      <a:pPr algn="r"/>
                      <a:r>
                        <a:rPr lang="en-US" sz="1100" b="1" dirty="0">
                          <a:solidFill>
                            <a:schemeClr val="bg1"/>
                          </a:solidFill>
                        </a:rPr>
                        <a:t>Renewal Sales</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bg1"/>
                          </a:solidFill>
                        </a:rPr>
                        <a:t>Apr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Jun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Jul</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Sept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Oct</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Dec</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Jan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750566431"/>
                  </a:ext>
                </a:extLst>
              </a:tr>
              <a:tr h="368959">
                <a:tc>
                  <a:txBody>
                    <a:bodyPr/>
                    <a:lstStyle/>
                    <a:p>
                      <a:pPr algn="r"/>
                      <a:r>
                        <a:rPr lang="en-US" sz="1100" dirty="0">
                          <a:solidFill>
                            <a:schemeClr val="bg1"/>
                          </a:solidFill>
                        </a:rPr>
                        <a:t>Customer Business Review</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459105372"/>
                  </a:ext>
                </a:extLst>
              </a:tr>
              <a:tr h="368959">
                <a:tc>
                  <a:txBody>
                    <a:bodyPr/>
                    <a:lstStyle/>
                    <a:p>
                      <a:pPr algn="r"/>
                      <a:r>
                        <a:rPr lang="en-US" sz="1100" dirty="0">
                          <a:solidFill>
                            <a:schemeClr val="bg1"/>
                          </a:solidFill>
                        </a:rPr>
                        <a:t>First Renewal Call – I/T</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238591880"/>
                  </a:ext>
                </a:extLst>
              </a:tr>
              <a:tr h="469037">
                <a:tc>
                  <a:txBody>
                    <a:bodyPr/>
                    <a:lstStyle/>
                    <a:p>
                      <a:pPr algn="r"/>
                      <a:r>
                        <a:rPr lang="en-US" sz="1100" dirty="0">
                          <a:solidFill>
                            <a:schemeClr val="bg1"/>
                          </a:solidFill>
                        </a:rPr>
                        <a:t>Timeline Call – Procurement</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995013267"/>
                  </a:ext>
                </a:extLst>
              </a:tr>
              <a:tr h="368959">
                <a:tc>
                  <a:txBody>
                    <a:bodyPr/>
                    <a:lstStyle/>
                    <a:p>
                      <a:pPr algn="r"/>
                      <a:r>
                        <a:rPr lang="en-US" sz="1100" dirty="0">
                          <a:solidFill>
                            <a:schemeClr val="bg1"/>
                          </a:solidFill>
                        </a:rPr>
                        <a:t>Alignment Call – Partner</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143613643"/>
                  </a:ext>
                </a:extLst>
              </a:tr>
              <a:tr h="368959">
                <a:tc>
                  <a:txBody>
                    <a:bodyPr/>
                    <a:lstStyle/>
                    <a:p>
                      <a:pPr algn="r"/>
                      <a:r>
                        <a:rPr lang="en-US" sz="1100" dirty="0">
                          <a:solidFill>
                            <a:schemeClr val="bg1"/>
                          </a:solidFill>
                        </a:rPr>
                        <a:t>Send Quote to Partner</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941994451"/>
                  </a:ext>
                </a:extLst>
              </a:tr>
              <a:tr h="368959">
                <a:tc>
                  <a:txBody>
                    <a:bodyPr/>
                    <a:lstStyle/>
                    <a:p>
                      <a:pPr algn="r"/>
                      <a:r>
                        <a:rPr lang="en-US" sz="1100" dirty="0">
                          <a:solidFill>
                            <a:schemeClr val="bg1"/>
                          </a:solidFill>
                        </a:rPr>
                        <a:t>Send Quote to Customer</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87333927"/>
                  </a:ext>
                </a:extLst>
              </a:tr>
              <a:tr h="469037">
                <a:tc>
                  <a:txBody>
                    <a:bodyPr/>
                    <a:lstStyle/>
                    <a:p>
                      <a:pPr algn="r"/>
                      <a:r>
                        <a:rPr lang="en-US" sz="1100" dirty="0">
                          <a:solidFill>
                            <a:schemeClr val="bg1"/>
                          </a:solidFill>
                        </a:rPr>
                        <a:t>Current Quarter Booking</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000" dirty="0"/>
                        <a:t>Negotiate, Receive PO, Book – Q1</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2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200" dirty="0"/>
                    </a:p>
                  </a:txBody>
                  <a:tcPr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Negotiate, Receive PO, Book – Q2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Negotiate, Receive PO, Book – Q3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Negotiate, Receive PO, Book – Q4</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561417220"/>
                  </a:ext>
                </a:extLst>
              </a:tr>
              <a:tr h="368959">
                <a:tc>
                  <a:txBody>
                    <a:bodyPr/>
                    <a:lstStyle/>
                    <a:p>
                      <a:pPr algn="r"/>
                      <a:r>
                        <a:rPr lang="en-US" sz="1100" dirty="0">
                          <a:solidFill>
                            <a:schemeClr val="bg1"/>
                          </a:solidFill>
                        </a:rPr>
                        <a:t>Customer Thank You</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89069212"/>
                  </a:ext>
                </a:extLst>
              </a:tr>
              <a:tr h="368959">
                <a:tc>
                  <a:txBody>
                    <a:bodyPr/>
                    <a:lstStyle/>
                    <a:p>
                      <a:pPr algn="r"/>
                      <a:endParaRPr lang="en-US" sz="1100" dirty="0">
                        <a:solidFill>
                          <a:schemeClr val="bg1"/>
                        </a:solidFill>
                      </a:endParaRP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6843179"/>
                  </a:ext>
                </a:extLst>
              </a:tr>
              <a:tr h="368959">
                <a:tc>
                  <a:txBody>
                    <a:bodyPr/>
                    <a:lstStyle/>
                    <a:p>
                      <a:pPr marL="0" algn="r" defTabSz="914400" rtl="0" eaLnBrk="1" latinLnBrk="0" hangingPunct="1"/>
                      <a:r>
                        <a:rPr lang="en-US" sz="1100" kern="1200" dirty="0">
                          <a:solidFill>
                            <a:schemeClr val="bg1"/>
                          </a:solidFill>
                          <a:latin typeface="+mn-lt"/>
                          <a:ea typeface="+mn-ea"/>
                          <a:cs typeface="+mn-cs"/>
                        </a:rPr>
                        <a:t>Consolidation Feedback</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Q4</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Q1</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Q1</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Q2</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Q2</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Q3</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835396306"/>
                  </a:ext>
                </a:extLst>
              </a:tr>
              <a:tr h="368959">
                <a:tc>
                  <a:txBody>
                    <a:bodyPr/>
                    <a:lstStyle/>
                    <a:p>
                      <a:pPr algn="r"/>
                      <a:r>
                        <a:rPr lang="en-US" sz="1100" dirty="0">
                          <a:solidFill>
                            <a:schemeClr val="bg1"/>
                          </a:solidFill>
                        </a:rPr>
                        <a:t>Quote Scrub</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351009115"/>
                  </a:ext>
                </a:extLst>
              </a:tr>
            </a:tbl>
          </a:graphicData>
        </a:graphic>
      </p:graphicFrame>
      <p:sp>
        <p:nvSpPr>
          <p:cNvPr id="9" name="TextBox 8">
            <a:extLst>
              <a:ext uri="{FF2B5EF4-FFF2-40B4-BE49-F238E27FC236}">
                <a16:creationId xmlns:a16="http://schemas.microsoft.com/office/drawing/2014/main" id="{06FE8216-BCF8-6E45-892C-474B02526155}"/>
              </a:ext>
            </a:extLst>
          </p:cNvPr>
          <p:cNvSpPr txBox="1"/>
          <p:nvPr/>
        </p:nvSpPr>
        <p:spPr>
          <a:xfrm>
            <a:off x="5895492" y="-238539"/>
            <a:ext cx="0" cy="0"/>
          </a:xfrm>
          <a:prstGeom prst="rect">
            <a:avLst/>
          </a:prstGeom>
        </p:spPr>
        <p:txBody>
          <a:bodyPr vert="horz" wrap="none" lIns="0" tIns="0" rIns="0" bIns="0" rtlCol="0" anchor="b">
            <a:noAutofit/>
          </a:bodyPr>
          <a:lstStyle/>
          <a:p>
            <a:endParaRPr lang="en-US" dirty="0"/>
          </a:p>
        </p:txBody>
      </p:sp>
      <p:pic>
        <p:nvPicPr>
          <p:cNvPr id="4" name="Picture 3">
            <a:extLst>
              <a:ext uri="{FF2B5EF4-FFF2-40B4-BE49-F238E27FC236}">
                <a16:creationId xmlns:a16="http://schemas.microsoft.com/office/drawing/2014/main" id="{3E4C8709-51DF-4B64-9BE4-841C57BD165E}"/>
              </a:ext>
            </a:extLst>
          </p:cNvPr>
          <p:cNvPicPr>
            <a:picLocks noChangeAspect="1"/>
          </p:cNvPicPr>
          <p:nvPr/>
        </p:nvPicPr>
        <p:blipFill>
          <a:blip r:embed="rId7">
            <a:alphaModFix amt="63000"/>
            <a:extLst>
              <a:ext uri="{BEBA8EAE-BF5A-486C-A8C5-ECC9F3942E4B}">
                <a14:imgProps xmlns:a14="http://schemas.microsoft.com/office/drawing/2010/main">
                  <a14:imgLayer r:embed="rId8">
                    <a14:imgEffect>
                      <a14:artisticBlur/>
                    </a14:imgEffect>
                  </a14:imgLayer>
                </a14:imgProps>
              </a:ext>
            </a:extLst>
          </a:blip>
          <a:stretch>
            <a:fillRect/>
          </a:stretch>
        </p:blipFill>
        <p:spPr>
          <a:xfrm>
            <a:off x="2571750" y="1266822"/>
            <a:ext cx="3754405" cy="4905373"/>
          </a:xfrm>
          <a:prstGeom prst="rect">
            <a:avLst/>
          </a:prstGeom>
        </p:spPr>
      </p:pic>
      <p:pic>
        <p:nvPicPr>
          <p:cNvPr id="10" name="Picture 9">
            <a:extLst>
              <a:ext uri="{FF2B5EF4-FFF2-40B4-BE49-F238E27FC236}">
                <a16:creationId xmlns:a16="http://schemas.microsoft.com/office/drawing/2014/main" id="{7D2EBF33-C907-0D0A-3BCA-C409A037DC5E}"/>
              </a:ext>
            </a:extLst>
          </p:cNvPr>
          <p:cNvPicPr>
            <a:picLocks noChangeAspect="1"/>
          </p:cNvPicPr>
          <p:nvPr/>
        </p:nvPicPr>
        <p:blipFill>
          <a:blip r:embed="rId7">
            <a:alphaModFix amt="63000"/>
            <a:extLst>
              <a:ext uri="{BEBA8EAE-BF5A-486C-A8C5-ECC9F3942E4B}">
                <a14:imgProps xmlns:a14="http://schemas.microsoft.com/office/drawing/2010/main">
                  <a14:imgLayer r:embed="rId8">
                    <a14:imgEffect>
                      <a14:artisticBlur/>
                    </a14:imgEffect>
                  </a14:imgLayer>
                </a14:imgProps>
              </a:ext>
            </a:extLst>
          </a:blip>
          <a:stretch>
            <a:fillRect/>
          </a:stretch>
        </p:blipFill>
        <p:spPr>
          <a:xfrm>
            <a:off x="7071737" y="1266822"/>
            <a:ext cx="4510823" cy="4905373"/>
          </a:xfrm>
          <a:prstGeom prst="rect">
            <a:avLst/>
          </a:prstGeom>
        </p:spPr>
      </p:pic>
      <p:sp>
        <p:nvSpPr>
          <p:cNvPr id="13" name="Rectangle 12">
            <a:extLst>
              <a:ext uri="{FF2B5EF4-FFF2-40B4-BE49-F238E27FC236}">
                <a16:creationId xmlns:a16="http://schemas.microsoft.com/office/drawing/2014/main" id="{C45050E4-4BD6-A427-9D66-8786EDE2170B}"/>
              </a:ext>
            </a:extLst>
          </p:cNvPr>
          <p:cNvSpPr/>
          <p:nvPr/>
        </p:nvSpPr>
        <p:spPr bwMode="auto">
          <a:xfrm>
            <a:off x="6326155" y="1266818"/>
            <a:ext cx="745582" cy="4905381"/>
          </a:xfrm>
          <a:prstGeom prst="rect">
            <a:avLst/>
          </a:prstGeom>
          <a:noFill/>
          <a:ln w="28575" cap="rnd" cmpd="sng" algn="ctr">
            <a:solidFill>
              <a:schemeClr val="accent6"/>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sp>
        <p:nvSpPr>
          <p:cNvPr id="14" name="Rectangle 13">
            <a:extLst>
              <a:ext uri="{FF2B5EF4-FFF2-40B4-BE49-F238E27FC236}">
                <a16:creationId xmlns:a16="http://schemas.microsoft.com/office/drawing/2014/main" id="{4A0D9D94-D65B-EB15-1713-A66F0F4A8A53}"/>
              </a:ext>
            </a:extLst>
          </p:cNvPr>
          <p:cNvSpPr/>
          <p:nvPr/>
        </p:nvSpPr>
        <p:spPr bwMode="auto">
          <a:xfrm>
            <a:off x="7334250" y="2616200"/>
            <a:ext cx="2590800" cy="812800"/>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1600" dirty="0">
                <a:solidFill>
                  <a:schemeClr val="bg1"/>
                </a:solidFill>
              </a:rPr>
              <a:t>Check each month you are actioning the right activities</a:t>
            </a:r>
          </a:p>
        </p:txBody>
      </p:sp>
      <p:sp>
        <p:nvSpPr>
          <p:cNvPr id="15" name="Isosceles Triangle 14">
            <a:extLst>
              <a:ext uri="{FF2B5EF4-FFF2-40B4-BE49-F238E27FC236}">
                <a16:creationId xmlns:a16="http://schemas.microsoft.com/office/drawing/2014/main" id="{CB1187B9-607C-7DF1-FFFB-CD0CB4B5B622}"/>
              </a:ext>
            </a:extLst>
          </p:cNvPr>
          <p:cNvSpPr/>
          <p:nvPr/>
        </p:nvSpPr>
        <p:spPr>
          <a:xfrm rot="16200000">
            <a:off x="7196794" y="2721768"/>
            <a:ext cx="147638" cy="127274"/>
          </a:xfrm>
          <a:prstGeom prst="triangl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Tree>
    <p:extLst>
      <p:ext uri="{BB962C8B-B14F-4D97-AF65-F5344CB8AC3E}">
        <p14:creationId xmlns:p14="http://schemas.microsoft.com/office/powerpoint/2010/main" val="238108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CEF7F3-34E7-2D61-2365-D7B74629453D}"/>
              </a:ext>
            </a:extLst>
          </p:cNvPr>
          <p:cNvSpPr/>
          <p:nvPr/>
        </p:nvSpPr>
        <p:spPr>
          <a:xfrm>
            <a:off x="0" y="5441950"/>
            <a:ext cx="2571750" cy="730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A86D3F-78D8-B0F3-043E-F99D244DB9D5}"/>
              </a:ext>
            </a:extLst>
          </p:cNvPr>
          <p:cNvSpPr/>
          <p:nvPr/>
        </p:nvSpPr>
        <p:spPr>
          <a:xfrm>
            <a:off x="0" y="1266824"/>
            <a:ext cx="2571750" cy="3800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hidden="1">
            <a:extLst>
              <a:ext uri="{FF2B5EF4-FFF2-40B4-BE49-F238E27FC236}">
                <a16:creationId xmlns:a16="http://schemas.microsoft.com/office/drawing/2014/main" id="{48273AC2-064F-4610-B1BF-38B53120B600}"/>
              </a:ext>
            </a:extLst>
          </p:cNvPr>
          <p:cNvGraphicFramePr>
            <a:graphicFrameLocks noChangeAspect="1"/>
          </p:cNvGraphicFramePr>
          <p:nvPr>
            <p:custDataLst>
              <p:tags r:id="rId1"/>
            </p:custData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48273AC2-064F-4610-B1BF-38B53120B600}"/>
                          </a:ext>
                        </a:extLst>
                      </p:cNvPr>
                      <p:cNvPicPr/>
                      <p:nvPr/>
                    </p:nvPicPr>
                    <p:blipFill>
                      <a:blip r:embed="rId6"/>
                      <a:stretch>
                        <a:fillRect/>
                      </a:stretch>
                    </p:blipFill>
                    <p:spPr>
                      <a:xfrm>
                        <a:off x="4762" y="2480"/>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0D848AF-4CB1-4157-8CC0-04894E99F79B}"/>
              </a:ext>
            </a:extLst>
          </p:cNvPr>
          <p:cNvSpPr/>
          <p:nvPr>
            <p:custDataLst>
              <p:tags r:id="rId2"/>
            </p:custDataLst>
          </p:nvPr>
        </p:nvSpPr>
        <p:spPr bwMode="auto">
          <a:xfrm>
            <a:off x="3176" y="894"/>
            <a:ext cx="158709" cy="158709"/>
          </a:xfrm>
          <a:prstGeom prst="rect">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defTabSz="914126">
              <a:lnSpc>
                <a:spcPct val="90000"/>
              </a:lnSpc>
              <a:spcBef>
                <a:spcPct val="0"/>
              </a:spcBef>
              <a:spcAft>
                <a:spcPct val="0"/>
              </a:spcAft>
              <a:defRPr/>
            </a:pPr>
            <a:endParaRPr lang="en-US" sz="3199" b="1" dirty="0">
              <a:solidFill>
                <a:srgbClr val="FFFFFF"/>
              </a:solidFill>
              <a:latin typeface="Avenir Next LT Pro" pitchFamily="50" charset="0"/>
              <a:sym typeface="Corbel" panose="020B0503020204020204" pitchFamily="34" charset="0"/>
            </a:endParaRPr>
          </a:p>
        </p:txBody>
      </p:sp>
      <p:sp>
        <p:nvSpPr>
          <p:cNvPr id="5" name="Title 4">
            <a:extLst>
              <a:ext uri="{FF2B5EF4-FFF2-40B4-BE49-F238E27FC236}">
                <a16:creationId xmlns:a16="http://schemas.microsoft.com/office/drawing/2014/main" id="{6E768F84-6A0B-304C-9DFE-3929F61FE011}"/>
              </a:ext>
            </a:extLst>
          </p:cNvPr>
          <p:cNvSpPr>
            <a:spLocks noGrp="1"/>
          </p:cNvSpPr>
          <p:nvPr>
            <p:ph type="title"/>
          </p:nvPr>
        </p:nvSpPr>
        <p:spPr/>
        <p:txBody>
          <a:bodyPr/>
          <a:lstStyle/>
          <a:p>
            <a:r>
              <a:rPr lang="en-US" dirty="0"/>
              <a:t>Renewals Process Timeline | </a:t>
            </a:r>
            <a:r>
              <a:rPr lang="en-US" dirty="0">
                <a:solidFill>
                  <a:schemeClr val="tx2"/>
                </a:solidFill>
              </a:rPr>
              <a:t>Activities by Month/Quarter</a:t>
            </a:r>
          </a:p>
        </p:txBody>
      </p:sp>
      <p:graphicFrame>
        <p:nvGraphicFramePr>
          <p:cNvPr id="8" name="Table 7">
            <a:extLst>
              <a:ext uri="{FF2B5EF4-FFF2-40B4-BE49-F238E27FC236}">
                <a16:creationId xmlns:a16="http://schemas.microsoft.com/office/drawing/2014/main" id="{753B841D-47E0-FD44-AE16-DB169B61F412}"/>
              </a:ext>
            </a:extLst>
          </p:cNvPr>
          <p:cNvGraphicFramePr>
            <a:graphicFrameLocks noGrp="1"/>
          </p:cNvGraphicFramePr>
          <p:nvPr>
            <p:extLst>
              <p:ext uri="{D42A27DB-BD31-4B8C-83A1-F6EECF244321}">
                <p14:modId xmlns:p14="http://schemas.microsoft.com/office/powerpoint/2010/main" val="2162291136"/>
              </p:ext>
            </p:extLst>
          </p:nvPr>
        </p:nvGraphicFramePr>
        <p:xfrm>
          <a:off x="609440" y="1266825"/>
          <a:ext cx="10962285" cy="4905373"/>
        </p:xfrm>
        <a:graphic>
          <a:graphicData uri="http://schemas.openxmlformats.org/drawingml/2006/table">
            <a:tbl>
              <a:tblPr firstRow="1" bandRow="1">
                <a:tableStyleId>{6E25E649-3F16-4E02-A733-19D2CDBF48F0}</a:tableStyleId>
              </a:tblPr>
              <a:tblGrid>
                <a:gridCol w="1978485">
                  <a:extLst>
                    <a:ext uri="{9D8B030D-6E8A-4147-A177-3AD203B41FA5}">
                      <a16:colId xmlns:a16="http://schemas.microsoft.com/office/drawing/2014/main" val="2708787962"/>
                    </a:ext>
                  </a:extLst>
                </a:gridCol>
                <a:gridCol w="748650">
                  <a:extLst>
                    <a:ext uri="{9D8B030D-6E8A-4147-A177-3AD203B41FA5}">
                      <a16:colId xmlns:a16="http://schemas.microsoft.com/office/drawing/2014/main" val="303098297"/>
                    </a:ext>
                  </a:extLst>
                </a:gridCol>
                <a:gridCol w="748650">
                  <a:extLst>
                    <a:ext uri="{9D8B030D-6E8A-4147-A177-3AD203B41FA5}">
                      <a16:colId xmlns:a16="http://schemas.microsoft.com/office/drawing/2014/main" val="218362905"/>
                    </a:ext>
                  </a:extLst>
                </a:gridCol>
                <a:gridCol w="748650">
                  <a:extLst>
                    <a:ext uri="{9D8B030D-6E8A-4147-A177-3AD203B41FA5}">
                      <a16:colId xmlns:a16="http://schemas.microsoft.com/office/drawing/2014/main" val="448484404"/>
                    </a:ext>
                  </a:extLst>
                </a:gridCol>
                <a:gridCol w="748650">
                  <a:extLst>
                    <a:ext uri="{9D8B030D-6E8A-4147-A177-3AD203B41FA5}">
                      <a16:colId xmlns:a16="http://schemas.microsoft.com/office/drawing/2014/main" val="4209875189"/>
                    </a:ext>
                  </a:extLst>
                </a:gridCol>
                <a:gridCol w="748650">
                  <a:extLst>
                    <a:ext uri="{9D8B030D-6E8A-4147-A177-3AD203B41FA5}">
                      <a16:colId xmlns:a16="http://schemas.microsoft.com/office/drawing/2014/main" val="164254172"/>
                    </a:ext>
                  </a:extLst>
                </a:gridCol>
                <a:gridCol w="748650">
                  <a:extLst>
                    <a:ext uri="{9D8B030D-6E8A-4147-A177-3AD203B41FA5}">
                      <a16:colId xmlns:a16="http://schemas.microsoft.com/office/drawing/2014/main" val="4175822557"/>
                    </a:ext>
                  </a:extLst>
                </a:gridCol>
                <a:gridCol w="748650">
                  <a:extLst>
                    <a:ext uri="{9D8B030D-6E8A-4147-A177-3AD203B41FA5}">
                      <a16:colId xmlns:a16="http://schemas.microsoft.com/office/drawing/2014/main" val="3254870164"/>
                    </a:ext>
                  </a:extLst>
                </a:gridCol>
                <a:gridCol w="748650">
                  <a:extLst>
                    <a:ext uri="{9D8B030D-6E8A-4147-A177-3AD203B41FA5}">
                      <a16:colId xmlns:a16="http://schemas.microsoft.com/office/drawing/2014/main" val="1146013281"/>
                    </a:ext>
                  </a:extLst>
                </a:gridCol>
                <a:gridCol w="748650">
                  <a:extLst>
                    <a:ext uri="{9D8B030D-6E8A-4147-A177-3AD203B41FA5}">
                      <a16:colId xmlns:a16="http://schemas.microsoft.com/office/drawing/2014/main" val="2501915270"/>
                    </a:ext>
                  </a:extLst>
                </a:gridCol>
                <a:gridCol w="748650">
                  <a:extLst>
                    <a:ext uri="{9D8B030D-6E8A-4147-A177-3AD203B41FA5}">
                      <a16:colId xmlns:a16="http://schemas.microsoft.com/office/drawing/2014/main" val="2423071097"/>
                    </a:ext>
                  </a:extLst>
                </a:gridCol>
                <a:gridCol w="748650">
                  <a:extLst>
                    <a:ext uri="{9D8B030D-6E8A-4147-A177-3AD203B41FA5}">
                      <a16:colId xmlns:a16="http://schemas.microsoft.com/office/drawing/2014/main" val="995106750"/>
                    </a:ext>
                  </a:extLst>
                </a:gridCol>
                <a:gridCol w="748650">
                  <a:extLst>
                    <a:ext uri="{9D8B030D-6E8A-4147-A177-3AD203B41FA5}">
                      <a16:colId xmlns:a16="http://schemas.microsoft.com/office/drawing/2014/main" val="2691133527"/>
                    </a:ext>
                  </a:extLst>
                </a:gridCol>
              </a:tblGrid>
              <a:tr h="277709">
                <a:tc>
                  <a:txBody>
                    <a:bodyPr/>
                    <a:lstStyle/>
                    <a:p>
                      <a:pPr algn="r"/>
                      <a:endParaRPr lang="en-US" sz="1100" dirty="0">
                        <a:solidFill>
                          <a:schemeClr val="bg1"/>
                        </a:solidFill>
                      </a:endParaRP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050" dirty="0">
                          <a:solidFill>
                            <a:schemeClr val="bg1"/>
                          </a:solidFill>
                        </a:rPr>
                        <a:t>Q1</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gridSpan="3">
                  <a:txBody>
                    <a:bodyPr/>
                    <a:lstStyle/>
                    <a:p>
                      <a:pPr algn="ctr"/>
                      <a:r>
                        <a:rPr lang="en-US" sz="1050" dirty="0">
                          <a:solidFill>
                            <a:schemeClr val="bg1"/>
                          </a:solidFill>
                        </a:rPr>
                        <a:t>Q2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gridSpan="3">
                  <a:txBody>
                    <a:bodyPr/>
                    <a:lstStyle/>
                    <a:p>
                      <a:pPr algn="ctr"/>
                      <a:r>
                        <a:rPr lang="en-US" sz="1050" dirty="0">
                          <a:solidFill>
                            <a:schemeClr val="bg1"/>
                          </a:solidFill>
                        </a:rPr>
                        <a:t>Q3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a:endParaRPr lang="en-US" sz="14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ctr"/>
                      <a:r>
                        <a:rPr lang="en-US" sz="1050" dirty="0">
                          <a:solidFill>
                            <a:schemeClr val="bg1"/>
                          </a:solidFill>
                        </a:rPr>
                        <a:t>Q4</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1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algn="ctr"/>
                      <a:endParaRPr lang="en-US" sz="1100" dirty="0">
                        <a:solidFill>
                          <a:schemeClr val="accent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40667813"/>
                  </a:ext>
                </a:extLst>
              </a:tr>
              <a:tr h="368959">
                <a:tc>
                  <a:txBody>
                    <a:bodyPr/>
                    <a:lstStyle/>
                    <a:p>
                      <a:pPr algn="r"/>
                      <a:r>
                        <a:rPr lang="en-US" sz="1100" b="1" dirty="0">
                          <a:solidFill>
                            <a:schemeClr val="bg1"/>
                          </a:solidFill>
                        </a:rPr>
                        <a:t>Renewal Sales</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bg1"/>
                          </a:solidFill>
                        </a:rPr>
                        <a:t>Apr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Jun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Jul</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Sept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Oct</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Dec</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Jan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bg1"/>
                          </a:solidFill>
                        </a:rPr>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750566431"/>
                  </a:ext>
                </a:extLst>
              </a:tr>
              <a:tr h="368959">
                <a:tc>
                  <a:txBody>
                    <a:bodyPr/>
                    <a:lstStyle/>
                    <a:p>
                      <a:pPr algn="r"/>
                      <a:r>
                        <a:rPr lang="en-US" sz="1100" dirty="0">
                          <a:solidFill>
                            <a:schemeClr val="bg1"/>
                          </a:solidFill>
                        </a:rPr>
                        <a:t>Customer Business Review</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459105372"/>
                  </a:ext>
                </a:extLst>
              </a:tr>
              <a:tr h="368959">
                <a:tc>
                  <a:txBody>
                    <a:bodyPr/>
                    <a:lstStyle/>
                    <a:p>
                      <a:pPr algn="r"/>
                      <a:r>
                        <a:rPr lang="en-US" sz="1100" dirty="0">
                          <a:solidFill>
                            <a:schemeClr val="bg1"/>
                          </a:solidFill>
                        </a:rPr>
                        <a:t>First Renewal Call – I/T</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238591880"/>
                  </a:ext>
                </a:extLst>
              </a:tr>
              <a:tr h="469037">
                <a:tc>
                  <a:txBody>
                    <a:bodyPr/>
                    <a:lstStyle/>
                    <a:p>
                      <a:pPr algn="r"/>
                      <a:r>
                        <a:rPr lang="en-US" sz="1100" dirty="0">
                          <a:solidFill>
                            <a:schemeClr val="bg1"/>
                          </a:solidFill>
                        </a:rPr>
                        <a:t>Timeline Call – Procurement</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995013267"/>
                  </a:ext>
                </a:extLst>
              </a:tr>
              <a:tr h="368959">
                <a:tc>
                  <a:txBody>
                    <a:bodyPr/>
                    <a:lstStyle/>
                    <a:p>
                      <a:pPr algn="r"/>
                      <a:r>
                        <a:rPr lang="en-US" sz="1100" dirty="0">
                          <a:solidFill>
                            <a:schemeClr val="bg1"/>
                          </a:solidFill>
                        </a:rPr>
                        <a:t>Alignment Call – Partner</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143613643"/>
                  </a:ext>
                </a:extLst>
              </a:tr>
              <a:tr h="368959">
                <a:tc>
                  <a:txBody>
                    <a:bodyPr/>
                    <a:lstStyle/>
                    <a:p>
                      <a:pPr algn="r"/>
                      <a:r>
                        <a:rPr lang="en-US" sz="1100" dirty="0">
                          <a:solidFill>
                            <a:schemeClr val="bg1"/>
                          </a:solidFill>
                        </a:rPr>
                        <a:t>Send Quote to Partner</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941994451"/>
                  </a:ext>
                </a:extLst>
              </a:tr>
              <a:tr h="368959">
                <a:tc>
                  <a:txBody>
                    <a:bodyPr/>
                    <a:lstStyle/>
                    <a:p>
                      <a:pPr algn="r"/>
                      <a:r>
                        <a:rPr lang="en-US" sz="1100" dirty="0">
                          <a:solidFill>
                            <a:schemeClr val="bg1"/>
                          </a:solidFill>
                        </a:rPr>
                        <a:t>Send Quote to Customer</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87333927"/>
                  </a:ext>
                </a:extLst>
              </a:tr>
              <a:tr h="469037">
                <a:tc>
                  <a:txBody>
                    <a:bodyPr/>
                    <a:lstStyle/>
                    <a:p>
                      <a:pPr algn="r"/>
                      <a:r>
                        <a:rPr lang="en-US" sz="1100" dirty="0">
                          <a:solidFill>
                            <a:schemeClr val="bg1"/>
                          </a:solidFill>
                        </a:rPr>
                        <a:t>Current Quarter Booking</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000" dirty="0"/>
                        <a:t>Negotiate, Receive PO, Book – Q1</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2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200" dirty="0"/>
                    </a:p>
                  </a:txBody>
                  <a:tcPr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Negotiate, Receive PO, Book – Q2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Negotiate, Receive PO, Book – Q3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Negotiate, Receive PO, Book – Q4</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tc hMerge="1">
                  <a:txBody>
                    <a:bodyPr/>
                    <a:lstStyle/>
                    <a:p>
                      <a:pPr algn="ct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561417220"/>
                  </a:ext>
                </a:extLst>
              </a:tr>
              <a:tr h="368959">
                <a:tc>
                  <a:txBody>
                    <a:bodyPr/>
                    <a:lstStyle/>
                    <a:p>
                      <a:pPr algn="r"/>
                      <a:r>
                        <a:rPr lang="en-US" sz="1100" dirty="0">
                          <a:solidFill>
                            <a:schemeClr val="bg1"/>
                          </a:solidFill>
                        </a:rPr>
                        <a:t>Customer Thank You</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-Mar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-Sept</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89069212"/>
                  </a:ext>
                </a:extLst>
              </a:tr>
              <a:tr h="368959">
                <a:tc>
                  <a:txBody>
                    <a:bodyPr/>
                    <a:lstStyle/>
                    <a:p>
                      <a:pPr algn="r"/>
                      <a:endParaRPr lang="en-US" sz="1100" dirty="0">
                        <a:solidFill>
                          <a:schemeClr val="bg1"/>
                        </a:solidFill>
                      </a:endParaRP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6843179"/>
                  </a:ext>
                </a:extLst>
              </a:tr>
              <a:tr h="368959">
                <a:tc>
                  <a:txBody>
                    <a:bodyPr/>
                    <a:lstStyle/>
                    <a:p>
                      <a:pPr marL="0" algn="r" defTabSz="914400" rtl="0" eaLnBrk="1" latinLnBrk="0" hangingPunct="1"/>
                      <a:r>
                        <a:rPr lang="en-US" sz="1100" kern="1200" dirty="0">
                          <a:solidFill>
                            <a:schemeClr val="bg1"/>
                          </a:solidFill>
                          <a:latin typeface="+mn-lt"/>
                          <a:ea typeface="+mn-ea"/>
                          <a:cs typeface="+mn-cs"/>
                        </a:rPr>
                        <a:t>Consolidation Feedback</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Q4</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Q1</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Q1</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Q2</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Q2</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Q3</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algn="ctr" defTabSz="914400" rtl="0" eaLnBrk="1" latinLnBrk="0" hangingPunct="1"/>
                      <a:r>
                        <a:rPr lang="en-US" sz="1000" kern="1200" dirty="0">
                          <a:solidFill>
                            <a:schemeClr val="dk1"/>
                          </a:solidFill>
                          <a:latin typeface="+mn-lt"/>
                          <a:ea typeface="+mn-ea"/>
                          <a:cs typeface="+mn-cs"/>
                        </a:rPr>
                        <a:t>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835396306"/>
                  </a:ext>
                </a:extLst>
              </a:tr>
              <a:tr h="368959">
                <a:tc>
                  <a:txBody>
                    <a:bodyPr/>
                    <a:lstStyle/>
                    <a:p>
                      <a:pPr algn="r"/>
                      <a:r>
                        <a:rPr lang="en-US" sz="1100" dirty="0">
                          <a:solidFill>
                            <a:schemeClr val="bg1"/>
                          </a:solidFill>
                        </a:rPr>
                        <a:t>Quote Scrub</a:t>
                      </a: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Sept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Oct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Nov</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Dec</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Feb</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Mar</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Apr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May</a:t>
                      </a:r>
                    </a:p>
                  </a:txBody>
                  <a:tcPr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Jun</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000" dirty="0"/>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351009115"/>
                  </a:ext>
                </a:extLst>
              </a:tr>
            </a:tbl>
          </a:graphicData>
        </a:graphic>
      </p:graphicFrame>
      <p:sp>
        <p:nvSpPr>
          <p:cNvPr id="9" name="TextBox 8">
            <a:extLst>
              <a:ext uri="{FF2B5EF4-FFF2-40B4-BE49-F238E27FC236}">
                <a16:creationId xmlns:a16="http://schemas.microsoft.com/office/drawing/2014/main" id="{06FE8216-BCF8-6E45-892C-474B02526155}"/>
              </a:ext>
            </a:extLst>
          </p:cNvPr>
          <p:cNvSpPr txBox="1"/>
          <p:nvPr/>
        </p:nvSpPr>
        <p:spPr>
          <a:xfrm>
            <a:off x="5895492" y="-238539"/>
            <a:ext cx="0" cy="0"/>
          </a:xfrm>
          <a:prstGeom prst="rect">
            <a:avLst/>
          </a:prstGeom>
        </p:spPr>
        <p:txBody>
          <a:bodyPr vert="horz" wrap="none" lIns="0" tIns="0" rIns="0" bIns="0" rtlCol="0" anchor="b">
            <a:noAutofit/>
          </a:bodyPr>
          <a:lstStyle/>
          <a:p>
            <a:endParaRPr lang="en-US" dirty="0"/>
          </a:p>
        </p:txBody>
      </p:sp>
      <p:pic>
        <p:nvPicPr>
          <p:cNvPr id="4" name="Picture 3">
            <a:extLst>
              <a:ext uri="{FF2B5EF4-FFF2-40B4-BE49-F238E27FC236}">
                <a16:creationId xmlns:a16="http://schemas.microsoft.com/office/drawing/2014/main" id="{3E4C8709-51DF-4B64-9BE4-841C57BD165E}"/>
              </a:ext>
            </a:extLst>
          </p:cNvPr>
          <p:cNvPicPr>
            <a:picLocks noChangeAspect="1"/>
          </p:cNvPicPr>
          <p:nvPr/>
        </p:nvPicPr>
        <p:blipFill>
          <a:blip r:embed="rId7">
            <a:alphaModFix amt="63000"/>
            <a:extLst>
              <a:ext uri="{BEBA8EAE-BF5A-486C-A8C5-ECC9F3942E4B}">
                <a14:imgProps xmlns:a14="http://schemas.microsoft.com/office/drawing/2010/main">
                  <a14:imgLayer r:embed="rId8">
                    <a14:imgEffect>
                      <a14:artisticBlur/>
                    </a14:imgEffect>
                  </a14:imgLayer>
                </a14:imgProps>
              </a:ext>
            </a:extLst>
          </a:blip>
          <a:stretch>
            <a:fillRect/>
          </a:stretch>
        </p:blipFill>
        <p:spPr>
          <a:xfrm>
            <a:off x="2571750" y="1914201"/>
            <a:ext cx="9010810" cy="4257994"/>
          </a:xfrm>
          <a:prstGeom prst="rect">
            <a:avLst/>
          </a:prstGeom>
        </p:spPr>
      </p:pic>
      <p:pic>
        <p:nvPicPr>
          <p:cNvPr id="10" name="Picture 9">
            <a:extLst>
              <a:ext uri="{FF2B5EF4-FFF2-40B4-BE49-F238E27FC236}">
                <a16:creationId xmlns:a16="http://schemas.microsoft.com/office/drawing/2014/main" id="{7D2EBF33-C907-0D0A-3BCA-C409A037DC5E}"/>
              </a:ext>
            </a:extLst>
          </p:cNvPr>
          <p:cNvPicPr>
            <a:picLocks noChangeAspect="1"/>
          </p:cNvPicPr>
          <p:nvPr/>
        </p:nvPicPr>
        <p:blipFill>
          <a:blip r:embed="rId7">
            <a:alphaModFix amt="63000"/>
            <a:extLst>
              <a:ext uri="{BEBA8EAE-BF5A-486C-A8C5-ECC9F3942E4B}">
                <a14:imgProps xmlns:a14="http://schemas.microsoft.com/office/drawing/2010/main">
                  <a14:imgLayer r:embed="rId8">
                    <a14:imgEffect>
                      <a14:artisticBlur/>
                    </a14:imgEffect>
                  </a14:imgLayer>
                </a14:imgProps>
              </a:ext>
            </a:extLst>
          </a:blip>
          <a:stretch>
            <a:fillRect/>
          </a:stretch>
        </p:blipFill>
        <p:spPr>
          <a:xfrm>
            <a:off x="2571750" y="1266822"/>
            <a:ext cx="9010810" cy="272729"/>
          </a:xfrm>
          <a:prstGeom prst="rect">
            <a:avLst/>
          </a:prstGeom>
        </p:spPr>
      </p:pic>
      <p:sp>
        <p:nvSpPr>
          <p:cNvPr id="13" name="Rectangle 12">
            <a:extLst>
              <a:ext uri="{FF2B5EF4-FFF2-40B4-BE49-F238E27FC236}">
                <a16:creationId xmlns:a16="http://schemas.microsoft.com/office/drawing/2014/main" id="{C45050E4-4BD6-A427-9D66-8786EDE2170B}"/>
              </a:ext>
            </a:extLst>
          </p:cNvPr>
          <p:cNvSpPr/>
          <p:nvPr/>
        </p:nvSpPr>
        <p:spPr bwMode="auto">
          <a:xfrm>
            <a:off x="609440" y="1539551"/>
            <a:ext cx="10973120" cy="374647"/>
          </a:xfrm>
          <a:prstGeom prst="rect">
            <a:avLst/>
          </a:prstGeom>
          <a:noFill/>
          <a:ln w="28575" cap="rnd" cmpd="sng" algn="ctr">
            <a:solidFill>
              <a:schemeClr val="accent6"/>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a:solidFill>
                <a:srgbClr val="FFFFFF"/>
              </a:solidFill>
            </a:endParaRPr>
          </a:p>
        </p:txBody>
      </p:sp>
      <p:grpSp>
        <p:nvGrpSpPr>
          <p:cNvPr id="18" name="Group 17">
            <a:extLst>
              <a:ext uri="{FF2B5EF4-FFF2-40B4-BE49-F238E27FC236}">
                <a16:creationId xmlns:a16="http://schemas.microsoft.com/office/drawing/2014/main" id="{7F4F4E39-7B62-14CE-D0E7-55B84B468B93}"/>
              </a:ext>
            </a:extLst>
          </p:cNvPr>
          <p:cNvGrpSpPr/>
          <p:nvPr/>
        </p:nvGrpSpPr>
        <p:grpSpPr>
          <a:xfrm>
            <a:off x="7239000" y="2059649"/>
            <a:ext cx="3810000" cy="940075"/>
            <a:chOff x="7239000" y="2059649"/>
            <a:chExt cx="3810000" cy="940075"/>
          </a:xfrm>
        </p:grpSpPr>
        <p:sp>
          <p:nvSpPr>
            <p:cNvPr id="16" name="Rectangle 15">
              <a:extLst>
                <a:ext uri="{FF2B5EF4-FFF2-40B4-BE49-F238E27FC236}">
                  <a16:creationId xmlns:a16="http://schemas.microsoft.com/office/drawing/2014/main" id="{A69181E8-3C53-3BDA-05B3-C5671AB38CAE}"/>
                </a:ext>
              </a:extLst>
            </p:cNvPr>
            <p:cNvSpPr/>
            <p:nvPr/>
          </p:nvSpPr>
          <p:spPr bwMode="auto">
            <a:xfrm>
              <a:off x="7239000" y="2186924"/>
              <a:ext cx="3810000" cy="812800"/>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1600" dirty="0">
                  <a:solidFill>
                    <a:schemeClr val="bg1"/>
                  </a:solidFill>
                </a:rPr>
                <a:t>You can see which month these activities need to be done for the activities below</a:t>
              </a:r>
            </a:p>
          </p:txBody>
        </p:sp>
        <p:sp>
          <p:nvSpPr>
            <p:cNvPr id="17" name="Isosceles Triangle 16">
              <a:extLst>
                <a:ext uri="{FF2B5EF4-FFF2-40B4-BE49-F238E27FC236}">
                  <a16:creationId xmlns:a16="http://schemas.microsoft.com/office/drawing/2014/main" id="{C11A1F92-D98B-4554-BCCD-178C9E3B2781}"/>
                </a:ext>
              </a:extLst>
            </p:cNvPr>
            <p:cNvSpPr/>
            <p:nvPr/>
          </p:nvSpPr>
          <p:spPr>
            <a:xfrm>
              <a:off x="10295594" y="2059649"/>
              <a:ext cx="147638" cy="127274"/>
            </a:xfrm>
            <a:prstGeom prst="triangl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spTree>
    <p:extLst>
      <p:ext uri="{BB962C8B-B14F-4D97-AF65-F5344CB8AC3E}">
        <p14:creationId xmlns:p14="http://schemas.microsoft.com/office/powerpoint/2010/main" val="1796800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0C1D3E-22A3-51DC-66DF-64E1F155A357}"/>
              </a:ext>
            </a:extLst>
          </p:cNvPr>
          <p:cNvSpPr>
            <a:spLocks noGrp="1"/>
          </p:cNvSpPr>
          <p:nvPr>
            <p:ph type="body" sz="quarter" idx="10"/>
          </p:nvPr>
        </p:nvSpPr>
        <p:spPr/>
        <p:txBody>
          <a:bodyPr/>
          <a:lstStyle/>
          <a:p>
            <a:r>
              <a:rPr lang="en-US" dirty="0"/>
              <a:t>Business Review Call</a:t>
            </a:r>
          </a:p>
        </p:txBody>
      </p:sp>
      <p:sp>
        <p:nvSpPr>
          <p:cNvPr id="5" name="Text Placeholder 4">
            <a:extLst>
              <a:ext uri="{FF2B5EF4-FFF2-40B4-BE49-F238E27FC236}">
                <a16:creationId xmlns:a16="http://schemas.microsoft.com/office/drawing/2014/main" id="{DC9FBD9D-0354-41EC-AF3A-02B81821F951}"/>
              </a:ext>
            </a:extLst>
          </p:cNvPr>
          <p:cNvSpPr>
            <a:spLocks noGrp="1"/>
          </p:cNvSpPr>
          <p:nvPr>
            <p:ph type="body" sz="quarter" idx="11"/>
          </p:nvPr>
        </p:nvSpPr>
        <p:spPr/>
        <p:txBody>
          <a:bodyPr>
            <a:normAutofit fontScale="92500"/>
          </a:bodyPr>
          <a:lstStyle/>
          <a:p>
            <a:r>
              <a:rPr lang="en-US" dirty="0"/>
              <a:t>01</a:t>
            </a:r>
          </a:p>
        </p:txBody>
      </p:sp>
    </p:spTree>
    <p:extLst>
      <p:ext uri="{BB962C8B-B14F-4D97-AF65-F5344CB8AC3E}">
        <p14:creationId xmlns:p14="http://schemas.microsoft.com/office/powerpoint/2010/main" val="142995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779C7-9F57-DC76-AE6A-32BEBB34793B}"/>
              </a:ext>
            </a:extLst>
          </p:cNvPr>
          <p:cNvSpPr>
            <a:spLocks noGrp="1"/>
          </p:cNvSpPr>
          <p:nvPr>
            <p:ph type="title"/>
          </p:nvPr>
        </p:nvSpPr>
        <p:spPr/>
        <p:txBody>
          <a:bodyPr/>
          <a:lstStyle/>
          <a:p>
            <a:r>
              <a:rPr lang="en-US" dirty="0">
                <a:latin typeface="Avenir Next LT Pro" pitchFamily="50" charset="0"/>
                <a:ea typeface="Polaris Light" panose="02000000000000000000" pitchFamily="2" charset="0"/>
                <a:cs typeface="Polaris Light" panose="02000000000000000000" pitchFamily="2" charset="0"/>
              </a:rPr>
              <a:t>Event | Business Review Call</a:t>
            </a:r>
            <a:endParaRPr lang="en-US" dirty="0"/>
          </a:p>
        </p:txBody>
      </p:sp>
      <p:sp>
        <p:nvSpPr>
          <p:cNvPr id="5" name="Rectangle 4">
            <a:extLst>
              <a:ext uri="{FF2B5EF4-FFF2-40B4-BE49-F238E27FC236}">
                <a16:creationId xmlns:a16="http://schemas.microsoft.com/office/drawing/2014/main" id="{3FDDD691-C468-988B-B507-875DBC274A57}"/>
              </a:ext>
            </a:extLst>
          </p:cNvPr>
          <p:cNvSpPr/>
          <p:nvPr/>
        </p:nvSpPr>
        <p:spPr>
          <a:xfrm>
            <a:off x="0" y="1304926"/>
            <a:ext cx="6492240" cy="4867274"/>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6" name="Rectangle 5">
            <a:extLst>
              <a:ext uri="{FF2B5EF4-FFF2-40B4-BE49-F238E27FC236}">
                <a16:creationId xmlns:a16="http://schemas.microsoft.com/office/drawing/2014/main" id="{BE8EDCC2-C2EE-5092-FF3B-3E812657A1FB}"/>
              </a:ext>
            </a:extLst>
          </p:cNvPr>
          <p:cNvSpPr/>
          <p:nvPr/>
        </p:nvSpPr>
        <p:spPr>
          <a:xfrm>
            <a:off x="6656455" y="1508442"/>
            <a:ext cx="936154"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Objectives</a:t>
            </a:r>
          </a:p>
        </p:txBody>
      </p:sp>
      <p:sp>
        <p:nvSpPr>
          <p:cNvPr id="7" name="Rectangle 6">
            <a:extLst>
              <a:ext uri="{FF2B5EF4-FFF2-40B4-BE49-F238E27FC236}">
                <a16:creationId xmlns:a16="http://schemas.microsoft.com/office/drawing/2014/main" id="{4A8EDA54-A5E0-3C61-293C-C89826C22BA2}"/>
              </a:ext>
            </a:extLst>
          </p:cNvPr>
          <p:cNvSpPr/>
          <p:nvPr/>
        </p:nvSpPr>
        <p:spPr>
          <a:xfrm>
            <a:off x="10708763" y="1508442"/>
            <a:ext cx="873637" cy="215444"/>
          </a:xfrm>
          <a:prstGeom prst="rect">
            <a:avLst/>
          </a:prstGeom>
        </p:spPr>
        <p:txBody>
          <a:bodyPr wrap="none" lIns="0" tIns="0" rIns="0" bIns="0">
            <a:spAutoFit/>
          </a:bodyPr>
          <a:lstStyle/>
          <a:p>
            <a:r>
              <a:rPr lang="en-US" sz="1400" b="1" dirty="0">
                <a:latin typeface="Avenir Next LT Pro" pitchFamily="50" charset="0"/>
                <a:ea typeface="Polaris Medium" panose="02000000000000000000" pitchFamily="2" charset="0"/>
                <a:cs typeface="Polaris Medium" panose="02000000000000000000" pitchFamily="2" charset="0"/>
              </a:rPr>
              <a:t>End Goals</a:t>
            </a:r>
          </a:p>
        </p:txBody>
      </p:sp>
      <p:grpSp>
        <p:nvGrpSpPr>
          <p:cNvPr id="70" name="Group 69">
            <a:extLst>
              <a:ext uri="{FF2B5EF4-FFF2-40B4-BE49-F238E27FC236}">
                <a16:creationId xmlns:a16="http://schemas.microsoft.com/office/drawing/2014/main" id="{089E52AA-2E77-8FEB-7C85-976CAEF30CA7}"/>
              </a:ext>
            </a:extLst>
          </p:cNvPr>
          <p:cNvGrpSpPr/>
          <p:nvPr/>
        </p:nvGrpSpPr>
        <p:grpSpPr>
          <a:xfrm>
            <a:off x="7786447" y="1262064"/>
            <a:ext cx="2728477" cy="699934"/>
            <a:chOff x="7848600" y="1262064"/>
            <a:chExt cx="2728477" cy="699934"/>
          </a:xfrm>
        </p:grpSpPr>
        <p:cxnSp>
          <p:nvCxnSpPr>
            <p:cNvPr id="18" name="Straight Arrow Connector 17">
              <a:extLst>
                <a:ext uri="{FF2B5EF4-FFF2-40B4-BE49-F238E27FC236}">
                  <a16:creationId xmlns:a16="http://schemas.microsoft.com/office/drawing/2014/main" id="{C7D7A1DD-25E7-C081-6785-9C047E8C559B}"/>
                </a:ext>
              </a:extLst>
            </p:cNvPr>
            <p:cNvCxnSpPr>
              <a:cxnSpLocks/>
            </p:cNvCxnSpPr>
            <p:nvPr/>
          </p:nvCxnSpPr>
          <p:spPr>
            <a:xfrm>
              <a:off x="7848600" y="1616164"/>
              <a:ext cx="2728477" cy="0"/>
            </a:xfrm>
            <a:prstGeom prst="straightConnector1">
              <a:avLst/>
            </a:prstGeom>
            <a:ln w="12700">
              <a:solidFill>
                <a:schemeClr val="accent3"/>
              </a:solidFill>
              <a:headEnd w="lg" len="med"/>
              <a:tailEnd type="arrow" w="med" len="sm"/>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CAA6CB9-358A-76CB-519E-FB2914D3F7B0}"/>
                </a:ext>
              </a:extLst>
            </p:cNvPr>
            <p:cNvSpPr/>
            <p:nvPr/>
          </p:nvSpPr>
          <p:spPr>
            <a:xfrm>
              <a:off x="8854161" y="1262064"/>
              <a:ext cx="717354" cy="699934"/>
            </a:xfrm>
            <a:prstGeom prst="rect">
              <a:avLst/>
            </a:prstGeom>
            <a:solidFill>
              <a:schemeClr val="bg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8" name="Graphic 28">
              <a:extLst>
                <a:ext uri="{FF2B5EF4-FFF2-40B4-BE49-F238E27FC236}">
                  <a16:creationId xmlns:a16="http://schemas.microsoft.com/office/drawing/2014/main" id="{79A15FC1-94BF-D587-467F-9F194158E485}"/>
                </a:ext>
              </a:extLst>
            </p:cNvPr>
            <p:cNvGrpSpPr/>
            <p:nvPr/>
          </p:nvGrpSpPr>
          <p:grpSpPr>
            <a:xfrm>
              <a:off x="8933528" y="1376367"/>
              <a:ext cx="558621" cy="479595"/>
              <a:chOff x="7885366" y="3891679"/>
              <a:chExt cx="714375" cy="613315"/>
            </a:xfrm>
          </p:grpSpPr>
          <p:sp>
            <p:nvSpPr>
              <p:cNvPr id="9" name="Freeform 30">
                <a:extLst>
                  <a:ext uri="{FF2B5EF4-FFF2-40B4-BE49-F238E27FC236}">
                    <a16:creationId xmlns:a16="http://schemas.microsoft.com/office/drawing/2014/main" id="{4398952E-88AE-BDA3-243B-3EE1E3865D9A}"/>
                  </a:ext>
                </a:extLst>
              </p:cNvPr>
              <p:cNvSpPr/>
              <p:nvPr/>
            </p:nvSpPr>
            <p:spPr>
              <a:xfrm>
                <a:off x="7885366" y="4495469"/>
                <a:ext cx="714375" cy="9525"/>
              </a:xfrm>
              <a:custGeom>
                <a:avLst/>
                <a:gdLst>
                  <a:gd name="connsiteX0" fmla="*/ 0 w 714375"/>
                  <a:gd name="connsiteY0" fmla="*/ 0 h 0"/>
                  <a:gd name="connsiteX1" fmla="*/ 715994 w 714375"/>
                  <a:gd name="connsiteY1" fmla="*/ 0 h 0"/>
                </a:gdLst>
                <a:ahLst/>
                <a:cxnLst>
                  <a:cxn ang="0">
                    <a:pos x="connsiteX0" y="connsiteY0"/>
                  </a:cxn>
                  <a:cxn ang="0">
                    <a:pos x="connsiteX1" y="connsiteY1"/>
                  </a:cxn>
                </a:cxnLst>
                <a:rect l="l" t="t" r="r" b="b"/>
                <a:pathLst>
                  <a:path w="714375">
                    <a:moveTo>
                      <a:pt x="0" y="0"/>
                    </a:moveTo>
                    <a:lnTo>
                      <a:pt x="715994" y="0"/>
                    </a:lnTo>
                  </a:path>
                </a:pathLst>
              </a:custGeom>
              <a:ln w="12700" cap="rnd">
                <a:solidFill>
                  <a:schemeClr val="accent3"/>
                </a:solidFill>
                <a:prstDash val="solid"/>
                <a:miter/>
              </a:ln>
            </p:spPr>
            <p:txBody>
              <a:bodyPr rtlCol="0" anchor="ctr"/>
              <a:lstStyle/>
              <a:p>
                <a:endParaRPr lang="en-US"/>
              </a:p>
            </p:txBody>
          </p:sp>
          <p:sp>
            <p:nvSpPr>
              <p:cNvPr id="10" name="Freeform 31">
                <a:extLst>
                  <a:ext uri="{FF2B5EF4-FFF2-40B4-BE49-F238E27FC236}">
                    <a16:creationId xmlns:a16="http://schemas.microsoft.com/office/drawing/2014/main" id="{FE4D1A59-88E1-74DF-FD74-FCF3B77B2A73}"/>
                  </a:ext>
                </a:extLst>
              </p:cNvPr>
              <p:cNvSpPr/>
              <p:nvPr/>
            </p:nvSpPr>
            <p:spPr>
              <a:xfrm>
                <a:off x="7896185" y="4031971"/>
                <a:ext cx="485775" cy="457201"/>
              </a:xfrm>
              <a:custGeom>
                <a:avLst/>
                <a:gdLst>
                  <a:gd name="connsiteX0" fmla="*/ 0 w 485775"/>
                  <a:gd name="connsiteY0" fmla="*/ 462546 h 457200"/>
                  <a:gd name="connsiteX1" fmla="*/ 232410 w 485775"/>
                  <a:gd name="connsiteY1" fmla="*/ 6393 h 457200"/>
                  <a:gd name="connsiteX2" fmla="*/ 254603 w 485775"/>
                  <a:gd name="connsiteY2" fmla="*/ 20586 h 457200"/>
                  <a:gd name="connsiteX3" fmla="*/ 487013 w 485775"/>
                  <a:gd name="connsiteY3" fmla="*/ 463498 h 457200"/>
                </a:gdLst>
                <a:ahLst/>
                <a:cxnLst>
                  <a:cxn ang="0">
                    <a:pos x="connsiteX0" y="connsiteY0"/>
                  </a:cxn>
                  <a:cxn ang="0">
                    <a:pos x="connsiteX1" y="connsiteY1"/>
                  </a:cxn>
                  <a:cxn ang="0">
                    <a:pos x="connsiteX2" y="connsiteY2"/>
                  </a:cxn>
                  <a:cxn ang="0">
                    <a:pos x="connsiteX3" y="connsiteY3"/>
                  </a:cxn>
                </a:cxnLst>
                <a:rect l="l" t="t" r="r" b="b"/>
                <a:pathLst>
                  <a:path w="485775" h="457200">
                    <a:moveTo>
                      <a:pt x="0" y="462546"/>
                    </a:moveTo>
                    <a:cubicBezTo>
                      <a:pt x="0" y="462546"/>
                      <a:pt x="224504" y="20586"/>
                      <a:pt x="232410" y="6393"/>
                    </a:cubicBezTo>
                    <a:cubicBezTo>
                      <a:pt x="240316" y="-7799"/>
                      <a:pt x="246983" y="3726"/>
                      <a:pt x="254603" y="20586"/>
                    </a:cubicBezTo>
                    <a:cubicBezTo>
                      <a:pt x="262223" y="37445"/>
                      <a:pt x="487013" y="463498"/>
                      <a:pt x="487013" y="463498"/>
                    </a:cubicBezTo>
                  </a:path>
                </a:pathLst>
              </a:custGeom>
              <a:noFill/>
              <a:ln w="12700" cap="rnd">
                <a:solidFill>
                  <a:schemeClr val="accent3"/>
                </a:solidFill>
                <a:prstDash val="solid"/>
                <a:miter/>
              </a:ln>
            </p:spPr>
            <p:txBody>
              <a:bodyPr rtlCol="0" anchor="ctr"/>
              <a:lstStyle/>
              <a:p>
                <a:endParaRPr lang="en-US"/>
              </a:p>
            </p:txBody>
          </p:sp>
          <p:sp>
            <p:nvSpPr>
              <p:cNvPr id="11" name="Freeform 32">
                <a:extLst>
                  <a:ext uri="{FF2B5EF4-FFF2-40B4-BE49-F238E27FC236}">
                    <a16:creationId xmlns:a16="http://schemas.microsoft.com/office/drawing/2014/main" id="{C9E39851-C4AA-7BD5-9ED8-1732859FE8FF}"/>
                  </a:ext>
                </a:extLst>
              </p:cNvPr>
              <p:cNvSpPr/>
              <p:nvPr/>
            </p:nvSpPr>
            <p:spPr>
              <a:xfrm>
                <a:off x="8302332" y="4143784"/>
                <a:ext cx="228600" cy="257175"/>
              </a:xfrm>
              <a:custGeom>
                <a:avLst/>
                <a:gdLst>
                  <a:gd name="connsiteX0" fmla="*/ 0 w 228600"/>
                  <a:gd name="connsiteY0" fmla="*/ 176330 h 257175"/>
                  <a:gd name="connsiteX1" fmla="*/ 87630 w 228600"/>
                  <a:gd name="connsiteY1" fmla="*/ 4880 h 257175"/>
                  <a:gd name="connsiteX2" fmla="*/ 104775 w 228600"/>
                  <a:gd name="connsiteY2" fmla="*/ 15834 h 257175"/>
                  <a:gd name="connsiteX3" fmla="*/ 234315 w 228600"/>
                  <a:gd name="connsiteY3" fmla="*/ 263484 h 257175"/>
                </a:gdLst>
                <a:ahLst/>
                <a:cxnLst>
                  <a:cxn ang="0">
                    <a:pos x="connsiteX0" y="connsiteY0"/>
                  </a:cxn>
                  <a:cxn ang="0">
                    <a:pos x="connsiteX1" y="connsiteY1"/>
                  </a:cxn>
                  <a:cxn ang="0">
                    <a:pos x="connsiteX2" y="connsiteY2"/>
                  </a:cxn>
                  <a:cxn ang="0">
                    <a:pos x="connsiteX3" y="connsiteY3"/>
                  </a:cxn>
                </a:cxnLst>
                <a:rect l="l" t="t" r="r" b="b"/>
                <a:pathLst>
                  <a:path w="228600" h="257175">
                    <a:moveTo>
                      <a:pt x="0" y="176330"/>
                    </a:moveTo>
                    <a:cubicBezTo>
                      <a:pt x="42672" y="92510"/>
                      <a:pt x="84677" y="10024"/>
                      <a:pt x="87630" y="4880"/>
                    </a:cubicBezTo>
                    <a:cubicBezTo>
                      <a:pt x="93821" y="-5978"/>
                      <a:pt x="98584" y="2880"/>
                      <a:pt x="104775" y="15834"/>
                    </a:cubicBezTo>
                    <a:cubicBezTo>
                      <a:pt x="108776" y="24216"/>
                      <a:pt x="182499" y="164519"/>
                      <a:pt x="234315" y="263484"/>
                    </a:cubicBezTo>
                  </a:path>
                </a:pathLst>
              </a:custGeom>
              <a:noFill/>
              <a:ln w="12700" cap="rnd">
                <a:solidFill>
                  <a:schemeClr val="accent3"/>
                </a:solidFill>
                <a:prstDash val="solid"/>
                <a:miter/>
              </a:ln>
            </p:spPr>
            <p:txBody>
              <a:bodyPr rtlCol="0" anchor="ctr"/>
              <a:lstStyle/>
              <a:p>
                <a:endParaRPr lang="en-US"/>
              </a:p>
            </p:txBody>
          </p:sp>
          <p:sp>
            <p:nvSpPr>
              <p:cNvPr id="12" name="Freeform 33">
                <a:extLst>
                  <a:ext uri="{FF2B5EF4-FFF2-40B4-BE49-F238E27FC236}">
                    <a16:creationId xmlns:a16="http://schemas.microsoft.com/office/drawing/2014/main" id="{A52F766D-C56C-0200-3B4A-7E0FF4BD3997}"/>
                  </a:ext>
                </a:extLst>
              </p:cNvPr>
              <p:cNvSpPr/>
              <p:nvPr/>
            </p:nvSpPr>
            <p:spPr>
              <a:xfrm>
                <a:off x="8035727" y="4193051"/>
                <a:ext cx="228600" cy="85725"/>
              </a:xfrm>
              <a:custGeom>
                <a:avLst/>
                <a:gdLst>
                  <a:gd name="connsiteX0" fmla="*/ 0 w 228600"/>
                  <a:gd name="connsiteY0" fmla="*/ 27242 h 85725"/>
                  <a:gd name="connsiteX1" fmla="*/ 47435 w 228600"/>
                  <a:gd name="connsiteY1" fmla="*/ 88392 h 85725"/>
                  <a:gd name="connsiteX2" fmla="*/ 115634 w 228600"/>
                  <a:gd name="connsiteY2" fmla="*/ 0 h 85725"/>
                  <a:gd name="connsiteX3" fmla="*/ 235077 w 228600"/>
                  <a:gd name="connsiteY3" fmla="*/ 89345 h 85725"/>
                </a:gdLst>
                <a:ahLst/>
                <a:cxnLst>
                  <a:cxn ang="0">
                    <a:pos x="connsiteX0" y="connsiteY0"/>
                  </a:cxn>
                  <a:cxn ang="0">
                    <a:pos x="connsiteX1" y="connsiteY1"/>
                  </a:cxn>
                  <a:cxn ang="0">
                    <a:pos x="connsiteX2" y="connsiteY2"/>
                  </a:cxn>
                  <a:cxn ang="0">
                    <a:pos x="connsiteX3" y="connsiteY3"/>
                  </a:cxn>
                </a:cxnLst>
                <a:rect l="l" t="t" r="r" b="b"/>
                <a:pathLst>
                  <a:path w="228600" h="85725">
                    <a:moveTo>
                      <a:pt x="0" y="27242"/>
                    </a:moveTo>
                    <a:lnTo>
                      <a:pt x="47435" y="88392"/>
                    </a:lnTo>
                    <a:lnTo>
                      <a:pt x="115634" y="0"/>
                    </a:lnTo>
                    <a:lnTo>
                      <a:pt x="235077" y="89345"/>
                    </a:lnTo>
                  </a:path>
                </a:pathLst>
              </a:custGeom>
              <a:noFill/>
              <a:ln w="12700" cap="rnd">
                <a:solidFill>
                  <a:schemeClr val="accent3"/>
                </a:solidFill>
                <a:prstDash val="solid"/>
                <a:miter/>
              </a:ln>
            </p:spPr>
            <p:txBody>
              <a:bodyPr rtlCol="0" anchor="ctr"/>
              <a:lstStyle/>
              <a:p>
                <a:endParaRPr lang="en-US"/>
              </a:p>
            </p:txBody>
          </p:sp>
          <p:sp>
            <p:nvSpPr>
              <p:cNvPr id="13" name="Freeform 34">
                <a:extLst>
                  <a:ext uri="{FF2B5EF4-FFF2-40B4-BE49-F238E27FC236}">
                    <a16:creationId xmlns:a16="http://schemas.microsoft.com/office/drawing/2014/main" id="{C4CF0807-CED7-4758-544B-3660F7A34EF2}"/>
                  </a:ext>
                </a:extLst>
              </p:cNvPr>
              <p:cNvSpPr/>
              <p:nvPr/>
            </p:nvSpPr>
            <p:spPr>
              <a:xfrm>
                <a:off x="8134787" y="3891680"/>
                <a:ext cx="9525" cy="133350"/>
              </a:xfrm>
              <a:custGeom>
                <a:avLst/>
                <a:gdLst>
                  <a:gd name="connsiteX0" fmla="*/ 0 w 0"/>
                  <a:gd name="connsiteY0" fmla="*/ 139637 h 133350"/>
                  <a:gd name="connsiteX1" fmla="*/ 0 w 0"/>
                  <a:gd name="connsiteY1" fmla="*/ 0 h 133350"/>
                </a:gdLst>
                <a:ahLst/>
                <a:cxnLst>
                  <a:cxn ang="0">
                    <a:pos x="connsiteX0" y="connsiteY0"/>
                  </a:cxn>
                  <a:cxn ang="0">
                    <a:pos x="connsiteX1" y="connsiteY1"/>
                  </a:cxn>
                </a:cxnLst>
                <a:rect l="l" t="t" r="r" b="b"/>
                <a:pathLst>
                  <a:path h="133350">
                    <a:moveTo>
                      <a:pt x="0" y="139637"/>
                    </a:moveTo>
                    <a:lnTo>
                      <a:pt x="0" y="0"/>
                    </a:lnTo>
                  </a:path>
                </a:pathLst>
              </a:custGeom>
              <a:ln w="12700" cap="rnd">
                <a:solidFill>
                  <a:schemeClr val="accent3"/>
                </a:solidFill>
                <a:prstDash val="solid"/>
                <a:round/>
              </a:ln>
            </p:spPr>
            <p:txBody>
              <a:bodyPr rtlCol="0" anchor="ctr"/>
              <a:lstStyle/>
              <a:p>
                <a:endParaRPr lang="en-US"/>
              </a:p>
            </p:txBody>
          </p:sp>
          <p:sp>
            <p:nvSpPr>
              <p:cNvPr id="14" name="Freeform 35">
                <a:extLst>
                  <a:ext uri="{FF2B5EF4-FFF2-40B4-BE49-F238E27FC236}">
                    <a16:creationId xmlns:a16="http://schemas.microsoft.com/office/drawing/2014/main" id="{12C00CE4-57C3-155B-B39A-80E0EA859D19}"/>
                  </a:ext>
                </a:extLst>
              </p:cNvPr>
              <p:cNvSpPr/>
              <p:nvPr/>
            </p:nvSpPr>
            <p:spPr>
              <a:xfrm>
                <a:off x="8134787" y="3891679"/>
                <a:ext cx="152400" cy="85725"/>
              </a:xfrm>
              <a:custGeom>
                <a:avLst/>
                <a:gdLst>
                  <a:gd name="connsiteX0" fmla="*/ 157448 w 152400"/>
                  <a:gd name="connsiteY0" fmla="*/ 89249 h 85725"/>
                  <a:gd name="connsiteX1" fmla="*/ 0 w 152400"/>
                  <a:gd name="connsiteY1" fmla="*/ 89249 h 85725"/>
                  <a:gd name="connsiteX2" fmla="*/ 0 w 152400"/>
                  <a:gd name="connsiteY2" fmla="*/ 0 h 85725"/>
                  <a:gd name="connsiteX3" fmla="*/ 157448 w 152400"/>
                  <a:gd name="connsiteY3" fmla="*/ 0 h 85725"/>
                  <a:gd name="connsiteX4" fmla="*/ 76962 w 152400"/>
                  <a:gd name="connsiteY4" fmla="*/ 44196 h 85725"/>
                  <a:gd name="connsiteX5" fmla="*/ 157448 w 152400"/>
                  <a:gd name="connsiteY5" fmla="*/ 8924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85725">
                    <a:moveTo>
                      <a:pt x="157448" y="89249"/>
                    </a:moveTo>
                    <a:lnTo>
                      <a:pt x="0" y="89249"/>
                    </a:lnTo>
                    <a:lnTo>
                      <a:pt x="0" y="0"/>
                    </a:lnTo>
                    <a:lnTo>
                      <a:pt x="157448" y="0"/>
                    </a:lnTo>
                    <a:lnTo>
                      <a:pt x="76962" y="44196"/>
                    </a:lnTo>
                    <a:lnTo>
                      <a:pt x="157448" y="89249"/>
                    </a:lnTo>
                    <a:close/>
                  </a:path>
                </a:pathLst>
              </a:custGeom>
              <a:noFill/>
              <a:ln w="12700" cap="rnd">
                <a:solidFill>
                  <a:schemeClr val="accent3"/>
                </a:solidFill>
                <a:prstDash val="solid"/>
                <a:round/>
              </a:ln>
            </p:spPr>
            <p:txBody>
              <a:bodyPr rtlCol="0" anchor="ctr"/>
              <a:lstStyle/>
              <a:p>
                <a:endParaRPr lang="en-US"/>
              </a:p>
            </p:txBody>
          </p:sp>
          <p:sp>
            <p:nvSpPr>
              <p:cNvPr id="15" name="Freeform 36">
                <a:extLst>
                  <a:ext uri="{FF2B5EF4-FFF2-40B4-BE49-F238E27FC236}">
                    <a16:creationId xmlns:a16="http://schemas.microsoft.com/office/drawing/2014/main" id="{1773A1F2-8939-E6DF-BA72-C3858EA71580}"/>
                  </a:ext>
                </a:extLst>
              </p:cNvPr>
              <p:cNvSpPr/>
              <p:nvPr/>
            </p:nvSpPr>
            <p:spPr>
              <a:xfrm>
                <a:off x="8335193" y="4239533"/>
                <a:ext cx="133350" cy="47625"/>
              </a:xfrm>
              <a:custGeom>
                <a:avLst/>
                <a:gdLst>
                  <a:gd name="connsiteX0" fmla="*/ 0 w 133350"/>
                  <a:gd name="connsiteY0" fmla="*/ 16288 h 47625"/>
                  <a:gd name="connsiteX1" fmla="*/ 28384 w 133350"/>
                  <a:gd name="connsiteY1" fmla="*/ 52959 h 47625"/>
                  <a:gd name="connsiteX2" fmla="*/ 69247 w 133350"/>
                  <a:gd name="connsiteY2" fmla="*/ 0 h 47625"/>
                  <a:gd name="connsiteX3" fmla="*/ 140779 w 133350"/>
                  <a:gd name="connsiteY3" fmla="*/ 53435 h 47625"/>
                </a:gdLst>
                <a:ahLst/>
                <a:cxnLst>
                  <a:cxn ang="0">
                    <a:pos x="connsiteX0" y="connsiteY0"/>
                  </a:cxn>
                  <a:cxn ang="0">
                    <a:pos x="connsiteX1" y="connsiteY1"/>
                  </a:cxn>
                  <a:cxn ang="0">
                    <a:pos x="connsiteX2" y="connsiteY2"/>
                  </a:cxn>
                  <a:cxn ang="0">
                    <a:pos x="connsiteX3" y="connsiteY3"/>
                  </a:cxn>
                </a:cxnLst>
                <a:rect l="l" t="t" r="r" b="b"/>
                <a:pathLst>
                  <a:path w="133350" h="47625">
                    <a:moveTo>
                      <a:pt x="0" y="16288"/>
                    </a:moveTo>
                    <a:lnTo>
                      <a:pt x="28384" y="52959"/>
                    </a:lnTo>
                    <a:lnTo>
                      <a:pt x="69247" y="0"/>
                    </a:lnTo>
                    <a:lnTo>
                      <a:pt x="140779" y="53435"/>
                    </a:lnTo>
                  </a:path>
                </a:pathLst>
              </a:custGeom>
              <a:noFill/>
              <a:ln w="12700" cap="rnd">
                <a:solidFill>
                  <a:schemeClr val="accent3"/>
                </a:solidFill>
                <a:prstDash val="solid"/>
                <a:miter/>
              </a:ln>
            </p:spPr>
            <p:txBody>
              <a:bodyPr rtlCol="0" anchor="ctr"/>
              <a:lstStyle/>
              <a:p>
                <a:endParaRPr lang="en-US"/>
              </a:p>
            </p:txBody>
          </p:sp>
        </p:grpSp>
      </p:grpSp>
      <p:sp>
        <p:nvSpPr>
          <p:cNvPr id="20" name="Rectangle 19">
            <a:extLst>
              <a:ext uri="{FF2B5EF4-FFF2-40B4-BE49-F238E27FC236}">
                <a16:creationId xmlns:a16="http://schemas.microsoft.com/office/drawing/2014/main" id="{A346225B-0F05-74C0-C53A-ED58B55E76AA}"/>
              </a:ext>
            </a:extLst>
          </p:cNvPr>
          <p:cNvSpPr/>
          <p:nvPr/>
        </p:nvSpPr>
        <p:spPr>
          <a:xfrm>
            <a:off x="6656456" y="1973682"/>
            <a:ext cx="1641322" cy="1538883"/>
          </a:xfrm>
          <a:prstGeom prst="rect">
            <a:avLst/>
          </a:prstGeom>
        </p:spPr>
        <p:txBody>
          <a:bodyPr wrap="square" lIns="0" tIns="0" rIns="0" bIns="0">
            <a:spAutoFit/>
          </a:bodyPr>
          <a:lstStyle/>
          <a:p>
            <a:pPr marL="216000" indent="-216000">
              <a:spcAft>
                <a:spcPts val="600"/>
              </a:spcAft>
              <a:buSzPct val="100000"/>
              <a:buFont typeface="+mj-lt"/>
              <a:buAutoNum type="arabicPeriod"/>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Discovery/Past Value Delivered/Future Value</a:t>
            </a:r>
            <a:b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b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(actually installed, functioning, meeting business objectives)</a:t>
            </a:r>
          </a:p>
          <a:p>
            <a:pPr marL="216000" indent="-216000">
              <a:spcAft>
                <a:spcPts val="600"/>
              </a:spcAft>
              <a:buSzPct val="100000"/>
              <a:buFont typeface="+mj-lt"/>
              <a:buAutoNum type="arabicPeriod"/>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Identify additional opportunities – future projects</a:t>
            </a:r>
          </a:p>
          <a:p>
            <a:pPr marL="216000" indent="-216000">
              <a:spcAft>
                <a:spcPts val="600"/>
              </a:spcAft>
              <a:buSzPct val="100000"/>
              <a:buFont typeface="+mj-lt"/>
              <a:buAutoNum type="arabicPeriod"/>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Identify Risk</a:t>
            </a:r>
          </a:p>
        </p:txBody>
      </p:sp>
      <p:sp>
        <p:nvSpPr>
          <p:cNvPr id="21" name="Rectangle 20">
            <a:extLst>
              <a:ext uri="{FF2B5EF4-FFF2-40B4-BE49-F238E27FC236}">
                <a16:creationId xmlns:a16="http://schemas.microsoft.com/office/drawing/2014/main" id="{69E2DBE9-AFC8-E34A-C712-4E7FFF445745}"/>
              </a:ext>
            </a:extLst>
          </p:cNvPr>
          <p:cNvSpPr/>
          <p:nvPr/>
        </p:nvSpPr>
        <p:spPr>
          <a:xfrm>
            <a:off x="9939528" y="1973682"/>
            <a:ext cx="1641322" cy="1738938"/>
          </a:xfrm>
          <a:prstGeom prst="rect">
            <a:avLst/>
          </a:prstGeom>
        </p:spPr>
        <p:txBody>
          <a:bodyPr wrap="square" lIns="0" tIns="0" rIns="0" bIns="0">
            <a:spAutoFit/>
          </a:bodyPr>
          <a:lstStyle/>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Build Relationship</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Establish credibility</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Assess customer health</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Sell Value of Client</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Sell Value of Maintenance</a:t>
            </a:r>
          </a:p>
          <a:p>
            <a:pPr fontAlgn="t">
              <a:lnSpc>
                <a:spcPct val="110000"/>
              </a:lnSpc>
              <a:spcAft>
                <a:spcPts val="600"/>
              </a:spcAft>
              <a:defRP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Uncover additional</a:t>
            </a:r>
            <a:b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b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stakeholder/influencers/</a:t>
            </a:r>
            <a:b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b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decision makers</a:t>
            </a:r>
          </a:p>
        </p:txBody>
      </p:sp>
      <p:grpSp>
        <p:nvGrpSpPr>
          <p:cNvPr id="54" name="Group 53">
            <a:extLst>
              <a:ext uri="{FF2B5EF4-FFF2-40B4-BE49-F238E27FC236}">
                <a16:creationId xmlns:a16="http://schemas.microsoft.com/office/drawing/2014/main" id="{152A4D07-7226-3BFB-4D64-6680062AB17E}"/>
              </a:ext>
            </a:extLst>
          </p:cNvPr>
          <p:cNvGrpSpPr/>
          <p:nvPr/>
        </p:nvGrpSpPr>
        <p:grpSpPr>
          <a:xfrm>
            <a:off x="609596" y="1540657"/>
            <a:ext cx="1762207" cy="219035"/>
            <a:chOff x="609596" y="1540657"/>
            <a:chExt cx="1762207" cy="219035"/>
          </a:xfrm>
        </p:grpSpPr>
        <p:sp>
          <p:nvSpPr>
            <p:cNvPr id="22" name="Rectangle 21">
              <a:extLst>
                <a:ext uri="{FF2B5EF4-FFF2-40B4-BE49-F238E27FC236}">
                  <a16:creationId xmlns:a16="http://schemas.microsoft.com/office/drawing/2014/main" id="{624822FF-550E-D40E-5907-E75F4251760D}"/>
                </a:ext>
              </a:extLst>
            </p:cNvPr>
            <p:cNvSpPr/>
            <p:nvPr/>
          </p:nvSpPr>
          <p:spPr>
            <a:xfrm>
              <a:off x="958851" y="1560505"/>
              <a:ext cx="1412952"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Timing: </a:t>
              </a:r>
              <a:r>
                <a:rPr lang="en-US" sz="1100" dirty="0">
                  <a:solidFill>
                    <a:schemeClr val="tx2"/>
                  </a:solidFill>
                  <a:latin typeface="Avenir Next LT Pro" pitchFamily="50" charset="0"/>
                  <a:ea typeface="Polaris Book" panose="02000000000000000000" pitchFamily="2" charset="0"/>
                  <a:cs typeface="Polaris Book" panose="02000000000000000000" pitchFamily="2" charset="0"/>
                </a:rPr>
                <a:t>- 180</a:t>
              </a:r>
            </a:p>
          </p:txBody>
        </p:sp>
        <p:grpSp>
          <p:nvGrpSpPr>
            <p:cNvPr id="27" name="Group 26">
              <a:extLst>
                <a:ext uri="{FF2B5EF4-FFF2-40B4-BE49-F238E27FC236}">
                  <a16:creationId xmlns:a16="http://schemas.microsoft.com/office/drawing/2014/main" id="{66B1577D-C0ED-A3DC-CA74-DAA068257024}"/>
                </a:ext>
              </a:extLst>
            </p:cNvPr>
            <p:cNvGrpSpPr/>
            <p:nvPr/>
          </p:nvGrpSpPr>
          <p:grpSpPr>
            <a:xfrm>
              <a:off x="609596" y="1540657"/>
              <a:ext cx="219035" cy="219035"/>
              <a:chOff x="609596" y="1299677"/>
              <a:chExt cx="219035" cy="219035"/>
            </a:xfrm>
          </p:grpSpPr>
          <p:sp>
            <p:nvSpPr>
              <p:cNvPr id="24" name="Rectangle 23">
                <a:extLst>
                  <a:ext uri="{FF2B5EF4-FFF2-40B4-BE49-F238E27FC236}">
                    <a16:creationId xmlns:a16="http://schemas.microsoft.com/office/drawing/2014/main" id="{885FA5F5-CFD1-AA87-65C9-3FD312357AFB}"/>
                  </a:ext>
                </a:extLst>
              </p:cNvPr>
              <p:cNvSpPr/>
              <p:nvPr/>
            </p:nvSpPr>
            <p:spPr>
              <a:xfrm>
                <a:off x="609596" y="1299677"/>
                <a:ext cx="219035" cy="219035"/>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cxnSp>
            <p:nvCxnSpPr>
              <p:cNvPr id="25" name="Straight Connector 24">
                <a:extLst>
                  <a:ext uri="{FF2B5EF4-FFF2-40B4-BE49-F238E27FC236}">
                    <a16:creationId xmlns:a16="http://schemas.microsoft.com/office/drawing/2014/main" id="{C9AF2CD9-20EE-382A-A6C5-9A24EF04B1CB}"/>
                  </a:ext>
                </a:extLst>
              </p:cNvPr>
              <p:cNvCxnSpPr>
                <a:cxnSpLocks/>
              </p:cNvCxnSpPr>
              <p:nvPr/>
            </p:nvCxnSpPr>
            <p:spPr>
              <a:xfrm rot="16200000">
                <a:off x="699381" y="1405958"/>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D2C1C4-0AB4-D09B-DD68-881DB987B0D1}"/>
                  </a:ext>
                </a:extLst>
              </p:cNvPr>
              <p:cNvCxnSpPr>
                <a:cxnSpLocks/>
              </p:cNvCxnSpPr>
              <p:nvPr/>
            </p:nvCxnSpPr>
            <p:spPr>
              <a:xfrm rot="16200000" flipH="1">
                <a:off x="699381" y="1363694"/>
                <a:ext cx="39471" cy="48726"/>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23" name="Rectangle 22">
            <a:extLst>
              <a:ext uri="{FF2B5EF4-FFF2-40B4-BE49-F238E27FC236}">
                <a16:creationId xmlns:a16="http://schemas.microsoft.com/office/drawing/2014/main" id="{64062E07-CFF2-41CD-2DC5-17E1B41A5C3B}"/>
              </a:ext>
            </a:extLst>
          </p:cNvPr>
          <p:cNvSpPr/>
          <p:nvPr/>
        </p:nvSpPr>
        <p:spPr>
          <a:xfrm>
            <a:off x="3251201" y="1560505"/>
            <a:ext cx="2844798" cy="169277"/>
          </a:xfrm>
          <a:prstGeom prst="rect">
            <a:avLst/>
          </a:prstGeom>
        </p:spPr>
        <p:txBody>
          <a:bodyPr wrap="square" lIns="0" tIns="0" rIns="0" bIns="0">
            <a:spAutoFit/>
          </a:bodyPr>
          <a:lstStyle/>
          <a:p>
            <a:r>
              <a:rPr lang="en-US" sz="1100" b="1" dirty="0">
                <a:solidFill>
                  <a:schemeClr val="tx2"/>
                </a:solidFill>
                <a:latin typeface="Avenir Next LT Pro" pitchFamily="50" charset="0"/>
                <a:ea typeface="Polaris Medium" panose="02000000000000000000" pitchFamily="2" charset="0"/>
                <a:cs typeface="Polaris Medium" panose="02000000000000000000" pitchFamily="2" charset="0"/>
              </a:rPr>
              <a:t>Activity: </a:t>
            </a:r>
            <a:r>
              <a:rPr lang="en-US" sz="1100" dirty="0">
                <a:solidFill>
                  <a:schemeClr val="tx2"/>
                </a:solidFill>
                <a:latin typeface="Avenir Next LT Pro" pitchFamily="50" charset="0"/>
                <a:ea typeface="Polaris Medium" panose="02000000000000000000" pitchFamily="2" charset="0"/>
                <a:cs typeface="Polaris Medium" panose="02000000000000000000" pitchFamily="2" charset="0"/>
              </a:rPr>
              <a:t>Scheduled WebEx Call or On-Site</a:t>
            </a:r>
          </a:p>
        </p:txBody>
      </p:sp>
      <p:grpSp>
        <p:nvGrpSpPr>
          <p:cNvPr id="42" name="Group 41">
            <a:extLst>
              <a:ext uri="{FF2B5EF4-FFF2-40B4-BE49-F238E27FC236}">
                <a16:creationId xmlns:a16="http://schemas.microsoft.com/office/drawing/2014/main" id="{625350B0-E499-DB05-594C-E29A363EE354}"/>
              </a:ext>
            </a:extLst>
          </p:cNvPr>
          <p:cNvGrpSpPr/>
          <p:nvPr/>
        </p:nvGrpSpPr>
        <p:grpSpPr>
          <a:xfrm>
            <a:off x="600173" y="2276055"/>
            <a:ext cx="469281" cy="469281"/>
            <a:chOff x="600173" y="2477035"/>
            <a:chExt cx="469281" cy="469281"/>
          </a:xfrm>
        </p:grpSpPr>
        <p:sp>
          <p:nvSpPr>
            <p:cNvPr id="32" name="Oval 31">
              <a:extLst>
                <a:ext uri="{FF2B5EF4-FFF2-40B4-BE49-F238E27FC236}">
                  <a16:creationId xmlns:a16="http://schemas.microsoft.com/office/drawing/2014/main" id="{A46A175C-7B30-574F-C09C-5DA4C30BE67B}"/>
                </a:ext>
              </a:extLst>
            </p:cNvPr>
            <p:cNvSpPr/>
            <p:nvPr/>
          </p:nvSpPr>
          <p:spPr>
            <a:xfrm>
              <a:off x="600173" y="2477035"/>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grpSp>
          <p:nvGrpSpPr>
            <p:cNvPr id="33" name="Graphic 26">
              <a:extLst>
                <a:ext uri="{FF2B5EF4-FFF2-40B4-BE49-F238E27FC236}">
                  <a16:creationId xmlns:a16="http://schemas.microsoft.com/office/drawing/2014/main" id="{EF19BA02-3F35-FA3C-5523-D39E64E7057D}"/>
                </a:ext>
              </a:extLst>
            </p:cNvPr>
            <p:cNvGrpSpPr/>
            <p:nvPr/>
          </p:nvGrpSpPr>
          <p:grpSpPr>
            <a:xfrm>
              <a:off x="729406" y="2591506"/>
              <a:ext cx="210814" cy="240338"/>
              <a:chOff x="657296" y="1750320"/>
              <a:chExt cx="384326" cy="438150"/>
            </a:xfrm>
            <a:noFill/>
          </p:grpSpPr>
          <p:sp>
            <p:nvSpPr>
              <p:cNvPr id="34" name="Freeform 3">
                <a:extLst>
                  <a:ext uri="{FF2B5EF4-FFF2-40B4-BE49-F238E27FC236}">
                    <a16:creationId xmlns:a16="http://schemas.microsoft.com/office/drawing/2014/main" id="{A826C895-8490-43A7-4107-314B6C6F2B08}"/>
                  </a:ext>
                </a:extLst>
              </p:cNvPr>
              <p:cNvSpPr/>
              <p:nvPr/>
            </p:nvSpPr>
            <p:spPr>
              <a:xfrm>
                <a:off x="689295" y="1785663"/>
                <a:ext cx="318710" cy="66675"/>
              </a:xfrm>
              <a:custGeom>
                <a:avLst/>
                <a:gdLst>
                  <a:gd name="connsiteX0" fmla="*/ 26934 w 318709"/>
                  <a:gd name="connsiteY0" fmla="*/ 75364 h 66675"/>
                  <a:gd name="connsiteX1" fmla="*/ 32652 w 318709"/>
                  <a:gd name="connsiteY1" fmla="*/ 75364 h 66675"/>
                  <a:gd name="connsiteX2" fmla="*/ 38370 w 318709"/>
                  <a:gd name="connsiteY2" fmla="*/ 75364 h 66675"/>
                  <a:gd name="connsiteX3" fmla="*/ 63305 w 318709"/>
                  <a:gd name="connsiteY3" fmla="*/ 47741 h 66675"/>
                  <a:gd name="connsiteX4" fmla="*/ 53368 w 318709"/>
                  <a:gd name="connsiteY4" fmla="*/ 4498 h 66675"/>
                  <a:gd name="connsiteX5" fmla="*/ 32652 w 318709"/>
                  <a:gd name="connsiteY5" fmla="*/ 21 h 66675"/>
                  <a:gd name="connsiteX6" fmla="*/ 11936 w 318709"/>
                  <a:gd name="connsiteY6" fmla="*/ 4498 h 66675"/>
                  <a:gd name="connsiteX7" fmla="*/ 2562 w 318709"/>
                  <a:gd name="connsiteY7" fmla="*/ 47741 h 66675"/>
                  <a:gd name="connsiteX8" fmla="*/ 26934 w 318709"/>
                  <a:gd name="connsiteY8" fmla="*/ 75364 h 66675"/>
                  <a:gd name="connsiteX9" fmla="*/ 284808 w 318709"/>
                  <a:gd name="connsiteY9" fmla="*/ 75364 h 66675"/>
                  <a:gd name="connsiteX10" fmla="*/ 290526 w 318709"/>
                  <a:gd name="connsiteY10" fmla="*/ 75364 h 66675"/>
                  <a:gd name="connsiteX11" fmla="*/ 296244 w 318709"/>
                  <a:gd name="connsiteY11" fmla="*/ 75364 h 66675"/>
                  <a:gd name="connsiteX12" fmla="*/ 321178 w 318709"/>
                  <a:gd name="connsiteY12" fmla="*/ 47741 h 66675"/>
                  <a:gd name="connsiteX13" fmla="*/ 311242 w 318709"/>
                  <a:gd name="connsiteY13" fmla="*/ 4498 h 66675"/>
                  <a:gd name="connsiteX14" fmla="*/ 269810 w 318709"/>
                  <a:gd name="connsiteY14" fmla="*/ 4498 h 66675"/>
                  <a:gd name="connsiteX15" fmla="*/ 259873 w 318709"/>
                  <a:gd name="connsiteY15" fmla="*/ 47741 h 66675"/>
                  <a:gd name="connsiteX16" fmla="*/ 284808 w 318709"/>
                  <a:gd name="connsiteY16" fmla="*/ 7536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09" h="66675">
                    <a:moveTo>
                      <a:pt x="26934" y="75364"/>
                    </a:moveTo>
                    <a:cubicBezTo>
                      <a:pt x="26934" y="75364"/>
                      <a:pt x="31246" y="75364"/>
                      <a:pt x="32652" y="75364"/>
                    </a:cubicBezTo>
                    <a:cubicBezTo>
                      <a:pt x="34058" y="75364"/>
                      <a:pt x="38370" y="75364"/>
                      <a:pt x="38370" y="75364"/>
                    </a:cubicBezTo>
                    <a:cubicBezTo>
                      <a:pt x="51471" y="72225"/>
                      <a:pt x="61357" y="61275"/>
                      <a:pt x="63305" y="47741"/>
                    </a:cubicBezTo>
                    <a:cubicBezTo>
                      <a:pt x="66773" y="33073"/>
                      <a:pt x="67710" y="13356"/>
                      <a:pt x="53368" y="4498"/>
                    </a:cubicBezTo>
                    <a:cubicBezTo>
                      <a:pt x="46918" y="1334"/>
                      <a:pt x="39812" y="-201"/>
                      <a:pt x="32652" y="21"/>
                    </a:cubicBezTo>
                    <a:cubicBezTo>
                      <a:pt x="25495" y="-179"/>
                      <a:pt x="18394" y="1355"/>
                      <a:pt x="11936" y="4498"/>
                    </a:cubicBezTo>
                    <a:cubicBezTo>
                      <a:pt x="-2312" y="13356"/>
                      <a:pt x="-1468" y="33073"/>
                      <a:pt x="2562" y="47741"/>
                    </a:cubicBezTo>
                    <a:cubicBezTo>
                      <a:pt x="4355" y="61151"/>
                      <a:pt x="14011" y="72094"/>
                      <a:pt x="26934" y="75364"/>
                    </a:cubicBezTo>
                    <a:close/>
                    <a:moveTo>
                      <a:pt x="284808" y="75364"/>
                    </a:moveTo>
                    <a:cubicBezTo>
                      <a:pt x="284808" y="75364"/>
                      <a:pt x="289120" y="75364"/>
                      <a:pt x="290526" y="75364"/>
                    </a:cubicBezTo>
                    <a:cubicBezTo>
                      <a:pt x="291932" y="75364"/>
                      <a:pt x="296244" y="75364"/>
                      <a:pt x="296244" y="75364"/>
                    </a:cubicBezTo>
                    <a:cubicBezTo>
                      <a:pt x="309345" y="72225"/>
                      <a:pt x="319230" y="61275"/>
                      <a:pt x="321178" y="47741"/>
                    </a:cubicBezTo>
                    <a:cubicBezTo>
                      <a:pt x="324646" y="33073"/>
                      <a:pt x="325584" y="13356"/>
                      <a:pt x="311242" y="4498"/>
                    </a:cubicBezTo>
                    <a:cubicBezTo>
                      <a:pt x="298056" y="-1472"/>
                      <a:pt x="282996" y="-1472"/>
                      <a:pt x="269810" y="4498"/>
                    </a:cubicBezTo>
                    <a:cubicBezTo>
                      <a:pt x="255468" y="13356"/>
                      <a:pt x="256405" y="33073"/>
                      <a:pt x="259873" y="47741"/>
                    </a:cubicBezTo>
                    <a:cubicBezTo>
                      <a:pt x="261821" y="61275"/>
                      <a:pt x="271707" y="72225"/>
                      <a:pt x="284808" y="75364"/>
                    </a:cubicBezTo>
                    <a:close/>
                  </a:path>
                </a:pathLst>
              </a:custGeom>
              <a:noFill/>
              <a:ln w="9525" cap="rnd">
                <a:solidFill>
                  <a:schemeClr val="bg1"/>
                </a:solidFill>
                <a:prstDash val="solid"/>
                <a:round/>
              </a:ln>
            </p:spPr>
            <p:txBody>
              <a:bodyPr rtlCol="0" anchor="ctr"/>
              <a:lstStyle/>
              <a:p>
                <a:endParaRPr lang="en-US"/>
              </a:p>
            </p:txBody>
          </p:sp>
          <p:sp>
            <p:nvSpPr>
              <p:cNvPr id="35" name="Freeform 8">
                <a:extLst>
                  <a:ext uri="{FF2B5EF4-FFF2-40B4-BE49-F238E27FC236}">
                    <a16:creationId xmlns:a16="http://schemas.microsoft.com/office/drawing/2014/main" id="{F6814C74-F13D-A260-D30A-4716A98B2286}"/>
                  </a:ext>
                </a:extLst>
              </p:cNvPr>
              <p:cNvSpPr/>
              <p:nvPr/>
            </p:nvSpPr>
            <p:spPr>
              <a:xfrm>
                <a:off x="657296" y="1866170"/>
                <a:ext cx="384326" cy="295275"/>
              </a:xfrm>
              <a:custGeom>
                <a:avLst/>
                <a:gdLst>
                  <a:gd name="connsiteX0" fmla="*/ 64651 w 384326"/>
                  <a:gd name="connsiteY0" fmla="*/ 34385 h 295275"/>
                  <a:gd name="connsiteX1" fmla="*/ 36530 w 384326"/>
                  <a:gd name="connsiteY1" fmla="*/ 95 h 295275"/>
                  <a:gd name="connsiteX2" fmla="*/ 8127 w 384326"/>
                  <a:gd name="connsiteY2" fmla="*/ 13907 h 295275"/>
                  <a:gd name="connsiteX3" fmla="*/ 66 w 384326"/>
                  <a:gd name="connsiteY3" fmla="*/ 36576 h 295275"/>
                  <a:gd name="connsiteX4" fmla="*/ 4190 w 384326"/>
                  <a:gd name="connsiteY4" fmla="*/ 137732 h 295275"/>
                  <a:gd name="connsiteX5" fmla="*/ 5221 w 384326"/>
                  <a:gd name="connsiteY5" fmla="*/ 141351 h 295275"/>
                  <a:gd name="connsiteX6" fmla="*/ 19094 w 384326"/>
                  <a:gd name="connsiteY6" fmla="*/ 164021 h 295275"/>
                  <a:gd name="connsiteX7" fmla="*/ 28468 w 384326"/>
                  <a:gd name="connsiteY7" fmla="*/ 274415 h 295275"/>
                  <a:gd name="connsiteX8" fmla="*/ 64464 w 384326"/>
                  <a:gd name="connsiteY8" fmla="*/ 298609 h 295275"/>
                  <a:gd name="connsiteX9" fmla="*/ 100459 w 384326"/>
                  <a:gd name="connsiteY9" fmla="*/ 274415 h 295275"/>
                  <a:gd name="connsiteX10" fmla="*/ 108989 w 384326"/>
                  <a:gd name="connsiteY10" fmla="*/ 179737 h 295275"/>
                  <a:gd name="connsiteX11" fmla="*/ 109833 w 384326"/>
                  <a:gd name="connsiteY11" fmla="*/ 163259 h 295275"/>
                  <a:gd name="connsiteX12" fmla="*/ 127737 w 384326"/>
                  <a:gd name="connsiteY12" fmla="*/ 82677 h 295275"/>
                  <a:gd name="connsiteX13" fmla="*/ 129237 w 384326"/>
                  <a:gd name="connsiteY13" fmla="*/ 45529 h 295275"/>
                  <a:gd name="connsiteX14" fmla="*/ 129237 w 384326"/>
                  <a:gd name="connsiteY14" fmla="*/ 36671 h 295275"/>
                  <a:gd name="connsiteX15" fmla="*/ 123425 w 384326"/>
                  <a:gd name="connsiteY15" fmla="*/ 16954 h 295275"/>
                  <a:gd name="connsiteX16" fmla="*/ 121175 w 384326"/>
                  <a:gd name="connsiteY16" fmla="*/ 13907 h 295275"/>
                  <a:gd name="connsiteX17" fmla="*/ 92398 w 384326"/>
                  <a:gd name="connsiteY17" fmla="*/ 0 h 295275"/>
                  <a:gd name="connsiteX18" fmla="*/ 322525 w 384326"/>
                  <a:gd name="connsiteY18" fmla="*/ 34385 h 295275"/>
                  <a:gd name="connsiteX19" fmla="*/ 294403 w 384326"/>
                  <a:gd name="connsiteY19" fmla="*/ 95 h 295275"/>
                  <a:gd name="connsiteX20" fmla="*/ 266001 w 384326"/>
                  <a:gd name="connsiteY20" fmla="*/ 13907 h 295275"/>
                  <a:gd name="connsiteX21" fmla="*/ 263001 w 384326"/>
                  <a:gd name="connsiteY21" fmla="*/ 17907 h 295275"/>
                  <a:gd name="connsiteX22" fmla="*/ 257939 w 384326"/>
                  <a:gd name="connsiteY22" fmla="*/ 36957 h 295275"/>
                  <a:gd name="connsiteX23" fmla="*/ 257939 w 384326"/>
                  <a:gd name="connsiteY23" fmla="*/ 43244 h 295275"/>
                  <a:gd name="connsiteX24" fmla="*/ 259720 w 384326"/>
                  <a:gd name="connsiteY24" fmla="*/ 86201 h 295275"/>
                  <a:gd name="connsiteX25" fmla="*/ 276687 w 384326"/>
                  <a:gd name="connsiteY25" fmla="*/ 163544 h 295275"/>
                  <a:gd name="connsiteX26" fmla="*/ 277718 w 384326"/>
                  <a:gd name="connsiteY26" fmla="*/ 176879 h 295275"/>
                  <a:gd name="connsiteX27" fmla="*/ 286248 w 384326"/>
                  <a:gd name="connsiteY27" fmla="*/ 274511 h 295275"/>
                  <a:gd name="connsiteX28" fmla="*/ 322243 w 384326"/>
                  <a:gd name="connsiteY28" fmla="*/ 298704 h 295275"/>
                  <a:gd name="connsiteX29" fmla="*/ 358239 w 384326"/>
                  <a:gd name="connsiteY29" fmla="*/ 274511 h 295275"/>
                  <a:gd name="connsiteX30" fmla="*/ 367613 w 384326"/>
                  <a:gd name="connsiteY30" fmla="*/ 164116 h 295275"/>
                  <a:gd name="connsiteX31" fmla="*/ 381392 w 384326"/>
                  <a:gd name="connsiteY31" fmla="*/ 141446 h 295275"/>
                  <a:gd name="connsiteX32" fmla="*/ 382423 w 384326"/>
                  <a:gd name="connsiteY32" fmla="*/ 137827 h 295275"/>
                  <a:gd name="connsiteX33" fmla="*/ 386548 w 384326"/>
                  <a:gd name="connsiteY33" fmla="*/ 36671 h 295275"/>
                  <a:gd name="connsiteX34" fmla="*/ 379049 w 384326"/>
                  <a:gd name="connsiteY34" fmla="*/ 13907 h 295275"/>
                  <a:gd name="connsiteX35" fmla="*/ 350271 w 384326"/>
                  <a:gd name="connsiteY35" fmla="*/ 0 h 295275"/>
                  <a:gd name="connsiteX36" fmla="*/ 322150 w 384326"/>
                  <a:gd name="connsiteY36" fmla="*/ 3429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326" h="295275">
                    <a:moveTo>
                      <a:pt x="64651" y="34385"/>
                    </a:moveTo>
                    <a:lnTo>
                      <a:pt x="36530" y="95"/>
                    </a:lnTo>
                    <a:cubicBezTo>
                      <a:pt x="26145" y="2426"/>
                      <a:pt x="16428" y="7151"/>
                      <a:pt x="8127" y="13907"/>
                    </a:cubicBezTo>
                    <a:cubicBezTo>
                      <a:pt x="2440" y="19985"/>
                      <a:pt x="-484" y="28206"/>
                      <a:pt x="66" y="36576"/>
                    </a:cubicBezTo>
                    <a:lnTo>
                      <a:pt x="4190" y="137732"/>
                    </a:lnTo>
                    <a:cubicBezTo>
                      <a:pt x="4184" y="139014"/>
                      <a:pt x="4542" y="140270"/>
                      <a:pt x="5221" y="141351"/>
                    </a:cubicBezTo>
                    <a:lnTo>
                      <a:pt x="19094" y="164021"/>
                    </a:lnTo>
                    <a:lnTo>
                      <a:pt x="28468" y="274415"/>
                    </a:lnTo>
                    <a:cubicBezTo>
                      <a:pt x="28468" y="282607"/>
                      <a:pt x="36905" y="298609"/>
                      <a:pt x="64464" y="298609"/>
                    </a:cubicBezTo>
                    <a:cubicBezTo>
                      <a:pt x="92023" y="298609"/>
                      <a:pt x="100084" y="282607"/>
                      <a:pt x="100459" y="274415"/>
                    </a:cubicBezTo>
                    <a:lnTo>
                      <a:pt x="108989" y="179737"/>
                    </a:lnTo>
                    <a:cubicBezTo>
                      <a:pt x="108064" y="174248"/>
                      <a:pt x="108352" y="168619"/>
                      <a:pt x="109833" y="163259"/>
                    </a:cubicBezTo>
                    <a:lnTo>
                      <a:pt x="127737" y="82677"/>
                    </a:lnTo>
                    <a:lnTo>
                      <a:pt x="129237" y="45529"/>
                    </a:lnTo>
                    <a:lnTo>
                      <a:pt x="129237" y="36671"/>
                    </a:lnTo>
                    <a:cubicBezTo>
                      <a:pt x="129681" y="29605"/>
                      <a:pt x="127619" y="22609"/>
                      <a:pt x="123425" y="16954"/>
                    </a:cubicBezTo>
                    <a:cubicBezTo>
                      <a:pt x="122730" y="15897"/>
                      <a:pt x="121979" y="14880"/>
                      <a:pt x="121175" y="13907"/>
                    </a:cubicBezTo>
                    <a:cubicBezTo>
                      <a:pt x="113133" y="6503"/>
                      <a:pt x="103125" y="1666"/>
                      <a:pt x="92398" y="0"/>
                    </a:cubicBezTo>
                    <a:close/>
                    <a:moveTo>
                      <a:pt x="322525" y="34385"/>
                    </a:moveTo>
                    <a:lnTo>
                      <a:pt x="294403" y="95"/>
                    </a:lnTo>
                    <a:cubicBezTo>
                      <a:pt x="283894" y="2047"/>
                      <a:pt x="274089" y="6815"/>
                      <a:pt x="266001" y="13907"/>
                    </a:cubicBezTo>
                    <a:cubicBezTo>
                      <a:pt x="264898" y="15157"/>
                      <a:pt x="263894" y="16494"/>
                      <a:pt x="263001" y="17907"/>
                    </a:cubicBezTo>
                    <a:cubicBezTo>
                      <a:pt x="259192" y="23470"/>
                      <a:pt x="257403" y="30203"/>
                      <a:pt x="257939" y="36957"/>
                    </a:cubicBezTo>
                    <a:lnTo>
                      <a:pt x="257939" y="43244"/>
                    </a:lnTo>
                    <a:lnTo>
                      <a:pt x="259720" y="86201"/>
                    </a:lnTo>
                    <a:lnTo>
                      <a:pt x="276687" y="163544"/>
                    </a:lnTo>
                    <a:cubicBezTo>
                      <a:pt x="277786" y="167895"/>
                      <a:pt x="278135" y="172407"/>
                      <a:pt x="277718" y="176879"/>
                    </a:cubicBezTo>
                    <a:lnTo>
                      <a:pt x="286248" y="274511"/>
                    </a:lnTo>
                    <a:cubicBezTo>
                      <a:pt x="286248" y="282702"/>
                      <a:pt x="294591" y="298704"/>
                      <a:pt x="322243" y="298704"/>
                    </a:cubicBezTo>
                    <a:cubicBezTo>
                      <a:pt x="349896" y="298704"/>
                      <a:pt x="357864" y="282702"/>
                      <a:pt x="358239" y="274511"/>
                    </a:cubicBezTo>
                    <a:lnTo>
                      <a:pt x="367613" y="164116"/>
                    </a:lnTo>
                    <a:lnTo>
                      <a:pt x="381392" y="141446"/>
                    </a:lnTo>
                    <a:cubicBezTo>
                      <a:pt x="382071" y="140365"/>
                      <a:pt x="382429" y="139109"/>
                      <a:pt x="382423" y="137827"/>
                    </a:cubicBezTo>
                    <a:lnTo>
                      <a:pt x="386548" y="36671"/>
                    </a:lnTo>
                    <a:cubicBezTo>
                      <a:pt x="387358" y="28344"/>
                      <a:pt x="384629" y="20061"/>
                      <a:pt x="379049" y="13907"/>
                    </a:cubicBezTo>
                    <a:cubicBezTo>
                      <a:pt x="371048" y="6440"/>
                      <a:pt x="361020" y="1594"/>
                      <a:pt x="350271" y="0"/>
                    </a:cubicBezTo>
                    <a:lnTo>
                      <a:pt x="322150" y="34290"/>
                    </a:lnTo>
                    <a:close/>
                  </a:path>
                </a:pathLst>
              </a:custGeom>
              <a:noFill/>
              <a:ln w="9525" cap="rnd">
                <a:solidFill>
                  <a:schemeClr val="bg1"/>
                </a:solidFill>
                <a:prstDash val="solid"/>
                <a:round/>
              </a:ln>
            </p:spPr>
            <p:txBody>
              <a:bodyPr rtlCol="0" anchor="ctr"/>
              <a:lstStyle/>
              <a:p>
                <a:endParaRPr lang="en-US"/>
              </a:p>
            </p:txBody>
          </p:sp>
          <p:sp>
            <p:nvSpPr>
              <p:cNvPr id="36" name="Freeform 9">
                <a:extLst>
                  <a:ext uri="{FF2B5EF4-FFF2-40B4-BE49-F238E27FC236}">
                    <a16:creationId xmlns:a16="http://schemas.microsoft.com/office/drawing/2014/main" id="{5E162EE5-BB22-4A52-93D8-4722B027E835}"/>
                  </a:ext>
                </a:extLst>
              </p:cNvPr>
              <p:cNvSpPr/>
              <p:nvPr/>
            </p:nvSpPr>
            <p:spPr>
              <a:xfrm>
                <a:off x="779844" y="1750320"/>
                <a:ext cx="140607" cy="438150"/>
              </a:xfrm>
              <a:custGeom>
                <a:avLst/>
                <a:gdLst>
                  <a:gd name="connsiteX0" fmla="*/ 140360 w 140607"/>
                  <a:gd name="connsiteY0" fmla="*/ 282728 h 438150"/>
                  <a:gd name="connsiteX1" fmla="*/ 117675 w 140607"/>
                  <a:gd name="connsiteY1" fmla="*/ 177382 h 438150"/>
                  <a:gd name="connsiteX2" fmla="*/ 129393 w 140607"/>
                  <a:gd name="connsiteY2" fmla="*/ 116422 h 438150"/>
                  <a:gd name="connsiteX3" fmla="*/ 129393 w 140607"/>
                  <a:gd name="connsiteY3" fmla="*/ 114612 h 438150"/>
                  <a:gd name="connsiteX4" fmla="*/ 103615 w 140607"/>
                  <a:gd name="connsiteY4" fmla="*/ 88228 h 438150"/>
                  <a:gd name="connsiteX5" fmla="*/ 70806 w 140607"/>
                  <a:gd name="connsiteY5" fmla="*/ 128900 h 438150"/>
                  <a:gd name="connsiteX6" fmla="*/ 38092 w 140607"/>
                  <a:gd name="connsiteY6" fmla="*/ 88514 h 438150"/>
                  <a:gd name="connsiteX7" fmla="*/ 12314 w 140607"/>
                  <a:gd name="connsiteY7" fmla="*/ 114898 h 438150"/>
                  <a:gd name="connsiteX8" fmla="*/ 12314 w 140607"/>
                  <a:gd name="connsiteY8" fmla="*/ 116708 h 438150"/>
                  <a:gd name="connsiteX9" fmla="*/ 23937 w 140607"/>
                  <a:gd name="connsiteY9" fmla="*/ 177382 h 438150"/>
                  <a:gd name="connsiteX10" fmla="*/ 878 w 140607"/>
                  <a:gd name="connsiteY10" fmla="*/ 282157 h 438150"/>
                  <a:gd name="connsiteX11" fmla="*/ 3315 w 140607"/>
                  <a:gd name="connsiteY11" fmla="*/ 299683 h 438150"/>
                  <a:gd name="connsiteX12" fmla="*/ 25812 w 140607"/>
                  <a:gd name="connsiteY12" fmla="*/ 308541 h 438150"/>
                  <a:gd name="connsiteX13" fmla="*/ 37342 w 140607"/>
                  <a:gd name="connsiteY13" fmla="*/ 422841 h 438150"/>
                  <a:gd name="connsiteX14" fmla="*/ 43810 w 140607"/>
                  <a:gd name="connsiteY14" fmla="*/ 437891 h 438150"/>
                  <a:gd name="connsiteX15" fmla="*/ 70431 w 140607"/>
                  <a:gd name="connsiteY15" fmla="*/ 447416 h 438150"/>
                  <a:gd name="connsiteX16" fmla="*/ 97147 w 140607"/>
                  <a:gd name="connsiteY16" fmla="*/ 437891 h 438150"/>
                  <a:gd name="connsiteX17" fmla="*/ 103521 w 140607"/>
                  <a:gd name="connsiteY17" fmla="*/ 422841 h 438150"/>
                  <a:gd name="connsiteX18" fmla="*/ 115145 w 140607"/>
                  <a:gd name="connsiteY18" fmla="*/ 308541 h 438150"/>
                  <a:gd name="connsiteX19" fmla="*/ 117675 w 140607"/>
                  <a:gd name="connsiteY19" fmla="*/ 308541 h 438150"/>
                  <a:gd name="connsiteX20" fmla="*/ 138392 w 140607"/>
                  <a:gd name="connsiteY20" fmla="*/ 299683 h 438150"/>
                  <a:gd name="connsiteX21" fmla="*/ 140360 w 140607"/>
                  <a:gd name="connsiteY21" fmla="*/ 282728 h 438150"/>
                  <a:gd name="connsiteX22" fmla="*/ 48778 w 140607"/>
                  <a:gd name="connsiteY22" fmla="*/ 4694 h 438150"/>
                  <a:gd name="connsiteX23" fmla="*/ 38279 w 140607"/>
                  <a:gd name="connsiteY23" fmla="*/ 50604 h 438150"/>
                  <a:gd name="connsiteX24" fmla="*/ 64713 w 140607"/>
                  <a:gd name="connsiteY24" fmla="*/ 79179 h 438150"/>
                  <a:gd name="connsiteX25" fmla="*/ 70713 w 140607"/>
                  <a:gd name="connsiteY25" fmla="*/ 79179 h 438150"/>
                  <a:gd name="connsiteX26" fmla="*/ 76806 w 140607"/>
                  <a:gd name="connsiteY26" fmla="*/ 79179 h 438150"/>
                  <a:gd name="connsiteX27" fmla="*/ 103240 w 140607"/>
                  <a:gd name="connsiteY27" fmla="*/ 50604 h 438150"/>
                  <a:gd name="connsiteX28" fmla="*/ 92741 w 140607"/>
                  <a:gd name="connsiteY28" fmla="*/ 4694 h 438150"/>
                  <a:gd name="connsiteX29" fmla="*/ 70806 w 140607"/>
                  <a:gd name="connsiteY29" fmla="*/ 26 h 438150"/>
                  <a:gd name="connsiteX30" fmla="*/ 48778 w 140607"/>
                  <a:gd name="connsiteY30" fmla="*/ 4694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607" h="438150">
                    <a:moveTo>
                      <a:pt x="140360" y="282728"/>
                    </a:moveTo>
                    <a:lnTo>
                      <a:pt x="117675" y="177382"/>
                    </a:lnTo>
                    <a:lnTo>
                      <a:pt x="129393" y="116422"/>
                    </a:lnTo>
                    <a:cubicBezTo>
                      <a:pt x="129439" y="115820"/>
                      <a:pt x="129439" y="115214"/>
                      <a:pt x="129393" y="114612"/>
                    </a:cubicBezTo>
                    <a:cubicBezTo>
                      <a:pt x="129393" y="101849"/>
                      <a:pt x="120019" y="92800"/>
                      <a:pt x="103615" y="88228"/>
                    </a:cubicBezTo>
                    <a:lnTo>
                      <a:pt x="70806" y="128900"/>
                    </a:lnTo>
                    <a:lnTo>
                      <a:pt x="38092" y="88514"/>
                    </a:lnTo>
                    <a:cubicBezTo>
                      <a:pt x="21313" y="92609"/>
                      <a:pt x="12501" y="102134"/>
                      <a:pt x="12314" y="114898"/>
                    </a:cubicBezTo>
                    <a:cubicBezTo>
                      <a:pt x="12222" y="115498"/>
                      <a:pt x="12222" y="116107"/>
                      <a:pt x="12314" y="116708"/>
                    </a:cubicBezTo>
                    <a:lnTo>
                      <a:pt x="23937" y="177382"/>
                    </a:lnTo>
                    <a:lnTo>
                      <a:pt x="878" y="282157"/>
                    </a:lnTo>
                    <a:cubicBezTo>
                      <a:pt x="-871" y="288079"/>
                      <a:pt x="20" y="294484"/>
                      <a:pt x="3315" y="299683"/>
                    </a:cubicBezTo>
                    <a:cubicBezTo>
                      <a:pt x="8804" y="306387"/>
                      <a:pt x="17311" y="309736"/>
                      <a:pt x="25812" y="308541"/>
                    </a:cubicBezTo>
                    <a:lnTo>
                      <a:pt x="37342" y="422841"/>
                    </a:lnTo>
                    <a:cubicBezTo>
                      <a:pt x="37706" y="428470"/>
                      <a:pt x="39993" y="433794"/>
                      <a:pt x="43810" y="437891"/>
                    </a:cubicBezTo>
                    <a:cubicBezTo>
                      <a:pt x="50979" y="444715"/>
                      <a:pt x="60636" y="448171"/>
                      <a:pt x="70431" y="447416"/>
                    </a:cubicBezTo>
                    <a:cubicBezTo>
                      <a:pt x="80253" y="448162"/>
                      <a:pt x="89937" y="444709"/>
                      <a:pt x="97147" y="437891"/>
                    </a:cubicBezTo>
                    <a:cubicBezTo>
                      <a:pt x="100984" y="433817"/>
                      <a:pt x="103248" y="428473"/>
                      <a:pt x="103521" y="422841"/>
                    </a:cubicBezTo>
                    <a:lnTo>
                      <a:pt x="115145" y="308541"/>
                    </a:lnTo>
                    <a:lnTo>
                      <a:pt x="117675" y="308541"/>
                    </a:lnTo>
                    <a:cubicBezTo>
                      <a:pt x="125604" y="309294"/>
                      <a:pt x="133378" y="305970"/>
                      <a:pt x="138392" y="299683"/>
                    </a:cubicBezTo>
                    <a:cubicBezTo>
                      <a:pt x="141364" y="294563"/>
                      <a:pt x="142078" y="288410"/>
                      <a:pt x="140360" y="282728"/>
                    </a:cubicBezTo>
                    <a:close/>
                    <a:moveTo>
                      <a:pt x="48778" y="4694"/>
                    </a:moveTo>
                    <a:cubicBezTo>
                      <a:pt x="33592" y="14219"/>
                      <a:pt x="34624" y="34983"/>
                      <a:pt x="38279" y="50604"/>
                    </a:cubicBezTo>
                    <a:cubicBezTo>
                      <a:pt x="40603" y="64679"/>
                      <a:pt x="51031" y="75952"/>
                      <a:pt x="64713" y="79179"/>
                    </a:cubicBezTo>
                    <a:cubicBezTo>
                      <a:pt x="64713" y="79179"/>
                      <a:pt x="69213" y="79179"/>
                      <a:pt x="70713" y="79179"/>
                    </a:cubicBezTo>
                    <a:cubicBezTo>
                      <a:pt x="72212" y="79179"/>
                      <a:pt x="76806" y="79179"/>
                      <a:pt x="76806" y="79179"/>
                    </a:cubicBezTo>
                    <a:cubicBezTo>
                      <a:pt x="90488" y="75952"/>
                      <a:pt x="100916" y="64679"/>
                      <a:pt x="103240" y="50604"/>
                    </a:cubicBezTo>
                    <a:cubicBezTo>
                      <a:pt x="106896" y="34983"/>
                      <a:pt x="107927" y="14123"/>
                      <a:pt x="92741" y="4694"/>
                    </a:cubicBezTo>
                    <a:cubicBezTo>
                      <a:pt x="85898" y="1390"/>
                      <a:pt x="78379" y="-210"/>
                      <a:pt x="70806" y="26"/>
                    </a:cubicBezTo>
                    <a:cubicBezTo>
                      <a:pt x="63202" y="-229"/>
                      <a:pt x="55648" y="1372"/>
                      <a:pt x="48778" y="4694"/>
                    </a:cubicBezTo>
                    <a:close/>
                  </a:path>
                </a:pathLst>
              </a:custGeom>
              <a:noFill/>
              <a:ln w="9525" cap="rnd">
                <a:solidFill>
                  <a:schemeClr val="bg1"/>
                </a:solidFill>
                <a:prstDash val="solid"/>
                <a:round/>
              </a:ln>
            </p:spPr>
            <p:txBody>
              <a:bodyPr rtlCol="0" anchor="ctr"/>
              <a:lstStyle/>
              <a:p>
                <a:endParaRPr lang="en-US"/>
              </a:p>
            </p:txBody>
          </p:sp>
        </p:grpSp>
      </p:grpSp>
      <p:sp>
        <p:nvSpPr>
          <p:cNvPr id="37" name="Rectangle 36">
            <a:extLst>
              <a:ext uri="{FF2B5EF4-FFF2-40B4-BE49-F238E27FC236}">
                <a16:creationId xmlns:a16="http://schemas.microsoft.com/office/drawing/2014/main" id="{05D39571-6383-D3F5-137F-44A976415C86}"/>
              </a:ext>
            </a:extLst>
          </p:cNvPr>
          <p:cNvSpPr/>
          <p:nvPr/>
        </p:nvSpPr>
        <p:spPr>
          <a:xfrm>
            <a:off x="600173" y="2877351"/>
            <a:ext cx="2287808" cy="723275"/>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External Participants:</a:t>
            </a:r>
          </a:p>
          <a:p>
            <a:pPr marL="171450" indent="-171450">
              <a:buFont typeface="Arial" panose="020B0604020202020204" pitchFamily="34" charset="0"/>
              <a:buChar cha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Customer Decision Maker/Influencer (IT Director)</a:t>
            </a:r>
          </a:p>
          <a:p>
            <a:pPr marL="171450" indent="-171450">
              <a:buFont typeface="Arial" panose="020B0604020202020204" pitchFamily="34" charset="0"/>
              <a:buChar char="•"/>
            </a:pPr>
            <a:r>
              <a:rPr lang="en-US" sz="1000" dirty="0">
                <a:solidFill>
                  <a:schemeClr val="tx2"/>
                </a:solidFill>
                <a:latin typeface="Avenir Next LT Pro" pitchFamily="50" charset="0"/>
                <a:ea typeface="Polaris Book" panose="02000000000000000000" pitchFamily="2" charset="0"/>
                <a:cs typeface="Polaris Book" panose="02000000000000000000" pitchFamily="2" charset="0"/>
              </a:rPr>
              <a:t>Partner (if appropriate)</a:t>
            </a:r>
          </a:p>
        </p:txBody>
      </p:sp>
      <p:sp>
        <p:nvSpPr>
          <p:cNvPr id="38" name="Rectangle 37">
            <a:extLst>
              <a:ext uri="{FF2B5EF4-FFF2-40B4-BE49-F238E27FC236}">
                <a16:creationId xmlns:a16="http://schemas.microsoft.com/office/drawing/2014/main" id="{56B4AB70-B721-E95A-E6AE-7460963DA6B6}"/>
              </a:ext>
            </a:extLst>
          </p:cNvPr>
          <p:cNvSpPr/>
          <p:nvPr/>
        </p:nvSpPr>
        <p:spPr>
          <a:xfrm>
            <a:off x="3251201" y="2877351"/>
            <a:ext cx="2844799" cy="723275"/>
          </a:xfrm>
          <a:prstGeom prst="rect">
            <a:avLst/>
          </a:prstGeom>
        </p:spPr>
        <p:txBody>
          <a:bodyPr wrap="square" lIns="0" tIns="0" rIns="0" bIns="0">
            <a:spAutoFit/>
          </a:bodyPr>
          <a:lstStyle/>
          <a:p>
            <a:pPr>
              <a:spcAft>
                <a:spcPts val="600"/>
              </a:spcAft>
            </a:pPr>
            <a:r>
              <a:rPr lang="en-US" sz="1200" b="1" dirty="0">
                <a:solidFill>
                  <a:schemeClr val="tx2"/>
                </a:solidFill>
                <a:latin typeface="Avenir Next LT Pro" pitchFamily="50" charset="0"/>
                <a:ea typeface="Polaris Medium" panose="02000000000000000000" pitchFamily="2" charset="0"/>
                <a:cs typeface="Polaris Medium" panose="02000000000000000000" pitchFamily="2" charset="0"/>
              </a:rPr>
              <a:t>Client Participants:</a:t>
            </a:r>
          </a:p>
          <a:p>
            <a:pPr marL="171450" indent="-171450">
              <a:buFont typeface="Arial" panose="020B0604020202020204" pitchFamily="34" charset="0"/>
              <a:buChar char="•"/>
            </a:pPr>
            <a:r>
              <a:rPr lang="en-US" sz="1000" dirty="0">
                <a:solidFill>
                  <a:schemeClr val="tx2"/>
                </a:solidFill>
                <a:latin typeface="Avenir Next LT Pro" pitchFamily="50" charset="0"/>
              </a:rPr>
              <a:t>Renewals Rep, Field Rep &amp; SE on large deals</a:t>
            </a:r>
          </a:p>
          <a:p>
            <a:pPr marL="171450" indent="-171450">
              <a:buFont typeface="Arial" panose="020B0604020202020204" pitchFamily="34" charset="0"/>
              <a:buChar char="•"/>
            </a:pPr>
            <a:r>
              <a:rPr lang="en-US" sz="1000" dirty="0">
                <a:solidFill>
                  <a:schemeClr val="tx2"/>
                </a:solidFill>
                <a:latin typeface="Avenir Next LT Pro" pitchFamily="50" charset="0"/>
              </a:rPr>
              <a:t>Field SE, BCAM, Renewal Manager, Renewal VP (optional)</a:t>
            </a:r>
          </a:p>
        </p:txBody>
      </p:sp>
      <p:grpSp>
        <p:nvGrpSpPr>
          <p:cNvPr id="50" name="Group 49">
            <a:extLst>
              <a:ext uri="{FF2B5EF4-FFF2-40B4-BE49-F238E27FC236}">
                <a16:creationId xmlns:a16="http://schemas.microsoft.com/office/drawing/2014/main" id="{2B9AD3AE-17AE-88CA-2DBA-C695ECB22D9A}"/>
              </a:ext>
            </a:extLst>
          </p:cNvPr>
          <p:cNvGrpSpPr/>
          <p:nvPr/>
        </p:nvGrpSpPr>
        <p:grpSpPr>
          <a:xfrm>
            <a:off x="6656456" y="3877459"/>
            <a:ext cx="382520" cy="382520"/>
            <a:chOff x="600173" y="4156668"/>
            <a:chExt cx="469281" cy="469281"/>
          </a:xfrm>
        </p:grpSpPr>
        <p:sp>
          <p:nvSpPr>
            <p:cNvPr id="44" name="Oval 43">
              <a:extLst>
                <a:ext uri="{FF2B5EF4-FFF2-40B4-BE49-F238E27FC236}">
                  <a16:creationId xmlns:a16="http://schemas.microsoft.com/office/drawing/2014/main" id="{8C671A7E-8B98-0638-020F-FCC039215C79}"/>
                </a:ext>
              </a:extLst>
            </p:cNvPr>
            <p:cNvSpPr/>
            <p:nvPr/>
          </p:nvSpPr>
          <p:spPr>
            <a:xfrm>
              <a:off x="600173" y="4156668"/>
              <a:ext cx="469281" cy="46928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pic>
          <p:nvPicPr>
            <p:cNvPr id="49" name="Graphic 48">
              <a:extLst>
                <a:ext uri="{FF2B5EF4-FFF2-40B4-BE49-F238E27FC236}">
                  <a16:creationId xmlns:a16="http://schemas.microsoft.com/office/drawing/2014/main" id="{6B74CD76-7C41-2A77-3C5C-7123ABD2A80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6670" y="4292009"/>
              <a:ext cx="316286" cy="198598"/>
            </a:xfrm>
            <a:prstGeom prst="rect">
              <a:avLst/>
            </a:prstGeom>
          </p:spPr>
        </p:pic>
      </p:grpSp>
      <p:sp>
        <p:nvSpPr>
          <p:cNvPr id="52" name="TextBox 51">
            <a:extLst>
              <a:ext uri="{FF2B5EF4-FFF2-40B4-BE49-F238E27FC236}">
                <a16:creationId xmlns:a16="http://schemas.microsoft.com/office/drawing/2014/main" id="{AF3FA1C4-D3E1-7BB9-587D-F12AC02EEA07}"/>
              </a:ext>
            </a:extLst>
          </p:cNvPr>
          <p:cNvSpPr txBox="1"/>
          <p:nvPr/>
        </p:nvSpPr>
        <p:spPr>
          <a:xfrm>
            <a:off x="7204376" y="3977702"/>
            <a:ext cx="5486398" cy="184666"/>
          </a:xfrm>
          <a:prstGeom prst="rect">
            <a:avLst/>
          </a:prstGeom>
        </p:spPr>
        <p:txBody>
          <a:bodyPr wrap="square" lIns="0" tIns="0" rIns="0" bIns="0">
            <a:spAutoFit/>
          </a:bodyPr>
          <a:lstStyle/>
          <a:p>
            <a:pPr>
              <a:lnSpc>
                <a:spcPts val="1380"/>
              </a:lnSpc>
              <a:spcAft>
                <a:spcPts val="600"/>
              </a:spcAft>
            </a:pPr>
            <a:r>
              <a:rPr lang="en-US" sz="1200" b="1" dirty="0">
                <a:solidFill>
                  <a:schemeClr val="tx2"/>
                </a:solidFill>
                <a:latin typeface="Avenir Next LT Pro" pitchFamily="50" charset="0"/>
              </a:rPr>
              <a:t>Data Captured:</a:t>
            </a:r>
          </a:p>
        </p:txBody>
      </p:sp>
      <p:sp>
        <p:nvSpPr>
          <p:cNvPr id="53" name="Rectangle 52">
            <a:extLst>
              <a:ext uri="{FF2B5EF4-FFF2-40B4-BE49-F238E27FC236}">
                <a16:creationId xmlns:a16="http://schemas.microsoft.com/office/drawing/2014/main" id="{F2B0B17B-8283-DACC-6363-7BA0EE38F11F}"/>
              </a:ext>
            </a:extLst>
          </p:cNvPr>
          <p:cNvSpPr/>
          <p:nvPr/>
        </p:nvSpPr>
        <p:spPr>
          <a:xfrm>
            <a:off x="6656455" y="4395450"/>
            <a:ext cx="5495828" cy="1795363"/>
          </a:xfrm>
          <a:prstGeom prst="rect">
            <a:avLst/>
          </a:prstGeom>
        </p:spPr>
        <p:txBody>
          <a:bodyPr wrap="square" lIns="0" tIns="0" rIns="0" bIns="0">
            <a:spAutoFit/>
          </a:bodyPr>
          <a:lstStyle/>
          <a:p>
            <a:pPr marL="171450" indent="-171450">
              <a:spcAft>
                <a:spcPts val="400"/>
              </a:spcAft>
              <a:buFont typeface="Arial" panose="020B0604020202020204" pitchFamily="34" charset="0"/>
              <a:buChar char="•"/>
            </a:pPr>
            <a:r>
              <a:rPr lang="en-US" sz="1000" dirty="0">
                <a:latin typeface="Avenir Next LT Pro" pitchFamily="50" charset="0"/>
                <a:ea typeface="Polaris Light" panose="02000000000000000000" pitchFamily="2" charset="0"/>
                <a:cs typeface="Polaris Light" panose="02000000000000000000" pitchFamily="2" charset="0"/>
              </a:rPr>
              <a:t>Installed version and upgrade plans (if not current)</a:t>
            </a:r>
          </a:p>
          <a:p>
            <a:pPr marL="171450" indent="-171450">
              <a:spcAft>
                <a:spcPts val="400"/>
              </a:spcAft>
              <a:buFont typeface="Arial" panose="020B0604020202020204" pitchFamily="34" charset="0"/>
              <a:buChar char="•"/>
            </a:pPr>
            <a:r>
              <a:rPr lang="en-US" sz="1000" dirty="0">
                <a:latin typeface="Avenir Next LT Pro" pitchFamily="50" charset="0"/>
                <a:ea typeface="Polaris Light" panose="02000000000000000000" pitchFamily="2" charset="0"/>
                <a:cs typeface="Polaris Light" panose="02000000000000000000" pitchFamily="2" charset="0"/>
              </a:rPr>
              <a:t>Expansion plans </a:t>
            </a:r>
            <a:r>
              <a:rPr lang="en-US" sz="900" dirty="0">
                <a:latin typeface="Avenir Next LT Pro" pitchFamily="50" charset="0"/>
                <a:ea typeface="Polaris Light" panose="02000000000000000000" pitchFamily="2" charset="0"/>
                <a:cs typeface="Polaris Light" panose="02000000000000000000" pitchFamily="2" charset="0"/>
              </a:rPr>
              <a:t>(confirmation of usage, true-up, cross-sell, additional workloads)</a:t>
            </a:r>
          </a:p>
          <a:p>
            <a:pPr marL="171450" indent="-171450">
              <a:spcAft>
                <a:spcPts val="400"/>
              </a:spcAft>
              <a:buFont typeface="Arial" panose="020B0604020202020204" pitchFamily="34" charset="0"/>
              <a:buChar char="•"/>
              <a:tabLst>
                <a:tab pos="1135063" algn="l"/>
              </a:tabLst>
            </a:pPr>
            <a:r>
              <a:rPr lang="en-US" sz="1000" dirty="0">
                <a:latin typeface="Avenir Next LT Pro" pitchFamily="50" charset="0"/>
                <a:ea typeface="Polaris Light" panose="02000000000000000000" pitchFamily="2" charset="0"/>
                <a:cs typeface="Polaris Light" panose="02000000000000000000" pitchFamily="2" charset="0"/>
              </a:rPr>
              <a:t>Risk Score 			high risk, low risk, no risk</a:t>
            </a:r>
          </a:p>
          <a:p>
            <a:pPr marL="171450" indent="-171450">
              <a:spcAft>
                <a:spcPts val="400"/>
              </a:spcAft>
              <a:buFont typeface="Arial" panose="020B0604020202020204" pitchFamily="34" charset="0"/>
              <a:buChar char="•"/>
              <a:tabLst>
                <a:tab pos="2449513" algn="l"/>
              </a:tabLst>
            </a:pPr>
            <a:r>
              <a:rPr lang="en-US" sz="1000" dirty="0">
                <a:latin typeface="Avenir Next LT Pro" pitchFamily="50" charset="0"/>
                <a:ea typeface="Polaris Light" panose="02000000000000000000" pitchFamily="2" charset="0"/>
                <a:cs typeface="Polaris Light" panose="02000000000000000000" pitchFamily="2" charset="0"/>
              </a:rPr>
              <a:t>Customer Product Satisfaction 		not satisfied, satisfied, very satisfied</a:t>
            </a:r>
          </a:p>
          <a:p>
            <a:pPr marL="171450" indent="-171450">
              <a:spcAft>
                <a:spcPts val="400"/>
              </a:spcAft>
              <a:buFont typeface="Arial" panose="020B0604020202020204" pitchFamily="34" charset="0"/>
              <a:buChar char="•"/>
              <a:tabLst>
                <a:tab pos="2449513" algn="l"/>
              </a:tabLst>
            </a:pPr>
            <a:r>
              <a:rPr lang="en-US" sz="1000" dirty="0">
                <a:latin typeface="Avenir Next LT Pro" pitchFamily="50" charset="0"/>
                <a:ea typeface="Polaris Light" panose="02000000000000000000" pitchFamily="2" charset="0"/>
                <a:cs typeface="Polaris Light" panose="02000000000000000000" pitchFamily="2" charset="0"/>
              </a:rPr>
              <a:t>Technical Support Satisfaction		not satisfied, satisfied, very satisfied</a:t>
            </a:r>
          </a:p>
          <a:p>
            <a:pPr marL="171450" indent="-171450">
              <a:spcAft>
                <a:spcPts val="400"/>
              </a:spcAft>
              <a:buFont typeface="Arial" panose="020B0604020202020204" pitchFamily="34" charset="0"/>
              <a:buChar char="•"/>
              <a:tabLst>
                <a:tab pos="2449513" algn="l"/>
              </a:tabLst>
            </a:pPr>
            <a:r>
              <a:rPr lang="en-US" sz="1000" dirty="0">
                <a:latin typeface="Avenir Next LT Pro" pitchFamily="50" charset="0"/>
                <a:ea typeface="Polaris Light" panose="02000000000000000000" pitchFamily="2" charset="0"/>
                <a:cs typeface="Polaris Light" panose="02000000000000000000" pitchFamily="2" charset="0"/>
              </a:rPr>
              <a:t>Customer Client Satisfaction 		not satisfied, satisfied, very satisfied</a:t>
            </a:r>
          </a:p>
          <a:p>
            <a:pPr marL="171450" indent="-171450">
              <a:spcAft>
                <a:spcPts val="400"/>
              </a:spcAft>
              <a:buFont typeface="Arial" panose="020B0604020202020204" pitchFamily="34" charset="0"/>
              <a:buChar char="•"/>
            </a:pPr>
            <a:r>
              <a:rPr lang="en-US" sz="1000" dirty="0">
                <a:latin typeface="Avenir Next LT Pro" pitchFamily="50" charset="0"/>
                <a:ea typeface="Polaris Light" panose="02000000000000000000" pitchFamily="2" charset="0"/>
                <a:cs typeface="Polaris Light" panose="02000000000000000000" pitchFamily="2" charset="0"/>
              </a:rPr>
              <a:t>Additional contacts for successful renewal (IT and procurement)</a:t>
            </a:r>
          </a:p>
          <a:p>
            <a:pPr marL="171450" indent="-171450">
              <a:spcAft>
                <a:spcPts val="400"/>
              </a:spcAft>
              <a:buFont typeface="Arial" panose="020B0604020202020204" pitchFamily="34" charset="0"/>
              <a:buChar char="•"/>
            </a:pPr>
            <a:r>
              <a:rPr lang="en-US" sz="1000" dirty="0">
                <a:latin typeface="Avenir Next LT Pro" pitchFamily="50" charset="0"/>
                <a:ea typeface="Polaris Light" panose="02000000000000000000" pitchFamily="2" charset="0"/>
                <a:cs typeface="Polaris Light" panose="02000000000000000000" pitchFamily="2" charset="0"/>
              </a:rPr>
              <a:t>Competition in environment</a:t>
            </a:r>
          </a:p>
          <a:p>
            <a:pPr marL="171450" indent="-171450">
              <a:spcAft>
                <a:spcPts val="400"/>
              </a:spcAft>
              <a:buFont typeface="Arial" panose="020B0604020202020204" pitchFamily="34" charset="0"/>
              <a:buChar char="•"/>
            </a:pPr>
            <a:r>
              <a:rPr lang="en-US" sz="1000" dirty="0">
                <a:latin typeface="Avenir Next LT Pro" pitchFamily="50" charset="0"/>
                <a:ea typeface="Polaris Light" panose="02000000000000000000" pitchFamily="2" charset="0"/>
                <a:cs typeface="Polaris Light" panose="02000000000000000000" pitchFamily="2" charset="0"/>
              </a:rPr>
              <a:t>Identify additional stakeholders</a:t>
            </a:r>
          </a:p>
        </p:txBody>
      </p:sp>
      <p:cxnSp>
        <p:nvCxnSpPr>
          <p:cNvPr id="2" name="Straight Connector 1">
            <a:extLst>
              <a:ext uri="{FF2B5EF4-FFF2-40B4-BE49-F238E27FC236}">
                <a16:creationId xmlns:a16="http://schemas.microsoft.com/office/drawing/2014/main" id="{E11D5E39-777B-6C44-C8C5-5052B8D13309}"/>
              </a:ext>
            </a:extLst>
          </p:cNvPr>
          <p:cNvCxnSpPr>
            <a:cxnSpLocks/>
          </p:cNvCxnSpPr>
          <p:nvPr/>
        </p:nvCxnSpPr>
        <p:spPr bwMode="auto">
          <a:xfrm>
            <a:off x="7546975" y="4883150"/>
            <a:ext cx="1780428" cy="0"/>
          </a:xfrm>
          <a:prstGeom prst="line">
            <a:avLst/>
          </a:prstGeom>
          <a:solidFill>
            <a:schemeClr val="accent1"/>
          </a:solidFill>
          <a:ln w="9525" cap="flat" cmpd="sng" algn="ctr">
            <a:solidFill>
              <a:schemeClr val="accent3"/>
            </a:solidFill>
            <a:prstDash val="solid"/>
            <a:miter lim="800000"/>
            <a:headEnd type="none" w="med" len="med"/>
            <a:tailEnd type="arrow" w="med" len="sm"/>
          </a:ln>
          <a:effectLst/>
        </p:spPr>
      </p:cxnSp>
      <p:grpSp>
        <p:nvGrpSpPr>
          <p:cNvPr id="19" name="Group 18">
            <a:extLst>
              <a:ext uri="{FF2B5EF4-FFF2-40B4-BE49-F238E27FC236}">
                <a16:creationId xmlns:a16="http://schemas.microsoft.com/office/drawing/2014/main" id="{6EAC922F-5EB2-03D2-0A1E-FF898FAF44A8}"/>
              </a:ext>
            </a:extLst>
          </p:cNvPr>
          <p:cNvGrpSpPr/>
          <p:nvPr/>
        </p:nvGrpSpPr>
        <p:grpSpPr>
          <a:xfrm>
            <a:off x="8648699" y="5085557"/>
            <a:ext cx="678703" cy="204788"/>
            <a:chOff x="8482013" y="5085557"/>
            <a:chExt cx="845390" cy="204788"/>
          </a:xfrm>
        </p:grpSpPr>
        <p:cxnSp>
          <p:nvCxnSpPr>
            <p:cNvPr id="17" name="Straight Connector 16">
              <a:extLst>
                <a:ext uri="{FF2B5EF4-FFF2-40B4-BE49-F238E27FC236}">
                  <a16:creationId xmlns:a16="http://schemas.microsoft.com/office/drawing/2014/main" id="{D2117818-5CA3-C4AD-84A7-C4D4A876EA03}"/>
                </a:ext>
              </a:extLst>
            </p:cNvPr>
            <p:cNvCxnSpPr>
              <a:cxnSpLocks/>
            </p:cNvCxnSpPr>
            <p:nvPr/>
          </p:nvCxnSpPr>
          <p:spPr bwMode="auto">
            <a:xfrm>
              <a:off x="8482013" y="5085557"/>
              <a:ext cx="845390" cy="0"/>
            </a:xfrm>
            <a:prstGeom prst="line">
              <a:avLst/>
            </a:prstGeom>
            <a:solidFill>
              <a:schemeClr val="accent1"/>
            </a:solidFill>
            <a:ln w="9525" cap="flat" cmpd="sng" algn="ctr">
              <a:solidFill>
                <a:schemeClr val="accent3"/>
              </a:solidFill>
              <a:prstDash val="solid"/>
              <a:miter lim="800000"/>
              <a:headEnd type="none" w="med" len="med"/>
              <a:tailEnd type="arrow" w="med" len="sm"/>
            </a:ln>
            <a:effectLst/>
          </p:spPr>
        </p:cxnSp>
        <p:cxnSp>
          <p:nvCxnSpPr>
            <p:cNvPr id="39" name="Straight Connector 38">
              <a:extLst>
                <a:ext uri="{FF2B5EF4-FFF2-40B4-BE49-F238E27FC236}">
                  <a16:creationId xmlns:a16="http://schemas.microsoft.com/office/drawing/2014/main" id="{5B4DD278-D20B-D621-1CEF-07EB23955BB3}"/>
                </a:ext>
              </a:extLst>
            </p:cNvPr>
            <p:cNvCxnSpPr>
              <a:cxnSpLocks/>
            </p:cNvCxnSpPr>
            <p:nvPr/>
          </p:nvCxnSpPr>
          <p:spPr bwMode="auto">
            <a:xfrm>
              <a:off x="8482013" y="5290345"/>
              <a:ext cx="845390" cy="0"/>
            </a:xfrm>
            <a:prstGeom prst="line">
              <a:avLst/>
            </a:prstGeom>
            <a:solidFill>
              <a:schemeClr val="accent1"/>
            </a:solidFill>
            <a:ln w="9525" cap="flat" cmpd="sng" algn="ctr">
              <a:solidFill>
                <a:schemeClr val="accent3"/>
              </a:solidFill>
              <a:prstDash val="solid"/>
              <a:miter lim="800000"/>
              <a:headEnd type="none" w="med" len="med"/>
              <a:tailEnd type="arrow" w="med" len="sm"/>
            </a:ln>
            <a:effectLst/>
          </p:spPr>
        </p:cxnSp>
      </p:grpSp>
      <p:cxnSp>
        <p:nvCxnSpPr>
          <p:cNvPr id="40" name="Straight Connector 39">
            <a:extLst>
              <a:ext uri="{FF2B5EF4-FFF2-40B4-BE49-F238E27FC236}">
                <a16:creationId xmlns:a16="http://schemas.microsoft.com/office/drawing/2014/main" id="{145F5850-A460-DF11-9DE3-2DBC66CF7116}"/>
              </a:ext>
            </a:extLst>
          </p:cNvPr>
          <p:cNvCxnSpPr>
            <a:cxnSpLocks/>
          </p:cNvCxnSpPr>
          <p:nvPr/>
        </p:nvCxnSpPr>
        <p:spPr bwMode="auto">
          <a:xfrm>
            <a:off x="8572500" y="5499895"/>
            <a:ext cx="754903" cy="0"/>
          </a:xfrm>
          <a:prstGeom prst="line">
            <a:avLst/>
          </a:prstGeom>
          <a:solidFill>
            <a:schemeClr val="accent1"/>
          </a:solidFill>
          <a:ln w="9525" cap="flat" cmpd="sng" algn="ctr">
            <a:solidFill>
              <a:schemeClr val="accent3"/>
            </a:solidFill>
            <a:prstDash val="solid"/>
            <a:miter lim="800000"/>
            <a:headEnd type="none" w="med" len="med"/>
            <a:tailEnd type="arrow" w="med" len="sm"/>
          </a:ln>
          <a:effectLst/>
        </p:spPr>
      </p:cxnSp>
      <p:sp>
        <p:nvSpPr>
          <p:cNvPr id="43" name="Rectangle 42">
            <a:extLst>
              <a:ext uri="{FF2B5EF4-FFF2-40B4-BE49-F238E27FC236}">
                <a16:creationId xmlns:a16="http://schemas.microsoft.com/office/drawing/2014/main" id="{73F96D9C-D3CB-E146-8C68-72415FFCE729}"/>
              </a:ext>
            </a:extLst>
          </p:cNvPr>
          <p:cNvSpPr/>
          <p:nvPr/>
        </p:nvSpPr>
        <p:spPr>
          <a:xfrm>
            <a:off x="627490" y="3971492"/>
            <a:ext cx="723275" cy="184666"/>
          </a:xfrm>
          <a:prstGeom prst="rect">
            <a:avLst/>
          </a:prstGeom>
        </p:spPr>
        <p:txBody>
          <a:bodyPr wrap="square" lIns="0" tIns="0" rIns="0" bIns="0">
            <a:spAutoFit/>
          </a:bodyPr>
          <a:lstStyle/>
          <a:p>
            <a:r>
              <a:rPr lang="en-US" sz="1200" b="1" dirty="0">
                <a:solidFill>
                  <a:schemeClr val="tx2"/>
                </a:solidFill>
                <a:latin typeface="Avenir Next LT Pro" pitchFamily="50" charset="0"/>
              </a:rPr>
              <a:t>Agenda</a:t>
            </a:r>
          </a:p>
        </p:txBody>
      </p:sp>
      <p:graphicFrame>
        <p:nvGraphicFramePr>
          <p:cNvPr id="45" name="Table 44">
            <a:extLst>
              <a:ext uri="{FF2B5EF4-FFF2-40B4-BE49-F238E27FC236}">
                <a16:creationId xmlns:a16="http://schemas.microsoft.com/office/drawing/2014/main" id="{159810A4-3A75-014F-70EE-CB3685E0BD76}"/>
              </a:ext>
            </a:extLst>
          </p:cNvPr>
          <p:cNvGraphicFramePr>
            <a:graphicFrameLocks noGrp="1"/>
          </p:cNvGraphicFramePr>
          <p:nvPr>
            <p:extLst>
              <p:ext uri="{D42A27DB-BD31-4B8C-83A1-F6EECF244321}">
                <p14:modId xmlns:p14="http://schemas.microsoft.com/office/powerpoint/2010/main" val="2652461456"/>
              </p:ext>
            </p:extLst>
          </p:nvPr>
        </p:nvGraphicFramePr>
        <p:xfrm>
          <a:off x="624280" y="4235100"/>
          <a:ext cx="5471719" cy="1746600"/>
        </p:xfrm>
        <a:graphic>
          <a:graphicData uri="http://schemas.openxmlformats.org/drawingml/2006/table">
            <a:tbl>
              <a:tblPr firstRow="1" bandRow="1">
                <a:tableStyleId>{2D5ABB26-0587-4C30-8999-92F81FD0307C}</a:tableStyleId>
              </a:tblPr>
              <a:tblGrid>
                <a:gridCol w="366320">
                  <a:extLst>
                    <a:ext uri="{9D8B030D-6E8A-4147-A177-3AD203B41FA5}">
                      <a16:colId xmlns:a16="http://schemas.microsoft.com/office/drawing/2014/main" val="20000"/>
                    </a:ext>
                  </a:extLst>
                </a:gridCol>
                <a:gridCol w="5105399">
                  <a:extLst>
                    <a:ext uri="{9D8B030D-6E8A-4147-A177-3AD203B41FA5}">
                      <a16:colId xmlns:a16="http://schemas.microsoft.com/office/drawing/2014/main" val="20001"/>
                    </a:ext>
                  </a:extLst>
                </a:gridCol>
              </a:tblGrid>
              <a:tr h="291100">
                <a:tc>
                  <a:txBody>
                    <a:bodyPr/>
                    <a:lstStyle/>
                    <a:p>
                      <a:pPr algn="ctr" fontAlgn="t"/>
                      <a:r>
                        <a:rPr lang="en-US" sz="1200" b="1" i="0" u="none" strike="noStrike" dirty="0">
                          <a:solidFill>
                            <a:schemeClr val="bg1"/>
                          </a:solidFill>
                          <a:effectLst/>
                          <a:latin typeface="Avenir Next LT Pro" pitchFamily="50" charset="0"/>
                          <a:ea typeface="Polaris Light" panose="02000000000000000000" pitchFamily="2" charset="0"/>
                          <a:cs typeface="Polaris Light" panose="02000000000000000000" pitchFamily="2" charset="0"/>
                        </a:rPr>
                        <a:t>1</a:t>
                      </a:r>
                    </a:p>
                  </a:txBody>
                  <a:tcPr marL="0" marR="0" marT="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200" dirty="0">
                          <a:latin typeface="Avenir Next LT Pro" pitchFamily="50" charset="0"/>
                          <a:ea typeface="Polaris Light" panose="02000000000000000000" pitchFamily="2" charset="0"/>
                          <a:cs typeface="Polaris Light" panose="02000000000000000000" pitchFamily="2" charset="0"/>
                        </a:rPr>
                        <a:t>Support case history with insights and recommendations</a:t>
                      </a:r>
                    </a:p>
                  </a:txBody>
                  <a:tcPr marL="64008" marR="4544" marT="4544"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1100">
                <a:tc>
                  <a:txBody>
                    <a:bodyPr/>
                    <a:lstStyle/>
                    <a:p>
                      <a:pPr algn="ctr" fontAlgn="t"/>
                      <a:r>
                        <a:rPr lang="en-US" sz="1200" b="1" i="0" u="none" strike="noStrike" dirty="0">
                          <a:solidFill>
                            <a:schemeClr val="bg1"/>
                          </a:solidFill>
                          <a:effectLst/>
                          <a:latin typeface="Avenir Next LT Pro" pitchFamily="50" charset="0"/>
                          <a:ea typeface="Polaris Light" panose="02000000000000000000" pitchFamily="2" charset="0"/>
                          <a:cs typeface="Polaris Light" panose="02000000000000000000" pitchFamily="2" charset="0"/>
                        </a:rPr>
                        <a:t>2</a:t>
                      </a:r>
                    </a:p>
                  </a:txBody>
                  <a:tcPr marL="0" marR="0" marT="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200" dirty="0">
                          <a:latin typeface="Avenir Next LT Pro" pitchFamily="50" charset="0"/>
                          <a:ea typeface="Polaris Light" panose="02000000000000000000" pitchFamily="2" charset="0"/>
                          <a:cs typeface="Polaris Light" panose="02000000000000000000" pitchFamily="2" charset="0"/>
                        </a:rPr>
                        <a:t>Deployed license breakdown</a:t>
                      </a:r>
                    </a:p>
                  </a:txBody>
                  <a:tcPr marL="64008" marR="4544" marT="4544"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139381"/>
                  </a:ext>
                </a:extLst>
              </a:tr>
              <a:tr h="291100">
                <a:tc>
                  <a:txBody>
                    <a:bodyPr/>
                    <a:lstStyle/>
                    <a:p>
                      <a:pPr algn="ctr" fontAlgn="t"/>
                      <a:r>
                        <a:rPr lang="en-US" sz="1200" b="1" i="0" u="none" strike="noStrike" dirty="0">
                          <a:solidFill>
                            <a:schemeClr val="bg1"/>
                          </a:solidFill>
                          <a:effectLst/>
                          <a:latin typeface="Avenir Next LT Pro" pitchFamily="50" charset="0"/>
                          <a:ea typeface="Polaris Light" panose="02000000000000000000" pitchFamily="2" charset="0"/>
                          <a:cs typeface="Polaris Light" panose="02000000000000000000" pitchFamily="2" charset="0"/>
                        </a:rPr>
                        <a:t>3</a:t>
                      </a:r>
                    </a:p>
                  </a:txBody>
                  <a:tcPr marL="0" marR="0" marT="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200" dirty="0">
                          <a:latin typeface="Avenir Next LT Pro" pitchFamily="50" charset="0"/>
                          <a:ea typeface="Polaris Light" panose="02000000000000000000" pitchFamily="2" charset="0"/>
                          <a:cs typeface="Polaris Light" panose="02000000000000000000" pitchFamily="2" charset="0"/>
                        </a:rPr>
                        <a:t>Client product roadmap/s</a:t>
                      </a:r>
                    </a:p>
                  </a:txBody>
                  <a:tcPr marL="64008" marR="4544" marT="4544"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027383"/>
                  </a:ext>
                </a:extLst>
              </a:tr>
              <a:tr h="291100">
                <a:tc>
                  <a:txBody>
                    <a:bodyPr/>
                    <a:lstStyle/>
                    <a:p>
                      <a:pPr algn="ctr" fontAlgn="t"/>
                      <a:r>
                        <a:rPr lang="en-US" sz="1200" b="1" i="0" u="none" strike="noStrike" dirty="0">
                          <a:solidFill>
                            <a:schemeClr val="bg1"/>
                          </a:solidFill>
                          <a:effectLst/>
                          <a:latin typeface="Avenir Next LT Pro" pitchFamily="50" charset="0"/>
                          <a:ea typeface="Polaris Light" panose="02000000000000000000" pitchFamily="2" charset="0"/>
                          <a:cs typeface="Polaris Light" panose="02000000000000000000" pitchFamily="2" charset="0"/>
                        </a:rPr>
                        <a:t>4</a:t>
                      </a:r>
                    </a:p>
                  </a:txBody>
                  <a:tcPr marL="0" marR="0" marT="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200" dirty="0">
                          <a:latin typeface="Avenir Next LT Pro" pitchFamily="50" charset="0"/>
                          <a:ea typeface="Polaris Light" panose="02000000000000000000" pitchFamily="2" charset="0"/>
                          <a:cs typeface="Polaris Light" panose="02000000000000000000" pitchFamily="2" charset="0"/>
                        </a:rPr>
                        <a:t>Customer IT strategies and environment plans</a:t>
                      </a:r>
                    </a:p>
                  </a:txBody>
                  <a:tcPr marL="64008" marR="4544" marT="4544"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4622010"/>
                  </a:ext>
                </a:extLst>
              </a:tr>
              <a:tr h="291100">
                <a:tc>
                  <a:txBody>
                    <a:bodyPr/>
                    <a:lstStyle/>
                    <a:p>
                      <a:pPr algn="ctr" fontAlgn="t"/>
                      <a:r>
                        <a:rPr lang="en-US" sz="1200" b="1" i="0" u="none" strike="noStrike" dirty="0">
                          <a:solidFill>
                            <a:schemeClr val="bg1"/>
                          </a:solidFill>
                          <a:effectLst/>
                          <a:latin typeface="Avenir Next LT Pro" pitchFamily="50" charset="0"/>
                          <a:ea typeface="Polaris Light" panose="02000000000000000000" pitchFamily="2" charset="0"/>
                          <a:cs typeface="Polaris Light" panose="02000000000000000000" pitchFamily="2" charset="0"/>
                        </a:rPr>
                        <a:t>5</a:t>
                      </a:r>
                    </a:p>
                  </a:txBody>
                  <a:tcPr marL="0" marR="0" marT="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200" dirty="0">
                          <a:latin typeface="Avenir Next LT Pro" pitchFamily="50" charset="0"/>
                          <a:ea typeface="Polaris Light" panose="02000000000000000000" pitchFamily="2" charset="0"/>
                          <a:cs typeface="Polaris Light" panose="02000000000000000000" pitchFamily="2" charset="0"/>
                        </a:rPr>
                        <a:t>IT organizational structure</a:t>
                      </a:r>
                    </a:p>
                  </a:txBody>
                  <a:tcPr marL="64008" marR="4544" marT="4544"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8893855"/>
                  </a:ext>
                </a:extLst>
              </a:tr>
              <a:tr h="291100">
                <a:tc>
                  <a:txBody>
                    <a:bodyPr/>
                    <a:lstStyle/>
                    <a:p>
                      <a:pPr algn="ctr" fontAlgn="t"/>
                      <a:r>
                        <a:rPr lang="en-US" sz="1200" b="1" i="0" u="none" strike="noStrike" dirty="0">
                          <a:solidFill>
                            <a:schemeClr val="bg1"/>
                          </a:solidFill>
                          <a:effectLst/>
                          <a:latin typeface="Avenir Next LT Pro" pitchFamily="50" charset="0"/>
                          <a:ea typeface="Polaris Light" panose="02000000000000000000" pitchFamily="2" charset="0"/>
                          <a:cs typeface="Polaris Light" panose="02000000000000000000" pitchFamily="2" charset="0"/>
                        </a:rPr>
                        <a:t>6</a:t>
                      </a:r>
                    </a:p>
                  </a:txBody>
                  <a:tcPr marL="0" marR="0" marT="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a:latin typeface="Avenir Next LT Pro" pitchFamily="50" charset="0"/>
                          <a:ea typeface="Polaris Light" panose="02000000000000000000" pitchFamily="2" charset="0"/>
                          <a:cs typeface="Polaris Light" panose="02000000000000000000" pitchFamily="2" charset="0"/>
                        </a:rPr>
                        <a:t>Any other business</a:t>
                      </a:r>
                    </a:p>
                  </a:txBody>
                  <a:tcPr marL="64008" marR="4544" marT="4544"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564859"/>
                  </a:ext>
                </a:extLst>
              </a:tr>
            </a:tbl>
          </a:graphicData>
        </a:graphic>
      </p:graphicFrame>
      <p:sp>
        <p:nvSpPr>
          <p:cNvPr id="46" name="Rectangle 45">
            <a:extLst>
              <a:ext uri="{FF2B5EF4-FFF2-40B4-BE49-F238E27FC236}">
                <a16:creationId xmlns:a16="http://schemas.microsoft.com/office/drawing/2014/main" id="{25843CE9-2BC8-C57E-DE54-16BADA6EC36A}"/>
              </a:ext>
            </a:extLst>
          </p:cNvPr>
          <p:cNvSpPr/>
          <p:nvPr/>
        </p:nvSpPr>
        <p:spPr>
          <a:xfrm flipV="1">
            <a:off x="0" y="6126480"/>
            <a:ext cx="6492240" cy="45719"/>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Tree>
    <p:extLst>
      <p:ext uri="{BB962C8B-B14F-4D97-AF65-F5344CB8AC3E}">
        <p14:creationId xmlns:p14="http://schemas.microsoft.com/office/powerpoint/2010/main" val="34293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40799D-55C1-20BB-B3B8-16AE37756C0E}"/>
              </a:ext>
            </a:extLst>
          </p:cNvPr>
          <p:cNvSpPr/>
          <p:nvPr/>
        </p:nvSpPr>
        <p:spPr>
          <a:xfrm flipH="1">
            <a:off x="8176740" y="1299676"/>
            <a:ext cx="4015260" cy="487252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2" name="Title 1">
            <a:extLst>
              <a:ext uri="{FF2B5EF4-FFF2-40B4-BE49-F238E27FC236}">
                <a16:creationId xmlns:a16="http://schemas.microsoft.com/office/drawing/2014/main" id="{30C57F4C-2168-EB26-2413-306D036B2F04}"/>
              </a:ext>
            </a:extLst>
          </p:cNvPr>
          <p:cNvSpPr>
            <a:spLocks noGrp="1"/>
          </p:cNvSpPr>
          <p:nvPr>
            <p:ph type="title"/>
          </p:nvPr>
        </p:nvSpPr>
        <p:spPr/>
        <p:txBody>
          <a:bodyPr/>
          <a:lstStyle/>
          <a:p>
            <a:r>
              <a:rPr lang="en-US" dirty="0"/>
              <a:t>Business Review Call | Event Prep</a:t>
            </a:r>
          </a:p>
        </p:txBody>
      </p:sp>
      <p:grpSp>
        <p:nvGrpSpPr>
          <p:cNvPr id="67" name="Group 66">
            <a:extLst>
              <a:ext uri="{FF2B5EF4-FFF2-40B4-BE49-F238E27FC236}">
                <a16:creationId xmlns:a16="http://schemas.microsoft.com/office/drawing/2014/main" id="{E2095719-1B1E-E2C1-802B-7AC3BA7FB63D}"/>
              </a:ext>
            </a:extLst>
          </p:cNvPr>
          <p:cNvGrpSpPr/>
          <p:nvPr/>
        </p:nvGrpSpPr>
        <p:grpSpPr>
          <a:xfrm>
            <a:off x="609596" y="1299677"/>
            <a:ext cx="7096129" cy="468590"/>
            <a:chOff x="609596" y="1514475"/>
            <a:chExt cx="7096129" cy="468590"/>
          </a:xfrm>
        </p:grpSpPr>
        <p:grpSp>
          <p:nvGrpSpPr>
            <p:cNvPr id="21" name="Group 20">
              <a:extLst>
                <a:ext uri="{FF2B5EF4-FFF2-40B4-BE49-F238E27FC236}">
                  <a16:creationId xmlns:a16="http://schemas.microsoft.com/office/drawing/2014/main" id="{3FF7394A-5457-297D-4D47-B7E554049A0F}"/>
                </a:ext>
              </a:extLst>
            </p:cNvPr>
            <p:cNvGrpSpPr/>
            <p:nvPr/>
          </p:nvGrpSpPr>
          <p:grpSpPr>
            <a:xfrm>
              <a:off x="609596" y="1514475"/>
              <a:ext cx="219035" cy="219035"/>
              <a:chOff x="7752892" y="4464389"/>
              <a:chExt cx="374650" cy="374651"/>
            </a:xfrm>
          </p:grpSpPr>
          <p:sp>
            <p:nvSpPr>
              <p:cNvPr id="13" name="Rectangle 12">
                <a:extLst>
                  <a:ext uri="{FF2B5EF4-FFF2-40B4-BE49-F238E27FC236}">
                    <a16:creationId xmlns:a16="http://schemas.microsoft.com/office/drawing/2014/main" id="{18A573F1-6EBB-53F6-D3CB-9A53389AF207}"/>
                  </a:ext>
                </a:extLst>
              </p:cNvPr>
              <p:cNvSpPr/>
              <p:nvPr/>
            </p:nvSpPr>
            <p:spPr>
              <a:xfrm>
                <a:off x="7752892" y="4464389"/>
                <a:ext cx="374650" cy="374651"/>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grpSp>
            <p:nvGrpSpPr>
              <p:cNvPr id="19" name="Group 18">
                <a:extLst>
                  <a:ext uri="{FF2B5EF4-FFF2-40B4-BE49-F238E27FC236}">
                    <a16:creationId xmlns:a16="http://schemas.microsoft.com/office/drawing/2014/main" id="{856606E1-AB44-DBA9-EAE0-D81CD1ED6313}"/>
                  </a:ext>
                </a:extLst>
              </p:cNvPr>
              <p:cNvGrpSpPr/>
              <p:nvPr/>
            </p:nvGrpSpPr>
            <p:grpSpPr>
              <a:xfrm rot="16200000">
                <a:off x="7870320" y="4610034"/>
                <a:ext cx="139805" cy="83344"/>
                <a:chOff x="7860507" y="4362450"/>
                <a:chExt cx="172585" cy="83344"/>
              </a:xfrm>
            </p:grpSpPr>
            <p:cxnSp>
              <p:nvCxnSpPr>
                <p:cNvPr id="17" name="Straight Connector 16">
                  <a:extLst>
                    <a:ext uri="{FF2B5EF4-FFF2-40B4-BE49-F238E27FC236}">
                      <a16:creationId xmlns:a16="http://schemas.microsoft.com/office/drawing/2014/main" id="{B7052436-72BB-34A5-F19D-254959A7AB2A}"/>
                    </a:ext>
                  </a:extLst>
                </p:cNvPr>
                <p:cNvCxnSpPr>
                  <a:cxnSpLocks/>
                </p:cNvCxnSpPr>
                <p:nvPr/>
              </p:nvCxnSpPr>
              <p:spPr>
                <a:xfrm>
                  <a:off x="7860507"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6BDED2-F923-A930-C7FB-A9F8C5764609}"/>
                    </a:ext>
                  </a:extLst>
                </p:cNvPr>
                <p:cNvCxnSpPr>
                  <a:cxnSpLocks/>
                </p:cNvCxnSpPr>
                <p:nvPr/>
              </p:nvCxnSpPr>
              <p:spPr>
                <a:xfrm flipH="1">
                  <a:off x="7949748"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
          <p:nvSpPr>
            <p:cNvPr id="14" name="Rectangle 13">
              <a:extLst>
                <a:ext uri="{FF2B5EF4-FFF2-40B4-BE49-F238E27FC236}">
                  <a16:creationId xmlns:a16="http://schemas.microsoft.com/office/drawing/2014/main" id="{57FE503A-EE40-51BB-894C-4336A0C6CEF3}"/>
                </a:ext>
              </a:extLst>
            </p:cNvPr>
            <p:cNvSpPr/>
            <p:nvPr/>
          </p:nvSpPr>
          <p:spPr>
            <a:xfrm>
              <a:off x="977901" y="1514475"/>
              <a:ext cx="6727824" cy="468590"/>
            </a:xfrm>
            <a:prstGeom prst="rect">
              <a:avLst/>
            </a:prstGeom>
          </p:spPr>
          <p:txBody>
            <a:bodyPr wrap="square" lIns="0" tIns="0" rIns="0" bIns="0">
              <a:spAutoFit/>
            </a:bodyPr>
            <a:lstStyle/>
            <a:p>
              <a:pPr>
                <a:lnSpc>
                  <a:spcPct val="110000"/>
                </a:lnSpc>
                <a:spcBef>
                  <a:spcPts val="600"/>
                </a:spcBef>
              </a:pPr>
              <a:r>
                <a:rPr lang="en-US" sz="1400" dirty="0"/>
                <a:t>Review call goals, objectives, messaging, call agenda and planned questions with field, SEs and BCAMs</a:t>
              </a:r>
            </a:p>
          </p:txBody>
        </p:sp>
      </p:grpSp>
      <p:grpSp>
        <p:nvGrpSpPr>
          <p:cNvPr id="72" name="Group 71">
            <a:extLst>
              <a:ext uri="{FF2B5EF4-FFF2-40B4-BE49-F238E27FC236}">
                <a16:creationId xmlns:a16="http://schemas.microsoft.com/office/drawing/2014/main" id="{8786173E-56DF-9F5B-D45B-E16D05F24D12}"/>
              </a:ext>
            </a:extLst>
          </p:cNvPr>
          <p:cNvGrpSpPr/>
          <p:nvPr/>
        </p:nvGrpSpPr>
        <p:grpSpPr>
          <a:xfrm>
            <a:off x="8426638" y="2948592"/>
            <a:ext cx="3155761" cy="738664"/>
            <a:chOff x="8426638" y="2627349"/>
            <a:chExt cx="3155761" cy="738664"/>
          </a:xfrm>
        </p:grpSpPr>
        <p:sp>
          <p:nvSpPr>
            <p:cNvPr id="15" name="Rectangle 14">
              <a:extLst>
                <a:ext uri="{FF2B5EF4-FFF2-40B4-BE49-F238E27FC236}">
                  <a16:creationId xmlns:a16="http://schemas.microsoft.com/office/drawing/2014/main" id="{CDF9F209-D11B-A1B3-9443-6B248A2BB8C5}"/>
                </a:ext>
              </a:extLst>
            </p:cNvPr>
            <p:cNvSpPr/>
            <p:nvPr/>
          </p:nvSpPr>
          <p:spPr>
            <a:xfrm>
              <a:off x="8963025" y="2627349"/>
              <a:ext cx="2619374" cy="738664"/>
            </a:xfrm>
            <a:prstGeom prst="rect">
              <a:avLst/>
            </a:prstGeom>
          </p:spPr>
          <p:txBody>
            <a:bodyPr wrap="square" lIns="0" tIns="0" rIns="0" bIns="0">
              <a:spAutoFit/>
            </a:bodyPr>
            <a:lstStyle/>
            <a:p>
              <a:pPr>
                <a:spcBef>
                  <a:spcPts val="600"/>
                </a:spcBef>
              </a:pPr>
              <a:r>
                <a:rPr lang="en-US" sz="1600" dirty="0"/>
                <a:t>Send invite to customer and include call agenda and objectives</a:t>
              </a:r>
            </a:p>
          </p:txBody>
        </p:sp>
        <p:grpSp>
          <p:nvGrpSpPr>
            <p:cNvPr id="22" name="Group 21">
              <a:extLst>
                <a:ext uri="{FF2B5EF4-FFF2-40B4-BE49-F238E27FC236}">
                  <a16:creationId xmlns:a16="http://schemas.microsoft.com/office/drawing/2014/main" id="{B12CDC6D-8C68-543D-B510-09188BBEF172}"/>
                </a:ext>
              </a:extLst>
            </p:cNvPr>
            <p:cNvGrpSpPr/>
            <p:nvPr/>
          </p:nvGrpSpPr>
          <p:grpSpPr>
            <a:xfrm>
              <a:off x="8426638" y="2627349"/>
              <a:ext cx="286489" cy="286489"/>
              <a:chOff x="7752897" y="4464381"/>
              <a:chExt cx="374650" cy="374650"/>
            </a:xfrm>
          </p:grpSpPr>
          <p:sp>
            <p:nvSpPr>
              <p:cNvPr id="23" name="Rectangle 22">
                <a:extLst>
                  <a:ext uri="{FF2B5EF4-FFF2-40B4-BE49-F238E27FC236}">
                    <a16:creationId xmlns:a16="http://schemas.microsoft.com/office/drawing/2014/main" id="{CE9E4667-1B19-7C38-91E5-F2D5C1D19A7A}"/>
                  </a:ext>
                </a:extLst>
              </p:cNvPr>
              <p:cNvSpPr/>
              <p:nvPr/>
            </p:nvSpPr>
            <p:spPr>
              <a:xfrm>
                <a:off x="7752897" y="4464381"/>
                <a:ext cx="374650" cy="374650"/>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grpSp>
            <p:nvGrpSpPr>
              <p:cNvPr id="24" name="Group 23">
                <a:extLst>
                  <a:ext uri="{FF2B5EF4-FFF2-40B4-BE49-F238E27FC236}">
                    <a16:creationId xmlns:a16="http://schemas.microsoft.com/office/drawing/2014/main" id="{988421E8-D992-ECD5-FFB2-DFCADD61DDE3}"/>
                  </a:ext>
                </a:extLst>
              </p:cNvPr>
              <p:cNvGrpSpPr/>
              <p:nvPr/>
            </p:nvGrpSpPr>
            <p:grpSpPr>
              <a:xfrm rot="16200000">
                <a:off x="7870320" y="4610034"/>
                <a:ext cx="139805" cy="83344"/>
                <a:chOff x="7860507" y="4362450"/>
                <a:chExt cx="172585" cy="83344"/>
              </a:xfrm>
            </p:grpSpPr>
            <p:cxnSp>
              <p:nvCxnSpPr>
                <p:cNvPr id="25" name="Straight Connector 24">
                  <a:extLst>
                    <a:ext uri="{FF2B5EF4-FFF2-40B4-BE49-F238E27FC236}">
                      <a16:creationId xmlns:a16="http://schemas.microsoft.com/office/drawing/2014/main" id="{1338FCDE-1D88-2910-1474-3ED403181EE6}"/>
                    </a:ext>
                  </a:extLst>
                </p:cNvPr>
                <p:cNvCxnSpPr>
                  <a:cxnSpLocks/>
                </p:cNvCxnSpPr>
                <p:nvPr/>
              </p:nvCxnSpPr>
              <p:spPr>
                <a:xfrm>
                  <a:off x="7860507"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568C7DE-B3F4-6666-CA1E-3D1FE27393CA}"/>
                    </a:ext>
                  </a:extLst>
                </p:cNvPr>
                <p:cNvCxnSpPr>
                  <a:cxnSpLocks/>
                </p:cNvCxnSpPr>
                <p:nvPr/>
              </p:nvCxnSpPr>
              <p:spPr>
                <a:xfrm flipH="1">
                  <a:off x="7949748"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grpSp>
        <p:nvGrpSpPr>
          <p:cNvPr id="73" name="Group 72">
            <a:extLst>
              <a:ext uri="{FF2B5EF4-FFF2-40B4-BE49-F238E27FC236}">
                <a16:creationId xmlns:a16="http://schemas.microsoft.com/office/drawing/2014/main" id="{7B1D2704-1FEF-6B60-9AF7-D062917DD7AC}"/>
              </a:ext>
            </a:extLst>
          </p:cNvPr>
          <p:cNvGrpSpPr/>
          <p:nvPr/>
        </p:nvGrpSpPr>
        <p:grpSpPr>
          <a:xfrm>
            <a:off x="8426638" y="4128916"/>
            <a:ext cx="3155761" cy="492443"/>
            <a:chOff x="8426638" y="3807673"/>
            <a:chExt cx="3155761" cy="492443"/>
          </a:xfrm>
        </p:grpSpPr>
        <p:sp>
          <p:nvSpPr>
            <p:cNvPr id="16" name="Rectangle 15">
              <a:extLst>
                <a:ext uri="{FF2B5EF4-FFF2-40B4-BE49-F238E27FC236}">
                  <a16:creationId xmlns:a16="http://schemas.microsoft.com/office/drawing/2014/main" id="{4A596DA6-109D-08F5-E3ED-BA5BF19C2B7C}"/>
                </a:ext>
              </a:extLst>
            </p:cNvPr>
            <p:cNvSpPr/>
            <p:nvPr/>
          </p:nvSpPr>
          <p:spPr>
            <a:xfrm>
              <a:off x="8963025" y="3807673"/>
              <a:ext cx="2619374" cy="492443"/>
            </a:xfrm>
            <a:prstGeom prst="rect">
              <a:avLst/>
            </a:prstGeom>
          </p:spPr>
          <p:txBody>
            <a:bodyPr wrap="square" lIns="0" tIns="0" rIns="0" bIns="0">
              <a:spAutoFit/>
            </a:bodyPr>
            <a:lstStyle/>
            <a:p>
              <a:pPr>
                <a:spcBef>
                  <a:spcPts val="600"/>
                </a:spcBef>
              </a:pPr>
              <a:r>
                <a:rPr lang="en-US" sz="1600" dirty="0"/>
                <a:t>Ask for additional influencers to attend the call</a:t>
              </a:r>
              <a:endParaRPr lang="en-US" sz="1600" dirty="0">
                <a:latin typeface="Avenir Next LT Pro" pitchFamily="50" charset="0"/>
                <a:cs typeface="Calibri" charset="0"/>
              </a:endParaRPr>
            </a:p>
          </p:txBody>
        </p:sp>
        <p:grpSp>
          <p:nvGrpSpPr>
            <p:cNvPr id="27" name="Group 26">
              <a:extLst>
                <a:ext uri="{FF2B5EF4-FFF2-40B4-BE49-F238E27FC236}">
                  <a16:creationId xmlns:a16="http://schemas.microsoft.com/office/drawing/2014/main" id="{C77BAEAD-A051-CC67-4DDE-E282F3CFB8E0}"/>
                </a:ext>
              </a:extLst>
            </p:cNvPr>
            <p:cNvGrpSpPr/>
            <p:nvPr/>
          </p:nvGrpSpPr>
          <p:grpSpPr>
            <a:xfrm>
              <a:off x="8426638" y="3807673"/>
              <a:ext cx="286489" cy="286489"/>
              <a:chOff x="7752897" y="4464381"/>
              <a:chExt cx="374650" cy="374650"/>
            </a:xfrm>
          </p:grpSpPr>
          <p:sp>
            <p:nvSpPr>
              <p:cNvPr id="28" name="Rectangle 27">
                <a:extLst>
                  <a:ext uri="{FF2B5EF4-FFF2-40B4-BE49-F238E27FC236}">
                    <a16:creationId xmlns:a16="http://schemas.microsoft.com/office/drawing/2014/main" id="{A93B5706-8CC9-12B2-551C-21FA53E6AEF1}"/>
                  </a:ext>
                </a:extLst>
              </p:cNvPr>
              <p:cNvSpPr/>
              <p:nvPr/>
            </p:nvSpPr>
            <p:spPr>
              <a:xfrm>
                <a:off x="7752897" y="4464381"/>
                <a:ext cx="374650" cy="374650"/>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grpSp>
            <p:nvGrpSpPr>
              <p:cNvPr id="29" name="Group 28">
                <a:extLst>
                  <a:ext uri="{FF2B5EF4-FFF2-40B4-BE49-F238E27FC236}">
                    <a16:creationId xmlns:a16="http://schemas.microsoft.com/office/drawing/2014/main" id="{449D600D-5567-CCF5-9E0B-A5CA23180F9A}"/>
                  </a:ext>
                </a:extLst>
              </p:cNvPr>
              <p:cNvGrpSpPr/>
              <p:nvPr/>
            </p:nvGrpSpPr>
            <p:grpSpPr>
              <a:xfrm rot="16200000">
                <a:off x="7870320" y="4610034"/>
                <a:ext cx="139805" cy="83344"/>
                <a:chOff x="7860507" y="4362450"/>
                <a:chExt cx="172585" cy="83344"/>
              </a:xfrm>
            </p:grpSpPr>
            <p:cxnSp>
              <p:nvCxnSpPr>
                <p:cNvPr id="30" name="Straight Connector 29">
                  <a:extLst>
                    <a:ext uri="{FF2B5EF4-FFF2-40B4-BE49-F238E27FC236}">
                      <a16:creationId xmlns:a16="http://schemas.microsoft.com/office/drawing/2014/main" id="{2AD67A41-CDE8-B5FA-CCFF-52A801609F78}"/>
                    </a:ext>
                  </a:extLst>
                </p:cNvPr>
                <p:cNvCxnSpPr>
                  <a:cxnSpLocks/>
                </p:cNvCxnSpPr>
                <p:nvPr/>
              </p:nvCxnSpPr>
              <p:spPr>
                <a:xfrm>
                  <a:off x="7860507"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B81BA8B-C020-396E-ED36-C971D390D9BC}"/>
                    </a:ext>
                  </a:extLst>
                </p:cNvPr>
                <p:cNvCxnSpPr>
                  <a:cxnSpLocks/>
                </p:cNvCxnSpPr>
                <p:nvPr/>
              </p:nvCxnSpPr>
              <p:spPr>
                <a:xfrm flipH="1">
                  <a:off x="7949748"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grpSp>
        <p:nvGrpSpPr>
          <p:cNvPr id="65" name="Group 64">
            <a:extLst>
              <a:ext uri="{FF2B5EF4-FFF2-40B4-BE49-F238E27FC236}">
                <a16:creationId xmlns:a16="http://schemas.microsoft.com/office/drawing/2014/main" id="{FD5E5D9C-A99A-0E3E-EF46-FBC479E18F10}"/>
              </a:ext>
            </a:extLst>
          </p:cNvPr>
          <p:cNvGrpSpPr/>
          <p:nvPr/>
        </p:nvGrpSpPr>
        <p:grpSpPr>
          <a:xfrm>
            <a:off x="609596" y="1924156"/>
            <a:ext cx="7096129" cy="231602"/>
            <a:chOff x="609596" y="2215057"/>
            <a:chExt cx="7096129" cy="231602"/>
          </a:xfrm>
        </p:grpSpPr>
        <p:sp>
          <p:nvSpPr>
            <p:cNvPr id="35" name="Rectangle 34">
              <a:extLst>
                <a:ext uri="{FF2B5EF4-FFF2-40B4-BE49-F238E27FC236}">
                  <a16:creationId xmlns:a16="http://schemas.microsoft.com/office/drawing/2014/main" id="{367F43C0-1D91-458C-DD52-61AAA0250937}"/>
                </a:ext>
              </a:extLst>
            </p:cNvPr>
            <p:cNvSpPr/>
            <p:nvPr/>
          </p:nvSpPr>
          <p:spPr>
            <a:xfrm>
              <a:off x="977901" y="2215057"/>
              <a:ext cx="6727824" cy="231602"/>
            </a:xfrm>
            <a:prstGeom prst="rect">
              <a:avLst/>
            </a:prstGeom>
          </p:spPr>
          <p:txBody>
            <a:bodyPr wrap="square" lIns="0" tIns="0" rIns="0" bIns="0">
              <a:spAutoFit/>
            </a:bodyPr>
            <a:lstStyle/>
            <a:p>
              <a:pPr>
                <a:lnSpc>
                  <a:spcPct val="110000"/>
                </a:lnSpc>
                <a:spcBef>
                  <a:spcPts val="600"/>
                </a:spcBef>
              </a:pPr>
              <a:r>
                <a:rPr lang="en-US" sz="1400" dirty="0"/>
                <a:t>Obtain install version (from customer when setting the call)</a:t>
              </a:r>
            </a:p>
          </p:txBody>
        </p:sp>
        <p:grpSp>
          <p:nvGrpSpPr>
            <p:cNvPr id="37" name="Group 36">
              <a:extLst>
                <a:ext uri="{FF2B5EF4-FFF2-40B4-BE49-F238E27FC236}">
                  <a16:creationId xmlns:a16="http://schemas.microsoft.com/office/drawing/2014/main" id="{DCF672E0-B123-7F47-278C-33B585D2A285}"/>
                </a:ext>
              </a:extLst>
            </p:cNvPr>
            <p:cNvGrpSpPr/>
            <p:nvPr/>
          </p:nvGrpSpPr>
          <p:grpSpPr>
            <a:xfrm>
              <a:off x="609596" y="2221341"/>
              <a:ext cx="219035" cy="219035"/>
              <a:chOff x="7752892" y="4464389"/>
              <a:chExt cx="374650" cy="374651"/>
            </a:xfrm>
          </p:grpSpPr>
          <p:sp>
            <p:nvSpPr>
              <p:cNvPr id="38" name="Rectangle 37">
                <a:extLst>
                  <a:ext uri="{FF2B5EF4-FFF2-40B4-BE49-F238E27FC236}">
                    <a16:creationId xmlns:a16="http://schemas.microsoft.com/office/drawing/2014/main" id="{50C80C71-2B3D-48C8-05E8-218897EB06C7}"/>
                  </a:ext>
                </a:extLst>
              </p:cNvPr>
              <p:cNvSpPr/>
              <p:nvPr/>
            </p:nvSpPr>
            <p:spPr>
              <a:xfrm>
                <a:off x="7752892" y="4464389"/>
                <a:ext cx="374650" cy="374651"/>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grpSp>
            <p:nvGrpSpPr>
              <p:cNvPr id="39" name="Group 38">
                <a:extLst>
                  <a:ext uri="{FF2B5EF4-FFF2-40B4-BE49-F238E27FC236}">
                    <a16:creationId xmlns:a16="http://schemas.microsoft.com/office/drawing/2014/main" id="{221A0698-BEBE-5EB1-088A-96BE9313C7A4}"/>
                  </a:ext>
                </a:extLst>
              </p:cNvPr>
              <p:cNvGrpSpPr/>
              <p:nvPr/>
            </p:nvGrpSpPr>
            <p:grpSpPr>
              <a:xfrm rot="16200000">
                <a:off x="7870320" y="4610034"/>
                <a:ext cx="139805" cy="83344"/>
                <a:chOff x="7860507" y="4362450"/>
                <a:chExt cx="172585" cy="83344"/>
              </a:xfrm>
            </p:grpSpPr>
            <p:cxnSp>
              <p:nvCxnSpPr>
                <p:cNvPr id="40" name="Straight Connector 39">
                  <a:extLst>
                    <a:ext uri="{FF2B5EF4-FFF2-40B4-BE49-F238E27FC236}">
                      <a16:creationId xmlns:a16="http://schemas.microsoft.com/office/drawing/2014/main" id="{887A93EE-4C44-6735-E260-9B4A8F5335DD}"/>
                    </a:ext>
                  </a:extLst>
                </p:cNvPr>
                <p:cNvCxnSpPr>
                  <a:cxnSpLocks/>
                </p:cNvCxnSpPr>
                <p:nvPr/>
              </p:nvCxnSpPr>
              <p:spPr>
                <a:xfrm>
                  <a:off x="7860507"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CA88190-65BD-A16F-60E9-6BF9D86FEC74}"/>
                    </a:ext>
                  </a:extLst>
                </p:cNvPr>
                <p:cNvCxnSpPr>
                  <a:cxnSpLocks/>
                </p:cNvCxnSpPr>
                <p:nvPr/>
              </p:nvCxnSpPr>
              <p:spPr>
                <a:xfrm flipH="1">
                  <a:off x="7949748"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grpSp>
        <p:nvGrpSpPr>
          <p:cNvPr id="66" name="Group 65">
            <a:extLst>
              <a:ext uri="{FF2B5EF4-FFF2-40B4-BE49-F238E27FC236}">
                <a16:creationId xmlns:a16="http://schemas.microsoft.com/office/drawing/2014/main" id="{807EB436-0B18-1806-A4EC-A3BFA36C8D9A}"/>
              </a:ext>
            </a:extLst>
          </p:cNvPr>
          <p:cNvGrpSpPr/>
          <p:nvPr/>
        </p:nvGrpSpPr>
        <p:grpSpPr>
          <a:xfrm>
            <a:off x="609596" y="2311647"/>
            <a:ext cx="7096129" cy="231602"/>
            <a:chOff x="609596" y="2678651"/>
            <a:chExt cx="7096129" cy="231602"/>
          </a:xfrm>
        </p:grpSpPr>
        <p:sp>
          <p:nvSpPr>
            <p:cNvPr id="36" name="Rectangle 35">
              <a:extLst>
                <a:ext uri="{FF2B5EF4-FFF2-40B4-BE49-F238E27FC236}">
                  <a16:creationId xmlns:a16="http://schemas.microsoft.com/office/drawing/2014/main" id="{3CEB2988-6D01-B09B-C602-09518B82EF31}"/>
                </a:ext>
              </a:extLst>
            </p:cNvPr>
            <p:cNvSpPr/>
            <p:nvPr/>
          </p:nvSpPr>
          <p:spPr>
            <a:xfrm>
              <a:off x="977901" y="2678651"/>
              <a:ext cx="6727824" cy="231602"/>
            </a:xfrm>
            <a:prstGeom prst="rect">
              <a:avLst/>
            </a:prstGeom>
          </p:spPr>
          <p:txBody>
            <a:bodyPr wrap="square" lIns="0" tIns="0" rIns="0" bIns="0">
              <a:spAutoFit/>
            </a:bodyPr>
            <a:lstStyle/>
            <a:p>
              <a:pPr>
                <a:lnSpc>
                  <a:spcPct val="110000"/>
                </a:lnSpc>
                <a:spcBef>
                  <a:spcPts val="600"/>
                </a:spcBef>
              </a:pPr>
              <a:r>
                <a:rPr lang="en-US" sz="1400" dirty="0"/>
                <a:t>Prepare for all elements of the agenda</a:t>
              </a:r>
            </a:p>
          </p:txBody>
        </p:sp>
        <p:grpSp>
          <p:nvGrpSpPr>
            <p:cNvPr id="42" name="Group 41">
              <a:extLst>
                <a:ext uri="{FF2B5EF4-FFF2-40B4-BE49-F238E27FC236}">
                  <a16:creationId xmlns:a16="http://schemas.microsoft.com/office/drawing/2014/main" id="{7EE89EAB-0901-17BE-C8F7-D73C60865B76}"/>
                </a:ext>
              </a:extLst>
            </p:cNvPr>
            <p:cNvGrpSpPr/>
            <p:nvPr/>
          </p:nvGrpSpPr>
          <p:grpSpPr>
            <a:xfrm>
              <a:off x="609596" y="2684935"/>
              <a:ext cx="219035" cy="219035"/>
              <a:chOff x="7752892" y="4464389"/>
              <a:chExt cx="374650" cy="374651"/>
            </a:xfrm>
          </p:grpSpPr>
          <p:sp>
            <p:nvSpPr>
              <p:cNvPr id="43" name="Rectangle 42">
                <a:extLst>
                  <a:ext uri="{FF2B5EF4-FFF2-40B4-BE49-F238E27FC236}">
                    <a16:creationId xmlns:a16="http://schemas.microsoft.com/office/drawing/2014/main" id="{16E0BFC5-17F3-34D9-9444-CCFCCF5F4F55}"/>
                  </a:ext>
                </a:extLst>
              </p:cNvPr>
              <p:cNvSpPr/>
              <p:nvPr/>
            </p:nvSpPr>
            <p:spPr>
              <a:xfrm>
                <a:off x="7752892" y="4464389"/>
                <a:ext cx="374650" cy="374651"/>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grpSp>
            <p:nvGrpSpPr>
              <p:cNvPr id="44" name="Group 43">
                <a:extLst>
                  <a:ext uri="{FF2B5EF4-FFF2-40B4-BE49-F238E27FC236}">
                    <a16:creationId xmlns:a16="http://schemas.microsoft.com/office/drawing/2014/main" id="{0CA37C6D-E2B6-30F1-6FF7-D8A5C76CF98A}"/>
                  </a:ext>
                </a:extLst>
              </p:cNvPr>
              <p:cNvGrpSpPr/>
              <p:nvPr/>
            </p:nvGrpSpPr>
            <p:grpSpPr>
              <a:xfrm rot="16200000">
                <a:off x="7870320" y="4610034"/>
                <a:ext cx="139805" cy="83344"/>
                <a:chOff x="7860507" y="4362450"/>
                <a:chExt cx="172585" cy="83344"/>
              </a:xfrm>
            </p:grpSpPr>
            <p:cxnSp>
              <p:nvCxnSpPr>
                <p:cNvPr id="45" name="Straight Connector 44">
                  <a:extLst>
                    <a:ext uri="{FF2B5EF4-FFF2-40B4-BE49-F238E27FC236}">
                      <a16:creationId xmlns:a16="http://schemas.microsoft.com/office/drawing/2014/main" id="{3FDC6DDA-7326-859B-DA77-EBE5A08A9FEC}"/>
                    </a:ext>
                  </a:extLst>
                </p:cNvPr>
                <p:cNvCxnSpPr>
                  <a:cxnSpLocks/>
                </p:cNvCxnSpPr>
                <p:nvPr/>
              </p:nvCxnSpPr>
              <p:spPr>
                <a:xfrm>
                  <a:off x="7860507"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2622278-6417-3FEB-9143-3120799E9B68}"/>
                    </a:ext>
                  </a:extLst>
                </p:cNvPr>
                <p:cNvCxnSpPr>
                  <a:cxnSpLocks/>
                </p:cNvCxnSpPr>
                <p:nvPr/>
              </p:nvCxnSpPr>
              <p:spPr>
                <a:xfrm flipH="1">
                  <a:off x="7949748"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grpSp>
        <p:nvGrpSpPr>
          <p:cNvPr id="71" name="Group 70">
            <a:extLst>
              <a:ext uri="{FF2B5EF4-FFF2-40B4-BE49-F238E27FC236}">
                <a16:creationId xmlns:a16="http://schemas.microsoft.com/office/drawing/2014/main" id="{B24C8782-2CC2-55CF-D343-37CFEDBEDABE}"/>
              </a:ext>
            </a:extLst>
          </p:cNvPr>
          <p:cNvGrpSpPr/>
          <p:nvPr/>
        </p:nvGrpSpPr>
        <p:grpSpPr>
          <a:xfrm>
            <a:off x="8428477" y="1768267"/>
            <a:ext cx="3153922" cy="738664"/>
            <a:chOff x="8428477" y="1447024"/>
            <a:chExt cx="3153922" cy="738664"/>
          </a:xfrm>
        </p:grpSpPr>
        <p:sp>
          <p:nvSpPr>
            <p:cNvPr id="9" name="Rectangle 8">
              <a:extLst>
                <a:ext uri="{FF2B5EF4-FFF2-40B4-BE49-F238E27FC236}">
                  <a16:creationId xmlns:a16="http://schemas.microsoft.com/office/drawing/2014/main" id="{81DB860D-766A-62F0-5ACB-4487A35A093A}"/>
                </a:ext>
              </a:extLst>
            </p:cNvPr>
            <p:cNvSpPr/>
            <p:nvPr/>
          </p:nvSpPr>
          <p:spPr>
            <a:xfrm>
              <a:off x="8963025" y="1447024"/>
              <a:ext cx="2619374" cy="738664"/>
            </a:xfrm>
            <a:prstGeom prst="rect">
              <a:avLst/>
            </a:prstGeom>
          </p:spPr>
          <p:txBody>
            <a:bodyPr wrap="square" lIns="0" tIns="0" rIns="0" bIns="0">
              <a:spAutoFit/>
            </a:bodyPr>
            <a:lstStyle/>
            <a:p>
              <a:pPr>
                <a:spcBef>
                  <a:spcPts val="600"/>
                </a:spcBef>
              </a:pPr>
              <a:r>
                <a:rPr lang="en-US" sz="1600" dirty="0"/>
                <a:t>Attach all gathered documents to opportunity in OSC</a:t>
              </a:r>
            </a:p>
          </p:txBody>
        </p:sp>
        <p:grpSp>
          <p:nvGrpSpPr>
            <p:cNvPr id="50" name="Group 49">
              <a:extLst>
                <a:ext uri="{FF2B5EF4-FFF2-40B4-BE49-F238E27FC236}">
                  <a16:creationId xmlns:a16="http://schemas.microsoft.com/office/drawing/2014/main" id="{E295BC6F-7FE4-F5CF-CDC0-10DCECBFEAB4}"/>
                </a:ext>
              </a:extLst>
            </p:cNvPr>
            <p:cNvGrpSpPr/>
            <p:nvPr/>
          </p:nvGrpSpPr>
          <p:grpSpPr>
            <a:xfrm>
              <a:off x="8428477" y="1447024"/>
              <a:ext cx="286489" cy="286489"/>
              <a:chOff x="7752897" y="4464381"/>
              <a:chExt cx="374650" cy="374650"/>
            </a:xfrm>
          </p:grpSpPr>
          <p:sp>
            <p:nvSpPr>
              <p:cNvPr id="51" name="Rectangle 50">
                <a:extLst>
                  <a:ext uri="{FF2B5EF4-FFF2-40B4-BE49-F238E27FC236}">
                    <a16:creationId xmlns:a16="http://schemas.microsoft.com/office/drawing/2014/main" id="{C61B312C-9418-E154-5E81-282F8C890F3E}"/>
                  </a:ext>
                </a:extLst>
              </p:cNvPr>
              <p:cNvSpPr/>
              <p:nvPr/>
            </p:nvSpPr>
            <p:spPr>
              <a:xfrm>
                <a:off x="7752897" y="4464381"/>
                <a:ext cx="374650" cy="374650"/>
              </a:xfrm>
              <a:prstGeom prst="rect">
                <a:avLst/>
              </a:prstGeom>
              <a:solidFill>
                <a:schemeClr val="accent3"/>
              </a:solidFill>
              <a:ln w="412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grpSp>
            <p:nvGrpSpPr>
              <p:cNvPr id="52" name="Group 51">
                <a:extLst>
                  <a:ext uri="{FF2B5EF4-FFF2-40B4-BE49-F238E27FC236}">
                    <a16:creationId xmlns:a16="http://schemas.microsoft.com/office/drawing/2014/main" id="{37B2735B-F8D4-39F8-3536-1A4F28D265F3}"/>
                  </a:ext>
                </a:extLst>
              </p:cNvPr>
              <p:cNvGrpSpPr/>
              <p:nvPr/>
            </p:nvGrpSpPr>
            <p:grpSpPr>
              <a:xfrm rot="16200000">
                <a:off x="7870320" y="4610034"/>
                <a:ext cx="139805" cy="83344"/>
                <a:chOff x="7860507" y="4362450"/>
                <a:chExt cx="172585" cy="83344"/>
              </a:xfrm>
            </p:grpSpPr>
            <p:cxnSp>
              <p:nvCxnSpPr>
                <p:cNvPr id="53" name="Straight Connector 52">
                  <a:extLst>
                    <a:ext uri="{FF2B5EF4-FFF2-40B4-BE49-F238E27FC236}">
                      <a16:creationId xmlns:a16="http://schemas.microsoft.com/office/drawing/2014/main" id="{86925BB8-0BEE-FA56-A158-D0F8FD205945}"/>
                    </a:ext>
                  </a:extLst>
                </p:cNvPr>
                <p:cNvCxnSpPr>
                  <a:cxnSpLocks/>
                </p:cNvCxnSpPr>
                <p:nvPr/>
              </p:nvCxnSpPr>
              <p:spPr>
                <a:xfrm>
                  <a:off x="7860507"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332696-9D5C-B939-575B-33F07DD3BFDE}"/>
                    </a:ext>
                  </a:extLst>
                </p:cNvPr>
                <p:cNvCxnSpPr>
                  <a:cxnSpLocks/>
                </p:cNvCxnSpPr>
                <p:nvPr/>
              </p:nvCxnSpPr>
              <p:spPr>
                <a:xfrm flipH="1">
                  <a:off x="7949748"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grpSp>
        <p:nvGrpSpPr>
          <p:cNvPr id="70" name="Group 69">
            <a:extLst>
              <a:ext uri="{FF2B5EF4-FFF2-40B4-BE49-F238E27FC236}">
                <a16:creationId xmlns:a16="http://schemas.microsoft.com/office/drawing/2014/main" id="{6299AC09-FB0D-47EB-D9F1-D293793FA242}"/>
              </a:ext>
            </a:extLst>
          </p:cNvPr>
          <p:cNvGrpSpPr/>
          <p:nvPr/>
        </p:nvGrpSpPr>
        <p:grpSpPr>
          <a:xfrm>
            <a:off x="977901" y="2699137"/>
            <a:ext cx="6704012" cy="1192262"/>
            <a:chOff x="977901" y="3134411"/>
            <a:chExt cx="6704012" cy="1192262"/>
          </a:xfrm>
        </p:grpSpPr>
        <p:sp>
          <p:nvSpPr>
            <p:cNvPr id="55" name="Rectangle 54">
              <a:extLst>
                <a:ext uri="{FF2B5EF4-FFF2-40B4-BE49-F238E27FC236}">
                  <a16:creationId xmlns:a16="http://schemas.microsoft.com/office/drawing/2014/main" id="{36B7A7C1-4EFF-ED00-9426-00C0519F3D1F}"/>
                </a:ext>
              </a:extLst>
            </p:cNvPr>
            <p:cNvSpPr/>
            <p:nvPr/>
          </p:nvSpPr>
          <p:spPr>
            <a:xfrm>
              <a:off x="1404939" y="3172511"/>
              <a:ext cx="6276974" cy="1154162"/>
            </a:xfrm>
            <a:prstGeom prst="rect">
              <a:avLst/>
            </a:prstGeom>
          </p:spPr>
          <p:txBody>
            <a:bodyPr wrap="square" lIns="0" tIns="0" rIns="0" bIns="0">
              <a:spAutoFit/>
            </a:bodyPr>
            <a:lstStyle/>
            <a:p>
              <a:pPr marL="0" lvl="1">
                <a:lnSpc>
                  <a:spcPct val="100000"/>
                </a:lnSpc>
                <a:spcBef>
                  <a:spcPts val="600"/>
                </a:spcBef>
                <a:defRPr/>
              </a:pPr>
              <a:r>
                <a:rPr lang="en-US" sz="1200" dirty="0">
                  <a:solidFill>
                    <a:schemeClr val="accent1"/>
                  </a:solidFill>
                </a:rPr>
                <a:t>Support case history with insights and recommendations</a:t>
              </a:r>
            </a:p>
            <a:p>
              <a:pPr marL="216000" lvl="3" indent="-216000">
                <a:lnSpc>
                  <a:spcPct val="100000"/>
                </a:lnSpc>
                <a:spcBef>
                  <a:spcPts val="600"/>
                </a:spcBef>
                <a:buFont typeface="Arial" panose="020B0604020202020204" pitchFamily="34" charset="0"/>
                <a:buChar char="•"/>
                <a:defRPr/>
              </a:pPr>
              <a:r>
                <a:rPr lang="en-US" sz="1200" dirty="0"/>
                <a:t>Pull support cases (customer care and BCS) and look for themes – “How to” questions? Functionality issues? (suggest education/BCS/consulting if appropriate)</a:t>
              </a:r>
            </a:p>
            <a:p>
              <a:pPr marL="216000" lvl="3" indent="-216000">
                <a:lnSpc>
                  <a:spcPct val="100000"/>
                </a:lnSpc>
                <a:spcBef>
                  <a:spcPts val="600"/>
                </a:spcBef>
                <a:buFont typeface="Arial" panose="020B0604020202020204" pitchFamily="34" charset="0"/>
                <a:buChar char="•"/>
                <a:defRPr/>
              </a:pPr>
              <a:r>
                <a:rPr lang="en-US" sz="1200" dirty="0"/>
                <a:t>Gather insights related to the support case history from SE/TSE/BCAM</a:t>
              </a:r>
            </a:p>
            <a:p>
              <a:pPr marL="216000" lvl="3" indent="-216000">
                <a:lnSpc>
                  <a:spcPct val="100000"/>
                </a:lnSpc>
                <a:spcBef>
                  <a:spcPts val="600"/>
                </a:spcBef>
                <a:buFont typeface="Arial" panose="020B0604020202020204" pitchFamily="34" charset="0"/>
                <a:buChar char="•"/>
                <a:defRPr/>
              </a:pPr>
              <a:r>
                <a:rPr lang="en-US" sz="1200" dirty="0"/>
                <a:t>Obtain tech support CSAT if available</a:t>
              </a:r>
              <a:endParaRPr lang="en-US" sz="1100" dirty="0"/>
            </a:p>
          </p:txBody>
        </p:sp>
        <p:sp>
          <p:nvSpPr>
            <p:cNvPr id="57" name="Oval 56">
              <a:extLst>
                <a:ext uri="{FF2B5EF4-FFF2-40B4-BE49-F238E27FC236}">
                  <a16:creationId xmlns:a16="http://schemas.microsoft.com/office/drawing/2014/main" id="{27052140-2613-FFCF-C2B8-D65D516AC6CD}"/>
                </a:ext>
              </a:extLst>
            </p:cNvPr>
            <p:cNvSpPr/>
            <p:nvPr/>
          </p:nvSpPr>
          <p:spPr>
            <a:xfrm>
              <a:off x="977901" y="3134411"/>
              <a:ext cx="281661" cy="281661"/>
            </a:xfrm>
            <a:prstGeom prst="ellipse">
              <a:avLst/>
            </a:prstGeom>
            <a:solidFill>
              <a:schemeClr val="accent3"/>
            </a:solidFill>
            <a:ln w="41275"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r>
                <a:rPr lang="en-US" sz="1000" b="1" dirty="0">
                  <a:solidFill>
                    <a:schemeClr val="bg1"/>
                  </a:solidFill>
                </a:rPr>
                <a:t>01</a:t>
              </a:r>
            </a:p>
          </p:txBody>
        </p:sp>
      </p:grpSp>
      <p:grpSp>
        <p:nvGrpSpPr>
          <p:cNvPr id="69" name="Group 68">
            <a:extLst>
              <a:ext uri="{FF2B5EF4-FFF2-40B4-BE49-F238E27FC236}">
                <a16:creationId xmlns:a16="http://schemas.microsoft.com/office/drawing/2014/main" id="{AA94E9B2-2D39-7150-EAEB-A8EB0E0547FA}"/>
              </a:ext>
            </a:extLst>
          </p:cNvPr>
          <p:cNvGrpSpPr/>
          <p:nvPr/>
        </p:nvGrpSpPr>
        <p:grpSpPr>
          <a:xfrm>
            <a:off x="977901" y="4047287"/>
            <a:ext cx="6704012" cy="1038374"/>
            <a:chOff x="977901" y="4205727"/>
            <a:chExt cx="6704012" cy="1038374"/>
          </a:xfrm>
        </p:grpSpPr>
        <p:sp>
          <p:nvSpPr>
            <p:cNvPr id="61" name="Rectangle 60">
              <a:extLst>
                <a:ext uri="{FF2B5EF4-FFF2-40B4-BE49-F238E27FC236}">
                  <a16:creationId xmlns:a16="http://schemas.microsoft.com/office/drawing/2014/main" id="{61DEED49-E123-20BE-FBAA-92E0D17706BB}"/>
                </a:ext>
              </a:extLst>
            </p:cNvPr>
            <p:cNvSpPr/>
            <p:nvPr/>
          </p:nvSpPr>
          <p:spPr>
            <a:xfrm>
              <a:off x="1404939" y="4243827"/>
              <a:ext cx="6276974" cy="1000274"/>
            </a:xfrm>
            <a:prstGeom prst="rect">
              <a:avLst/>
            </a:prstGeom>
          </p:spPr>
          <p:txBody>
            <a:bodyPr wrap="square" lIns="0" tIns="0" rIns="0" bIns="0">
              <a:spAutoFit/>
            </a:bodyPr>
            <a:lstStyle/>
            <a:p>
              <a:pPr marL="0" lvl="1">
                <a:lnSpc>
                  <a:spcPct val="100000"/>
                </a:lnSpc>
                <a:spcBef>
                  <a:spcPts val="600"/>
                </a:spcBef>
                <a:defRPr/>
              </a:pPr>
              <a:r>
                <a:rPr lang="en-US" sz="1200" dirty="0">
                  <a:solidFill>
                    <a:schemeClr val="accent1"/>
                  </a:solidFill>
                </a:rPr>
                <a:t>Deployed license breakdown</a:t>
              </a:r>
            </a:p>
            <a:p>
              <a:pPr marL="216000" lvl="3" indent="-216000">
                <a:spcBef>
                  <a:spcPts val="600"/>
                </a:spcBef>
                <a:buFont typeface="Arial" panose="020B0604020202020204" pitchFamily="34" charset="0"/>
                <a:buChar char="•"/>
                <a:defRPr/>
              </a:pPr>
              <a:r>
                <a:rPr lang="en-US" sz="1200" dirty="0"/>
                <a:t>Review install base – Licenses not renewed?  Co-term possibilities? TB under maintenance vs. capacity of appliance? ETS or EAS coming up within next year? Is this a first time renewal?  Look at past reductions, migrations, new purchases, audits, etc. for account insights</a:t>
              </a:r>
            </a:p>
          </p:txBody>
        </p:sp>
        <p:sp>
          <p:nvSpPr>
            <p:cNvPr id="62" name="Oval 61">
              <a:extLst>
                <a:ext uri="{FF2B5EF4-FFF2-40B4-BE49-F238E27FC236}">
                  <a16:creationId xmlns:a16="http://schemas.microsoft.com/office/drawing/2014/main" id="{9C40D42C-DEA0-C47A-1C66-31991B077D65}"/>
                </a:ext>
              </a:extLst>
            </p:cNvPr>
            <p:cNvSpPr/>
            <p:nvPr/>
          </p:nvSpPr>
          <p:spPr>
            <a:xfrm>
              <a:off x="977901" y="4205727"/>
              <a:ext cx="281661" cy="281661"/>
            </a:xfrm>
            <a:prstGeom prst="ellipse">
              <a:avLst/>
            </a:prstGeom>
            <a:solidFill>
              <a:schemeClr val="accent3"/>
            </a:solidFill>
            <a:ln w="41275"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r>
                <a:rPr lang="en-US" sz="1000" b="1" dirty="0">
                  <a:solidFill>
                    <a:schemeClr val="bg1"/>
                  </a:solidFill>
                </a:rPr>
                <a:t>02</a:t>
              </a:r>
            </a:p>
          </p:txBody>
        </p:sp>
      </p:grpSp>
      <p:grpSp>
        <p:nvGrpSpPr>
          <p:cNvPr id="68" name="Group 67">
            <a:extLst>
              <a:ext uri="{FF2B5EF4-FFF2-40B4-BE49-F238E27FC236}">
                <a16:creationId xmlns:a16="http://schemas.microsoft.com/office/drawing/2014/main" id="{36258B5B-9326-9250-E970-F6F78D110E5A}"/>
              </a:ext>
            </a:extLst>
          </p:cNvPr>
          <p:cNvGrpSpPr/>
          <p:nvPr/>
        </p:nvGrpSpPr>
        <p:grpSpPr>
          <a:xfrm>
            <a:off x="977901" y="5241547"/>
            <a:ext cx="6704012" cy="930652"/>
            <a:chOff x="977901" y="5470546"/>
            <a:chExt cx="6704012" cy="930652"/>
          </a:xfrm>
        </p:grpSpPr>
        <p:sp>
          <p:nvSpPr>
            <p:cNvPr id="63" name="Rectangle 62">
              <a:extLst>
                <a:ext uri="{FF2B5EF4-FFF2-40B4-BE49-F238E27FC236}">
                  <a16:creationId xmlns:a16="http://schemas.microsoft.com/office/drawing/2014/main" id="{A8EDE5B1-337D-D63D-76DF-77249E641325}"/>
                </a:ext>
              </a:extLst>
            </p:cNvPr>
            <p:cNvSpPr/>
            <p:nvPr/>
          </p:nvSpPr>
          <p:spPr>
            <a:xfrm>
              <a:off x="1404939" y="5508646"/>
              <a:ext cx="6276974" cy="892552"/>
            </a:xfrm>
            <a:prstGeom prst="rect">
              <a:avLst/>
            </a:prstGeom>
          </p:spPr>
          <p:txBody>
            <a:bodyPr wrap="square" lIns="0" tIns="0" rIns="0" bIns="0">
              <a:spAutoFit/>
            </a:bodyPr>
            <a:lstStyle/>
            <a:p>
              <a:pPr marL="0" lvl="1">
                <a:lnSpc>
                  <a:spcPct val="100000"/>
                </a:lnSpc>
                <a:spcBef>
                  <a:spcPts val="600"/>
                </a:spcBef>
                <a:defRPr/>
              </a:pPr>
              <a:r>
                <a:rPr lang="en-US" sz="1200" dirty="0">
                  <a:solidFill>
                    <a:schemeClr val="accent1"/>
                  </a:solidFill>
                </a:rPr>
                <a:t>Client product roadmap/s</a:t>
              </a:r>
            </a:p>
            <a:p>
              <a:pPr marL="216000" lvl="3" indent="-216000">
                <a:spcBef>
                  <a:spcPts val="600"/>
                </a:spcBef>
                <a:buFont typeface="Arial" panose="020B0604020202020204" pitchFamily="34" charset="0"/>
                <a:buChar char="•"/>
                <a:defRPr/>
              </a:pPr>
              <a:r>
                <a:rPr lang="en-US" sz="1200" dirty="0"/>
                <a:t>Pull slide on feature/benefits of latest version vs. current deployed version from Portal</a:t>
              </a:r>
            </a:p>
            <a:p>
              <a:pPr marL="216000" lvl="3" indent="-216000">
                <a:spcBef>
                  <a:spcPts val="600"/>
                </a:spcBef>
                <a:buFont typeface="Arial" panose="020B0604020202020204" pitchFamily="34" charset="0"/>
                <a:buChar char="•"/>
                <a:defRPr/>
              </a:pPr>
              <a:r>
                <a:rPr lang="en-US" sz="1200" dirty="0"/>
                <a:t>Pull slide on upcoming roadmap and features/benefits of future product developments from Portal</a:t>
              </a:r>
            </a:p>
          </p:txBody>
        </p:sp>
        <p:sp>
          <p:nvSpPr>
            <p:cNvPr id="64" name="Oval 63">
              <a:extLst>
                <a:ext uri="{FF2B5EF4-FFF2-40B4-BE49-F238E27FC236}">
                  <a16:creationId xmlns:a16="http://schemas.microsoft.com/office/drawing/2014/main" id="{57556093-0022-BDB6-2378-7CCD92560634}"/>
                </a:ext>
              </a:extLst>
            </p:cNvPr>
            <p:cNvSpPr/>
            <p:nvPr/>
          </p:nvSpPr>
          <p:spPr>
            <a:xfrm>
              <a:off x="977901" y="5470546"/>
              <a:ext cx="281661" cy="281661"/>
            </a:xfrm>
            <a:prstGeom prst="ellipse">
              <a:avLst/>
            </a:prstGeom>
            <a:solidFill>
              <a:schemeClr val="accent3"/>
            </a:solidFill>
            <a:ln w="41275"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r>
                <a:rPr lang="en-US" sz="1000" b="1" dirty="0">
                  <a:solidFill>
                    <a:schemeClr val="bg1"/>
                  </a:solidFill>
                </a:rPr>
                <a:t>03</a:t>
              </a:r>
            </a:p>
          </p:txBody>
        </p:sp>
      </p:grpSp>
    </p:spTree>
    <p:extLst>
      <p:ext uri="{BB962C8B-B14F-4D97-AF65-F5344CB8AC3E}">
        <p14:creationId xmlns:p14="http://schemas.microsoft.com/office/powerpoint/2010/main" val="111619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2C27C8-099B-78AD-065E-CEA8135C8137}"/>
              </a:ext>
            </a:extLst>
          </p:cNvPr>
          <p:cNvSpPr/>
          <p:nvPr/>
        </p:nvSpPr>
        <p:spPr>
          <a:xfrm>
            <a:off x="7520472" y="4597400"/>
            <a:ext cx="4061927" cy="1458167"/>
          </a:xfrm>
          <a:prstGeom prst="rect">
            <a:avLst/>
          </a:prstGeom>
          <a:solidFill>
            <a:schemeClr val="accent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3" name="Rectangle 2">
            <a:extLst>
              <a:ext uri="{FF2B5EF4-FFF2-40B4-BE49-F238E27FC236}">
                <a16:creationId xmlns:a16="http://schemas.microsoft.com/office/drawing/2014/main" id="{1A40799D-55C1-20BB-B3B8-16AE37756C0E}"/>
              </a:ext>
            </a:extLst>
          </p:cNvPr>
          <p:cNvSpPr/>
          <p:nvPr/>
        </p:nvSpPr>
        <p:spPr>
          <a:xfrm>
            <a:off x="0" y="1299677"/>
            <a:ext cx="7277878" cy="4755890"/>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6" name="Rectangle 5">
            <a:extLst>
              <a:ext uri="{FF2B5EF4-FFF2-40B4-BE49-F238E27FC236}">
                <a16:creationId xmlns:a16="http://schemas.microsoft.com/office/drawing/2014/main" id="{CF77E994-EF3E-9662-81CE-0BD216207774}"/>
              </a:ext>
            </a:extLst>
          </p:cNvPr>
          <p:cNvSpPr/>
          <p:nvPr/>
        </p:nvSpPr>
        <p:spPr>
          <a:xfrm>
            <a:off x="609600" y="1299677"/>
            <a:ext cx="762000" cy="762000"/>
          </a:xfrm>
          <a:prstGeom prst="rect">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a:solidFill>
                <a:schemeClr val="bg1"/>
              </a:solidFill>
            </a:endParaRPr>
          </a:p>
        </p:txBody>
      </p:sp>
      <p:sp>
        <p:nvSpPr>
          <p:cNvPr id="2" name="Title 1">
            <a:extLst>
              <a:ext uri="{FF2B5EF4-FFF2-40B4-BE49-F238E27FC236}">
                <a16:creationId xmlns:a16="http://schemas.microsoft.com/office/drawing/2014/main" id="{30C57F4C-2168-EB26-2413-306D036B2F04}"/>
              </a:ext>
            </a:extLst>
          </p:cNvPr>
          <p:cNvSpPr>
            <a:spLocks noGrp="1"/>
          </p:cNvSpPr>
          <p:nvPr>
            <p:ph type="title"/>
          </p:nvPr>
        </p:nvSpPr>
        <p:spPr/>
        <p:txBody>
          <a:bodyPr/>
          <a:lstStyle/>
          <a:p>
            <a:r>
              <a:rPr lang="en-US" dirty="0"/>
              <a:t>Business Review Call | Agenda Template (to Include in Email Invite)</a:t>
            </a:r>
          </a:p>
        </p:txBody>
      </p:sp>
      <p:sp>
        <p:nvSpPr>
          <p:cNvPr id="4" name="Rectangle 3">
            <a:extLst>
              <a:ext uri="{FF2B5EF4-FFF2-40B4-BE49-F238E27FC236}">
                <a16:creationId xmlns:a16="http://schemas.microsoft.com/office/drawing/2014/main" id="{FF6501D4-842A-3D4F-7D9B-6554E69F66BD}"/>
              </a:ext>
            </a:extLst>
          </p:cNvPr>
          <p:cNvSpPr/>
          <p:nvPr/>
        </p:nvSpPr>
        <p:spPr>
          <a:xfrm>
            <a:off x="609601" y="2270535"/>
            <a:ext cx="4952999" cy="276999"/>
          </a:xfrm>
          <a:prstGeom prst="rect">
            <a:avLst/>
          </a:prstGeom>
        </p:spPr>
        <p:txBody>
          <a:bodyPr wrap="square" lIns="0" tIns="0" rIns="0" bIns="0">
            <a:spAutoFit/>
          </a:bodyPr>
          <a:lstStyle/>
          <a:p>
            <a:r>
              <a:rPr lang="en-US" b="1" dirty="0"/>
              <a:t>Call Agenda</a:t>
            </a:r>
            <a:endParaRPr lang="en-US" sz="1100" b="1" dirty="0"/>
          </a:p>
        </p:txBody>
      </p:sp>
      <p:pic>
        <p:nvPicPr>
          <p:cNvPr id="5" name="Graphic 4">
            <a:extLst>
              <a:ext uri="{FF2B5EF4-FFF2-40B4-BE49-F238E27FC236}">
                <a16:creationId xmlns:a16="http://schemas.microsoft.com/office/drawing/2014/main" id="{7D9509CE-1A69-9016-741A-C3D830AF95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6477" y="1446554"/>
            <a:ext cx="468246" cy="468246"/>
          </a:xfrm>
          <a:prstGeom prst="rect">
            <a:avLst/>
          </a:prstGeom>
        </p:spPr>
      </p:pic>
      <p:sp>
        <p:nvSpPr>
          <p:cNvPr id="7" name="Content Placeholder 1">
            <a:extLst>
              <a:ext uri="{FF2B5EF4-FFF2-40B4-BE49-F238E27FC236}">
                <a16:creationId xmlns:a16="http://schemas.microsoft.com/office/drawing/2014/main" id="{8156E47B-F15F-ACFC-338B-1A3413E9006D}"/>
              </a:ext>
            </a:extLst>
          </p:cNvPr>
          <p:cNvSpPr txBox="1">
            <a:spLocks/>
          </p:cNvSpPr>
          <p:nvPr/>
        </p:nvSpPr>
        <p:spPr>
          <a:xfrm>
            <a:off x="609599" y="2809759"/>
            <a:ext cx="6472335" cy="110184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kern="1200">
                <a:solidFill>
                  <a:schemeClr val="tx1"/>
                </a:solidFill>
                <a:latin typeface="Corbel"/>
                <a:ea typeface="+mn-ea"/>
                <a:cs typeface="+mn-cs"/>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kern="1200">
                <a:solidFill>
                  <a:schemeClr val="tx1"/>
                </a:solidFill>
                <a:latin typeface="Corbel"/>
                <a:ea typeface="+mn-ea"/>
                <a:cs typeface="+mn-cs"/>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kern="1200">
                <a:solidFill>
                  <a:schemeClr val="tx1"/>
                </a:solidFill>
                <a:latin typeface="Corbel"/>
                <a:ea typeface="+mn-ea"/>
                <a:cs typeface="+mn-cs"/>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Clr>
                <a:schemeClr val="accent1"/>
              </a:buClr>
              <a:buNone/>
            </a:pPr>
            <a:r>
              <a:rPr lang="en-US" sz="1600" b="1" dirty="0">
                <a:solidFill>
                  <a:schemeClr val="accent3"/>
                </a:solidFill>
                <a:latin typeface="Avenir Next LT Pro" pitchFamily="50" charset="0"/>
              </a:rPr>
              <a:t>30 Min</a:t>
            </a:r>
          </a:p>
          <a:p>
            <a:pPr marL="177800" indent="-177800">
              <a:lnSpc>
                <a:spcPct val="120000"/>
              </a:lnSpc>
              <a:spcBef>
                <a:spcPts val="300"/>
              </a:spcBef>
              <a:buClrTx/>
              <a:defRPr/>
            </a:pPr>
            <a:r>
              <a:rPr lang="en-US" sz="1400" dirty="0">
                <a:latin typeface="Avenir Next LT Pro" pitchFamily="50" charset="0"/>
              </a:rPr>
              <a:t>Support case history with insights and recommendations  – (your name)</a:t>
            </a:r>
          </a:p>
          <a:p>
            <a:pPr marL="177800" indent="-177800">
              <a:lnSpc>
                <a:spcPct val="120000"/>
              </a:lnSpc>
              <a:spcBef>
                <a:spcPts val="300"/>
              </a:spcBef>
              <a:buClrTx/>
              <a:defRPr/>
            </a:pPr>
            <a:r>
              <a:rPr lang="en-US" sz="1400" dirty="0">
                <a:latin typeface="Avenir Next LT Pro" pitchFamily="50" charset="0"/>
              </a:rPr>
              <a:t>Deployed license breakdown – (your name)</a:t>
            </a:r>
          </a:p>
          <a:p>
            <a:pPr marL="177800" indent="-177800">
              <a:lnSpc>
                <a:spcPct val="120000"/>
              </a:lnSpc>
              <a:spcBef>
                <a:spcPts val="300"/>
              </a:spcBef>
              <a:buClrTx/>
              <a:defRPr/>
            </a:pPr>
            <a:r>
              <a:rPr lang="en-US" sz="1400" dirty="0">
                <a:latin typeface="Avenir Next LT Pro" pitchFamily="50" charset="0"/>
              </a:rPr>
              <a:t>Client product roadmap/s – (SE, CPO or your name)</a:t>
            </a:r>
          </a:p>
        </p:txBody>
      </p:sp>
      <p:sp>
        <p:nvSpPr>
          <p:cNvPr id="8" name="Content Placeholder 1">
            <a:extLst>
              <a:ext uri="{FF2B5EF4-FFF2-40B4-BE49-F238E27FC236}">
                <a16:creationId xmlns:a16="http://schemas.microsoft.com/office/drawing/2014/main" id="{C14CAACF-5C39-54A9-2733-04FF52F31E56}"/>
              </a:ext>
            </a:extLst>
          </p:cNvPr>
          <p:cNvSpPr txBox="1">
            <a:spLocks/>
          </p:cNvSpPr>
          <p:nvPr/>
        </p:nvSpPr>
        <p:spPr>
          <a:xfrm>
            <a:off x="609599" y="4344930"/>
            <a:ext cx="6472335" cy="139884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kern="1200">
                <a:solidFill>
                  <a:schemeClr val="tx1"/>
                </a:solidFill>
                <a:latin typeface="Corbel"/>
                <a:ea typeface="+mn-ea"/>
                <a:cs typeface="+mn-cs"/>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kern="1200">
                <a:solidFill>
                  <a:schemeClr val="tx1"/>
                </a:solidFill>
                <a:latin typeface="Corbel"/>
                <a:ea typeface="+mn-ea"/>
                <a:cs typeface="+mn-cs"/>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kern="1200">
                <a:solidFill>
                  <a:schemeClr val="tx1"/>
                </a:solidFill>
                <a:latin typeface="Corbel"/>
                <a:ea typeface="+mn-ea"/>
                <a:cs typeface="+mn-cs"/>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Clr>
                <a:schemeClr val="accent1"/>
              </a:buClr>
              <a:buNone/>
            </a:pPr>
            <a:r>
              <a:rPr lang="en-US" sz="1600" b="1" dirty="0">
                <a:solidFill>
                  <a:schemeClr val="accent3"/>
                </a:solidFill>
                <a:latin typeface="Avenir Next LT Pro" pitchFamily="50" charset="0"/>
              </a:rPr>
              <a:t>30 Min</a:t>
            </a:r>
          </a:p>
          <a:p>
            <a:pPr marL="177800" indent="-177800">
              <a:lnSpc>
                <a:spcPct val="120000"/>
              </a:lnSpc>
              <a:spcBef>
                <a:spcPts val="300"/>
              </a:spcBef>
              <a:buClrTx/>
              <a:defRPr/>
            </a:pPr>
            <a:r>
              <a:rPr lang="en-US" sz="1400" dirty="0">
                <a:latin typeface="Avenir Next LT Pro" pitchFamily="50" charset="0"/>
              </a:rPr>
              <a:t>(Customer) IT strategies and environment plans – (primary IT customer name)</a:t>
            </a:r>
          </a:p>
          <a:p>
            <a:pPr marL="177800" indent="-177800">
              <a:lnSpc>
                <a:spcPct val="120000"/>
              </a:lnSpc>
              <a:spcBef>
                <a:spcPts val="300"/>
              </a:spcBef>
              <a:buClrTx/>
              <a:defRPr/>
            </a:pPr>
            <a:r>
              <a:rPr lang="en-US" sz="1400" dirty="0">
                <a:latin typeface="Avenir Next LT Pro" pitchFamily="50" charset="0"/>
              </a:rPr>
              <a:t>IT organizational structure – (primary IT customer name)</a:t>
            </a:r>
          </a:p>
          <a:p>
            <a:pPr marL="177800" indent="-177800">
              <a:lnSpc>
                <a:spcPct val="120000"/>
              </a:lnSpc>
              <a:spcBef>
                <a:spcPts val="300"/>
              </a:spcBef>
              <a:buClrTx/>
              <a:defRPr/>
            </a:pPr>
            <a:r>
              <a:rPr lang="en-US" sz="1400" dirty="0">
                <a:latin typeface="Avenir Next LT Pro" pitchFamily="50" charset="0"/>
              </a:rPr>
              <a:t>Any other business</a:t>
            </a:r>
          </a:p>
          <a:p>
            <a:pPr marL="177800" indent="-177800">
              <a:lnSpc>
                <a:spcPct val="120000"/>
              </a:lnSpc>
              <a:spcBef>
                <a:spcPts val="300"/>
              </a:spcBef>
              <a:buClrTx/>
              <a:defRPr/>
            </a:pPr>
            <a:r>
              <a:rPr lang="en-US" sz="1400" dirty="0">
                <a:latin typeface="Avenir Next LT Pro" pitchFamily="50" charset="0"/>
              </a:rPr>
              <a:t>Q/A</a:t>
            </a:r>
          </a:p>
        </p:txBody>
      </p:sp>
      <p:sp>
        <p:nvSpPr>
          <p:cNvPr id="9" name="Rectangle 8">
            <a:extLst>
              <a:ext uri="{FF2B5EF4-FFF2-40B4-BE49-F238E27FC236}">
                <a16:creationId xmlns:a16="http://schemas.microsoft.com/office/drawing/2014/main" id="{81DB860D-766A-62F0-5ACB-4487A35A093A}"/>
              </a:ext>
            </a:extLst>
          </p:cNvPr>
          <p:cNvSpPr/>
          <p:nvPr/>
        </p:nvSpPr>
        <p:spPr>
          <a:xfrm>
            <a:off x="7691533" y="1425875"/>
            <a:ext cx="3597076" cy="1281889"/>
          </a:xfrm>
          <a:prstGeom prst="rect">
            <a:avLst/>
          </a:prstGeom>
        </p:spPr>
        <p:txBody>
          <a:bodyPr wrap="square" lIns="0" tIns="0" rIns="0" bIns="0">
            <a:spAutoFit/>
          </a:bodyPr>
          <a:lstStyle/>
          <a:p>
            <a:pPr>
              <a:lnSpc>
                <a:spcPct val="120000"/>
              </a:lnSpc>
              <a:spcAft>
                <a:spcPts val="600"/>
              </a:spcAft>
              <a:buClr>
                <a:schemeClr val="accent1"/>
              </a:buClr>
              <a:defRPr/>
            </a:pPr>
            <a:r>
              <a:rPr lang="en-US" sz="1400" dirty="0"/>
              <a:t>In order to make this time as productive as possible for both of us, please invite all stakeholders within your organization to the meeting. On my end the following will be joining our call:</a:t>
            </a:r>
          </a:p>
        </p:txBody>
      </p:sp>
      <p:sp>
        <p:nvSpPr>
          <p:cNvPr id="10" name="Rectangle 9">
            <a:extLst>
              <a:ext uri="{FF2B5EF4-FFF2-40B4-BE49-F238E27FC236}">
                <a16:creationId xmlns:a16="http://schemas.microsoft.com/office/drawing/2014/main" id="{28AEC7A3-F7AE-133B-86A2-B459F45EC293}"/>
              </a:ext>
            </a:extLst>
          </p:cNvPr>
          <p:cNvSpPr/>
          <p:nvPr/>
        </p:nvSpPr>
        <p:spPr>
          <a:xfrm>
            <a:off x="7752897" y="5080661"/>
            <a:ext cx="3597076" cy="764825"/>
          </a:xfrm>
          <a:prstGeom prst="rect">
            <a:avLst/>
          </a:prstGeom>
        </p:spPr>
        <p:txBody>
          <a:bodyPr wrap="square" lIns="0" tIns="0" rIns="0" bIns="0">
            <a:spAutoFit/>
          </a:bodyPr>
          <a:lstStyle/>
          <a:p>
            <a:pPr>
              <a:lnSpc>
                <a:spcPct val="120000"/>
              </a:lnSpc>
              <a:spcAft>
                <a:spcPts val="600"/>
              </a:spcAft>
              <a:buClr>
                <a:schemeClr val="accent1"/>
              </a:buClr>
            </a:pPr>
            <a:r>
              <a:rPr lang="en-US" sz="1400" dirty="0">
                <a:solidFill>
                  <a:schemeClr val="bg1"/>
                </a:solidFill>
              </a:rPr>
              <a:t>Please confirm this agenda meets your expectations and let me know if you like to add anything to discuss</a:t>
            </a:r>
          </a:p>
        </p:txBody>
      </p:sp>
      <p:sp>
        <p:nvSpPr>
          <p:cNvPr id="11" name="Rectangle 10">
            <a:extLst>
              <a:ext uri="{FF2B5EF4-FFF2-40B4-BE49-F238E27FC236}">
                <a16:creationId xmlns:a16="http://schemas.microsoft.com/office/drawing/2014/main" id="{914D8384-72B5-C52E-26A6-4EC2317C901D}"/>
              </a:ext>
            </a:extLst>
          </p:cNvPr>
          <p:cNvSpPr/>
          <p:nvPr/>
        </p:nvSpPr>
        <p:spPr>
          <a:xfrm>
            <a:off x="7691532" y="2872359"/>
            <a:ext cx="3597077" cy="1090876"/>
          </a:xfrm>
          <a:prstGeom prst="rect">
            <a:avLst/>
          </a:prstGeom>
        </p:spPr>
        <p:txBody>
          <a:bodyPr wrap="square" lIns="0" tIns="0" rIns="0" bIns="0">
            <a:spAutoFit/>
          </a:bodyPr>
          <a:lstStyle/>
          <a:p>
            <a:pPr marL="177800" indent="-177800">
              <a:lnSpc>
                <a:spcPct val="120000"/>
              </a:lnSpc>
              <a:spcBef>
                <a:spcPts val="300"/>
              </a:spcBef>
              <a:buFont typeface="Arial" panose="020B0604020202020204" pitchFamily="34" charset="0"/>
              <a:buChar char="•"/>
              <a:defRPr/>
            </a:pPr>
            <a:r>
              <a:rPr lang="en-US" sz="1400" dirty="0"/>
              <a:t>(</a:t>
            </a:r>
            <a:r>
              <a:rPr lang="en-US" sz="1400" dirty="0">
                <a:latin typeface="Avenir Next LT Pro" pitchFamily="50" charset="0"/>
              </a:rPr>
              <a:t>Your name) – Customer Success Representative</a:t>
            </a:r>
          </a:p>
          <a:p>
            <a:pPr marL="177800" indent="-177800">
              <a:lnSpc>
                <a:spcPct val="120000"/>
              </a:lnSpc>
              <a:spcBef>
                <a:spcPts val="300"/>
              </a:spcBef>
              <a:buFont typeface="Arial" panose="020B0604020202020204" pitchFamily="34" charset="0"/>
              <a:buChar char="•"/>
              <a:defRPr/>
            </a:pPr>
            <a:r>
              <a:rPr lang="en-US" sz="1400" dirty="0">
                <a:latin typeface="Avenir Next LT Pro" pitchFamily="50" charset="0"/>
              </a:rPr>
              <a:t>Field Rep (if joining)</a:t>
            </a:r>
          </a:p>
          <a:p>
            <a:pPr marL="177800" indent="-177800">
              <a:lnSpc>
                <a:spcPct val="120000"/>
              </a:lnSpc>
              <a:spcBef>
                <a:spcPts val="300"/>
              </a:spcBef>
              <a:buFont typeface="Arial" panose="020B0604020202020204" pitchFamily="34" charset="0"/>
              <a:buChar char="•"/>
              <a:defRPr/>
            </a:pPr>
            <a:r>
              <a:rPr lang="en-US" sz="1400" dirty="0">
                <a:latin typeface="Avenir Next LT Pro" pitchFamily="50" charset="0"/>
              </a:rPr>
              <a:t>SE (if joining) etc.</a:t>
            </a:r>
          </a:p>
        </p:txBody>
      </p:sp>
      <p:sp>
        <p:nvSpPr>
          <p:cNvPr id="13" name="Rectangle 12">
            <a:extLst>
              <a:ext uri="{FF2B5EF4-FFF2-40B4-BE49-F238E27FC236}">
                <a16:creationId xmlns:a16="http://schemas.microsoft.com/office/drawing/2014/main" id="{18A573F1-6EBB-53F6-D3CB-9A53389AF207}"/>
              </a:ext>
            </a:extLst>
          </p:cNvPr>
          <p:cNvSpPr/>
          <p:nvPr/>
        </p:nvSpPr>
        <p:spPr>
          <a:xfrm>
            <a:off x="7752897" y="4464381"/>
            <a:ext cx="374650" cy="374650"/>
          </a:xfrm>
          <a:prstGeom prst="rect">
            <a:avLst/>
          </a:prstGeom>
          <a:solidFill>
            <a:schemeClr val="accent3"/>
          </a:solidFill>
          <a:ln w="412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600" dirty="0">
              <a:solidFill>
                <a:schemeClr val="bg1"/>
              </a:solidFill>
            </a:endParaRPr>
          </a:p>
        </p:txBody>
      </p:sp>
      <p:grpSp>
        <p:nvGrpSpPr>
          <p:cNvPr id="19" name="Group 18">
            <a:extLst>
              <a:ext uri="{FF2B5EF4-FFF2-40B4-BE49-F238E27FC236}">
                <a16:creationId xmlns:a16="http://schemas.microsoft.com/office/drawing/2014/main" id="{856606E1-AB44-DBA9-EAE0-D81CD1ED6313}"/>
              </a:ext>
            </a:extLst>
          </p:cNvPr>
          <p:cNvGrpSpPr/>
          <p:nvPr/>
        </p:nvGrpSpPr>
        <p:grpSpPr>
          <a:xfrm>
            <a:off x="7853930" y="4610034"/>
            <a:ext cx="172585" cy="83344"/>
            <a:chOff x="7860507" y="4362450"/>
            <a:chExt cx="172585" cy="83344"/>
          </a:xfrm>
        </p:grpSpPr>
        <p:cxnSp>
          <p:nvCxnSpPr>
            <p:cNvPr id="17" name="Straight Connector 16">
              <a:extLst>
                <a:ext uri="{FF2B5EF4-FFF2-40B4-BE49-F238E27FC236}">
                  <a16:creationId xmlns:a16="http://schemas.microsoft.com/office/drawing/2014/main" id="{B7052436-72BB-34A5-F19D-254959A7AB2A}"/>
                </a:ext>
              </a:extLst>
            </p:cNvPr>
            <p:cNvCxnSpPr>
              <a:cxnSpLocks/>
            </p:cNvCxnSpPr>
            <p:nvPr/>
          </p:nvCxnSpPr>
          <p:spPr>
            <a:xfrm>
              <a:off x="7860507"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6BDED2-F923-A930-C7FB-A9F8C5764609}"/>
                </a:ext>
              </a:extLst>
            </p:cNvPr>
            <p:cNvCxnSpPr>
              <a:cxnSpLocks/>
            </p:cNvCxnSpPr>
            <p:nvPr/>
          </p:nvCxnSpPr>
          <p:spPr>
            <a:xfrm flipH="1">
              <a:off x="7949748" y="4362450"/>
              <a:ext cx="83344" cy="83344"/>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8608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Cvh_s3VbSe26AHbc_uYwz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vh_s3VbSe26AHbc_uYwz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vh_s3VbSe26AHbc_uYwz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w="19050" cap="flat" cmpd="sng" algn="ctr">
          <a:no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600">
            <a:solidFill>
              <a:schemeClr val="bg1"/>
            </a:solidFill>
          </a:defRPr>
        </a:defPPr>
      </a:lstStyle>
    </a:spDef>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237</TotalTime>
  <Words>4135</Words>
  <Application>Microsoft Office PowerPoint</Application>
  <PresentationFormat>Widescreen</PresentationFormat>
  <Paragraphs>983</Paragraphs>
  <Slides>35</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Avenir Next LT Pro</vt:lpstr>
      <vt:lpstr>Corbel</vt:lpstr>
      <vt:lpstr>Courier New</vt:lpstr>
      <vt:lpstr>SBI PPT</vt:lpstr>
      <vt:lpstr>think-cell Slide</vt:lpstr>
      <vt:lpstr>Customer Success Sales Motions Timeline</vt:lpstr>
      <vt:lpstr>Renewal Sales Motion Timeline | Best Practice</vt:lpstr>
      <vt:lpstr>Renewals Process Timeline | Activities by Month/Quarter</vt:lpstr>
      <vt:lpstr>Renewals Process Timeline | Activities by Month/Quarter</vt:lpstr>
      <vt:lpstr>Renewals Process Timeline | Activities by Month/Quarter</vt:lpstr>
      <vt:lpstr>PowerPoint Presentation</vt:lpstr>
      <vt:lpstr>Event | Business Review Call</vt:lpstr>
      <vt:lpstr>Business Review Call | Event Prep</vt:lpstr>
      <vt:lpstr>Business Review Call | Agenda Template (to Include in Email Invite)</vt:lpstr>
      <vt:lpstr>Business Review Call | Event</vt:lpstr>
      <vt:lpstr>Business Review Call | Post Event</vt:lpstr>
      <vt:lpstr>PowerPoint Presentation</vt:lpstr>
      <vt:lpstr>Event | First Renewal Call – IT</vt:lpstr>
      <vt:lpstr>First Renewal Call – IT | Event Prep &amp; Event</vt:lpstr>
      <vt:lpstr>First Renewal Call – IT |  Sample Sequence of Events Questions During Call</vt:lpstr>
      <vt:lpstr>PowerPoint Presentation</vt:lpstr>
      <vt:lpstr>First Renewal Call – IT | Post Event</vt:lpstr>
      <vt:lpstr>PowerPoint Presentation</vt:lpstr>
      <vt:lpstr>Event | Timeline Call – Procurement</vt:lpstr>
      <vt:lpstr>Timeline Call - Procurement | Event Prep &amp; Event</vt:lpstr>
      <vt:lpstr>Timeline Call - Procurement | Event Template</vt:lpstr>
      <vt:lpstr>Timeline Call - Procurement | Post Event</vt:lpstr>
      <vt:lpstr>PowerPoint Presentation</vt:lpstr>
      <vt:lpstr>Event | Alignment Call – Partner</vt:lpstr>
      <vt:lpstr>Alignment Call – Partner | Event Prep</vt:lpstr>
      <vt:lpstr>Alignment Call – Partner | Event</vt:lpstr>
      <vt:lpstr>Alignment Call – Partner | Post Event</vt:lpstr>
      <vt:lpstr>PowerPoint Presentation</vt:lpstr>
      <vt:lpstr>Event | Quote to Partner</vt:lpstr>
      <vt:lpstr>PowerPoint Presentation</vt:lpstr>
      <vt:lpstr>Event | Quote to Customer</vt:lpstr>
      <vt:lpstr>PowerPoint Presentation</vt:lpstr>
      <vt:lpstr>Event | Thank You Call | Overview</vt:lpstr>
      <vt:lpstr>Thank You Call | Event Prep, Event, Post Event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SBI PPT Template</dc:title>
  <dc:creator>Aaron Bean</dc:creator>
  <cp:lastModifiedBy>Aaron Bean</cp:lastModifiedBy>
  <cp:revision>41</cp:revision>
  <dcterms:created xsi:type="dcterms:W3CDTF">2022-12-02T21:37:18Z</dcterms:created>
  <dcterms:modified xsi:type="dcterms:W3CDTF">2023-01-27T07:09:08Z</dcterms:modified>
</cp:coreProperties>
</file>