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heme/theme2.xml" ContentType="application/vnd.openxmlformats-officedocument.theme+xml"/>
  <Override PartName="/ppt/tags/tag28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147471815" r:id="rId2"/>
    <p:sldId id="2147471809" r:id="rId3"/>
    <p:sldId id="268" r:id="rId4"/>
    <p:sldId id="211341799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63C88F0B-EE8F-4CB9-AD33-ABDACF341CBC}">
          <p14:sldIdLst>
            <p14:sldId id="2147471815"/>
            <p14:sldId id="2147471809"/>
            <p14:sldId id="268"/>
            <p14:sldId id="21134179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77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3A9D61-B2ED-41DE-B3B4-4FA017F5FB67}" v="1" dt="2023-01-25T16:28:23.2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0" autoAdjust="0"/>
    <p:restoredTop sz="94660"/>
  </p:normalViewPr>
  <p:slideViewPr>
    <p:cSldViewPr snapToGrid="0">
      <p:cViewPr varScale="1">
        <p:scale>
          <a:sx n="68" d="100"/>
          <a:sy n="68" d="100"/>
        </p:scale>
        <p:origin x="55" y="130"/>
      </p:cViewPr>
      <p:guideLst>
        <p:guide orient="horz" pos="77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20B9D-691D-4097-B77B-6A7512702E5F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CA647-2ADF-4F6B-99F6-52ABBF3E5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913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venir Next LT Pro" panose="020B0504020202020204" pitchFamily="34" charset="0"/>
              <a:sym typeface="Avenir Next LT Pro" panose="020B05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cs typeface="Calibri"/>
              </a:rPr>
              <a:pPr algn="r"/>
              <a:t>2</a:t>
            </a:fld>
            <a:endParaRPr lang="en-US" sz="1200">
              <a:solidFill>
                <a:schemeClr val="dk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3587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gbce9c0a088_0_19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53" name="Google Shape;1253;gbce9c0a088_0_19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Font typeface="Inter"/>
              <a:buChar char="●"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5" Type="http://schemas.openxmlformats.org/officeDocument/2006/relationships/image" Target="../media/image4.jpeg"/><Relationship Id="rId4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5" Type="http://schemas.openxmlformats.org/officeDocument/2006/relationships/image" Target="../media/image6.jpeg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5" Type="http://schemas.openxmlformats.org/officeDocument/2006/relationships/image" Target="../media/image7.jpeg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5" Type="http://schemas.openxmlformats.org/officeDocument/2006/relationships/image" Target="../media/image9.jpeg"/><Relationship Id="rId4" Type="http://schemas.openxmlformats.org/officeDocument/2006/relationships/image" Target="../media/image1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4" Type="http://schemas.openxmlformats.org/officeDocument/2006/relationships/image" Target="../media/image1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4" Type="http://schemas.openxmlformats.org/officeDocument/2006/relationships/image" Target="../media/image1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4" Type="http://schemas.openxmlformats.org/officeDocument/2006/relationships/image" Target="../media/image1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Relationship Id="rId5" Type="http://schemas.openxmlformats.org/officeDocument/2006/relationships/image" Target="../media/image10.png"/><Relationship Id="rId4" Type="http://schemas.openxmlformats.org/officeDocument/2006/relationships/image" Target="../media/image1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Relationship Id="rId5" Type="http://schemas.openxmlformats.org/officeDocument/2006/relationships/image" Target="../media/image10.png"/><Relationship Id="rId4" Type="http://schemas.openxmlformats.org/officeDocument/2006/relationships/image" Target="../media/image1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Relationship Id="rId4" Type="http://schemas.openxmlformats.org/officeDocument/2006/relationships/image" Target="../media/image11.emf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panel no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BF90FA9-C732-154F-7C41-F42B7E5840D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87715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BF90FA9-C732-154F-7C41-F42B7E5840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E45AA0-8D59-C76C-1411-2A3A210F2C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Source:</a:t>
            </a:r>
          </a:p>
          <a:p>
            <a:r>
              <a:rPr lang="en-US" dirty="0"/>
              <a:t>Notes: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4069DB7-BD92-42FC-963A-F010D7F46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8083"/>
            <a:ext cx="10962290" cy="456411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64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199248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D97D4CC6-32AD-BCA7-E5DC-806815585B1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73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407103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686041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3011536B-E5C4-A106-C81D-293D994FF16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2171172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534024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A picture containing text, night, dark, lit&#10;&#10;Description automatically generated">
            <a:extLst>
              <a:ext uri="{FF2B5EF4-FFF2-40B4-BE49-F238E27FC236}">
                <a16:creationId xmlns:a16="http://schemas.microsoft.com/office/drawing/2014/main" id="{94B80643-DB53-93CF-0CC8-F5B0CC74C6E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1764197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852489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A41F8DC0-76D0-8840-4794-40095E1485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31646013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522517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A320BF0-2CB7-7307-F4DF-D200AD3CD99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2016633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808475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591F0AA-87FF-62FE-5D42-09693E23D32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2139101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066508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A picture containing text, night, road, dark&#10;&#10;Description automatically generated">
            <a:extLst>
              <a:ext uri="{FF2B5EF4-FFF2-40B4-BE49-F238E27FC236}">
                <a16:creationId xmlns:a16="http://schemas.microsoft.com/office/drawing/2014/main" id="{8D58678D-5B64-3781-4493-30D95C9EDAB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331318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BF90FA9-C732-154F-7C41-F42B7E5840D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709221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BF90FA9-C732-154F-7C41-F42B7E5840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7268DF-0D1B-2D93-A94B-382F22D1D1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02541" y="2186099"/>
            <a:ext cx="1354138" cy="2730500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5400" b="1" kern="1200" dirty="0">
                <a:solidFill>
                  <a:srgbClr val="000B0B"/>
                </a:solidFill>
                <a:latin typeface="Avenir Next LT Pro" panose="020B0504020202020204" pitchFamily="34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US" sz="5400" b="1" dirty="0">
                <a:solidFill>
                  <a:srgbClr val="000B0B"/>
                </a:solidFill>
                <a:latin typeface="Avenir Next LT Pro" panose="020B050402020202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01</a:t>
            </a:r>
          </a:p>
          <a:p>
            <a:pPr marL="0" indent="0">
              <a:buNone/>
            </a:pPr>
            <a:r>
              <a:rPr lang="en-US" sz="5400" b="1" dirty="0">
                <a:solidFill>
                  <a:srgbClr val="000B0B"/>
                </a:solidFill>
                <a:latin typeface="Avenir Next LT Pro" panose="020B050402020202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02</a:t>
            </a:r>
          </a:p>
          <a:p>
            <a:pPr marL="0" indent="0">
              <a:buNone/>
            </a:pPr>
            <a:r>
              <a:rPr lang="en-US" sz="5400" b="1" dirty="0">
                <a:solidFill>
                  <a:srgbClr val="000B0B"/>
                </a:solidFill>
                <a:latin typeface="Avenir Next LT Pro" panose="020B050402020202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03</a:t>
            </a:r>
            <a:endParaRPr lang="en-US" sz="1600" b="1" dirty="0">
              <a:solidFill>
                <a:srgbClr val="000B0B"/>
              </a:solidFill>
              <a:latin typeface="Avenir Next LT Pro" panose="020B0504020202020204" pitchFamily="34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9591AD-199E-A70A-9360-68820C39D0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09681" y="2331426"/>
            <a:ext cx="6866305" cy="56783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4pPr marL="461962" indent="0">
              <a:buNone/>
              <a:defRPr/>
            </a:lvl4pPr>
          </a:lstStyle>
          <a:p>
            <a:pPr lvl="0"/>
            <a:r>
              <a:rPr lang="en-US" dirty="0"/>
              <a:t>Objectives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CF9CE85-3705-01D7-81C8-A9AD367411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09681" y="3209931"/>
            <a:ext cx="6866305" cy="56783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4pPr marL="461962" indent="0">
              <a:buNone/>
              <a:defRPr/>
            </a:lvl4pPr>
          </a:lstStyle>
          <a:p>
            <a:pPr lvl="0"/>
            <a:r>
              <a:rPr lang="en-US" dirty="0"/>
              <a:t>Objectives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82B5B75-0F34-37CE-E770-B421C085D2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09681" y="4094298"/>
            <a:ext cx="6866305" cy="56783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4pPr marL="461962" indent="0">
              <a:buNone/>
              <a:defRPr/>
            </a:lvl4pPr>
          </a:lstStyle>
          <a:p>
            <a:pPr lvl="0"/>
            <a:r>
              <a:rPr lang="en-US" dirty="0"/>
              <a:t>Objectives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96ED341-6B69-D776-D498-64B4BD4F405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11587" y="1493698"/>
            <a:ext cx="10971942" cy="552450"/>
          </a:xfrm>
        </p:spPr>
        <p:txBody>
          <a:bodyPr>
            <a:noAutofit/>
          </a:bodyPr>
          <a:lstStyle>
            <a:lvl1pPr>
              <a:defRPr sz="2200" b="1"/>
            </a:lvl1pPr>
            <a:lvl5pPr marL="682625" indent="0">
              <a:buNone/>
              <a:defRPr/>
            </a:lvl5pPr>
          </a:lstStyle>
          <a:p>
            <a:pPr lvl="0"/>
            <a:r>
              <a:rPr lang="en-US" dirty="0"/>
              <a:t>For Our Discussion Today</a:t>
            </a:r>
          </a:p>
        </p:txBody>
      </p:sp>
    </p:spTree>
    <p:extLst>
      <p:ext uri="{BB962C8B-B14F-4D97-AF65-F5344CB8AC3E}">
        <p14:creationId xmlns:p14="http://schemas.microsoft.com/office/powerpoint/2010/main" val="30530501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dark blue bkgd">
    <p:bg>
      <p:bgPr>
        <a:solidFill>
          <a:srgbClr val="071E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0CAFE59-ECF5-B4E2-D8F9-56098D0E7A7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585315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0CAFE59-ECF5-B4E2-D8F9-56098D0E7A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C34D61-23F9-6EF3-F72B-2A3B81206F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55817" y="2533650"/>
            <a:ext cx="7310483" cy="875211"/>
          </a:xfrm>
        </p:spPr>
        <p:txBody>
          <a:bodyPr tIns="91440" bIns="91440" anchor="ctr">
            <a:no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Divider Slide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BEAE2B-15B9-9138-C2CD-0260F66594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2533650"/>
            <a:ext cx="870858" cy="875211"/>
          </a:xfrm>
        </p:spPr>
        <p:txBody>
          <a:bodyPr tIns="91440" bIns="91440" anchor="ctr">
            <a:normAutofit/>
          </a:bodyPr>
          <a:lstStyle>
            <a:lvl1pPr algn="ctr">
              <a:defRPr sz="4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34281986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blue bkg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0CAFE59-ECF5-B4E2-D8F9-56098D0E7A7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585315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0CAFE59-ECF5-B4E2-D8F9-56098D0E7A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C34D61-23F9-6EF3-F72B-2A3B81206F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55817" y="2533650"/>
            <a:ext cx="7310483" cy="875211"/>
          </a:xfrm>
        </p:spPr>
        <p:txBody>
          <a:bodyPr tIns="91440" bIns="91440" anchor="ctr">
            <a:no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Divider Slide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BEAE2B-15B9-9138-C2CD-0260F66594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2533650"/>
            <a:ext cx="870858" cy="875211"/>
          </a:xfrm>
        </p:spPr>
        <p:txBody>
          <a:bodyPr tIns="91440" bIns="91440" anchor="ctr">
            <a:normAutofit/>
          </a:bodyPr>
          <a:lstStyle>
            <a:lvl1pPr algn="ctr">
              <a:defRPr sz="4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1636207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BF90FA9-C732-154F-7C41-F42B7E5840D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87715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BF90FA9-C732-154F-7C41-F42B7E5840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E45AA0-8D59-C76C-1411-2A3A210F2C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Source:</a:t>
            </a:r>
          </a:p>
          <a:p>
            <a:r>
              <a:rPr lang="en-US" dirty="0"/>
              <a:t>Notes:</a:t>
            </a:r>
          </a:p>
        </p:txBody>
      </p:sp>
    </p:spTree>
    <p:extLst>
      <p:ext uri="{BB962C8B-B14F-4D97-AF65-F5344CB8AC3E}">
        <p14:creationId xmlns:p14="http://schemas.microsoft.com/office/powerpoint/2010/main" val="26532710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light blue bkg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0CAFE59-ECF5-B4E2-D8F9-56098D0E7A7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585315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0CAFE59-ECF5-B4E2-D8F9-56098D0E7A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C34D61-23F9-6EF3-F72B-2A3B81206F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55817" y="2533650"/>
            <a:ext cx="7310483" cy="875211"/>
          </a:xfrm>
        </p:spPr>
        <p:txBody>
          <a:bodyPr tIns="91440" bIns="91440" anchor="ctr">
            <a:no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Divider Slide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BEAE2B-15B9-9138-C2CD-0260F66594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2533650"/>
            <a:ext cx="870858" cy="875211"/>
          </a:xfrm>
        </p:spPr>
        <p:txBody>
          <a:bodyPr tIns="91440" bIns="91440" anchor="ctr">
            <a:normAutofit/>
          </a:bodyPr>
          <a:lstStyle>
            <a:lvl1pPr algn="ctr">
              <a:defRPr sz="4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30356254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Stmnt right dark blue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F0769D4-09CF-23F3-570A-508D9151D6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249290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F0769D4-09CF-23F3-570A-508D9151D6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DB5B30A-EBCA-94F2-242C-A03663DF0164}"/>
              </a:ext>
            </a:extLst>
          </p:cNvPr>
          <p:cNvSpPr/>
          <p:nvPr/>
        </p:nvSpPr>
        <p:spPr>
          <a:xfrm>
            <a:off x="7884159" y="3"/>
            <a:ext cx="4307841" cy="6857997"/>
          </a:xfrm>
          <a:prstGeom prst="rect">
            <a:avLst/>
          </a:prstGeom>
          <a:solidFill>
            <a:srgbClr val="071E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E5DE9C-43B8-4966-6723-47BF0E08EE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24742" y="1608083"/>
            <a:ext cx="3226676" cy="36576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85B3F06-6316-3AF0-9DF1-9F1DEB1ADF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1608083"/>
            <a:ext cx="6380481" cy="328136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This is a “Big Statement” slide. Use it to make a single, important point. 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15AF4891-5BBF-507B-21B3-7FBD409DB9B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10" y="6400942"/>
            <a:ext cx="620111" cy="26251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4EBB83B-62B5-8E5B-2297-7438E0511489}"/>
              </a:ext>
            </a:extLst>
          </p:cNvPr>
          <p:cNvSpPr txBox="1"/>
          <p:nvPr/>
        </p:nvSpPr>
        <p:spPr>
          <a:xfrm>
            <a:off x="11267590" y="6451844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bg1"/>
                </a:solidFill>
              </a:rPr>
              <a:pPr algn="r"/>
              <a:t>‹#›</a:t>
            </a:fld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A45A60-5D16-E41D-32DF-B6C18EDF4E3C}"/>
              </a:ext>
            </a:extLst>
          </p:cNvPr>
          <p:cNvSpPr txBox="1"/>
          <p:nvPr/>
        </p:nvSpPr>
        <p:spPr>
          <a:xfrm>
            <a:off x="6856733" y="6697300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00" dirty="0">
                <a:solidFill>
                  <a:srgbClr val="A0A0A0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32005873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Stmnt right light blue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F0769D4-09CF-23F3-570A-508D9151D6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433961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F0769D4-09CF-23F3-570A-508D9151D6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DB5B30A-EBCA-94F2-242C-A03663DF0164}"/>
              </a:ext>
            </a:extLst>
          </p:cNvPr>
          <p:cNvSpPr/>
          <p:nvPr/>
        </p:nvSpPr>
        <p:spPr>
          <a:xfrm>
            <a:off x="7884159" y="3"/>
            <a:ext cx="4307841" cy="68579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E5DE9C-43B8-4966-6723-47BF0E08EE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24742" y="1608083"/>
            <a:ext cx="3226676" cy="36576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85B3F06-6316-3AF0-9DF1-9F1DEB1ADF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1608083"/>
            <a:ext cx="6380481" cy="328136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This is a “Big Statement” slide. Use it to make a single, important point. 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15AF4891-5BBF-507B-21B3-7FBD409DB9B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10" y="6400942"/>
            <a:ext cx="620111" cy="26251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4EBB83B-62B5-8E5B-2297-7438E0511489}"/>
              </a:ext>
            </a:extLst>
          </p:cNvPr>
          <p:cNvSpPr txBox="1"/>
          <p:nvPr/>
        </p:nvSpPr>
        <p:spPr>
          <a:xfrm>
            <a:off x="11267590" y="6451844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bg1"/>
                </a:solidFill>
              </a:rPr>
              <a:pPr algn="r"/>
              <a:t>‹#›</a:t>
            </a:fld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52A3CD-9F27-5AE1-225C-3361E5B5BB61}"/>
              </a:ext>
            </a:extLst>
          </p:cNvPr>
          <p:cNvSpPr txBox="1"/>
          <p:nvPr/>
        </p:nvSpPr>
        <p:spPr>
          <a:xfrm>
            <a:off x="6856733" y="6697300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00" dirty="0">
                <a:solidFill>
                  <a:srgbClr val="A0A0A0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33069392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Stmnt left dark blue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F0769D4-09CF-23F3-570A-508D9151D6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002991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F0769D4-09CF-23F3-570A-508D9151D6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F1E7902B-D476-B2C2-A81B-BD2D4EEEF4EA}"/>
              </a:ext>
            </a:extLst>
          </p:cNvPr>
          <p:cNvSpPr/>
          <p:nvPr/>
        </p:nvSpPr>
        <p:spPr>
          <a:xfrm>
            <a:off x="-18628" y="0"/>
            <a:ext cx="7008708" cy="6858000"/>
          </a:xfrm>
          <a:prstGeom prst="rect">
            <a:avLst/>
          </a:prstGeom>
          <a:solidFill>
            <a:srgbClr val="071E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E5DE9C-43B8-4966-6723-47BF0E08EE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35310" y="1608083"/>
            <a:ext cx="3647091" cy="36576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85B3F06-6316-3AF0-9DF1-9F1DEB1ADF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1608083"/>
            <a:ext cx="5729057" cy="328136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This is a “Big Statement” slide. Use it to make a single, important point.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DC7CD8-642F-96D9-AB60-6770D69C426B}"/>
              </a:ext>
            </a:extLst>
          </p:cNvPr>
          <p:cNvSpPr txBox="1"/>
          <p:nvPr/>
        </p:nvSpPr>
        <p:spPr>
          <a:xfrm>
            <a:off x="11267590" y="6451844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tx1"/>
                </a:solidFill>
              </a:rPr>
              <a:pPr algn="r"/>
              <a:t>‹#›</a:t>
            </a:fld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10" name="Picture 9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D46FC3E1-FCFE-4BFC-896E-BE93A86F066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463"/>
          <a:stretch/>
        </p:blipFill>
        <p:spPr>
          <a:xfrm>
            <a:off x="620110" y="6400942"/>
            <a:ext cx="616252" cy="2625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7BF1FFD-372D-1C59-527C-57A4B18E07F8}"/>
              </a:ext>
            </a:extLst>
          </p:cNvPr>
          <p:cNvSpPr txBox="1"/>
          <p:nvPr/>
        </p:nvSpPr>
        <p:spPr>
          <a:xfrm>
            <a:off x="6856733" y="6697300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00" dirty="0">
                <a:solidFill>
                  <a:srgbClr val="A0A0A0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3008197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Stmnt left light blue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F0769D4-09CF-23F3-570A-508D9151D6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802275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F0769D4-09CF-23F3-570A-508D9151D6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F1E7902B-D476-B2C2-A81B-BD2D4EEEF4EA}"/>
              </a:ext>
            </a:extLst>
          </p:cNvPr>
          <p:cNvSpPr/>
          <p:nvPr/>
        </p:nvSpPr>
        <p:spPr>
          <a:xfrm>
            <a:off x="-18628" y="0"/>
            <a:ext cx="700870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E5DE9C-43B8-4966-6723-47BF0E08EE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35310" y="1608083"/>
            <a:ext cx="3647091" cy="36576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85B3F06-6316-3AF0-9DF1-9F1DEB1ADF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1608083"/>
            <a:ext cx="5729057" cy="328136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This is a “Big Statement” slide. Use it to make a single, important point. </a:t>
            </a:r>
          </a:p>
        </p:txBody>
      </p:sp>
      <p:pic>
        <p:nvPicPr>
          <p:cNvPr id="9" name="Picture 8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8E76424F-251D-91B3-502B-FFA88D29D54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463"/>
          <a:stretch/>
        </p:blipFill>
        <p:spPr>
          <a:xfrm>
            <a:off x="620110" y="6396759"/>
            <a:ext cx="616252" cy="26251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8DC7CD8-642F-96D9-AB60-6770D69C426B}"/>
              </a:ext>
            </a:extLst>
          </p:cNvPr>
          <p:cNvSpPr txBox="1"/>
          <p:nvPr/>
        </p:nvSpPr>
        <p:spPr>
          <a:xfrm>
            <a:off x="11267590" y="6451844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tx1"/>
                </a:solidFill>
              </a:rPr>
              <a:pPr algn="r"/>
              <a:t>‹#›</a:t>
            </a:fld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C5A66D-ACCA-FCA5-BB7A-6090A9490304}"/>
              </a:ext>
            </a:extLst>
          </p:cNvPr>
          <p:cNvSpPr txBox="1"/>
          <p:nvPr/>
        </p:nvSpPr>
        <p:spPr>
          <a:xfrm>
            <a:off x="6856733" y="6697300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00" dirty="0">
                <a:solidFill>
                  <a:srgbClr val="A0A0A0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27710571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F0769D4-09CF-23F3-570A-508D9151D6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330182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F0769D4-09CF-23F3-570A-508D9151D6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DB5B30A-EBCA-94F2-242C-A03663DF0164}"/>
              </a:ext>
            </a:extLst>
          </p:cNvPr>
          <p:cNvSpPr/>
          <p:nvPr/>
        </p:nvSpPr>
        <p:spPr>
          <a:xfrm>
            <a:off x="8839200" y="3"/>
            <a:ext cx="3352800" cy="68579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E5DE9C-43B8-4966-6723-47BF0E08EE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43697" y="1608083"/>
            <a:ext cx="2238704" cy="36576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85B3F06-6316-3AF0-9DF1-9F1DEB1ADF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1608083"/>
            <a:ext cx="7304691" cy="328136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Case Study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15AF4891-5BBF-507B-21B3-7FBD409DB9B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10" y="6396759"/>
            <a:ext cx="620111" cy="2625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EBAC9E-9340-B35E-11EE-6AB60D024A56}"/>
              </a:ext>
            </a:extLst>
          </p:cNvPr>
          <p:cNvSpPr txBox="1"/>
          <p:nvPr/>
        </p:nvSpPr>
        <p:spPr>
          <a:xfrm>
            <a:off x="11267590" y="6447969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bg1"/>
                </a:solidFill>
              </a:rPr>
              <a:pPr algn="r"/>
              <a:t>‹#›</a:t>
            </a:fld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66CF8F-5A50-7E72-6C38-E2CAFD8EE8C3}"/>
              </a:ext>
            </a:extLst>
          </p:cNvPr>
          <p:cNvSpPr txBox="1"/>
          <p:nvPr/>
        </p:nvSpPr>
        <p:spPr>
          <a:xfrm>
            <a:off x="620110" y="6709205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600" dirty="0">
                <a:solidFill>
                  <a:srgbClr val="A0A0A0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29092294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panel no bkgd">
  <p:cSld name="1_Three panel no bkgd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49993185-0E01-D028-4531-B32427D0F63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260598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5" progId="TCLayout.ActiveDocument.1">
                  <p:embed/>
                </p:oleObj>
              </mc:Choice>
              <mc:Fallback>
                <p:oleObj name="think-cell Slide" r:id="rId3" imgW="592" imgH="595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49993185-0E01-D028-4531-B32427D0F6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Google Shape;49;p41"/>
          <p:cNvSpPr txBox="1">
            <a:spLocks noGrp="1"/>
          </p:cNvSpPr>
          <p:nvPr>
            <p:ph type="title"/>
          </p:nvPr>
        </p:nvSpPr>
        <p:spPr>
          <a:xfrm>
            <a:off x="609600" y="37589"/>
            <a:ext cx="10962290" cy="767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body" idx="1"/>
          </p:nvPr>
        </p:nvSpPr>
        <p:spPr>
          <a:xfrm>
            <a:off x="609600" y="1681163"/>
            <a:ext cx="3280876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Google Shape;51;p41"/>
          <p:cNvSpPr txBox="1">
            <a:spLocks noGrp="1"/>
          </p:cNvSpPr>
          <p:nvPr>
            <p:ph type="body" idx="2"/>
          </p:nvPr>
        </p:nvSpPr>
        <p:spPr>
          <a:xfrm>
            <a:off x="609600" y="2505075"/>
            <a:ext cx="3280876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  <a:lvl2pPr marL="914400" lvl="1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2pPr>
            <a:lvl3pPr marL="1371600" lvl="2" indent="-2952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50"/>
              <a:buChar char="o"/>
              <a:defRPr sz="1050"/>
            </a:lvl3pPr>
            <a:lvl4pPr marL="1828800" lvl="3" indent="-292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−"/>
              <a:defRPr sz="1000"/>
            </a:lvl4pPr>
            <a:lvl5pPr marL="2286000" lvl="4" indent="-292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Google Shape;52;p41"/>
          <p:cNvSpPr txBox="1">
            <a:spLocks noGrp="1"/>
          </p:cNvSpPr>
          <p:nvPr>
            <p:ph type="ftr" idx="11"/>
          </p:nvPr>
        </p:nvSpPr>
        <p:spPr>
          <a:xfrm>
            <a:off x="1526308" y="6349636"/>
            <a:ext cx="63984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53" name="Google Shape;53;p41"/>
          <p:cNvSpPr txBox="1">
            <a:spLocks noGrp="1"/>
          </p:cNvSpPr>
          <p:nvPr>
            <p:ph type="body" idx="3"/>
          </p:nvPr>
        </p:nvSpPr>
        <p:spPr>
          <a:xfrm>
            <a:off x="8301525" y="1681163"/>
            <a:ext cx="3280875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Google Shape;54;p41"/>
          <p:cNvSpPr txBox="1">
            <a:spLocks noGrp="1"/>
          </p:cNvSpPr>
          <p:nvPr>
            <p:ph type="body" idx="4"/>
          </p:nvPr>
        </p:nvSpPr>
        <p:spPr>
          <a:xfrm>
            <a:off x="8301525" y="2505075"/>
            <a:ext cx="3280875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  <a:lvl2pPr marL="914400" lvl="1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2pPr>
            <a:lvl3pPr marL="1371600" lvl="2" indent="-2952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50"/>
              <a:buChar char="o"/>
              <a:defRPr sz="1050"/>
            </a:lvl3pPr>
            <a:lvl4pPr marL="1828800" lvl="3" indent="-292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−"/>
              <a:defRPr sz="1000"/>
            </a:lvl4pPr>
            <a:lvl5pPr marL="2286000" lvl="4" indent="-292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" name="Google Shape;55;p41"/>
          <p:cNvSpPr txBox="1">
            <a:spLocks noGrp="1"/>
          </p:cNvSpPr>
          <p:nvPr>
            <p:ph type="body" idx="5"/>
          </p:nvPr>
        </p:nvSpPr>
        <p:spPr>
          <a:xfrm>
            <a:off x="4455562" y="1681163"/>
            <a:ext cx="3280876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Google Shape;56;p41"/>
          <p:cNvSpPr txBox="1">
            <a:spLocks noGrp="1"/>
          </p:cNvSpPr>
          <p:nvPr>
            <p:ph type="body" idx="6"/>
          </p:nvPr>
        </p:nvSpPr>
        <p:spPr>
          <a:xfrm>
            <a:off x="4455562" y="2505075"/>
            <a:ext cx="3280876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latin typeface="Avenir Next LT Pro" panose="020B0504020202020204" pitchFamily="34" charset="0"/>
                <a:sym typeface="Avenir Next LT Pro" panose="020B0504020202020204" pitchFamily="34" charset="0"/>
              </a:defRPr>
            </a:lvl1pPr>
            <a:lvl2pPr marL="914400" lvl="1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/>
            </a:lvl2pPr>
            <a:lvl3pPr marL="1371600" lvl="2" indent="-29527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50"/>
              <a:buChar char="o"/>
              <a:defRPr sz="1050"/>
            </a:lvl3pPr>
            <a:lvl4pPr marL="1828800" lvl="3" indent="-292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−"/>
              <a:defRPr sz="1000"/>
            </a:lvl4pPr>
            <a:lvl5pPr marL="2286000" lvl="4" indent="-2921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95578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latin typeface="Avenir Next LT Pro" panose="020B0504020202020204" pitchFamily="34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533456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&amp;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A959BB53-5E2D-F154-371F-D8BE52CBAB5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962003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A959BB53-5E2D-F154-371F-D8BE52CBAB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EDBB4-7707-D4A6-E90E-1CB8A56EF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599" y="1681163"/>
            <a:ext cx="7315199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7D541E-AADF-6768-B379-994F7EA83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" y="2505075"/>
            <a:ext cx="7315199" cy="368458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DBDD8F4-7ADF-FBA0-2A7B-EBB7EC5477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Source:</a:t>
            </a:r>
          </a:p>
          <a:p>
            <a:r>
              <a:rPr lang="en-US"/>
              <a:t>Notes: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9256D23-E1BC-B6C9-B9DD-EA96DFD4D05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01525" y="1681163"/>
            <a:ext cx="3280875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0B05C0F-3DB0-0751-24BE-0FF23DBCEE2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01525" y="2505075"/>
            <a:ext cx="3280875" cy="368458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156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anel no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F48D1AD9-A85C-CC9C-2379-A294B91BF48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421575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F48D1AD9-A85C-CC9C-2379-A294B91BF4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EDBB4-7707-D4A6-E90E-1CB8A56EF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8541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7D541E-AADF-6768-B379-994F7EA83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" y="2505075"/>
            <a:ext cx="518212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CF7D59-AB3D-3F5F-F8BE-608E38ACA2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027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34B5B5-E169-82B3-4823-63269CF0A0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027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DBDD8F4-7ADF-FBA0-2A7B-EBB7EC5477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Source:</a:t>
            </a:r>
          </a:p>
          <a:p>
            <a:r>
              <a:rPr lang="en-US"/>
              <a:t>Notes: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883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anel no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A959BB53-5E2D-F154-371F-D8BE52CBAB5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962003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A959BB53-5E2D-F154-371F-D8BE52CBAB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EDBB4-7707-D4A6-E90E-1CB8A56EF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328087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7D541E-AADF-6768-B379-994F7EA83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3280876" cy="368458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DBDD8F4-7ADF-FBA0-2A7B-EBB7EC5477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Source:</a:t>
            </a:r>
          </a:p>
          <a:p>
            <a:r>
              <a:rPr lang="en-US"/>
              <a:t>Notes: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9256D23-E1BC-B6C9-B9DD-EA96DFD4D05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01525" y="1681163"/>
            <a:ext cx="3280875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0B05C0F-3DB0-0751-24BE-0FF23DBCEE2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01525" y="2505075"/>
            <a:ext cx="3280875" cy="368458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3D2EAEA-4A1A-4BD0-AAA4-E823F3352FAE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455562" y="1681163"/>
            <a:ext cx="328087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F1A95F98-B444-45B3-B26F-E3A566F5AD24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455562" y="2505075"/>
            <a:ext cx="3280876" cy="368458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84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panel small text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A959BB53-5E2D-F154-371F-D8BE52CBAB5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930459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A959BB53-5E2D-F154-371F-D8BE52CBAB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EDBB4-7707-D4A6-E90E-1CB8A56EF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0110" y="1618987"/>
            <a:ext cx="256458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7D541E-AADF-6768-B379-994F7EA83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110" y="2510632"/>
            <a:ext cx="2564585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DBDD8F4-7ADF-FBA0-2A7B-EBB7EC5477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Source:</a:t>
            </a:r>
          </a:p>
          <a:p>
            <a:r>
              <a:rPr lang="en-US"/>
              <a:t>Notes: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178CED2-08EF-4CF6-A179-4392DD351445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3386316" y="1618987"/>
            <a:ext cx="256458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B1AC188-4440-4EA7-A8C4-FD8FE5FF5D07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3386316" y="2510632"/>
            <a:ext cx="2564584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EA1EBFA0-4A27-4371-8AF1-C2D421D12632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9007306" y="1613430"/>
            <a:ext cx="256458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78971224-A4C3-4B38-8487-E75903A9B75C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9007306" y="2510632"/>
            <a:ext cx="2564584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4F7C2B96-4B20-46A3-A648-DB8B6AEDC023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6235423" y="1613430"/>
            <a:ext cx="256458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0E5215DC-8B13-45E7-AC26-B09A437B5B6E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6241099" y="2510632"/>
            <a:ext cx="2564584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657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no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250294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9" name="Group 78">
            <a:extLst>
              <a:ext uri="{FF2B5EF4-FFF2-40B4-BE49-F238E27FC236}">
                <a16:creationId xmlns:a16="http://schemas.microsoft.com/office/drawing/2014/main" id="{B328026A-8319-44BC-B6B3-8D0A2B5E39A0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702214" y="780933"/>
            <a:ext cx="3494345" cy="745107"/>
            <a:chOff x="611188" y="-279400"/>
            <a:chExt cx="3767138" cy="80327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B780836-0EA1-4764-9C48-1217D0B297D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06E5C381-914B-47AA-AE2B-28A2392478C7}"/>
                </a:ext>
              </a:extLst>
            </p:cNvPr>
            <p:cNvSpPr>
              <a:spLocks/>
            </p:cNvSpPr>
            <p:nvPr/>
          </p:nvSpPr>
          <p:spPr bwMode="gray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B0DBDE80-DF7D-4696-AE00-4FF472F4B043}"/>
                </a:ext>
              </a:extLst>
            </p:cNvPr>
            <p:cNvSpPr>
              <a:spLocks/>
            </p:cNvSpPr>
            <p:nvPr/>
          </p:nvSpPr>
          <p:spPr bwMode="gray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EDAEE8C0-239A-4F5F-A01A-65BD5D44AA1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A4E68502-6F50-4E7B-AF1B-50A9EB649BDA}"/>
                </a:ext>
              </a:extLst>
            </p:cNvPr>
            <p:cNvSpPr>
              <a:spLocks/>
            </p:cNvSpPr>
            <p:nvPr/>
          </p:nvSpPr>
          <p:spPr bwMode="gray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0B294D58-DE2D-4091-BE0A-48E0C4BB11EB}"/>
                </a:ext>
              </a:extLst>
            </p:cNvPr>
            <p:cNvSpPr>
              <a:spLocks/>
            </p:cNvSpPr>
            <p:nvPr/>
          </p:nvSpPr>
          <p:spPr bwMode="gray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0326E64D-04ED-4ABB-93E4-447EB91A43C8}"/>
                </a:ext>
              </a:extLst>
            </p:cNvPr>
            <p:cNvSpPr>
              <a:spLocks/>
            </p:cNvSpPr>
            <p:nvPr/>
          </p:nvSpPr>
          <p:spPr bwMode="gray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B424A6A0-9FD6-41E0-A6B5-44DACE49A6D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0B3F0C38-DC97-4CD1-984E-7572735440B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6350261F-44E5-4C95-AA87-2DB3FC7643F6}"/>
                </a:ext>
              </a:extLst>
            </p:cNvPr>
            <p:cNvSpPr>
              <a:spLocks/>
            </p:cNvSpPr>
            <p:nvPr/>
          </p:nvSpPr>
          <p:spPr bwMode="gray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5AB7FC7D-55F6-4FAD-8462-71A4B9753438}"/>
                </a:ext>
              </a:extLst>
            </p:cNvPr>
            <p:cNvSpPr>
              <a:spLocks/>
            </p:cNvSpPr>
            <p:nvPr/>
          </p:nvSpPr>
          <p:spPr bwMode="gray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17">
              <a:extLst>
                <a:ext uri="{FF2B5EF4-FFF2-40B4-BE49-F238E27FC236}">
                  <a16:creationId xmlns:a16="http://schemas.microsoft.com/office/drawing/2014/main" id="{4BDA452B-8283-4B2A-A8D4-25BB7CF8BAA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804988" y="438150"/>
              <a:ext cx="11113" cy="61913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57C01BEE-E1C7-4682-8761-33473C67DB68}"/>
                </a:ext>
              </a:extLst>
            </p:cNvPr>
            <p:cNvSpPr>
              <a:spLocks/>
            </p:cNvSpPr>
            <p:nvPr/>
          </p:nvSpPr>
          <p:spPr bwMode="gray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6ADD09EB-6CBD-4B56-B289-F1F1B730C703}"/>
                </a:ext>
              </a:extLst>
            </p:cNvPr>
            <p:cNvSpPr>
              <a:spLocks/>
            </p:cNvSpPr>
            <p:nvPr/>
          </p:nvSpPr>
          <p:spPr bwMode="gray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A7F46E3E-21DB-440A-836C-161975F96448}"/>
                </a:ext>
              </a:extLst>
            </p:cNvPr>
            <p:cNvSpPr>
              <a:spLocks/>
            </p:cNvSpPr>
            <p:nvPr/>
          </p:nvSpPr>
          <p:spPr bwMode="gray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05C7460C-2718-41A8-B766-0DB3ABA769E4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2383DB17-5CC3-49DC-A0C6-BE7B8C2DC75A}"/>
                </a:ext>
              </a:extLst>
            </p:cNvPr>
            <p:cNvSpPr>
              <a:spLocks/>
            </p:cNvSpPr>
            <p:nvPr/>
          </p:nvSpPr>
          <p:spPr bwMode="gray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23">
              <a:extLst>
                <a:ext uri="{FF2B5EF4-FFF2-40B4-BE49-F238E27FC236}">
                  <a16:creationId xmlns:a16="http://schemas.microsoft.com/office/drawing/2014/main" id="{8F9BA604-1770-430B-A304-132F8EA6926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68501" y="-96838"/>
              <a:ext cx="88900" cy="422275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9CA311BE-EAED-478B-98A4-BF498FEC0E8B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3B0E85FD-D0E6-43B5-9382-FF5952C2CFF2}"/>
                </a:ext>
              </a:extLst>
            </p:cNvPr>
            <p:cNvSpPr>
              <a:spLocks/>
            </p:cNvSpPr>
            <p:nvPr/>
          </p:nvSpPr>
          <p:spPr bwMode="gray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5FB98D20-7032-4D26-B1F1-7EA34F0B31E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2E699044-1520-4F88-8A17-6CF62388039A}"/>
                </a:ext>
              </a:extLst>
            </p:cNvPr>
            <p:cNvSpPr>
              <a:spLocks/>
            </p:cNvSpPr>
            <p:nvPr/>
          </p:nvSpPr>
          <p:spPr bwMode="gray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70DF0DD4-928C-48C0-BC35-CF6EED8953B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B1B76DE3-C2A7-4A83-B953-1F33FCA64DA4}"/>
                </a:ext>
              </a:extLst>
            </p:cNvPr>
            <p:cNvSpPr>
              <a:spLocks/>
            </p:cNvSpPr>
            <p:nvPr/>
          </p:nvSpPr>
          <p:spPr bwMode="gray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F7EEDA81-C08A-4DC4-8FF5-D29833551AD7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74011A3E-5D81-44C1-81C8-0E9C3D1613F8}"/>
                </a:ext>
              </a:extLst>
            </p:cNvPr>
            <p:cNvSpPr>
              <a:spLocks/>
            </p:cNvSpPr>
            <p:nvPr/>
          </p:nvSpPr>
          <p:spPr bwMode="gray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32">
              <a:extLst>
                <a:ext uri="{FF2B5EF4-FFF2-40B4-BE49-F238E27FC236}">
                  <a16:creationId xmlns:a16="http://schemas.microsoft.com/office/drawing/2014/main" id="{B85124B3-6C21-4594-A9A6-59A2C470C13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219451" y="-31750"/>
              <a:ext cx="17463" cy="112713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3">
              <a:extLst>
                <a:ext uri="{FF2B5EF4-FFF2-40B4-BE49-F238E27FC236}">
                  <a16:creationId xmlns:a16="http://schemas.microsoft.com/office/drawing/2014/main" id="{0C47C8D2-EDBD-422C-BAD0-54C40A72FBDD}"/>
                </a:ext>
              </a:extLst>
            </p:cNvPr>
            <p:cNvSpPr>
              <a:spLocks/>
            </p:cNvSpPr>
            <p:nvPr/>
          </p:nvSpPr>
          <p:spPr bwMode="gray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id="{A40CB4FE-CD15-4C2F-9494-477D01BCD623}"/>
                </a:ext>
              </a:extLst>
            </p:cNvPr>
            <p:cNvSpPr>
              <a:spLocks/>
            </p:cNvSpPr>
            <p:nvPr/>
          </p:nvSpPr>
          <p:spPr bwMode="gray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id="{8578F2B6-A484-465A-8C41-7F0832C6D5DA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36">
              <a:extLst>
                <a:ext uri="{FF2B5EF4-FFF2-40B4-BE49-F238E27FC236}">
                  <a16:creationId xmlns:a16="http://schemas.microsoft.com/office/drawing/2014/main" id="{BA0B863B-99FA-4614-A890-EF612AA0C02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id="{8BF3FDF6-9666-4930-96E4-BC4E609DB24D}"/>
                </a:ext>
              </a:extLst>
            </p:cNvPr>
            <p:cNvSpPr>
              <a:spLocks/>
            </p:cNvSpPr>
            <p:nvPr/>
          </p:nvSpPr>
          <p:spPr bwMode="gray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38">
              <a:extLst>
                <a:ext uri="{FF2B5EF4-FFF2-40B4-BE49-F238E27FC236}">
                  <a16:creationId xmlns:a16="http://schemas.microsoft.com/office/drawing/2014/main" id="{097DB741-0174-4445-ACF0-2E111BD10440}"/>
                </a:ext>
              </a:extLst>
            </p:cNvPr>
            <p:cNvSpPr>
              <a:spLocks/>
            </p:cNvSpPr>
            <p:nvPr/>
          </p:nvSpPr>
          <p:spPr bwMode="gray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39">
              <a:extLst>
                <a:ext uri="{FF2B5EF4-FFF2-40B4-BE49-F238E27FC236}">
                  <a16:creationId xmlns:a16="http://schemas.microsoft.com/office/drawing/2014/main" id="{5339DFA6-7C0F-49F2-B455-8F6C2763AFB1}"/>
                </a:ext>
              </a:extLst>
            </p:cNvPr>
            <p:cNvSpPr>
              <a:spLocks/>
            </p:cNvSpPr>
            <p:nvPr/>
          </p:nvSpPr>
          <p:spPr bwMode="gray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0">
              <a:extLst>
                <a:ext uri="{FF2B5EF4-FFF2-40B4-BE49-F238E27FC236}">
                  <a16:creationId xmlns:a16="http://schemas.microsoft.com/office/drawing/2014/main" id="{0EB02563-F1E0-4B91-8A08-45117DF2EC9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1">
              <a:extLst>
                <a:ext uri="{FF2B5EF4-FFF2-40B4-BE49-F238E27FC236}">
                  <a16:creationId xmlns:a16="http://schemas.microsoft.com/office/drawing/2014/main" id="{906C1324-2438-4CB8-B14E-FFDF0537B305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42">
              <a:extLst>
                <a:ext uri="{FF2B5EF4-FFF2-40B4-BE49-F238E27FC236}">
                  <a16:creationId xmlns:a16="http://schemas.microsoft.com/office/drawing/2014/main" id="{BEAF57B2-015F-40B8-AF84-515E59FF7B1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7163" y="153988"/>
              <a:ext cx="15875" cy="115888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3">
              <a:extLst>
                <a:ext uri="{FF2B5EF4-FFF2-40B4-BE49-F238E27FC236}">
                  <a16:creationId xmlns:a16="http://schemas.microsoft.com/office/drawing/2014/main" id="{CF6638C6-5E94-43FF-B8CB-2E4C6C89757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4">
              <a:extLst>
                <a:ext uri="{FF2B5EF4-FFF2-40B4-BE49-F238E27FC236}">
                  <a16:creationId xmlns:a16="http://schemas.microsoft.com/office/drawing/2014/main" id="{E43F4615-1DA6-4F95-A77B-12A91752972F}"/>
                </a:ext>
              </a:extLst>
            </p:cNvPr>
            <p:cNvSpPr>
              <a:spLocks/>
            </p:cNvSpPr>
            <p:nvPr/>
          </p:nvSpPr>
          <p:spPr bwMode="gray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45">
              <a:extLst>
                <a:ext uri="{FF2B5EF4-FFF2-40B4-BE49-F238E27FC236}">
                  <a16:creationId xmlns:a16="http://schemas.microsoft.com/office/drawing/2014/main" id="{A31BF1F7-BE07-47E9-94AB-5CCD46FF8A3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46">
              <a:extLst>
                <a:ext uri="{FF2B5EF4-FFF2-40B4-BE49-F238E27FC236}">
                  <a16:creationId xmlns:a16="http://schemas.microsoft.com/office/drawing/2014/main" id="{3A22ADA2-4714-4C31-B6E5-7A6DE6B2A6E3}"/>
                </a:ext>
              </a:extLst>
            </p:cNvPr>
            <p:cNvSpPr>
              <a:spLocks/>
            </p:cNvSpPr>
            <p:nvPr/>
          </p:nvSpPr>
          <p:spPr bwMode="gray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47">
              <a:extLst>
                <a:ext uri="{FF2B5EF4-FFF2-40B4-BE49-F238E27FC236}">
                  <a16:creationId xmlns:a16="http://schemas.microsoft.com/office/drawing/2014/main" id="{C31B1364-FEB4-4067-808C-3AB6A9DBEC06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48">
              <a:extLst>
                <a:ext uri="{FF2B5EF4-FFF2-40B4-BE49-F238E27FC236}">
                  <a16:creationId xmlns:a16="http://schemas.microsoft.com/office/drawing/2014/main" id="{0058F51C-6920-4633-BD74-B7B7F9115418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49">
              <a:extLst>
                <a:ext uri="{FF2B5EF4-FFF2-40B4-BE49-F238E27FC236}">
                  <a16:creationId xmlns:a16="http://schemas.microsoft.com/office/drawing/2014/main" id="{0E426658-42CE-4CFA-9C79-3A40251C8AD6}"/>
                </a:ext>
              </a:extLst>
            </p:cNvPr>
            <p:cNvSpPr>
              <a:spLocks/>
            </p:cNvSpPr>
            <p:nvPr/>
          </p:nvSpPr>
          <p:spPr bwMode="gray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0">
              <a:extLst>
                <a:ext uri="{FF2B5EF4-FFF2-40B4-BE49-F238E27FC236}">
                  <a16:creationId xmlns:a16="http://schemas.microsoft.com/office/drawing/2014/main" id="{8B1D0F47-BA80-466B-890A-7AFAA099276F}"/>
                </a:ext>
              </a:extLst>
            </p:cNvPr>
            <p:cNvSpPr>
              <a:spLocks/>
            </p:cNvSpPr>
            <p:nvPr/>
          </p:nvSpPr>
          <p:spPr bwMode="gray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1">
              <a:extLst>
                <a:ext uri="{FF2B5EF4-FFF2-40B4-BE49-F238E27FC236}">
                  <a16:creationId xmlns:a16="http://schemas.microsoft.com/office/drawing/2014/main" id="{9CC49CFE-C30A-45D7-9150-7EE856DA7C2E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2">
              <a:extLst>
                <a:ext uri="{FF2B5EF4-FFF2-40B4-BE49-F238E27FC236}">
                  <a16:creationId xmlns:a16="http://schemas.microsoft.com/office/drawing/2014/main" id="{A40FE52E-7390-4224-981F-5B9B6DC75BAE}"/>
                </a:ext>
              </a:extLst>
            </p:cNvPr>
            <p:cNvSpPr>
              <a:spLocks/>
            </p:cNvSpPr>
            <p:nvPr/>
          </p:nvSpPr>
          <p:spPr bwMode="gray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3">
              <a:extLst>
                <a:ext uri="{FF2B5EF4-FFF2-40B4-BE49-F238E27FC236}">
                  <a16:creationId xmlns:a16="http://schemas.microsoft.com/office/drawing/2014/main" id="{225F0FE3-9380-41E3-A971-A1DC24E451B0}"/>
                </a:ext>
              </a:extLst>
            </p:cNvPr>
            <p:cNvSpPr>
              <a:spLocks/>
            </p:cNvSpPr>
            <p:nvPr/>
          </p:nvSpPr>
          <p:spPr bwMode="gray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4">
              <a:extLst>
                <a:ext uri="{FF2B5EF4-FFF2-40B4-BE49-F238E27FC236}">
                  <a16:creationId xmlns:a16="http://schemas.microsoft.com/office/drawing/2014/main" id="{6AA00411-4F40-4847-97A9-4AB47DD95393}"/>
                </a:ext>
              </a:extLst>
            </p:cNvPr>
            <p:cNvSpPr>
              <a:spLocks/>
            </p:cNvSpPr>
            <p:nvPr/>
          </p:nvSpPr>
          <p:spPr bwMode="gray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5">
              <a:extLst>
                <a:ext uri="{FF2B5EF4-FFF2-40B4-BE49-F238E27FC236}">
                  <a16:creationId xmlns:a16="http://schemas.microsoft.com/office/drawing/2014/main" id="{5C5F2C34-52CC-46A3-8253-9C9F98D87E3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56">
              <a:extLst>
                <a:ext uri="{FF2B5EF4-FFF2-40B4-BE49-F238E27FC236}">
                  <a16:creationId xmlns:a16="http://schemas.microsoft.com/office/drawing/2014/main" id="{F3FA3044-1824-4008-9D96-843FADC68A8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57">
              <a:extLst>
                <a:ext uri="{FF2B5EF4-FFF2-40B4-BE49-F238E27FC236}">
                  <a16:creationId xmlns:a16="http://schemas.microsoft.com/office/drawing/2014/main" id="{741F03E7-CEFB-463E-B41D-FAFD19AFB475}"/>
                </a:ext>
              </a:extLst>
            </p:cNvPr>
            <p:cNvSpPr>
              <a:spLocks/>
            </p:cNvSpPr>
            <p:nvPr/>
          </p:nvSpPr>
          <p:spPr bwMode="gray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58">
              <a:extLst>
                <a:ext uri="{FF2B5EF4-FFF2-40B4-BE49-F238E27FC236}">
                  <a16:creationId xmlns:a16="http://schemas.microsoft.com/office/drawing/2014/main" id="{72E0C9EC-4353-4470-9B5B-8020BB524814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59">
              <a:extLst>
                <a:ext uri="{FF2B5EF4-FFF2-40B4-BE49-F238E27FC236}">
                  <a16:creationId xmlns:a16="http://schemas.microsoft.com/office/drawing/2014/main" id="{98B83E80-EEA6-4BB3-ABCB-5F9325CBE13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0">
              <a:extLst>
                <a:ext uri="{FF2B5EF4-FFF2-40B4-BE49-F238E27FC236}">
                  <a16:creationId xmlns:a16="http://schemas.microsoft.com/office/drawing/2014/main" id="{FE827C06-4B96-4A16-AD13-91F144096E7D}"/>
                </a:ext>
              </a:extLst>
            </p:cNvPr>
            <p:cNvSpPr>
              <a:spLocks/>
            </p:cNvSpPr>
            <p:nvPr/>
          </p:nvSpPr>
          <p:spPr bwMode="gray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1">
              <a:extLst>
                <a:ext uri="{FF2B5EF4-FFF2-40B4-BE49-F238E27FC236}">
                  <a16:creationId xmlns:a16="http://schemas.microsoft.com/office/drawing/2014/main" id="{9F5B7148-53F2-4CC5-9B1B-56B74DF15CFB}"/>
                </a:ext>
              </a:extLst>
            </p:cNvPr>
            <p:cNvSpPr>
              <a:spLocks/>
            </p:cNvSpPr>
            <p:nvPr/>
          </p:nvSpPr>
          <p:spPr bwMode="gray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2">
              <a:extLst>
                <a:ext uri="{FF2B5EF4-FFF2-40B4-BE49-F238E27FC236}">
                  <a16:creationId xmlns:a16="http://schemas.microsoft.com/office/drawing/2014/main" id="{751FCF45-B390-4115-A636-DB10FDE1DE04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63">
              <a:extLst>
                <a:ext uri="{FF2B5EF4-FFF2-40B4-BE49-F238E27FC236}">
                  <a16:creationId xmlns:a16="http://schemas.microsoft.com/office/drawing/2014/main" id="{9059B125-F3A2-430A-99C1-BCE86CFF5F3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71713" y="-269875"/>
              <a:ext cx="12700" cy="773113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Oval 64">
              <a:extLst>
                <a:ext uri="{FF2B5EF4-FFF2-40B4-BE49-F238E27FC236}">
                  <a16:creationId xmlns:a16="http://schemas.microsoft.com/office/drawing/2014/main" id="{0F2051E8-EAF8-4E49-9A02-D04863AFED3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11226" y="-279400"/>
              <a:ext cx="119063" cy="120650"/>
            </a:xfrm>
            <a:prstGeom prst="ellipse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Oval 65">
              <a:extLst>
                <a:ext uri="{FF2B5EF4-FFF2-40B4-BE49-F238E27FC236}">
                  <a16:creationId xmlns:a16="http://schemas.microsoft.com/office/drawing/2014/main" id="{F222E149-4D3D-46E7-8E15-1380BD4165D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52476" y="-269875"/>
              <a:ext cx="101600" cy="101600"/>
            </a:xfrm>
            <a:prstGeom prst="ellipse">
              <a:avLst/>
            </a:prstGeom>
            <a:solidFill>
              <a:srgbClr val="2193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Oval 66">
              <a:extLst>
                <a:ext uri="{FF2B5EF4-FFF2-40B4-BE49-F238E27FC236}">
                  <a16:creationId xmlns:a16="http://schemas.microsoft.com/office/drawing/2014/main" id="{8F12F9D8-1C12-49B1-AEFE-9723C9E81AB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19163" y="-103188"/>
              <a:ext cx="101600" cy="101600"/>
            </a:xfrm>
            <a:prstGeom prst="ellipse">
              <a:avLst/>
            </a:prstGeom>
            <a:solidFill>
              <a:srgbClr val="2193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Oval 67">
              <a:extLst>
                <a:ext uri="{FF2B5EF4-FFF2-40B4-BE49-F238E27FC236}">
                  <a16:creationId xmlns:a16="http://schemas.microsoft.com/office/drawing/2014/main" id="{BAA348BF-2B1E-456C-9685-C53DCA4B383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27101" y="53975"/>
              <a:ext cx="85725" cy="87313"/>
            </a:xfrm>
            <a:prstGeom prst="ellipse">
              <a:avLst/>
            </a:prstGeom>
            <a:solidFill>
              <a:srgbClr val="7AC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Oval 68">
              <a:extLst>
                <a:ext uri="{FF2B5EF4-FFF2-40B4-BE49-F238E27FC236}">
                  <a16:creationId xmlns:a16="http://schemas.microsoft.com/office/drawing/2014/main" id="{41A1F4EA-78D7-4C65-8430-31B1D585F00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60413" y="-95250"/>
              <a:ext cx="87313" cy="87313"/>
            </a:xfrm>
            <a:prstGeom prst="ellipse">
              <a:avLst/>
            </a:prstGeom>
            <a:solidFill>
              <a:srgbClr val="7AC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Oval 69">
              <a:extLst>
                <a:ext uri="{FF2B5EF4-FFF2-40B4-BE49-F238E27FC236}">
                  <a16:creationId xmlns:a16="http://schemas.microsoft.com/office/drawing/2014/main" id="{421EBBA9-8C4F-4295-8553-30463683964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11188" y="-261938"/>
              <a:ext cx="85725" cy="87313"/>
            </a:xfrm>
            <a:prstGeom prst="ellipse">
              <a:avLst/>
            </a:prstGeom>
            <a:solidFill>
              <a:srgbClr val="7AC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0" name="Title 1">
            <a:extLst>
              <a:ext uri="{FF2B5EF4-FFF2-40B4-BE49-F238E27FC236}">
                <a16:creationId xmlns:a16="http://schemas.microsoft.com/office/drawing/2014/main" id="{99B2FAE0-6F28-0B07-ABC2-210010161C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1" name="Text Placeholder 81">
            <a:extLst>
              <a:ext uri="{FF2B5EF4-FFF2-40B4-BE49-F238E27FC236}">
                <a16:creationId xmlns:a16="http://schemas.microsoft.com/office/drawing/2014/main" id="{AABBBD46-2D94-9A1E-1B0B-4EA66A5B81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2" name="Subtitle 2">
            <a:extLst>
              <a:ext uri="{FF2B5EF4-FFF2-40B4-BE49-F238E27FC236}">
                <a16:creationId xmlns:a16="http://schemas.microsoft.com/office/drawing/2014/main" id="{AE1C7A48-0D13-1059-2A8B-9267721FA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5FA29A0-C03A-3277-5EF6-1E67883CD46A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3092632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167050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139001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dark blue bckg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167050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CDAAB41-4F5B-0002-62E7-0314002034DE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2542955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B38E2F1A-B34E-D69C-A57E-330971B04075}"/>
              </a:ext>
            </a:extLst>
          </p:cNvPr>
          <p:cNvGraphicFramePr>
            <a:graphicFrameLocks noChangeAspect="1"/>
          </p:cNvGraphicFramePr>
          <p:nvPr>
            <p:custDataLst>
              <p:tags r:id="rId29"/>
            </p:custDataLst>
            <p:extLst>
              <p:ext uri="{D42A27DB-BD31-4B8C-83A1-F6EECF244321}">
                <p14:modId xmlns:p14="http://schemas.microsoft.com/office/powerpoint/2010/main" val="21831094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0" imgW="410" imgH="409" progId="TCLayout.ActiveDocument.1">
                  <p:embed/>
                </p:oleObj>
              </mc:Choice>
              <mc:Fallback>
                <p:oleObj name="think-cell Slide" r:id="rId30" imgW="410" imgH="409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B38E2F1A-B34E-D69C-A57E-330971B040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9C0743-AA73-0840-B62D-0DD113560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7589"/>
            <a:ext cx="10962290" cy="767853"/>
          </a:xfrm>
          <a:prstGeom prst="rect">
            <a:avLst/>
          </a:prstGeom>
        </p:spPr>
        <p:txBody>
          <a:bodyPr vert="horz" lIns="91440" tIns="0" rIns="91440" bIns="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B93CF6-2309-4345-AA1D-B104C260F8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08083"/>
            <a:ext cx="10962290" cy="4564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28CDE71-B946-DC7D-EEDB-2B57293F9294}"/>
              </a:ext>
            </a:extLst>
          </p:cNvPr>
          <p:cNvCxnSpPr>
            <a:cxnSpLocks/>
          </p:cNvCxnSpPr>
          <p:nvPr/>
        </p:nvCxnSpPr>
        <p:spPr>
          <a:xfrm>
            <a:off x="576393" y="-1905"/>
            <a:ext cx="0" cy="846841"/>
          </a:xfrm>
          <a:prstGeom prst="line">
            <a:avLst/>
          </a:prstGeom>
          <a:ln w="63500" cap="flat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5AB39C8-5319-0E6E-2410-4700706DC186}"/>
              </a:ext>
            </a:extLst>
          </p:cNvPr>
          <p:cNvSpPr txBox="1"/>
          <p:nvPr/>
        </p:nvSpPr>
        <p:spPr>
          <a:xfrm>
            <a:off x="11267590" y="6447560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tx1"/>
                </a:solidFill>
              </a:rPr>
              <a:pPr algn="r"/>
              <a:t>‹#›</a:t>
            </a:fld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33" name="Picture 32" descr="Logo&#10;&#10;Description automatically generated">
            <a:extLst>
              <a:ext uri="{FF2B5EF4-FFF2-40B4-BE49-F238E27FC236}">
                <a16:creationId xmlns:a16="http://schemas.microsoft.com/office/drawing/2014/main" id="{413FB830-EF07-2827-2E9A-C62AEEB66DF9}"/>
              </a:ext>
            </a:extLst>
          </p:cNvPr>
          <p:cNvPicPr>
            <a:picLocks noChangeAspect="1"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10" y="6400942"/>
            <a:ext cx="620111" cy="26251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E893C4-3B90-E1F1-32DC-B0057DB39E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6308" y="6349636"/>
            <a:ext cx="63984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Source:</a:t>
            </a:r>
          </a:p>
          <a:p>
            <a:r>
              <a:rPr lang="en-US" dirty="0"/>
              <a:t>Notes: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F644A6-12F2-3B17-6083-EE09484EBFF5}"/>
              </a:ext>
            </a:extLst>
          </p:cNvPr>
          <p:cNvSpPr txBox="1"/>
          <p:nvPr/>
        </p:nvSpPr>
        <p:spPr>
          <a:xfrm>
            <a:off x="6856733" y="6697300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00" dirty="0">
                <a:solidFill>
                  <a:srgbClr val="A0A0A0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3939428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17" r:id="rId2"/>
    <p:sldLayoutId id="2147483718" r:id="rId3"/>
    <p:sldLayoutId id="2147483691" r:id="rId4"/>
    <p:sldLayoutId id="2147483692" r:id="rId5"/>
    <p:sldLayoutId id="2147483716" r:id="rId6"/>
    <p:sldLayoutId id="2147483660" r:id="rId7"/>
    <p:sldLayoutId id="2147483675" r:id="rId8"/>
    <p:sldLayoutId id="2147483681" r:id="rId9"/>
    <p:sldLayoutId id="2147483726" r:id="rId10"/>
    <p:sldLayoutId id="2147483727" r:id="rId11"/>
    <p:sldLayoutId id="2147483723" r:id="rId12"/>
    <p:sldLayoutId id="2147483724" r:id="rId13"/>
    <p:sldLayoutId id="2147483725" r:id="rId14"/>
    <p:sldLayoutId id="2147483721" r:id="rId15"/>
    <p:sldLayoutId id="2147483722" r:id="rId16"/>
    <p:sldLayoutId id="2147483720" r:id="rId17"/>
    <p:sldLayoutId id="2147483683" r:id="rId18"/>
    <p:sldLayoutId id="2147483685" r:id="rId19"/>
    <p:sldLayoutId id="2147483684" r:id="rId20"/>
    <p:sldLayoutId id="2147483686" r:id="rId21"/>
    <p:sldLayoutId id="2147483714" r:id="rId22"/>
    <p:sldLayoutId id="2147483687" r:id="rId23"/>
    <p:sldLayoutId id="2147483715" r:id="rId24"/>
    <p:sldLayoutId id="2147483690" r:id="rId25"/>
    <p:sldLayoutId id="2147483729" r:id="rId26"/>
    <p:sldLayoutId id="2147483730" r:id="rId2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231775" indent="-2317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461963" indent="-230188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682625" indent="-220663" algn="l" defTabSz="914400" rtl="0" eaLnBrk="1" latinLnBrk="0" hangingPunct="1">
        <a:lnSpc>
          <a:spcPct val="90000"/>
        </a:lnSpc>
        <a:spcBef>
          <a:spcPts val="500"/>
        </a:spcBef>
        <a:buFont typeface="Avenir Next LT Pro" panose="020B0504020202020204" pitchFamily="34" charset="0"/>
        <a:buChar char="−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862013" indent="-1793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296">
          <p15:clr>
            <a:srgbClr val="F26B43"/>
          </p15:clr>
        </p15:guide>
        <p15:guide id="4" pos="384">
          <p15:clr>
            <a:srgbClr val="F26B43"/>
          </p15:clr>
        </p15:guide>
        <p15:guide id="5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28.x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28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pro.sbigrowth.com/" TargetMode="Externa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34954B-5B6E-A708-CFE7-521EFDCD66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Customer Success KPIs</a:t>
            </a:r>
          </a:p>
        </p:txBody>
      </p:sp>
    </p:spTree>
    <p:extLst>
      <p:ext uri="{BB962C8B-B14F-4D97-AF65-F5344CB8AC3E}">
        <p14:creationId xmlns:p14="http://schemas.microsoft.com/office/powerpoint/2010/main" val="4091539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242ED3B-C119-B69C-B68C-9A112AE7E6AE}"/>
              </a:ext>
            </a:extLst>
          </p:cNvPr>
          <p:cNvSpPr/>
          <p:nvPr/>
        </p:nvSpPr>
        <p:spPr>
          <a:xfrm>
            <a:off x="0" y="2634394"/>
            <a:ext cx="12192000" cy="22932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3" name="Object 42" hidden="1">
            <a:extLst>
              <a:ext uri="{FF2B5EF4-FFF2-40B4-BE49-F238E27FC236}">
                <a16:creationId xmlns:a16="http://schemas.microsoft.com/office/drawing/2014/main" id="{89603FAD-43E9-1309-AAE4-16CFC11C15F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06" imgH="308" progId="TCLayout.ActiveDocument.1">
                  <p:embed/>
                </p:oleObj>
              </mc:Choice>
              <mc:Fallback>
                <p:oleObj name="think-cell Slide" r:id="rId4" imgW="306" imgH="308" progId="TCLayout.ActiveDocument.1">
                  <p:embed/>
                  <p:pic>
                    <p:nvPicPr>
                      <p:cNvPr id="43" name="Object 42" hidden="1">
                        <a:extLst>
                          <a:ext uri="{FF2B5EF4-FFF2-40B4-BE49-F238E27FC236}">
                            <a16:creationId xmlns:a16="http://schemas.microsoft.com/office/drawing/2014/main" id="{89603FAD-43E9-1309-AAE4-16CFC11C15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55F2784-56FA-F010-4CF8-B01B93036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Top KPIs to manage the Customer Success function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03BFC8B-A582-297A-AFDA-5AB4AC68D6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9004753"/>
              </p:ext>
            </p:extLst>
          </p:nvPr>
        </p:nvGraphicFramePr>
        <p:xfrm>
          <a:off x="609600" y="1233489"/>
          <a:ext cx="3452016" cy="4938711"/>
        </p:xfrm>
        <a:graphic>
          <a:graphicData uri="http://schemas.openxmlformats.org/drawingml/2006/table">
            <a:tbl>
              <a:tblPr/>
              <a:tblGrid>
                <a:gridCol w="3452016">
                  <a:extLst>
                    <a:ext uri="{9D8B030D-6E8A-4147-A177-3AD203B41FA5}">
                      <a16:colId xmlns:a16="http://schemas.microsoft.com/office/drawing/2014/main" val="4248844108"/>
                    </a:ext>
                  </a:extLst>
                </a:gridCol>
              </a:tblGrid>
              <a:tr h="6428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" sz="1400" b="1" dirty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Inter"/>
                          <a:cs typeface="Inter"/>
                          <a:sym typeface="Inter"/>
                        </a:rPr>
                        <a:t>Leading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25537" marR="25537" marT="91440" marB="9144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297614"/>
                  </a:ext>
                </a:extLst>
              </a:tr>
              <a:tr h="42958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b="1" dirty="0">
                          <a:latin typeface="Avenir Next LT Pro" panose="020B0504020202020204" pitchFamily="34" charset="0"/>
                          <a:ea typeface="Inter"/>
                          <a:cs typeface="Inter"/>
                          <a:sym typeface="Inter"/>
                        </a:rPr>
                        <a:t>Customer Satisfaction Score</a:t>
                      </a:r>
                      <a:r>
                        <a:rPr lang="en-US" sz="1400" dirty="0">
                          <a:latin typeface="Avenir Next LT Pro" panose="020B0504020202020204" pitchFamily="34" charset="0"/>
                          <a:ea typeface="Inter"/>
                          <a:cs typeface="Inter"/>
                          <a:sym typeface="Inter"/>
                        </a:rPr>
                        <a:t> </a:t>
                      </a:r>
                      <a:r>
                        <a:rPr lang="en-US" sz="1400" b="1" dirty="0">
                          <a:latin typeface="Avenir Next LT Pro" panose="020B0504020202020204" pitchFamily="34" charset="0"/>
                          <a:ea typeface="Inter"/>
                          <a:cs typeface="Inter"/>
                          <a:sym typeface="Inter"/>
                        </a:rPr>
                        <a:t>(CSAT)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b="1" dirty="0">
                          <a:latin typeface="Avenir Next LT Pro" panose="020B0504020202020204" pitchFamily="34" charset="0"/>
                          <a:ea typeface="Inter"/>
                          <a:cs typeface="Inter"/>
                          <a:sym typeface="Inter"/>
                        </a:rPr>
                        <a:t>Net Promoter Score(NPS)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b="1" dirty="0">
                          <a:latin typeface="Avenir Next LT Pro" panose="020B0504020202020204" pitchFamily="34" charset="0"/>
                          <a:ea typeface="Inter"/>
                          <a:cs typeface="Inter"/>
                          <a:sym typeface="Inter"/>
                        </a:rPr>
                        <a:t>Customer Health Score</a:t>
                      </a:r>
                      <a:endParaRPr lang="en-US" sz="1400" dirty="0">
                        <a:latin typeface="Avenir Next LT Pro" panose="020B0504020202020204" pitchFamily="34" charset="0"/>
                        <a:ea typeface="Inter"/>
                        <a:cs typeface="Inter"/>
                        <a:sym typeface="Inter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b="1" dirty="0">
                          <a:latin typeface="Avenir Next LT Pro" panose="020B0504020202020204" pitchFamily="34" charset="0"/>
                          <a:ea typeface="Inter"/>
                          <a:cs typeface="Inter"/>
                          <a:sym typeface="Inter"/>
                        </a:rPr>
                        <a:t>Monthly Active Users </a:t>
                      </a:r>
                      <a:r>
                        <a:rPr lang="en-US" sz="1400" dirty="0">
                          <a:latin typeface="Avenir Next LT Pro" panose="020B0504020202020204" pitchFamily="34" charset="0"/>
                          <a:ea typeface="Inter"/>
                          <a:cs typeface="Inter"/>
                          <a:sym typeface="Inter"/>
                        </a:rPr>
                        <a:t>(Daily &amp; Monthly)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b="1" dirty="0">
                          <a:latin typeface="Avenir Next LT Pro" panose="020B0504020202020204" pitchFamily="34" charset="0"/>
                          <a:ea typeface="Inter"/>
                          <a:cs typeface="Inter"/>
                          <a:sym typeface="Inter"/>
                        </a:rPr>
                        <a:t>Expansion Pipeline Generated</a:t>
                      </a:r>
                      <a:endParaRPr lang="en-US" sz="1600" b="1" dirty="0">
                        <a:latin typeface="Avenir Next LT Pro" panose="020B0504020202020204" pitchFamily="34" charset="0"/>
                        <a:ea typeface="Inter"/>
                        <a:cs typeface="Inter"/>
                        <a:sym typeface="Inter"/>
                      </a:endParaRPr>
                    </a:p>
                  </a:txBody>
                  <a:tcPr marL="216000" marR="21600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560079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E29CC4E-72D1-0F67-10B7-DAE7189D9B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1325933"/>
              </p:ext>
            </p:extLst>
          </p:nvPr>
        </p:nvGraphicFramePr>
        <p:xfrm>
          <a:off x="4369992" y="1233488"/>
          <a:ext cx="3452016" cy="4958257"/>
        </p:xfrm>
        <a:graphic>
          <a:graphicData uri="http://schemas.openxmlformats.org/drawingml/2006/table">
            <a:tbl>
              <a:tblPr/>
              <a:tblGrid>
                <a:gridCol w="3452016">
                  <a:extLst>
                    <a:ext uri="{9D8B030D-6E8A-4147-A177-3AD203B41FA5}">
                      <a16:colId xmlns:a16="http://schemas.microsoft.com/office/drawing/2014/main" val="4248844108"/>
                    </a:ext>
                  </a:extLst>
                </a:gridCol>
              </a:tblGrid>
              <a:tr h="6508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" sz="1400" b="1" dirty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Inter"/>
                          <a:cs typeface="Inter"/>
                          <a:sym typeface="Inter"/>
                        </a:rPr>
                        <a:t>Lagging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marL="25537" marR="25537" marT="91440" marB="9144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297614"/>
                  </a:ext>
                </a:extLst>
              </a:tr>
              <a:tr h="412275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b="1" dirty="0">
                          <a:latin typeface="Avenir Next LT Pro" panose="020B0504020202020204" pitchFamily="34" charset="0"/>
                          <a:ea typeface="Inter"/>
                          <a:cs typeface="Inter"/>
                          <a:sym typeface="Inter"/>
                        </a:rPr>
                        <a:t>Net Revenue Retention (NRR)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b="1" dirty="0">
                          <a:latin typeface="Avenir Next LT Pro" panose="020B0504020202020204" pitchFamily="34" charset="0"/>
                          <a:ea typeface="Inter"/>
                          <a:cs typeface="Inter"/>
                          <a:sym typeface="Inter"/>
                        </a:rPr>
                        <a:t>Churn </a:t>
                      </a:r>
                      <a:r>
                        <a:rPr lang="en-US" sz="1400" dirty="0">
                          <a:latin typeface="Avenir Next LT Pro" panose="020B0504020202020204" pitchFamily="34" charset="0"/>
                          <a:ea typeface="Inter"/>
                          <a:cs typeface="Inter"/>
                          <a:sym typeface="Inter"/>
                        </a:rPr>
                        <a:t>(Customers &amp; Revenue)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b="1" dirty="0">
                          <a:latin typeface="Avenir Next LT Pro" panose="020B0504020202020204" pitchFamily="34" charset="0"/>
                          <a:ea typeface="Inter"/>
                          <a:cs typeface="Inter"/>
                          <a:sym typeface="Inter"/>
                        </a:rPr>
                        <a:t>Renewal </a:t>
                      </a:r>
                      <a:r>
                        <a:rPr lang="en-US" sz="1400" dirty="0">
                          <a:latin typeface="Avenir Next LT Pro" panose="020B0504020202020204" pitchFamily="34" charset="0"/>
                          <a:ea typeface="Inter"/>
                          <a:cs typeface="Inter"/>
                          <a:sym typeface="Inter"/>
                        </a:rPr>
                        <a:t>(Customers &amp; Revenue)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b="1" dirty="0">
                          <a:latin typeface="Avenir Next LT Pro" panose="020B0504020202020204" pitchFamily="34" charset="0"/>
                          <a:ea typeface="Inter"/>
                          <a:cs typeface="Inter"/>
                          <a:sym typeface="Inter"/>
                        </a:rPr>
                        <a:t>Customer Success as % of Revenue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b="1" dirty="0">
                          <a:latin typeface="Avenir Next LT Pro" panose="020B0504020202020204" pitchFamily="34" charset="0"/>
                          <a:ea typeface="Inter"/>
                          <a:cs typeface="Inter"/>
                          <a:sym typeface="Inter"/>
                        </a:rPr>
                        <a:t>Customer Acquisition Cost (CAC)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b="1" dirty="0">
                          <a:latin typeface="Avenir Next LT Pro" panose="020B0504020202020204" pitchFamily="34" charset="0"/>
                          <a:ea typeface="Inter"/>
                          <a:cs typeface="Inter"/>
                          <a:sym typeface="Inter"/>
                        </a:rPr>
                        <a:t>Customer Lifetime Value (CLTV)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b="1" dirty="0">
                          <a:latin typeface="Avenir Next LT Pro" panose="020B0504020202020204" pitchFamily="34" charset="0"/>
                          <a:ea typeface="Inter"/>
                          <a:cs typeface="Inter"/>
                          <a:sym typeface="Inter"/>
                        </a:rPr>
                        <a:t>Average Monthly Revenue per Account (ARPA)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b="1" dirty="0">
                          <a:latin typeface="Avenir Next LT Pro" panose="020B0504020202020204" pitchFamily="34" charset="0"/>
                          <a:ea typeface="Inter"/>
                          <a:cs typeface="Inter"/>
                          <a:sym typeface="Inter"/>
                        </a:rPr>
                        <a:t>Expansion Rate </a:t>
                      </a:r>
                      <a:r>
                        <a:rPr lang="en-US" sz="1400" dirty="0">
                          <a:latin typeface="Avenir Next LT Pro" panose="020B0504020202020204" pitchFamily="34" charset="0"/>
                          <a:ea typeface="Inter"/>
                          <a:cs typeface="Inter"/>
                          <a:sym typeface="Inter"/>
                        </a:rPr>
                        <a:t>(Upsell &amp; Cross-sell)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b="1" dirty="0">
                          <a:latin typeface="Avenir Next LT Pro" panose="020B0504020202020204" pitchFamily="34" charset="0"/>
                          <a:ea typeface="Inter"/>
                          <a:cs typeface="Inter"/>
                          <a:sym typeface="Inter"/>
                        </a:rPr>
                        <a:t>Total &amp; Annual Contract Value </a:t>
                      </a:r>
                      <a:r>
                        <a:rPr lang="en-US" sz="1400" dirty="0">
                          <a:latin typeface="Avenir Next LT Pro" panose="020B0504020202020204" pitchFamily="34" charset="0"/>
                          <a:ea typeface="Inter"/>
                          <a:cs typeface="Inter"/>
                          <a:sym typeface="Inter"/>
                        </a:rPr>
                        <a:t>(TCV &amp; ACV)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b="1" dirty="0">
                          <a:latin typeface="Avenir Next LT Pro" panose="020B0504020202020204" pitchFamily="34" charset="0"/>
                          <a:ea typeface="Inter"/>
                          <a:cs typeface="Inter"/>
                          <a:sym typeface="Inter"/>
                        </a:rPr>
                        <a:t>Annual &amp; Monthly Recurring Revenue </a:t>
                      </a:r>
                      <a:r>
                        <a:rPr lang="en-US" sz="1400" dirty="0">
                          <a:latin typeface="Avenir Next LT Pro" panose="020B0504020202020204" pitchFamily="34" charset="0"/>
                          <a:ea typeface="Inter"/>
                          <a:cs typeface="Inter"/>
                          <a:sym typeface="Inter"/>
                        </a:rPr>
                        <a:t>(ARR &amp; MRR)</a:t>
                      </a:r>
                      <a:endParaRPr lang="en-US" sz="1400" b="1" dirty="0">
                        <a:latin typeface="Avenir Next LT Pro" panose="020B0504020202020204" pitchFamily="34" charset="0"/>
                        <a:ea typeface="Inter"/>
                        <a:cs typeface="Inter"/>
                        <a:sym typeface="Inter"/>
                      </a:endParaRPr>
                    </a:p>
                  </a:txBody>
                  <a:tcPr marL="180000" marR="18000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560079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2CA6AF5-D227-229C-0822-8BFBA9B156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021499"/>
              </p:ext>
            </p:extLst>
          </p:nvPr>
        </p:nvGraphicFramePr>
        <p:xfrm>
          <a:off x="8130384" y="1233489"/>
          <a:ext cx="3452016" cy="4938711"/>
        </p:xfrm>
        <a:graphic>
          <a:graphicData uri="http://schemas.openxmlformats.org/drawingml/2006/table">
            <a:tbl>
              <a:tblPr/>
              <a:tblGrid>
                <a:gridCol w="3452016">
                  <a:extLst>
                    <a:ext uri="{9D8B030D-6E8A-4147-A177-3AD203B41FA5}">
                      <a16:colId xmlns:a16="http://schemas.microsoft.com/office/drawing/2014/main" val="4248844108"/>
                    </a:ext>
                  </a:extLst>
                </a:gridCol>
              </a:tblGrid>
              <a:tr h="6428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" sz="1400" b="1" dirty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Inter"/>
                          <a:cs typeface="Inter"/>
                          <a:sym typeface="Inter"/>
                        </a:rPr>
                        <a:t>Behavioral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25537" marR="25537" marT="91440" marB="9144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297614"/>
                  </a:ext>
                </a:extLst>
              </a:tr>
              <a:tr h="42958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b="1" dirty="0">
                          <a:latin typeface="Avenir Next LT Pro" panose="020B0504020202020204" pitchFamily="34" charset="0"/>
                          <a:ea typeface="Inter"/>
                          <a:cs typeface="Inter"/>
                          <a:sym typeface="Inter"/>
                        </a:rPr>
                        <a:t>CSM Productivity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b="1" dirty="0">
                          <a:latin typeface="Avenir Next LT Pro" panose="020B0504020202020204" pitchFamily="34" charset="0"/>
                          <a:ea typeface="Inter"/>
                          <a:cs typeface="Inter"/>
                          <a:sym typeface="Inter"/>
                        </a:rPr>
                        <a:t>Time to Productivity</a:t>
                      </a:r>
                    </a:p>
                  </a:txBody>
                  <a:tcPr marL="180000" marR="180000" marT="91440" marB="91440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5600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7904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EA78B4-2CE7-96DE-C09D-4BD2299729DD}"/>
              </a:ext>
            </a:extLst>
          </p:cNvPr>
          <p:cNvSpPr/>
          <p:nvPr/>
        </p:nvSpPr>
        <p:spPr>
          <a:xfrm>
            <a:off x="0" y="2634394"/>
            <a:ext cx="12192000" cy="22932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5" name="Google Shape;1255;p119"/>
          <p:cNvSpPr txBox="1">
            <a:spLocks noGrp="1"/>
          </p:cNvSpPr>
          <p:nvPr>
            <p:ph type="title"/>
          </p:nvPr>
        </p:nvSpPr>
        <p:spPr>
          <a:xfrm>
            <a:off x="676027" y="153173"/>
            <a:ext cx="11286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>
              <a:buSzPts val="990"/>
            </a:pPr>
            <a:r>
              <a:rPr lang="en" dirty="0">
                <a:latin typeface="Avenir Next LT Pro" panose="020B0504020202020204" pitchFamily="34" charset="0"/>
                <a:ea typeface="Inter"/>
                <a:sym typeface="Inter"/>
              </a:rPr>
              <a:t>Key Customer Success KPIs to drive proactive management, expansion, </a:t>
            </a:r>
            <a:br>
              <a:rPr lang="en" dirty="0">
                <a:latin typeface="Avenir Next LT Pro" panose="020B0504020202020204" pitchFamily="34" charset="0"/>
                <a:ea typeface="Inter"/>
                <a:sym typeface="Inter"/>
              </a:rPr>
            </a:br>
            <a:r>
              <a:rPr lang="en" dirty="0">
                <a:latin typeface="Avenir Next LT Pro" panose="020B0504020202020204" pitchFamily="34" charset="0"/>
                <a:ea typeface="Inter"/>
                <a:sym typeface="Inter"/>
              </a:rPr>
              <a:t>and increased renewals </a:t>
            </a:r>
            <a:endParaRPr dirty="0">
              <a:latin typeface="Avenir Next LT Pro" panose="020B0504020202020204" pitchFamily="34" charset="0"/>
              <a:ea typeface="Inter"/>
              <a:sym typeface="Inter"/>
            </a:endParaRPr>
          </a:p>
        </p:txBody>
      </p:sp>
      <p:graphicFrame>
        <p:nvGraphicFramePr>
          <p:cNvPr id="1257" name="Google Shape;1257;p119"/>
          <p:cNvGraphicFramePr/>
          <p:nvPr>
            <p:extLst>
              <p:ext uri="{D42A27DB-BD31-4B8C-83A1-F6EECF244321}">
                <p14:modId xmlns:p14="http://schemas.microsoft.com/office/powerpoint/2010/main" val="468564504"/>
              </p:ext>
            </p:extLst>
          </p:nvPr>
        </p:nvGraphicFramePr>
        <p:xfrm>
          <a:off x="609600" y="1213832"/>
          <a:ext cx="10972800" cy="493436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237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20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666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666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066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FFFFFF"/>
                        </a:solidFill>
                        <a:latin typeface="Avenir Next LT Pro" panose="020B0504020202020204" pitchFamily="34" charset="0"/>
                        <a:ea typeface="Inter"/>
                        <a:cs typeface="Inter"/>
                        <a:sym typeface="Inter"/>
                      </a:endParaRPr>
                    </a:p>
                  </a:txBody>
                  <a:tcPr marL="72000" marR="72000" marT="72000" marB="72000">
                    <a:lnL w="9525" cap="flat" cmpd="sng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Inter"/>
                          <a:cs typeface="Inter"/>
                          <a:sym typeface="Inter"/>
                        </a:rPr>
                        <a:t>Audience</a:t>
                      </a:r>
                      <a:endParaRPr sz="1200" b="1" dirty="0">
                        <a:solidFill>
                          <a:srgbClr val="FFFFFF"/>
                        </a:solidFill>
                        <a:latin typeface="Avenir Next LT Pro" panose="020B0504020202020204" pitchFamily="34" charset="0"/>
                        <a:ea typeface="Inter"/>
                        <a:cs typeface="Inter"/>
                        <a:sym typeface="Inter"/>
                      </a:endParaRPr>
                    </a:p>
                  </a:txBody>
                  <a:tcPr marL="72000" marR="72000" marT="72000" marB="72000" anchor="ctr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66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FFFFFF"/>
                        </a:solidFill>
                        <a:latin typeface="Avenir Next LT Pro" panose="020B0504020202020204" pitchFamily="34" charset="0"/>
                        <a:ea typeface="Inter"/>
                        <a:cs typeface="Inter"/>
                        <a:sym typeface="Inter"/>
                      </a:endParaRPr>
                    </a:p>
                  </a:txBody>
                  <a:tcPr marL="72000" marR="72000" marT="72000" marB="72000">
                    <a:lnL w="9525" cap="flat" cmpd="sng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Inter"/>
                          <a:cs typeface="Inter"/>
                          <a:sym typeface="Inter"/>
                        </a:rPr>
                        <a:t>SLT</a:t>
                      </a:r>
                      <a:endParaRPr sz="1200" b="1">
                        <a:solidFill>
                          <a:srgbClr val="FFFFFF"/>
                        </a:solidFill>
                        <a:latin typeface="Avenir Next LT Pro" panose="020B0504020202020204" pitchFamily="34" charset="0"/>
                        <a:ea typeface="Inter"/>
                        <a:cs typeface="Inter"/>
                        <a:sym typeface="Inter"/>
                      </a:endParaRPr>
                    </a:p>
                  </a:txBody>
                  <a:tcPr marL="72000" marR="72000" marT="72000" marB="72000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Inter"/>
                          <a:cs typeface="Inter"/>
                          <a:sym typeface="Inter"/>
                        </a:rPr>
                        <a:t>Customer 360</a:t>
                      </a:r>
                      <a:endParaRPr sz="1200" b="1">
                        <a:solidFill>
                          <a:srgbClr val="FFFFFF"/>
                        </a:solidFill>
                        <a:latin typeface="Avenir Next LT Pro" panose="020B0504020202020204" pitchFamily="34" charset="0"/>
                        <a:ea typeface="Inter"/>
                        <a:cs typeface="Inter"/>
                        <a:sym typeface="Inter"/>
                      </a:endParaRPr>
                    </a:p>
                  </a:txBody>
                  <a:tcPr marL="72000" marR="72000" marT="72000" marB="72000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Inter"/>
                          <a:cs typeface="Inter"/>
                          <a:sym typeface="Inter"/>
                        </a:rPr>
                        <a:t>CS Scorecard </a:t>
                      </a:r>
                      <a:endParaRPr sz="1200" b="1" dirty="0">
                        <a:solidFill>
                          <a:srgbClr val="FFFFFF"/>
                        </a:solidFill>
                        <a:latin typeface="Avenir Next LT Pro" panose="020B0504020202020204" pitchFamily="34" charset="0"/>
                        <a:ea typeface="Inter"/>
                        <a:cs typeface="Inter"/>
                        <a:sym typeface="Inter"/>
                      </a:endParaRPr>
                    </a:p>
                  </a:txBody>
                  <a:tcPr marL="72000" marR="72000" marT="72000" marB="72000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79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Inter"/>
                          <a:cs typeface="Inter"/>
                          <a:sym typeface="Inter"/>
                        </a:rPr>
                        <a:t>Leading Indicators</a:t>
                      </a:r>
                      <a:endParaRPr sz="1200" b="1" dirty="0">
                        <a:solidFill>
                          <a:srgbClr val="FFFFFF"/>
                        </a:solidFill>
                        <a:latin typeface="Avenir Next LT Pro" panose="020B0504020202020204" pitchFamily="34" charset="0"/>
                        <a:ea typeface="Inter"/>
                        <a:cs typeface="Inter"/>
                        <a:sym typeface="Inter"/>
                      </a:endParaRPr>
                    </a:p>
                  </a:txBody>
                  <a:tcPr marL="72000" marR="72000" marT="72000" marB="72000" anchor="ctr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  <a:ea typeface="Inter"/>
                          <a:cs typeface="Inter"/>
                          <a:sym typeface="Inter"/>
                        </a:rPr>
                        <a:t>NPS</a:t>
                      </a:r>
                      <a:endParaRPr sz="1200" dirty="0">
                        <a:solidFill>
                          <a:schemeClr val="tx1"/>
                        </a:solidFill>
                        <a:latin typeface="Avenir Next LT Pro" panose="020B0504020202020204" pitchFamily="34" charset="0"/>
                        <a:ea typeface="Inter"/>
                        <a:cs typeface="Inter"/>
                        <a:sym typeface="Inter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  <a:ea typeface="Inter"/>
                          <a:cs typeface="Inter"/>
                          <a:sym typeface="Inter"/>
                        </a:rPr>
                        <a:t>CSAT</a:t>
                      </a:r>
                      <a:endParaRPr sz="1200" dirty="0">
                        <a:solidFill>
                          <a:schemeClr val="tx1"/>
                        </a:solidFill>
                        <a:latin typeface="Avenir Next LT Pro" panose="020B0504020202020204" pitchFamily="34" charset="0"/>
                        <a:ea typeface="Inter"/>
                        <a:cs typeface="Inter"/>
                        <a:sym typeface="Inter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  <a:ea typeface="Inter"/>
                          <a:cs typeface="Inter"/>
                          <a:sym typeface="Inter"/>
                        </a:rPr>
                        <a:t>In Quarter Renewals</a:t>
                      </a:r>
                      <a:endParaRPr sz="1200" dirty="0">
                        <a:solidFill>
                          <a:schemeClr val="tx1"/>
                        </a:solidFill>
                        <a:latin typeface="Avenir Next LT Pro" panose="020B0504020202020204" pitchFamily="34" charset="0"/>
                        <a:ea typeface="Inter"/>
                        <a:cs typeface="Inter"/>
                        <a:sym typeface="Inter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tx1"/>
                        </a:solidFill>
                        <a:latin typeface="Avenir Next LT Pro" panose="020B0504020202020204" pitchFamily="34" charset="0"/>
                        <a:ea typeface="Inter"/>
                        <a:cs typeface="Inter"/>
                        <a:sym typeface="Inter"/>
                      </a:endParaRPr>
                    </a:p>
                  </a:txBody>
                  <a:tcPr marL="72000" marR="72000" marT="72000" marB="72000" anchor="ctr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  <a:ea typeface="Inter"/>
                          <a:cs typeface="Inter"/>
                          <a:sym typeface="Inter"/>
                        </a:rPr>
                        <a:t>NPS</a:t>
                      </a:r>
                      <a:endParaRPr sz="1200" dirty="0">
                        <a:solidFill>
                          <a:schemeClr val="tx1"/>
                        </a:solidFill>
                        <a:latin typeface="Avenir Next LT Pro" panose="020B0504020202020204" pitchFamily="34" charset="0"/>
                        <a:ea typeface="Inter"/>
                        <a:cs typeface="Inter"/>
                        <a:sym typeface="Inter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  <a:ea typeface="Inter"/>
                          <a:cs typeface="Inter"/>
                          <a:sym typeface="Inter"/>
                        </a:rPr>
                        <a:t>CSAT</a:t>
                      </a:r>
                      <a:endParaRPr sz="1200" dirty="0">
                        <a:solidFill>
                          <a:schemeClr val="tx1"/>
                        </a:solidFill>
                        <a:latin typeface="Avenir Next LT Pro" panose="020B0504020202020204" pitchFamily="34" charset="0"/>
                        <a:ea typeface="Inter"/>
                        <a:cs typeface="Inter"/>
                        <a:sym typeface="Inter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200" dirty="0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  <a:ea typeface="Inter"/>
                          <a:cs typeface="Inter"/>
                          <a:sym typeface="Inter"/>
                        </a:rPr>
                        <a:t>Daily &amp; Monthly Active Users</a:t>
                      </a:r>
                      <a:endParaRPr sz="1200" dirty="0">
                        <a:solidFill>
                          <a:schemeClr val="tx1"/>
                        </a:solidFill>
                        <a:latin typeface="Avenir Next LT Pro" panose="020B0504020202020204" pitchFamily="34" charset="0"/>
                        <a:ea typeface="Inter"/>
                        <a:cs typeface="Inter"/>
                        <a:sym typeface="Inter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200" dirty="0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  <a:ea typeface="Inter"/>
                          <a:cs typeface="Inter"/>
                          <a:sym typeface="Inter"/>
                        </a:rPr>
                        <a:t>Onboard to Adoption Time</a:t>
                      </a:r>
                      <a:endParaRPr sz="1200" dirty="0">
                        <a:solidFill>
                          <a:schemeClr val="tx1"/>
                        </a:solidFill>
                        <a:latin typeface="Avenir Next LT Pro" panose="020B0504020202020204" pitchFamily="34" charset="0"/>
                        <a:ea typeface="Inter"/>
                        <a:cs typeface="Inter"/>
                        <a:sym typeface="Inter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200" dirty="0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  <a:ea typeface="Inter"/>
                          <a:cs typeface="Inter"/>
                          <a:sym typeface="Inter"/>
                        </a:rPr>
                        <a:t>Health Score</a:t>
                      </a:r>
                      <a:endParaRPr sz="1200" dirty="0">
                        <a:solidFill>
                          <a:schemeClr val="tx1"/>
                        </a:solidFill>
                        <a:latin typeface="Avenir Next LT Pro" panose="020B0504020202020204" pitchFamily="34" charset="0"/>
                        <a:ea typeface="Inter"/>
                        <a:cs typeface="Inter"/>
                        <a:sym typeface="Inter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200" dirty="0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  <a:ea typeface="Inter"/>
                          <a:cs typeface="Inter"/>
                          <a:sym typeface="Inter"/>
                        </a:rPr>
                        <a:t>Pipeline</a:t>
                      </a:r>
                      <a:endParaRPr sz="1200" dirty="0">
                        <a:solidFill>
                          <a:schemeClr val="tx1"/>
                        </a:solidFill>
                        <a:latin typeface="Avenir Next LT Pro" panose="020B0504020202020204" pitchFamily="34" charset="0"/>
                        <a:ea typeface="Inter"/>
                        <a:cs typeface="Inter"/>
                        <a:sym typeface="Inter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  <a:ea typeface="Inter"/>
                          <a:cs typeface="Inter"/>
                          <a:sym typeface="Inter"/>
                        </a:rPr>
                        <a:t>Support Cases</a:t>
                      </a:r>
                      <a:endParaRPr sz="1200" dirty="0">
                        <a:solidFill>
                          <a:schemeClr val="tx1"/>
                        </a:solidFill>
                        <a:latin typeface="Avenir Next LT Pro" panose="020B0504020202020204" pitchFamily="34" charset="0"/>
                        <a:ea typeface="Inter"/>
                        <a:cs typeface="Inter"/>
                        <a:sym typeface="Inter"/>
                      </a:endParaRPr>
                    </a:p>
                  </a:txBody>
                  <a:tcPr marL="72000" marR="72000" marT="72000" marB="72000" anchor="ctr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  <a:ea typeface="Inter"/>
                          <a:cs typeface="Inter"/>
                          <a:sym typeface="Inter"/>
                        </a:rPr>
                        <a:t>NPS</a:t>
                      </a:r>
                      <a:endParaRPr sz="1200" dirty="0">
                        <a:solidFill>
                          <a:schemeClr val="tx1"/>
                        </a:solidFill>
                        <a:latin typeface="Avenir Next LT Pro" panose="020B0504020202020204" pitchFamily="34" charset="0"/>
                        <a:ea typeface="Inter"/>
                        <a:cs typeface="Inter"/>
                        <a:sym typeface="Inter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  <a:ea typeface="Inter"/>
                          <a:cs typeface="Inter"/>
                          <a:sym typeface="Inter"/>
                        </a:rPr>
                        <a:t>CSAT</a:t>
                      </a:r>
                      <a:endParaRPr sz="1200" dirty="0">
                        <a:solidFill>
                          <a:schemeClr val="tx1"/>
                        </a:solidFill>
                        <a:latin typeface="Avenir Next LT Pro" panose="020B0504020202020204" pitchFamily="34" charset="0"/>
                        <a:ea typeface="Inter"/>
                        <a:cs typeface="Inter"/>
                        <a:sym typeface="Inter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  <a:ea typeface="Inter"/>
                          <a:cs typeface="Inter"/>
                          <a:sym typeface="Inter"/>
                        </a:rPr>
                        <a:t>CSM Customer Survey</a:t>
                      </a:r>
                      <a:endParaRPr sz="1200" dirty="0">
                        <a:solidFill>
                          <a:schemeClr val="tx1"/>
                        </a:solidFill>
                        <a:latin typeface="Avenir Next LT Pro" panose="020B0504020202020204" pitchFamily="34" charset="0"/>
                        <a:ea typeface="Inter"/>
                        <a:cs typeface="Inter"/>
                        <a:sym typeface="Inter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  <a:ea typeface="Inter"/>
                          <a:cs typeface="Inter"/>
                          <a:sym typeface="Inter"/>
                        </a:rPr>
                        <a:t>Feature Usage</a:t>
                      </a:r>
                      <a:endParaRPr sz="1200" dirty="0">
                        <a:solidFill>
                          <a:schemeClr val="tx1"/>
                        </a:solidFill>
                        <a:latin typeface="Avenir Next LT Pro" panose="020B0504020202020204" pitchFamily="34" charset="0"/>
                        <a:ea typeface="Inter"/>
                        <a:cs typeface="Inter"/>
                        <a:sym typeface="Inter"/>
                      </a:endParaRPr>
                    </a:p>
                  </a:txBody>
                  <a:tcPr marL="72000" marR="72000" marT="72000" marB="72000" anchor="ctr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479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Inter"/>
                          <a:cs typeface="Inter"/>
                          <a:sym typeface="Inter"/>
                        </a:rPr>
                        <a:t>Lagging Indicators</a:t>
                      </a:r>
                      <a:endParaRPr sz="1200" b="1" dirty="0">
                        <a:solidFill>
                          <a:srgbClr val="FFFFFF"/>
                        </a:solidFill>
                        <a:latin typeface="Avenir Next LT Pro" panose="020B0504020202020204" pitchFamily="34" charset="0"/>
                        <a:ea typeface="Inter"/>
                        <a:cs typeface="Inter"/>
                        <a:sym typeface="Inter"/>
                      </a:endParaRPr>
                    </a:p>
                  </a:txBody>
                  <a:tcPr marL="72000" marR="72000" marT="72000" marB="72000" anchor="ctr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  <a:ea typeface="Inter"/>
                          <a:cs typeface="Inter"/>
                          <a:sym typeface="Inter"/>
                        </a:rPr>
                        <a:t>NRR</a:t>
                      </a:r>
                      <a:endParaRPr sz="1200">
                        <a:solidFill>
                          <a:schemeClr val="tx1"/>
                        </a:solidFill>
                        <a:latin typeface="Avenir Next LT Pro" panose="020B0504020202020204" pitchFamily="34" charset="0"/>
                        <a:ea typeface="Inter"/>
                        <a:cs typeface="Inter"/>
                        <a:sym typeface="Inter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  <a:ea typeface="Inter"/>
                          <a:cs typeface="Inter"/>
                          <a:sym typeface="Inter"/>
                        </a:rPr>
                        <a:t>CS as % of Revenue</a:t>
                      </a:r>
                      <a:endParaRPr sz="1200">
                        <a:solidFill>
                          <a:schemeClr val="tx1"/>
                        </a:solidFill>
                        <a:latin typeface="Avenir Next LT Pro" panose="020B0504020202020204" pitchFamily="34" charset="0"/>
                        <a:ea typeface="Inter"/>
                        <a:cs typeface="Inter"/>
                        <a:sym typeface="Inter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  <a:ea typeface="Inter"/>
                          <a:cs typeface="Inter"/>
                          <a:sym typeface="Inter"/>
                        </a:rPr>
                        <a:t>MRR &amp; ARR</a:t>
                      </a:r>
                      <a:endParaRPr sz="1200">
                        <a:solidFill>
                          <a:schemeClr val="tx1"/>
                        </a:solidFill>
                        <a:latin typeface="Avenir Next LT Pro" panose="020B0504020202020204" pitchFamily="34" charset="0"/>
                        <a:ea typeface="Inter"/>
                        <a:cs typeface="Inter"/>
                        <a:sym typeface="Inter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  <a:ea typeface="Inter"/>
                          <a:cs typeface="Inter"/>
                          <a:sym typeface="Inter"/>
                        </a:rPr>
                        <a:t>ACV &amp; TCV</a:t>
                      </a:r>
                      <a:endParaRPr sz="1200">
                        <a:solidFill>
                          <a:schemeClr val="tx1"/>
                        </a:solidFill>
                        <a:latin typeface="Avenir Next LT Pro" panose="020B0504020202020204" pitchFamily="34" charset="0"/>
                        <a:ea typeface="Inter"/>
                        <a:cs typeface="Inter"/>
                        <a:sym typeface="Inter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  <a:ea typeface="Inter"/>
                          <a:cs typeface="Inter"/>
                          <a:sym typeface="Inter"/>
                        </a:rPr>
                        <a:t>Renewal Rates</a:t>
                      </a:r>
                      <a:endParaRPr sz="1200">
                        <a:solidFill>
                          <a:schemeClr val="tx1"/>
                        </a:solidFill>
                        <a:latin typeface="Avenir Next LT Pro" panose="020B0504020202020204" pitchFamily="34" charset="0"/>
                        <a:ea typeface="Inter"/>
                        <a:cs typeface="Inter"/>
                        <a:sym typeface="Inter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  <a:ea typeface="Inter"/>
                          <a:cs typeface="Inter"/>
                          <a:sym typeface="Inter"/>
                        </a:rPr>
                        <a:t>Churn</a:t>
                      </a:r>
                      <a:endParaRPr sz="1200">
                        <a:solidFill>
                          <a:schemeClr val="tx1"/>
                        </a:solidFill>
                        <a:latin typeface="Avenir Next LT Pro" panose="020B0504020202020204" pitchFamily="34" charset="0"/>
                        <a:ea typeface="Inter"/>
                        <a:cs typeface="Inter"/>
                        <a:sym typeface="Inter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  <a:ea typeface="Inter"/>
                          <a:cs typeface="Inter"/>
                          <a:sym typeface="Inter"/>
                        </a:rPr>
                        <a:t>Expansion</a:t>
                      </a:r>
                      <a:endParaRPr sz="1200">
                        <a:solidFill>
                          <a:schemeClr val="tx1"/>
                        </a:solidFill>
                        <a:latin typeface="Avenir Next LT Pro" panose="020B0504020202020204" pitchFamily="34" charset="0"/>
                        <a:ea typeface="Inter"/>
                        <a:cs typeface="Inter"/>
                        <a:sym typeface="Inter"/>
                      </a:endParaRPr>
                    </a:p>
                  </a:txBody>
                  <a:tcPr marL="72000" marR="72000" marT="72000" marB="72000" anchor="ctr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200" dirty="0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  <a:ea typeface="Inter"/>
                          <a:cs typeface="Inter"/>
                          <a:sym typeface="Inter"/>
                        </a:rPr>
                        <a:t>NRR</a:t>
                      </a:r>
                      <a:endParaRPr sz="1200" dirty="0">
                        <a:solidFill>
                          <a:schemeClr val="tx1"/>
                        </a:solidFill>
                        <a:latin typeface="Avenir Next LT Pro" panose="020B0504020202020204" pitchFamily="34" charset="0"/>
                        <a:ea typeface="Inter"/>
                        <a:cs typeface="Inter"/>
                        <a:sym typeface="Inter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  <a:ea typeface="Inter"/>
                          <a:cs typeface="Inter"/>
                          <a:sym typeface="Inter"/>
                        </a:rPr>
                        <a:t>MRR &amp; ARR</a:t>
                      </a:r>
                      <a:endParaRPr sz="1200" dirty="0">
                        <a:solidFill>
                          <a:schemeClr val="tx1"/>
                        </a:solidFill>
                        <a:latin typeface="Avenir Next LT Pro" panose="020B0504020202020204" pitchFamily="34" charset="0"/>
                        <a:ea typeface="Inter"/>
                        <a:cs typeface="Inter"/>
                        <a:sym typeface="Inter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  <a:ea typeface="Inter"/>
                          <a:cs typeface="Inter"/>
                          <a:sym typeface="Inter"/>
                        </a:rPr>
                        <a:t>ACV &amp; TCV</a:t>
                      </a:r>
                      <a:endParaRPr sz="1200" dirty="0">
                        <a:solidFill>
                          <a:schemeClr val="tx1"/>
                        </a:solidFill>
                        <a:latin typeface="Avenir Next LT Pro" panose="020B0504020202020204" pitchFamily="34" charset="0"/>
                        <a:ea typeface="Inter"/>
                        <a:cs typeface="Inter"/>
                        <a:sym typeface="Inter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200" dirty="0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  <a:ea typeface="Inter"/>
                          <a:cs typeface="Inter"/>
                          <a:sym typeface="Inter"/>
                        </a:rPr>
                        <a:t>$ Renewal Base</a:t>
                      </a:r>
                      <a:endParaRPr sz="1200" dirty="0">
                        <a:solidFill>
                          <a:schemeClr val="tx1"/>
                        </a:solidFill>
                        <a:latin typeface="Avenir Next LT Pro" panose="020B0504020202020204" pitchFamily="34" charset="0"/>
                        <a:ea typeface="Inter"/>
                        <a:cs typeface="Inter"/>
                        <a:sym typeface="Inter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200" dirty="0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  <a:ea typeface="Inter"/>
                          <a:cs typeface="Inter"/>
                          <a:sym typeface="Inter"/>
                        </a:rPr>
                        <a:t>Expansion Rate</a:t>
                      </a:r>
                      <a:endParaRPr sz="1200" dirty="0">
                        <a:solidFill>
                          <a:schemeClr val="tx1"/>
                        </a:solidFill>
                        <a:latin typeface="Avenir Next LT Pro" panose="020B0504020202020204" pitchFamily="34" charset="0"/>
                        <a:ea typeface="Inter"/>
                        <a:cs typeface="Inter"/>
                        <a:sym typeface="Inter"/>
                      </a:endParaRPr>
                    </a:p>
                  </a:txBody>
                  <a:tcPr marL="72000" marR="72000" marT="72000" marB="72000" anchor="ctr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  <a:ea typeface="Inter"/>
                          <a:cs typeface="Inter"/>
                          <a:sym typeface="Inter"/>
                        </a:rPr>
                        <a:t>NRR</a:t>
                      </a:r>
                      <a:endParaRPr sz="1200" dirty="0">
                        <a:solidFill>
                          <a:schemeClr val="tx1"/>
                        </a:solidFill>
                        <a:latin typeface="Avenir Next LT Pro" panose="020B0504020202020204" pitchFamily="34" charset="0"/>
                        <a:ea typeface="Inter"/>
                        <a:cs typeface="Inter"/>
                        <a:sym typeface="Inter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  <a:ea typeface="Inter"/>
                          <a:cs typeface="Inter"/>
                          <a:sym typeface="Inter"/>
                        </a:rPr>
                        <a:t>Customer &amp; Revenue Churn Rate</a:t>
                      </a:r>
                      <a:endParaRPr sz="1200" dirty="0">
                        <a:solidFill>
                          <a:schemeClr val="tx1"/>
                        </a:solidFill>
                        <a:latin typeface="Avenir Next LT Pro" panose="020B0504020202020204" pitchFamily="34" charset="0"/>
                        <a:ea typeface="Inter"/>
                        <a:cs typeface="Inter"/>
                        <a:sym typeface="Inter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  <a:ea typeface="Inter"/>
                          <a:cs typeface="Inter"/>
                          <a:sym typeface="Inter"/>
                        </a:rPr>
                        <a:t>Customer &amp; Revenue Renewal Rate</a:t>
                      </a:r>
                      <a:endParaRPr sz="1200" dirty="0">
                        <a:solidFill>
                          <a:schemeClr val="tx1"/>
                        </a:solidFill>
                        <a:latin typeface="Avenir Next LT Pro" panose="020B0504020202020204" pitchFamily="34" charset="0"/>
                        <a:ea typeface="Inter"/>
                        <a:cs typeface="Inter"/>
                        <a:sym typeface="Inter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  <a:ea typeface="Inter"/>
                          <a:cs typeface="Inter"/>
                          <a:sym typeface="Inter"/>
                        </a:rPr>
                        <a:t>Customers &amp; Revenue At-Risk</a:t>
                      </a:r>
                      <a:endParaRPr sz="1200" dirty="0">
                        <a:solidFill>
                          <a:schemeClr val="tx1"/>
                        </a:solidFill>
                        <a:latin typeface="Avenir Next LT Pro" panose="020B0504020202020204" pitchFamily="34" charset="0"/>
                        <a:ea typeface="Inter"/>
                        <a:cs typeface="Inter"/>
                        <a:sym typeface="Inter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  <a:ea typeface="Inter"/>
                          <a:cs typeface="Inter"/>
                          <a:sym typeface="Inter"/>
                        </a:rPr>
                        <a:t>MRR &amp; ARR</a:t>
                      </a:r>
                      <a:endParaRPr sz="1200" dirty="0">
                        <a:solidFill>
                          <a:schemeClr val="tx1"/>
                        </a:solidFill>
                        <a:latin typeface="Avenir Next LT Pro" panose="020B0504020202020204" pitchFamily="34" charset="0"/>
                        <a:ea typeface="Inter"/>
                        <a:cs typeface="Inter"/>
                        <a:sym typeface="Inter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  <a:ea typeface="Inter"/>
                          <a:cs typeface="Inter"/>
                          <a:sym typeface="Inter"/>
                        </a:rPr>
                        <a:t>ACV &amp; TCV</a:t>
                      </a:r>
                      <a:endParaRPr sz="1200" dirty="0">
                        <a:solidFill>
                          <a:schemeClr val="tx1"/>
                        </a:solidFill>
                        <a:latin typeface="Avenir Next LT Pro" panose="020B0504020202020204" pitchFamily="34" charset="0"/>
                        <a:ea typeface="Inter"/>
                        <a:cs typeface="Inter"/>
                        <a:sym typeface="Inter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  <a:ea typeface="Inter"/>
                          <a:cs typeface="Inter"/>
                          <a:sym typeface="Inter"/>
                        </a:rPr>
                        <a:t>ARPA</a:t>
                      </a:r>
                      <a:endParaRPr sz="1200" dirty="0">
                        <a:solidFill>
                          <a:schemeClr val="tx1"/>
                        </a:solidFill>
                        <a:latin typeface="Avenir Next LT Pro" panose="020B0504020202020204" pitchFamily="34" charset="0"/>
                        <a:ea typeface="Inter"/>
                        <a:cs typeface="Inter"/>
                        <a:sym typeface="Inter"/>
                      </a:endParaRPr>
                    </a:p>
                  </a:txBody>
                  <a:tcPr marL="72000" marR="72000" marT="72000" marB="72000" anchor="ctr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190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rgbClr val="FFFFFF"/>
                          </a:solidFill>
                          <a:latin typeface="Avenir Next LT Pro" panose="020B0504020202020204" pitchFamily="34" charset="0"/>
                          <a:ea typeface="Inter"/>
                          <a:cs typeface="Inter"/>
                          <a:sym typeface="Inter"/>
                        </a:rPr>
                        <a:t>Behavioral  Indicators</a:t>
                      </a:r>
                      <a:endParaRPr sz="1200" b="1" dirty="0">
                        <a:solidFill>
                          <a:srgbClr val="FFFFFF"/>
                        </a:solidFill>
                        <a:latin typeface="Avenir Next LT Pro" panose="020B0504020202020204" pitchFamily="34" charset="0"/>
                        <a:ea typeface="Inter"/>
                        <a:cs typeface="Inter"/>
                        <a:sym typeface="Inter"/>
                      </a:endParaRPr>
                    </a:p>
                  </a:txBody>
                  <a:tcPr marL="72000" marR="72000" marT="72000" marB="72000" anchor="ctr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  <a:ea typeface="Inter"/>
                          <a:cs typeface="Inter"/>
                          <a:sym typeface="Inter"/>
                        </a:rPr>
                        <a:t>Expansion Pipeline Generated</a:t>
                      </a:r>
                      <a:endParaRPr sz="1200">
                        <a:solidFill>
                          <a:schemeClr val="tx1"/>
                        </a:solidFill>
                        <a:latin typeface="Avenir Next LT Pro" panose="020B0504020202020204" pitchFamily="34" charset="0"/>
                        <a:ea typeface="Inter"/>
                        <a:cs typeface="Inter"/>
                        <a:sym typeface="Inter"/>
                      </a:endParaRPr>
                    </a:p>
                  </a:txBody>
                  <a:tcPr marL="72000" marR="72000" marT="72000" marB="72000" anchor="ctr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  <a:ea typeface="Inter"/>
                          <a:cs typeface="Inter"/>
                          <a:sym typeface="Inter"/>
                        </a:rPr>
                        <a:t>Customer Engagement</a:t>
                      </a:r>
                      <a:endParaRPr sz="1200">
                        <a:solidFill>
                          <a:schemeClr val="tx1"/>
                        </a:solidFill>
                        <a:latin typeface="Avenir Next LT Pro" panose="020B0504020202020204" pitchFamily="34" charset="0"/>
                        <a:ea typeface="Inter"/>
                        <a:cs typeface="Inter"/>
                        <a:sym typeface="Inter"/>
                      </a:endParaRPr>
                    </a:p>
                  </a:txBody>
                  <a:tcPr marL="72000" marR="72000" marT="72000" marB="72000" anchor="ctr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  <a:ea typeface="Inter"/>
                          <a:cs typeface="Inter"/>
                          <a:sym typeface="Inter"/>
                        </a:rPr>
                        <a:t>CSM Productivity</a:t>
                      </a:r>
                      <a:endParaRPr sz="1200" dirty="0">
                        <a:solidFill>
                          <a:schemeClr val="tx1"/>
                        </a:solidFill>
                        <a:latin typeface="Avenir Next LT Pro" panose="020B0504020202020204" pitchFamily="34" charset="0"/>
                        <a:ea typeface="Inter"/>
                        <a:cs typeface="Inter"/>
                        <a:sym typeface="Inter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  <a:ea typeface="Inter"/>
                          <a:cs typeface="Inter"/>
                          <a:sym typeface="Inter"/>
                        </a:rPr>
                        <a:t>Customer Engagement</a:t>
                      </a:r>
                      <a:endParaRPr sz="1200" dirty="0">
                        <a:solidFill>
                          <a:schemeClr val="tx1"/>
                        </a:solidFill>
                        <a:latin typeface="Avenir Next LT Pro" panose="020B0504020202020204" pitchFamily="34" charset="0"/>
                        <a:ea typeface="Inter"/>
                        <a:cs typeface="Inter"/>
                        <a:sym typeface="Inter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  <a:ea typeface="Inter"/>
                          <a:cs typeface="Inter"/>
                          <a:sym typeface="Inter"/>
                        </a:rPr>
                        <a:t>Expansion Pipeline Generated</a:t>
                      </a:r>
                      <a:endParaRPr sz="1200" dirty="0">
                        <a:solidFill>
                          <a:schemeClr val="tx1"/>
                        </a:solidFill>
                        <a:latin typeface="Avenir Next LT Pro" panose="020B0504020202020204" pitchFamily="34" charset="0"/>
                        <a:ea typeface="Inter"/>
                        <a:cs typeface="Inter"/>
                        <a:sym typeface="Inter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tx1"/>
                          </a:solidFill>
                          <a:latin typeface="Avenir Next LT Pro" panose="020B0504020202020204" pitchFamily="34" charset="0"/>
                          <a:ea typeface="Inter"/>
                          <a:cs typeface="Inter"/>
                          <a:sym typeface="Inter"/>
                        </a:rPr>
                        <a:t>Time to Productivity</a:t>
                      </a:r>
                      <a:endParaRPr sz="1200" dirty="0">
                        <a:solidFill>
                          <a:schemeClr val="tx1"/>
                        </a:solidFill>
                        <a:latin typeface="Avenir Next LT Pro" panose="020B0504020202020204" pitchFamily="34" charset="0"/>
                        <a:ea typeface="Inter"/>
                        <a:cs typeface="Inter"/>
                        <a:sym typeface="Inter"/>
                      </a:endParaRPr>
                    </a:p>
                  </a:txBody>
                  <a:tcPr marL="72000" marR="72000" marT="72000" marB="72000" anchor="ctr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A029C4-AA7E-9DBF-B56F-DDF0F04ECF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Schedule a session with your advisor</a:t>
            </a:r>
          </a:p>
          <a:p>
            <a:r>
              <a:rPr lang="en-US" dirty="0"/>
              <a:t>SBI Advisors help clients with practical advice, whether strategic or surgically tactical, to drive revenue and growth. </a:t>
            </a:r>
          </a:p>
          <a:p>
            <a:r>
              <a:rPr lang="en-US" dirty="0"/>
              <a:t>Contact your advisor to schedule a work session and tune this guidance to your situation.</a:t>
            </a:r>
          </a:p>
          <a:p>
            <a:endParaRPr lang="en-US" dirty="0"/>
          </a:p>
          <a:p>
            <a:r>
              <a:rPr lang="en-US" b="1" dirty="0"/>
              <a:t>Login to SBI Pro:</a:t>
            </a:r>
          </a:p>
          <a:p>
            <a:r>
              <a:rPr lang="en-US" dirty="0">
                <a:hlinkClick r:id="rId2"/>
              </a:rPr>
              <a:t>https://pro.sbigrowth.com/</a:t>
            </a:r>
            <a:r>
              <a:rPr lang="en-US" dirty="0"/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1879E6-97EC-6252-1E1E-52ED968CC8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For more resources like this, contact your advisor or visit SBI Pro.</a:t>
            </a:r>
          </a:p>
        </p:txBody>
      </p:sp>
    </p:spTree>
    <p:extLst>
      <p:ext uri="{BB962C8B-B14F-4D97-AF65-F5344CB8AC3E}">
        <p14:creationId xmlns:p14="http://schemas.microsoft.com/office/powerpoint/2010/main" val="12109552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SBI PPT">
  <a:themeElements>
    <a:clrScheme name="SBI New Colors">
      <a:dk1>
        <a:srgbClr val="071E31"/>
      </a:dk1>
      <a:lt1>
        <a:srgbClr val="FFFFFF"/>
      </a:lt1>
      <a:dk2>
        <a:srgbClr val="071E31"/>
      </a:dk2>
      <a:lt2>
        <a:srgbClr val="E7E6E6"/>
      </a:lt2>
      <a:accent1>
        <a:srgbClr val="071E31"/>
      </a:accent1>
      <a:accent2>
        <a:srgbClr val="03327C"/>
      </a:accent2>
      <a:accent3>
        <a:srgbClr val="2391CF"/>
      </a:accent3>
      <a:accent4>
        <a:srgbClr val="7AC3F8"/>
      </a:accent4>
      <a:accent5>
        <a:srgbClr val="880E4F"/>
      </a:accent5>
      <a:accent6>
        <a:srgbClr val="F8B737"/>
      </a:accent6>
      <a:hlink>
        <a:srgbClr val="0563C1"/>
      </a:hlink>
      <a:folHlink>
        <a:srgbClr val="880E4F"/>
      </a:folHlink>
    </a:clrScheme>
    <a:fontScheme name="SBI Font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SBI PPT" id="{8519F7B8-F9D6-413C-90EE-17578C13959F}" vid="{8D5C7C41-2EB4-4D67-A566-A6192B30E97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17</TotalTime>
  <Words>306</Words>
  <Application>Microsoft Office PowerPoint</Application>
  <PresentationFormat>Widescreen</PresentationFormat>
  <Paragraphs>77</Paragraphs>
  <Slides>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Avenir Next LT Pro</vt:lpstr>
      <vt:lpstr>Calibri</vt:lpstr>
      <vt:lpstr>Courier New</vt:lpstr>
      <vt:lpstr>Inter</vt:lpstr>
      <vt:lpstr>SBI PPT</vt:lpstr>
      <vt:lpstr>think-cell Slide</vt:lpstr>
      <vt:lpstr>Customer Success KPIs</vt:lpstr>
      <vt:lpstr>Top KPIs to manage the Customer Success function </vt:lpstr>
      <vt:lpstr>Key Customer Success KPIs to drive proactive management, expansion,  and increased renewals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Current SBI PPT Template</dc:title>
  <dc:creator>Aaron Bean</dc:creator>
  <cp:lastModifiedBy>Dave Lingebach</cp:lastModifiedBy>
  <cp:revision>7</cp:revision>
  <dcterms:created xsi:type="dcterms:W3CDTF">2022-12-02T21:37:18Z</dcterms:created>
  <dcterms:modified xsi:type="dcterms:W3CDTF">2023-12-14T04:19:56Z</dcterms:modified>
</cp:coreProperties>
</file>