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6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113417998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5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069DB7-BD92-42FC-963A-F010D7F4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8083"/>
            <a:ext cx="10962290" cy="4564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924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97D4CC6-32AD-BCA7-E5DC-806815585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40710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8604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11536B-E5C4-A106-C81D-293D994FF1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217117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3402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dark, lit&#10;&#10;Description automatically generated">
            <a:extLst>
              <a:ext uri="{FF2B5EF4-FFF2-40B4-BE49-F238E27FC236}">
                <a16:creationId xmlns:a16="http://schemas.microsoft.com/office/drawing/2014/main" id="{94B80643-DB53-93CF-0CC8-F5B0CC74C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176419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5248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1F8DC0-76D0-8840-4794-40095E148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16460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251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320BF0-2CB7-7307-F4DF-D200AD3CD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201663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84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591F0AA-87FF-62FE-5D42-09693E23D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213910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6650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road, dark&#10;&#10;Description automatically generated">
            <a:extLst>
              <a:ext uri="{FF2B5EF4-FFF2-40B4-BE49-F238E27FC236}">
                <a16:creationId xmlns:a16="http://schemas.microsoft.com/office/drawing/2014/main" id="{8D58678D-5B64-3781-4493-30D95C9ED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31318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92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68DF-0D1B-2D93-A94B-382F22D1D1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2541" y="2186099"/>
            <a:ext cx="1354138" cy="2730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lang="en-US" sz="1600" b="1" dirty="0">
              <a:solidFill>
                <a:srgbClr val="000B0B"/>
              </a:solidFill>
              <a:latin typeface="Avenir Next LT Pro" panose="020B0504020202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591AD-199E-A70A-9360-68820C39D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681" y="2331426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F9CE85-3705-01D7-81C8-A9AD36741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9681" y="3209931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2B5B75-0F34-37CE-E770-B421C085D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681" y="4094298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ED341-6B69-D776-D498-64B4BD4F4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587" y="1493698"/>
            <a:ext cx="10971942" cy="552450"/>
          </a:xfrm>
        </p:spPr>
        <p:txBody>
          <a:bodyPr>
            <a:noAutofit/>
          </a:bodyPr>
          <a:lstStyle>
            <a:lvl1pPr>
              <a:defRPr sz="2200" b="1"/>
            </a:lvl1pPr>
            <a:lvl5pPr marL="682625" indent="0">
              <a:buNone/>
              <a:defRPr/>
            </a:lvl5pPr>
          </a:lstStyle>
          <a:p>
            <a:pPr lvl="0"/>
            <a:r>
              <a:rPr lang="en-US" dirty="0"/>
              <a:t>For Our Discussion Today</a:t>
            </a:r>
          </a:p>
        </p:txBody>
      </p:sp>
    </p:spTree>
    <p:extLst>
      <p:ext uri="{BB962C8B-B14F-4D97-AF65-F5344CB8AC3E}">
        <p14:creationId xmlns:p14="http://schemas.microsoft.com/office/powerpoint/2010/main" val="3053050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rk blue bkgd">
    <p:bg>
      <p:bgPr>
        <a:solidFill>
          <a:srgbClr val="07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42819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63620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653271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ight blue bkg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035625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929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45A60-5D16-E41D-32DF-B6C18EDF4E3C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200587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39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2A3CD-9F27-5AE1-225C-3361E5B5BB61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306939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99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46FC3E1-FCFE-4BFC-896E-BE93A86F0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F1FFD-372D-1C59-527C-57A4B18E07F8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00819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22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E76424F-251D-91B3-502B-FFA88D29D5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5A66D-ACCA-FCA5-BB7A-6090A9490304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2771057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01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3697" y="1608083"/>
            <a:ext cx="2238704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730469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Case Study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396759"/>
            <a:ext cx="620111" cy="26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AC9E-9340-B35E-11EE-6AB60D024A56}"/>
              </a:ext>
            </a:extLst>
          </p:cNvPr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6CF8F-5A50-7E72-6C38-E2CAFD8EE8C3}"/>
              </a:ext>
            </a:extLst>
          </p:cNvPr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290922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7315199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5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48D1AD9-A85C-CC9C-2379-A294B91BF4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2157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48D1AD9-A85C-CC9C-2379-A294B91BF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518212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7D59-AB3D-3F5F-F8BE-608E38AC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27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4B5B5-E169-82B3-4823-63269CF0A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27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8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D2EAEA-4A1A-4BD0-AAA4-E823F3352FA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55562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A95F98-B444-45B3-B26F-E3A566F5AD2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55562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4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anel small tex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045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10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10" y="2510632"/>
            <a:ext cx="2564585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78CED2-08EF-4CF6-A179-4392DD3514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386316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B1AC188-4440-4EA7-A8C4-FD8FE5FF5D0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8631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1EBFA0-4A27-4371-8AF1-C2D421D126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007306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8971224-A4C3-4B38-8487-E75903A9B75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0730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7C2B96-4B20-46A3-A648-DB8B6AEDC02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35423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E5215DC-8B13-45E7-AC26-B09A437B5B6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41099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5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029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99B2FAE0-6F28-0B07-ABC2-21001016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1" name="Text Placeholder 81">
            <a:extLst>
              <a:ext uri="{FF2B5EF4-FFF2-40B4-BE49-F238E27FC236}">
                <a16:creationId xmlns:a16="http://schemas.microsoft.com/office/drawing/2014/main" id="{AABBBD46-2D94-9A1E-1B0B-4EA66A5B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AE1C7A48-0D13-1059-2A8B-9267721F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FA29A0-C03A-3277-5EF6-1E67883CD46A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09263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13900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ark blue bc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DAAB41-4F5B-0002-62E7-0314002034DE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254295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8E2F1A-B34E-D69C-A57E-330971B04075}"/>
              </a:ext>
            </a:extLst>
          </p:cNvPr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183109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0" imgH="409" progId="TCLayout.ActiveDocument.1">
                  <p:embed/>
                </p:oleObj>
              </mc:Choice>
              <mc:Fallback>
                <p:oleObj name="think-cell Slide" r:id="rId28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38E2F1A-B34E-D69C-A57E-330971B04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C0743-AA73-0840-B62D-0DD11356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8CDE71-B946-DC7D-EEDB-2B57293F9294}"/>
              </a:ext>
            </a:extLst>
          </p:cNvPr>
          <p:cNvCxnSpPr>
            <a:cxnSpLocks/>
          </p:cNvCxnSpPr>
          <p:nvPr/>
        </p:nvCxnSpPr>
        <p:spPr>
          <a:xfrm>
            <a:off x="576393" y="-1905"/>
            <a:ext cx="0" cy="846841"/>
          </a:xfrm>
          <a:prstGeom prst="line">
            <a:avLst/>
          </a:prstGeom>
          <a:ln w="635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AB39C8-5319-0E6E-2410-4700706DC186}"/>
              </a:ext>
            </a:extLst>
          </p:cNvPr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13FB830-EF07-2827-2E9A-C62AEEB66DF9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93C4-3B90-E1F1-32DC-B0057DB3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644A6-12F2-3B17-6083-EE09484EBFF5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93942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7" r:id="rId2"/>
    <p:sldLayoutId id="2147483718" r:id="rId3"/>
    <p:sldLayoutId id="2147483691" r:id="rId4"/>
    <p:sldLayoutId id="2147483692" r:id="rId5"/>
    <p:sldLayoutId id="2147483716" r:id="rId6"/>
    <p:sldLayoutId id="2147483660" r:id="rId7"/>
    <p:sldLayoutId id="2147483675" r:id="rId8"/>
    <p:sldLayoutId id="2147483681" r:id="rId9"/>
    <p:sldLayoutId id="2147483726" r:id="rId10"/>
    <p:sldLayoutId id="2147483727" r:id="rId11"/>
    <p:sldLayoutId id="2147483723" r:id="rId12"/>
    <p:sldLayoutId id="2147483724" r:id="rId13"/>
    <p:sldLayoutId id="2147483725" r:id="rId14"/>
    <p:sldLayoutId id="2147483721" r:id="rId15"/>
    <p:sldLayoutId id="2147483722" r:id="rId16"/>
    <p:sldLayoutId id="2147483720" r:id="rId17"/>
    <p:sldLayoutId id="2147483683" r:id="rId18"/>
    <p:sldLayoutId id="2147483685" r:id="rId19"/>
    <p:sldLayoutId id="2147483684" r:id="rId20"/>
    <p:sldLayoutId id="2147483686" r:id="rId21"/>
    <p:sldLayoutId id="2147483714" r:id="rId22"/>
    <p:sldLayoutId id="2147483687" r:id="rId23"/>
    <p:sldLayoutId id="2147483715" r:id="rId24"/>
    <p:sldLayoutId id="2147483690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301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20663" algn="l" defTabSz="914400" rtl="0" eaLnBrk="1" latinLnBrk="0" hangingPunct="1">
        <a:lnSpc>
          <a:spcPct val="90000"/>
        </a:lnSpc>
        <a:spcBef>
          <a:spcPts val="500"/>
        </a:spcBef>
        <a:buFont typeface="Avenir Next LT Pro" panose="020B0504020202020204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6201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8.xml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ro.sbigrowth.com/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E301132-61DB-C080-5EB3-C9389479E2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25710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90" imgH="290" progId="TCLayout.ActiveDocument.1">
                  <p:embed/>
                </p:oleObj>
              </mc:Choice>
              <mc:Fallback>
                <p:oleObj name="think-cell Slide" r:id="rId3" imgW="290" imgH="29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D0AAFAF-4367-3A7F-933F-D61FCDCE4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14524"/>
            <a:ext cx="9139234" cy="683264"/>
          </a:xfrm>
        </p:spPr>
        <p:txBody>
          <a:bodyPr vert="horz" wrap="square">
            <a:spAutoFit/>
          </a:bodyPr>
          <a:lstStyle/>
          <a:p>
            <a:r>
              <a:rPr lang="en-US" dirty="0"/>
              <a:t>Customer Success Onboarding Program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A068A4F-32EA-5D02-01F6-6A0D14672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383" y="3280015"/>
            <a:ext cx="9139234" cy="297969"/>
          </a:xfrm>
        </p:spPr>
        <p:txBody>
          <a:bodyPr/>
          <a:lstStyle/>
          <a:p>
            <a:r>
              <a:rPr lang="en-US" dirty="0"/>
              <a:t>Framework and KPIs</a:t>
            </a:r>
          </a:p>
        </p:txBody>
      </p:sp>
    </p:spTree>
    <p:extLst>
      <p:ext uri="{BB962C8B-B14F-4D97-AF65-F5344CB8AC3E}">
        <p14:creationId xmlns:p14="http://schemas.microsoft.com/office/powerpoint/2010/main" val="128511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77779F26-5E52-1EA9-FA35-88900D36BEF0}"/>
              </a:ext>
            </a:extLst>
          </p:cNvPr>
          <p:cNvSpPr/>
          <p:nvPr/>
        </p:nvSpPr>
        <p:spPr>
          <a:xfrm>
            <a:off x="2994660" y="2748534"/>
            <a:ext cx="8587740" cy="12070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5BA362-F305-0AA7-63C4-8FA94149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60" dirty="0"/>
              <a:t>U</a:t>
            </a:r>
            <a:r>
              <a:rPr lang="en-US" spc="160" dirty="0"/>
              <a:t>se</a:t>
            </a:r>
            <a:r>
              <a:rPr lang="en-US" spc="-75" dirty="0"/>
              <a:t> </a:t>
            </a:r>
            <a:r>
              <a:rPr lang="en-US" spc="65" dirty="0"/>
              <a:t>behavioral,</a:t>
            </a:r>
            <a:r>
              <a:rPr lang="en-US" spc="-70" dirty="0"/>
              <a:t> </a:t>
            </a:r>
            <a:r>
              <a:rPr lang="en-US" spc="95" dirty="0"/>
              <a:t>leading,</a:t>
            </a:r>
            <a:r>
              <a:rPr lang="en-US" spc="-55" dirty="0"/>
              <a:t> </a:t>
            </a:r>
            <a:r>
              <a:rPr lang="en-US" spc="155" dirty="0"/>
              <a:t>and</a:t>
            </a:r>
            <a:r>
              <a:rPr lang="en-US" spc="-65" dirty="0"/>
              <a:t> </a:t>
            </a:r>
            <a:r>
              <a:rPr lang="en-US" spc="180" dirty="0"/>
              <a:t>lagging</a:t>
            </a:r>
            <a:r>
              <a:rPr lang="en-US" spc="-45" dirty="0"/>
              <a:t> </a:t>
            </a:r>
            <a:r>
              <a:rPr lang="en-US" spc="75" dirty="0"/>
              <a:t>indicators</a:t>
            </a:r>
            <a:r>
              <a:rPr lang="en-US" spc="-45" dirty="0"/>
              <a:t> </a:t>
            </a:r>
            <a:r>
              <a:rPr lang="en-US" dirty="0"/>
              <a:t>to</a:t>
            </a:r>
            <a:r>
              <a:rPr lang="en-US" spc="-70" dirty="0"/>
              <a:t> </a:t>
            </a:r>
            <a:r>
              <a:rPr lang="en-US" spc="50" dirty="0"/>
              <a:t>track</a:t>
            </a:r>
            <a:r>
              <a:rPr lang="en-US" spc="-65" dirty="0"/>
              <a:t> </a:t>
            </a:r>
            <a:br>
              <a:rPr lang="en-US" spc="-65" dirty="0"/>
            </a:br>
            <a:r>
              <a:rPr lang="en-US" spc="155" dirty="0"/>
              <a:t>and</a:t>
            </a:r>
            <a:r>
              <a:rPr lang="en-US" spc="-65" dirty="0"/>
              <a:t> </a:t>
            </a:r>
            <a:r>
              <a:rPr lang="en-US" spc="70" dirty="0"/>
              <a:t>optimize </a:t>
            </a:r>
            <a:r>
              <a:rPr lang="en-US" spc="80" dirty="0"/>
              <a:t>time</a:t>
            </a:r>
            <a:r>
              <a:rPr lang="en-US" spc="-65" dirty="0"/>
              <a:t> </a:t>
            </a:r>
            <a:r>
              <a:rPr lang="en-US" dirty="0"/>
              <a:t>to</a:t>
            </a:r>
            <a:r>
              <a:rPr lang="en-US" spc="-65" dirty="0"/>
              <a:t> </a:t>
            </a:r>
            <a:r>
              <a:rPr lang="en-US" spc="105" dirty="0"/>
              <a:t>value</a:t>
            </a:r>
            <a:r>
              <a:rPr lang="en-US" spc="-85" dirty="0"/>
              <a:t> </a:t>
            </a:r>
            <a:r>
              <a:rPr lang="en-US" dirty="0"/>
              <a:t>for</a:t>
            </a:r>
            <a:r>
              <a:rPr lang="en-US" spc="-50" dirty="0"/>
              <a:t> </a:t>
            </a:r>
            <a:r>
              <a:rPr lang="en-US" spc="50" dirty="0"/>
              <a:t>the</a:t>
            </a:r>
            <a:r>
              <a:rPr lang="en-US" spc="-75" dirty="0"/>
              <a:t> </a:t>
            </a:r>
            <a:r>
              <a:rPr lang="en-US" spc="95" dirty="0"/>
              <a:t>new</a:t>
            </a:r>
            <a:r>
              <a:rPr lang="en-US" spc="-65" dirty="0"/>
              <a:t> </a:t>
            </a:r>
            <a:r>
              <a:rPr lang="en-US" spc="85" dirty="0"/>
              <a:t>onboarding</a:t>
            </a:r>
            <a:r>
              <a:rPr lang="en-US" spc="-25" dirty="0"/>
              <a:t> </a:t>
            </a:r>
            <a:r>
              <a:rPr lang="en-US" spc="85" dirty="0"/>
              <a:t>program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B4BBA8-62AC-2EDE-6123-11AEF7868FED}"/>
              </a:ext>
            </a:extLst>
          </p:cNvPr>
          <p:cNvSpPr/>
          <p:nvPr/>
        </p:nvSpPr>
        <p:spPr>
          <a:xfrm>
            <a:off x="609600" y="1816099"/>
            <a:ext cx="2267450" cy="8722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Description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568FB1A-4EDC-43F4-C1B6-04AC3162F65B}"/>
              </a:ext>
            </a:extLst>
          </p:cNvPr>
          <p:cNvSpPr/>
          <p:nvPr/>
        </p:nvSpPr>
        <p:spPr>
          <a:xfrm>
            <a:off x="609600" y="2748533"/>
            <a:ext cx="2267450" cy="25102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Key Performance Indicators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B0053A6-08BC-4E7A-B071-C81291690D9D}"/>
              </a:ext>
            </a:extLst>
          </p:cNvPr>
          <p:cNvSpPr/>
          <p:nvPr/>
        </p:nvSpPr>
        <p:spPr>
          <a:xfrm>
            <a:off x="609600" y="5318974"/>
            <a:ext cx="2267450" cy="853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Other Considerations</a:t>
            </a: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6E78E338-585F-B865-7A9F-90226B88FB4F}"/>
              </a:ext>
            </a:extLst>
          </p:cNvPr>
          <p:cNvSpPr/>
          <p:nvPr/>
        </p:nvSpPr>
        <p:spPr>
          <a:xfrm>
            <a:off x="2994660" y="1268413"/>
            <a:ext cx="2828254" cy="43487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Behavioral Indicators</a:t>
            </a:r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3D6CEBB9-4060-058A-3F66-BBFD08B90173}"/>
              </a:ext>
            </a:extLst>
          </p:cNvPr>
          <p:cNvSpPr/>
          <p:nvPr/>
        </p:nvSpPr>
        <p:spPr>
          <a:xfrm>
            <a:off x="5874403" y="1268413"/>
            <a:ext cx="2828254" cy="43487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Leading Indicators</a:t>
            </a:r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25E8E0A7-9308-3987-9062-EB001A2D8D0A}"/>
              </a:ext>
            </a:extLst>
          </p:cNvPr>
          <p:cNvSpPr/>
          <p:nvPr/>
        </p:nvSpPr>
        <p:spPr>
          <a:xfrm>
            <a:off x="8754146" y="1268413"/>
            <a:ext cx="2828254" cy="43487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Lagging Indicators</a:t>
            </a:r>
          </a:p>
        </p:txBody>
      </p:sp>
      <p:sp>
        <p:nvSpPr>
          <p:cNvPr id="40" name="object 16">
            <a:extLst>
              <a:ext uri="{FF2B5EF4-FFF2-40B4-BE49-F238E27FC236}">
                <a16:creationId xmlns:a16="http://schemas.microsoft.com/office/drawing/2014/main" id="{D0FE7765-C661-3A6F-0779-654CECB896A0}"/>
              </a:ext>
            </a:extLst>
          </p:cNvPr>
          <p:cNvSpPr txBox="1"/>
          <p:nvPr/>
        </p:nvSpPr>
        <p:spPr>
          <a:xfrm>
            <a:off x="3101760" y="1867497"/>
            <a:ext cx="260604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cs typeface="Gill Sans MT"/>
              </a:rPr>
              <a:t>Behavioral indicators are measurements that show if the team is doing the correct activities to create the highest chance of success.</a:t>
            </a:r>
          </a:p>
        </p:txBody>
      </p:sp>
      <p:sp>
        <p:nvSpPr>
          <p:cNvPr id="41" name="object 16">
            <a:extLst>
              <a:ext uri="{FF2B5EF4-FFF2-40B4-BE49-F238E27FC236}">
                <a16:creationId xmlns:a16="http://schemas.microsoft.com/office/drawing/2014/main" id="{E5E56B52-C253-E5E3-E8E7-FF3D22A50553}"/>
              </a:ext>
            </a:extLst>
          </p:cNvPr>
          <p:cNvSpPr txBox="1"/>
          <p:nvPr/>
        </p:nvSpPr>
        <p:spPr>
          <a:xfrm>
            <a:off x="5981503" y="1867497"/>
            <a:ext cx="260604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25"/>
              </a:spcBef>
            </a:pPr>
            <a:r>
              <a:rPr lang="en-US" sz="1000" dirty="0">
                <a:cs typeface="Gill Sans MT"/>
              </a:rPr>
              <a:t>Leading indicators are predictors of future results and provide managers transparency to the health of accounts, the overall team, and organization objectives.</a:t>
            </a:r>
          </a:p>
        </p:txBody>
      </p:sp>
      <p:sp>
        <p:nvSpPr>
          <p:cNvPr id="42" name="object 16">
            <a:extLst>
              <a:ext uri="{FF2B5EF4-FFF2-40B4-BE49-F238E27FC236}">
                <a16:creationId xmlns:a16="http://schemas.microsoft.com/office/drawing/2014/main" id="{9B6B8644-62C3-FA56-358C-98258E58B265}"/>
              </a:ext>
            </a:extLst>
          </p:cNvPr>
          <p:cNvSpPr txBox="1"/>
          <p:nvPr/>
        </p:nvSpPr>
        <p:spPr>
          <a:xfrm>
            <a:off x="8861246" y="1867497"/>
            <a:ext cx="270730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0640">
              <a:lnSpc>
                <a:spcPct val="100000"/>
              </a:lnSpc>
              <a:spcBef>
                <a:spcPts val="1100"/>
              </a:spcBef>
            </a:pPr>
            <a:r>
              <a:rPr lang="en-US" sz="1000" dirty="0">
                <a:cs typeface="Gill Sans MT"/>
              </a:rPr>
              <a:t>Lagging indicators look in the rear- view mirror. They tell you what has happened and indicate how successful efforts are and where adjustments should be made.</a:t>
            </a:r>
          </a:p>
        </p:txBody>
      </p:sp>
      <p:sp>
        <p:nvSpPr>
          <p:cNvPr id="43" name="object 16">
            <a:extLst>
              <a:ext uri="{FF2B5EF4-FFF2-40B4-BE49-F238E27FC236}">
                <a16:creationId xmlns:a16="http://schemas.microsoft.com/office/drawing/2014/main" id="{CD7B9891-4E73-303A-666F-894C86B0CD72}"/>
              </a:ext>
            </a:extLst>
          </p:cNvPr>
          <p:cNvSpPr txBox="1"/>
          <p:nvPr/>
        </p:nvSpPr>
        <p:spPr>
          <a:xfrm>
            <a:off x="3101760" y="2800552"/>
            <a:ext cx="8379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>
                <a:cs typeface="Gill Sans MT"/>
              </a:rPr>
              <a:t>Onboarding KPIs</a:t>
            </a:r>
            <a:endParaRPr sz="1200" b="1" dirty="0">
              <a:cs typeface="Gill Sans MT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EB2B3077-E390-7E39-4FE4-3BE94E69A3AA}"/>
              </a:ext>
            </a:extLst>
          </p:cNvPr>
          <p:cNvSpPr txBox="1"/>
          <p:nvPr/>
        </p:nvSpPr>
        <p:spPr>
          <a:xfrm>
            <a:off x="3101760" y="3089902"/>
            <a:ext cx="260604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515" marR="267970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z="1000" dirty="0">
                <a:cs typeface="Gill Sans MT"/>
              </a:rPr>
              <a:t>Completion of onboarding activities</a:t>
            </a:r>
          </a:p>
          <a:p>
            <a:pPr marL="183515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z="1000" dirty="0">
                <a:cs typeface="Gill Sans MT"/>
              </a:rPr>
              <a:t>Certifications for each level of onboarding curriculum</a:t>
            </a:r>
          </a:p>
        </p:txBody>
      </p:sp>
      <p:sp>
        <p:nvSpPr>
          <p:cNvPr id="45" name="object 16">
            <a:extLst>
              <a:ext uri="{FF2B5EF4-FFF2-40B4-BE49-F238E27FC236}">
                <a16:creationId xmlns:a16="http://schemas.microsoft.com/office/drawing/2014/main" id="{D32169E5-FDD7-E9C4-2932-46DADE0121E2}"/>
              </a:ext>
            </a:extLst>
          </p:cNvPr>
          <p:cNvSpPr txBox="1"/>
          <p:nvPr/>
        </p:nvSpPr>
        <p:spPr>
          <a:xfrm>
            <a:off x="5981503" y="3089902"/>
            <a:ext cx="260604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515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z="1000" dirty="0">
                <a:cs typeface="Gill Sans MT"/>
              </a:rPr>
              <a:t>Participation in mentorship program</a:t>
            </a:r>
          </a:p>
          <a:p>
            <a:pPr marL="183515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z="1000" dirty="0">
                <a:cs typeface="Gill Sans MT"/>
              </a:rPr>
              <a:t>Employee onboarding satisfaction</a:t>
            </a:r>
          </a:p>
          <a:p>
            <a:pPr marL="183515" marR="74549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z="1000" dirty="0">
                <a:cs typeface="Gill Sans MT"/>
              </a:rPr>
              <a:t>Time to first self-sourced opportunity</a:t>
            </a:r>
          </a:p>
          <a:p>
            <a:pPr marL="183515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z="1000" dirty="0">
                <a:cs typeface="Gill Sans MT"/>
              </a:rPr>
              <a:t>Time to first meeting</a:t>
            </a:r>
          </a:p>
        </p:txBody>
      </p:sp>
      <p:sp>
        <p:nvSpPr>
          <p:cNvPr id="46" name="object 16">
            <a:extLst>
              <a:ext uri="{FF2B5EF4-FFF2-40B4-BE49-F238E27FC236}">
                <a16:creationId xmlns:a16="http://schemas.microsoft.com/office/drawing/2014/main" id="{B76427A0-FEE3-E29C-BBDA-9FC475AC53ED}"/>
              </a:ext>
            </a:extLst>
          </p:cNvPr>
          <p:cNvSpPr txBox="1"/>
          <p:nvPr/>
        </p:nvSpPr>
        <p:spPr>
          <a:xfrm>
            <a:off x="8861246" y="3089902"/>
            <a:ext cx="2828254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515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z="1000" dirty="0">
                <a:cs typeface="Gill Sans MT"/>
              </a:rPr>
              <a:t>Ramp time to full productivity</a:t>
            </a:r>
          </a:p>
          <a:p>
            <a:pPr marL="183515" indent="-17145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z="1000" dirty="0">
                <a:cs typeface="Gill Sans MT"/>
              </a:rPr>
              <a:t>First 180-day rep productivity</a:t>
            </a:r>
          </a:p>
          <a:p>
            <a:pPr marL="183515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z="1000" dirty="0">
                <a:cs typeface="Gill Sans MT"/>
              </a:rPr>
              <a:t>Rep 180-day attrition rate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8DA48E3-6048-69AB-9534-0A9C33A8332B}"/>
              </a:ext>
            </a:extLst>
          </p:cNvPr>
          <p:cNvCxnSpPr>
            <a:cxnSpLocks/>
          </p:cNvCxnSpPr>
          <p:nvPr/>
        </p:nvCxnSpPr>
        <p:spPr>
          <a:xfrm flipV="1">
            <a:off x="3101760" y="3043217"/>
            <a:ext cx="8379040" cy="298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1C1B5C7-4D29-3021-B13E-7474FD470756}"/>
              </a:ext>
            </a:extLst>
          </p:cNvPr>
          <p:cNvSpPr/>
          <p:nvPr/>
        </p:nvSpPr>
        <p:spPr>
          <a:xfrm>
            <a:off x="2994660" y="4051701"/>
            <a:ext cx="8587740" cy="12070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54" name="object 16">
            <a:extLst>
              <a:ext uri="{FF2B5EF4-FFF2-40B4-BE49-F238E27FC236}">
                <a16:creationId xmlns:a16="http://schemas.microsoft.com/office/drawing/2014/main" id="{C301CB82-534A-48EC-77A6-EEC52483336F}"/>
              </a:ext>
            </a:extLst>
          </p:cNvPr>
          <p:cNvSpPr txBox="1"/>
          <p:nvPr/>
        </p:nvSpPr>
        <p:spPr>
          <a:xfrm>
            <a:off x="3101760" y="4103719"/>
            <a:ext cx="8379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>
                <a:cs typeface="Gill Sans MT"/>
              </a:rPr>
              <a:t>Core Performance KPIs</a:t>
            </a:r>
            <a:endParaRPr sz="1200" b="1" dirty="0">
              <a:cs typeface="Gill Sans MT"/>
            </a:endParaRPr>
          </a:p>
        </p:txBody>
      </p:sp>
      <p:sp>
        <p:nvSpPr>
          <p:cNvPr id="55" name="object 16">
            <a:extLst>
              <a:ext uri="{FF2B5EF4-FFF2-40B4-BE49-F238E27FC236}">
                <a16:creationId xmlns:a16="http://schemas.microsoft.com/office/drawing/2014/main" id="{374627F8-9F4C-522B-83BB-E9BA542A0321}"/>
              </a:ext>
            </a:extLst>
          </p:cNvPr>
          <p:cNvSpPr txBox="1"/>
          <p:nvPr/>
        </p:nvSpPr>
        <p:spPr>
          <a:xfrm>
            <a:off x="3101760" y="4393069"/>
            <a:ext cx="260604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515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z="1000" dirty="0">
                <a:cs typeface="Gill Sans MT"/>
              </a:rPr>
              <a:t>Check-ins conducted</a:t>
            </a:r>
          </a:p>
          <a:p>
            <a:pPr marL="183515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z="1000" dirty="0">
                <a:cs typeface="Gill Sans MT"/>
              </a:rPr>
              <a:t>Training sessions conducted</a:t>
            </a:r>
          </a:p>
          <a:p>
            <a:pPr marL="183515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z="1000" dirty="0">
                <a:cs typeface="Gill Sans MT"/>
              </a:rPr>
              <a:t>Webinars conducted</a:t>
            </a:r>
          </a:p>
          <a:p>
            <a:pPr marL="183515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z="1000" dirty="0">
                <a:cs typeface="Gill Sans MT"/>
              </a:rPr>
              <a:t># of attendees per session</a:t>
            </a:r>
          </a:p>
        </p:txBody>
      </p:sp>
      <p:sp>
        <p:nvSpPr>
          <p:cNvPr id="56" name="object 16">
            <a:extLst>
              <a:ext uri="{FF2B5EF4-FFF2-40B4-BE49-F238E27FC236}">
                <a16:creationId xmlns:a16="http://schemas.microsoft.com/office/drawing/2014/main" id="{7E59F864-1969-55EE-FEA5-C6BB90EB6986}"/>
              </a:ext>
            </a:extLst>
          </p:cNvPr>
          <p:cNvSpPr txBox="1"/>
          <p:nvPr/>
        </p:nvSpPr>
        <p:spPr>
          <a:xfrm>
            <a:off x="5981503" y="4393069"/>
            <a:ext cx="260604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515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z="1000" dirty="0">
                <a:cs typeface="Gill Sans MT"/>
              </a:rPr>
              <a:t>Renewal Win Rate</a:t>
            </a:r>
          </a:p>
          <a:p>
            <a:pPr marL="183515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z="1000" dirty="0">
                <a:cs typeface="Gill Sans MT"/>
              </a:rPr>
              <a:t>Active Users</a:t>
            </a:r>
          </a:p>
          <a:p>
            <a:pPr marL="183515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z="1000" dirty="0">
                <a:cs typeface="Gill Sans MT"/>
              </a:rPr>
              <a:t>Increased usage of customer’s existing product group</a:t>
            </a:r>
          </a:p>
        </p:txBody>
      </p:sp>
      <p:sp>
        <p:nvSpPr>
          <p:cNvPr id="57" name="object 16">
            <a:extLst>
              <a:ext uri="{FF2B5EF4-FFF2-40B4-BE49-F238E27FC236}">
                <a16:creationId xmlns:a16="http://schemas.microsoft.com/office/drawing/2014/main" id="{AE8308BB-562E-566C-B953-15EB04B720E3}"/>
              </a:ext>
            </a:extLst>
          </p:cNvPr>
          <p:cNvSpPr txBox="1"/>
          <p:nvPr/>
        </p:nvSpPr>
        <p:spPr>
          <a:xfrm>
            <a:off x="8861246" y="4393069"/>
            <a:ext cx="282825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515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z="1000" dirty="0">
                <a:cs typeface="Gill Sans MT"/>
              </a:rPr>
              <a:t>Contract retention</a:t>
            </a:r>
          </a:p>
          <a:p>
            <a:pPr marL="183515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z="1000" dirty="0">
                <a:cs typeface="Gill Sans MT"/>
              </a:rPr>
              <a:t>Total Contract Value Retention</a:t>
            </a:r>
          </a:p>
          <a:p>
            <a:pPr marL="183515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z="1000" dirty="0">
                <a:cs typeface="Gill Sans MT"/>
              </a:rPr>
              <a:t>NPS</a:t>
            </a:r>
          </a:p>
          <a:p>
            <a:pPr marL="183515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z="1000" dirty="0">
                <a:cs typeface="Gill Sans MT"/>
              </a:rPr>
              <a:t>Net Retention</a:t>
            </a:r>
          </a:p>
          <a:p>
            <a:pPr marL="183515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z="1000" dirty="0">
                <a:cs typeface="Gill Sans MT"/>
              </a:rPr>
              <a:t>Customer Lifetime Value (CLV)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D07A6C0-7775-0CA2-4464-2AE09593DE46}"/>
              </a:ext>
            </a:extLst>
          </p:cNvPr>
          <p:cNvCxnSpPr>
            <a:cxnSpLocks/>
          </p:cNvCxnSpPr>
          <p:nvPr/>
        </p:nvCxnSpPr>
        <p:spPr>
          <a:xfrm flipV="1">
            <a:off x="3101760" y="4346384"/>
            <a:ext cx="8379040" cy="298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bject 16">
            <a:extLst>
              <a:ext uri="{FF2B5EF4-FFF2-40B4-BE49-F238E27FC236}">
                <a16:creationId xmlns:a16="http://schemas.microsoft.com/office/drawing/2014/main" id="{C02AB72C-294F-5C1F-8BA4-69180C52F103}"/>
              </a:ext>
            </a:extLst>
          </p:cNvPr>
          <p:cNvSpPr txBox="1"/>
          <p:nvPr/>
        </p:nvSpPr>
        <p:spPr>
          <a:xfrm>
            <a:off x="3101760" y="5412162"/>
            <a:ext cx="848064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515" indent="-171450">
              <a:lnSpc>
                <a:spcPct val="100000"/>
              </a:lnSpc>
              <a:spcBef>
                <a:spcPts val="30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z="1000" dirty="0">
                <a:cs typeface="Gill Sans MT"/>
              </a:rPr>
              <a:t>Baselining and ongoing KPI-tracking is owned by the Enablement/Operations teams</a:t>
            </a:r>
          </a:p>
          <a:p>
            <a:pPr marL="183515" indent="-171450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z="1000" dirty="0">
                <a:cs typeface="Gill Sans MT"/>
              </a:rPr>
              <a:t>A dashboard will enable ongoing KPI tracking among CSMs</a:t>
            </a:r>
          </a:p>
          <a:p>
            <a:pPr marL="183515" indent="-171450">
              <a:lnSpc>
                <a:spcPct val="100000"/>
              </a:lnSpc>
              <a:spcBef>
                <a:spcPts val="19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z="1000" dirty="0">
                <a:cs typeface="Gill Sans MT"/>
              </a:rPr>
              <a:t>Certification process/LMS will be used to track behavioral indicators among new CSMs; SFDC will be leveraged to monitor leading and lagging indicators</a:t>
            </a:r>
          </a:p>
        </p:txBody>
      </p:sp>
    </p:spTree>
    <p:extLst>
      <p:ext uri="{BB962C8B-B14F-4D97-AF65-F5344CB8AC3E}">
        <p14:creationId xmlns:p14="http://schemas.microsoft.com/office/powerpoint/2010/main" val="382020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F10E5-7EE3-FA42-CD89-7EDD86CB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185" dirty="0"/>
              <a:t>A</a:t>
            </a:r>
            <a:r>
              <a:rPr lang="en-US" spc="114" dirty="0"/>
              <a:t>pply</a:t>
            </a:r>
            <a:r>
              <a:rPr lang="en-US" spc="-80" dirty="0"/>
              <a:t> </a:t>
            </a:r>
            <a:r>
              <a:rPr lang="en-US" spc="65" dirty="0"/>
              <a:t>multiple</a:t>
            </a:r>
            <a:r>
              <a:rPr lang="en-US" spc="-90" dirty="0"/>
              <a:t> </a:t>
            </a:r>
            <a:r>
              <a:rPr lang="en-US" spc="120" dirty="0"/>
              <a:t>methods</a:t>
            </a:r>
            <a:r>
              <a:rPr lang="en-US" spc="-65" dirty="0"/>
              <a:t> </a:t>
            </a:r>
            <a:r>
              <a:rPr lang="en-US" dirty="0"/>
              <a:t>for</a:t>
            </a:r>
            <a:r>
              <a:rPr lang="en-US" spc="-75" dirty="0"/>
              <a:t> </a:t>
            </a:r>
            <a:r>
              <a:rPr lang="en-US" spc="85" dirty="0"/>
              <a:t>tracking</a:t>
            </a:r>
            <a:r>
              <a:rPr lang="en-US" spc="-50" dirty="0"/>
              <a:t> </a:t>
            </a:r>
            <a:r>
              <a:rPr lang="en-US" spc="80" dirty="0"/>
              <a:t>time</a:t>
            </a:r>
            <a:r>
              <a:rPr lang="en-US" spc="-85" dirty="0"/>
              <a:t> </a:t>
            </a:r>
            <a:r>
              <a:rPr lang="en-US" dirty="0"/>
              <a:t>to</a:t>
            </a:r>
            <a:r>
              <a:rPr lang="en-US" spc="-70" dirty="0"/>
              <a:t> </a:t>
            </a:r>
            <a:r>
              <a:rPr lang="en-US" spc="95" dirty="0"/>
              <a:t>value </a:t>
            </a:r>
            <a:r>
              <a:rPr lang="en-US" spc="125" dirty="0"/>
              <a:t>KPIs</a:t>
            </a:r>
            <a:r>
              <a:rPr lang="en-US" spc="-90" dirty="0"/>
              <a:t> </a:t>
            </a:r>
            <a:br>
              <a:rPr lang="en-US" spc="-90" dirty="0"/>
            </a:br>
            <a:r>
              <a:rPr lang="en-US" spc="165" dirty="0"/>
              <a:t>based</a:t>
            </a:r>
            <a:r>
              <a:rPr lang="en-US" spc="-75" dirty="0"/>
              <a:t> </a:t>
            </a:r>
            <a:r>
              <a:rPr lang="en-US" spc="60" dirty="0"/>
              <a:t>on</a:t>
            </a:r>
            <a:r>
              <a:rPr lang="en-US" spc="-70" dirty="0"/>
              <a:t> </a:t>
            </a:r>
            <a:r>
              <a:rPr lang="en-US" spc="50" dirty="0"/>
              <a:t>maturity</a:t>
            </a:r>
            <a:endParaRPr lang="en-US" dirty="0"/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0E26DCDC-36C0-D231-61C0-24767E0001D1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268414"/>
          <a:ext cx="10962290" cy="37703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1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14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72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2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8174">
                <a:tc gridSpan="2"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b="1" spc="0" dirty="0">
                          <a:solidFill>
                            <a:srgbClr val="FFFFFF"/>
                          </a:solidFill>
                          <a:latin typeface="+mn-lt"/>
                          <a:cs typeface="Gill Sans MT"/>
                        </a:rPr>
                        <a:t>Type</a:t>
                      </a:r>
                      <a:endParaRPr sz="800" spc="0" dirty="0">
                        <a:latin typeface="+mn-lt"/>
                        <a:cs typeface="Gill Sans M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b="1" spc="0" dirty="0">
                          <a:solidFill>
                            <a:srgbClr val="FFFFFF"/>
                          </a:solidFill>
                          <a:latin typeface="+mn-lt"/>
                          <a:cs typeface="Gill Sans MT"/>
                        </a:rPr>
                        <a:t>Metric or KPI</a:t>
                      </a:r>
                      <a:endParaRPr sz="800" spc="0" dirty="0">
                        <a:latin typeface="+mn-lt"/>
                        <a:cs typeface="Gill Sans M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952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b="1" spc="0" dirty="0">
                          <a:solidFill>
                            <a:srgbClr val="FFFFFF"/>
                          </a:solidFill>
                          <a:latin typeface="+mn-lt"/>
                          <a:cs typeface="Gill Sans MT"/>
                        </a:rPr>
                        <a:t>Detail</a:t>
                      </a:r>
                      <a:endParaRPr sz="800" spc="0" dirty="0">
                        <a:latin typeface="+mn-lt"/>
                        <a:cs typeface="Gill Sans M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952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b="1" spc="0" dirty="0">
                          <a:solidFill>
                            <a:srgbClr val="FFFFFF"/>
                          </a:solidFill>
                          <a:latin typeface="+mn-lt"/>
                          <a:cs typeface="Gill Sans MT"/>
                        </a:rPr>
                        <a:t>Method of Tracking</a:t>
                      </a:r>
                      <a:endParaRPr sz="800" spc="0" dirty="0">
                        <a:latin typeface="+mn-lt"/>
                        <a:cs typeface="Gill Sans M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952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800" b="1" spc="0" dirty="0">
                          <a:solidFill>
                            <a:srgbClr val="FFFFFF"/>
                          </a:solidFill>
                          <a:latin typeface="+mn-lt"/>
                          <a:cs typeface="Gill Sans MT"/>
                        </a:rPr>
                        <a:t>Target</a:t>
                      </a:r>
                      <a:endParaRPr sz="800" spc="0" dirty="0">
                        <a:latin typeface="+mn-lt"/>
                        <a:cs typeface="Gill Sans M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>
                      <a:noFill/>
                      <a:prstDash val="solid"/>
                    </a:lnT>
                    <a:lnB w="952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810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" b="1" spc="0" dirty="0">
                          <a:solidFill>
                            <a:schemeClr val="bg1"/>
                          </a:solidFill>
                          <a:latin typeface="+mn-lt"/>
                          <a:cs typeface="Times New Roman"/>
                        </a:rPr>
                        <a:t>Behavioral Indicators</a:t>
                      </a:r>
                      <a:endParaRPr sz="400" b="1" spc="0" dirty="0">
                        <a:solidFill>
                          <a:schemeClr val="bg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0" marB="0" vert="vert270" anchor="ctr">
                    <a:lnL w="9525">
                      <a:noFill/>
                      <a:prstDash val="sysDash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" b="1" spc="0" dirty="0">
                          <a:solidFill>
                            <a:schemeClr val="bg1"/>
                          </a:solidFill>
                          <a:latin typeface="+mn-lt"/>
                          <a:cs typeface="Times New Roman"/>
                        </a:rPr>
                        <a:t>Onboarding</a:t>
                      </a:r>
                      <a:endParaRPr sz="400" b="1" spc="0" dirty="0">
                        <a:solidFill>
                          <a:schemeClr val="bg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noFill/>
                      <a:prstDash val="soli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1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8214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noFill/>
                      <a:prstDash val="soli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Completion of onboarding activities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noFill/>
                      <a:prstDash val="solid"/>
                    </a:lnR>
                    <a:lnT w="9525">
                      <a:noFill/>
                      <a:prstDash val="soli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CSM has completed all onboarding activities</a:t>
                      </a:r>
                    </a:p>
                  </a:txBody>
                  <a:tcPr marL="0" marR="0" marT="48214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9525">
                      <a:noFill/>
                      <a:prstDash val="soli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LMS system, centralized, coach-tracked</a:t>
                      </a:r>
                    </a:p>
                  </a:txBody>
                  <a:tcPr marL="0" marR="0" marT="48214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9525">
                      <a:noFill/>
                      <a:prstDash val="soli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100%</a:t>
                      </a:r>
                      <a:endParaRPr sz="400" spc="0">
                        <a:solidFill>
                          <a:schemeClr val="tx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8214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9525">
                      <a:noFill/>
                      <a:prstDash val="soli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31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9525">
                      <a:solidFill>
                        <a:srgbClr val="60B54E"/>
                      </a:solidFill>
                      <a:prstDash val="sysDash"/>
                    </a:lnL>
                    <a:lnR w="9525">
                      <a:solidFill>
                        <a:srgbClr val="60B54E"/>
                      </a:solidFill>
                      <a:prstDash val="sysDash"/>
                    </a:lnR>
                    <a:lnT w="9525">
                      <a:solidFill>
                        <a:srgbClr val="60B54E"/>
                      </a:solidFill>
                      <a:prstDash val="solid"/>
                    </a:lnT>
                    <a:lnB w="12700">
                      <a:solidFill>
                        <a:srgbClr val="478839"/>
                      </a:solidFill>
                      <a:prstDash val="solid"/>
                    </a:lnB>
                    <a:solidFill>
                      <a:srgbClr val="DFEF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9525">
                      <a:solidFill>
                        <a:srgbClr val="60B54E"/>
                      </a:solidFill>
                      <a:prstDash val="sysDash"/>
                    </a:lnL>
                    <a:lnR w="9525">
                      <a:solidFill>
                        <a:srgbClr val="60B54E"/>
                      </a:solidFill>
                      <a:prstDash val="sysDash"/>
                    </a:lnR>
                    <a:lnT w="9525">
                      <a:solidFill>
                        <a:srgbClr val="60B54E"/>
                      </a:solidFill>
                      <a:prstDash val="solid"/>
                    </a:lnT>
                    <a:lnB w="9525">
                      <a:solidFill>
                        <a:srgbClr val="82CCFD"/>
                      </a:solidFill>
                      <a:prstDash val="sysDash"/>
                    </a:lnB>
                    <a:solidFill>
                      <a:srgbClr val="DFEFDC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2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8721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Completion of certification program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CSM has completed all levels of certification</a:t>
                      </a:r>
                    </a:p>
                  </a:txBody>
                  <a:tcPr marL="0" marR="0" marT="48721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LMS system, centralized, coach-tracked</a:t>
                      </a:r>
                      <a:endParaRPr sz="400" spc="0">
                        <a:solidFill>
                          <a:schemeClr val="tx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8721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100%</a:t>
                      </a:r>
                      <a:endParaRPr sz="400" spc="0">
                        <a:solidFill>
                          <a:schemeClr val="tx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8721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8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9525">
                      <a:solidFill>
                        <a:srgbClr val="60B54E"/>
                      </a:solidFill>
                      <a:prstDash val="sysDash"/>
                    </a:lnL>
                    <a:lnR w="9525">
                      <a:solidFill>
                        <a:srgbClr val="60B54E"/>
                      </a:solidFill>
                      <a:prstDash val="sysDash"/>
                    </a:lnR>
                    <a:lnT w="9525">
                      <a:solidFill>
                        <a:srgbClr val="60B54E"/>
                      </a:solidFill>
                      <a:prstDash val="solid"/>
                    </a:lnT>
                    <a:lnB w="12700">
                      <a:solidFill>
                        <a:srgbClr val="478839"/>
                      </a:solidFill>
                      <a:prstDash val="solid"/>
                    </a:lnB>
                    <a:solidFill>
                      <a:srgbClr val="DFEFD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400" b="1" spc="0" dirty="0">
                          <a:solidFill>
                            <a:schemeClr val="bg1"/>
                          </a:solidFill>
                          <a:latin typeface="+mn-lt"/>
                          <a:cs typeface="Times New Roman"/>
                        </a:rPr>
                        <a:t>Core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400" b="1" spc="0" dirty="0">
                          <a:solidFill>
                            <a:schemeClr val="bg1"/>
                          </a:solidFill>
                          <a:latin typeface="+mn-lt"/>
                          <a:cs typeface="Times New Roman"/>
                        </a:rPr>
                        <a:t> Performance</a:t>
                      </a:r>
                      <a:endParaRPr sz="400" b="1" spc="0" dirty="0">
                        <a:solidFill>
                          <a:schemeClr val="bg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508" marB="0"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3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8721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Activity based metrics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Number of meetings, introductions, etc. the CSM has performed</a:t>
                      </a:r>
                    </a:p>
                  </a:txBody>
                  <a:tcPr marL="0" marR="0" marT="48721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SFDC, coach-tracked</a:t>
                      </a:r>
                      <a:endParaRPr sz="400" spc="0">
                        <a:solidFill>
                          <a:schemeClr val="tx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8721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Internal Baseline</a:t>
                      </a:r>
                      <a:endParaRPr sz="400" spc="0">
                        <a:solidFill>
                          <a:schemeClr val="tx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8721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8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9525">
                      <a:solidFill>
                        <a:srgbClr val="60B54E"/>
                      </a:solidFill>
                      <a:prstDash val="sysDash"/>
                    </a:lnL>
                    <a:lnR w="9525">
                      <a:solidFill>
                        <a:srgbClr val="60B54E"/>
                      </a:solidFill>
                      <a:prstDash val="sysDash"/>
                    </a:lnR>
                    <a:lnT w="9525">
                      <a:solidFill>
                        <a:srgbClr val="60B54E"/>
                      </a:solidFill>
                      <a:prstDash val="solid"/>
                    </a:lnT>
                    <a:lnB w="12700">
                      <a:solidFill>
                        <a:srgbClr val="478839"/>
                      </a:solidFill>
                      <a:prstDash val="solid"/>
                    </a:lnB>
                    <a:solidFill>
                      <a:srgbClr val="DFEF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 vert="vert270">
                    <a:lnL w="9525">
                      <a:solidFill>
                        <a:srgbClr val="60B54E"/>
                      </a:solidFill>
                      <a:prstDash val="sysDash"/>
                    </a:lnL>
                    <a:lnR w="9525">
                      <a:solidFill>
                        <a:srgbClr val="60B54E"/>
                      </a:solidFill>
                      <a:prstDash val="sysDash"/>
                    </a:lnR>
                    <a:lnT w="9525">
                      <a:solidFill>
                        <a:srgbClr val="82CCFD"/>
                      </a:solidFill>
                      <a:prstDash val="sysDash"/>
                    </a:lnT>
                    <a:lnB w="12700">
                      <a:solidFill>
                        <a:srgbClr val="478839"/>
                      </a:solidFill>
                      <a:prstDash val="solid"/>
                    </a:lnB>
                    <a:solidFill>
                      <a:srgbClr val="DFEFDC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4</a:t>
                      </a:r>
                      <a:endParaRPr sz="400" spc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8721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Job-aid usage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CSM is using appropriate job aids</a:t>
                      </a:r>
                    </a:p>
                  </a:txBody>
                  <a:tcPr marL="0" marR="0" marT="48721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Coach-tracked</a:t>
                      </a:r>
                    </a:p>
                  </a:txBody>
                  <a:tcPr marL="0" marR="0" marT="48721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Internal Baseline</a:t>
                      </a:r>
                    </a:p>
                  </a:txBody>
                  <a:tcPr marL="0" marR="0" marT="48721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31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9525">
                      <a:solidFill>
                        <a:srgbClr val="60B54E"/>
                      </a:solidFill>
                      <a:prstDash val="sysDash"/>
                    </a:lnL>
                    <a:lnR w="9525">
                      <a:solidFill>
                        <a:srgbClr val="60B54E"/>
                      </a:solidFill>
                      <a:prstDash val="sysDash"/>
                    </a:lnR>
                    <a:lnT w="9525">
                      <a:solidFill>
                        <a:srgbClr val="60B54E"/>
                      </a:solidFill>
                      <a:prstDash val="solid"/>
                    </a:lnT>
                    <a:lnB w="12700">
                      <a:solidFill>
                        <a:srgbClr val="478839"/>
                      </a:solidFill>
                      <a:prstDash val="solid"/>
                    </a:lnB>
                    <a:solidFill>
                      <a:srgbClr val="DFEF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 vert="vert270">
                    <a:lnL w="9525">
                      <a:solidFill>
                        <a:srgbClr val="60B54E"/>
                      </a:solidFill>
                      <a:prstDash val="sysDash"/>
                    </a:lnL>
                    <a:lnR w="9525">
                      <a:solidFill>
                        <a:srgbClr val="60B54E"/>
                      </a:solidFill>
                      <a:prstDash val="sysDash"/>
                    </a:lnR>
                    <a:lnT w="9525">
                      <a:solidFill>
                        <a:srgbClr val="82CCFD"/>
                      </a:solidFill>
                      <a:prstDash val="sysDash"/>
                    </a:lnT>
                    <a:lnB w="12700">
                      <a:solidFill>
                        <a:srgbClr val="478839"/>
                      </a:solidFill>
                      <a:prstDash val="solid"/>
                    </a:lnB>
                    <a:solidFill>
                      <a:srgbClr val="DFEFDC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5</a:t>
                      </a:r>
                      <a:endParaRPr sz="400" spc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8721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Process adoption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CSM is using the new sales &amp; onboarding/implementation processes</a:t>
                      </a:r>
                    </a:p>
                  </a:txBody>
                  <a:tcPr marL="0" marR="0" marT="48721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SFDC stage-tagging/coach-tracked</a:t>
                      </a:r>
                      <a:endParaRPr sz="400" spc="0">
                        <a:solidFill>
                          <a:schemeClr val="tx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8721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100%</a:t>
                      </a:r>
                    </a:p>
                  </a:txBody>
                  <a:tcPr marL="0" marR="0" marT="48721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810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5251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Leading Indicators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0" marB="0" vert="vert270" anchor="ctr">
                    <a:lnL w="9525">
                      <a:noFill/>
                      <a:prstDash val="sysDash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" b="1" spc="0" dirty="0">
                          <a:solidFill>
                            <a:schemeClr val="bg1"/>
                          </a:solidFill>
                          <a:latin typeface="+mn-lt"/>
                          <a:cs typeface="Times New Roman"/>
                        </a:rPr>
                        <a:t>Onboarding</a:t>
                      </a:r>
                      <a:endParaRPr sz="400" b="1" spc="0" dirty="0">
                        <a:solidFill>
                          <a:schemeClr val="bg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6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8721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Active participation in onboarding peer program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New hires complete all 4 meetings part of the onboarding peer program</a:t>
                      </a:r>
                    </a:p>
                  </a:txBody>
                  <a:tcPr marL="0" marR="0" marT="48721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LMS system (self-reported), post-onboarding survey</a:t>
                      </a:r>
                      <a:endParaRPr sz="400" spc="0">
                        <a:solidFill>
                          <a:schemeClr val="tx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8721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100%</a:t>
                      </a:r>
                      <a:endParaRPr sz="400" spc="0">
                        <a:solidFill>
                          <a:schemeClr val="tx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8721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31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9525">
                      <a:solidFill>
                        <a:srgbClr val="60B54E"/>
                      </a:solidFill>
                      <a:prstDash val="sysDash"/>
                    </a:lnL>
                    <a:lnR w="9525">
                      <a:solidFill>
                        <a:srgbClr val="82CCFD"/>
                      </a:solidFill>
                      <a:prstDash val="sysDash"/>
                    </a:lnR>
                    <a:lnT w="12700">
                      <a:solidFill>
                        <a:srgbClr val="478839"/>
                      </a:solidFill>
                      <a:prstDash val="solid"/>
                    </a:lnT>
                    <a:lnB w="12700">
                      <a:solidFill>
                        <a:srgbClr val="478839"/>
                      </a:solidFill>
                      <a:prstDash val="solid"/>
                    </a:lnB>
                    <a:solidFill>
                      <a:srgbClr val="C0E0B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9525">
                      <a:solidFill>
                        <a:srgbClr val="60B54E"/>
                      </a:solidFill>
                      <a:prstDash val="sysDash"/>
                    </a:lnL>
                    <a:lnR w="9525">
                      <a:solidFill>
                        <a:srgbClr val="60B54E"/>
                      </a:solidFill>
                      <a:prstDash val="sysDash"/>
                    </a:lnR>
                    <a:lnT w="12700">
                      <a:solidFill>
                        <a:srgbClr val="478839"/>
                      </a:solidFill>
                      <a:prstDash val="solid"/>
                    </a:lnT>
                    <a:lnB w="9525">
                      <a:solidFill>
                        <a:srgbClr val="82CCFD"/>
                      </a:solidFill>
                      <a:prstDash val="sysDash"/>
                    </a:lnB>
                    <a:solidFill>
                      <a:srgbClr val="C0E0B8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7</a:t>
                      </a:r>
                      <a:endParaRPr sz="400" spc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8721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Employee onboarding satisfaction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CSM satisfaction from survey regarding onboarding</a:t>
                      </a:r>
                    </a:p>
                  </a:txBody>
                  <a:tcPr marL="0" marR="0" marT="48721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Post-onboarding survey</a:t>
                      </a:r>
                      <a:endParaRPr sz="400" spc="0">
                        <a:solidFill>
                          <a:schemeClr val="tx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8721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Internal Baseline</a:t>
                      </a:r>
                      <a:endParaRPr sz="400" spc="0">
                        <a:solidFill>
                          <a:schemeClr val="tx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8721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8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9525">
                      <a:solidFill>
                        <a:srgbClr val="60B54E"/>
                      </a:solidFill>
                      <a:prstDash val="sysDash"/>
                    </a:lnL>
                    <a:lnR w="9525">
                      <a:solidFill>
                        <a:srgbClr val="82CCFD"/>
                      </a:solidFill>
                      <a:prstDash val="sysDash"/>
                    </a:lnR>
                    <a:lnT w="12700">
                      <a:solidFill>
                        <a:srgbClr val="478839"/>
                      </a:solidFill>
                      <a:prstDash val="solid"/>
                    </a:lnT>
                    <a:lnB w="12700">
                      <a:solidFill>
                        <a:srgbClr val="478839"/>
                      </a:solidFill>
                      <a:prstDash val="solid"/>
                    </a:lnB>
                    <a:solidFill>
                      <a:srgbClr val="C0E0B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9525">
                      <a:solidFill>
                        <a:srgbClr val="60B54E"/>
                      </a:solidFill>
                      <a:prstDash val="sysDash"/>
                    </a:lnL>
                    <a:lnR w="9525">
                      <a:solidFill>
                        <a:srgbClr val="60B54E"/>
                      </a:solidFill>
                      <a:prstDash val="sysDash"/>
                    </a:lnR>
                    <a:lnT w="12700">
                      <a:solidFill>
                        <a:srgbClr val="478839"/>
                      </a:solidFill>
                      <a:prstDash val="solid"/>
                    </a:lnT>
                    <a:lnB w="9525">
                      <a:solidFill>
                        <a:srgbClr val="82CCFD"/>
                      </a:solidFill>
                      <a:prstDash val="sysDash"/>
                    </a:lnB>
                    <a:solidFill>
                      <a:srgbClr val="C0E0B8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8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8721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Time to first meeting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Time in days between start date and first meeting with customer</a:t>
                      </a:r>
                    </a:p>
                  </a:txBody>
                  <a:tcPr marL="0" marR="0" marT="48721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SFDC, coach-tracked</a:t>
                      </a:r>
                    </a:p>
                  </a:txBody>
                  <a:tcPr marL="0" marR="0" marT="48721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Internal Baseline</a:t>
                      </a:r>
                      <a:endParaRPr sz="400" spc="0">
                        <a:solidFill>
                          <a:schemeClr val="tx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8721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8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9525">
                      <a:solidFill>
                        <a:srgbClr val="60B54E"/>
                      </a:solidFill>
                      <a:prstDash val="sysDash"/>
                    </a:lnL>
                    <a:lnR w="9525">
                      <a:solidFill>
                        <a:srgbClr val="82CCFD"/>
                      </a:solidFill>
                      <a:prstDash val="sysDash"/>
                    </a:lnR>
                    <a:lnT w="12700">
                      <a:solidFill>
                        <a:srgbClr val="478839"/>
                      </a:solidFill>
                      <a:prstDash val="solid"/>
                    </a:lnT>
                    <a:lnB w="12700">
                      <a:solidFill>
                        <a:srgbClr val="478839"/>
                      </a:solidFill>
                      <a:prstDash val="solid"/>
                    </a:lnB>
                    <a:solidFill>
                      <a:srgbClr val="C0E0B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" b="1" spc="0" dirty="0">
                          <a:solidFill>
                            <a:schemeClr val="bg1"/>
                          </a:solidFill>
                          <a:latin typeface="+mn-lt"/>
                          <a:cs typeface="Times New Roman"/>
                        </a:rPr>
                        <a:t>Core Performance</a:t>
                      </a:r>
                      <a:endParaRPr sz="400" b="1" spc="0" dirty="0">
                        <a:solidFill>
                          <a:schemeClr val="bg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9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8721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# of check-ins/webinars/trainings conducted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3600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Number of customer interactions conducted</a:t>
                      </a:r>
                    </a:p>
                  </a:txBody>
                  <a:tcPr marL="0" marR="0" marT="48721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SFDC</a:t>
                      </a:r>
                    </a:p>
                  </a:txBody>
                  <a:tcPr marL="0" marR="0" marT="48721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Internal Baseline</a:t>
                      </a:r>
                    </a:p>
                  </a:txBody>
                  <a:tcPr marL="0" marR="0" marT="48721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31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9525">
                      <a:solidFill>
                        <a:srgbClr val="60B54E"/>
                      </a:solidFill>
                      <a:prstDash val="sysDash"/>
                    </a:lnL>
                    <a:lnR w="9525">
                      <a:solidFill>
                        <a:srgbClr val="82CCFD"/>
                      </a:solidFill>
                      <a:prstDash val="sysDash"/>
                    </a:lnR>
                    <a:lnT w="12700">
                      <a:solidFill>
                        <a:srgbClr val="478839"/>
                      </a:solidFill>
                      <a:prstDash val="solid"/>
                    </a:lnT>
                    <a:lnB w="12700">
                      <a:solidFill>
                        <a:srgbClr val="478839"/>
                      </a:solidFill>
                      <a:prstDash val="solid"/>
                    </a:lnB>
                    <a:solidFill>
                      <a:srgbClr val="C0E0B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9525">
                      <a:solidFill>
                        <a:srgbClr val="82CCFD"/>
                      </a:solidFill>
                      <a:prstDash val="sysDash"/>
                    </a:lnL>
                    <a:lnR w="9525">
                      <a:solidFill>
                        <a:srgbClr val="82CCFD"/>
                      </a:solidFill>
                      <a:prstDash val="sysDash"/>
                    </a:lnR>
                    <a:lnT w="9525">
                      <a:solidFill>
                        <a:srgbClr val="82CCFD"/>
                      </a:solidFill>
                      <a:prstDash val="sysDash"/>
                    </a:lnT>
                    <a:lnB w="12700">
                      <a:solidFill>
                        <a:srgbClr val="478839"/>
                      </a:solidFill>
                      <a:prstDash val="solid"/>
                    </a:lnB>
                    <a:solidFill>
                      <a:srgbClr val="C0E0B8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10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9228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CSM win rate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% of customers captured up for renewal</a:t>
                      </a:r>
                    </a:p>
                  </a:txBody>
                  <a:tcPr marL="0" marR="0" marT="49228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SFDC, coach-tracked</a:t>
                      </a:r>
                      <a:endParaRPr sz="400" spc="0">
                        <a:solidFill>
                          <a:schemeClr val="tx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9228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Internal Baseline</a:t>
                      </a:r>
                      <a:endParaRPr sz="400" spc="0">
                        <a:solidFill>
                          <a:schemeClr val="tx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9228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3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9525">
                      <a:solidFill>
                        <a:srgbClr val="60B54E"/>
                      </a:solidFill>
                      <a:prstDash val="sysDash"/>
                    </a:lnL>
                    <a:lnR w="9525">
                      <a:solidFill>
                        <a:srgbClr val="82CCFD"/>
                      </a:solidFill>
                      <a:prstDash val="sysDash"/>
                    </a:lnR>
                    <a:lnT w="12700">
                      <a:solidFill>
                        <a:srgbClr val="478839"/>
                      </a:solidFill>
                      <a:prstDash val="solid"/>
                    </a:lnT>
                    <a:lnB w="12700">
                      <a:solidFill>
                        <a:srgbClr val="478839"/>
                      </a:solidFill>
                      <a:prstDash val="solid"/>
                    </a:lnB>
                    <a:solidFill>
                      <a:srgbClr val="C0E0B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9525">
                      <a:solidFill>
                        <a:srgbClr val="82CCFD"/>
                      </a:solidFill>
                      <a:prstDash val="sysDash"/>
                    </a:lnL>
                    <a:lnR w="9525">
                      <a:solidFill>
                        <a:srgbClr val="82CCFD"/>
                      </a:solidFill>
                      <a:prstDash val="sysDash"/>
                    </a:lnR>
                    <a:lnT w="9525">
                      <a:solidFill>
                        <a:srgbClr val="82CCFD"/>
                      </a:solidFill>
                      <a:prstDash val="sysDash"/>
                    </a:lnT>
                    <a:lnB w="12700">
                      <a:solidFill>
                        <a:srgbClr val="478839"/>
                      </a:solidFill>
                      <a:prstDash val="solid"/>
                    </a:lnB>
                    <a:solidFill>
                      <a:srgbClr val="C0E0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400" spc="0">
                        <a:solidFill>
                          <a:schemeClr val="bg1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11</a:t>
                      </a:r>
                      <a:endParaRPr sz="400" spc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508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Active customer users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50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400" spc="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Active # of  customers</a:t>
                      </a:r>
                    </a:p>
                  </a:txBody>
                  <a:tcPr marL="0" marR="0" marT="508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400" spc="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SFDC, coach-tracked</a:t>
                      </a:r>
                    </a:p>
                  </a:txBody>
                  <a:tcPr marL="0" marR="0" marT="508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400" spc="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Internal Baseline</a:t>
                      </a:r>
                    </a:p>
                  </a:txBody>
                  <a:tcPr marL="0" marR="0" marT="508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8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9525">
                      <a:solidFill>
                        <a:srgbClr val="60B54E"/>
                      </a:solidFill>
                      <a:prstDash val="sysDash"/>
                    </a:lnL>
                    <a:lnR w="9525">
                      <a:solidFill>
                        <a:srgbClr val="82CCFD"/>
                      </a:solidFill>
                      <a:prstDash val="sysDash"/>
                    </a:lnR>
                    <a:lnT w="12700">
                      <a:solidFill>
                        <a:srgbClr val="478839"/>
                      </a:solidFill>
                      <a:prstDash val="solid"/>
                    </a:lnT>
                    <a:lnB w="12700">
                      <a:solidFill>
                        <a:srgbClr val="478839"/>
                      </a:solidFill>
                      <a:prstDash val="solid"/>
                    </a:lnB>
                    <a:solidFill>
                      <a:srgbClr val="C0E0B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9525">
                      <a:solidFill>
                        <a:srgbClr val="82CCFD"/>
                      </a:solidFill>
                      <a:prstDash val="sysDash"/>
                    </a:lnL>
                    <a:lnR w="9525">
                      <a:solidFill>
                        <a:srgbClr val="82CCFD"/>
                      </a:solidFill>
                      <a:prstDash val="sysDash"/>
                    </a:lnR>
                    <a:lnT w="9525">
                      <a:solidFill>
                        <a:srgbClr val="82CCFD"/>
                      </a:solidFill>
                      <a:prstDash val="sysDash"/>
                    </a:lnT>
                    <a:lnB w="12700">
                      <a:solidFill>
                        <a:srgbClr val="478839"/>
                      </a:solidFill>
                      <a:prstDash val="solid"/>
                    </a:lnB>
                    <a:solidFill>
                      <a:srgbClr val="C0E0B8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12</a:t>
                      </a:r>
                      <a:endParaRPr sz="400" spc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9228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Pipeline velocity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9228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Time in days at which qualified leads move through a rep’s renewal pipeline</a:t>
                      </a:r>
                    </a:p>
                  </a:txBody>
                  <a:tcPr marL="0" marR="0" marT="49228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SFDC</a:t>
                      </a:r>
                    </a:p>
                  </a:txBody>
                  <a:tcPr marL="0" marR="0" marT="49228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Internal Baseline</a:t>
                      </a:r>
                    </a:p>
                  </a:txBody>
                  <a:tcPr marL="0" marR="0" marT="49228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9810"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" b="1" i="0" spc="0" dirty="0">
                          <a:solidFill>
                            <a:schemeClr val="bg1"/>
                          </a:solidFill>
                          <a:latin typeface="+mn-lt"/>
                          <a:cs typeface="Times New Roman"/>
                        </a:rPr>
                        <a:t>Lagging Indicators</a:t>
                      </a:r>
                      <a:endParaRPr sz="400" b="1" i="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0" marB="0" vert="vert270" anchor="ctr">
                    <a:lnL w="9525">
                      <a:noFill/>
                      <a:prstDash val="sysDash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noFill/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" b="1" spc="0" dirty="0">
                          <a:solidFill>
                            <a:schemeClr val="bg1"/>
                          </a:solidFill>
                          <a:latin typeface="+mn-lt"/>
                          <a:cs typeface="Times New Roman"/>
                        </a:rPr>
                        <a:t>Onboarding</a:t>
                      </a:r>
                      <a:endParaRPr sz="400" b="1" spc="0" dirty="0">
                        <a:solidFill>
                          <a:schemeClr val="bg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13</a:t>
                      </a:r>
                      <a:endParaRPr sz="400" spc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8721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Ramp time to full productivity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Time from start date to full productivity for a CSM</a:t>
                      </a:r>
                    </a:p>
                  </a:txBody>
                  <a:tcPr marL="0" marR="0" marT="48721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SFDC, centralized</a:t>
                      </a:r>
                    </a:p>
                  </a:txBody>
                  <a:tcPr marL="0" marR="0" marT="48721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&lt;9 months</a:t>
                      </a:r>
                    </a:p>
                  </a:txBody>
                  <a:tcPr marL="0" marR="0" marT="48721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31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9525">
                      <a:solidFill>
                        <a:srgbClr val="60B54E"/>
                      </a:solidFill>
                      <a:prstDash val="sysDash"/>
                    </a:lnL>
                    <a:lnR w="9525">
                      <a:solidFill>
                        <a:srgbClr val="60B54E"/>
                      </a:solidFill>
                      <a:prstDash val="sysDash"/>
                    </a:lnR>
                    <a:lnT w="12700">
                      <a:solidFill>
                        <a:srgbClr val="478839"/>
                      </a:solidFill>
                      <a:prstDash val="solid"/>
                    </a:lnT>
                    <a:lnB w="9525">
                      <a:solidFill>
                        <a:srgbClr val="60B54E"/>
                      </a:solidFill>
                      <a:prstDash val="sysDash"/>
                    </a:lnB>
                    <a:solidFill>
                      <a:srgbClr val="9FD2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9525">
                      <a:solidFill>
                        <a:srgbClr val="60B54E"/>
                      </a:solidFill>
                      <a:prstDash val="sysDash"/>
                    </a:lnL>
                    <a:lnR w="9525">
                      <a:solidFill>
                        <a:srgbClr val="60B54E"/>
                      </a:solidFill>
                      <a:prstDash val="sysDash"/>
                    </a:lnR>
                    <a:lnT w="12700">
                      <a:solidFill>
                        <a:srgbClr val="478839"/>
                      </a:solidFill>
                      <a:prstDash val="solid"/>
                    </a:lnT>
                    <a:lnB w="9525">
                      <a:solidFill>
                        <a:srgbClr val="60B54E"/>
                      </a:solidFill>
                      <a:prstDash val="sysDash"/>
                    </a:lnB>
                    <a:solidFill>
                      <a:srgbClr val="9FD294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14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9228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First 180-day rep productivity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Rep’s productivity for their first 180 days</a:t>
                      </a:r>
                      <a:endParaRPr sz="400" spc="0">
                        <a:solidFill>
                          <a:schemeClr val="tx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9228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SFDC, centralized</a:t>
                      </a:r>
                    </a:p>
                  </a:txBody>
                  <a:tcPr marL="0" marR="0" marT="49228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Internal Baseline</a:t>
                      </a:r>
                    </a:p>
                  </a:txBody>
                  <a:tcPr marL="0" marR="0" marT="49228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8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9525">
                      <a:solidFill>
                        <a:srgbClr val="60B54E"/>
                      </a:solidFill>
                      <a:prstDash val="sysDash"/>
                    </a:lnL>
                    <a:lnR w="9525">
                      <a:solidFill>
                        <a:srgbClr val="60B54E"/>
                      </a:solidFill>
                      <a:prstDash val="sysDash"/>
                    </a:lnR>
                    <a:lnT w="12700">
                      <a:solidFill>
                        <a:srgbClr val="478839"/>
                      </a:solidFill>
                      <a:prstDash val="solid"/>
                    </a:lnT>
                    <a:lnB w="9525">
                      <a:solidFill>
                        <a:srgbClr val="60B54E"/>
                      </a:solidFill>
                      <a:prstDash val="sysDash"/>
                    </a:lnB>
                    <a:solidFill>
                      <a:srgbClr val="9FD2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9525">
                      <a:solidFill>
                        <a:srgbClr val="60B54E"/>
                      </a:solidFill>
                      <a:prstDash val="sysDash"/>
                    </a:lnL>
                    <a:lnR w="9525">
                      <a:solidFill>
                        <a:srgbClr val="60B54E"/>
                      </a:solidFill>
                      <a:prstDash val="sysDash"/>
                    </a:lnR>
                    <a:lnT w="12700">
                      <a:solidFill>
                        <a:srgbClr val="478839"/>
                      </a:solidFill>
                      <a:prstDash val="solid"/>
                    </a:lnT>
                    <a:lnB w="9525">
                      <a:solidFill>
                        <a:srgbClr val="60B54E"/>
                      </a:solidFill>
                      <a:prstDash val="sysDash"/>
                    </a:lnB>
                    <a:solidFill>
                      <a:srgbClr val="9FD294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15</a:t>
                      </a:r>
                      <a:endParaRPr sz="400" spc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9228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Rep 180-day attrition rate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Attrition rate for CSMs for first 180 days</a:t>
                      </a:r>
                    </a:p>
                  </a:txBody>
                  <a:tcPr marL="0" marR="0" marT="49228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HR-tracked</a:t>
                      </a:r>
                    </a:p>
                  </a:txBody>
                  <a:tcPr marL="0" marR="0" marT="49228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&lt;10%</a:t>
                      </a:r>
                    </a:p>
                  </a:txBody>
                  <a:tcPr marL="0" marR="0" marT="49228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31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9525">
                      <a:solidFill>
                        <a:srgbClr val="60B54E"/>
                      </a:solidFill>
                      <a:prstDash val="sysDash"/>
                    </a:lnL>
                    <a:lnR w="9525">
                      <a:solidFill>
                        <a:srgbClr val="60B54E"/>
                      </a:solidFill>
                      <a:prstDash val="sysDash"/>
                    </a:lnR>
                    <a:lnT w="12700">
                      <a:solidFill>
                        <a:srgbClr val="478839"/>
                      </a:solidFill>
                      <a:prstDash val="solid"/>
                    </a:lnT>
                    <a:lnB w="9525">
                      <a:solidFill>
                        <a:srgbClr val="60B54E"/>
                      </a:solidFill>
                      <a:prstDash val="sysDash"/>
                    </a:lnB>
                    <a:solidFill>
                      <a:srgbClr val="9FD29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400" b="1" spc="0" dirty="0">
                          <a:solidFill>
                            <a:schemeClr val="bg1"/>
                          </a:solidFill>
                          <a:latin typeface="+mn-lt"/>
                          <a:cs typeface="Times New Roman"/>
                        </a:rPr>
                        <a:t>Core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400" b="1" spc="0" dirty="0">
                          <a:solidFill>
                            <a:schemeClr val="bg1"/>
                          </a:solidFill>
                          <a:latin typeface="+mn-lt"/>
                          <a:cs typeface="Times New Roman"/>
                        </a:rPr>
                        <a:t>Performance</a:t>
                      </a:r>
                      <a:endParaRPr sz="400" b="1" spc="0" dirty="0">
                        <a:solidFill>
                          <a:schemeClr val="bg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508" marB="0" vert="vert27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noFill/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16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9228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Average rep productivity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Average rep productivity for a specified time period</a:t>
                      </a:r>
                      <a:endParaRPr sz="400" spc="0">
                        <a:solidFill>
                          <a:schemeClr val="tx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9228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SFDC, centralized</a:t>
                      </a:r>
                    </a:p>
                  </a:txBody>
                  <a:tcPr marL="0" marR="0" marT="49228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Baseline</a:t>
                      </a:r>
                    </a:p>
                  </a:txBody>
                  <a:tcPr marL="0" marR="0" marT="49228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98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9525">
                      <a:solidFill>
                        <a:srgbClr val="60B54E"/>
                      </a:solidFill>
                      <a:prstDash val="sysDash"/>
                    </a:lnL>
                    <a:lnR w="9525">
                      <a:solidFill>
                        <a:srgbClr val="60B54E"/>
                      </a:solidFill>
                      <a:prstDash val="sysDash"/>
                    </a:lnR>
                    <a:lnT w="12700">
                      <a:solidFill>
                        <a:srgbClr val="478839"/>
                      </a:solidFill>
                      <a:prstDash val="solid"/>
                    </a:lnT>
                    <a:lnB w="9525">
                      <a:solidFill>
                        <a:srgbClr val="60B54E"/>
                      </a:solidFill>
                      <a:prstDash val="sysDash"/>
                    </a:lnB>
                    <a:solidFill>
                      <a:srgbClr val="9FD2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 vert="vert270">
                    <a:lnL w="9525">
                      <a:solidFill>
                        <a:srgbClr val="60B54E"/>
                      </a:solidFill>
                      <a:prstDash val="sysDash"/>
                    </a:lnL>
                    <a:lnR w="9525">
                      <a:solidFill>
                        <a:srgbClr val="60B54E"/>
                      </a:solidFill>
                      <a:prstDash val="sysDash"/>
                    </a:lnR>
                    <a:lnT w="9525">
                      <a:solidFill>
                        <a:srgbClr val="60B54E"/>
                      </a:solidFill>
                      <a:prstDash val="sysDash"/>
                    </a:lnT>
                    <a:lnB w="9525">
                      <a:solidFill>
                        <a:srgbClr val="60B54E"/>
                      </a:solidFill>
                      <a:prstDash val="sysDash"/>
                    </a:lnB>
                    <a:solidFill>
                      <a:srgbClr val="9FD294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17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9228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Overall rep attrition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Attrition rate for all reps</a:t>
                      </a:r>
                      <a:endParaRPr sz="400" spc="0">
                        <a:solidFill>
                          <a:schemeClr val="tx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9228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HR-tracked</a:t>
                      </a:r>
                    </a:p>
                  </a:txBody>
                  <a:tcPr marL="0" marR="0" marT="49228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15-20%</a:t>
                      </a:r>
                    </a:p>
                  </a:txBody>
                  <a:tcPr marL="0" marR="0" marT="49228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98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9525">
                      <a:solidFill>
                        <a:srgbClr val="60B54E"/>
                      </a:solidFill>
                      <a:prstDash val="sysDash"/>
                    </a:lnL>
                    <a:lnR w="9525">
                      <a:solidFill>
                        <a:srgbClr val="60B54E"/>
                      </a:solidFill>
                      <a:prstDash val="sysDash"/>
                    </a:lnR>
                    <a:lnT w="12700">
                      <a:solidFill>
                        <a:srgbClr val="478839"/>
                      </a:solidFill>
                      <a:prstDash val="solid"/>
                    </a:lnT>
                    <a:lnB w="9525">
                      <a:solidFill>
                        <a:srgbClr val="60B54E"/>
                      </a:solidFill>
                      <a:prstDash val="sysDash"/>
                    </a:lnB>
                    <a:solidFill>
                      <a:srgbClr val="9FD2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 vert="vert270">
                    <a:lnL w="9525">
                      <a:solidFill>
                        <a:srgbClr val="60B54E"/>
                      </a:solidFill>
                      <a:prstDash val="sysDash"/>
                    </a:lnL>
                    <a:lnR w="9525">
                      <a:solidFill>
                        <a:srgbClr val="60B54E"/>
                      </a:solidFill>
                      <a:prstDash val="sysDash"/>
                    </a:lnR>
                    <a:lnT w="9525">
                      <a:solidFill>
                        <a:srgbClr val="60B54E"/>
                      </a:solidFill>
                      <a:prstDash val="sysDash"/>
                    </a:lnT>
                    <a:lnB w="9525">
                      <a:solidFill>
                        <a:srgbClr val="60B54E"/>
                      </a:solidFill>
                      <a:prstDash val="sysDash"/>
                    </a:lnB>
                    <a:solidFill>
                      <a:srgbClr val="9FD294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18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49228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noFill/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Forecast accuracy</a:t>
                      </a:r>
                      <a:endParaRPr sz="4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noFill/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Average % accuracy for forecasts for a designated look-back period</a:t>
                      </a:r>
                    </a:p>
                  </a:txBody>
                  <a:tcPr marL="0" marR="0" marT="49228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SFDC, centralized, coach-tracked</a:t>
                      </a:r>
                    </a:p>
                  </a:txBody>
                  <a:tcPr marL="0" marR="0" marT="49228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4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90+%</a:t>
                      </a:r>
                    </a:p>
                  </a:txBody>
                  <a:tcPr marL="0" marR="0" marT="49228" marB="0">
                    <a:lnL w="9525">
                      <a:noFill/>
                      <a:prstDash val="solid"/>
                    </a:lnL>
                    <a:lnR w="9525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8" name="object 9">
            <a:extLst>
              <a:ext uri="{FF2B5EF4-FFF2-40B4-BE49-F238E27FC236}">
                <a16:creationId xmlns:a16="http://schemas.microsoft.com/office/drawing/2014/main" id="{33E3C12D-B342-200B-B578-9A5B6C414140}"/>
              </a:ext>
            </a:extLst>
          </p:cNvPr>
          <p:cNvSpPr txBox="1"/>
          <p:nvPr/>
        </p:nvSpPr>
        <p:spPr>
          <a:xfrm>
            <a:off x="609600" y="5100465"/>
            <a:ext cx="2596991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0665" algn="l"/>
              </a:tabLst>
            </a:pPr>
            <a:r>
              <a:rPr sz="1000" b="1" dirty="0">
                <a:solidFill>
                  <a:schemeClr val="accent3"/>
                </a:solidFill>
                <a:cs typeface="Arial"/>
              </a:rPr>
              <a:t>Definitions for Methods of Tracking:</a:t>
            </a: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95BEE55E-5C27-900E-D2DD-8F8EF6B18A75}"/>
              </a:ext>
            </a:extLst>
          </p:cNvPr>
          <p:cNvSpPr txBox="1"/>
          <p:nvPr/>
        </p:nvSpPr>
        <p:spPr>
          <a:xfrm>
            <a:off x="609600" y="5321326"/>
            <a:ext cx="10972800" cy="8508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tabLst>
                <a:tab pos="241300" algn="l"/>
                <a:tab pos="241935" algn="l"/>
              </a:tabLst>
            </a:pPr>
            <a:r>
              <a:rPr sz="700" dirty="0">
                <a:cs typeface="Arial"/>
              </a:rPr>
              <a:t>LMS system: Tracked through LMS system through checklists, certification programs, etc.</a:t>
            </a:r>
          </a:p>
          <a:p>
            <a:pPr marL="240665" indent="-2286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tabLst>
                <a:tab pos="241300" algn="l"/>
                <a:tab pos="241935" algn="l"/>
              </a:tabLst>
            </a:pPr>
            <a:r>
              <a:rPr sz="700" dirty="0">
                <a:cs typeface="Arial"/>
              </a:rPr>
              <a:t>Centralized: Manually tracked by central repository (by Enablement or Ops teams)</a:t>
            </a:r>
          </a:p>
          <a:p>
            <a:pPr marL="240665" indent="-2286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tabLst>
                <a:tab pos="241300" algn="l"/>
                <a:tab pos="241935" algn="l"/>
              </a:tabLst>
            </a:pPr>
            <a:r>
              <a:rPr sz="700" dirty="0">
                <a:cs typeface="Arial"/>
              </a:rPr>
              <a:t>Coach-tracked: Manually tracked by coaches and then aggregated to central repository</a:t>
            </a:r>
          </a:p>
          <a:p>
            <a:pPr marL="240665" indent="-2286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tabLst>
                <a:tab pos="241300" algn="l"/>
                <a:tab pos="241935" algn="l"/>
              </a:tabLst>
            </a:pPr>
            <a:r>
              <a:rPr sz="700" dirty="0">
                <a:cs typeface="Arial"/>
              </a:rPr>
              <a:t>SFDC: Tracked through Salesforce.com through dashboards, automated reports, etc.</a:t>
            </a:r>
          </a:p>
          <a:p>
            <a:pPr marL="240665" indent="-2286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tabLst>
                <a:tab pos="241300" algn="l"/>
                <a:tab pos="241935" algn="l"/>
              </a:tabLst>
            </a:pPr>
            <a:r>
              <a:rPr sz="700" dirty="0">
                <a:cs typeface="Arial"/>
              </a:rPr>
              <a:t>HR-tracked: HR is responsible for tracking through method of choice</a:t>
            </a:r>
          </a:p>
          <a:p>
            <a:pPr marL="240665" indent="-2286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  <a:tabLst>
                <a:tab pos="241300" algn="l"/>
                <a:tab pos="241935" algn="l"/>
              </a:tabLst>
            </a:pPr>
            <a:r>
              <a:rPr sz="700" dirty="0">
                <a:cs typeface="Arial"/>
              </a:rPr>
              <a:t>Post-Onboarding Survey: Tracking through survey taken by reps post-onboarding</a:t>
            </a:r>
          </a:p>
        </p:txBody>
      </p:sp>
    </p:spTree>
    <p:extLst>
      <p:ext uri="{BB962C8B-B14F-4D97-AF65-F5344CB8AC3E}">
        <p14:creationId xmlns:p14="http://schemas.microsoft.com/office/powerpoint/2010/main" val="1044464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12618-6BEC-3B19-185F-E180C68F2F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High-Level Execution Plans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C432E-5DB3-94AA-E07B-1EFBFFF53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972748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250DF4-6CE3-D1A5-B1B8-8FC70D213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</a:t>
            </a:r>
            <a:r>
              <a:rPr lang="en-US" spc="-90" dirty="0"/>
              <a:t> </a:t>
            </a:r>
            <a:r>
              <a:rPr lang="en-US" spc="114" dirty="0"/>
              <a:t>Life</a:t>
            </a:r>
            <a:r>
              <a:rPr lang="en-US" spc="-85" dirty="0"/>
              <a:t> </a:t>
            </a:r>
            <a:r>
              <a:rPr lang="en-US" spc="-10" dirty="0"/>
              <a:t>Cycle</a:t>
            </a:r>
            <a:r>
              <a:rPr lang="en-US" spc="-85" dirty="0"/>
              <a:t> </a:t>
            </a:r>
            <a:r>
              <a:rPr lang="en-US" spc="-10" dirty="0"/>
              <a:t>Management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2CDF70-3A5C-CE39-2F97-B75BC596F6EC}"/>
              </a:ext>
            </a:extLst>
          </p:cNvPr>
          <p:cNvSpPr/>
          <p:nvPr/>
        </p:nvSpPr>
        <p:spPr>
          <a:xfrm>
            <a:off x="609600" y="1883790"/>
            <a:ext cx="4279900" cy="13547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B37586BC-AFA6-D39D-4264-49175509B5B3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3350642"/>
          <a:ext cx="10980000" cy="26349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100" b="1" spc="0" dirty="0">
                          <a:solidFill>
                            <a:srgbClr val="FFFFFF"/>
                          </a:solidFill>
                          <a:latin typeface="+mn-lt"/>
                          <a:cs typeface="Gill Sans MT"/>
                        </a:rPr>
                        <a:t>Key Task Breakdown</a:t>
                      </a:r>
                      <a:endParaRPr sz="1100" spc="0" dirty="0">
                        <a:latin typeface="+mn-lt"/>
                        <a:cs typeface="Gill Sans MT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54305" marR="61594" indent="-838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0" dirty="0">
                          <a:solidFill>
                            <a:srgbClr val="FFFFFF"/>
                          </a:solidFill>
                          <a:latin typeface="+mn-lt"/>
                          <a:cs typeface="Gill Sans MT"/>
                        </a:rPr>
                        <a:t>Week 1-2</a:t>
                      </a:r>
                      <a:endParaRPr sz="1100" spc="0" dirty="0">
                        <a:latin typeface="+mn-lt"/>
                        <a:cs typeface="Gill Sans MT"/>
                      </a:endParaRPr>
                    </a:p>
                  </a:txBody>
                  <a:tcPr marL="0" marR="0" marT="2578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54305" marR="61594" indent="-838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0" dirty="0">
                          <a:solidFill>
                            <a:srgbClr val="FFFFFF"/>
                          </a:solidFill>
                          <a:latin typeface="+mn-lt"/>
                          <a:cs typeface="Gill Sans MT"/>
                        </a:rPr>
                        <a:t>Week 3-4</a:t>
                      </a:r>
                      <a:endParaRPr sz="1100" spc="0" dirty="0">
                        <a:latin typeface="+mn-lt"/>
                        <a:cs typeface="Gill Sans MT"/>
                      </a:endParaRPr>
                    </a:p>
                  </a:txBody>
                  <a:tcPr marL="0" marR="0" marT="2578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50495" marR="57150" indent="-838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0" dirty="0">
                          <a:solidFill>
                            <a:srgbClr val="FFFFFF"/>
                          </a:solidFill>
                          <a:latin typeface="+mn-lt"/>
                          <a:cs typeface="Gill Sans MT"/>
                        </a:rPr>
                        <a:t>Week 5-6</a:t>
                      </a:r>
                      <a:endParaRPr sz="1100" spc="0" dirty="0">
                        <a:latin typeface="+mn-lt"/>
                        <a:cs typeface="Gill Sans MT"/>
                      </a:endParaRPr>
                    </a:p>
                  </a:txBody>
                  <a:tcPr marL="0" marR="0" marT="2578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54940" marR="61594" indent="-838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0" dirty="0">
                          <a:solidFill>
                            <a:srgbClr val="FFFFFF"/>
                          </a:solidFill>
                          <a:latin typeface="+mn-lt"/>
                          <a:cs typeface="Gill Sans MT"/>
                        </a:rPr>
                        <a:t>Week 7-8</a:t>
                      </a:r>
                      <a:endParaRPr sz="1100" spc="0" dirty="0">
                        <a:latin typeface="+mn-lt"/>
                        <a:cs typeface="Gill Sans MT"/>
                      </a:endParaRPr>
                    </a:p>
                  </a:txBody>
                  <a:tcPr marL="0" marR="0" marT="2578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56515" indent="-336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0" dirty="0">
                          <a:solidFill>
                            <a:srgbClr val="FFFFFF"/>
                          </a:solidFill>
                          <a:latin typeface="+mn-lt"/>
                          <a:cs typeface="Gill Sans MT"/>
                        </a:rPr>
                        <a:t>Week 9-10</a:t>
                      </a:r>
                      <a:endParaRPr sz="1100" spc="0" dirty="0">
                        <a:latin typeface="+mn-lt"/>
                        <a:cs typeface="Gill Sans MT"/>
                      </a:endParaRPr>
                    </a:p>
                  </a:txBody>
                  <a:tcPr marL="0" marR="0" marT="2578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52705" indent="165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0" dirty="0">
                          <a:solidFill>
                            <a:srgbClr val="FFFFFF"/>
                          </a:solidFill>
                          <a:latin typeface="+mn-lt"/>
                          <a:cs typeface="Gill Sans MT"/>
                        </a:rPr>
                        <a:t>Week 11-12</a:t>
                      </a:r>
                      <a:endParaRPr sz="1100" spc="0" dirty="0">
                        <a:latin typeface="+mn-lt"/>
                        <a:cs typeface="Gill Sans MT"/>
                      </a:endParaRPr>
                    </a:p>
                  </a:txBody>
                  <a:tcPr marL="0" marR="0" marT="2578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52069" indent="165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0" dirty="0">
                          <a:solidFill>
                            <a:srgbClr val="FFFFFF"/>
                          </a:solidFill>
                          <a:latin typeface="+mn-lt"/>
                          <a:cs typeface="Gill Sans MT"/>
                        </a:rPr>
                        <a:t>Week 13-14</a:t>
                      </a:r>
                      <a:endParaRPr sz="1100" spc="0" dirty="0">
                        <a:latin typeface="+mn-lt"/>
                        <a:cs typeface="Gill Sans MT"/>
                      </a:endParaRPr>
                    </a:p>
                  </a:txBody>
                  <a:tcPr marL="0" marR="0" marT="2578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52069" indent="165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0" dirty="0">
                          <a:solidFill>
                            <a:srgbClr val="FFFFFF"/>
                          </a:solidFill>
                          <a:latin typeface="+mn-lt"/>
                          <a:cs typeface="Gill Sans MT"/>
                        </a:rPr>
                        <a:t>Week 15-16</a:t>
                      </a:r>
                      <a:endParaRPr sz="1100" spc="0" dirty="0">
                        <a:latin typeface="+mn-lt"/>
                        <a:cs typeface="Gill Sans MT"/>
                      </a:endParaRPr>
                    </a:p>
                  </a:txBody>
                  <a:tcPr marL="0" marR="0" marT="2578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537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00" b="1" spc="0" dirty="0">
                          <a:solidFill>
                            <a:srgbClr val="FFFFFF"/>
                          </a:solidFill>
                          <a:latin typeface="+mn-lt"/>
                          <a:cs typeface="Gill Sans MT"/>
                        </a:rPr>
                        <a:t>Customer Life Cycle Management</a:t>
                      </a:r>
                      <a:endParaRPr sz="800" spc="0" dirty="0">
                        <a:latin typeface="+mn-lt"/>
                        <a:cs typeface="Gill Sans MT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875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800" spc="0" dirty="0">
                          <a:latin typeface="+mn-lt"/>
                          <a:cs typeface="Gill Sans MT"/>
                        </a:rPr>
                        <a:t>Identify and define cross-functional owners for all ongoing and planned CLCM</a:t>
                      </a:r>
                      <a:r>
                        <a:rPr sz="800" spc="0" baseline="37037" dirty="0">
                          <a:latin typeface="+mn-lt"/>
                          <a:cs typeface="Gill Sans MT"/>
                        </a:rPr>
                        <a:t>1 </a:t>
                      </a:r>
                      <a:r>
                        <a:rPr sz="800" spc="0" dirty="0">
                          <a:latin typeface="+mn-lt"/>
                          <a:cs typeface="Gill Sans MT"/>
                        </a:rPr>
                        <a:t>activities</a:t>
                      </a:r>
                    </a:p>
                  </a:txBody>
                  <a:tcPr marL="72000" marR="0" marT="0" marB="0" anchor="ctr">
                    <a:lnL w="6350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6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spc="0" dirty="0">
                          <a:latin typeface="+mn-lt"/>
                          <a:cs typeface="Gill Sans MT"/>
                        </a:rPr>
                        <a:t>Ensure all activities can be measured and each owner has accountability as a part of their performance review</a:t>
                      </a:r>
                    </a:p>
                  </a:txBody>
                  <a:tcPr marL="72000" marR="0" marT="0" marB="0" anchor="ctr">
                    <a:lnL w="6350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775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800" spc="0" dirty="0">
                          <a:latin typeface="+mn-lt"/>
                          <a:cs typeface="Gill Sans MT"/>
                        </a:rPr>
                        <a:t>Conduct initial periodic cross-functional CLCM meetings with key to align and remove barriers</a:t>
                      </a:r>
                    </a:p>
                  </a:txBody>
                  <a:tcPr marL="72000" marR="0" marT="0" marB="0" anchor="ctr">
                    <a:lnL w="6350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978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800" spc="0" dirty="0">
                          <a:latin typeface="+mn-lt"/>
                          <a:cs typeface="Gill Sans MT"/>
                        </a:rPr>
                        <a:t>Identify automation opportunities and coordinate with IT; scale CLCM based on account segmentation for high, medium, low-touch</a:t>
                      </a:r>
                    </a:p>
                  </a:txBody>
                  <a:tcPr marL="72000" marR="0" marT="0" marB="0" anchor="ctr">
                    <a:lnL w="6350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29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800" spc="0" dirty="0">
                          <a:latin typeface="+mn-lt"/>
                          <a:cs typeface="Gill Sans MT"/>
                        </a:rPr>
                        <a:t>Operationalize CLCM through Play creation across high, medium, low-touch models</a:t>
                      </a:r>
                    </a:p>
                  </a:txBody>
                  <a:tcPr marL="72000" marR="0" marT="0" marB="0" anchor="ctr">
                    <a:lnL w="6350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078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spc="0" dirty="0">
                          <a:latin typeface="+mn-lt"/>
                          <a:cs typeface="Gill Sans MT"/>
                        </a:rPr>
                        <a:t>Develop training and enablement materials related to CLCM; conduct training for relevant departments, develop for future employees</a:t>
                      </a:r>
                    </a:p>
                  </a:txBody>
                  <a:tcPr marL="72000" marR="0" marT="0" marB="0" anchor="ctr">
                    <a:lnL w="6350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46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spc="0" dirty="0">
                          <a:latin typeface="+mn-lt"/>
                          <a:cs typeface="Gill Sans MT"/>
                        </a:rPr>
                        <a:t>Define an executive owner of the Customer Journey on a go-forward basis</a:t>
                      </a:r>
                    </a:p>
                  </a:txBody>
                  <a:tcPr marL="72000" marR="0" marT="0" marB="0" anchor="ctr">
                    <a:lnL w="6350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46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800" spc="0" dirty="0">
                          <a:latin typeface="+mn-lt"/>
                          <a:cs typeface="Gill Sans MT"/>
                        </a:rPr>
                        <a:t>Establish a process to refresh the Customer Journey</a:t>
                      </a:r>
                    </a:p>
                  </a:txBody>
                  <a:tcPr marL="72000" marR="0" marT="0" marB="0" anchor="ctr">
                    <a:lnL w="6350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1E44B46-FB09-A387-C520-5A0389D31893}"/>
              </a:ext>
            </a:extLst>
          </p:cNvPr>
          <p:cNvSpPr/>
          <p:nvPr/>
        </p:nvSpPr>
        <p:spPr>
          <a:xfrm>
            <a:off x="609600" y="1268413"/>
            <a:ext cx="4279900" cy="5032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4C8C3B-B141-ACDC-568A-82A3B9622B41}"/>
              </a:ext>
            </a:extLst>
          </p:cNvPr>
          <p:cNvSpPr txBox="1"/>
          <p:nvPr/>
        </p:nvSpPr>
        <p:spPr>
          <a:xfrm>
            <a:off x="740029" y="1381531"/>
            <a:ext cx="40190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B42833-ACA5-97A9-EB61-10B5876B1943}"/>
              </a:ext>
            </a:extLst>
          </p:cNvPr>
          <p:cNvSpPr txBox="1"/>
          <p:nvPr/>
        </p:nvSpPr>
        <p:spPr>
          <a:xfrm>
            <a:off x="740029" y="2007219"/>
            <a:ext cx="401904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94615">
              <a:lnSpc>
                <a:spcPct val="100000"/>
              </a:lnSpc>
              <a:spcBef>
                <a:spcPts val="955"/>
              </a:spcBef>
            </a:pPr>
            <a:r>
              <a:rPr lang="en-US" sz="1200" dirty="0">
                <a:cs typeface="Gill Sans MT"/>
              </a:rPr>
              <a:t>Operationalize the new Customer Journey and develop enablement and training material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4A1051-4A5B-7EF3-F80D-7831D636E790}"/>
              </a:ext>
            </a:extLst>
          </p:cNvPr>
          <p:cNvSpPr/>
          <p:nvPr/>
        </p:nvSpPr>
        <p:spPr>
          <a:xfrm>
            <a:off x="5019928" y="1883790"/>
            <a:ext cx="6562471" cy="13547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741528-3C38-1DEC-912A-CF28EBC2FDFB}"/>
              </a:ext>
            </a:extLst>
          </p:cNvPr>
          <p:cNvSpPr/>
          <p:nvPr/>
        </p:nvSpPr>
        <p:spPr>
          <a:xfrm>
            <a:off x="5019928" y="1268413"/>
            <a:ext cx="6562471" cy="5032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582426-787B-0650-DFA6-4296E6EC87F9}"/>
              </a:ext>
            </a:extLst>
          </p:cNvPr>
          <p:cNvSpPr txBox="1"/>
          <p:nvPr/>
        </p:nvSpPr>
        <p:spPr>
          <a:xfrm>
            <a:off x="5150358" y="1381531"/>
            <a:ext cx="40190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Execution Plan Overview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EF94F2-B8EA-D09B-D179-DE58306E3D3A}"/>
              </a:ext>
            </a:extLst>
          </p:cNvPr>
          <p:cNvSpPr txBox="1"/>
          <p:nvPr/>
        </p:nvSpPr>
        <p:spPr>
          <a:xfrm>
            <a:off x="5150357" y="2007219"/>
            <a:ext cx="630161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1130"/>
              </a:spcBef>
              <a:buFont typeface="Arial" panose="020B0604020202020204" pitchFamily="34" charset="0"/>
              <a:buChar char="•"/>
              <a:tabLst>
                <a:tab pos="218440" algn="l"/>
              </a:tabLst>
            </a:pPr>
            <a:r>
              <a:rPr lang="en-US" sz="1200" dirty="0">
                <a:cs typeface="Gill Sans MT"/>
              </a:rPr>
              <a:t>Define clear roles and responsibilities for activities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18440" algn="l"/>
              </a:tabLst>
            </a:pPr>
            <a:r>
              <a:rPr lang="en-US" sz="1200" dirty="0">
                <a:cs typeface="Gill Sans MT"/>
              </a:rPr>
              <a:t>Coordinate across workstreams to identify enablement materials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18440" algn="l"/>
              </a:tabLst>
            </a:pPr>
            <a:r>
              <a:rPr lang="en-US" sz="1200" dirty="0">
                <a:cs typeface="Gill Sans MT"/>
              </a:rPr>
              <a:t>Educate organization on Customer Journey and roles and responsibilities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18440" algn="l"/>
              </a:tabLst>
            </a:pPr>
            <a:r>
              <a:rPr lang="en-US" sz="1200" dirty="0">
                <a:cs typeface="Gill Sans MT"/>
              </a:rPr>
              <a:t>Operationalize through plays based on high, medium, and low-touch CS models</a:t>
            </a: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AAAB6A4C-5987-DCEF-4F27-14D48974CFBF}"/>
              </a:ext>
            </a:extLst>
          </p:cNvPr>
          <p:cNvSpPr txBox="1"/>
          <p:nvPr/>
        </p:nvSpPr>
        <p:spPr>
          <a:xfrm>
            <a:off x="666750" y="6021555"/>
            <a:ext cx="38709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chemeClr val="accent3"/>
                </a:solidFill>
                <a:cs typeface="Gill Sans MT"/>
              </a:rPr>
              <a:t>Notes: 1) Customer Life Cycle Management (CLCM)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4E6CA2-638C-1248-754A-AE304C8F5710}"/>
              </a:ext>
            </a:extLst>
          </p:cNvPr>
          <p:cNvSpPr/>
          <p:nvPr/>
        </p:nvSpPr>
        <p:spPr>
          <a:xfrm>
            <a:off x="9763125" y="814456"/>
            <a:ext cx="1819275" cy="3238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194580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250DF4-6CE3-D1A5-B1B8-8FC70D213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</a:t>
            </a:r>
            <a:r>
              <a:rPr lang="en-US" spc="-50" dirty="0"/>
              <a:t> </a:t>
            </a:r>
            <a:r>
              <a:rPr lang="en-US" spc="-120" dirty="0"/>
              <a:t>Onboarding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2CDF70-3A5C-CE39-2F97-B75BC596F6EC}"/>
              </a:ext>
            </a:extLst>
          </p:cNvPr>
          <p:cNvSpPr/>
          <p:nvPr/>
        </p:nvSpPr>
        <p:spPr>
          <a:xfrm>
            <a:off x="609600" y="1883790"/>
            <a:ext cx="4279900" cy="13547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B37586BC-AFA6-D39D-4264-49175509B5B3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3350642"/>
          <a:ext cx="10980000" cy="282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100" b="1" spc="0" dirty="0">
                          <a:solidFill>
                            <a:srgbClr val="FFFFFF"/>
                          </a:solidFill>
                          <a:latin typeface="+mn-lt"/>
                          <a:cs typeface="Gill Sans MT"/>
                        </a:rPr>
                        <a:t>Key Task Breakdown</a:t>
                      </a:r>
                      <a:endParaRPr sz="1100" spc="0" dirty="0">
                        <a:latin typeface="+mn-lt"/>
                        <a:cs typeface="Gill Sans MT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54305" marR="61594" indent="-838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0" dirty="0">
                          <a:solidFill>
                            <a:srgbClr val="FFFFFF"/>
                          </a:solidFill>
                          <a:latin typeface="+mn-lt"/>
                          <a:cs typeface="Gill Sans MT"/>
                        </a:rPr>
                        <a:t>Week 1-2</a:t>
                      </a:r>
                      <a:endParaRPr sz="1100" spc="0" dirty="0">
                        <a:latin typeface="+mn-lt"/>
                        <a:cs typeface="Gill Sans MT"/>
                      </a:endParaRPr>
                    </a:p>
                  </a:txBody>
                  <a:tcPr marL="0" marR="0" marT="2578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54305" marR="61594" indent="-838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0" dirty="0">
                          <a:solidFill>
                            <a:srgbClr val="FFFFFF"/>
                          </a:solidFill>
                          <a:latin typeface="+mn-lt"/>
                          <a:cs typeface="Gill Sans MT"/>
                        </a:rPr>
                        <a:t>Week 3-4</a:t>
                      </a:r>
                      <a:endParaRPr sz="1100" spc="0" dirty="0">
                        <a:latin typeface="+mn-lt"/>
                        <a:cs typeface="Gill Sans MT"/>
                      </a:endParaRPr>
                    </a:p>
                  </a:txBody>
                  <a:tcPr marL="0" marR="0" marT="2578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50495" marR="57150" indent="-838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0" dirty="0">
                          <a:solidFill>
                            <a:srgbClr val="FFFFFF"/>
                          </a:solidFill>
                          <a:latin typeface="+mn-lt"/>
                          <a:cs typeface="Gill Sans MT"/>
                        </a:rPr>
                        <a:t>Week 5-6</a:t>
                      </a:r>
                      <a:endParaRPr sz="1100" spc="0">
                        <a:latin typeface="+mn-lt"/>
                        <a:cs typeface="Gill Sans MT"/>
                      </a:endParaRPr>
                    </a:p>
                  </a:txBody>
                  <a:tcPr marL="0" marR="0" marT="2578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54940" marR="61594" indent="-838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0" dirty="0">
                          <a:solidFill>
                            <a:srgbClr val="FFFFFF"/>
                          </a:solidFill>
                          <a:latin typeface="+mn-lt"/>
                          <a:cs typeface="Gill Sans MT"/>
                        </a:rPr>
                        <a:t>Week 7-8</a:t>
                      </a:r>
                      <a:endParaRPr sz="1100" spc="0">
                        <a:latin typeface="+mn-lt"/>
                        <a:cs typeface="Gill Sans MT"/>
                      </a:endParaRPr>
                    </a:p>
                  </a:txBody>
                  <a:tcPr marL="0" marR="0" marT="2578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56515" indent="-336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0" dirty="0">
                          <a:solidFill>
                            <a:srgbClr val="FFFFFF"/>
                          </a:solidFill>
                          <a:latin typeface="+mn-lt"/>
                          <a:cs typeface="Gill Sans MT"/>
                        </a:rPr>
                        <a:t>Week 9-10</a:t>
                      </a:r>
                      <a:endParaRPr sz="1100" spc="0" dirty="0">
                        <a:latin typeface="+mn-lt"/>
                        <a:cs typeface="Gill Sans MT"/>
                      </a:endParaRPr>
                    </a:p>
                  </a:txBody>
                  <a:tcPr marL="0" marR="0" marT="2578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52705" indent="165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0" dirty="0">
                          <a:solidFill>
                            <a:srgbClr val="FFFFFF"/>
                          </a:solidFill>
                          <a:latin typeface="+mn-lt"/>
                          <a:cs typeface="Gill Sans MT"/>
                        </a:rPr>
                        <a:t>Week 11-12</a:t>
                      </a:r>
                      <a:endParaRPr sz="1100" spc="0" dirty="0">
                        <a:latin typeface="+mn-lt"/>
                        <a:cs typeface="Gill Sans MT"/>
                      </a:endParaRPr>
                    </a:p>
                  </a:txBody>
                  <a:tcPr marL="0" marR="0" marT="2578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52069" indent="165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0" dirty="0">
                          <a:solidFill>
                            <a:srgbClr val="FFFFFF"/>
                          </a:solidFill>
                          <a:latin typeface="+mn-lt"/>
                          <a:cs typeface="Gill Sans MT"/>
                        </a:rPr>
                        <a:t>Week 13-14</a:t>
                      </a:r>
                      <a:endParaRPr sz="1100" spc="0" dirty="0">
                        <a:latin typeface="+mn-lt"/>
                        <a:cs typeface="Gill Sans MT"/>
                      </a:endParaRPr>
                    </a:p>
                  </a:txBody>
                  <a:tcPr marL="0" marR="0" marT="2578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52069" indent="165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0" dirty="0">
                          <a:solidFill>
                            <a:srgbClr val="FFFFFF"/>
                          </a:solidFill>
                          <a:latin typeface="+mn-lt"/>
                          <a:cs typeface="Gill Sans MT"/>
                        </a:rPr>
                        <a:t>Week 15-16</a:t>
                      </a:r>
                      <a:endParaRPr sz="1100" spc="0" dirty="0">
                        <a:latin typeface="+mn-lt"/>
                        <a:cs typeface="Gill Sans MT"/>
                      </a:endParaRPr>
                    </a:p>
                  </a:txBody>
                  <a:tcPr marL="0" marR="0" marT="25782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8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Customer Onboarding</a:t>
                      </a:r>
                      <a:endParaRPr sz="8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8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Develop scope, key activities, and competencies for onboarding program management; recruit and hire for position</a:t>
                      </a:r>
                    </a:p>
                  </a:txBody>
                  <a:tcPr marL="72000" marR="0" marT="0" marB="0" anchor="ctr">
                    <a:lnL w="6350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8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Review current state process for customers who have received onboarding</a:t>
                      </a:r>
                    </a:p>
                  </a:txBody>
                  <a:tcPr marL="72000" marR="0" marT="0" marB="0" anchor="ctr">
                    <a:lnL w="6350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sz="8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Assess technology needs and cross-functional requirements for standardizing the onboarding process</a:t>
                      </a:r>
                    </a:p>
                  </a:txBody>
                  <a:tcPr marL="72000" marR="0" marT="0" marB="0" anchor="ctr">
                    <a:lnL w="6350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</a:pPr>
                      <a:r>
                        <a:rPr sz="8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Establish value drivers and additional services/support for onboarding program</a:t>
                      </a:r>
                    </a:p>
                  </a:txBody>
                  <a:tcPr marL="72000" marR="0" marT="0" marB="0" anchor="ctr">
                    <a:lnL w="6350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8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Develop onboarding collateral and training material by segments</a:t>
                      </a:r>
                    </a:p>
                  </a:txBody>
                  <a:tcPr marL="72000" marR="0" marT="0" marB="0" anchor="ctr">
                    <a:lnL w="6350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8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Enable automation to support onboarding program</a:t>
                      </a:r>
                    </a:p>
                  </a:txBody>
                  <a:tcPr marL="72000" marR="0" marT="0" marB="0" anchor="ctr">
                    <a:lnL w="6350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800" spc="0" dirty="0">
                          <a:solidFill>
                            <a:schemeClr val="tx1"/>
                          </a:solidFill>
                          <a:latin typeface="+mn-lt"/>
                          <a:cs typeface="Gill Sans MT"/>
                        </a:rPr>
                        <a:t>Conduct onboarding training for existing and new hires</a:t>
                      </a:r>
                    </a:p>
                  </a:txBody>
                  <a:tcPr marL="72000" marR="0" marT="0" marB="0" anchor="ctr">
                    <a:lnL w="6350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spc="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1E44B46-FB09-A387-C520-5A0389D31893}"/>
              </a:ext>
            </a:extLst>
          </p:cNvPr>
          <p:cNvSpPr/>
          <p:nvPr/>
        </p:nvSpPr>
        <p:spPr>
          <a:xfrm>
            <a:off x="609600" y="1268413"/>
            <a:ext cx="4279900" cy="5032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4C8C3B-B141-ACDC-568A-82A3B9622B41}"/>
              </a:ext>
            </a:extLst>
          </p:cNvPr>
          <p:cNvSpPr txBox="1"/>
          <p:nvPr/>
        </p:nvSpPr>
        <p:spPr>
          <a:xfrm>
            <a:off x="740029" y="1381531"/>
            <a:ext cx="40190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B42833-ACA5-97A9-EB61-10B5876B1943}"/>
              </a:ext>
            </a:extLst>
          </p:cNvPr>
          <p:cNvSpPr txBox="1"/>
          <p:nvPr/>
        </p:nvSpPr>
        <p:spPr>
          <a:xfrm>
            <a:off x="740029" y="2007219"/>
            <a:ext cx="401904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71755">
              <a:lnSpc>
                <a:spcPct val="100000"/>
              </a:lnSpc>
              <a:spcBef>
                <a:spcPts val="5"/>
              </a:spcBef>
            </a:pPr>
            <a:r>
              <a:rPr lang="en-US" sz="1200" dirty="0">
                <a:cs typeface="Arial"/>
              </a:rPr>
              <a:t>Develop standardized customer onboarding program to improve time to value for customers (define value capture, value realization cadence, and onboarding experience by customer segment)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4A1051-4A5B-7EF3-F80D-7831D636E790}"/>
              </a:ext>
            </a:extLst>
          </p:cNvPr>
          <p:cNvSpPr/>
          <p:nvPr/>
        </p:nvSpPr>
        <p:spPr>
          <a:xfrm>
            <a:off x="5019928" y="1883790"/>
            <a:ext cx="6562471" cy="13547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741528-3C38-1DEC-912A-CF28EBC2FDFB}"/>
              </a:ext>
            </a:extLst>
          </p:cNvPr>
          <p:cNvSpPr/>
          <p:nvPr/>
        </p:nvSpPr>
        <p:spPr>
          <a:xfrm>
            <a:off x="5019928" y="1268413"/>
            <a:ext cx="6562471" cy="5032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582426-787B-0650-DFA6-4296E6EC87F9}"/>
              </a:ext>
            </a:extLst>
          </p:cNvPr>
          <p:cNvSpPr txBox="1"/>
          <p:nvPr/>
        </p:nvSpPr>
        <p:spPr>
          <a:xfrm>
            <a:off x="5150358" y="1381531"/>
            <a:ext cx="40190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Execution Plan Overview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EF94F2-B8EA-D09B-D179-DE58306E3D3A}"/>
              </a:ext>
            </a:extLst>
          </p:cNvPr>
          <p:cNvSpPr txBox="1"/>
          <p:nvPr/>
        </p:nvSpPr>
        <p:spPr>
          <a:xfrm>
            <a:off x="5150357" y="2007219"/>
            <a:ext cx="63016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18440" algn="l"/>
              </a:tabLst>
            </a:pPr>
            <a:r>
              <a:rPr lang="en-US" sz="1200" dirty="0">
                <a:cs typeface="Arial"/>
              </a:rPr>
              <a:t>Establish program management remit and approach for each customer segment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18440" algn="l"/>
              </a:tabLst>
            </a:pPr>
            <a:r>
              <a:rPr lang="en-US" sz="1200" dirty="0">
                <a:cs typeface="Arial"/>
              </a:rPr>
              <a:t>Develop onboarding collateral and training material by segment to enable CSMs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18440" algn="l"/>
              </a:tabLst>
            </a:pPr>
            <a:r>
              <a:rPr lang="en-US" sz="1200" dirty="0">
                <a:cs typeface="Arial"/>
              </a:rPr>
              <a:t>Enable onboarding tasks in rep workflows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8404A7-2ED5-753C-2CD8-D858097FA089}"/>
              </a:ext>
            </a:extLst>
          </p:cNvPr>
          <p:cNvSpPr/>
          <p:nvPr/>
        </p:nvSpPr>
        <p:spPr>
          <a:xfrm>
            <a:off x="9763125" y="814456"/>
            <a:ext cx="1819275" cy="3238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891307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029C4-AA7E-9DBF-B56F-DDF0F04ECF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Schedule a session with your advisor</a:t>
            </a:r>
          </a:p>
          <a:p>
            <a:r>
              <a:rPr lang="en-US" dirty="0"/>
              <a:t>SBI Advisors help clients with practical advice, whether strategic or surgically tactical, to drive revenue and growth. </a:t>
            </a:r>
          </a:p>
          <a:p>
            <a:r>
              <a:rPr lang="en-US" dirty="0"/>
              <a:t>Contact your advisor to schedule a work session and tune this guidance to your situation.</a:t>
            </a:r>
          </a:p>
          <a:p>
            <a:endParaRPr lang="en-US" dirty="0"/>
          </a:p>
          <a:p>
            <a:r>
              <a:rPr lang="en-US" b="1" dirty="0"/>
              <a:t>Login to SBI Pro:</a:t>
            </a:r>
          </a:p>
          <a:p>
            <a:r>
              <a:rPr lang="en-US" dirty="0">
                <a:hlinkClick r:id="rId2"/>
              </a:rPr>
              <a:t>https://pro.sbigrowth.com/</a:t>
            </a:r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879E6-97EC-6252-1E1E-52ED968CC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For more resources like this, contact your advisor or visit SBI Pro.</a:t>
            </a:r>
          </a:p>
        </p:txBody>
      </p:sp>
    </p:spTree>
    <p:extLst>
      <p:ext uri="{BB962C8B-B14F-4D97-AF65-F5344CB8AC3E}">
        <p14:creationId xmlns:p14="http://schemas.microsoft.com/office/powerpoint/2010/main" val="121095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2DCE29-A1AB-8156-61B3-170DA6098B04}"/>
              </a:ext>
            </a:extLst>
          </p:cNvPr>
          <p:cNvSpPr/>
          <p:nvPr/>
        </p:nvSpPr>
        <p:spPr>
          <a:xfrm>
            <a:off x="6991350" y="2283564"/>
            <a:ext cx="5200649" cy="193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13A58-754C-CFBE-4F04-E9A7193F2F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4900" y="2705026"/>
            <a:ext cx="4127501" cy="1087477"/>
          </a:xfr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accent1"/>
                </a:solidFill>
              </a:rPr>
              <a:t>Empower customers to solve problems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accent1"/>
                </a:solidFill>
              </a:rPr>
              <a:t>Enable teams to be more successful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accent1"/>
                </a:solidFill>
              </a:rPr>
              <a:t>Grow faster and more profitably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BBE769-9DAA-C88E-9BB4-5237995516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" y="1608083"/>
            <a:ext cx="5729057" cy="3281362"/>
          </a:xfrm>
        </p:spPr>
        <p:txBody>
          <a:bodyPr anchor="ctr">
            <a:normAutofit/>
          </a:bodyPr>
          <a:lstStyle/>
          <a:p>
            <a:r>
              <a:rPr lang="en-US" sz="4400" dirty="0"/>
              <a:t>Help customers be successful and drive sustained growth.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F418AA-452F-8FAE-94DD-CA4D3899F267}"/>
              </a:ext>
            </a:extLst>
          </p:cNvPr>
          <p:cNvSpPr/>
          <p:nvPr/>
        </p:nvSpPr>
        <p:spPr>
          <a:xfrm>
            <a:off x="7454900" y="2283564"/>
            <a:ext cx="504825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5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22EC69-0F8A-D7FF-0635-33E6E6FBB4C3}"/>
              </a:ext>
            </a:extLst>
          </p:cNvPr>
          <p:cNvSpPr/>
          <p:nvPr/>
        </p:nvSpPr>
        <p:spPr>
          <a:xfrm>
            <a:off x="0" y="1268413"/>
            <a:ext cx="12192000" cy="1246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Gill Sans M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523E35-BCF1-A6DE-585E-1A60F219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" dirty="0">
                <a:latin typeface="+mn-lt"/>
              </a:rPr>
              <a:t>Best-in-class customer success framework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85D89B-F7CF-0210-C522-19498E33F91C}"/>
              </a:ext>
            </a:extLst>
          </p:cNvPr>
          <p:cNvSpPr txBox="1"/>
          <p:nvPr/>
        </p:nvSpPr>
        <p:spPr>
          <a:xfrm>
            <a:off x="609600" y="1485826"/>
            <a:ext cx="1096229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accent4"/>
                </a:solidFill>
              </a:rPr>
              <a:t>Cultivate</a:t>
            </a:r>
            <a:r>
              <a:rPr lang="en-US" sz="1400" dirty="0">
                <a:solidFill>
                  <a:schemeClr val="bg1"/>
                </a:solidFill>
              </a:rPr>
              <a:t> a best-in-class Customer Success organization that drives value for customers by focusing on the following six core functions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60CF90-8E86-1E5B-493F-5C794002E4A4}"/>
              </a:ext>
            </a:extLst>
          </p:cNvPr>
          <p:cNvGrpSpPr/>
          <p:nvPr/>
        </p:nvGrpSpPr>
        <p:grpSpPr>
          <a:xfrm>
            <a:off x="1072515" y="1855452"/>
            <a:ext cx="4328636" cy="4346020"/>
            <a:chOff x="1264919" y="1431036"/>
            <a:chExt cx="4930140" cy="4949939"/>
          </a:xfrm>
        </p:grpSpPr>
        <p:grpSp>
          <p:nvGrpSpPr>
            <p:cNvPr id="11" name="object 8">
              <a:extLst>
                <a:ext uri="{FF2B5EF4-FFF2-40B4-BE49-F238E27FC236}">
                  <a16:creationId xmlns:a16="http://schemas.microsoft.com/office/drawing/2014/main" id="{E6E77FD4-8A0E-63D4-1F80-8FC4F20167F1}"/>
                </a:ext>
              </a:extLst>
            </p:cNvPr>
            <p:cNvGrpSpPr/>
            <p:nvPr/>
          </p:nvGrpSpPr>
          <p:grpSpPr>
            <a:xfrm>
              <a:off x="2778223" y="3101273"/>
              <a:ext cx="1889817" cy="1621669"/>
              <a:chOff x="2778223" y="3101273"/>
              <a:chExt cx="1889817" cy="1621669"/>
            </a:xfrm>
          </p:grpSpPr>
          <p:pic>
            <p:nvPicPr>
              <p:cNvPr id="58" name="object 9">
                <a:extLst>
                  <a:ext uri="{FF2B5EF4-FFF2-40B4-BE49-F238E27FC236}">
                    <a16:creationId xmlns:a16="http://schemas.microsoft.com/office/drawing/2014/main" id="{CABEC1D2-28E0-E54D-AF29-67CA60E86053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778223" y="3101273"/>
                <a:ext cx="1889817" cy="1621669"/>
              </a:xfrm>
              <a:prstGeom prst="rect">
                <a:avLst/>
              </a:prstGeom>
            </p:spPr>
          </p:pic>
          <p:pic>
            <p:nvPicPr>
              <p:cNvPr id="59" name="object 10">
                <a:extLst>
                  <a:ext uri="{FF2B5EF4-FFF2-40B4-BE49-F238E27FC236}">
                    <a16:creationId xmlns:a16="http://schemas.microsoft.com/office/drawing/2014/main" id="{9F854A04-D8C3-161F-FEBC-30C3415D45E9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00755" y="3517404"/>
                <a:ext cx="1507236" cy="829043"/>
              </a:xfrm>
              <a:prstGeom prst="rect">
                <a:avLst/>
              </a:prstGeom>
            </p:spPr>
          </p:pic>
          <p:sp>
            <p:nvSpPr>
              <p:cNvPr id="60" name="object 11">
                <a:extLst>
                  <a:ext uri="{FF2B5EF4-FFF2-40B4-BE49-F238E27FC236}">
                    <a16:creationId xmlns:a16="http://schemas.microsoft.com/office/drawing/2014/main" id="{4FE5F9F7-AFC5-F61D-9105-3D9CBAF01CD7}"/>
                  </a:ext>
                </a:extLst>
              </p:cNvPr>
              <p:cNvSpPr/>
              <p:nvPr/>
            </p:nvSpPr>
            <p:spPr>
              <a:xfrm>
                <a:off x="2793491" y="3115056"/>
                <a:ext cx="1809114" cy="1544320"/>
              </a:xfrm>
              <a:custGeom>
                <a:avLst/>
                <a:gdLst/>
                <a:ahLst/>
                <a:cxnLst/>
                <a:rect l="l" t="t" r="r" b="b"/>
                <a:pathLst>
                  <a:path w="1809114" h="1544320">
                    <a:moveTo>
                      <a:pt x="1349374" y="0"/>
                    </a:moveTo>
                    <a:lnTo>
                      <a:pt x="459612" y="0"/>
                    </a:lnTo>
                    <a:lnTo>
                      <a:pt x="0" y="771906"/>
                    </a:lnTo>
                    <a:lnTo>
                      <a:pt x="459612" y="1543812"/>
                    </a:lnTo>
                    <a:lnTo>
                      <a:pt x="1349374" y="1543812"/>
                    </a:lnTo>
                    <a:lnTo>
                      <a:pt x="1808987" y="771906"/>
                    </a:lnTo>
                    <a:lnTo>
                      <a:pt x="1349374" y="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12">
                <a:extLst>
                  <a:ext uri="{FF2B5EF4-FFF2-40B4-BE49-F238E27FC236}">
                    <a16:creationId xmlns:a16="http://schemas.microsoft.com/office/drawing/2014/main" id="{6D6946AA-EE15-9B2B-DD88-E2FDADE8A276}"/>
                  </a:ext>
                </a:extLst>
              </p:cNvPr>
              <p:cNvSpPr/>
              <p:nvPr/>
            </p:nvSpPr>
            <p:spPr>
              <a:xfrm>
                <a:off x="2793491" y="3115056"/>
                <a:ext cx="1809114" cy="1544320"/>
              </a:xfrm>
              <a:custGeom>
                <a:avLst/>
                <a:gdLst/>
                <a:ahLst/>
                <a:cxnLst/>
                <a:rect l="l" t="t" r="r" b="b"/>
                <a:pathLst>
                  <a:path w="1809114" h="1544320">
                    <a:moveTo>
                      <a:pt x="0" y="771906"/>
                    </a:moveTo>
                    <a:lnTo>
                      <a:pt x="459612" y="0"/>
                    </a:lnTo>
                    <a:lnTo>
                      <a:pt x="1349374" y="0"/>
                    </a:lnTo>
                    <a:lnTo>
                      <a:pt x="1808987" y="771906"/>
                    </a:lnTo>
                    <a:lnTo>
                      <a:pt x="1349374" y="1543812"/>
                    </a:lnTo>
                    <a:lnTo>
                      <a:pt x="459612" y="1543812"/>
                    </a:lnTo>
                    <a:lnTo>
                      <a:pt x="0" y="771906"/>
                    </a:lnTo>
                    <a:close/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D6BFC361-FE6F-03B5-5C7A-38DDB527CCDF}"/>
                </a:ext>
              </a:extLst>
            </p:cNvPr>
            <p:cNvSpPr txBox="1"/>
            <p:nvPr/>
          </p:nvSpPr>
          <p:spPr>
            <a:xfrm>
              <a:off x="3152265" y="3571981"/>
              <a:ext cx="1091565" cy="630470"/>
            </a:xfrm>
            <a:prstGeom prst="rect">
              <a:avLst/>
            </a:prstGeom>
          </p:spPr>
          <p:txBody>
            <a:bodyPr vert="horz" wrap="square" lIns="0" tIns="43815" rIns="0" bIns="0" rtlCol="0">
              <a:spAutoFit/>
            </a:bodyPr>
            <a:lstStyle/>
            <a:p>
              <a:pPr marL="82550" marR="5080" indent="-70485" algn="ctr">
                <a:lnSpc>
                  <a:spcPts val="1939"/>
                </a:lnSpc>
                <a:spcBef>
                  <a:spcPts val="345"/>
                </a:spcBef>
              </a:pPr>
              <a:r>
                <a:rPr sz="1400" b="1" spc="-10" dirty="0">
                  <a:solidFill>
                    <a:srgbClr val="FFFFFF"/>
                  </a:solidFill>
                  <a:cs typeface="Arial"/>
                </a:rPr>
                <a:t>Customer</a:t>
              </a:r>
              <a:endParaRPr lang="en-US" sz="1400" b="1" spc="-10" dirty="0">
                <a:solidFill>
                  <a:srgbClr val="FFFFFF"/>
                </a:solidFill>
                <a:cs typeface="Arial"/>
              </a:endParaRPr>
            </a:p>
            <a:p>
              <a:pPr marL="82550" marR="5080" indent="-70485" algn="ctr">
                <a:lnSpc>
                  <a:spcPts val="1939"/>
                </a:lnSpc>
                <a:spcBef>
                  <a:spcPts val="345"/>
                </a:spcBef>
              </a:pPr>
              <a:r>
                <a:rPr sz="1400" b="1" spc="-10" dirty="0">
                  <a:solidFill>
                    <a:srgbClr val="FFFFFF"/>
                  </a:solidFill>
                  <a:cs typeface="Arial"/>
                </a:rPr>
                <a:t>Success</a:t>
              </a:r>
              <a:endParaRPr sz="1400" dirty="0">
                <a:cs typeface="Arial"/>
              </a:endParaRPr>
            </a:p>
          </p:txBody>
        </p:sp>
        <p:grpSp>
          <p:nvGrpSpPr>
            <p:cNvPr id="13" name="object 14">
              <a:extLst>
                <a:ext uri="{FF2B5EF4-FFF2-40B4-BE49-F238E27FC236}">
                  <a16:creationId xmlns:a16="http://schemas.microsoft.com/office/drawing/2014/main" id="{5F10A6B9-203B-9F0D-1B1F-635B48AA8ED3}"/>
                </a:ext>
              </a:extLst>
            </p:cNvPr>
            <p:cNvGrpSpPr/>
            <p:nvPr/>
          </p:nvGrpSpPr>
          <p:grpSpPr>
            <a:xfrm>
              <a:off x="2746248" y="1431036"/>
              <a:ext cx="1963049" cy="1542288"/>
              <a:chOff x="2746248" y="1431036"/>
              <a:chExt cx="1963049" cy="1542288"/>
            </a:xfrm>
          </p:grpSpPr>
          <p:pic>
            <p:nvPicPr>
              <p:cNvPr id="52" name="object 15">
                <a:extLst>
                  <a:ext uri="{FF2B5EF4-FFF2-40B4-BE49-F238E27FC236}">
                    <a16:creationId xmlns:a16="http://schemas.microsoft.com/office/drawing/2014/main" id="{57974482-4BF4-EC5E-E92F-C81C9738548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864738" y="2244740"/>
                <a:ext cx="844559" cy="717971"/>
              </a:xfrm>
              <a:prstGeom prst="rect">
                <a:avLst/>
              </a:prstGeom>
            </p:spPr>
          </p:pic>
          <p:sp>
            <p:nvSpPr>
              <p:cNvPr id="53" name="object 16">
                <a:extLst>
                  <a:ext uri="{FF2B5EF4-FFF2-40B4-BE49-F238E27FC236}">
                    <a16:creationId xmlns:a16="http://schemas.microsoft.com/office/drawing/2014/main" id="{9C054608-DBBE-5A1D-005F-52E59E121E58}"/>
                  </a:ext>
                </a:extLst>
              </p:cNvPr>
              <p:cNvSpPr/>
              <p:nvPr/>
            </p:nvSpPr>
            <p:spPr>
              <a:xfrm>
                <a:off x="3872484" y="2252472"/>
                <a:ext cx="779145" cy="643255"/>
              </a:xfrm>
              <a:custGeom>
                <a:avLst/>
                <a:gdLst/>
                <a:ahLst/>
                <a:cxnLst/>
                <a:rect l="l" t="t" r="r" b="b"/>
                <a:pathLst>
                  <a:path w="779145" h="643255">
                    <a:moveTo>
                      <a:pt x="592963" y="0"/>
                    </a:moveTo>
                    <a:lnTo>
                      <a:pt x="185800" y="0"/>
                    </a:lnTo>
                    <a:lnTo>
                      <a:pt x="0" y="321563"/>
                    </a:lnTo>
                    <a:lnTo>
                      <a:pt x="185800" y="643127"/>
                    </a:lnTo>
                    <a:lnTo>
                      <a:pt x="592963" y="643127"/>
                    </a:lnTo>
                    <a:lnTo>
                      <a:pt x="778763" y="321563"/>
                    </a:lnTo>
                    <a:lnTo>
                      <a:pt x="5929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7">
                <a:extLst>
                  <a:ext uri="{FF2B5EF4-FFF2-40B4-BE49-F238E27FC236}">
                    <a16:creationId xmlns:a16="http://schemas.microsoft.com/office/drawing/2014/main" id="{DBC1A6FB-1F5F-578A-3AA3-53E8AC5BC67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746248" y="1431036"/>
                <a:ext cx="1834896" cy="1542288"/>
              </a:xfrm>
              <a:prstGeom prst="rect">
                <a:avLst/>
              </a:prstGeom>
            </p:spPr>
          </p:pic>
          <p:pic>
            <p:nvPicPr>
              <p:cNvPr id="55" name="object 18">
                <a:extLst>
                  <a:ext uri="{FF2B5EF4-FFF2-40B4-BE49-F238E27FC236}">
                    <a16:creationId xmlns:a16="http://schemas.microsoft.com/office/drawing/2014/main" id="{4F5304C9-6DC0-0AC1-C822-DF8A0F7EF29B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012948" y="1883638"/>
                <a:ext cx="1339596" cy="667537"/>
              </a:xfrm>
              <a:prstGeom prst="rect">
                <a:avLst/>
              </a:prstGeom>
            </p:spPr>
          </p:pic>
          <p:sp>
            <p:nvSpPr>
              <p:cNvPr id="56" name="object 19">
                <a:extLst>
                  <a:ext uri="{FF2B5EF4-FFF2-40B4-BE49-F238E27FC236}">
                    <a16:creationId xmlns:a16="http://schemas.microsoft.com/office/drawing/2014/main" id="{4452E713-5712-1ACB-B542-8ECDCFB15406}"/>
                  </a:ext>
                </a:extLst>
              </p:cNvPr>
              <p:cNvSpPr/>
              <p:nvPr/>
            </p:nvSpPr>
            <p:spPr>
              <a:xfrm>
                <a:off x="2794254" y="1475994"/>
                <a:ext cx="1689101" cy="1402080"/>
              </a:xfrm>
              <a:custGeom>
                <a:avLst/>
                <a:gdLst/>
                <a:ahLst/>
                <a:cxnLst/>
                <a:rect l="l" t="t" r="r" b="b"/>
                <a:pathLst>
                  <a:path w="1689100" h="1402080">
                    <a:moveTo>
                      <a:pt x="1271270" y="0"/>
                    </a:moveTo>
                    <a:lnTo>
                      <a:pt x="417321" y="0"/>
                    </a:lnTo>
                    <a:lnTo>
                      <a:pt x="0" y="701039"/>
                    </a:lnTo>
                    <a:lnTo>
                      <a:pt x="417321" y="1402079"/>
                    </a:lnTo>
                    <a:lnTo>
                      <a:pt x="1271270" y="1402079"/>
                    </a:lnTo>
                    <a:lnTo>
                      <a:pt x="1688592" y="701039"/>
                    </a:lnTo>
                    <a:lnTo>
                      <a:pt x="1271270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20">
                <a:extLst>
                  <a:ext uri="{FF2B5EF4-FFF2-40B4-BE49-F238E27FC236}">
                    <a16:creationId xmlns:a16="http://schemas.microsoft.com/office/drawing/2014/main" id="{917CF538-8902-9F1D-2C01-416EF26C29C2}"/>
                  </a:ext>
                </a:extLst>
              </p:cNvPr>
              <p:cNvSpPr/>
              <p:nvPr/>
            </p:nvSpPr>
            <p:spPr>
              <a:xfrm>
                <a:off x="2794254" y="1475994"/>
                <a:ext cx="1689100" cy="1402080"/>
              </a:xfrm>
              <a:custGeom>
                <a:avLst/>
                <a:gdLst/>
                <a:ahLst/>
                <a:cxnLst/>
                <a:rect l="l" t="t" r="r" b="b"/>
                <a:pathLst>
                  <a:path w="1689100" h="1402080">
                    <a:moveTo>
                      <a:pt x="0" y="701039"/>
                    </a:moveTo>
                    <a:lnTo>
                      <a:pt x="417321" y="0"/>
                    </a:lnTo>
                    <a:lnTo>
                      <a:pt x="1271270" y="0"/>
                    </a:lnTo>
                    <a:lnTo>
                      <a:pt x="1688592" y="701039"/>
                    </a:lnTo>
                    <a:lnTo>
                      <a:pt x="1271270" y="1402079"/>
                    </a:lnTo>
                    <a:lnTo>
                      <a:pt x="417321" y="1402079"/>
                    </a:lnTo>
                    <a:lnTo>
                      <a:pt x="0" y="701039"/>
                    </a:lnTo>
                    <a:close/>
                  </a:path>
                </a:pathLst>
              </a:custGeom>
              <a:ln w="38099">
                <a:solidFill>
                  <a:schemeClr val="accent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4" name="object 21">
              <a:extLst>
                <a:ext uri="{FF2B5EF4-FFF2-40B4-BE49-F238E27FC236}">
                  <a16:creationId xmlns:a16="http://schemas.microsoft.com/office/drawing/2014/main" id="{CD7EEF1F-9DF8-7F24-9F60-C12C7EB78572}"/>
                </a:ext>
              </a:extLst>
            </p:cNvPr>
            <p:cNvSpPr txBox="1"/>
            <p:nvPr/>
          </p:nvSpPr>
          <p:spPr>
            <a:xfrm>
              <a:off x="3133980" y="1945017"/>
              <a:ext cx="1009650" cy="46403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ts val="1595"/>
                </a:lnSpc>
                <a:spcBef>
                  <a:spcPts val="105"/>
                </a:spcBef>
              </a:pPr>
              <a:r>
                <a:rPr sz="1100" b="1" dirty="0">
                  <a:solidFill>
                    <a:srgbClr val="FFFFFF"/>
                  </a:solidFill>
                  <a:cs typeface="Gill Sans MT"/>
                </a:rPr>
                <a:t>1. </a:t>
              </a:r>
              <a:r>
                <a:rPr sz="1100" b="1" spc="-55" dirty="0">
                  <a:solidFill>
                    <a:srgbClr val="FFFFFF"/>
                  </a:solidFill>
                  <a:cs typeface="Gill Sans MT"/>
                </a:rPr>
                <a:t>Customer</a:t>
              </a:r>
              <a:endParaRPr sz="1100" dirty="0">
                <a:cs typeface="Gill Sans MT"/>
              </a:endParaRPr>
            </a:p>
            <a:p>
              <a:pPr marL="36830">
                <a:lnSpc>
                  <a:spcPts val="1595"/>
                </a:lnSpc>
              </a:pPr>
              <a:r>
                <a:rPr sz="1100" b="1" spc="-30" dirty="0">
                  <a:solidFill>
                    <a:srgbClr val="FFFFFF"/>
                  </a:solidFill>
                  <a:cs typeface="Gill Sans MT"/>
                </a:rPr>
                <a:t>Onboarding</a:t>
              </a:r>
              <a:endParaRPr sz="1100" dirty="0">
                <a:cs typeface="Gill Sans MT"/>
              </a:endParaRPr>
            </a:p>
          </p:txBody>
        </p:sp>
        <p:grpSp>
          <p:nvGrpSpPr>
            <p:cNvPr id="15" name="object 22">
              <a:extLst>
                <a:ext uri="{FF2B5EF4-FFF2-40B4-BE49-F238E27FC236}">
                  <a16:creationId xmlns:a16="http://schemas.microsoft.com/office/drawing/2014/main" id="{44CB8386-529B-47FB-DABD-E53F0F792B9D}"/>
                </a:ext>
              </a:extLst>
            </p:cNvPr>
            <p:cNvGrpSpPr/>
            <p:nvPr/>
          </p:nvGrpSpPr>
          <p:grpSpPr>
            <a:xfrm>
              <a:off x="4306823" y="2281427"/>
              <a:ext cx="1836420" cy="1844096"/>
              <a:chOff x="4306823" y="2281427"/>
              <a:chExt cx="1836420" cy="1844096"/>
            </a:xfrm>
          </p:grpSpPr>
          <p:pic>
            <p:nvPicPr>
              <p:cNvPr id="46" name="object 23">
                <a:extLst>
                  <a:ext uri="{FF2B5EF4-FFF2-40B4-BE49-F238E27FC236}">
                    <a16:creationId xmlns:a16="http://schemas.microsoft.com/office/drawing/2014/main" id="{F1FAB3BF-4F2D-68AB-2C44-9280AA2EC1E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744086" y="3407552"/>
                <a:ext cx="844559" cy="717971"/>
              </a:xfrm>
              <a:prstGeom prst="rect">
                <a:avLst/>
              </a:prstGeom>
            </p:spPr>
          </p:pic>
          <p:sp>
            <p:nvSpPr>
              <p:cNvPr id="47" name="object 24">
                <a:extLst>
                  <a:ext uri="{FF2B5EF4-FFF2-40B4-BE49-F238E27FC236}">
                    <a16:creationId xmlns:a16="http://schemas.microsoft.com/office/drawing/2014/main" id="{AC8DB64B-665F-12BD-DA00-6B6285EA6C90}"/>
                  </a:ext>
                </a:extLst>
              </p:cNvPr>
              <p:cNvSpPr/>
              <p:nvPr/>
            </p:nvSpPr>
            <p:spPr>
              <a:xfrm>
                <a:off x="4751831" y="3415283"/>
                <a:ext cx="779145" cy="643255"/>
              </a:xfrm>
              <a:custGeom>
                <a:avLst/>
                <a:gdLst/>
                <a:ahLst/>
                <a:cxnLst/>
                <a:rect l="l" t="t" r="r" b="b"/>
                <a:pathLst>
                  <a:path w="779145" h="643254">
                    <a:moveTo>
                      <a:pt x="592963" y="0"/>
                    </a:moveTo>
                    <a:lnTo>
                      <a:pt x="185800" y="0"/>
                    </a:lnTo>
                    <a:lnTo>
                      <a:pt x="0" y="321563"/>
                    </a:lnTo>
                    <a:lnTo>
                      <a:pt x="185800" y="643127"/>
                    </a:lnTo>
                    <a:lnTo>
                      <a:pt x="592963" y="643127"/>
                    </a:lnTo>
                    <a:lnTo>
                      <a:pt x="778763" y="321563"/>
                    </a:lnTo>
                    <a:lnTo>
                      <a:pt x="59296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pic>
            <p:nvPicPr>
              <p:cNvPr id="48" name="object 25">
                <a:extLst>
                  <a:ext uri="{FF2B5EF4-FFF2-40B4-BE49-F238E27FC236}">
                    <a16:creationId xmlns:a16="http://schemas.microsoft.com/office/drawing/2014/main" id="{AEF396DB-CD5E-5850-EF91-23894BB1EAFE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306823" y="2281427"/>
                <a:ext cx="1836420" cy="154228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object 26">
                <a:extLst>
                  <a:ext uri="{FF2B5EF4-FFF2-40B4-BE49-F238E27FC236}">
                    <a16:creationId xmlns:a16="http://schemas.microsoft.com/office/drawing/2014/main" id="{560FC2BA-3A3D-A869-7175-37441F1D3A7D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538471" y="2638018"/>
                <a:ext cx="1376172" cy="859561"/>
              </a:xfrm>
              <a:prstGeom prst="rect">
                <a:avLst/>
              </a:prstGeom>
            </p:spPr>
          </p:pic>
          <p:sp>
            <p:nvSpPr>
              <p:cNvPr id="50" name="object 27">
                <a:extLst>
                  <a:ext uri="{FF2B5EF4-FFF2-40B4-BE49-F238E27FC236}">
                    <a16:creationId xmlns:a16="http://schemas.microsoft.com/office/drawing/2014/main" id="{C68FEE46-4123-F234-A560-622CF6055DE0}"/>
                  </a:ext>
                </a:extLst>
              </p:cNvPr>
              <p:cNvSpPr/>
              <p:nvPr/>
            </p:nvSpPr>
            <p:spPr>
              <a:xfrm>
                <a:off x="4354829" y="2326385"/>
                <a:ext cx="1690370" cy="1402080"/>
              </a:xfrm>
              <a:custGeom>
                <a:avLst/>
                <a:gdLst/>
                <a:ahLst/>
                <a:cxnLst/>
                <a:rect l="l" t="t" r="r" b="b"/>
                <a:pathLst>
                  <a:path w="1690370" h="1402079">
                    <a:moveTo>
                      <a:pt x="1272413" y="0"/>
                    </a:moveTo>
                    <a:lnTo>
                      <a:pt x="417703" y="0"/>
                    </a:lnTo>
                    <a:lnTo>
                      <a:pt x="0" y="701039"/>
                    </a:lnTo>
                    <a:lnTo>
                      <a:pt x="417703" y="1402080"/>
                    </a:lnTo>
                    <a:lnTo>
                      <a:pt x="1272413" y="1402080"/>
                    </a:lnTo>
                    <a:lnTo>
                      <a:pt x="1690116" y="701039"/>
                    </a:lnTo>
                    <a:lnTo>
                      <a:pt x="1272413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  <p:sp>
            <p:nvSpPr>
              <p:cNvPr id="51" name="object 28">
                <a:extLst>
                  <a:ext uri="{FF2B5EF4-FFF2-40B4-BE49-F238E27FC236}">
                    <a16:creationId xmlns:a16="http://schemas.microsoft.com/office/drawing/2014/main" id="{AAF8C87E-BB40-2942-245E-8AADE357693A}"/>
                  </a:ext>
                </a:extLst>
              </p:cNvPr>
              <p:cNvSpPr/>
              <p:nvPr/>
            </p:nvSpPr>
            <p:spPr>
              <a:xfrm>
                <a:off x="4354829" y="2326385"/>
                <a:ext cx="1690370" cy="1402080"/>
              </a:xfrm>
              <a:custGeom>
                <a:avLst/>
                <a:gdLst/>
                <a:ahLst/>
                <a:cxnLst/>
                <a:rect l="l" t="t" r="r" b="b"/>
                <a:pathLst>
                  <a:path w="1690370" h="1402079">
                    <a:moveTo>
                      <a:pt x="0" y="701039"/>
                    </a:moveTo>
                    <a:lnTo>
                      <a:pt x="417703" y="0"/>
                    </a:lnTo>
                    <a:lnTo>
                      <a:pt x="1272413" y="0"/>
                    </a:lnTo>
                    <a:lnTo>
                      <a:pt x="1690116" y="701039"/>
                    </a:lnTo>
                    <a:lnTo>
                      <a:pt x="1272413" y="1402080"/>
                    </a:lnTo>
                    <a:lnTo>
                      <a:pt x="417703" y="1402080"/>
                    </a:lnTo>
                    <a:lnTo>
                      <a:pt x="0" y="701039"/>
                    </a:lnTo>
                    <a:close/>
                  </a:path>
                </a:pathLst>
              </a:custGeom>
              <a:ln w="38099">
                <a:solidFill>
                  <a:schemeClr val="accent3"/>
                </a:solidFill>
              </a:ln>
            </p:spPr>
            <p:txBody>
              <a:bodyPr wrap="square" lIns="0" tIns="0" rIns="0" bIns="0" rtlCol="0"/>
              <a:lstStyle/>
              <a:p>
                <a:endParaRPr sz="1600"/>
              </a:p>
            </p:txBody>
          </p:sp>
        </p:grpSp>
        <p:sp>
          <p:nvSpPr>
            <p:cNvPr id="16" name="object 29">
              <a:extLst>
                <a:ext uri="{FF2B5EF4-FFF2-40B4-BE49-F238E27FC236}">
                  <a16:creationId xmlns:a16="http://schemas.microsoft.com/office/drawing/2014/main" id="{67674515-7A6F-556C-6762-022C4973187E}"/>
                </a:ext>
              </a:extLst>
            </p:cNvPr>
            <p:cNvSpPr txBox="1"/>
            <p:nvPr/>
          </p:nvSpPr>
          <p:spPr>
            <a:xfrm>
              <a:off x="4658996" y="2695397"/>
              <a:ext cx="1082040" cy="6867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48895">
                <a:lnSpc>
                  <a:spcPts val="1600"/>
                </a:lnSpc>
                <a:spcBef>
                  <a:spcPts val="105"/>
                </a:spcBef>
              </a:pPr>
              <a:r>
                <a:rPr sz="1100" b="1" dirty="0">
                  <a:solidFill>
                    <a:srgbClr val="FFFFFF"/>
                  </a:solidFill>
                  <a:cs typeface="Gill Sans MT"/>
                </a:rPr>
                <a:t>2. </a:t>
              </a:r>
              <a:r>
                <a:rPr sz="1100" b="1" spc="-20" dirty="0">
                  <a:solidFill>
                    <a:srgbClr val="FFFFFF"/>
                  </a:solidFill>
                  <a:cs typeface="Gill Sans MT"/>
                </a:rPr>
                <a:t>Customer</a:t>
              </a:r>
              <a:endParaRPr sz="1100" dirty="0">
                <a:cs typeface="Gill Sans MT"/>
              </a:endParaRPr>
            </a:p>
            <a:p>
              <a:pPr marL="12700" marR="5080" indent="132080">
                <a:lnSpc>
                  <a:spcPts val="1510"/>
                </a:lnSpc>
                <a:spcBef>
                  <a:spcPts val="110"/>
                </a:spcBef>
              </a:pPr>
              <a:r>
                <a:rPr sz="1100" b="1" dirty="0">
                  <a:solidFill>
                    <a:srgbClr val="FFFFFF"/>
                  </a:solidFill>
                  <a:cs typeface="Gill Sans MT"/>
                </a:rPr>
                <a:t>Life</a:t>
              </a:r>
              <a:r>
                <a:rPr sz="1100" b="1" spc="-95" dirty="0">
                  <a:solidFill>
                    <a:srgbClr val="FFFFFF"/>
                  </a:solidFill>
                  <a:cs typeface="Gill Sans MT"/>
                </a:rPr>
                <a:t> </a:t>
              </a:r>
              <a:r>
                <a:rPr sz="1100" b="1" spc="-20" dirty="0">
                  <a:solidFill>
                    <a:srgbClr val="FFFFFF"/>
                  </a:solidFill>
                  <a:cs typeface="Gill Sans MT"/>
                </a:rPr>
                <a:t>Cycle </a:t>
              </a:r>
              <a:r>
                <a:rPr sz="1100" b="1" spc="-35" dirty="0">
                  <a:solidFill>
                    <a:srgbClr val="FFFFFF"/>
                  </a:solidFill>
                  <a:cs typeface="Gill Sans MT"/>
                </a:rPr>
                <a:t>Management</a:t>
              </a:r>
              <a:endParaRPr sz="1100" dirty="0">
                <a:cs typeface="Gill Sans MT"/>
              </a:endParaRPr>
            </a:p>
          </p:txBody>
        </p:sp>
        <p:grpSp>
          <p:nvGrpSpPr>
            <p:cNvPr id="17" name="object 30">
              <a:extLst>
                <a:ext uri="{FF2B5EF4-FFF2-40B4-BE49-F238E27FC236}">
                  <a16:creationId xmlns:a16="http://schemas.microsoft.com/office/drawing/2014/main" id="{3D29C5CC-C2E0-12DD-2724-DC2C1F1D421D}"/>
                </a:ext>
              </a:extLst>
            </p:cNvPr>
            <p:cNvGrpSpPr/>
            <p:nvPr/>
          </p:nvGrpSpPr>
          <p:grpSpPr>
            <a:xfrm>
              <a:off x="4189476" y="3989832"/>
              <a:ext cx="2005583" cy="1542288"/>
              <a:chOff x="4189476" y="3989832"/>
              <a:chExt cx="2005583" cy="1542288"/>
            </a:xfrm>
          </p:grpSpPr>
          <p:pic>
            <p:nvPicPr>
              <p:cNvPr id="40" name="object 31">
                <a:extLst>
                  <a:ext uri="{FF2B5EF4-FFF2-40B4-BE49-F238E27FC236}">
                    <a16:creationId xmlns:a16="http://schemas.microsoft.com/office/drawing/2014/main" id="{B6960C71-8F72-15DF-2915-D9E650D67633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189476" y="4701527"/>
                <a:ext cx="880884" cy="743724"/>
              </a:xfrm>
              <a:prstGeom prst="rect">
                <a:avLst/>
              </a:prstGeom>
            </p:spPr>
          </p:pic>
          <p:sp>
            <p:nvSpPr>
              <p:cNvPr id="41" name="object 32">
                <a:extLst>
                  <a:ext uri="{FF2B5EF4-FFF2-40B4-BE49-F238E27FC236}">
                    <a16:creationId xmlns:a16="http://schemas.microsoft.com/office/drawing/2014/main" id="{B9890227-0F49-5D0D-1D39-B2D0F7622A4E}"/>
                  </a:ext>
                </a:extLst>
              </p:cNvPr>
              <p:cNvSpPr/>
              <p:nvPr/>
            </p:nvSpPr>
            <p:spPr>
              <a:xfrm>
                <a:off x="4215384" y="4727448"/>
                <a:ext cx="779145" cy="641985"/>
              </a:xfrm>
              <a:custGeom>
                <a:avLst/>
                <a:gdLst/>
                <a:ahLst/>
                <a:cxnLst/>
                <a:rect l="l" t="t" r="r" b="b"/>
                <a:pathLst>
                  <a:path w="779145" h="641985">
                    <a:moveTo>
                      <a:pt x="593343" y="0"/>
                    </a:moveTo>
                    <a:lnTo>
                      <a:pt x="185419" y="0"/>
                    </a:lnTo>
                    <a:lnTo>
                      <a:pt x="0" y="320801"/>
                    </a:lnTo>
                    <a:lnTo>
                      <a:pt x="185419" y="641604"/>
                    </a:lnTo>
                    <a:lnTo>
                      <a:pt x="593343" y="641604"/>
                    </a:lnTo>
                    <a:lnTo>
                      <a:pt x="778763" y="320801"/>
                    </a:lnTo>
                    <a:lnTo>
                      <a:pt x="59334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2" name="object 33">
                <a:extLst>
                  <a:ext uri="{FF2B5EF4-FFF2-40B4-BE49-F238E27FC236}">
                    <a16:creationId xmlns:a16="http://schemas.microsoft.com/office/drawing/2014/main" id="{B4F5EF94-3C79-DE96-7CB9-B6EE84656E15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358640" y="3989832"/>
                <a:ext cx="1836419" cy="1542288"/>
              </a:xfrm>
              <a:prstGeom prst="rect">
                <a:avLst/>
              </a:prstGeom>
            </p:spPr>
          </p:pic>
          <p:pic>
            <p:nvPicPr>
              <p:cNvPr id="43" name="object 34">
                <a:extLst>
                  <a:ext uri="{FF2B5EF4-FFF2-40B4-BE49-F238E27FC236}">
                    <a16:creationId xmlns:a16="http://schemas.microsoft.com/office/drawing/2014/main" id="{CBDB0492-B1F9-EF79-3E45-9E02BCAF4996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654296" y="4344898"/>
                <a:ext cx="1243596" cy="859561"/>
              </a:xfrm>
              <a:prstGeom prst="rect">
                <a:avLst/>
              </a:prstGeom>
            </p:spPr>
          </p:pic>
          <p:sp>
            <p:nvSpPr>
              <p:cNvPr id="44" name="object 35">
                <a:extLst>
                  <a:ext uri="{FF2B5EF4-FFF2-40B4-BE49-F238E27FC236}">
                    <a16:creationId xmlns:a16="http://schemas.microsoft.com/office/drawing/2014/main" id="{4E857BB1-E902-4BD4-A342-9B029EB14C7F}"/>
                  </a:ext>
                </a:extLst>
              </p:cNvPr>
              <p:cNvSpPr/>
              <p:nvPr/>
            </p:nvSpPr>
            <p:spPr>
              <a:xfrm>
                <a:off x="4406646" y="4034790"/>
                <a:ext cx="1690370" cy="1402080"/>
              </a:xfrm>
              <a:custGeom>
                <a:avLst/>
                <a:gdLst/>
                <a:ahLst/>
                <a:cxnLst/>
                <a:rect l="l" t="t" r="r" b="b"/>
                <a:pathLst>
                  <a:path w="1690370" h="1402079">
                    <a:moveTo>
                      <a:pt x="1272413" y="0"/>
                    </a:moveTo>
                    <a:lnTo>
                      <a:pt x="417702" y="0"/>
                    </a:lnTo>
                    <a:lnTo>
                      <a:pt x="0" y="701040"/>
                    </a:lnTo>
                    <a:lnTo>
                      <a:pt x="417702" y="1402080"/>
                    </a:lnTo>
                    <a:lnTo>
                      <a:pt x="1272413" y="1402080"/>
                    </a:lnTo>
                    <a:lnTo>
                      <a:pt x="1690115" y="701040"/>
                    </a:lnTo>
                    <a:lnTo>
                      <a:pt x="127241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36">
                <a:extLst>
                  <a:ext uri="{FF2B5EF4-FFF2-40B4-BE49-F238E27FC236}">
                    <a16:creationId xmlns:a16="http://schemas.microsoft.com/office/drawing/2014/main" id="{22997F79-2016-4589-9AF5-5BB0E950FBB6}"/>
                  </a:ext>
                </a:extLst>
              </p:cNvPr>
              <p:cNvSpPr/>
              <p:nvPr/>
            </p:nvSpPr>
            <p:spPr>
              <a:xfrm>
                <a:off x="4406646" y="4034790"/>
                <a:ext cx="1690370" cy="1402080"/>
              </a:xfrm>
              <a:custGeom>
                <a:avLst/>
                <a:gdLst/>
                <a:ahLst/>
                <a:cxnLst/>
                <a:rect l="l" t="t" r="r" b="b"/>
                <a:pathLst>
                  <a:path w="1690370" h="1402079">
                    <a:moveTo>
                      <a:pt x="0" y="701040"/>
                    </a:moveTo>
                    <a:lnTo>
                      <a:pt x="417702" y="0"/>
                    </a:lnTo>
                    <a:lnTo>
                      <a:pt x="1272413" y="0"/>
                    </a:lnTo>
                    <a:lnTo>
                      <a:pt x="1690115" y="701040"/>
                    </a:lnTo>
                    <a:lnTo>
                      <a:pt x="1272413" y="1402080"/>
                    </a:lnTo>
                    <a:lnTo>
                      <a:pt x="417702" y="1402080"/>
                    </a:lnTo>
                    <a:lnTo>
                      <a:pt x="0" y="701040"/>
                    </a:lnTo>
                    <a:close/>
                  </a:path>
                </a:pathLst>
              </a:custGeom>
              <a:ln w="38099">
                <a:solidFill>
                  <a:schemeClr val="accent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8" name="object 37">
              <a:extLst>
                <a:ext uri="{FF2B5EF4-FFF2-40B4-BE49-F238E27FC236}">
                  <a16:creationId xmlns:a16="http://schemas.microsoft.com/office/drawing/2014/main" id="{37EEAE4E-D581-86C7-CFCF-995E69D48C40}"/>
                </a:ext>
              </a:extLst>
            </p:cNvPr>
            <p:cNvSpPr txBox="1"/>
            <p:nvPr/>
          </p:nvSpPr>
          <p:spPr>
            <a:xfrm>
              <a:off x="4775961" y="4403801"/>
              <a:ext cx="949960" cy="561962"/>
            </a:xfrm>
            <a:prstGeom prst="rect">
              <a:avLst/>
            </a:prstGeom>
          </p:spPr>
          <p:txBody>
            <a:bodyPr vert="horz" wrap="square" lIns="0" tIns="36000" rIns="0" bIns="0" rtlCol="0">
              <a:spAutoFit/>
            </a:bodyPr>
            <a:lstStyle/>
            <a:p>
              <a:pPr marL="12700" marR="5080" indent="137160">
                <a:lnSpc>
                  <a:spcPct val="90100"/>
                </a:lnSpc>
                <a:spcBef>
                  <a:spcPts val="270"/>
                </a:spcBef>
              </a:pPr>
              <a:r>
                <a:rPr sz="1100" b="1" dirty="0">
                  <a:solidFill>
                    <a:srgbClr val="FFFFFF"/>
                  </a:solidFill>
                  <a:cs typeface="Gill Sans MT"/>
                </a:rPr>
                <a:t>3. </a:t>
              </a:r>
              <a:r>
                <a:rPr sz="1100" b="1" spc="-10" dirty="0">
                  <a:solidFill>
                    <a:srgbClr val="FFFFFF"/>
                  </a:solidFill>
                  <a:cs typeface="Gill Sans MT"/>
                </a:rPr>
                <a:t>Value </a:t>
              </a:r>
              <a:r>
                <a:rPr sz="1100" b="1" spc="-65" dirty="0">
                  <a:solidFill>
                    <a:srgbClr val="FFFFFF"/>
                  </a:solidFill>
                  <a:cs typeface="Gill Sans MT"/>
                </a:rPr>
                <a:t>Creation</a:t>
              </a:r>
              <a:r>
                <a:rPr sz="1100" b="1" spc="-35" dirty="0">
                  <a:solidFill>
                    <a:srgbClr val="FFFFFF"/>
                  </a:solidFill>
                  <a:cs typeface="Gill Sans MT"/>
                </a:rPr>
                <a:t> </a:t>
              </a:r>
              <a:r>
                <a:rPr sz="1100" b="1" spc="-50" dirty="0">
                  <a:solidFill>
                    <a:srgbClr val="FFFFFF"/>
                  </a:solidFill>
                  <a:cs typeface="Gill Sans MT"/>
                </a:rPr>
                <a:t>&amp; </a:t>
              </a:r>
              <a:r>
                <a:rPr sz="1100" b="1" spc="-80" dirty="0">
                  <a:solidFill>
                    <a:srgbClr val="FFFFFF"/>
                  </a:solidFill>
                  <a:cs typeface="Gill Sans MT"/>
                </a:rPr>
                <a:t>Community</a:t>
              </a:r>
              <a:endParaRPr sz="1100" dirty="0">
                <a:cs typeface="Gill Sans MT"/>
              </a:endParaRPr>
            </a:p>
          </p:txBody>
        </p:sp>
        <p:grpSp>
          <p:nvGrpSpPr>
            <p:cNvPr id="19" name="object 38">
              <a:extLst>
                <a:ext uri="{FF2B5EF4-FFF2-40B4-BE49-F238E27FC236}">
                  <a16:creationId xmlns:a16="http://schemas.microsoft.com/office/drawing/2014/main" id="{24B68F72-2A58-3F08-27F3-4F89032C40B3}"/>
                </a:ext>
              </a:extLst>
            </p:cNvPr>
            <p:cNvGrpSpPr/>
            <p:nvPr/>
          </p:nvGrpSpPr>
          <p:grpSpPr>
            <a:xfrm>
              <a:off x="2671446" y="4864595"/>
              <a:ext cx="1958466" cy="1516380"/>
              <a:chOff x="2671446" y="4864595"/>
              <a:chExt cx="1958466" cy="1516380"/>
            </a:xfrm>
          </p:grpSpPr>
          <p:pic>
            <p:nvPicPr>
              <p:cNvPr id="34" name="object 39">
                <a:extLst>
                  <a:ext uri="{FF2B5EF4-FFF2-40B4-BE49-F238E27FC236}">
                    <a16:creationId xmlns:a16="http://schemas.microsoft.com/office/drawing/2014/main" id="{60EC9E70-8D9A-C5C8-1B42-E663C64CD67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671446" y="4878212"/>
                <a:ext cx="844559" cy="717971"/>
              </a:xfrm>
              <a:prstGeom prst="rect">
                <a:avLst/>
              </a:prstGeom>
            </p:spPr>
          </p:pic>
          <p:sp>
            <p:nvSpPr>
              <p:cNvPr id="35" name="object 40">
                <a:extLst>
                  <a:ext uri="{FF2B5EF4-FFF2-40B4-BE49-F238E27FC236}">
                    <a16:creationId xmlns:a16="http://schemas.microsoft.com/office/drawing/2014/main" id="{62A9E2CF-282C-7131-D007-195D8A022796}"/>
                  </a:ext>
                </a:extLst>
              </p:cNvPr>
              <p:cNvSpPr/>
              <p:nvPr/>
            </p:nvSpPr>
            <p:spPr>
              <a:xfrm>
                <a:off x="2679192" y="4885944"/>
                <a:ext cx="779145" cy="643255"/>
              </a:xfrm>
              <a:custGeom>
                <a:avLst/>
                <a:gdLst/>
                <a:ahLst/>
                <a:cxnLst/>
                <a:rect l="l" t="t" r="r" b="b"/>
                <a:pathLst>
                  <a:path w="779145" h="643254">
                    <a:moveTo>
                      <a:pt x="592962" y="0"/>
                    </a:moveTo>
                    <a:lnTo>
                      <a:pt x="185800" y="0"/>
                    </a:lnTo>
                    <a:lnTo>
                      <a:pt x="0" y="321563"/>
                    </a:lnTo>
                    <a:lnTo>
                      <a:pt x="185800" y="643127"/>
                    </a:lnTo>
                    <a:lnTo>
                      <a:pt x="592962" y="643127"/>
                    </a:lnTo>
                    <a:lnTo>
                      <a:pt x="778763" y="321563"/>
                    </a:lnTo>
                    <a:lnTo>
                      <a:pt x="59296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6" name="object 41">
                <a:extLst>
                  <a:ext uri="{FF2B5EF4-FFF2-40B4-BE49-F238E27FC236}">
                    <a16:creationId xmlns:a16="http://schemas.microsoft.com/office/drawing/2014/main" id="{4421CA6D-1A61-C415-ED48-EA055C5B6A05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822448" y="4864595"/>
                <a:ext cx="1807464" cy="1516380"/>
              </a:xfrm>
              <a:prstGeom prst="rect">
                <a:avLst/>
              </a:prstGeom>
            </p:spPr>
          </p:pic>
          <p:pic>
            <p:nvPicPr>
              <p:cNvPr id="37" name="object 42">
                <a:extLst>
                  <a:ext uri="{FF2B5EF4-FFF2-40B4-BE49-F238E27FC236}">
                    <a16:creationId xmlns:a16="http://schemas.microsoft.com/office/drawing/2014/main" id="{CB343281-5AF0-89C8-69E4-290EACA3AB15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076956" y="5305044"/>
                <a:ext cx="1335023" cy="667537"/>
              </a:xfrm>
              <a:prstGeom prst="rect">
                <a:avLst/>
              </a:prstGeom>
            </p:spPr>
          </p:pic>
          <p:sp>
            <p:nvSpPr>
              <p:cNvPr id="38" name="object 43">
                <a:extLst>
                  <a:ext uri="{FF2B5EF4-FFF2-40B4-BE49-F238E27FC236}">
                    <a16:creationId xmlns:a16="http://schemas.microsoft.com/office/drawing/2014/main" id="{769C4190-4889-8078-7DEC-51E8846C7A4B}"/>
                  </a:ext>
                </a:extLst>
              </p:cNvPr>
              <p:cNvSpPr/>
              <p:nvPr/>
            </p:nvSpPr>
            <p:spPr>
              <a:xfrm>
                <a:off x="2855976" y="4896612"/>
                <a:ext cx="1690370" cy="1402080"/>
              </a:xfrm>
              <a:custGeom>
                <a:avLst/>
                <a:gdLst/>
                <a:ahLst/>
                <a:cxnLst/>
                <a:rect l="l" t="t" r="r" b="b"/>
                <a:pathLst>
                  <a:path w="1690370" h="1402079">
                    <a:moveTo>
                      <a:pt x="1272413" y="0"/>
                    </a:moveTo>
                    <a:lnTo>
                      <a:pt x="417702" y="0"/>
                    </a:lnTo>
                    <a:lnTo>
                      <a:pt x="0" y="701040"/>
                    </a:lnTo>
                    <a:lnTo>
                      <a:pt x="417702" y="1402080"/>
                    </a:lnTo>
                    <a:lnTo>
                      <a:pt x="1272413" y="1402080"/>
                    </a:lnTo>
                    <a:lnTo>
                      <a:pt x="1690115" y="701040"/>
                    </a:lnTo>
                    <a:lnTo>
                      <a:pt x="1272413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44">
                <a:extLst>
                  <a:ext uri="{FF2B5EF4-FFF2-40B4-BE49-F238E27FC236}">
                    <a16:creationId xmlns:a16="http://schemas.microsoft.com/office/drawing/2014/main" id="{A3F2ED17-FB1E-B3EE-E5E0-4C90F4BA125A}"/>
                  </a:ext>
                </a:extLst>
              </p:cNvPr>
              <p:cNvSpPr/>
              <p:nvPr/>
            </p:nvSpPr>
            <p:spPr>
              <a:xfrm>
                <a:off x="2855976" y="4896611"/>
                <a:ext cx="1690370" cy="1402080"/>
              </a:xfrm>
              <a:custGeom>
                <a:avLst/>
                <a:gdLst/>
                <a:ahLst/>
                <a:cxnLst/>
                <a:rect l="l" t="t" r="r" b="b"/>
                <a:pathLst>
                  <a:path w="1690370" h="1402079">
                    <a:moveTo>
                      <a:pt x="0" y="701040"/>
                    </a:moveTo>
                    <a:lnTo>
                      <a:pt x="417702" y="0"/>
                    </a:lnTo>
                    <a:lnTo>
                      <a:pt x="1272413" y="0"/>
                    </a:lnTo>
                    <a:lnTo>
                      <a:pt x="1690115" y="701040"/>
                    </a:lnTo>
                    <a:lnTo>
                      <a:pt x="1272413" y="1402080"/>
                    </a:lnTo>
                    <a:lnTo>
                      <a:pt x="417702" y="1402080"/>
                    </a:lnTo>
                    <a:lnTo>
                      <a:pt x="0" y="701040"/>
                    </a:lnTo>
                    <a:close/>
                  </a:path>
                </a:pathLst>
              </a:custGeom>
              <a:ln w="12699">
                <a:solidFill>
                  <a:schemeClr val="accent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45">
              <a:extLst>
                <a:ext uri="{FF2B5EF4-FFF2-40B4-BE49-F238E27FC236}">
                  <a16:creationId xmlns:a16="http://schemas.microsoft.com/office/drawing/2014/main" id="{2A2FE685-1504-8095-A0D8-A1C02A5E1D5C}"/>
                </a:ext>
              </a:extLst>
            </p:cNvPr>
            <p:cNvSpPr txBox="1"/>
            <p:nvPr/>
          </p:nvSpPr>
          <p:spPr>
            <a:xfrm>
              <a:off x="3198367" y="5363972"/>
              <a:ext cx="1005205" cy="466225"/>
            </a:xfrm>
            <a:prstGeom prst="rect">
              <a:avLst/>
            </a:prstGeom>
          </p:spPr>
          <p:txBody>
            <a:bodyPr vert="horz" wrap="square" lIns="0" tIns="37465" rIns="0" bIns="0" rtlCol="0">
              <a:spAutoFit/>
            </a:bodyPr>
            <a:lstStyle/>
            <a:p>
              <a:pPr marL="177165" marR="5080" indent="-165100">
                <a:lnSpc>
                  <a:spcPts val="1510"/>
                </a:lnSpc>
                <a:spcBef>
                  <a:spcPts val="295"/>
                </a:spcBef>
              </a:pPr>
              <a:r>
                <a:rPr sz="1100" b="1" dirty="0">
                  <a:solidFill>
                    <a:srgbClr val="FFFFFF"/>
                  </a:solidFill>
                  <a:cs typeface="Gill Sans MT"/>
                </a:rPr>
                <a:t>4. </a:t>
              </a:r>
              <a:r>
                <a:rPr sz="1100" b="1" spc="-30" dirty="0">
                  <a:solidFill>
                    <a:srgbClr val="FFFFFF"/>
                  </a:solidFill>
                  <a:cs typeface="Gill Sans MT"/>
                </a:rPr>
                <a:t>Advocacy </a:t>
              </a:r>
              <a:r>
                <a:rPr sz="1100" b="1" spc="-10" dirty="0">
                  <a:solidFill>
                    <a:srgbClr val="FFFFFF"/>
                  </a:solidFill>
                  <a:cs typeface="Gill Sans MT"/>
                </a:rPr>
                <a:t>Process</a:t>
              </a:r>
              <a:endParaRPr sz="1100" dirty="0">
                <a:cs typeface="Gill Sans MT"/>
              </a:endParaRPr>
            </a:p>
          </p:txBody>
        </p:sp>
        <p:grpSp>
          <p:nvGrpSpPr>
            <p:cNvPr id="21" name="object 46">
              <a:extLst>
                <a:ext uri="{FF2B5EF4-FFF2-40B4-BE49-F238E27FC236}">
                  <a16:creationId xmlns:a16="http://schemas.microsoft.com/office/drawing/2014/main" id="{F1FB78E9-D49F-C839-1FEA-DFBA5C2F79DF}"/>
                </a:ext>
              </a:extLst>
            </p:cNvPr>
            <p:cNvGrpSpPr/>
            <p:nvPr/>
          </p:nvGrpSpPr>
          <p:grpSpPr>
            <a:xfrm>
              <a:off x="1264919" y="3703208"/>
              <a:ext cx="1807464" cy="1815195"/>
              <a:chOff x="1264919" y="3703208"/>
              <a:chExt cx="1807464" cy="1815195"/>
            </a:xfrm>
          </p:grpSpPr>
          <p:pic>
            <p:nvPicPr>
              <p:cNvPr id="28" name="object 47">
                <a:extLst>
                  <a:ext uri="{FF2B5EF4-FFF2-40B4-BE49-F238E27FC236}">
                    <a16:creationId xmlns:a16="http://schemas.microsoft.com/office/drawing/2014/main" id="{0A78AA53-1816-C1FC-A311-94D72F77545F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805783" y="3703208"/>
                <a:ext cx="843098" cy="717971"/>
              </a:xfrm>
              <a:prstGeom prst="rect">
                <a:avLst/>
              </a:prstGeom>
            </p:spPr>
          </p:pic>
          <p:sp>
            <p:nvSpPr>
              <p:cNvPr id="29" name="object 48">
                <a:extLst>
                  <a:ext uri="{FF2B5EF4-FFF2-40B4-BE49-F238E27FC236}">
                    <a16:creationId xmlns:a16="http://schemas.microsoft.com/office/drawing/2014/main" id="{2718DD38-460B-7AC0-0623-50EBD981B9F0}"/>
                  </a:ext>
                </a:extLst>
              </p:cNvPr>
              <p:cNvSpPr/>
              <p:nvPr/>
            </p:nvSpPr>
            <p:spPr>
              <a:xfrm>
                <a:off x="1813559" y="3710939"/>
                <a:ext cx="777240" cy="643255"/>
              </a:xfrm>
              <a:custGeom>
                <a:avLst/>
                <a:gdLst/>
                <a:ahLst/>
                <a:cxnLst/>
                <a:rect l="l" t="t" r="r" b="b"/>
                <a:pathLst>
                  <a:path w="777239" h="643254">
                    <a:moveTo>
                      <a:pt x="591438" y="0"/>
                    </a:moveTo>
                    <a:lnTo>
                      <a:pt x="185800" y="0"/>
                    </a:lnTo>
                    <a:lnTo>
                      <a:pt x="0" y="321564"/>
                    </a:lnTo>
                    <a:lnTo>
                      <a:pt x="185800" y="643128"/>
                    </a:lnTo>
                    <a:lnTo>
                      <a:pt x="591438" y="643128"/>
                    </a:lnTo>
                    <a:lnTo>
                      <a:pt x="777239" y="321564"/>
                    </a:lnTo>
                    <a:lnTo>
                      <a:pt x="59143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0" name="object 49">
                <a:extLst>
                  <a:ext uri="{FF2B5EF4-FFF2-40B4-BE49-F238E27FC236}">
                    <a16:creationId xmlns:a16="http://schemas.microsoft.com/office/drawing/2014/main" id="{A8223A0C-BDFA-3008-3D9C-E69CD5EFCF16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264919" y="4002023"/>
                <a:ext cx="1807464" cy="1516380"/>
              </a:xfrm>
              <a:prstGeom prst="rect">
                <a:avLst/>
              </a:prstGeom>
            </p:spPr>
          </p:pic>
          <p:pic>
            <p:nvPicPr>
              <p:cNvPr id="31" name="object 50">
                <a:extLst>
                  <a:ext uri="{FF2B5EF4-FFF2-40B4-BE49-F238E27FC236}">
                    <a16:creationId xmlns:a16="http://schemas.microsoft.com/office/drawing/2014/main" id="{0F8244A5-37BA-129E-DDE4-6A38A6177BC2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482851" y="4250410"/>
                <a:ext cx="1412748" cy="1051585"/>
              </a:xfrm>
              <a:prstGeom prst="rect">
                <a:avLst/>
              </a:prstGeom>
            </p:spPr>
          </p:pic>
          <p:sp>
            <p:nvSpPr>
              <p:cNvPr id="32" name="object 51">
                <a:extLst>
                  <a:ext uri="{FF2B5EF4-FFF2-40B4-BE49-F238E27FC236}">
                    <a16:creationId xmlns:a16="http://schemas.microsoft.com/office/drawing/2014/main" id="{F81D9641-8909-A019-D878-5BC0A3424CF9}"/>
                  </a:ext>
                </a:extLst>
              </p:cNvPr>
              <p:cNvSpPr/>
              <p:nvPr/>
            </p:nvSpPr>
            <p:spPr>
              <a:xfrm>
                <a:off x="1298447" y="4034027"/>
                <a:ext cx="1690370" cy="1402080"/>
              </a:xfrm>
              <a:custGeom>
                <a:avLst/>
                <a:gdLst/>
                <a:ahLst/>
                <a:cxnLst/>
                <a:rect l="l" t="t" r="r" b="b"/>
                <a:pathLst>
                  <a:path w="1690370" h="1402079">
                    <a:moveTo>
                      <a:pt x="1272413" y="0"/>
                    </a:moveTo>
                    <a:lnTo>
                      <a:pt x="417703" y="0"/>
                    </a:lnTo>
                    <a:lnTo>
                      <a:pt x="0" y="701040"/>
                    </a:lnTo>
                    <a:lnTo>
                      <a:pt x="417703" y="1402080"/>
                    </a:lnTo>
                    <a:lnTo>
                      <a:pt x="1272413" y="1402080"/>
                    </a:lnTo>
                    <a:lnTo>
                      <a:pt x="1690115" y="701040"/>
                    </a:lnTo>
                    <a:lnTo>
                      <a:pt x="12724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52">
                <a:extLst>
                  <a:ext uri="{FF2B5EF4-FFF2-40B4-BE49-F238E27FC236}">
                    <a16:creationId xmlns:a16="http://schemas.microsoft.com/office/drawing/2014/main" id="{FB64B3C4-F28F-5D82-4464-D368BE27C702}"/>
                  </a:ext>
                </a:extLst>
              </p:cNvPr>
              <p:cNvSpPr/>
              <p:nvPr/>
            </p:nvSpPr>
            <p:spPr>
              <a:xfrm>
                <a:off x="1298447" y="4034027"/>
                <a:ext cx="1690370" cy="1402080"/>
              </a:xfrm>
              <a:custGeom>
                <a:avLst/>
                <a:gdLst/>
                <a:ahLst/>
                <a:cxnLst/>
                <a:rect l="l" t="t" r="r" b="b"/>
                <a:pathLst>
                  <a:path w="1690370" h="1402079">
                    <a:moveTo>
                      <a:pt x="0" y="701040"/>
                    </a:moveTo>
                    <a:lnTo>
                      <a:pt x="417703" y="0"/>
                    </a:lnTo>
                    <a:lnTo>
                      <a:pt x="1272413" y="0"/>
                    </a:lnTo>
                    <a:lnTo>
                      <a:pt x="1690115" y="701040"/>
                    </a:lnTo>
                    <a:lnTo>
                      <a:pt x="1272413" y="1402080"/>
                    </a:lnTo>
                    <a:lnTo>
                      <a:pt x="417703" y="1402080"/>
                    </a:lnTo>
                    <a:lnTo>
                      <a:pt x="0" y="701040"/>
                    </a:lnTo>
                    <a:close/>
                  </a:path>
                </a:pathLst>
              </a:custGeom>
              <a:ln w="12700">
                <a:solidFill>
                  <a:schemeClr val="accent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2" name="object 53">
              <a:extLst>
                <a:ext uri="{FF2B5EF4-FFF2-40B4-BE49-F238E27FC236}">
                  <a16:creationId xmlns:a16="http://schemas.microsoft.com/office/drawing/2014/main" id="{8DA59339-D477-7DFA-AAE0-67D3BF0C7DA3}"/>
                </a:ext>
              </a:extLst>
            </p:cNvPr>
            <p:cNvSpPr txBox="1"/>
            <p:nvPr/>
          </p:nvSpPr>
          <p:spPr>
            <a:xfrm>
              <a:off x="1602994" y="4309364"/>
              <a:ext cx="1082040" cy="90513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ts val="1595"/>
                </a:lnSpc>
                <a:spcBef>
                  <a:spcPts val="100"/>
                </a:spcBef>
              </a:pPr>
              <a:r>
                <a:rPr sz="1100" b="1" spc="-25" dirty="0">
                  <a:solidFill>
                    <a:srgbClr val="FFFFFF"/>
                  </a:solidFill>
                  <a:cs typeface="Gill Sans MT"/>
                </a:rPr>
                <a:t>5.</a:t>
              </a:r>
              <a:endParaRPr sz="1100" dirty="0">
                <a:cs typeface="Gill Sans MT"/>
              </a:endParaRPr>
            </a:p>
            <a:p>
              <a:pPr marL="12700" marR="5080" indent="-1270" algn="ctr">
                <a:lnSpc>
                  <a:spcPts val="1510"/>
                </a:lnSpc>
                <a:spcBef>
                  <a:spcPts val="110"/>
                </a:spcBef>
              </a:pPr>
              <a:r>
                <a:rPr sz="1100" b="1" spc="-10" dirty="0">
                  <a:solidFill>
                    <a:srgbClr val="FFFFFF"/>
                  </a:solidFill>
                  <a:cs typeface="Gill Sans MT"/>
                </a:rPr>
                <a:t>Opportunity </a:t>
              </a:r>
              <a:r>
                <a:rPr sz="1100" b="1" spc="-35" dirty="0">
                  <a:solidFill>
                    <a:srgbClr val="FFFFFF"/>
                  </a:solidFill>
                  <a:cs typeface="Gill Sans MT"/>
                </a:rPr>
                <a:t>Management </a:t>
              </a:r>
              <a:r>
                <a:rPr sz="1100" b="1" spc="-10" dirty="0">
                  <a:solidFill>
                    <a:srgbClr val="FFFFFF"/>
                  </a:solidFill>
                  <a:cs typeface="Gill Sans MT"/>
                </a:rPr>
                <a:t>Process</a:t>
              </a:r>
              <a:endParaRPr sz="1100" dirty="0">
                <a:cs typeface="Gill Sans MT"/>
              </a:endParaRPr>
            </a:p>
          </p:txBody>
        </p:sp>
        <p:grpSp>
          <p:nvGrpSpPr>
            <p:cNvPr id="23" name="object 54">
              <a:extLst>
                <a:ext uri="{FF2B5EF4-FFF2-40B4-BE49-F238E27FC236}">
                  <a16:creationId xmlns:a16="http://schemas.microsoft.com/office/drawing/2014/main" id="{196935D0-592A-031F-42AA-3B6C1821BEA2}"/>
                </a:ext>
              </a:extLst>
            </p:cNvPr>
            <p:cNvGrpSpPr/>
            <p:nvPr/>
          </p:nvGrpSpPr>
          <p:grpSpPr>
            <a:xfrm>
              <a:off x="1264919" y="2304288"/>
              <a:ext cx="1807464" cy="1516380"/>
              <a:chOff x="1264919" y="2304288"/>
              <a:chExt cx="1807464" cy="1516380"/>
            </a:xfrm>
          </p:grpSpPr>
          <p:pic>
            <p:nvPicPr>
              <p:cNvPr id="25" name="object 55">
                <a:extLst>
                  <a:ext uri="{FF2B5EF4-FFF2-40B4-BE49-F238E27FC236}">
                    <a16:creationId xmlns:a16="http://schemas.microsoft.com/office/drawing/2014/main" id="{FCDE1250-DE22-66EE-B138-E2D5C2EF27CE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264919" y="2304288"/>
                <a:ext cx="1807464" cy="1516380"/>
              </a:xfrm>
              <a:prstGeom prst="rect">
                <a:avLst/>
              </a:prstGeom>
            </p:spPr>
          </p:pic>
          <p:sp>
            <p:nvSpPr>
              <p:cNvPr id="26" name="object 56">
                <a:extLst>
                  <a:ext uri="{FF2B5EF4-FFF2-40B4-BE49-F238E27FC236}">
                    <a16:creationId xmlns:a16="http://schemas.microsoft.com/office/drawing/2014/main" id="{5267F010-D31E-C02C-255C-019DDB31D063}"/>
                  </a:ext>
                </a:extLst>
              </p:cNvPr>
              <p:cNvSpPr/>
              <p:nvPr/>
            </p:nvSpPr>
            <p:spPr>
              <a:xfrm>
                <a:off x="1298447" y="2336292"/>
                <a:ext cx="1690370" cy="1402080"/>
              </a:xfrm>
              <a:custGeom>
                <a:avLst/>
                <a:gdLst/>
                <a:ahLst/>
                <a:cxnLst/>
                <a:rect l="l" t="t" r="r" b="b"/>
                <a:pathLst>
                  <a:path w="1690370" h="1402079">
                    <a:moveTo>
                      <a:pt x="1272413" y="0"/>
                    </a:moveTo>
                    <a:lnTo>
                      <a:pt x="417703" y="0"/>
                    </a:lnTo>
                    <a:lnTo>
                      <a:pt x="0" y="701040"/>
                    </a:lnTo>
                    <a:lnTo>
                      <a:pt x="417703" y="1402080"/>
                    </a:lnTo>
                    <a:lnTo>
                      <a:pt x="1272413" y="1402080"/>
                    </a:lnTo>
                    <a:lnTo>
                      <a:pt x="1690115" y="701040"/>
                    </a:lnTo>
                    <a:lnTo>
                      <a:pt x="1272413" y="0"/>
                    </a:lnTo>
                    <a:close/>
                  </a:path>
                </a:pathLst>
              </a:custGeom>
              <a:solidFill>
                <a:schemeClr val="accent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57">
                <a:extLst>
                  <a:ext uri="{FF2B5EF4-FFF2-40B4-BE49-F238E27FC236}">
                    <a16:creationId xmlns:a16="http://schemas.microsoft.com/office/drawing/2014/main" id="{99850D04-5EE9-0871-07CF-D3ED8156BEC6}"/>
                  </a:ext>
                </a:extLst>
              </p:cNvPr>
              <p:cNvSpPr/>
              <p:nvPr/>
            </p:nvSpPr>
            <p:spPr>
              <a:xfrm>
                <a:off x="1298447" y="2336292"/>
                <a:ext cx="1690370" cy="1402080"/>
              </a:xfrm>
              <a:custGeom>
                <a:avLst/>
                <a:gdLst/>
                <a:ahLst/>
                <a:cxnLst/>
                <a:rect l="l" t="t" r="r" b="b"/>
                <a:pathLst>
                  <a:path w="1690370" h="1402079">
                    <a:moveTo>
                      <a:pt x="0" y="701040"/>
                    </a:moveTo>
                    <a:lnTo>
                      <a:pt x="417703" y="0"/>
                    </a:lnTo>
                    <a:lnTo>
                      <a:pt x="1272413" y="0"/>
                    </a:lnTo>
                    <a:lnTo>
                      <a:pt x="1690115" y="701040"/>
                    </a:lnTo>
                    <a:lnTo>
                      <a:pt x="1272413" y="1402080"/>
                    </a:lnTo>
                    <a:lnTo>
                      <a:pt x="417703" y="1402080"/>
                    </a:lnTo>
                    <a:lnTo>
                      <a:pt x="0" y="701040"/>
                    </a:lnTo>
                    <a:close/>
                  </a:path>
                </a:pathLst>
              </a:custGeom>
              <a:ln w="12700">
                <a:solidFill>
                  <a:schemeClr val="accent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4" name="object 58">
              <a:extLst>
                <a:ext uri="{FF2B5EF4-FFF2-40B4-BE49-F238E27FC236}">
                  <a16:creationId xmlns:a16="http://schemas.microsoft.com/office/drawing/2014/main" id="{8A3F3DC4-E870-CF30-5AC6-1485B1DDF472}"/>
                </a:ext>
              </a:extLst>
            </p:cNvPr>
            <p:cNvSpPr txBox="1"/>
            <p:nvPr/>
          </p:nvSpPr>
          <p:spPr>
            <a:xfrm>
              <a:off x="1759966" y="2802763"/>
              <a:ext cx="768985" cy="466225"/>
            </a:xfrm>
            <a:prstGeom prst="rect">
              <a:avLst/>
            </a:prstGeom>
          </p:spPr>
          <p:txBody>
            <a:bodyPr vert="horz" wrap="square" lIns="0" tIns="37465" rIns="0" bIns="0" rtlCol="0">
              <a:spAutoFit/>
            </a:bodyPr>
            <a:lstStyle/>
            <a:p>
              <a:pPr marL="12700" marR="5080" indent="53340">
                <a:lnSpc>
                  <a:spcPts val="1510"/>
                </a:lnSpc>
                <a:spcBef>
                  <a:spcPts val="295"/>
                </a:spcBef>
              </a:pPr>
              <a:r>
                <a:rPr sz="1100" b="1" dirty="0">
                  <a:solidFill>
                    <a:srgbClr val="FFFFFF"/>
                  </a:solidFill>
                  <a:cs typeface="Gill Sans MT"/>
                </a:rPr>
                <a:t>6. </a:t>
              </a:r>
              <a:r>
                <a:rPr sz="1100" b="1" spc="-20" dirty="0">
                  <a:solidFill>
                    <a:srgbClr val="FFFFFF"/>
                  </a:solidFill>
                  <a:cs typeface="Gill Sans MT"/>
                </a:rPr>
                <a:t>Sales </a:t>
              </a:r>
              <a:r>
                <a:rPr sz="1100" b="1" spc="-10" dirty="0">
                  <a:solidFill>
                    <a:srgbClr val="FFFFFF"/>
                  </a:solidFill>
                  <a:cs typeface="Gill Sans MT"/>
                </a:rPr>
                <a:t>Handoffs</a:t>
              </a:r>
              <a:endParaRPr sz="1100" dirty="0">
                <a:cs typeface="Gill Sans MT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CCB29FB3-366F-7837-F101-D81F9124B697}"/>
              </a:ext>
            </a:extLst>
          </p:cNvPr>
          <p:cNvSpPr/>
          <p:nvPr/>
        </p:nvSpPr>
        <p:spPr>
          <a:xfrm>
            <a:off x="6096000" y="1881917"/>
            <a:ext cx="5486400" cy="4290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C21266B-0E07-15C2-7E62-F727475C594A}"/>
              </a:ext>
            </a:extLst>
          </p:cNvPr>
          <p:cNvSpPr txBox="1"/>
          <p:nvPr/>
        </p:nvSpPr>
        <p:spPr>
          <a:xfrm>
            <a:off x="6191250" y="2072677"/>
            <a:ext cx="5038725" cy="3908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20040" marR="214629" indent="-228600">
              <a:lnSpc>
                <a:spcPct val="100000"/>
              </a:lnSpc>
              <a:buFont typeface="+mj-lt"/>
              <a:buAutoNum type="arabicPeriod"/>
              <a:tabLst>
                <a:tab pos="435609" algn="l"/>
              </a:tabLst>
            </a:pPr>
            <a:r>
              <a:rPr lang="en-US" sz="1200" b="1" dirty="0">
                <a:solidFill>
                  <a:srgbClr val="0074C3"/>
                </a:solidFill>
                <a:cs typeface="Gill Sans MT"/>
              </a:rPr>
              <a:t>Customer Onboarding: </a:t>
            </a:r>
            <a:br>
              <a:rPr lang="en-US" sz="1100" b="1" dirty="0">
                <a:solidFill>
                  <a:srgbClr val="0074C3"/>
                </a:solidFill>
                <a:cs typeface="Gill Sans MT"/>
              </a:rPr>
            </a:br>
            <a:r>
              <a:rPr lang="en-US" sz="1100" dirty="0">
                <a:cs typeface="Gill Sans MT"/>
              </a:rPr>
              <a:t>During the initial onboarding period, properly introduce new customers and users to products, functionality and best practices</a:t>
            </a:r>
          </a:p>
          <a:p>
            <a:pPr marL="320040" marR="283845" indent="-2286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434975" algn="l"/>
                <a:tab pos="435609" algn="l"/>
              </a:tabLst>
            </a:pPr>
            <a:r>
              <a:rPr lang="en-US" sz="1200" b="1" dirty="0">
                <a:solidFill>
                  <a:srgbClr val="0074C3"/>
                </a:solidFill>
                <a:cs typeface="Gill Sans MT"/>
              </a:rPr>
              <a:t>Customer Life Cycle Management: </a:t>
            </a:r>
            <a:br>
              <a:rPr lang="en-US" sz="1100" b="1" dirty="0">
                <a:solidFill>
                  <a:srgbClr val="0074C3"/>
                </a:solidFill>
                <a:cs typeface="Gill Sans MT"/>
              </a:rPr>
            </a:br>
            <a:r>
              <a:rPr lang="en-US" sz="1100" dirty="0">
                <a:cs typeface="Gill Sans MT"/>
              </a:rPr>
              <a:t>Understand the life cycle of your customers, and the key leverage points that you must orchestrate</a:t>
            </a:r>
          </a:p>
          <a:p>
            <a:pPr marL="320040" marR="414020" indent="-2286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434975" algn="l"/>
                <a:tab pos="435609" algn="l"/>
              </a:tabLst>
            </a:pPr>
            <a:r>
              <a:rPr lang="en-US" sz="1200" b="1" dirty="0">
                <a:solidFill>
                  <a:schemeClr val="accent2"/>
                </a:solidFill>
                <a:cs typeface="Gill Sans MT"/>
              </a:rPr>
              <a:t>Value Creation &amp; Community: </a:t>
            </a:r>
            <a:br>
              <a:rPr lang="en-US" sz="1100" b="1" dirty="0">
                <a:solidFill>
                  <a:srgbClr val="0074C3"/>
                </a:solidFill>
                <a:cs typeface="Gill Sans MT"/>
              </a:rPr>
            </a:br>
            <a:r>
              <a:rPr lang="en-US" sz="1100" dirty="0">
                <a:cs typeface="Gill Sans MT"/>
              </a:rPr>
              <a:t>Throughout the customer life cycle, identify, generate, and communicate the value that the product portfolio creates</a:t>
            </a:r>
          </a:p>
          <a:p>
            <a:pPr marL="320040" marR="382270" indent="-228600">
              <a:lnSpc>
                <a:spcPct val="100000"/>
              </a:lnSpc>
              <a:spcBef>
                <a:spcPts val="1205"/>
              </a:spcBef>
              <a:buFont typeface="+mj-lt"/>
              <a:buAutoNum type="arabicPeriod"/>
              <a:tabLst>
                <a:tab pos="434975" algn="l"/>
                <a:tab pos="435609" algn="l"/>
              </a:tabLst>
            </a:pPr>
            <a:r>
              <a:rPr lang="en-US" sz="1200" b="1" dirty="0">
                <a:solidFill>
                  <a:schemeClr val="accent2"/>
                </a:solidFill>
                <a:cs typeface="Gill Sans MT"/>
              </a:rPr>
              <a:t>Advocacy Process: </a:t>
            </a:r>
            <a:br>
              <a:rPr lang="en-US" sz="1100" b="1" dirty="0">
                <a:solidFill>
                  <a:srgbClr val="0074C3"/>
                </a:solidFill>
                <a:cs typeface="Gill Sans MT"/>
              </a:rPr>
            </a:br>
            <a:r>
              <a:rPr lang="en-US" sz="1100" dirty="0">
                <a:cs typeface="Gill Sans MT"/>
              </a:rPr>
              <a:t>Leverage your successful relationships to generate references and referrals both inside the account and to other accounts</a:t>
            </a:r>
          </a:p>
          <a:p>
            <a:pPr marL="320040" marR="680720" indent="-2286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434975" algn="l"/>
                <a:tab pos="435609" algn="l"/>
              </a:tabLst>
            </a:pPr>
            <a:r>
              <a:rPr lang="en-US" sz="1200" b="1" dirty="0">
                <a:solidFill>
                  <a:schemeClr val="accent3"/>
                </a:solidFill>
                <a:cs typeface="Gill Sans MT"/>
              </a:rPr>
              <a:t>Opportunity Management Process: </a:t>
            </a:r>
            <a:br>
              <a:rPr lang="en-US" sz="1100" b="1" dirty="0">
                <a:solidFill>
                  <a:srgbClr val="0074C3"/>
                </a:solidFill>
                <a:cs typeface="Gill Sans MT"/>
              </a:rPr>
            </a:br>
            <a:r>
              <a:rPr lang="en-US" sz="1100" dirty="0">
                <a:cs typeface="Gill Sans MT"/>
              </a:rPr>
              <a:t>Build an opportunity management process to uncover additional sales opportunities</a:t>
            </a:r>
          </a:p>
          <a:p>
            <a:pPr marL="320040" marR="132715" indent="-2286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tabLst>
                <a:tab pos="434975" algn="l"/>
                <a:tab pos="435609" algn="l"/>
              </a:tabLst>
            </a:pPr>
            <a:r>
              <a:rPr lang="en-US" sz="1200" b="1" dirty="0">
                <a:solidFill>
                  <a:schemeClr val="accent4"/>
                </a:solidFill>
                <a:cs typeface="Gill Sans MT"/>
              </a:rPr>
              <a:t>Sales Handoffs: </a:t>
            </a:r>
            <a:br>
              <a:rPr lang="en-US" sz="1100" b="1" dirty="0">
                <a:solidFill>
                  <a:srgbClr val="0074C3"/>
                </a:solidFill>
                <a:cs typeface="Gill Sans MT"/>
              </a:rPr>
            </a:br>
            <a:r>
              <a:rPr lang="en-US" sz="1100" dirty="0">
                <a:cs typeface="Gill Sans MT"/>
              </a:rPr>
              <a:t>Cross-functional process integration of Customer Success and Sales for retention and expansion of accounts</a:t>
            </a:r>
          </a:p>
        </p:txBody>
      </p:sp>
    </p:spTree>
    <p:extLst>
      <p:ext uri="{BB962C8B-B14F-4D97-AF65-F5344CB8AC3E}">
        <p14:creationId xmlns:p14="http://schemas.microsoft.com/office/powerpoint/2010/main" val="148910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12618-6BEC-3B19-185F-E180C68F2F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5817" y="2533650"/>
            <a:ext cx="8792754" cy="875211"/>
          </a:xfrm>
        </p:spPr>
        <p:txBody>
          <a:bodyPr/>
          <a:lstStyle/>
          <a:p>
            <a:r>
              <a:rPr lang="en-US" dirty="0"/>
              <a:t>In-person Onboarding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C432E-5DB3-94AA-E07B-1EFBFFF53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80352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1EF0CC-7A20-4B35-4A45-92B01599B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60" dirty="0"/>
              <a:t>The</a:t>
            </a:r>
            <a:r>
              <a:rPr lang="en-US" spc="-15" dirty="0"/>
              <a:t> </a:t>
            </a:r>
            <a:r>
              <a:rPr lang="en-US" spc="70" dirty="0"/>
              <a:t>In</a:t>
            </a:r>
            <a:r>
              <a:rPr lang="en-US" spc="5" dirty="0"/>
              <a:t> </a:t>
            </a:r>
            <a:r>
              <a:rPr lang="en-US" spc="95" dirty="0"/>
              <a:t>Person</a:t>
            </a:r>
            <a:r>
              <a:rPr lang="en-US" spc="5" dirty="0"/>
              <a:t> </a:t>
            </a:r>
            <a:r>
              <a:rPr lang="en-US" dirty="0"/>
              <a:t>Onboarding</a:t>
            </a:r>
            <a:r>
              <a:rPr lang="en-US" spc="50" dirty="0"/>
              <a:t> </a:t>
            </a:r>
            <a:r>
              <a:rPr lang="en-US" spc="110" dirty="0"/>
              <a:t>Program</a:t>
            </a:r>
            <a:r>
              <a:rPr lang="en-US" spc="30" dirty="0"/>
              <a:t> </a:t>
            </a:r>
            <a:r>
              <a:rPr lang="en-US" spc="150" dirty="0"/>
              <a:t>is</a:t>
            </a:r>
            <a:r>
              <a:rPr lang="en-US" spc="-5" dirty="0"/>
              <a:t> </a:t>
            </a:r>
            <a:r>
              <a:rPr lang="en-US" spc="254" dirty="0"/>
              <a:t>a</a:t>
            </a:r>
            <a:r>
              <a:rPr lang="en-US" spc="-5" dirty="0"/>
              <a:t> </a:t>
            </a:r>
            <a:r>
              <a:rPr lang="en-US" spc="55" dirty="0"/>
              <a:t>deep-</a:t>
            </a:r>
            <a:r>
              <a:rPr lang="en-US" spc="75" dirty="0"/>
              <a:t>dive</a:t>
            </a:r>
            <a:r>
              <a:rPr lang="en-US" spc="5" dirty="0"/>
              <a:t> </a:t>
            </a:r>
            <a:r>
              <a:rPr lang="en-US" dirty="0"/>
              <a:t>into </a:t>
            </a:r>
            <a:r>
              <a:rPr lang="en-US" spc="50" dirty="0"/>
              <a:t>the</a:t>
            </a:r>
            <a:r>
              <a:rPr lang="en-US" spc="-15" dirty="0"/>
              <a:t> </a:t>
            </a:r>
            <a:r>
              <a:rPr lang="en-US" dirty="0"/>
              <a:t>culture</a:t>
            </a:r>
            <a:r>
              <a:rPr lang="en-US" spc="-15" dirty="0"/>
              <a:t> </a:t>
            </a:r>
            <a:br>
              <a:rPr lang="en-US" spc="-15" dirty="0"/>
            </a:br>
            <a:r>
              <a:rPr lang="en-US" spc="155" dirty="0"/>
              <a:t>and</a:t>
            </a:r>
            <a:r>
              <a:rPr lang="en-US" spc="5" dirty="0"/>
              <a:t> </a:t>
            </a:r>
            <a:r>
              <a:rPr lang="en-US" spc="90" dirty="0"/>
              <a:t>vision</a:t>
            </a:r>
            <a:r>
              <a:rPr lang="en-US" spc="-5" dirty="0"/>
              <a:t> </a:t>
            </a:r>
            <a:r>
              <a:rPr lang="en-US" spc="80" dirty="0"/>
              <a:t>of </a:t>
            </a:r>
            <a:r>
              <a:rPr lang="en-US" spc="-30" dirty="0"/>
              <a:t>,</a:t>
            </a:r>
            <a:r>
              <a:rPr lang="en-US" spc="-45" dirty="0"/>
              <a:t> </a:t>
            </a:r>
            <a:r>
              <a:rPr lang="en-US" spc="155" dirty="0"/>
              <a:t>and</a:t>
            </a:r>
            <a:r>
              <a:rPr lang="en-US" spc="-50" dirty="0"/>
              <a:t> </a:t>
            </a:r>
            <a:r>
              <a:rPr lang="en-US" spc="90" dirty="0"/>
              <a:t>developing</a:t>
            </a:r>
            <a:r>
              <a:rPr lang="en-US" spc="-55" dirty="0"/>
              <a:t> </a:t>
            </a:r>
            <a:r>
              <a:rPr lang="en-US" spc="85" dirty="0"/>
              <a:t>reps</a:t>
            </a:r>
            <a:r>
              <a:rPr lang="en-US" spc="-45" dirty="0"/>
              <a:t> </a:t>
            </a:r>
            <a:r>
              <a:rPr lang="en-US" dirty="0"/>
              <a:t>into</a:t>
            </a:r>
            <a:r>
              <a:rPr lang="en-US" spc="-50" dirty="0"/>
              <a:t> </a:t>
            </a:r>
            <a:r>
              <a:rPr lang="en-US" spc="95" dirty="0"/>
              <a:t>effective</a:t>
            </a:r>
            <a:r>
              <a:rPr lang="en-US" spc="-50" dirty="0"/>
              <a:t> </a:t>
            </a:r>
            <a:r>
              <a:rPr lang="en-US" spc="140" dirty="0"/>
              <a:t>CSMs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959B7F-E66A-D1FA-7126-D2C335861908}"/>
              </a:ext>
            </a:extLst>
          </p:cNvPr>
          <p:cNvSpPr/>
          <p:nvPr/>
        </p:nvSpPr>
        <p:spPr>
          <a:xfrm>
            <a:off x="0" y="1268413"/>
            <a:ext cx="12192000" cy="1097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99B9FE-1C1B-4F66-4EBF-07FE9122A0FA}"/>
              </a:ext>
            </a:extLst>
          </p:cNvPr>
          <p:cNvSpPr/>
          <p:nvPr/>
        </p:nvSpPr>
        <p:spPr>
          <a:xfrm>
            <a:off x="609600" y="1268414"/>
            <a:ext cx="703325" cy="698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209D63-58D8-07BC-9176-523A3777E8D9}"/>
              </a:ext>
            </a:extLst>
          </p:cNvPr>
          <p:cNvSpPr txBox="1"/>
          <p:nvPr/>
        </p:nvSpPr>
        <p:spPr>
          <a:xfrm>
            <a:off x="609600" y="1601678"/>
            <a:ext cx="108642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spc="-50" dirty="0">
                <a:solidFill>
                  <a:schemeClr val="bg1"/>
                </a:solidFill>
                <a:cs typeface="Gill Sans MT"/>
              </a:rPr>
              <a:t>Objectives</a:t>
            </a:r>
            <a:r>
              <a:rPr lang="en-US" sz="2800" b="1" spc="-90" dirty="0">
                <a:solidFill>
                  <a:schemeClr val="bg1"/>
                </a:solidFill>
                <a:cs typeface="Gill Sans MT"/>
              </a:rPr>
              <a:t> </a:t>
            </a:r>
            <a:r>
              <a:rPr lang="en-US" sz="2800" b="1" dirty="0">
                <a:solidFill>
                  <a:schemeClr val="bg1"/>
                </a:solidFill>
                <a:cs typeface="Gill Sans MT"/>
              </a:rPr>
              <a:t>of</a:t>
            </a:r>
            <a:r>
              <a:rPr lang="en-US" sz="2800" b="1" spc="-50" dirty="0">
                <a:solidFill>
                  <a:schemeClr val="bg1"/>
                </a:solidFill>
                <a:cs typeface="Gill Sans MT"/>
              </a:rPr>
              <a:t> </a:t>
            </a:r>
            <a:r>
              <a:rPr lang="en-US" sz="2800" b="1" spc="-80" dirty="0">
                <a:solidFill>
                  <a:schemeClr val="bg1"/>
                </a:solidFill>
                <a:cs typeface="Gill Sans MT"/>
              </a:rPr>
              <a:t>the</a:t>
            </a:r>
            <a:r>
              <a:rPr lang="en-US" sz="2800" b="1" spc="-65" dirty="0">
                <a:solidFill>
                  <a:schemeClr val="bg1"/>
                </a:solidFill>
                <a:cs typeface="Gill Sans MT"/>
              </a:rPr>
              <a:t> </a:t>
            </a:r>
            <a:r>
              <a:rPr lang="en-US" sz="2800" b="1" spc="-50" dirty="0">
                <a:solidFill>
                  <a:schemeClr val="bg1"/>
                </a:solidFill>
                <a:cs typeface="Gill Sans MT"/>
              </a:rPr>
              <a:t>In</a:t>
            </a:r>
            <a:r>
              <a:rPr lang="en-US" sz="2800" b="1" spc="-40" dirty="0">
                <a:solidFill>
                  <a:schemeClr val="bg1"/>
                </a:solidFill>
                <a:cs typeface="Gill Sans MT"/>
              </a:rPr>
              <a:t> </a:t>
            </a:r>
            <a:r>
              <a:rPr lang="en-US" sz="2800" b="1" spc="-30" dirty="0">
                <a:solidFill>
                  <a:schemeClr val="bg1"/>
                </a:solidFill>
                <a:cs typeface="Gill Sans MT"/>
              </a:rPr>
              <a:t>Person</a:t>
            </a:r>
            <a:r>
              <a:rPr lang="en-US" sz="2800" b="1" spc="-70" dirty="0">
                <a:solidFill>
                  <a:schemeClr val="bg1"/>
                </a:solidFill>
                <a:cs typeface="Gill Sans MT"/>
              </a:rPr>
              <a:t> </a:t>
            </a:r>
            <a:r>
              <a:rPr lang="en-US" sz="2800" b="1" spc="-85" dirty="0">
                <a:solidFill>
                  <a:schemeClr val="bg1"/>
                </a:solidFill>
                <a:cs typeface="Gill Sans MT"/>
              </a:rPr>
              <a:t>Onboarding</a:t>
            </a:r>
            <a:r>
              <a:rPr lang="en-US" sz="2800" b="1" spc="-60" dirty="0">
                <a:solidFill>
                  <a:schemeClr val="bg1"/>
                </a:solidFill>
                <a:cs typeface="Gill Sans MT"/>
              </a:rPr>
              <a:t> </a:t>
            </a:r>
            <a:r>
              <a:rPr lang="en-US" sz="2800" b="1" spc="-10" dirty="0">
                <a:solidFill>
                  <a:schemeClr val="bg1"/>
                </a:solidFill>
                <a:cs typeface="Gill Sans MT"/>
              </a:rPr>
              <a:t>Program</a:t>
            </a:r>
            <a:endParaRPr lang="en-US" sz="2800" dirty="0">
              <a:solidFill>
                <a:schemeClr val="bg1"/>
              </a:solidFill>
              <a:cs typeface="Gill Sans M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B8EF36-95AA-33C3-3AE4-8DD17A927B20}"/>
              </a:ext>
            </a:extLst>
          </p:cNvPr>
          <p:cNvSpPr>
            <a:spLocks noChangeAspect="1"/>
          </p:cNvSpPr>
          <p:nvPr/>
        </p:nvSpPr>
        <p:spPr>
          <a:xfrm>
            <a:off x="610925" y="2463698"/>
            <a:ext cx="702000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01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2A536B-79E0-D405-C189-05B00742ABC4}"/>
              </a:ext>
            </a:extLst>
          </p:cNvPr>
          <p:cNvSpPr txBox="1"/>
          <p:nvPr/>
        </p:nvSpPr>
        <p:spPr>
          <a:xfrm>
            <a:off x="1461098" y="2691588"/>
            <a:ext cx="1012130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lang="en-US" sz="1600" dirty="0">
                <a:cs typeface="Gill Sans MT"/>
              </a:rPr>
              <a:t>Allow new employees the opportunity to meet their onboarding cohort and  Leaders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DC84A0-49AC-AF7F-F13D-3035BF03851B}"/>
              </a:ext>
            </a:extLst>
          </p:cNvPr>
          <p:cNvSpPr>
            <a:spLocks noChangeAspect="1"/>
          </p:cNvSpPr>
          <p:nvPr/>
        </p:nvSpPr>
        <p:spPr>
          <a:xfrm>
            <a:off x="610925" y="3215863"/>
            <a:ext cx="702000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02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8D64D4-2A88-ACB1-B079-1C98F13AC9C4}"/>
              </a:ext>
            </a:extLst>
          </p:cNvPr>
          <p:cNvSpPr txBox="1"/>
          <p:nvPr/>
        </p:nvSpPr>
        <p:spPr>
          <a:xfrm>
            <a:off x="1461098" y="3443753"/>
            <a:ext cx="1012130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lang="en-US" sz="1600" dirty="0">
                <a:cs typeface="Gill Sans MT"/>
              </a:rPr>
              <a:t>Ingrain new employees in the  culture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04E773-6D26-280E-D4AA-11DC580FBD3A}"/>
              </a:ext>
            </a:extLst>
          </p:cNvPr>
          <p:cNvSpPr>
            <a:spLocks noChangeAspect="1"/>
          </p:cNvSpPr>
          <p:nvPr/>
        </p:nvSpPr>
        <p:spPr>
          <a:xfrm>
            <a:off x="610925" y="3968028"/>
            <a:ext cx="702000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03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18C5B8-B24F-3FAF-D2A5-FB5997FB302E}"/>
              </a:ext>
            </a:extLst>
          </p:cNvPr>
          <p:cNvSpPr txBox="1"/>
          <p:nvPr/>
        </p:nvSpPr>
        <p:spPr>
          <a:xfrm>
            <a:off x="1461098" y="4195918"/>
            <a:ext cx="1012130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lang="en-US" sz="1600" dirty="0">
                <a:cs typeface="Gill Sans MT"/>
              </a:rPr>
              <a:t>Ensure new employees understanding the history and vision of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B2A806-F622-C6BB-40BC-EC69A5657BC2}"/>
              </a:ext>
            </a:extLst>
          </p:cNvPr>
          <p:cNvSpPr>
            <a:spLocks noChangeAspect="1"/>
          </p:cNvSpPr>
          <p:nvPr/>
        </p:nvSpPr>
        <p:spPr>
          <a:xfrm>
            <a:off x="610925" y="4720193"/>
            <a:ext cx="702000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04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FBC293-8E36-A407-83BB-DD0D458E93C7}"/>
              </a:ext>
            </a:extLst>
          </p:cNvPr>
          <p:cNvSpPr txBox="1"/>
          <p:nvPr/>
        </p:nvSpPr>
        <p:spPr>
          <a:xfrm>
            <a:off x="1461098" y="4948083"/>
            <a:ext cx="1012130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lang="en-US" sz="1600" dirty="0">
                <a:cs typeface="Gill Sans MT"/>
              </a:rPr>
              <a:t>Engage in activities to strengthen new CSMs’ storytelling skills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5BCBFD-C6E0-A701-D713-BF90D500C9A0}"/>
              </a:ext>
            </a:extLst>
          </p:cNvPr>
          <p:cNvSpPr>
            <a:spLocks noChangeAspect="1"/>
          </p:cNvSpPr>
          <p:nvPr/>
        </p:nvSpPr>
        <p:spPr>
          <a:xfrm>
            <a:off x="610925" y="5472360"/>
            <a:ext cx="702000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05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D1C6CC-D653-20FD-7758-DC71852497E5}"/>
              </a:ext>
            </a:extLst>
          </p:cNvPr>
          <p:cNvSpPr txBox="1"/>
          <p:nvPr/>
        </p:nvSpPr>
        <p:spPr>
          <a:xfrm>
            <a:off x="1461098" y="5700250"/>
            <a:ext cx="1012130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lang="en-US" sz="1600" dirty="0">
                <a:cs typeface="Gill Sans MT"/>
              </a:rPr>
              <a:t>Participate in case studies with fellow new hires to experience the onboarding process first- hand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D761CAC-5DC6-1789-40BF-580550677783}"/>
              </a:ext>
            </a:extLst>
          </p:cNvPr>
          <p:cNvCxnSpPr>
            <a:cxnSpLocks/>
          </p:cNvCxnSpPr>
          <p:nvPr/>
        </p:nvCxnSpPr>
        <p:spPr>
          <a:xfrm flipV="1">
            <a:off x="1461098" y="3190780"/>
            <a:ext cx="10121302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DF38325-D6F2-28DD-6946-7276A91B28AB}"/>
              </a:ext>
            </a:extLst>
          </p:cNvPr>
          <p:cNvCxnSpPr>
            <a:cxnSpLocks/>
          </p:cNvCxnSpPr>
          <p:nvPr/>
        </p:nvCxnSpPr>
        <p:spPr>
          <a:xfrm flipV="1">
            <a:off x="1461098" y="3942945"/>
            <a:ext cx="10121302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EB4E023-10EA-46F5-7A0A-179787596A15}"/>
              </a:ext>
            </a:extLst>
          </p:cNvPr>
          <p:cNvCxnSpPr>
            <a:cxnSpLocks/>
          </p:cNvCxnSpPr>
          <p:nvPr/>
        </p:nvCxnSpPr>
        <p:spPr>
          <a:xfrm flipV="1">
            <a:off x="1461098" y="4695110"/>
            <a:ext cx="10121302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5F7DD34-FED4-6E2C-8FB7-9239DE2D4C73}"/>
              </a:ext>
            </a:extLst>
          </p:cNvPr>
          <p:cNvCxnSpPr>
            <a:cxnSpLocks/>
          </p:cNvCxnSpPr>
          <p:nvPr/>
        </p:nvCxnSpPr>
        <p:spPr>
          <a:xfrm flipV="1">
            <a:off x="1461098" y="5447275"/>
            <a:ext cx="10121302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74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F3ABA-CF14-A380-7691-03DC9F0BC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60" dirty="0"/>
              <a:t>The</a:t>
            </a:r>
            <a:r>
              <a:rPr lang="en-US" spc="-25" dirty="0"/>
              <a:t> </a:t>
            </a:r>
            <a:r>
              <a:rPr lang="en-US" spc="70" dirty="0"/>
              <a:t>In</a:t>
            </a:r>
            <a:r>
              <a:rPr lang="en-US" spc="-5" dirty="0"/>
              <a:t> </a:t>
            </a:r>
            <a:r>
              <a:rPr lang="en-US" spc="95" dirty="0"/>
              <a:t>Person</a:t>
            </a:r>
            <a:r>
              <a:rPr lang="en-US" spc="-5" dirty="0"/>
              <a:t> </a:t>
            </a:r>
            <a:r>
              <a:rPr lang="en-US" dirty="0"/>
              <a:t>Onboarding</a:t>
            </a:r>
            <a:r>
              <a:rPr lang="en-US" spc="40" dirty="0"/>
              <a:t> </a:t>
            </a:r>
            <a:r>
              <a:rPr lang="en-US" spc="110" dirty="0"/>
              <a:t>Program</a:t>
            </a:r>
            <a:r>
              <a:rPr lang="en-US" spc="20" dirty="0"/>
              <a:t> </a:t>
            </a:r>
            <a:r>
              <a:rPr lang="en-US" spc="110" dirty="0"/>
              <a:t>leverages</a:t>
            </a:r>
            <a:r>
              <a:rPr lang="en-US" spc="-10" dirty="0"/>
              <a:t> </a:t>
            </a:r>
            <a:r>
              <a:rPr lang="en-US" dirty="0"/>
              <a:t>live</a:t>
            </a:r>
            <a:r>
              <a:rPr lang="en-US" spc="-25" dirty="0"/>
              <a:t> </a:t>
            </a:r>
            <a:r>
              <a:rPr lang="en-US" spc="70" dirty="0"/>
              <a:t>interactions</a:t>
            </a:r>
            <a:r>
              <a:rPr lang="en-US" spc="25" dirty="0"/>
              <a:t> </a:t>
            </a:r>
            <a:br>
              <a:rPr lang="en-US" spc="25" dirty="0"/>
            </a:br>
            <a:r>
              <a:rPr lang="en-US" dirty="0"/>
              <a:t>to</a:t>
            </a:r>
            <a:r>
              <a:rPr lang="en-US" spc="-15" dirty="0"/>
              <a:t> </a:t>
            </a:r>
            <a:r>
              <a:rPr lang="en-US" dirty="0"/>
              <a:t>turn </a:t>
            </a:r>
            <a:r>
              <a:rPr lang="en-US" spc="95" dirty="0"/>
              <a:t>new</a:t>
            </a:r>
            <a:r>
              <a:rPr lang="en-US" spc="-10" dirty="0"/>
              <a:t> </a:t>
            </a:r>
            <a:r>
              <a:rPr lang="en-US" spc="55" dirty="0"/>
              <a:t>hires </a:t>
            </a:r>
            <a:r>
              <a:rPr lang="en-US" dirty="0"/>
              <a:t>into</a:t>
            </a:r>
            <a:r>
              <a:rPr lang="en-US" spc="-55" dirty="0"/>
              <a:t> </a:t>
            </a:r>
            <a:r>
              <a:rPr lang="en-US" spc="-45" dirty="0"/>
              <a:t> </a:t>
            </a:r>
            <a:r>
              <a:rPr lang="en-US" spc="105" dirty="0"/>
              <a:t>Champions</a:t>
            </a:r>
            <a:endParaRPr lang="en-US" dirty="0"/>
          </a:p>
        </p:txBody>
      </p:sp>
      <p:graphicFrame>
        <p:nvGraphicFramePr>
          <p:cNvPr id="3" name="object 8">
            <a:extLst>
              <a:ext uri="{FF2B5EF4-FFF2-40B4-BE49-F238E27FC236}">
                <a16:creationId xmlns:a16="http://schemas.microsoft.com/office/drawing/2014/main" id="{9062A7DA-3ACD-86C7-59F6-471740993C09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268413"/>
          <a:ext cx="10962289" cy="49037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4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0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94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418">
                <a:tc>
                  <a:txBody>
                    <a:bodyPr/>
                    <a:lstStyle/>
                    <a:p>
                      <a:pPr marL="3810" algn="l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Learning Path</a:t>
                      </a:r>
                      <a:endParaRPr sz="12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72000" marR="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l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Activity</a:t>
                      </a:r>
                      <a:endParaRPr sz="12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02870" algn="l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Type</a:t>
                      </a:r>
                      <a:endParaRPr sz="12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7790" algn="l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b="1" spc="0" dirty="0">
                          <a:solidFill>
                            <a:schemeClr val="bg1"/>
                          </a:solidFill>
                          <a:latin typeface="+mn-lt"/>
                          <a:cs typeface="Gill Sans MT"/>
                        </a:rPr>
                        <a:t>Activity Detail</a:t>
                      </a:r>
                      <a:endParaRPr sz="1200" spc="0" dirty="0">
                        <a:solidFill>
                          <a:schemeClr val="bg1"/>
                        </a:solidFill>
                        <a:latin typeface="+mn-lt"/>
                        <a:cs typeface="Gill Sans MT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bg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680"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sz="1000" b="1" spc="0" dirty="0">
                          <a:solidFill>
                            <a:schemeClr val="tx2"/>
                          </a:solidFill>
                          <a:latin typeface="+mn-lt"/>
                        </a:rPr>
                        <a:t>Engagement</a:t>
                      </a:r>
                    </a:p>
                  </a:txBody>
                  <a:tcPr marL="72000" marR="0" marT="0" marB="0" anchor="ctr">
                    <a:lnT w="6350">
                      <a:solidFill>
                        <a:srgbClr val="A6A6A6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Ice Breaker</a:t>
                      </a:r>
                    </a:p>
                  </a:txBody>
                  <a:tcPr marL="72000" marR="0" marT="37047" marB="0" anchor="ctr">
                    <a:lnT w="6350">
                      <a:solidFill>
                        <a:srgbClr val="A6A6A6"/>
                      </a:solidFill>
                      <a:prstDash val="soli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algn="l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Do</a:t>
                      </a:r>
                      <a:endParaRPr sz="900" spc="0">
                        <a:solidFill>
                          <a:schemeClr val="tx2"/>
                        </a:solidFill>
                        <a:latin typeface="+mn-lt"/>
                        <a:cs typeface="Gill Sans MT"/>
                      </a:endParaRPr>
                    </a:p>
                  </a:txBody>
                  <a:tcPr marL="72000" marR="0" marT="37047" marB="0" anchor="ctr">
                    <a:lnT w="6350">
                      <a:solidFill>
                        <a:srgbClr val="A6A6A6"/>
                      </a:solidFill>
                      <a:prstDash val="soli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69875" indent="-17272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Arial"/>
                        <a:buChar char="•"/>
                        <a:tabLst>
                          <a:tab pos="270510" algn="l"/>
                        </a:tabLst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Engage in ice breaker activities with fellow new </a:t>
                      </a:r>
                      <a:r>
                        <a:rPr lang="en-US"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CS team member </a:t>
                      </a: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and team leaders</a:t>
                      </a:r>
                    </a:p>
                  </a:txBody>
                  <a:tcPr marL="72000" marR="0" marT="0" marB="0" anchor="ctr">
                    <a:lnT w="6350">
                      <a:solidFill>
                        <a:srgbClr val="A6A6A6"/>
                      </a:solidFill>
                      <a:prstDash val="soli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729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000" b="1" dirty="0">
                        <a:solidFill>
                          <a:schemeClr val="tx2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561975" algn="l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Culture and</a:t>
                      </a:r>
                      <a:r>
                        <a:rPr lang="en-US"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 </a:t>
                      </a: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Values</a:t>
                      </a:r>
                      <a:r>
                        <a:rPr lang="en-US"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 </a:t>
                      </a: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Discussion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2870" algn="l">
                        <a:lnSpc>
                          <a:spcPct val="100000"/>
                        </a:lnSpc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Learn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269875" marR="43180" indent="-172720" algn="l">
                        <a:lnSpc>
                          <a:spcPct val="100000"/>
                        </a:lnSpc>
                        <a:spcBef>
                          <a:spcPts val="630"/>
                        </a:spcBef>
                        <a:buFont typeface="Arial"/>
                        <a:buChar char="•"/>
                        <a:tabLst>
                          <a:tab pos="270510" algn="l"/>
                        </a:tabLst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Engage in a dialog with HR team and fellow new </a:t>
                      </a:r>
                      <a:r>
                        <a:rPr lang="en-US"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CS team members </a:t>
                      </a: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around the </a:t>
                      </a:r>
                      <a:r>
                        <a:rPr lang="en-US"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company </a:t>
                      </a: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culture and value</a:t>
                      </a:r>
                      <a:r>
                        <a:rPr lang="en-US"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s</a:t>
                      </a: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, and identify the values are personally meaningful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546">
                <a:tc vMerge="1">
                  <a:txBody>
                    <a:bodyPr/>
                    <a:lstStyle/>
                    <a:p>
                      <a:pPr algn="l">
                        <a:lnSpc>
                          <a:spcPts val="1260"/>
                        </a:lnSpc>
                      </a:pPr>
                      <a:endParaRPr sz="1000" b="1" dirty="0">
                        <a:solidFill>
                          <a:schemeClr val="tx2"/>
                        </a:solidFill>
                        <a:latin typeface="+mn-lt"/>
                        <a:cs typeface="Gill Sans MT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sz="1000" b="1" spc="65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Engagement</a:t>
                      </a:r>
                      <a:endParaRPr sz="1000" b="1" dirty="0">
                        <a:solidFill>
                          <a:schemeClr val="tx2"/>
                        </a:solidFill>
                        <a:latin typeface="+mn-lt"/>
                        <a:cs typeface="Gill Sans MT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l">
                        <a:lnSpc>
                          <a:spcPct val="100000"/>
                        </a:lnSpc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What is </a:t>
                      </a:r>
                      <a:r>
                        <a:rPr lang="en-US"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CS team member</a:t>
                      </a: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?</a:t>
                      </a:r>
                    </a:p>
                  </a:txBody>
                  <a:tcPr marL="72000" marR="0" marT="17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2870" algn="l">
                        <a:lnSpc>
                          <a:spcPct val="100000"/>
                        </a:lnSpc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Learn</a:t>
                      </a:r>
                    </a:p>
                  </a:txBody>
                  <a:tcPr marL="72000" marR="0" marT="17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269875" indent="-172720" algn="l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70510" algn="l"/>
                        </a:tabLst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Manager led discussion around what makes an excell</a:t>
                      </a:r>
                      <a:r>
                        <a:rPr lang="en-US"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ent</a:t>
                      </a: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 </a:t>
                      </a:r>
                      <a:r>
                        <a:rPr lang="en-US"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CS</a:t>
                      </a: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 </a:t>
                      </a:r>
                      <a:r>
                        <a:rPr lang="en-US"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team member</a:t>
                      </a: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, including core competencies for CSM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598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000" b="1" dirty="0">
                        <a:solidFill>
                          <a:schemeClr val="tx2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299720" algn="l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The  Brand and Vision</a:t>
                      </a:r>
                    </a:p>
                  </a:txBody>
                  <a:tcPr marL="72000" marR="0" marT="758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287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Learn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269875" marR="60960" indent="-172720" algn="l">
                        <a:lnSpc>
                          <a:spcPct val="100000"/>
                        </a:lnSpc>
                        <a:spcBef>
                          <a:spcPts val="665"/>
                        </a:spcBef>
                        <a:buFont typeface="Arial"/>
                        <a:buChar char="•"/>
                        <a:tabLst>
                          <a:tab pos="270510" algn="l"/>
                        </a:tabLst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What makes </a:t>
                      </a:r>
                      <a:r>
                        <a:rPr lang="en-US"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the company</a:t>
                      </a: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 special? Why do customers love working with</a:t>
                      </a:r>
                      <a:r>
                        <a:rPr lang="en-US"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 the company</a:t>
                      </a: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? Manager led discussion around what makes </a:t>
                      </a:r>
                      <a:r>
                        <a:rPr lang="en-US"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the company</a:t>
                      </a: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 unique in the marketplace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5007">
                <a:tc rowSpan="3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b="1" spc="0" dirty="0">
                          <a:solidFill>
                            <a:schemeClr val="tx2"/>
                          </a:solidFill>
                          <a:latin typeface="+mn-lt"/>
                        </a:rPr>
                        <a:t>Storytelling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l">
                        <a:lnSpc>
                          <a:spcPct val="100000"/>
                        </a:lnSpc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How to Craft a Story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2870" algn="l">
                        <a:lnSpc>
                          <a:spcPct val="100000"/>
                        </a:lnSpc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Learn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8605" indent="-17145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tabLst>
                          <a:tab pos="270510" algn="l"/>
                        </a:tabLst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The essentials for constructing an effective story:</a:t>
                      </a:r>
                    </a:p>
                    <a:p>
                      <a:pPr marL="431165" lvl="1" indent="-161925" algn="l">
                        <a:lnSpc>
                          <a:spcPct val="100000"/>
                        </a:lnSpc>
                        <a:buAutoNum type="arabicParenR"/>
                        <a:tabLst>
                          <a:tab pos="431800" algn="l"/>
                        </a:tabLst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Relatable</a:t>
                      </a:r>
                    </a:p>
                    <a:p>
                      <a:pPr marL="431165" lvl="1" indent="-161925" algn="l">
                        <a:lnSpc>
                          <a:spcPct val="100000"/>
                        </a:lnSpc>
                        <a:buAutoNum type="arabicParenR"/>
                        <a:tabLst>
                          <a:tab pos="431800" algn="l"/>
                        </a:tabLst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Clear structure and purpose</a:t>
                      </a:r>
                    </a:p>
                    <a:p>
                      <a:pPr marL="431165" lvl="1" indent="-161925" algn="l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arenR"/>
                        <a:tabLst>
                          <a:tab pos="431800" algn="l"/>
                        </a:tabLst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Protagonist(s) to root for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3865" indent="-161925" algn="l">
                        <a:lnSpc>
                          <a:spcPct val="100000"/>
                        </a:lnSpc>
                        <a:buAutoNum type="arabicParenR" startAt="4"/>
                        <a:tabLst>
                          <a:tab pos="444500" algn="l"/>
                        </a:tabLst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Emotional appeal</a:t>
                      </a:r>
                    </a:p>
                    <a:p>
                      <a:pPr marL="443865" indent="-161925" algn="l">
                        <a:lnSpc>
                          <a:spcPct val="100000"/>
                        </a:lnSpc>
                        <a:buAutoNum type="arabicParenR" startAt="4"/>
                        <a:tabLst>
                          <a:tab pos="444500" algn="l"/>
                        </a:tabLst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Changing the status quo</a:t>
                      </a:r>
                    </a:p>
                    <a:p>
                      <a:pPr marL="443865" indent="-161925" algn="l">
                        <a:lnSpc>
                          <a:spcPct val="100000"/>
                        </a:lnSpc>
                        <a:buAutoNum type="arabicParenR" startAt="4"/>
                        <a:tabLst>
                          <a:tab pos="444500" algn="l"/>
                        </a:tabLst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Simple and focused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598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000" b="1" dirty="0">
                        <a:solidFill>
                          <a:schemeClr val="tx2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l">
                        <a:lnSpc>
                          <a:spcPct val="100000"/>
                        </a:lnSpc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Telling Your Story</a:t>
                      </a:r>
                    </a:p>
                  </a:txBody>
                  <a:tcPr marL="72000" marR="0" marT="5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2870" algn="l">
                        <a:lnSpc>
                          <a:spcPct val="100000"/>
                        </a:lnSpc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Watch / Do</a:t>
                      </a:r>
                    </a:p>
                  </a:txBody>
                  <a:tcPr marL="72000" marR="0" marT="5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269875" marR="535940" indent="-172720" algn="l">
                        <a:lnSpc>
                          <a:spcPct val="100000"/>
                        </a:lnSpc>
                        <a:spcBef>
                          <a:spcPts val="665"/>
                        </a:spcBef>
                        <a:buFont typeface="Arial"/>
                        <a:buChar char="•"/>
                        <a:tabLst>
                          <a:tab pos="270510" algn="l"/>
                        </a:tabLst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Engage in an activity of crafting and telling a personal story to your peers. This may be on any topic of your choosing, but must follow the core storytelling framework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598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000" b="1" dirty="0">
                        <a:solidFill>
                          <a:schemeClr val="tx2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l">
                        <a:lnSpc>
                          <a:spcPct val="100000"/>
                        </a:lnSpc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Customer Success Stories</a:t>
                      </a:r>
                    </a:p>
                  </a:txBody>
                  <a:tcPr marL="72000" marR="0" marT="5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2870" algn="l">
                        <a:lnSpc>
                          <a:spcPct val="100000"/>
                        </a:lnSpc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Learn</a:t>
                      </a:r>
                    </a:p>
                  </a:txBody>
                  <a:tcPr marL="72000" marR="0" marT="57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269875" marR="241300" indent="-172720" algn="l">
                        <a:lnSpc>
                          <a:spcPct val="100000"/>
                        </a:lnSpc>
                        <a:spcBef>
                          <a:spcPts val="670"/>
                        </a:spcBef>
                        <a:buFont typeface="Arial"/>
                        <a:buChar char="•"/>
                        <a:tabLst>
                          <a:tab pos="270510" algn="l"/>
                        </a:tabLst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Leader led discussion of customer successes, lessons learned, and how to leverage customer stories for future sales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5613">
                <a:tc>
                  <a:txBody>
                    <a:bodyPr/>
                    <a:lstStyle/>
                    <a:p>
                      <a:pPr marL="0" marR="119380" indent="0" algn="l">
                        <a:lnSpc>
                          <a:spcPct val="100000"/>
                        </a:lnSpc>
                      </a:pPr>
                      <a:r>
                        <a:rPr sz="1000" b="1" spc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Positioning </a:t>
                      </a:r>
                      <a:r>
                        <a:rPr sz="1000" b="1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for Success</a:t>
                      </a:r>
                    </a:p>
                  </a:txBody>
                  <a:tcPr marL="72000" marR="0" marT="456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l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Executive Value Pitch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2870" marR="90170" algn="l">
                        <a:lnSpc>
                          <a:spcPct val="100000"/>
                        </a:lnSpc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Learn / Watch / Do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269875" indent="-172720" algn="l">
                        <a:lnSpc>
                          <a:spcPct val="100000"/>
                        </a:lnSpc>
                        <a:spcBef>
                          <a:spcPts val="1010"/>
                        </a:spcBef>
                        <a:buFont typeface="Arial"/>
                        <a:buChar char="•"/>
                        <a:tabLst>
                          <a:tab pos="270510" algn="l"/>
                        </a:tabLst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Leader led discussion of how to utilize Business Justification Deck and Worksheet</a:t>
                      </a:r>
                    </a:p>
                    <a:p>
                      <a:pPr marL="269875" indent="-172720" algn="l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70510" algn="l"/>
                        </a:tabLst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Case study group assignment to evaluate the business justification</a:t>
                      </a:r>
                    </a:p>
                    <a:p>
                      <a:pPr marL="269875" indent="-172720" algn="l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70510" algn="l"/>
                        </a:tabLst>
                      </a:pPr>
                      <a:r>
                        <a:rPr sz="900" spc="0" dirty="0">
                          <a:solidFill>
                            <a:schemeClr val="tx2"/>
                          </a:solidFill>
                          <a:latin typeface="+mn-lt"/>
                          <a:cs typeface="Gill Sans MT"/>
                        </a:rPr>
                        <a:t>As a small group, develop and present an executive-level pitch with key stakeholders (15-20 minutes)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56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12618-6BEC-3B19-185F-E180C68F2F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5817" y="2533650"/>
            <a:ext cx="9126583" cy="875211"/>
          </a:xfrm>
        </p:spPr>
        <p:txBody>
          <a:bodyPr/>
          <a:lstStyle/>
          <a:p>
            <a:r>
              <a:rPr lang="en-US" dirty="0"/>
              <a:t>Fast-Ramp Onboarding </a:t>
            </a:r>
            <a:br>
              <a:rPr lang="en-US" dirty="0"/>
            </a:br>
            <a:r>
              <a:rPr lang="en-US" dirty="0"/>
              <a:t>Peer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C432E-5DB3-94AA-E07B-1EFBFFF53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56317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4DA911-6120-2BA6-E7C8-C8E73059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60" dirty="0"/>
              <a:t>The</a:t>
            </a:r>
            <a:r>
              <a:rPr lang="en-US" spc="15" dirty="0"/>
              <a:t> </a:t>
            </a:r>
            <a:r>
              <a:rPr lang="en-US" spc="120" dirty="0"/>
              <a:t>Fast-</a:t>
            </a:r>
            <a:r>
              <a:rPr lang="en-US" spc="175" dirty="0"/>
              <a:t>Ramp</a:t>
            </a:r>
            <a:r>
              <a:rPr lang="en-US" spc="55" dirty="0"/>
              <a:t> </a:t>
            </a:r>
            <a:r>
              <a:rPr lang="en-US" dirty="0"/>
              <a:t>Onboarding</a:t>
            </a:r>
            <a:r>
              <a:rPr lang="en-US" spc="85" dirty="0"/>
              <a:t> </a:t>
            </a:r>
            <a:r>
              <a:rPr lang="en-US" spc="60" dirty="0"/>
              <a:t>Peer</a:t>
            </a:r>
            <a:r>
              <a:rPr lang="en-US" spc="30" dirty="0"/>
              <a:t> </a:t>
            </a:r>
            <a:r>
              <a:rPr lang="en-US" spc="110" dirty="0"/>
              <a:t>Program</a:t>
            </a:r>
            <a:r>
              <a:rPr lang="en-US" spc="50" dirty="0"/>
              <a:t> </a:t>
            </a:r>
            <a:r>
              <a:rPr lang="en-US" dirty="0"/>
              <a:t>will</a:t>
            </a:r>
            <a:r>
              <a:rPr lang="en-US" spc="25" dirty="0"/>
              <a:t> </a:t>
            </a:r>
            <a:r>
              <a:rPr lang="en-US" dirty="0"/>
              <a:t>provide</a:t>
            </a:r>
            <a:r>
              <a:rPr lang="en-US" spc="25" dirty="0"/>
              <a:t> </a:t>
            </a:r>
            <a:r>
              <a:rPr lang="en-US" spc="60" dirty="0"/>
              <a:t>reinforcement</a:t>
            </a:r>
            <a:r>
              <a:rPr lang="en-US" spc="90" dirty="0"/>
              <a:t> </a:t>
            </a:r>
            <a:r>
              <a:rPr lang="en-US" spc="80" dirty="0"/>
              <a:t>of </a:t>
            </a:r>
            <a:r>
              <a:rPr lang="en-US" spc="85" dirty="0"/>
              <a:t>onboarding</a:t>
            </a:r>
            <a:r>
              <a:rPr lang="en-US" spc="-25" dirty="0"/>
              <a:t> </a:t>
            </a:r>
            <a:r>
              <a:rPr lang="en-US" spc="70" dirty="0"/>
              <a:t>curriculum</a:t>
            </a:r>
            <a:r>
              <a:rPr lang="en-US" spc="-90" dirty="0"/>
              <a:t> </a:t>
            </a:r>
            <a:r>
              <a:rPr lang="en-US" spc="155" dirty="0"/>
              <a:t>and</a:t>
            </a:r>
            <a:r>
              <a:rPr lang="en-US" spc="-55" dirty="0"/>
              <a:t> </a:t>
            </a:r>
            <a:r>
              <a:rPr lang="en-US" spc="185" dirty="0"/>
              <a:t>an</a:t>
            </a:r>
            <a:r>
              <a:rPr lang="en-US" spc="-70" dirty="0"/>
              <a:t> </a:t>
            </a:r>
            <a:r>
              <a:rPr lang="en-US" spc="80" dirty="0"/>
              <a:t>additional</a:t>
            </a:r>
            <a:r>
              <a:rPr lang="en-US" spc="-30" dirty="0"/>
              <a:t> </a:t>
            </a:r>
            <a:r>
              <a:rPr lang="en-US" spc="55" dirty="0"/>
              <a:t>resource</a:t>
            </a:r>
            <a:r>
              <a:rPr lang="en-US" spc="-65" dirty="0"/>
              <a:t> </a:t>
            </a:r>
            <a:r>
              <a:rPr lang="en-US" dirty="0"/>
              <a:t>for</a:t>
            </a:r>
            <a:r>
              <a:rPr lang="en-US" spc="-50" dirty="0"/>
              <a:t> </a:t>
            </a:r>
            <a:r>
              <a:rPr lang="en-US" spc="50" dirty="0"/>
              <a:t>the</a:t>
            </a:r>
            <a:r>
              <a:rPr lang="en-US" spc="-80" dirty="0"/>
              <a:t> </a:t>
            </a:r>
            <a:r>
              <a:rPr lang="en-US" spc="95" dirty="0"/>
              <a:t>new</a:t>
            </a:r>
            <a:r>
              <a:rPr lang="en-US" spc="-60" dirty="0"/>
              <a:t> </a:t>
            </a:r>
            <a:r>
              <a:rPr lang="en-US" spc="-20" dirty="0"/>
              <a:t>hire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89F72F-6F90-A574-DEE5-656BBE23F702}"/>
              </a:ext>
            </a:extLst>
          </p:cNvPr>
          <p:cNvSpPr/>
          <p:nvPr/>
        </p:nvSpPr>
        <p:spPr>
          <a:xfrm>
            <a:off x="609600" y="1268413"/>
            <a:ext cx="10972800" cy="522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4"/>
                </a:solidFill>
                <a:cs typeface="Gill Sans MT"/>
              </a:rPr>
              <a:t>Purpose: </a:t>
            </a:r>
            <a:r>
              <a:rPr lang="en-US" sz="1600" dirty="0">
                <a:solidFill>
                  <a:srgbClr val="FFFFFF"/>
                </a:solidFill>
                <a:cs typeface="Gill Sans MT"/>
              </a:rPr>
              <a:t>To help new hires accelerate onboarding knowledge retention &amp; answer “how to” questions</a:t>
            </a:r>
            <a:endParaRPr lang="en-US" sz="1600" dirty="0">
              <a:cs typeface="Gill Sans M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A0EEAF-A877-AC30-A049-81C7482D4110}"/>
              </a:ext>
            </a:extLst>
          </p:cNvPr>
          <p:cNvSpPr/>
          <p:nvPr/>
        </p:nvSpPr>
        <p:spPr>
          <a:xfrm>
            <a:off x="609600" y="1907794"/>
            <a:ext cx="2298700" cy="123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1025"/>
              </a:spcBef>
            </a:pPr>
            <a:r>
              <a:rPr lang="en-US" sz="1600" b="1" dirty="0">
                <a:cs typeface="Gill Sans MT"/>
              </a:rPr>
              <a:t>Audience &amp;</a:t>
            </a:r>
            <a:endParaRPr lang="en-US" sz="1600" dirty="0">
              <a:cs typeface="Gill Sans MT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cs typeface="Gill Sans MT"/>
              </a:rPr>
              <a:t>Cadence</a:t>
            </a:r>
            <a:endParaRPr lang="en-US" sz="1600" dirty="0">
              <a:cs typeface="Gill Sans M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0CC6AF-40AA-41D3-A80A-1BFEF1B9B91F}"/>
              </a:ext>
            </a:extLst>
          </p:cNvPr>
          <p:cNvSpPr/>
          <p:nvPr/>
        </p:nvSpPr>
        <p:spPr>
          <a:xfrm>
            <a:off x="609600" y="3273022"/>
            <a:ext cx="2298700" cy="15563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en-US" sz="1600" b="1" dirty="0">
                <a:cs typeface="Gill Sans MT"/>
              </a:rPr>
              <a:t>Weekly Agenda &amp;</a:t>
            </a:r>
            <a:endParaRPr lang="en-US" sz="1600" dirty="0">
              <a:cs typeface="Gill Sans MT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cs typeface="Gill Sans MT"/>
              </a:rPr>
              <a:t>Preparation</a:t>
            </a:r>
            <a:endParaRPr lang="en-US" sz="1600" dirty="0">
              <a:cs typeface="Gill Sans M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039962-26B3-B9A2-566E-3FA16BD98575}"/>
              </a:ext>
            </a:extLst>
          </p:cNvPr>
          <p:cNvSpPr/>
          <p:nvPr/>
        </p:nvSpPr>
        <p:spPr>
          <a:xfrm>
            <a:off x="609600" y="4962726"/>
            <a:ext cx="2298700" cy="12094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cs typeface="Gill Sans MT"/>
              </a:rPr>
              <a:t>Key Outcomes</a:t>
            </a:r>
            <a:endParaRPr lang="en-US" sz="1600" dirty="0">
              <a:cs typeface="Gill Sans MT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FA90A8BB-817F-AD1A-F1D4-B2AE8A18434F}"/>
              </a:ext>
            </a:extLst>
          </p:cNvPr>
          <p:cNvSpPr txBox="1"/>
          <p:nvPr/>
        </p:nvSpPr>
        <p:spPr>
          <a:xfrm>
            <a:off x="3041651" y="1969746"/>
            <a:ext cx="8540750" cy="1107996"/>
          </a:xfrm>
          <a:prstGeom prst="rect">
            <a:avLst/>
          </a:prstGeom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sz="1100" b="1" dirty="0">
                <a:solidFill>
                  <a:schemeClr val="accent3"/>
                </a:solidFill>
                <a:uFill>
                  <a:solidFill>
                    <a:srgbClr val="000000"/>
                  </a:solidFill>
                </a:uFill>
                <a:cs typeface="Gill Sans MT"/>
              </a:rPr>
              <a:t>Audience:</a:t>
            </a:r>
            <a:endParaRPr sz="1100" b="1" dirty="0">
              <a:solidFill>
                <a:schemeClr val="accent3"/>
              </a:solidFill>
              <a:cs typeface="Gill Sans MT"/>
            </a:endParaRPr>
          </a:p>
          <a:p>
            <a:pPr marR="249554">
              <a:lnSpc>
                <a:spcPct val="100000"/>
              </a:lnSpc>
              <a:spcBef>
                <a:spcPts val="300"/>
              </a:spcBef>
            </a:pPr>
            <a:r>
              <a:rPr sz="1000" b="1" dirty="0">
                <a:cs typeface="Gill Sans MT"/>
              </a:rPr>
              <a:t>Onboarding Peer</a:t>
            </a:r>
            <a:r>
              <a:rPr sz="1000" dirty="0">
                <a:cs typeface="Gill Sans MT"/>
              </a:rPr>
              <a:t>: High performers in the same role as the new hire identified by demonstration of competencies/desired role behaviors; list approved by Managers and Enablement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sz="1000" b="1" dirty="0">
                <a:cs typeface="Gill Sans MT"/>
              </a:rPr>
              <a:t>New Hire</a:t>
            </a:r>
            <a:r>
              <a:rPr sz="1000" dirty="0">
                <a:cs typeface="Gill Sans MT"/>
              </a:rPr>
              <a:t>: Each new-hire or internal promote is assigned an onboarding buddy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sz="1100" b="1" dirty="0">
                <a:solidFill>
                  <a:schemeClr val="accent3"/>
                </a:solidFill>
                <a:uFill>
                  <a:solidFill>
                    <a:srgbClr val="000000"/>
                  </a:solidFill>
                </a:uFill>
                <a:cs typeface="Gill Sans MT"/>
              </a:rPr>
              <a:t>Cadence:</a:t>
            </a:r>
            <a:endParaRPr sz="1100" b="1" dirty="0">
              <a:solidFill>
                <a:schemeClr val="accent3"/>
              </a:solidFill>
              <a:cs typeface="Gill Sans MT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sz="1000" dirty="0">
                <a:cs typeface="Gill Sans MT"/>
              </a:rPr>
              <a:t>Formal weekly touchpoint and ad-hoc touchpoints as necessary; 12-week duration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E1A985-BF38-F259-3A2F-527176D476F0}"/>
              </a:ext>
            </a:extLst>
          </p:cNvPr>
          <p:cNvSpPr/>
          <p:nvPr/>
        </p:nvSpPr>
        <p:spPr>
          <a:xfrm>
            <a:off x="3041650" y="3644900"/>
            <a:ext cx="4212590" cy="1184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cs typeface="Gill Sans M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D4DA0C-846A-EE2D-524B-D9566A11158E}"/>
              </a:ext>
            </a:extLst>
          </p:cNvPr>
          <p:cNvSpPr/>
          <p:nvPr/>
        </p:nvSpPr>
        <p:spPr>
          <a:xfrm>
            <a:off x="3041650" y="3273022"/>
            <a:ext cx="4212590" cy="3236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400" b="1" dirty="0">
              <a:cs typeface="Gill Sans MT"/>
            </a:endParaRPr>
          </a:p>
        </p:txBody>
      </p:sp>
      <p:sp>
        <p:nvSpPr>
          <p:cNvPr id="29" name="object 11">
            <a:extLst>
              <a:ext uri="{FF2B5EF4-FFF2-40B4-BE49-F238E27FC236}">
                <a16:creationId xmlns:a16="http://schemas.microsoft.com/office/drawing/2014/main" id="{0327CC2F-D848-72F5-9596-129AC546286A}"/>
              </a:ext>
            </a:extLst>
          </p:cNvPr>
          <p:cNvSpPr txBox="1"/>
          <p:nvPr/>
        </p:nvSpPr>
        <p:spPr>
          <a:xfrm>
            <a:off x="3125153" y="3712439"/>
            <a:ext cx="4045585" cy="553998"/>
          </a:xfrm>
          <a:prstGeom prst="rect">
            <a:avLst/>
          </a:prstGeom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250"/>
              </a:spcBef>
              <a:buFont typeface="Arial" panose="020B0604020202020204" pitchFamily="34" charset="0"/>
              <a:buChar char="•"/>
              <a:tabLst>
                <a:tab pos="248920" algn="l"/>
              </a:tabLst>
            </a:pPr>
            <a:r>
              <a:rPr lang="en-US" sz="900" dirty="0">
                <a:cs typeface="Gill Sans MT"/>
              </a:rPr>
              <a:t>Prepare to discuss activities completed in last week and what’s on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cs typeface="Gill Sans MT"/>
              </a:rPr>
              <a:t>the agenda for coming week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48920" algn="l"/>
              </a:tabLst>
            </a:pPr>
            <a:r>
              <a:rPr lang="en-US" sz="900" dirty="0">
                <a:cs typeface="Gill Sans MT"/>
              </a:rPr>
              <a:t>Note any “</a:t>
            </a:r>
            <a:r>
              <a:rPr lang="en-US" sz="900" dirty="0" err="1">
                <a:cs typeface="Gill Sans MT"/>
              </a:rPr>
              <a:t>stucks</a:t>
            </a:r>
            <a:r>
              <a:rPr lang="en-US" sz="900" dirty="0">
                <a:cs typeface="Gill Sans MT"/>
              </a:rPr>
              <a:t>” or additional context needed to help accelerate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900" dirty="0">
                <a:cs typeface="Gill Sans MT"/>
              </a:rPr>
              <a:t>weekly onboarding activities</a:t>
            </a:r>
          </a:p>
        </p:txBody>
      </p:sp>
      <p:sp>
        <p:nvSpPr>
          <p:cNvPr id="33" name="object 11">
            <a:extLst>
              <a:ext uri="{FF2B5EF4-FFF2-40B4-BE49-F238E27FC236}">
                <a16:creationId xmlns:a16="http://schemas.microsoft.com/office/drawing/2014/main" id="{D1563530-07B1-0CDD-4B8D-C630F81F998A}"/>
              </a:ext>
            </a:extLst>
          </p:cNvPr>
          <p:cNvSpPr txBox="1"/>
          <p:nvPr/>
        </p:nvSpPr>
        <p:spPr>
          <a:xfrm>
            <a:off x="3125153" y="3342511"/>
            <a:ext cx="4045585" cy="184666"/>
          </a:xfrm>
          <a:prstGeom prst="rect">
            <a:avLst/>
          </a:prstGeom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0"/>
              </a:spcBef>
              <a:tabLst>
                <a:tab pos="248920" algn="l"/>
              </a:tabLst>
            </a:pPr>
            <a:r>
              <a:rPr lang="en-US" sz="1200" b="1" dirty="0">
                <a:solidFill>
                  <a:schemeClr val="bg1"/>
                </a:solidFill>
                <a:cs typeface="Gill Sans MT"/>
              </a:rPr>
              <a:t>New Hire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42265D-7804-7894-A774-CB39173D4FFD}"/>
              </a:ext>
            </a:extLst>
          </p:cNvPr>
          <p:cNvSpPr/>
          <p:nvPr/>
        </p:nvSpPr>
        <p:spPr>
          <a:xfrm>
            <a:off x="7387590" y="3644900"/>
            <a:ext cx="4212590" cy="1184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cs typeface="Gill Sans M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ADB76DD-1DB5-3990-51ED-84559BBFF260}"/>
              </a:ext>
            </a:extLst>
          </p:cNvPr>
          <p:cNvSpPr/>
          <p:nvPr/>
        </p:nvSpPr>
        <p:spPr>
          <a:xfrm>
            <a:off x="7387590" y="3273022"/>
            <a:ext cx="4212590" cy="3236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400" b="1" dirty="0">
              <a:cs typeface="Gill Sans MT"/>
            </a:endParaRPr>
          </a:p>
        </p:txBody>
      </p:sp>
      <p:sp>
        <p:nvSpPr>
          <p:cNvPr id="36" name="object 11">
            <a:extLst>
              <a:ext uri="{FF2B5EF4-FFF2-40B4-BE49-F238E27FC236}">
                <a16:creationId xmlns:a16="http://schemas.microsoft.com/office/drawing/2014/main" id="{1E50B7A3-4DE0-FEE2-90D3-F9F08537FE97}"/>
              </a:ext>
            </a:extLst>
          </p:cNvPr>
          <p:cNvSpPr txBox="1"/>
          <p:nvPr/>
        </p:nvSpPr>
        <p:spPr>
          <a:xfrm>
            <a:off x="7471093" y="3712439"/>
            <a:ext cx="4045585" cy="969496"/>
          </a:xfrm>
          <a:prstGeom prst="rect">
            <a:avLst/>
          </a:prstGeom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250"/>
              </a:spcBef>
            </a:pPr>
            <a:r>
              <a:rPr lang="en-US" sz="900" b="1" dirty="0">
                <a:cs typeface="Gill Sans MT"/>
              </a:rPr>
              <a:t>Questions to Review:</a:t>
            </a:r>
            <a:endParaRPr lang="en-US" sz="900" dirty="0">
              <a:cs typeface="Gill Sans MT"/>
            </a:endParaRPr>
          </a:p>
          <a:p>
            <a:pPr marL="304800" indent="-228600">
              <a:lnSpc>
                <a:spcPct val="100000"/>
              </a:lnSpc>
              <a:buFont typeface="+mj-lt"/>
              <a:buAutoNum type="arabicPeriod"/>
              <a:tabLst>
                <a:tab pos="251460" algn="l"/>
              </a:tabLst>
            </a:pPr>
            <a:r>
              <a:rPr lang="en-US" sz="900" dirty="0">
                <a:cs typeface="Gill Sans MT"/>
              </a:rPr>
              <a:t>What has been the most interesting curriculum so far?</a:t>
            </a:r>
          </a:p>
          <a:p>
            <a:pPr marL="304800" indent="-228600">
              <a:lnSpc>
                <a:spcPct val="100000"/>
              </a:lnSpc>
              <a:buFont typeface="+mj-lt"/>
              <a:buAutoNum type="arabicPeriod"/>
              <a:tabLst>
                <a:tab pos="251460" algn="l"/>
              </a:tabLst>
            </a:pPr>
            <a:r>
              <a:rPr lang="en-US" sz="900" dirty="0">
                <a:cs typeface="Gill Sans MT"/>
              </a:rPr>
              <a:t>Where are you stuck and how can I help?</a:t>
            </a:r>
          </a:p>
          <a:p>
            <a:pPr marL="304800" indent="-228600">
              <a:lnSpc>
                <a:spcPct val="100000"/>
              </a:lnSpc>
              <a:buFont typeface="+mj-lt"/>
              <a:buAutoNum type="arabicPeriod"/>
              <a:tabLst>
                <a:tab pos="251460" algn="l"/>
              </a:tabLst>
            </a:pPr>
            <a:r>
              <a:rPr lang="en-US" sz="900" dirty="0">
                <a:cs typeface="Gill Sans MT"/>
              </a:rPr>
              <a:t>What are you working on in the coming week?</a:t>
            </a:r>
          </a:p>
          <a:p>
            <a:pPr marL="304800" indent="-228600">
              <a:lnSpc>
                <a:spcPct val="100000"/>
              </a:lnSpc>
              <a:buFont typeface="+mj-lt"/>
              <a:buAutoNum type="arabicPeriod"/>
              <a:tabLst>
                <a:tab pos="251460" algn="l"/>
              </a:tabLst>
            </a:pPr>
            <a:r>
              <a:rPr lang="en-US" sz="900" dirty="0">
                <a:cs typeface="Gill Sans MT"/>
              </a:rPr>
              <a:t>How are you tracking towards certifications?</a:t>
            </a:r>
          </a:p>
          <a:p>
            <a:pPr marL="305435" marR="460375" indent="-228600">
              <a:lnSpc>
                <a:spcPct val="100000"/>
              </a:lnSpc>
              <a:buFont typeface="+mj-lt"/>
              <a:buAutoNum type="arabicPeriod"/>
              <a:tabLst>
                <a:tab pos="251460" algn="l"/>
              </a:tabLst>
            </a:pPr>
            <a:r>
              <a:rPr lang="en-US" sz="900" dirty="0">
                <a:cs typeface="Gill Sans MT"/>
              </a:rPr>
              <a:t>Provide guidance on internal resources and help make warm introductions where applicable</a:t>
            </a:r>
          </a:p>
        </p:txBody>
      </p:sp>
      <p:sp>
        <p:nvSpPr>
          <p:cNvPr id="37" name="object 11">
            <a:extLst>
              <a:ext uri="{FF2B5EF4-FFF2-40B4-BE49-F238E27FC236}">
                <a16:creationId xmlns:a16="http://schemas.microsoft.com/office/drawing/2014/main" id="{99ED3940-9535-323B-C185-932EA9D82410}"/>
              </a:ext>
            </a:extLst>
          </p:cNvPr>
          <p:cNvSpPr txBox="1"/>
          <p:nvPr/>
        </p:nvSpPr>
        <p:spPr>
          <a:xfrm>
            <a:off x="7471093" y="3342511"/>
            <a:ext cx="4045585" cy="184666"/>
          </a:xfrm>
          <a:prstGeom prst="rect">
            <a:avLst/>
          </a:prstGeom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0"/>
              </a:spcBef>
              <a:tabLst>
                <a:tab pos="248920" algn="l"/>
              </a:tabLst>
            </a:pPr>
            <a:r>
              <a:rPr lang="en-US" sz="1200" b="1" dirty="0">
                <a:solidFill>
                  <a:schemeClr val="bg1"/>
                </a:solidFill>
                <a:cs typeface="Gill Sans MT"/>
              </a:rPr>
              <a:t>Onboarding Peer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33BDF23-60BC-EAB5-770A-D73D987FE771}"/>
              </a:ext>
            </a:extLst>
          </p:cNvPr>
          <p:cNvSpPr/>
          <p:nvPr/>
        </p:nvSpPr>
        <p:spPr>
          <a:xfrm>
            <a:off x="3041650" y="5334605"/>
            <a:ext cx="4212590" cy="837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cs typeface="Gill Sans M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DF38B0-D1B2-8657-4E74-9E74E63A1DB6}"/>
              </a:ext>
            </a:extLst>
          </p:cNvPr>
          <p:cNvSpPr/>
          <p:nvPr/>
        </p:nvSpPr>
        <p:spPr>
          <a:xfrm>
            <a:off x="3041650" y="4962727"/>
            <a:ext cx="4212590" cy="3236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400" b="1" dirty="0">
              <a:cs typeface="Gill Sans MT"/>
            </a:endParaRPr>
          </a:p>
        </p:txBody>
      </p:sp>
      <p:sp>
        <p:nvSpPr>
          <p:cNvPr id="40" name="object 11">
            <a:extLst>
              <a:ext uri="{FF2B5EF4-FFF2-40B4-BE49-F238E27FC236}">
                <a16:creationId xmlns:a16="http://schemas.microsoft.com/office/drawing/2014/main" id="{0FA33B03-D937-8C3B-B5B1-DE0483E4878C}"/>
              </a:ext>
            </a:extLst>
          </p:cNvPr>
          <p:cNvSpPr txBox="1"/>
          <p:nvPr/>
        </p:nvSpPr>
        <p:spPr>
          <a:xfrm>
            <a:off x="3125153" y="5402144"/>
            <a:ext cx="4045585" cy="692497"/>
          </a:xfrm>
          <a:prstGeom prst="rect">
            <a:avLst/>
          </a:prstGeom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250"/>
              </a:spcBef>
              <a:buFont typeface="Arial" panose="020B0604020202020204" pitchFamily="34" charset="0"/>
              <a:buChar char="•"/>
              <a:tabLst>
                <a:tab pos="250825" algn="l"/>
              </a:tabLst>
            </a:pPr>
            <a:r>
              <a:rPr lang="en-US" sz="900" dirty="0">
                <a:cs typeface="Gill Sans MT"/>
              </a:rPr>
              <a:t>Reinforce learnings and receive guidance from a peer who has walked in their shoes</a:t>
            </a:r>
          </a:p>
          <a:p>
            <a:pPr marL="171450" indent="-17145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50825" algn="l"/>
              </a:tabLst>
            </a:pPr>
            <a:r>
              <a:rPr lang="en-US" sz="900" dirty="0">
                <a:cs typeface="Gill Sans MT"/>
              </a:rPr>
              <a:t>Get a “lay of the land” and who does what in the organization</a:t>
            </a:r>
          </a:p>
          <a:p>
            <a:pPr marL="171450" marR="27432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50825" algn="l"/>
              </a:tabLst>
            </a:pPr>
            <a:r>
              <a:rPr lang="en-US" sz="900" dirty="0">
                <a:cs typeface="Gill Sans MT"/>
              </a:rPr>
              <a:t>Get a peer perspective on onboarding topics to marry academic with day-to-day reality</a:t>
            </a:r>
          </a:p>
        </p:txBody>
      </p:sp>
      <p:sp>
        <p:nvSpPr>
          <p:cNvPr id="41" name="object 11">
            <a:extLst>
              <a:ext uri="{FF2B5EF4-FFF2-40B4-BE49-F238E27FC236}">
                <a16:creationId xmlns:a16="http://schemas.microsoft.com/office/drawing/2014/main" id="{3E981701-A3A8-AEE2-3899-86B518C797BD}"/>
              </a:ext>
            </a:extLst>
          </p:cNvPr>
          <p:cNvSpPr txBox="1"/>
          <p:nvPr/>
        </p:nvSpPr>
        <p:spPr>
          <a:xfrm>
            <a:off x="3125153" y="5032216"/>
            <a:ext cx="4045585" cy="184666"/>
          </a:xfrm>
          <a:prstGeom prst="rect">
            <a:avLst/>
          </a:prstGeom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0"/>
              </a:spcBef>
              <a:tabLst>
                <a:tab pos="248920" algn="l"/>
              </a:tabLst>
            </a:pPr>
            <a:r>
              <a:rPr lang="en-US" sz="1200" b="1" dirty="0">
                <a:solidFill>
                  <a:schemeClr val="bg1"/>
                </a:solidFill>
                <a:cs typeface="Gill Sans MT"/>
              </a:rPr>
              <a:t>New Hire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B648A88-4841-D221-53ED-7904140862AC}"/>
              </a:ext>
            </a:extLst>
          </p:cNvPr>
          <p:cNvSpPr/>
          <p:nvPr/>
        </p:nvSpPr>
        <p:spPr>
          <a:xfrm>
            <a:off x="7387590" y="5334605"/>
            <a:ext cx="4212590" cy="837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 dirty="0">
              <a:cs typeface="Gill Sans M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D2A9EE9-42A4-74BB-D453-2915CB081753}"/>
              </a:ext>
            </a:extLst>
          </p:cNvPr>
          <p:cNvSpPr/>
          <p:nvPr/>
        </p:nvSpPr>
        <p:spPr>
          <a:xfrm>
            <a:off x="7387590" y="4962727"/>
            <a:ext cx="4212590" cy="3236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400" b="1" dirty="0">
              <a:cs typeface="Gill Sans MT"/>
            </a:endParaRPr>
          </a:p>
        </p:txBody>
      </p:sp>
      <p:sp>
        <p:nvSpPr>
          <p:cNvPr id="45" name="object 11">
            <a:extLst>
              <a:ext uri="{FF2B5EF4-FFF2-40B4-BE49-F238E27FC236}">
                <a16:creationId xmlns:a16="http://schemas.microsoft.com/office/drawing/2014/main" id="{BA9241A1-A90D-1598-C41E-BC4D1D894296}"/>
              </a:ext>
            </a:extLst>
          </p:cNvPr>
          <p:cNvSpPr txBox="1"/>
          <p:nvPr/>
        </p:nvSpPr>
        <p:spPr>
          <a:xfrm>
            <a:off x="7471093" y="5402144"/>
            <a:ext cx="4045585" cy="415498"/>
          </a:xfrm>
          <a:prstGeom prst="rect">
            <a:avLst/>
          </a:prstGeom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250"/>
              </a:spcBef>
              <a:buFont typeface="Arial" panose="020B0604020202020204" pitchFamily="34" charset="0"/>
              <a:buChar char="•"/>
              <a:tabLst>
                <a:tab pos="251460" algn="l"/>
              </a:tabLst>
            </a:pPr>
            <a:r>
              <a:rPr lang="en-US" sz="900" dirty="0">
                <a:cs typeface="Gill Sans MT"/>
              </a:rPr>
              <a:t>Improve coaching, mentoring, and leadership skills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51460" algn="l"/>
              </a:tabLst>
            </a:pPr>
            <a:r>
              <a:rPr lang="en-US" sz="900" dirty="0">
                <a:cs typeface="Gill Sans MT"/>
              </a:rPr>
              <a:t>Gain an additional perspective on new hire onboarding performance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51460" algn="l"/>
              </a:tabLst>
            </a:pPr>
            <a:r>
              <a:rPr lang="en-US" sz="900" dirty="0">
                <a:cs typeface="Gill Sans MT"/>
              </a:rPr>
              <a:t>Improve collaboration across </a:t>
            </a:r>
          </a:p>
        </p:txBody>
      </p:sp>
      <p:sp>
        <p:nvSpPr>
          <p:cNvPr id="46" name="object 11">
            <a:extLst>
              <a:ext uri="{FF2B5EF4-FFF2-40B4-BE49-F238E27FC236}">
                <a16:creationId xmlns:a16="http://schemas.microsoft.com/office/drawing/2014/main" id="{DB267A14-BEC6-DBC3-310F-80720D74E104}"/>
              </a:ext>
            </a:extLst>
          </p:cNvPr>
          <p:cNvSpPr txBox="1"/>
          <p:nvPr/>
        </p:nvSpPr>
        <p:spPr>
          <a:xfrm>
            <a:off x="7471093" y="5032216"/>
            <a:ext cx="4045585" cy="184666"/>
          </a:xfrm>
          <a:prstGeom prst="rect">
            <a:avLst/>
          </a:prstGeom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0"/>
              </a:spcBef>
              <a:tabLst>
                <a:tab pos="248920" algn="l"/>
              </a:tabLst>
            </a:pPr>
            <a:r>
              <a:rPr lang="en-US" sz="1200" b="1" dirty="0">
                <a:solidFill>
                  <a:schemeClr val="bg1"/>
                </a:solidFill>
                <a:cs typeface="Gill Sans MT"/>
              </a:rPr>
              <a:t>Onboarding Peer</a:t>
            </a:r>
          </a:p>
        </p:txBody>
      </p:sp>
    </p:spTree>
    <p:extLst>
      <p:ext uri="{BB962C8B-B14F-4D97-AF65-F5344CB8AC3E}">
        <p14:creationId xmlns:p14="http://schemas.microsoft.com/office/powerpoint/2010/main" val="162905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12618-6BEC-3B19-185F-E180C68F2F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5817" y="2533650"/>
            <a:ext cx="8007317" cy="875211"/>
          </a:xfrm>
        </p:spPr>
        <p:txBody>
          <a:bodyPr/>
          <a:lstStyle/>
          <a:p>
            <a:r>
              <a:rPr lang="en-US" dirty="0"/>
              <a:t>Onboarding – KPIs &amp; Metrics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C432E-5DB3-94AA-E07B-1EFBFFF53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2024335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BI PPT 2023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SBI Fon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BI PPT 2023" id="{2973FF59-2CA7-4BE5-8527-C7BA434A8EE2}" vid="{7467B64E-5265-4E6E-9CAD-23A1F4D69A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60</TotalTime>
  <Words>1960</Words>
  <Application>Microsoft Office PowerPoint</Application>
  <PresentationFormat>Widescreen</PresentationFormat>
  <Paragraphs>332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Avenir Next LT Pro</vt:lpstr>
      <vt:lpstr>Courier New</vt:lpstr>
      <vt:lpstr>SBI PPT 2023</vt:lpstr>
      <vt:lpstr>think-cell Slide</vt:lpstr>
      <vt:lpstr>Customer Success Onboarding Program</vt:lpstr>
      <vt:lpstr>PowerPoint Presentation</vt:lpstr>
      <vt:lpstr>Best-in-class customer success framework</vt:lpstr>
      <vt:lpstr>PowerPoint Presentation</vt:lpstr>
      <vt:lpstr>The In Person Onboarding Program is a deep-dive into the culture  and vision of , and developing reps into effective CSMs</vt:lpstr>
      <vt:lpstr>The In Person Onboarding Program leverages live interactions  to turn new hires into  Champions</vt:lpstr>
      <vt:lpstr>PowerPoint Presentation</vt:lpstr>
      <vt:lpstr>The Fast-Ramp Onboarding Peer Program will provide reinforcement of onboarding curriculum and an additional resource for the new hire</vt:lpstr>
      <vt:lpstr>PowerPoint Presentation</vt:lpstr>
      <vt:lpstr>Use behavioral, leading, and lagging indicators to track  and optimize time to value for the new onboarding program</vt:lpstr>
      <vt:lpstr>Apply multiple methods for tracking time to value KPIs  based on maturity</vt:lpstr>
      <vt:lpstr>PowerPoint Presentation</vt:lpstr>
      <vt:lpstr>Customer Life Cycle Management</vt:lpstr>
      <vt:lpstr>Customer Onboarding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Success  Onboarding Framework</dc:title>
  <dc:creator>Aaron Bean</dc:creator>
  <cp:lastModifiedBy>Dave Lingebach</cp:lastModifiedBy>
  <cp:revision>4</cp:revision>
  <dcterms:created xsi:type="dcterms:W3CDTF">2023-01-27T06:30:33Z</dcterms:created>
  <dcterms:modified xsi:type="dcterms:W3CDTF">2024-01-10T21:47:50Z</dcterms:modified>
</cp:coreProperties>
</file>