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3" r:id="rId4"/>
    <p:sldId id="275" r:id="rId5"/>
    <p:sldId id="274" r:id="rId6"/>
    <p:sldId id="276" r:id="rId7"/>
    <p:sldId id="214747199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99BFB-F0A3-4F45-B0D7-59D5BD9DFB71}" v="1" dt="2022-12-08T14:58:58.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2" autoAdjust="0"/>
    <p:restoredTop sz="94660"/>
  </p:normalViewPr>
  <p:slideViewPr>
    <p:cSldViewPr snapToGrid="0">
      <p:cViewPr varScale="1">
        <p:scale>
          <a:sx n="118" d="100"/>
          <a:sy n="118" d="100"/>
        </p:scale>
        <p:origin x="514" y="8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Bean" userId="cd60c03c-f309-4d67-92f1-4484e1239265" providerId="ADAL" clId="{D7299BFB-F0A3-4F45-B0D7-59D5BD9DFB71}"/>
    <pc:docChg chg="addSld modSld">
      <pc:chgData name="Aaron Bean" userId="cd60c03c-f309-4d67-92f1-4484e1239265" providerId="ADAL" clId="{D7299BFB-F0A3-4F45-B0D7-59D5BD9DFB71}" dt="2022-12-08T14:58:58.857" v="0"/>
      <pc:docMkLst>
        <pc:docMk/>
      </pc:docMkLst>
      <pc:sldChg chg="add">
        <pc:chgData name="Aaron Bean" userId="cd60c03c-f309-4d67-92f1-4484e1239265" providerId="ADAL" clId="{D7299BFB-F0A3-4F45-B0D7-59D5BD9DFB71}" dt="2022-12-08T14:58:58.857" v="0"/>
        <pc:sldMkLst>
          <pc:docMk/>
          <pc:sldMk cId="1755133367" sldId="214747199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panel no bkg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
        <p:nvSpPr>
          <p:cNvPr id="6" name="Content Placeholder 2">
            <a:extLst>
              <a:ext uri="{FF2B5EF4-FFF2-40B4-BE49-F238E27FC236}">
                <a16:creationId xmlns:a16="http://schemas.microsoft.com/office/drawing/2014/main" id="{44069DB7-BD92-42FC-963A-F010D7F460C6}"/>
              </a:ext>
            </a:extLst>
          </p:cNvPr>
          <p:cNvSpPr>
            <a:spLocks noGrp="1"/>
          </p:cNvSpPr>
          <p:nvPr>
            <p:ph idx="1"/>
          </p:nvPr>
        </p:nvSpPr>
        <p:spPr>
          <a:xfrm>
            <a:off x="609600" y="1608083"/>
            <a:ext cx="10962290" cy="456411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06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519924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Background pattern&#10;&#10;Description automatically generated">
            <a:extLst>
              <a:ext uri="{FF2B5EF4-FFF2-40B4-BE49-F238E27FC236}">
                <a16:creationId xmlns:a16="http://schemas.microsoft.com/office/drawing/2014/main" id="{D97D4CC6-32AD-BCA7-E5DC-806815585B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10673"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40710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346860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background pattern&#10;&#10;Description automatically generated">
            <a:extLst>
              <a:ext uri="{FF2B5EF4-FFF2-40B4-BE49-F238E27FC236}">
                <a16:creationId xmlns:a16="http://schemas.microsoft.com/office/drawing/2014/main" id="{3011536B-E5C4-A106-C81D-293D994FF1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171172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65340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dark, lit&#10;&#10;Description automatically generated">
            <a:extLst>
              <a:ext uri="{FF2B5EF4-FFF2-40B4-BE49-F238E27FC236}">
                <a16:creationId xmlns:a16="http://schemas.microsoft.com/office/drawing/2014/main" id="{94B80643-DB53-93CF-0CC8-F5B0CC74C6E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1764197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85248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10;&#10;Description automatically generated">
            <a:extLst>
              <a:ext uri="{FF2B5EF4-FFF2-40B4-BE49-F238E27FC236}">
                <a16:creationId xmlns:a16="http://schemas.microsoft.com/office/drawing/2014/main" id="{A41F8DC0-76D0-8840-4794-40095E1485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316460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352251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A320BF0-2CB7-7307-F4DF-D200AD3CD9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01663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288084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591F0AA-87FF-62FE-5D42-09693E23D32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5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139101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406650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night, road, dark&#10;&#10;Description automatically generated">
            <a:extLst>
              <a:ext uri="{FF2B5EF4-FFF2-40B4-BE49-F238E27FC236}">
                <a16:creationId xmlns:a16="http://schemas.microsoft.com/office/drawing/2014/main" id="{8D58678D-5B64-3781-4493-30D95C9ED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331318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417092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467268DF-0D1B-2D93-A94B-382F22D1D196}"/>
              </a:ext>
            </a:extLst>
          </p:cNvPr>
          <p:cNvSpPr>
            <a:spLocks noGrp="1"/>
          </p:cNvSpPr>
          <p:nvPr>
            <p:ph type="body" sz="quarter" idx="10" hasCustomPrompt="1"/>
          </p:nvPr>
        </p:nvSpPr>
        <p:spPr>
          <a:xfrm>
            <a:off x="1802541" y="2186099"/>
            <a:ext cx="1354138" cy="273050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5400" b="1" kern="1200" dirty="0">
                <a:solidFill>
                  <a:srgbClr val="000B0B"/>
                </a:solidFill>
                <a:latin typeface="Avenir Next LT Pro" panose="020B0504020202020204" pitchFamily="34" charset="77"/>
                <a:ea typeface="Verdana" panose="020B0604030504040204" pitchFamily="34" charset="0"/>
                <a:cs typeface="Verdana" panose="020B0604030504040204" pitchFamily="34" charset="0"/>
              </a:defRPr>
            </a:lvl1pPr>
          </a:lstStyle>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01</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02</a:t>
            </a:r>
          </a:p>
          <a:p>
            <a:pPr marL="0" indent="0">
              <a:buNone/>
            </a:pPr>
            <a:r>
              <a:rPr lang="en-US" sz="54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rPr>
              <a:t>03</a:t>
            </a:r>
            <a:endParaRPr lang="en-US" sz="1600" b="1" dirty="0">
              <a:solidFill>
                <a:srgbClr val="000B0B"/>
              </a:solidFill>
              <a:latin typeface="Avenir Next LT Pro" panose="020B0504020202020204" pitchFamily="34" charset="77"/>
              <a:ea typeface="Verdana" panose="020B0604030504040204" pitchFamily="34" charset="0"/>
              <a:cs typeface="Verdana" panose="020B0604030504040204" pitchFamily="34" charset="0"/>
            </a:endParaRPr>
          </a:p>
        </p:txBody>
      </p:sp>
      <p:sp>
        <p:nvSpPr>
          <p:cNvPr id="4" name="Text Placeholder 3">
            <a:extLst>
              <a:ext uri="{FF2B5EF4-FFF2-40B4-BE49-F238E27FC236}">
                <a16:creationId xmlns:a16="http://schemas.microsoft.com/office/drawing/2014/main" id="{1A9591AD-199E-A70A-9360-68820C39D0CE}"/>
              </a:ext>
            </a:extLst>
          </p:cNvPr>
          <p:cNvSpPr>
            <a:spLocks noGrp="1"/>
          </p:cNvSpPr>
          <p:nvPr>
            <p:ph type="body" sz="quarter" idx="11" hasCustomPrompt="1"/>
          </p:nvPr>
        </p:nvSpPr>
        <p:spPr>
          <a:xfrm>
            <a:off x="3209681" y="2331426"/>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a:p>
            <a:pPr lvl="0"/>
            <a:endParaRPr lang="en-US" dirty="0"/>
          </a:p>
        </p:txBody>
      </p:sp>
      <p:sp>
        <p:nvSpPr>
          <p:cNvPr id="6" name="Text Placeholder 3">
            <a:extLst>
              <a:ext uri="{FF2B5EF4-FFF2-40B4-BE49-F238E27FC236}">
                <a16:creationId xmlns:a16="http://schemas.microsoft.com/office/drawing/2014/main" id="{7CF9CE85-3705-01D7-81C8-A9AD3674117E}"/>
              </a:ext>
            </a:extLst>
          </p:cNvPr>
          <p:cNvSpPr>
            <a:spLocks noGrp="1"/>
          </p:cNvSpPr>
          <p:nvPr>
            <p:ph type="body" sz="quarter" idx="12" hasCustomPrompt="1"/>
          </p:nvPr>
        </p:nvSpPr>
        <p:spPr>
          <a:xfrm>
            <a:off x="3209681" y="3209931"/>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9" name="Text Placeholder 3">
            <a:extLst>
              <a:ext uri="{FF2B5EF4-FFF2-40B4-BE49-F238E27FC236}">
                <a16:creationId xmlns:a16="http://schemas.microsoft.com/office/drawing/2014/main" id="{582B5B75-0F34-37CE-E770-B421C085D249}"/>
              </a:ext>
            </a:extLst>
          </p:cNvPr>
          <p:cNvSpPr>
            <a:spLocks noGrp="1"/>
          </p:cNvSpPr>
          <p:nvPr>
            <p:ph type="body" sz="quarter" idx="13" hasCustomPrompt="1"/>
          </p:nvPr>
        </p:nvSpPr>
        <p:spPr>
          <a:xfrm>
            <a:off x="3209681" y="4094298"/>
            <a:ext cx="6866305" cy="567833"/>
          </a:xfrm>
        </p:spPr>
        <p:txBody>
          <a:bodyPr>
            <a:normAutofit/>
          </a:bodyPr>
          <a:lstStyle>
            <a:lvl1pPr>
              <a:defRPr sz="1400">
                <a:solidFill>
                  <a:schemeClr val="tx1"/>
                </a:solidFill>
              </a:defRPr>
            </a:lvl1pPr>
            <a:lvl4pPr marL="461962" indent="0">
              <a:buNone/>
              <a:defRPr/>
            </a:lvl4pPr>
          </a:lstStyle>
          <a:p>
            <a:pPr lvl="0"/>
            <a:r>
              <a:rPr lang="en-US" dirty="0"/>
              <a:t>Objectives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r>
              <a:rPr lang="en-US" dirty="0"/>
              <a:t> </a:t>
            </a:r>
            <a:r>
              <a:rPr lang="en-US" dirty="0" err="1"/>
              <a:t>Objectives</a:t>
            </a:r>
            <a:endParaRPr lang="en-US" dirty="0"/>
          </a:p>
        </p:txBody>
      </p:sp>
      <p:sp>
        <p:nvSpPr>
          <p:cNvPr id="13" name="Text Placeholder 12">
            <a:extLst>
              <a:ext uri="{FF2B5EF4-FFF2-40B4-BE49-F238E27FC236}">
                <a16:creationId xmlns:a16="http://schemas.microsoft.com/office/drawing/2014/main" id="{696ED341-6B69-D776-D498-64B4BD4F4059}"/>
              </a:ext>
            </a:extLst>
          </p:cNvPr>
          <p:cNvSpPr>
            <a:spLocks noGrp="1"/>
          </p:cNvSpPr>
          <p:nvPr>
            <p:ph type="body" sz="quarter" idx="14" hasCustomPrompt="1"/>
          </p:nvPr>
        </p:nvSpPr>
        <p:spPr>
          <a:xfrm>
            <a:off x="1811587" y="1493698"/>
            <a:ext cx="10971942" cy="552450"/>
          </a:xfrm>
        </p:spPr>
        <p:txBody>
          <a:bodyPr>
            <a:noAutofit/>
          </a:bodyPr>
          <a:lstStyle>
            <a:lvl1pPr>
              <a:defRPr sz="2200" b="1"/>
            </a:lvl1pPr>
            <a:lvl5pPr marL="682625" indent="0">
              <a:buNone/>
              <a:defRPr/>
            </a:lvl5pPr>
          </a:lstStyle>
          <a:p>
            <a:pPr lvl="0"/>
            <a:r>
              <a:rPr lang="en-US" dirty="0"/>
              <a:t>For Our Discussion Today</a:t>
            </a:r>
          </a:p>
        </p:txBody>
      </p:sp>
    </p:spTree>
    <p:extLst>
      <p:ext uri="{BB962C8B-B14F-4D97-AF65-F5344CB8AC3E}">
        <p14:creationId xmlns:p14="http://schemas.microsoft.com/office/powerpoint/2010/main" val="305305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dark blue bkgd">
    <p:bg>
      <p:bgPr>
        <a:solidFill>
          <a:srgbClr val="071E3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4281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blue bkgd">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163620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F90FA9-C732-154F-7C41-F42B7E5840D0}"/>
              </a:ext>
            </a:extLst>
          </p:cNvPr>
          <p:cNvGraphicFramePr>
            <a:graphicFrameLocks noChangeAspect="1"/>
          </p:cNvGraphicFramePr>
          <p:nvPr>
            <p:custDataLst>
              <p:tags r:id="rId1"/>
            </p:custDataLst>
            <p:extLst>
              <p:ext uri="{D42A27DB-BD31-4B8C-83A1-F6EECF244321}">
                <p14:modId xmlns:p14="http://schemas.microsoft.com/office/powerpoint/2010/main" val="3387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2BF90FA9-C732-154F-7C41-F42B7E5840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DE45AA0-8D59-C76C-1411-2A3A210F2CC8}"/>
              </a:ext>
            </a:extLst>
          </p:cNvPr>
          <p:cNvSpPr>
            <a:spLocks noGrp="1"/>
          </p:cNvSpPr>
          <p:nvPr>
            <p:ph type="ftr" sz="quarter" idx="10"/>
          </p:nvPr>
        </p:nvSpPr>
        <p:spPr/>
        <p:txBody>
          <a:bodyPr/>
          <a:lstStyle/>
          <a:p>
            <a:r>
              <a:rPr lang="en-US" dirty="0"/>
              <a:t>Source:</a:t>
            </a:r>
          </a:p>
          <a:p>
            <a:r>
              <a:rPr lang="en-US" dirty="0"/>
              <a:t>Notes:</a:t>
            </a:r>
          </a:p>
        </p:txBody>
      </p:sp>
    </p:spTree>
    <p:extLst>
      <p:ext uri="{BB962C8B-B14F-4D97-AF65-F5344CB8AC3E}">
        <p14:creationId xmlns:p14="http://schemas.microsoft.com/office/powerpoint/2010/main" val="2653271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light blue bkgd">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CAFE59-ECF5-B4E2-D8F9-56098D0E7A74}"/>
              </a:ext>
            </a:extLst>
          </p:cNvPr>
          <p:cNvGraphicFramePr>
            <a:graphicFrameLocks noChangeAspect="1"/>
          </p:cNvGraphicFramePr>
          <p:nvPr>
            <p:custDataLst>
              <p:tags r:id="rId1"/>
            </p:custDataLst>
            <p:extLst>
              <p:ext uri="{D42A27DB-BD31-4B8C-83A1-F6EECF244321}">
                <p14:modId xmlns:p14="http://schemas.microsoft.com/office/powerpoint/2010/main" val="375853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Object 2" hidden="1">
                        <a:extLst>
                          <a:ext uri="{FF2B5EF4-FFF2-40B4-BE49-F238E27FC236}">
                            <a16:creationId xmlns:a16="http://schemas.microsoft.com/office/drawing/2014/main" id="{40CAFE59-ECF5-B4E2-D8F9-56098D0E7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A0C34D61-23F9-6EF3-F72B-2A3B81206FB4}"/>
              </a:ext>
            </a:extLst>
          </p:cNvPr>
          <p:cNvSpPr>
            <a:spLocks noGrp="1"/>
          </p:cNvSpPr>
          <p:nvPr>
            <p:ph type="body" sz="quarter" idx="10" hasCustomPrompt="1"/>
          </p:nvPr>
        </p:nvSpPr>
        <p:spPr>
          <a:xfrm>
            <a:off x="2455817" y="2533650"/>
            <a:ext cx="7310483" cy="875211"/>
          </a:xfrm>
        </p:spPr>
        <p:txBody>
          <a:bodyPr tIns="91440" bIns="91440" anchor="ctr">
            <a:noAutofit/>
          </a:bodyPr>
          <a:lstStyle>
            <a:lvl1pPr>
              <a:defRPr sz="4400" b="1">
                <a:solidFill>
                  <a:schemeClr val="bg1"/>
                </a:solidFill>
              </a:defRPr>
            </a:lvl1pPr>
          </a:lstStyle>
          <a:p>
            <a:pPr lvl="0"/>
            <a:r>
              <a:rPr lang="en-US" dirty="0"/>
              <a:t>Divider Slide</a:t>
            </a:r>
          </a:p>
        </p:txBody>
      </p:sp>
      <p:sp>
        <p:nvSpPr>
          <p:cNvPr id="7" name="Text Placeholder 6">
            <a:extLst>
              <a:ext uri="{FF2B5EF4-FFF2-40B4-BE49-F238E27FC236}">
                <a16:creationId xmlns:a16="http://schemas.microsoft.com/office/drawing/2014/main" id="{FFBEAE2B-15B9-9138-C2CD-0260F66594D8}"/>
              </a:ext>
            </a:extLst>
          </p:cNvPr>
          <p:cNvSpPr>
            <a:spLocks noGrp="1"/>
          </p:cNvSpPr>
          <p:nvPr>
            <p:ph type="body" sz="quarter" idx="11" hasCustomPrompt="1"/>
          </p:nvPr>
        </p:nvSpPr>
        <p:spPr>
          <a:xfrm>
            <a:off x="609601" y="2533650"/>
            <a:ext cx="870858" cy="875211"/>
          </a:xfrm>
        </p:spPr>
        <p:txBody>
          <a:bodyPr tIns="91440" bIns="91440" anchor="ctr">
            <a:normAutofit/>
          </a:bodyPr>
          <a:lstStyle>
            <a:lvl1pPr algn="ctr">
              <a:defRPr sz="4400" b="1">
                <a:solidFill>
                  <a:schemeClr val="accent4"/>
                </a:solidFill>
              </a:defRPr>
            </a:lvl1pPr>
          </a:lstStyle>
          <a:p>
            <a:pPr lvl="0"/>
            <a:r>
              <a:rPr lang="en-US" dirty="0"/>
              <a:t>##</a:t>
            </a:r>
          </a:p>
        </p:txBody>
      </p:sp>
    </p:spTree>
    <p:extLst>
      <p:ext uri="{BB962C8B-B14F-4D97-AF65-F5344CB8AC3E}">
        <p14:creationId xmlns:p14="http://schemas.microsoft.com/office/powerpoint/2010/main" val="303562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ig Stmnt righ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2724929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1BA45A60-5D16-E41D-32DF-B6C18EDF4E3C}"/>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20058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ig Stmnt righ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34339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7884159" y="3"/>
            <a:ext cx="4307841"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8424742" y="1608083"/>
            <a:ext cx="3226676"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638048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21" name="TextBox 20">
            <a:extLst>
              <a:ext uri="{FF2B5EF4-FFF2-40B4-BE49-F238E27FC236}">
                <a16:creationId xmlns:a16="http://schemas.microsoft.com/office/drawing/2014/main" id="{A4EBB83B-62B5-8E5B-2297-7438E0511489}"/>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2" name="TextBox 1">
            <a:extLst>
              <a:ext uri="{FF2B5EF4-FFF2-40B4-BE49-F238E27FC236}">
                <a16:creationId xmlns:a16="http://schemas.microsoft.com/office/drawing/2014/main" id="{3252A3CD-9F27-5AE1-225C-3361E5B5BB61}"/>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306939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500299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0081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ig Stmnt left light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780227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p:nvSpPr>
        <p:spPr>
          <a:xfrm>
            <a:off x="-18628" y="0"/>
            <a:ext cx="70087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pic>
        <p:nvPicPr>
          <p:cNvPr id="9" name="Picture 8" descr="A black and white logo&#10;&#10;Description automatically generated with low confidence">
            <a:extLst>
              <a:ext uri="{FF2B5EF4-FFF2-40B4-BE49-F238E27FC236}">
                <a16:creationId xmlns:a16="http://schemas.microsoft.com/office/drawing/2014/main" id="{8E76424F-251D-91B3-502B-FFA88D29D5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3463"/>
          <a:stretch/>
        </p:blipFill>
        <p:spPr>
          <a:xfrm>
            <a:off x="620110" y="6396759"/>
            <a:ext cx="616252" cy="262514"/>
          </a:xfrm>
          <a:prstGeom prst="rect">
            <a:avLst/>
          </a:prstGeom>
        </p:spPr>
      </p:pic>
      <p:sp>
        <p:nvSpPr>
          <p:cNvPr id="13" name="TextBox 12">
            <a:extLst>
              <a:ext uri="{FF2B5EF4-FFF2-40B4-BE49-F238E27FC236}">
                <a16:creationId xmlns:a16="http://schemas.microsoft.com/office/drawing/2014/main" id="{78DC7CD8-642F-96D9-AB60-6770D69C426B}"/>
              </a:ext>
            </a:extLst>
          </p:cNvPr>
          <p:cNvSpPr txBox="1"/>
          <p:nvPr/>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sp>
        <p:nvSpPr>
          <p:cNvPr id="2" name="TextBox 1">
            <a:extLst>
              <a:ext uri="{FF2B5EF4-FFF2-40B4-BE49-F238E27FC236}">
                <a16:creationId xmlns:a16="http://schemas.microsoft.com/office/drawing/2014/main" id="{B3C5A66D-ACCA-FCA5-BB7A-6090A9490304}"/>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277105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ase Stud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p:custDataLst>
              <p:tags r:id="rId1"/>
            </p:custDataLst>
            <p:extLst>
              <p:ext uri="{D42A27DB-BD31-4B8C-83A1-F6EECF244321}">
                <p14:modId xmlns:p14="http://schemas.microsoft.com/office/powerpoint/2010/main" val="12330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DB5B30A-EBCA-94F2-242C-A03663DF0164}"/>
              </a:ext>
            </a:extLst>
          </p:cNvPr>
          <p:cNvSpPr/>
          <p:nvPr/>
        </p:nvSpPr>
        <p:spPr>
          <a:xfrm>
            <a:off x="8839200" y="3"/>
            <a:ext cx="3352800" cy="68579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9343697" y="1608083"/>
            <a:ext cx="2238704" cy="3657600"/>
          </a:xfrm>
        </p:spPr>
        <p:txBody>
          <a:bodyPr>
            <a:norm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7304691" cy="3281362"/>
          </a:xfrm>
        </p:spPr>
        <p:txBody>
          <a:bodyPr>
            <a:normAutofit/>
          </a:bodyPr>
          <a:lstStyle>
            <a:lvl1pPr>
              <a:defRPr sz="4000" b="1">
                <a:solidFill>
                  <a:schemeClr val="tx1"/>
                </a:solidFill>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Case Study</a:t>
            </a:r>
          </a:p>
        </p:txBody>
      </p:sp>
      <p:pic>
        <p:nvPicPr>
          <p:cNvPr id="20" name="Picture 19" descr="Logo&#10;&#10;Description automatically generated">
            <a:extLst>
              <a:ext uri="{FF2B5EF4-FFF2-40B4-BE49-F238E27FC236}">
                <a16:creationId xmlns:a16="http://schemas.microsoft.com/office/drawing/2014/main" id="{15AF4891-5BBF-507B-21B3-7FBD409DB9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110" y="6396759"/>
            <a:ext cx="620111" cy="262514"/>
          </a:xfrm>
          <a:prstGeom prst="rect">
            <a:avLst/>
          </a:prstGeom>
        </p:spPr>
      </p:pic>
      <p:sp>
        <p:nvSpPr>
          <p:cNvPr id="7" name="TextBox 6">
            <a:extLst>
              <a:ext uri="{FF2B5EF4-FFF2-40B4-BE49-F238E27FC236}">
                <a16:creationId xmlns:a16="http://schemas.microsoft.com/office/drawing/2014/main" id="{23EBAC9E-9340-B35E-11EE-6AB60D024A56}"/>
              </a:ext>
            </a:extLst>
          </p:cNvPr>
          <p:cNvSpPr txBox="1"/>
          <p:nvPr/>
        </p:nvSpPr>
        <p:spPr>
          <a:xfrm>
            <a:off x="11267590" y="6447969"/>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bg1"/>
                </a:solidFill>
              </a:rPr>
              <a:pPr algn="r"/>
              <a:t>‹#›</a:t>
            </a:fld>
            <a:endParaRPr lang="en-US" sz="1100" dirty="0">
              <a:solidFill>
                <a:schemeClr val="bg1"/>
              </a:solidFill>
            </a:endParaRPr>
          </a:p>
        </p:txBody>
      </p:sp>
      <p:sp>
        <p:nvSpPr>
          <p:cNvPr id="3" name="TextBox 2">
            <a:extLst>
              <a:ext uri="{FF2B5EF4-FFF2-40B4-BE49-F238E27FC236}">
                <a16:creationId xmlns:a16="http://schemas.microsoft.com/office/drawing/2014/main" id="{4E66CF8F-5A50-7E72-6C38-E2CAFD8EE8C3}"/>
              </a:ext>
            </a:extLst>
          </p:cNvPr>
          <p:cNvSpPr txBox="1"/>
          <p:nvPr/>
        </p:nvSpPr>
        <p:spPr>
          <a:xfrm>
            <a:off x="620110" y="6709205"/>
            <a:ext cx="4715158" cy="92333"/>
          </a:xfrm>
          <a:prstGeom prst="rect">
            <a:avLst/>
          </a:prstGeom>
          <a:noFill/>
        </p:spPr>
        <p:txBody>
          <a:bodyPr wrap="square" lIns="0" tIns="0" rIns="0" bIns="0" rtlCol="0">
            <a:spAutoFit/>
          </a:bodyPr>
          <a:lstStyle/>
          <a:p>
            <a:pPr algn="l"/>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290922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mp; Callou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599" y="1681163"/>
            <a:ext cx="7315199"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7315199"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15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panel no bkg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48D1AD9-A85C-CC9C-2379-A294B91BF48E}"/>
              </a:ext>
            </a:extLst>
          </p:cNvPr>
          <p:cNvGraphicFramePr>
            <a:graphicFrameLocks noChangeAspect="1"/>
          </p:cNvGraphicFramePr>
          <p:nvPr>
            <p:custDataLst>
              <p:tags r:id="rId1"/>
            </p:custDataLst>
            <p:extLst>
              <p:ext uri="{D42A27DB-BD31-4B8C-83A1-F6EECF244321}">
                <p14:modId xmlns:p14="http://schemas.microsoft.com/office/powerpoint/2010/main" val="324215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F48D1AD9-A85C-CC9C-2379-A294B91BF4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8541"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599" y="2505075"/>
            <a:ext cx="51821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3CF7D59-AB3D-3F5F-F8BE-608E38ACA203}"/>
              </a:ext>
            </a:extLst>
          </p:cNvPr>
          <p:cNvSpPr>
            <a:spLocks noGrp="1"/>
          </p:cNvSpPr>
          <p:nvPr>
            <p:ph type="body" sz="quarter" idx="3"/>
          </p:nvPr>
        </p:nvSpPr>
        <p:spPr>
          <a:xfrm>
            <a:off x="640027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4B5B5-E169-82B3-4823-63269CF0A0C9}"/>
              </a:ext>
            </a:extLst>
          </p:cNvPr>
          <p:cNvSpPr>
            <a:spLocks noGrp="1"/>
          </p:cNvSpPr>
          <p:nvPr>
            <p:ph sz="quarter" idx="4"/>
          </p:nvPr>
        </p:nvSpPr>
        <p:spPr>
          <a:xfrm>
            <a:off x="640027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Tree>
    <p:extLst>
      <p:ext uri="{BB962C8B-B14F-4D97-AF65-F5344CB8AC3E}">
        <p14:creationId xmlns:p14="http://schemas.microsoft.com/office/powerpoint/2010/main" val="149588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panel no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1096200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09600"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09600"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0" name="Text Placeholder 2">
            <a:extLst>
              <a:ext uri="{FF2B5EF4-FFF2-40B4-BE49-F238E27FC236}">
                <a16:creationId xmlns:a16="http://schemas.microsoft.com/office/drawing/2014/main" id="{79256D23-E1BC-B6C9-B9DD-EA96DFD4D053}"/>
              </a:ext>
            </a:extLst>
          </p:cNvPr>
          <p:cNvSpPr>
            <a:spLocks noGrp="1"/>
          </p:cNvSpPr>
          <p:nvPr>
            <p:ph type="body" idx="13"/>
          </p:nvPr>
        </p:nvSpPr>
        <p:spPr>
          <a:xfrm>
            <a:off x="8301525" y="1681163"/>
            <a:ext cx="3280875"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20B05C0F-3DB0-0751-24BE-0FF23DBCEE21}"/>
              </a:ext>
            </a:extLst>
          </p:cNvPr>
          <p:cNvSpPr>
            <a:spLocks noGrp="1"/>
          </p:cNvSpPr>
          <p:nvPr>
            <p:ph sz="half" idx="14"/>
          </p:nvPr>
        </p:nvSpPr>
        <p:spPr>
          <a:xfrm>
            <a:off x="8301525" y="2505075"/>
            <a:ext cx="3280875"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B3D2EAEA-4A1A-4BD0-AAA4-E823F3352FAE}"/>
              </a:ext>
            </a:extLst>
          </p:cNvPr>
          <p:cNvSpPr>
            <a:spLocks noGrp="1"/>
          </p:cNvSpPr>
          <p:nvPr>
            <p:ph type="body" idx="15"/>
          </p:nvPr>
        </p:nvSpPr>
        <p:spPr>
          <a:xfrm>
            <a:off x="4455562" y="1681163"/>
            <a:ext cx="328087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F1A95F98-B444-45B3-B26F-E3A566F5AD24}"/>
              </a:ext>
            </a:extLst>
          </p:cNvPr>
          <p:cNvSpPr>
            <a:spLocks noGrp="1"/>
          </p:cNvSpPr>
          <p:nvPr>
            <p:ph sz="half" idx="16"/>
          </p:nvPr>
        </p:nvSpPr>
        <p:spPr>
          <a:xfrm>
            <a:off x="4455562" y="2505075"/>
            <a:ext cx="3280876" cy="3684588"/>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our panel small text bkg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959BB53-5E2D-F154-371F-D8BE52CBAB59}"/>
              </a:ext>
            </a:extLst>
          </p:cNvPr>
          <p:cNvGraphicFramePr>
            <a:graphicFrameLocks noChangeAspect="1"/>
          </p:cNvGraphicFramePr>
          <p:nvPr>
            <p:custDataLst>
              <p:tags r:id="rId1"/>
            </p:custDataLst>
            <p:extLst>
              <p:ext uri="{D42A27DB-BD31-4B8C-83A1-F6EECF244321}">
                <p14:modId xmlns:p14="http://schemas.microsoft.com/office/powerpoint/2010/main" val="2193045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Object 12" hidden="1">
                        <a:extLst>
                          <a:ext uri="{FF2B5EF4-FFF2-40B4-BE49-F238E27FC236}">
                            <a16:creationId xmlns:a16="http://schemas.microsoft.com/office/drawing/2014/main" id="{A959BB53-5E2D-F154-371F-D8BE52CB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36956-7C03-F843-83D0-7C532C736A5E}"/>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D23EDBB4-7707-D4A6-E90E-1CB8A56EFDF5}"/>
              </a:ext>
            </a:extLst>
          </p:cNvPr>
          <p:cNvSpPr>
            <a:spLocks noGrp="1"/>
          </p:cNvSpPr>
          <p:nvPr>
            <p:ph type="body" idx="1"/>
          </p:nvPr>
        </p:nvSpPr>
        <p:spPr>
          <a:xfrm>
            <a:off x="620110"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D541E-AADF-6768-B379-994F7EA8353A}"/>
              </a:ext>
            </a:extLst>
          </p:cNvPr>
          <p:cNvSpPr>
            <a:spLocks noGrp="1"/>
          </p:cNvSpPr>
          <p:nvPr>
            <p:ph sz="half" idx="2"/>
          </p:nvPr>
        </p:nvSpPr>
        <p:spPr>
          <a:xfrm>
            <a:off x="620110" y="2510632"/>
            <a:ext cx="2564585"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4DBDD8F4-7ADF-FBA0-2A7B-EBB7EC54778E}"/>
              </a:ext>
            </a:extLst>
          </p:cNvPr>
          <p:cNvSpPr>
            <a:spLocks noGrp="1"/>
          </p:cNvSpPr>
          <p:nvPr>
            <p:ph type="ftr" sz="quarter" idx="10"/>
          </p:nvPr>
        </p:nvSpPr>
        <p:spPr/>
        <p:txBody>
          <a:bodyPr/>
          <a:lstStyle/>
          <a:p>
            <a:r>
              <a:rPr lang="en-US"/>
              <a:t>Source:</a:t>
            </a:r>
          </a:p>
          <a:p>
            <a:r>
              <a:rPr lang="en-US"/>
              <a:t>Notes:</a:t>
            </a:r>
            <a:endParaRPr lang="en-US" dirty="0"/>
          </a:p>
        </p:txBody>
      </p:sp>
      <p:sp>
        <p:nvSpPr>
          <p:cNvPr id="14" name="Text Placeholder 2">
            <a:extLst>
              <a:ext uri="{FF2B5EF4-FFF2-40B4-BE49-F238E27FC236}">
                <a16:creationId xmlns:a16="http://schemas.microsoft.com/office/drawing/2014/main" id="{C178CED2-08EF-4CF6-A179-4392DD351445}"/>
              </a:ext>
            </a:extLst>
          </p:cNvPr>
          <p:cNvSpPr>
            <a:spLocks noGrp="1"/>
          </p:cNvSpPr>
          <p:nvPr>
            <p:ph type="body" idx="15"/>
          </p:nvPr>
        </p:nvSpPr>
        <p:spPr>
          <a:xfrm>
            <a:off x="3386316" y="1618987"/>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CB1AC188-4440-4EA7-A8C4-FD8FE5FF5D07}"/>
              </a:ext>
            </a:extLst>
          </p:cNvPr>
          <p:cNvSpPr>
            <a:spLocks noGrp="1"/>
          </p:cNvSpPr>
          <p:nvPr>
            <p:ph sz="half" idx="16"/>
          </p:nvPr>
        </p:nvSpPr>
        <p:spPr>
          <a:xfrm>
            <a:off x="338631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
            <a:extLst>
              <a:ext uri="{FF2B5EF4-FFF2-40B4-BE49-F238E27FC236}">
                <a16:creationId xmlns:a16="http://schemas.microsoft.com/office/drawing/2014/main" id="{EA1EBFA0-4A27-4371-8AF1-C2D421D12632}"/>
              </a:ext>
            </a:extLst>
          </p:cNvPr>
          <p:cNvSpPr>
            <a:spLocks noGrp="1"/>
          </p:cNvSpPr>
          <p:nvPr>
            <p:ph type="body" idx="17"/>
          </p:nvPr>
        </p:nvSpPr>
        <p:spPr>
          <a:xfrm>
            <a:off x="9007306"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78971224-A4C3-4B38-8487-E75903A9B75C}"/>
              </a:ext>
            </a:extLst>
          </p:cNvPr>
          <p:cNvSpPr>
            <a:spLocks noGrp="1"/>
          </p:cNvSpPr>
          <p:nvPr>
            <p:ph sz="half" idx="18"/>
          </p:nvPr>
        </p:nvSpPr>
        <p:spPr>
          <a:xfrm>
            <a:off x="9007306"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2">
            <a:extLst>
              <a:ext uri="{FF2B5EF4-FFF2-40B4-BE49-F238E27FC236}">
                <a16:creationId xmlns:a16="http://schemas.microsoft.com/office/drawing/2014/main" id="{4F7C2B96-4B20-46A3-A648-DB8B6AEDC023}"/>
              </a:ext>
            </a:extLst>
          </p:cNvPr>
          <p:cNvSpPr>
            <a:spLocks noGrp="1"/>
          </p:cNvSpPr>
          <p:nvPr>
            <p:ph type="body" idx="19"/>
          </p:nvPr>
        </p:nvSpPr>
        <p:spPr>
          <a:xfrm>
            <a:off x="6235423" y="1613430"/>
            <a:ext cx="2564586" cy="82391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3">
            <a:extLst>
              <a:ext uri="{FF2B5EF4-FFF2-40B4-BE49-F238E27FC236}">
                <a16:creationId xmlns:a16="http://schemas.microsoft.com/office/drawing/2014/main" id="{0E5215DC-8B13-45E7-AC26-B09A437B5B6E}"/>
              </a:ext>
            </a:extLst>
          </p:cNvPr>
          <p:cNvSpPr>
            <a:spLocks noGrp="1"/>
          </p:cNvSpPr>
          <p:nvPr>
            <p:ph sz="half" idx="20"/>
          </p:nvPr>
        </p:nvSpPr>
        <p:spPr>
          <a:xfrm>
            <a:off x="6241099" y="2510632"/>
            <a:ext cx="2564584" cy="368458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657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no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4125029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9" name="Group 78">
            <a:extLst>
              <a:ext uri="{FF2B5EF4-FFF2-40B4-BE49-F238E27FC236}">
                <a16:creationId xmlns:a16="http://schemas.microsoft.com/office/drawing/2014/main" id="{B328026A-8319-44BC-B6B3-8D0A2B5E39A0}"/>
              </a:ext>
            </a:extLst>
          </p:cNvPr>
          <p:cNvGrpSpPr>
            <a:grpSpLocks noChangeAspect="1"/>
          </p:cNvGrpSpPr>
          <p:nvPr/>
        </p:nvGrpSpPr>
        <p:grpSpPr bwMode="gray">
          <a:xfrm>
            <a:off x="702214" y="780933"/>
            <a:ext cx="3494345" cy="74510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6E5C381-914B-47AA-AE2B-28A2392478C7}"/>
                </a:ext>
              </a:extLst>
            </p:cNvPr>
            <p:cNvSpPr>
              <a:spLocks/>
            </p:cNvSpPr>
            <p:nvPr/>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0DBDE80-DF7D-4696-AE00-4FF472F4B043}"/>
                </a:ext>
              </a:extLst>
            </p:cNvPr>
            <p:cNvSpPr>
              <a:spLocks/>
            </p:cNvSpPr>
            <p:nvPr/>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EDAEE8C0-239A-4F5F-A01A-65BD5D44AA19}"/>
                </a:ext>
              </a:extLst>
            </p:cNvPr>
            <p:cNvSpPr>
              <a:spLocks noEditPoints="1"/>
            </p:cNvSpPr>
            <p:nvPr/>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4E68502-6F50-4E7B-AF1B-50A9EB649BDA}"/>
                </a:ext>
              </a:extLst>
            </p:cNvPr>
            <p:cNvSpPr>
              <a:spLocks/>
            </p:cNvSpPr>
            <p:nvPr/>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0B294D58-DE2D-4091-BE0A-48E0C4BB11EB}"/>
                </a:ext>
              </a:extLst>
            </p:cNvPr>
            <p:cNvSpPr>
              <a:spLocks/>
            </p:cNvSpPr>
            <p:nvPr/>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0326E64D-04ED-4ABB-93E4-447EB91A43C8}"/>
                </a:ext>
              </a:extLst>
            </p:cNvPr>
            <p:cNvSpPr>
              <a:spLocks/>
            </p:cNvSpPr>
            <p:nvPr/>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B424A6A0-9FD6-41E0-A6B5-44DACE49A6D3}"/>
                </a:ext>
              </a:extLst>
            </p:cNvPr>
            <p:cNvSpPr>
              <a:spLocks noEditPoints="1"/>
            </p:cNvSpPr>
            <p:nvPr/>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0B3F0C38-DC97-4CD1-984E-7572735440BF}"/>
                </a:ext>
              </a:extLst>
            </p:cNvPr>
            <p:cNvSpPr>
              <a:spLocks noEditPoints="1"/>
            </p:cNvSpPr>
            <p:nvPr/>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6350261F-44E5-4C95-AA87-2DB3FC7643F6}"/>
                </a:ext>
              </a:extLst>
            </p:cNvPr>
            <p:cNvSpPr>
              <a:spLocks/>
            </p:cNvSpPr>
            <p:nvPr/>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5AB7FC7D-55F6-4FAD-8462-71A4B9753438}"/>
                </a:ext>
              </a:extLst>
            </p:cNvPr>
            <p:cNvSpPr>
              <a:spLocks/>
            </p:cNvSpPr>
            <p:nvPr/>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7C01BEE-E1C7-4682-8761-33473C67DB68}"/>
                </a:ext>
              </a:extLst>
            </p:cNvPr>
            <p:cNvSpPr>
              <a:spLocks/>
            </p:cNvSpPr>
            <p:nvPr/>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6ADD09EB-6CBD-4B56-B289-F1F1B730C703}"/>
                </a:ext>
              </a:extLst>
            </p:cNvPr>
            <p:cNvSpPr>
              <a:spLocks/>
            </p:cNvSpPr>
            <p:nvPr/>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A7F46E3E-21DB-440A-836C-161975F96448}"/>
                </a:ext>
              </a:extLst>
            </p:cNvPr>
            <p:cNvSpPr>
              <a:spLocks/>
            </p:cNvSpPr>
            <p:nvPr/>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05C7460C-2718-41A8-B766-0DB3ABA769E4}"/>
                </a:ext>
              </a:extLst>
            </p:cNvPr>
            <p:cNvSpPr>
              <a:spLocks noEditPoints="1"/>
            </p:cNvSpPr>
            <p:nvPr/>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2383DB17-5CC3-49DC-A0C6-BE7B8C2DC75A}"/>
                </a:ext>
              </a:extLst>
            </p:cNvPr>
            <p:cNvSpPr>
              <a:spLocks/>
            </p:cNvSpPr>
            <p:nvPr/>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9CA311BE-EAED-478B-98A4-BF498FEC0E8B}"/>
                </a:ext>
              </a:extLst>
            </p:cNvPr>
            <p:cNvSpPr>
              <a:spLocks noEditPoints="1"/>
            </p:cNvSpPr>
            <p:nvPr/>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B0E85FD-D0E6-43B5-9382-FF5952C2CFF2}"/>
                </a:ext>
              </a:extLst>
            </p:cNvPr>
            <p:cNvSpPr>
              <a:spLocks/>
            </p:cNvSpPr>
            <p:nvPr/>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5FB98D20-7032-4D26-B1F1-7EA34F0B31E0}"/>
                </a:ext>
              </a:extLst>
            </p:cNvPr>
            <p:cNvSpPr>
              <a:spLocks noEditPoints="1"/>
            </p:cNvSpPr>
            <p:nvPr/>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2E699044-1520-4F88-8A17-6CF62388039A}"/>
                </a:ext>
              </a:extLst>
            </p:cNvPr>
            <p:cNvSpPr>
              <a:spLocks/>
            </p:cNvSpPr>
            <p:nvPr/>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0DF0DD4-928C-48C0-BC35-CF6EED8953B0}"/>
                </a:ext>
              </a:extLst>
            </p:cNvPr>
            <p:cNvSpPr>
              <a:spLocks noEditPoints="1"/>
            </p:cNvSpPr>
            <p:nvPr/>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B1B76DE3-C2A7-4A83-B953-1F33FCA64DA4}"/>
                </a:ext>
              </a:extLst>
            </p:cNvPr>
            <p:cNvSpPr>
              <a:spLocks/>
            </p:cNvSpPr>
            <p:nvPr/>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F7EEDA81-C08A-4DC4-8FF5-D29833551AD7}"/>
                </a:ext>
              </a:extLst>
            </p:cNvPr>
            <p:cNvSpPr>
              <a:spLocks noEditPoints="1"/>
            </p:cNvSpPr>
            <p:nvPr/>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74011A3E-5D81-44C1-81C8-0E9C3D1613F8}"/>
                </a:ext>
              </a:extLst>
            </p:cNvPr>
            <p:cNvSpPr>
              <a:spLocks/>
            </p:cNvSpPr>
            <p:nvPr/>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C47C8D2-EDBD-422C-BAD0-54C40A72FBDD}"/>
                </a:ext>
              </a:extLst>
            </p:cNvPr>
            <p:cNvSpPr>
              <a:spLocks/>
            </p:cNvSpPr>
            <p:nvPr/>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A40CB4FE-CD15-4C2F-9494-477D01BCD623}"/>
                </a:ext>
              </a:extLst>
            </p:cNvPr>
            <p:cNvSpPr>
              <a:spLocks/>
            </p:cNvSpPr>
            <p:nvPr/>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8578F2B6-A484-465A-8C41-7F0832C6D5DA}"/>
                </a:ext>
              </a:extLst>
            </p:cNvPr>
            <p:cNvSpPr>
              <a:spLocks noEditPoints="1"/>
            </p:cNvSpPr>
            <p:nvPr/>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BA0B863B-99FA-4614-A890-EF612AA0C023}"/>
                </a:ext>
              </a:extLst>
            </p:cNvPr>
            <p:cNvSpPr>
              <a:spLocks noEditPoints="1"/>
            </p:cNvSpPr>
            <p:nvPr/>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8BF3FDF6-9666-4930-96E4-BC4E609DB24D}"/>
                </a:ext>
              </a:extLst>
            </p:cNvPr>
            <p:cNvSpPr>
              <a:spLocks/>
            </p:cNvSpPr>
            <p:nvPr/>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097DB741-0174-4445-ACF0-2E111BD10440}"/>
                </a:ext>
              </a:extLst>
            </p:cNvPr>
            <p:cNvSpPr>
              <a:spLocks/>
            </p:cNvSpPr>
            <p:nvPr/>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5339DFA6-7C0F-49F2-B455-8F6C2763AFB1}"/>
                </a:ext>
              </a:extLst>
            </p:cNvPr>
            <p:cNvSpPr>
              <a:spLocks/>
            </p:cNvSpPr>
            <p:nvPr/>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a:extLst>
                <a:ext uri="{FF2B5EF4-FFF2-40B4-BE49-F238E27FC236}">
                  <a16:creationId xmlns:a16="http://schemas.microsoft.com/office/drawing/2014/main" id="{0EB02563-F1E0-4B91-8A08-45117DF2EC99}"/>
                </a:ext>
              </a:extLst>
            </p:cNvPr>
            <p:cNvSpPr>
              <a:spLocks noEditPoints="1"/>
            </p:cNvSpPr>
            <p:nvPr/>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a:extLst>
                <a:ext uri="{FF2B5EF4-FFF2-40B4-BE49-F238E27FC236}">
                  <a16:creationId xmlns:a16="http://schemas.microsoft.com/office/drawing/2014/main" id="{906C1324-2438-4CB8-B14E-FFDF0537B305}"/>
                </a:ext>
              </a:extLst>
            </p:cNvPr>
            <p:cNvSpPr>
              <a:spLocks noEditPoints="1"/>
            </p:cNvSpPr>
            <p:nvPr/>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3">
              <a:extLst>
                <a:ext uri="{FF2B5EF4-FFF2-40B4-BE49-F238E27FC236}">
                  <a16:creationId xmlns:a16="http://schemas.microsoft.com/office/drawing/2014/main" id="{CF6638C6-5E94-43FF-B8CB-2E4C6C897571}"/>
                </a:ext>
              </a:extLst>
            </p:cNvPr>
            <p:cNvSpPr>
              <a:spLocks noEditPoints="1"/>
            </p:cNvSpPr>
            <p:nvPr/>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E43F4615-1DA6-4F95-A77B-12A91752972F}"/>
                </a:ext>
              </a:extLst>
            </p:cNvPr>
            <p:cNvSpPr>
              <a:spLocks/>
            </p:cNvSpPr>
            <p:nvPr/>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A31BF1F7-BE07-47E9-94AB-5CCD46FF8A3F}"/>
                </a:ext>
              </a:extLst>
            </p:cNvPr>
            <p:cNvSpPr>
              <a:spLocks noEditPoints="1"/>
            </p:cNvSpPr>
            <p:nvPr/>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3A22ADA2-4714-4C31-B6E5-7A6DE6B2A6E3}"/>
                </a:ext>
              </a:extLst>
            </p:cNvPr>
            <p:cNvSpPr>
              <a:spLocks/>
            </p:cNvSpPr>
            <p:nvPr/>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C31B1364-FEB4-4067-808C-3AB6A9DBEC06}"/>
                </a:ext>
              </a:extLst>
            </p:cNvPr>
            <p:cNvSpPr>
              <a:spLocks noEditPoints="1"/>
            </p:cNvSpPr>
            <p:nvPr/>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0058F51C-6920-4633-BD74-B7B7F9115418}"/>
                </a:ext>
              </a:extLst>
            </p:cNvPr>
            <p:cNvSpPr>
              <a:spLocks noEditPoints="1"/>
            </p:cNvSpPr>
            <p:nvPr/>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0E426658-42CE-4CFA-9C79-3A40251C8AD6}"/>
                </a:ext>
              </a:extLst>
            </p:cNvPr>
            <p:cNvSpPr>
              <a:spLocks/>
            </p:cNvSpPr>
            <p:nvPr/>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0">
              <a:extLst>
                <a:ext uri="{FF2B5EF4-FFF2-40B4-BE49-F238E27FC236}">
                  <a16:creationId xmlns:a16="http://schemas.microsoft.com/office/drawing/2014/main" id="{8B1D0F47-BA80-466B-890A-7AFAA099276F}"/>
                </a:ext>
              </a:extLst>
            </p:cNvPr>
            <p:cNvSpPr>
              <a:spLocks/>
            </p:cNvSpPr>
            <p:nvPr/>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1">
              <a:extLst>
                <a:ext uri="{FF2B5EF4-FFF2-40B4-BE49-F238E27FC236}">
                  <a16:creationId xmlns:a16="http://schemas.microsoft.com/office/drawing/2014/main" id="{9CC49CFE-C30A-45D7-9150-7EE856DA7C2E}"/>
                </a:ext>
              </a:extLst>
            </p:cNvPr>
            <p:cNvSpPr>
              <a:spLocks noEditPoints="1"/>
            </p:cNvSpPr>
            <p:nvPr/>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2">
              <a:extLst>
                <a:ext uri="{FF2B5EF4-FFF2-40B4-BE49-F238E27FC236}">
                  <a16:creationId xmlns:a16="http://schemas.microsoft.com/office/drawing/2014/main" id="{A40FE52E-7390-4224-981F-5B9B6DC75BAE}"/>
                </a:ext>
              </a:extLst>
            </p:cNvPr>
            <p:cNvSpPr>
              <a:spLocks/>
            </p:cNvSpPr>
            <p:nvPr/>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3">
              <a:extLst>
                <a:ext uri="{FF2B5EF4-FFF2-40B4-BE49-F238E27FC236}">
                  <a16:creationId xmlns:a16="http://schemas.microsoft.com/office/drawing/2014/main" id="{225F0FE3-9380-41E3-A971-A1DC24E451B0}"/>
                </a:ext>
              </a:extLst>
            </p:cNvPr>
            <p:cNvSpPr>
              <a:spLocks/>
            </p:cNvSpPr>
            <p:nvPr/>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4">
              <a:extLst>
                <a:ext uri="{FF2B5EF4-FFF2-40B4-BE49-F238E27FC236}">
                  <a16:creationId xmlns:a16="http://schemas.microsoft.com/office/drawing/2014/main" id="{6AA00411-4F40-4847-97A9-4AB47DD95393}"/>
                </a:ext>
              </a:extLst>
            </p:cNvPr>
            <p:cNvSpPr>
              <a:spLocks/>
            </p:cNvSpPr>
            <p:nvPr/>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5">
              <a:extLst>
                <a:ext uri="{FF2B5EF4-FFF2-40B4-BE49-F238E27FC236}">
                  <a16:creationId xmlns:a16="http://schemas.microsoft.com/office/drawing/2014/main" id="{5C5F2C34-52CC-46A3-8253-9C9F98D87E30}"/>
                </a:ext>
              </a:extLst>
            </p:cNvPr>
            <p:cNvSpPr>
              <a:spLocks noEditPoints="1"/>
            </p:cNvSpPr>
            <p:nvPr/>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6">
              <a:extLst>
                <a:ext uri="{FF2B5EF4-FFF2-40B4-BE49-F238E27FC236}">
                  <a16:creationId xmlns:a16="http://schemas.microsoft.com/office/drawing/2014/main" id="{F3FA3044-1824-4008-9D96-843FADC68A83}"/>
                </a:ext>
              </a:extLst>
            </p:cNvPr>
            <p:cNvSpPr>
              <a:spLocks noEditPoints="1"/>
            </p:cNvSpPr>
            <p:nvPr/>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7">
              <a:extLst>
                <a:ext uri="{FF2B5EF4-FFF2-40B4-BE49-F238E27FC236}">
                  <a16:creationId xmlns:a16="http://schemas.microsoft.com/office/drawing/2014/main" id="{741F03E7-CEFB-463E-B41D-FAFD19AFB475}"/>
                </a:ext>
              </a:extLst>
            </p:cNvPr>
            <p:cNvSpPr>
              <a:spLocks/>
            </p:cNvSpPr>
            <p:nvPr/>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8">
              <a:extLst>
                <a:ext uri="{FF2B5EF4-FFF2-40B4-BE49-F238E27FC236}">
                  <a16:creationId xmlns:a16="http://schemas.microsoft.com/office/drawing/2014/main" id="{72E0C9EC-4353-4470-9B5B-8020BB524814}"/>
                </a:ext>
              </a:extLst>
            </p:cNvPr>
            <p:cNvSpPr>
              <a:spLocks noEditPoints="1"/>
            </p:cNvSpPr>
            <p:nvPr/>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9">
              <a:extLst>
                <a:ext uri="{FF2B5EF4-FFF2-40B4-BE49-F238E27FC236}">
                  <a16:creationId xmlns:a16="http://schemas.microsoft.com/office/drawing/2014/main" id="{98B83E80-EEA6-4BB3-ABCB-5F9325CBE139}"/>
                </a:ext>
              </a:extLst>
            </p:cNvPr>
            <p:cNvSpPr>
              <a:spLocks noEditPoints="1"/>
            </p:cNvSpPr>
            <p:nvPr/>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0">
              <a:extLst>
                <a:ext uri="{FF2B5EF4-FFF2-40B4-BE49-F238E27FC236}">
                  <a16:creationId xmlns:a16="http://schemas.microsoft.com/office/drawing/2014/main" id="{FE827C06-4B96-4A16-AD13-91F144096E7D}"/>
                </a:ext>
              </a:extLst>
            </p:cNvPr>
            <p:cNvSpPr>
              <a:spLocks/>
            </p:cNvSpPr>
            <p:nvPr/>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1">
              <a:extLst>
                <a:ext uri="{FF2B5EF4-FFF2-40B4-BE49-F238E27FC236}">
                  <a16:creationId xmlns:a16="http://schemas.microsoft.com/office/drawing/2014/main" id="{9F5B7148-53F2-4CC5-9B1B-56B74DF15CFB}"/>
                </a:ext>
              </a:extLst>
            </p:cNvPr>
            <p:cNvSpPr>
              <a:spLocks/>
            </p:cNvSpPr>
            <p:nvPr/>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2">
              <a:extLst>
                <a:ext uri="{FF2B5EF4-FFF2-40B4-BE49-F238E27FC236}">
                  <a16:creationId xmlns:a16="http://schemas.microsoft.com/office/drawing/2014/main" id="{751FCF45-B390-4115-A636-DB10FDE1DE04}"/>
                </a:ext>
              </a:extLst>
            </p:cNvPr>
            <p:cNvSpPr>
              <a:spLocks noEditPoints="1"/>
            </p:cNvSpPr>
            <p:nvPr/>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4">
              <a:extLst>
                <a:ext uri="{FF2B5EF4-FFF2-40B4-BE49-F238E27FC236}">
                  <a16:creationId xmlns:a16="http://schemas.microsoft.com/office/drawing/2014/main" id="{0F2051E8-EAF8-4E49-9A02-D04863AFED3E}"/>
                </a:ext>
              </a:extLst>
            </p:cNvPr>
            <p:cNvSpPr>
              <a:spLocks noChangeArrowheads="1"/>
            </p:cNvSpPr>
            <p:nvPr/>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5">
              <a:extLst>
                <a:ext uri="{FF2B5EF4-FFF2-40B4-BE49-F238E27FC236}">
                  <a16:creationId xmlns:a16="http://schemas.microsoft.com/office/drawing/2014/main" id="{F222E149-4D3D-46E7-8E15-1380BD4165D9}"/>
                </a:ext>
              </a:extLst>
            </p:cNvPr>
            <p:cNvSpPr>
              <a:spLocks noChangeArrowheads="1"/>
            </p:cNvSpPr>
            <p:nvPr/>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6">
              <a:extLst>
                <a:ext uri="{FF2B5EF4-FFF2-40B4-BE49-F238E27FC236}">
                  <a16:creationId xmlns:a16="http://schemas.microsoft.com/office/drawing/2014/main" id="{8F12F9D8-1C12-49B1-AEFE-9723C9E81AB9}"/>
                </a:ext>
              </a:extLst>
            </p:cNvPr>
            <p:cNvSpPr>
              <a:spLocks noChangeArrowheads="1"/>
            </p:cNvSpPr>
            <p:nvPr/>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7">
              <a:extLst>
                <a:ext uri="{FF2B5EF4-FFF2-40B4-BE49-F238E27FC236}">
                  <a16:creationId xmlns:a16="http://schemas.microsoft.com/office/drawing/2014/main" id="{BAA348BF-2B1E-456C-9685-C53DCA4B3830}"/>
                </a:ext>
              </a:extLst>
            </p:cNvPr>
            <p:cNvSpPr>
              <a:spLocks noChangeArrowheads="1"/>
            </p:cNvSpPr>
            <p:nvPr/>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8">
              <a:extLst>
                <a:ext uri="{FF2B5EF4-FFF2-40B4-BE49-F238E27FC236}">
                  <a16:creationId xmlns:a16="http://schemas.microsoft.com/office/drawing/2014/main" id="{41A1F4EA-78D7-4C65-8430-31B1D585F003}"/>
                </a:ext>
              </a:extLst>
            </p:cNvPr>
            <p:cNvSpPr>
              <a:spLocks noChangeArrowheads="1"/>
            </p:cNvSpPr>
            <p:nvPr/>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9">
              <a:extLst>
                <a:ext uri="{FF2B5EF4-FFF2-40B4-BE49-F238E27FC236}">
                  <a16:creationId xmlns:a16="http://schemas.microsoft.com/office/drawing/2014/main" id="{421EBBA9-8C4F-4295-8553-30463683964B}"/>
                </a:ext>
              </a:extLst>
            </p:cNvPr>
            <p:cNvSpPr>
              <a:spLocks noChangeArrowheads="1"/>
            </p:cNvSpPr>
            <p:nvPr/>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0" name="Title 1">
            <a:extLst>
              <a:ext uri="{FF2B5EF4-FFF2-40B4-BE49-F238E27FC236}">
                <a16:creationId xmlns:a16="http://schemas.microsoft.com/office/drawing/2014/main" id="{99B2FAE0-6F28-0B07-ABC2-210010161C2C}"/>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tx1"/>
                </a:solidFill>
              </a:defRPr>
            </a:lvl1pPr>
          </a:lstStyle>
          <a:p>
            <a:r>
              <a:rPr lang="en-US"/>
              <a:t>Click to edit Master title style</a:t>
            </a:r>
            <a:endParaRPr lang="en-US" dirty="0"/>
          </a:p>
        </p:txBody>
      </p:sp>
      <p:sp>
        <p:nvSpPr>
          <p:cNvPr id="151" name="Text Placeholder 81">
            <a:extLst>
              <a:ext uri="{FF2B5EF4-FFF2-40B4-BE49-F238E27FC236}">
                <a16:creationId xmlns:a16="http://schemas.microsoft.com/office/drawing/2014/main" id="{AABBBD46-2D94-9A1E-1B0B-4EA66A5B81E5}"/>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tx1"/>
                </a:solidFill>
              </a:defRPr>
            </a:lvl1pPr>
          </a:lstStyle>
          <a:p>
            <a:pPr lvl="0"/>
            <a:r>
              <a:rPr lang="en-US"/>
              <a:t>Click to edit Master text styles</a:t>
            </a:r>
          </a:p>
        </p:txBody>
      </p:sp>
      <p:sp>
        <p:nvSpPr>
          <p:cNvPr id="152" name="Subtitle 2">
            <a:extLst>
              <a:ext uri="{FF2B5EF4-FFF2-40B4-BE49-F238E27FC236}">
                <a16:creationId xmlns:a16="http://schemas.microsoft.com/office/drawing/2014/main" id="{AE1C7A48-0D13-1059-2A8B-9267721FA7D4}"/>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tx1"/>
                </a:solidFill>
              </a:defRPr>
            </a:lvl1pPr>
          </a:lstStyle>
          <a:p>
            <a:pPr lvl="0"/>
            <a:r>
              <a:rPr lang="en-US"/>
              <a:t>Click to edit Master subtitle style</a:t>
            </a:r>
            <a:endParaRPr lang="en-US" dirty="0"/>
          </a:p>
        </p:txBody>
      </p:sp>
      <p:sp>
        <p:nvSpPr>
          <p:cNvPr id="80" name="TextBox 79">
            <a:extLst>
              <a:ext uri="{FF2B5EF4-FFF2-40B4-BE49-F238E27FC236}">
                <a16:creationId xmlns:a16="http://schemas.microsoft.com/office/drawing/2014/main" id="{35FA29A0-C03A-3277-5EF6-1E67883CD46A}"/>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tx1"/>
                </a:solidFill>
              </a:rPr>
              <a:t>Includes content supplied by Sales Benchmark Index; Copyright © Sales Benchmark Index, 2022</a:t>
            </a:r>
          </a:p>
        </p:txBody>
      </p:sp>
    </p:spTree>
    <p:extLst>
      <p:ext uri="{BB962C8B-B14F-4D97-AF65-F5344CB8AC3E}">
        <p14:creationId xmlns:p14="http://schemas.microsoft.com/office/powerpoint/2010/main" val="309263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blue dots bkdg">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BFFC5C2C-B337-3578-4DEF-5FA5EAEA706D}"/>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1390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dark blue bckgd">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658552-6E07-9117-0CA9-3B60B698736B}"/>
              </a:ext>
            </a:extLst>
          </p:cNvPr>
          <p:cNvGraphicFramePr>
            <a:graphicFrameLocks noChangeAspect="1"/>
          </p:cNvGraphicFramePr>
          <p:nvPr>
            <p:custDataLst>
              <p:tags r:id="rId1"/>
            </p:custDataLst>
            <p:extLst>
              <p:ext uri="{D42A27DB-BD31-4B8C-83A1-F6EECF244321}">
                <p14:modId xmlns:p14="http://schemas.microsoft.com/office/powerpoint/2010/main" val="12167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4658552-6E07-9117-0CA9-3B60B69873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516830" y="2523757"/>
            <a:ext cx="9139234" cy="664797"/>
          </a:xfrm>
        </p:spPr>
        <p:txBody>
          <a:bodyPr vert="horz" lIns="91440" tIns="91440" rIns="91440" bIns="91440" anchor="ctr">
            <a:noAutofit/>
          </a:bodyPr>
          <a:lstStyle>
            <a:lvl1pPr algn="l">
              <a:defRPr sz="3600">
                <a:solidFill>
                  <a:schemeClr val="bg1"/>
                </a:solidFill>
              </a:defRPr>
            </a:lvl1pPr>
          </a:lstStyle>
          <a:p>
            <a:r>
              <a:rPr lang="en-US"/>
              <a:t>Click to edit Master title style</a:t>
            </a:r>
            <a:endParaRPr lang="en-US" dirty="0"/>
          </a:p>
        </p:txBody>
      </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520386" y="3998279"/>
            <a:ext cx="4586287" cy="323850"/>
          </a:xfrm>
        </p:spPr>
        <p:txBody>
          <a:bodyPr lIns="91440" tIns="91440" rIns="91440" bIns="91440" anchor="ct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516830" y="3444432"/>
            <a:ext cx="9139234" cy="297969"/>
          </a:xfrm>
        </p:spPr>
        <p:txBody>
          <a:bodyPr vert="horz" lIns="91440" tIns="91440" rIns="91440" bIns="91440" rtlCol="0" anchor="ctr">
            <a:noAutofit/>
          </a:bodyPr>
          <a:lstStyle>
            <a:lvl1pPr>
              <a:defRPr lang="en-US" sz="2200" b="0" dirty="0">
                <a:solidFill>
                  <a:schemeClr val="bg1"/>
                </a:solidFill>
              </a:defRPr>
            </a:lvl1pPr>
          </a:lstStyle>
          <a:p>
            <a:pPr lvl="0"/>
            <a:r>
              <a:rPr lang="en-US"/>
              <a:t>Click to edit Master subtitle style</a:t>
            </a:r>
            <a:endParaRPr lang="en-US" dirty="0"/>
          </a:p>
        </p:txBody>
      </p:sp>
      <p:grpSp>
        <p:nvGrpSpPr>
          <p:cNvPr id="148" name="Group 147">
            <a:extLst>
              <a:ext uri="{FF2B5EF4-FFF2-40B4-BE49-F238E27FC236}">
                <a16:creationId xmlns:a16="http://schemas.microsoft.com/office/drawing/2014/main" id="{AF47BE45-9A6B-F77A-A246-E9AD74AC3E05}"/>
              </a:ext>
            </a:extLst>
          </p:cNvPr>
          <p:cNvGrpSpPr>
            <a:grpSpLocks noChangeAspect="1"/>
          </p:cNvGrpSpPr>
          <p:nvPr/>
        </p:nvGrpSpPr>
        <p:grpSpPr>
          <a:xfrm>
            <a:off x="702214" y="780933"/>
            <a:ext cx="3494345" cy="745107"/>
            <a:chOff x="611188" y="-279400"/>
            <a:chExt cx="3767138" cy="803275"/>
          </a:xfrm>
          <a:solidFill>
            <a:schemeClr val="bg1"/>
          </a:solidFill>
        </p:grpSpPr>
        <p:sp>
          <p:nvSpPr>
            <p:cNvPr id="149" name="Freeform 5">
              <a:extLst>
                <a:ext uri="{FF2B5EF4-FFF2-40B4-BE49-F238E27FC236}">
                  <a16:creationId xmlns:a16="http://schemas.microsoft.com/office/drawing/2014/main" id="{5C5B487B-3C0A-CD7C-49B9-906DAA6B051C}"/>
                </a:ext>
              </a:extLst>
            </p:cNvPr>
            <p:cNvSpPr>
              <a:spLocks noEditPoints="1"/>
            </p:cNvSpPr>
            <p:nvPr/>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
              <a:extLst>
                <a:ext uri="{FF2B5EF4-FFF2-40B4-BE49-F238E27FC236}">
                  <a16:creationId xmlns:a16="http://schemas.microsoft.com/office/drawing/2014/main" id="{FC002D50-1258-94CD-A4CA-8EF05842095A}"/>
                </a:ext>
              </a:extLst>
            </p:cNvPr>
            <p:cNvSpPr>
              <a:spLocks/>
            </p:cNvSpPr>
            <p:nvPr/>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
              <a:extLst>
                <a:ext uri="{FF2B5EF4-FFF2-40B4-BE49-F238E27FC236}">
                  <a16:creationId xmlns:a16="http://schemas.microsoft.com/office/drawing/2014/main" id="{5E276722-5197-B412-82F4-CAE376DBBFED}"/>
                </a:ext>
              </a:extLst>
            </p:cNvPr>
            <p:cNvSpPr>
              <a:spLocks/>
            </p:cNvSpPr>
            <p:nvPr/>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030C0CC0-0956-B1B0-70A8-800FA865F98A}"/>
                </a:ext>
              </a:extLst>
            </p:cNvPr>
            <p:cNvSpPr>
              <a:spLocks noEditPoints="1"/>
            </p:cNvSpPr>
            <p:nvPr/>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
              <a:extLst>
                <a:ext uri="{FF2B5EF4-FFF2-40B4-BE49-F238E27FC236}">
                  <a16:creationId xmlns:a16="http://schemas.microsoft.com/office/drawing/2014/main" id="{88BAE485-97CC-07B4-6CBC-75F7EB1F86CD}"/>
                </a:ext>
              </a:extLst>
            </p:cNvPr>
            <p:cNvSpPr>
              <a:spLocks/>
            </p:cNvSpPr>
            <p:nvPr/>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E0EE8424-6820-BE0B-2C64-487E7DD59BC7}"/>
                </a:ext>
              </a:extLst>
            </p:cNvPr>
            <p:cNvSpPr>
              <a:spLocks/>
            </p:cNvSpPr>
            <p:nvPr/>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
              <a:extLst>
                <a:ext uri="{FF2B5EF4-FFF2-40B4-BE49-F238E27FC236}">
                  <a16:creationId xmlns:a16="http://schemas.microsoft.com/office/drawing/2014/main" id="{493BFF13-D216-7236-ADB3-513803D7A451}"/>
                </a:ext>
              </a:extLst>
            </p:cNvPr>
            <p:cNvSpPr>
              <a:spLocks/>
            </p:cNvSpPr>
            <p:nvPr/>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A2FBFC85-5630-8BC3-A583-1DEC58BBCCA5}"/>
                </a:ext>
              </a:extLst>
            </p:cNvPr>
            <p:cNvSpPr>
              <a:spLocks noEditPoints="1"/>
            </p:cNvSpPr>
            <p:nvPr/>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4">
              <a:extLst>
                <a:ext uri="{FF2B5EF4-FFF2-40B4-BE49-F238E27FC236}">
                  <a16:creationId xmlns:a16="http://schemas.microsoft.com/office/drawing/2014/main" id="{FF83A1F9-4D22-902B-230C-EA48637DF2D8}"/>
                </a:ext>
              </a:extLst>
            </p:cNvPr>
            <p:cNvSpPr>
              <a:spLocks noEditPoints="1"/>
            </p:cNvSpPr>
            <p:nvPr/>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
              <a:extLst>
                <a:ext uri="{FF2B5EF4-FFF2-40B4-BE49-F238E27FC236}">
                  <a16:creationId xmlns:a16="http://schemas.microsoft.com/office/drawing/2014/main" id="{B67964F5-8081-A3D8-089C-A081B2E521A9}"/>
                </a:ext>
              </a:extLst>
            </p:cNvPr>
            <p:cNvSpPr>
              <a:spLocks/>
            </p:cNvSpPr>
            <p:nvPr/>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6">
              <a:extLst>
                <a:ext uri="{FF2B5EF4-FFF2-40B4-BE49-F238E27FC236}">
                  <a16:creationId xmlns:a16="http://schemas.microsoft.com/office/drawing/2014/main" id="{C73E25E4-139B-A180-CBFD-59414A4BD238}"/>
                </a:ext>
              </a:extLst>
            </p:cNvPr>
            <p:cNvSpPr>
              <a:spLocks/>
            </p:cNvSpPr>
            <p:nvPr/>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7">
              <a:extLst>
                <a:ext uri="{FF2B5EF4-FFF2-40B4-BE49-F238E27FC236}">
                  <a16:creationId xmlns:a16="http://schemas.microsoft.com/office/drawing/2014/main" id="{7B6F8562-C3CB-5305-FB0B-63FF8D97092D}"/>
                </a:ext>
              </a:extLst>
            </p:cNvPr>
            <p:cNvSpPr>
              <a:spLocks noChangeArrowheads="1"/>
            </p:cNvSpPr>
            <p:nvPr/>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8">
              <a:extLst>
                <a:ext uri="{FF2B5EF4-FFF2-40B4-BE49-F238E27FC236}">
                  <a16:creationId xmlns:a16="http://schemas.microsoft.com/office/drawing/2014/main" id="{AAAB2CA3-ACC4-BAB9-7B09-8D2F882AE852}"/>
                </a:ext>
              </a:extLst>
            </p:cNvPr>
            <p:cNvSpPr>
              <a:spLocks/>
            </p:cNvSpPr>
            <p:nvPr/>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9">
              <a:extLst>
                <a:ext uri="{FF2B5EF4-FFF2-40B4-BE49-F238E27FC236}">
                  <a16:creationId xmlns:a16="http://schemas.microsoft.com/office/drawing/2014/main" id="{995386EE-0219-9B59-3015-DA98004633E3}"/>
                </a:ext>
              </a:extLst>
            </p:cNvPr>
            <p:cNvSpPr>
              <a:spLocks/>
            </p:cNvSpPr>
            <p:nvPr/>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0">
              <a:extLst>
                <a:ext uri="{FF2B5EF4-FFF2-40B4-BE49-F238E27FC236}">
                  <a16:creationId xmlns:a16="http://schemas.microsoft.com/office/drawing/2014/main" id="{2960E1C6-F590-264A-344E-7EF84C9D9013}"/>
                </a:ext>
              </a:extLst>
            </p:cNvPr>
            <p:cNvSpPr>
              <a:spLocks/>
            </p:cNvSpPr>
            <p:nvPr/>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8279F213-F01D-0BA8-7DEC-BF8F2017D953}"/>
                </a:ext>
              </a:extLst>
            </p:cNvPr>
            <p:cNvSpPr>
              <a:spLocks noEditPoints="1"/>
            </p:cNvSpPr>
            <p:nvPr/>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2">
              <a:extLst>
                <a:ext uri="{FF2B5EF4-FFF2-40B4-BE49-F238E27FC236}">
                  <a16:creationId xmlns:a16="http://schemas.microsoft.com/office/drawing/2014/main" id="{05C0F3AF-1E64-F4C9-5564-207AB298F6B9}"/>
                </a:ext>
              </a:extLst>
            </p:cNvPr>
            <p:cNvSpPr>
              <a:spLocks/>
            </p:cNvSpPr>
            <p:nvPr/>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3">
              <a:extLst>
                <a:ext uri="{FF2B5EF4-FFF2-40B4-BE49-F238E27FC236}">
                  <a16:creationId xmlns:a16="http://schemas.microsoft.com/office/drawing/2014/main" id="{5308E799-0736-BCF1-CC1A-3F3E2248F93B}"/>
                </a:ext>
              </a:extLst>
            </p:cNvPr>
            <p:cNvSpPr>
              <a:spLocks noChangeArrowheads="1"/>
            </p:cNvSpPr>
            <p:nvPr/>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4">
              <a:extLst>
                <a:ext uri="{FF2B5EF4-FFF2-40B4-BE49-F238E27FC236}">
                  <a16:creationId xmlns:a16="http://schemas.microsoft.com/office/drawing/2014/main" id="{D9308C71-8329-D144-E136-1D34018B4D56}"/>
                </a:ext>
              </a:extLst>
            </p:cNvPr>
            <p:cNvSpPr>
              <a:spLocks noEditPoints="1"/>
            </p:cNvSpPr>
            <p:nvPr/>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5">
              <a:extLst>
                <a:ext uri="{FF2B5EF4-FFF2-40B4-BE49-F238E27FC236}">
                  <a16:creationId xmlns:a16="http://schemas.microsoft.com/office/drawing/2014/main" id="{9B065B41-2B00-5183-95B8-2C97D2776E9F}"/>
                </a:ext>
              </a:extLst>
            </p:cNvPr>
            <p:cNvSpPr>
              <a:spLocks/>
            </p:cNvSpPr>
            <p:nvPr/>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6">
              <a:extLst>
                <a:ext uri="{FF2B5EF4-FFF2-40B4-BE49-F238E27FC236}">
                  <a16:creationId xmlns:a16="http://schemas.microsoft.com/office/drawing/2014/main" id="{AEBBA209-4388-44E3-1F5D-110C6416935E}"/>
                </a:ext>
              </a:extLst>
            </p:cNvPr>
            <p:cNvSpPr>
              <a:spLocks noEditPoints="1"/>
            </p:cNvSpPr>
            <p:nvPr/>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7">
              <a:extLst>
                <a:ext uri="{FF2B5EF4-FFF2-40B4-BE49-F238E27FC236}">
                  <a16:creationId xmlns:a16="http://schemas.microsoft.com/office/drawing/2014/main" id="{4524D336-2EEE-036C-C9C9-0D5F156C9443}"/>
                </a:ext>
              </a:extLst>
            </p:cNvPr>
            <p:cNvSpPr>
              <a:spLocks/>
            </p:cNvSpPr>
            <p:nvPr/>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8">
              <a:extLst>
                <a:ext uri="{FF2B5EF4-FFF2-40B4-BE49-F238E27FC236}">
                  <a16:creationId xmlns:a16="http://schemas.microsoft.com/office/drawing/2014/main" id="{7957D02A-F6AA-E7FB-776F-5DF982079E20}"/>
                </a:ext>
              </a:extLst>
            </p:cNvPr>
            <p:cNvSpPr>
              <a:spLocks noEditPoints="1"/>
            </p:cNvSpPr>
            <p:nvPr/>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9">
              <a:extLst>
                <a:ext uri="{FF2B5EF4-FFF2-40B4-BE49-F238E27FC236}">
                  <a16:creationId xmlns:a16="http://schemas.microsoft.com/office/drawing/2014/main" id="{C091E53F-E8FB-D219-1C2C-C8CDF3A477E2}"/>
                </a:ext>
              </a:extLst>
            </p:cNvPr>
            <p:cNvSpPr>
              <a:spLocks/>
            </p:cNvSpPr>
            <p:nvPr/>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
              <a:extLst>
                <a:ext uri="{FF2B5EF4-FFF2-40B4-BE49-F238E27FC236}">
                  <a16:creationId xmlns:a16="http://schemas.microsoft.com/office/drawing/2014/main" id="{D8C0F936-155F-B9D3-105E-CB4A7E9C8F31}"/>
                </a:ext>
              </a:extLst>
            </p:cNvPr>
            <p:cNvSpPr>
              <a:spLocks noEditPoints="1"/>
            </p:cNvSpPr>
            <p:nvPr/>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1">
              <a:extLst>
                <a:ext uri="{FF2B5EF4-FFF2-40B4-BE49-F238E27FC236}">
                  <a16:creationId xmlns:a16="http://schemas.microsoft.com/office/drawing/2014/main" id="{B3C06BAF-2606-07B2-0633-EFEFFAE9986C}"/>
                </a:ext>
              </a:extLst>
            </p:cNvPr>
            <p:cNvSpPr>
              <a:spLocks/>
            </p:cNvSpPr>
            <p:nvPr/>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2">
              <a:extLst>
                <a:ext uri="{FF2B5EF4-FFF2-40B4-BE49-F238E27FC236}">
                  <a16:creationId xmlns:a16="http://schemas.microsoft.com/office/drawing/2014/main" id="{28E831E1-5403-0391-CFF1-44334240480E}"/>
                </a:ext>
              </a:extLst>
            </p:cNvPr>
            <p:cNvSpPr>
              <a:spLocks noChangeArrowheads="1"/>
            </p:cNvSpPr>
            <p:nvPr/>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3">
              <a:extLst>
                <a:ext uri="{FF2B5EF4-FFF2-40B4-BE49-F238E27FC236}">
                  <a16:creationId xmlns:a16="http://schemas.microsoft.com/office/drawing/2014/main" id="{C26B6476-3E8D-9E7B-540C-E0FEFAD5DB9D}"/>
                </a:ext>
              </a:extLst>
            </p:cNvPr>
            <p:cNvSpPr>
              <a:spLocks/>
            </p:cNvSpPr>
            <p:nvPr/>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
              <a:extLst>
                <a:ext uri="{FF2B5EF4-FFF2-40B4-BE49-F238E27FC236}">
                  <a16:creationId xmlns:a16="http://schemas.microsoft.com/office/drawing/2014/main" id="{944C5982-3C91-7F73-09A4-D3869163BA38}"/>
                </a:ext>
              </a:extLst>
            </p:cNvPr>
            <p:cNvSpPr>
              <a:spLocks/>
            </p:cNvSpPr>
            <p:nvPr/>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5">
              <a:extLst>
                <a:ext uri="{FF2B5EF4-FFF2-40B4-BE49-F238E27FC236}">
                  <a16:creationId xmlns:a16="http://schemas.microsoft.com/office/drawing/2014/main" id="{948AB8FF-2BA3-9E06-B8CF-1E2C0011DA34}"/>
                </a:ext>
              </a:extLst>
            </p:cNvPr>
            <p:cNvSpPr>
              <a:spLocks noEditPoints="1"/>
            </p:cNvSpPr>
            <p:nvPr/>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6">
              <a:extLst>
                <a:ext uri="{FF2B5EF4-FFF2-40B4-BE49-F238E27FC236}">
                  <a16:creationId xmlns:a16="http://schemas.microsoft.com/office/drawing/2014/main" id="{914FBE95-5DCD-B09C-05FA-773F884D73D9}"/>
                </a:ext>
              </a:extLst>
            </p:cNvPr>
            <p:cNvSpPr>
              <a:spLocks noEditPoints="1"/>
            </p:cNvSpPr>
            <p:nvPr/>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7">
              <a:extLst>
                <a:ext uri="{FF2B5EF4-FFF2-40B4-BE49-F238E27FC236}">
                  <a16:creationId xmlns:a16="http://schemas.microsoft.com/office/drawing/2014/main" id="{DCECE63C-3BE4-E3D3-8A34-3F4C88B09AD1}"/>
                </a:ext>
              </a:extLst>
            </p:cNvPr>
            <p:cNvSpPr>
              <a:spLocks/>
            </p:cNvSpPr>
            <p:nvPr/>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8">
              <a:extLst>
                <a:ext uri="{FF2B5EF4-FFF2-40B4-BE49-F238E27FC236}">
                  <a16:creationId xmlns:a16="http://schemas.microsoft.com/office/drawing/2014/main" id="{A628084C-CF66-E7E8-A07E-637CE5D6B84C}"/>
                </a:ext>
              </a:extLst>
            </p:cNvPr>
            <p:cNvSpPr>
              <a:spLocks/>
            </p:cNvSpPr>
            <p:nvPr/>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9">
              <a:extLst>
                <a:ext uri="{FF2B5EF4-FFF2-40B4-BE49-F238E27FC236}">
                  <a16:creationId xmlns:a16="http://schemas.microsoft.com/office/drawing/2014/main" id="{644BE14E-EA94-5B64-6A69-FD38062EC86B}"/>
                </a:ext>
              </a:extLst>
            </p:cNvPr>
            <p:cNvSpPr>
              <a:spLocks/>
            </p:cNvSpPr>
            <p:nvPr/>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0">
              <a:extLst>
                <a:ext uri="{FF2B5EF4-FFF2-40B4-BE49-F238E27FC236}">
                  <a16:creationId xmlns:a16="http://schemas.microsoft.com/office/drawing/2014/main" id="{EF137B69-3191-B6FE-C47C-0D807733E2CB}"/>
                </a:ext>
              </a:extLst>
            </p:cNvPr>
            <p:cNvSpPr>
              <a:spLocks noEditPoints="1"/>
            </p:cNvSpPr>
            <p:nvPr/>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1">
              <a:extLst>
                <a:ext uri="{FF2B5EF4-FFF2-40B4-BE49-F238E27FC236}">
                  <a16:creationId xmlns:a16="http://schemas.microsoft.com/office/drawing/2014/main" id="{821A2D0B-222A-FACB-58E1-95FBC0126991}"/>
                </a:ext>
              </a:extLst>
            </p:cNvPr>
            <p:cNvSpPr>
              <a:spLocks noEditPoints="1"/>
            </p:cNvSpPr>
            <p:nvPr/>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2">
              <a:extLst>
                <a:ext uri="{FF2B5EF4-FFF2-40B4-BE49-F238E27FC236}">
                  <a16:creationId xmlns:a16="http://schemas.microsoft.com/office/drawing/2014/main" id="{7DEFDA0D-DEC0-C80E-280E-37E6A828C659}"/>
                </a:ext>
              </a:extLst>
            </p:cNvPr>
            <p:cNvSpPr>
              <a:spLocks noChangeArrowheads="1"/>
            </p:cNvSpPr>
            <p:nvPr/>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3">
              <a:extLst>
                <a:ext uri="{FF2B5EF4-FFF2-40B4-BE49-F238E27FC236}">
                  <a16:creationId xmlns:a16="http://schemas.microsoft.com/office/drawing/2014/main" id="{E1B199F1-629A-2B40-F991-6A433992CFCB}"/>
                </a:ext>
              </a:extLst>
            </p:cNvPr>
            <p:cNvSpPr>
              <a:spLocks noEditPoints="1"/>
            </p:cNvSpPr>
            <p:nvPr/>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4">
              <a:extLst>
                <a:ext uri="{FF2B5EF4-FFF2-40B4-BE49-F238E27FC236}">
                  <a16:creationId xmlns:a16="http://schemas.microsoft.com/office/drawing/2014/main" id="{344578C9-CCB4-4F2D-6F97-A69FE48FE92E}"/>
                </a:ext>
              </a:extLst>
            </p:cNvPr>
            <p:cNvSpPr>
              <a:spLocks/>
            </p:cNvSpPr>
            <p:nvPr/>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
              <a:extLst>
                <a:ext uri="{FF2B5EF4-FFF2-40B4-BE49-F238E27FC236}">
                  <a16:creationId xmlns:a16="http://schemas.microsoft.com/office/drawing/2014/main" id="{2236A563-D056-2155-A154-64F4FBDBB116}"/>
                </a:ext>
              </a:extLst>
            </p:cNvPr>
            <p:cNvSpPr>
              <a:spLocks noEditPoints="1"/>
            </p:cNvSpPr>
            <p:nvPr/>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6">
              <a:extLst>
                <a:ext uri="{FF2B5EF4-FFF2-40B4-BE49-F238E27FC236}">
                  <a16:creationId xmlns:a16="http://schemas.microsoft.com/office/drawing/2014/main" id="{F4BF70B8-9555-C261-D3C1-88BD30FC33CC}"/>
                </a:ext>
              </a:extLst>
            </p:cNvPr>
            <p:cNvSpPr>
              <a:spLocks/>
            </p:cNvSpPr>
            <p:nvPr/>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7">
              <a:extLst>
                <a:ext uri="{FF2B5EF4-FFF2-40B4-BE49-F238E27FC236}">
                  <a16:creationId xmlns:a16="http://schemas.microsoft.com/office/drawing/2014/main" id="{2EFAC510-CEEE-DA5A-FAA3-F170FED7622E}"/>
                </a:ext>
              </a:extLst>
            </p:cNvPr>
            <p:cNvSpPr>
              <a:spLocks noEditPoints="1"/>
            </p:cNvSpPr>
            <p:nvPr/>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8">
              <a:extLst>
                <a:ext uri="{FF2B5EF4-FFF2-40B4-BE49-F238E27FC236}">
                  <a16:creationId xmlns:a16="http://schemas.microsoft.com/office/drawing/2014/main" id="{9F75901F-04A3-6B7A-4918-99E7F7C4A01F}"/>
                </a:ext>
              </a:extLst>
            </p:cNvPr>
            <p:cNvSpPr>
              <a:spLocks noEditPoints="1"/>
            </p:cNvSpPr>
            <p:nvPr/>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9">
              <a:extLst>
                <a:ext uri="{FF2B5EF4-FFF2-40B4-BE49-F238E27FC236}">
                  <a16:creationId xmlns:a16="http://schemas.microsoft.com/office/drawing/2014/main" id="{746411D7-FE52-9D4A-5F9C-E781E2B0A65A}"/>
                </a:ext>
              </a:extLst>
            </p:cNvPr>
            <p:cNvSpPr>
              <a:spLocks/>
            </p:cNvSpPr>
            <p:nvPr/>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0">
              <a:extLst>
                <a:ext uri="{FF2B5EF4-FFF2-40B4-BE49-F238E27FC236}">
                  <a16:creationId xmlns:a16="http://schemas.microsoft.com/office/drawing/2014/main" id="{71C2BF5D-0F27-5DC4-E839-53363129AF20}"/>
                </a:ext>
              </a:extLst>
            </p:cNvPr>
            <p:cNvSpPr>
              <a:spLocks/>
            </p:cNvSpPr>
            <p:nvPr/>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1">
              <a:extLst>
                <a:ext uri="{FF2B5EF4-FFF2-40B4-BE49-F238E27FC236}">
                  <a16:creationId xmlns:a16="http://schemas.microsoft.com/office/drawing/2014/main" id="{6AAE8FD2-F294-9C4A-F94A-068B4B7ABCFB}"/>
                </a:ext>
              </a:extLst>
            </p:cNvPr>
            <p:cNvSpPr>
              <a:spLocks noEditPoints="1"/>
            </p:cNvSpPr>
            <p:nvPr/>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C590DB0F-DC19-CD6D-2F4D-61479185D8A5}"/>
                </a:ext>
              </a:extLst>
            </p:cNvPr>
            <p:cNvSpPr>
              <a:spLocks/>
            </p:cNvSpPr>
            <p:nvPr/>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3">
              <a:extLst>
                <a:ext uri="{FF2B5EF4-FFF2-40B4-BE49-F238E27FC236}">
                  <a16:creationId xmlns:a16="http://schemas.microsoft.com/office/drawing/2014/main" id="{975A0B57-FD60-D7A6-C45A-346EA17AEAA2}"/>
                </a:ext>
              </a:extLst>
            </p:cNvPr>
            <p:cNvSpPr>
              <a:spLocks/>
            </p:cNvSpPr>
            <p:nvPr/>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4">
              <a:extLst>
                <a:ext uri="{FF2B5EF4-FFF2-40B4-BE49-F238E27FC236}">
                  <a16:creationId xmlns:a16="http://schemas.microsoft.com/office/drawing/2014/main" id="{E8018739-B110-09C4-D3DE-76CFD23BB4E9}"/>
                </a:ext>
              </a:extLst>
            </p:cNvPr>
            <p:cNvSpPr>
              <a:spLocks/>
            </p:cNvSpPr>
            <p:nvPr/>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5">
              <a:extLst>
                <a:ext uri="{FF2B5EF4-FFF2-40B4-BE49-F238E27FC236}">
                  <a16:creationId xmlns:a16="http://schemas.microsoft.com/office/drawing/2014/main" id="{6262A5DA-588E-44E3-D3E5-B27EFDFBA451}"/>
                </a:ext>
              </a:extLst>
            </p:cNvPr>
            <p:cNvSpPr>
              <a:spLocks noEditPoints="1"/>
            </p:cNvSpPr>
            <p:nvPr/>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6">
              <a:extLst>
                <a:ext uri="{FF2B5EF4-FFF2-40B4-BE49-F238E27FC236}">
                  <a16:creationId xmlns:a16="http://schemas.microsoft.com/office/drawing/2014/main" id="{35512E43-0E79-8BBC-F997-A442D44277DD}"/>
                </a:ext>
              </a:extLst>
            </p:cNvPr>
            <p:cNvSpPr>
              <a:spLocks noEditPoints="1"/>
            </p:cNvSpPr>
            <p:nvPr/>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7">
              <a:extLst>
                <a:ext uri="{FF2B5EF4-FFF2-40B4-BE49-F238E27FC236}">
                  <a16:creationId xmlns:a16="http://schemas.microsoft.com/office/drawing/2014/main" id="{FEF6EF1B-2A95-0FAE-281F-3A8B2AACAC0B}"/>
                </a:ext>
              </a:extLst>
            </p:cNvPr>
            <p:cNvSpPr>
              <a:spLocks/>
            </p:cNvSpPr>
            <p:nvPr/>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8">
              <a:extLst>
                <a:ext uri="{FF2B5EF4-FFF2-40B4-BE49-F238E27FC236}">
                  <a16:creationId xmlns:a16="http://schemas.microsoft.com/office/drawing/2014/main" id="{AF31A35E-7433-891D-44E8-BEA36D454EE3}"/>
                </a:ext>
              </a:extLst>
            </p:cNvPr>
            <p:cNvSpPr>
              <a:spLocks noEditPoints="1"/>
            </p:cNvSpPr>
            <p:nvPr/>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9">
              <a:extLst>
                <a:ext uri="{FF2B5EF4-FFF2-40B4-BE49-F238E27FC236}">
                  <a16:creationId xmlns:a16="http://schemas.microsoft.com/office/drawing/2014/main" id="{011AEB08-8C96-F19B-82E4-848E1AED67AD}"/>
                </a:ext>
              </a:extLst>
            </p:cNvPr>
            <p:cNvSpPr>
              <a:spLocks noEditPoints="1"/>
            </p:cNvSpPr>
            <p:nvPr/>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0">
              <a:extLst>
                <a:ext uri="{FF2B5EF4-FFF2-40B4-BE49-F238E27FC236}">
                  <a16:creationId xmlns:a16="http://schemas.microsoft.com/office/drawing/2014/main" id="{131EA098-7609-E572-FDAB-89536CA9855D}"/>
                </a:ext>
              </a:extLst>
            </p:cNvPr>
            <p:cNvSpPr>
              <a:spLocks/>
            </p:cNvSpPr>
            <p:nvPr/>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1">
              <a:extLst>
                <a:ext uri="{FF2B5EF4-FFF2-40B4-BE49-F238E27FC236}">
                  <a16:creationId xmlns:a16="http://schemas.microsoft.com/office/drawing/2014/main" id="{8CB86734-E125-A2B2-51F8-7EC52DBF269F}"/>
                </a:ext>
              </a:extLst>
            </p:cNvPr>
            <p:cNvSpPr>
              <a:spLocks/>
            </p:cNvSpPr>
            <p:nvPr/>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2">
              <a:extLst>
                <a:ext uri="{FF2B5EF4-FFF2-40B4-BE49-F238E27FC236}">
                  <a16:creationId xmlns:a16="http://schemas.microsoft.com/office/drawing/2014/main" id="{E2BA6FAC-BC0B-955C-76C2-7569276E7C26}"/>
                </a:ext>
              </a:extLst>
            </p:cNvPr>
            <p:cNvSpPr>
              <a:spLocks noEditPoints="1"/>
            </p:cNvSpPr>
            <p:nvPr/>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3">
              <a:extLst>
                <a:ext uri="{FF2B5EF4-FFF2-40B4-BE49-F238E27FC236}">
                  <a16:creationId xmlns:a16="http://schemas.microsoft.com/office/drawing/2014/main" id="{8B1668FC-ED11-4E5F-5CD7-B8AECBE72E88}"/>
                </a:ext>
              </a:extLst>
            </p:cNvPr>
            <p:cNvSpPr>
              <a:spLocks noChangeArrowheads="1"/>
            </p:cNvSpPr>
            <p:nvPr/>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Oval 64">
              <a:extLst>
                <a:ext uri="{FF2B5EF4-FFF2-40B4-BE49-F238E27FC236}">
                  <a16:creationId xmlns:a16="http://schemas.microsoft.com/office/drawing/2014/main" id="{E764F59C-9348-969F-DC4C-91400D94748F}"/>
                </a:ext>
              </a:extLst>
            </p:cNvPr>
            <p:cNvSpPr>
              <a:spLocks noChangeArrowheads="1"/>
            </p:cNvSpPr>
            <p:nvPr/>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65">
              <a:extLst>
                <a:ext uri="{FF2B5EF4-FFF2-40B4-BE49-F238E27FC236}">
                  <a16:creationId xmlns:a16="http://schemas.microsoft.com/office/drawing/2014/main" id="{0C6CC64C-557B-7855-41F2-B4CCE30CCF03}"/>
                </a:ext>
              </a:extLst>
            </p:cNvPr>
            <p:cNvSpPr>
              <a:spLocks noChangeArrowheads="1"/>
            </p:cNvSpPr>
            <p:nvPr/>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66">
              <a:extLst>
                <a:ext uri="{FF2B5EF4-FFF2-40B4-BE49-F238E27FC236}">
                  <a16:creationId xmlns:a16="http://schemas.microsoft.com/office/drawing/2014/main" id="{6F43F3D1-B8CB-54F6-36F7-16314257D69B}"/>
                </a:ext>
              </a:extLst>
            </p:cNvPr>
            <p:cNvSpPr>
              <a:spLocks noChangeArrowheads="1"/>
            </p:cNvSpPr>
            <p:nvPr/>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67">
              <a:extLst>
                <a:ext uri="{FF2B5EF4-FFF2-40B4-BE49-F238E27FC236}">
                  <a16:creationId xmlns:a16="http://schemas.microsoft.com/office/drawing/2014/main" id="{92E571BB-D352-2156-6D4A-C44BE8B1DEC3}"/>
                </a:ext>
              </a:extLst>
            </p:cNvPr>
            <p:cNvSpPr>
              <a:spLocks noChangeArrowheads="1"/>
            </p:cNvSpPr>
            <p:nvPr/>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Oval 68">
              <a:extLst>
                <a:ext uri="{FF2B5EF4-FFF2-40B4-BE49-F238E27FC236}">
                  <a16:creationId xmlns:a16="http://schemas.microsoft.com/office/drawing/2014/main" id="{7A8957F8-68A4-3EE6-C67A-79E4C3B0E740}"/>
                </a:ext>
              </a:extLst>
            </p:cNvPr>
            <p:cNvSpPr>
              <a:spLocks noChangeArrowheads="1"/>
            </p:cNvSpPr>
            <p:nvPr/>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69">
              <a:extLst>
                <a:ext uri="{FF2B5EF4-FFF2-40B4-BE49-F238E27FC236}">
                  <a16:creationId xmlns:a16="http://schemas.microsoft.com/office/drawing/2014/main" id="{E37C8ED8-118C-127C-C8D8-93DB49103625}"/>
                </a:ext>
              </a:extLst>
            </p:cNvPr>
            <p:cNvSpPr>
              <a:spLocks noChangeArrowheads="1"/>
            </p:cNvSpPr>
            <p:nvPr/>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CDAAB41-4F5B-0002-62E7-0314002034DE}"/>
              </a:ext>
            </a:extLst>
          </p:cNvPr>
          <p:cNvSpPr txBox="1"/>
          <p:nvPr/>
        </p:nvSpPr>
        <p:spPr>
          <a:xfrm>
            <a:off x="1516830" y="6334188"/>
            <a:ext cx="5719046" cy="153888"/>
          </a:xfrm>
          <a:prstGeom prst="rect">
            <a:avLst/>
          </a:prstGeom>
          <a:noFill/>
        </p:spPr>
        <p:txBody>
          <a:bodyPr wrap="square" lIns="0" tIns="0" rIns="0" bIns="0" rtlCol="0">
            <a:spAutoFit/>
          </a:bodyPr>
          <a:lstStyle/>
          <a:p>
            <a:pPr algn="ctr"/>
            <a:r>
              <a:rPr lang="en-US" sz="1000" dirty="0">
                <a:solidFill>
                  <a:schemeClr val="bg1"/>
                </a:solidFill>
              </a:rPr>
              <a:t>Includes content supplied by Sales Benchmark Index; Copyright © Sales Benchmark Index, 2022</a:t>
            </a:r>
          </a:p>
        </p:txBody>
      </p:sp>
    </p:spTree>
    <p:extLst>
      <p:ext uri="{BB962C8B-B14F-4D97-AF65-F5344CB8AC3E}">
        <p14:creationId xmlns:p14="http://schemas.microsoft.com/office/powerpoint/2010/main" val="254295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8E2F1A-B34E-D69C-A57E-330971B04075}"/>
              </a:ext>
            </a:extLst>
          </p:cNvPr>
          <p:cNvGraphicFramePr>
            <a:graphicFrameLocks noChangeAspect="1"/>
          </p:cNvGraphicFramePr>
          <p:nvPr>
            <p:custDataLst>
              <p:tags r:id="rId27"/>
            </p:custDataLst>
            <p:extLst>
              <p:ext uri="{D42A27DB-BD31-4B8C-83A1-F6EECF244321}">
                <p14:modId xmlns:p14="http://schemas.microsoft.com/office/powerpoint/2010/main" val="2183109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0" imgH="409" progId="TCLayout.ActiveDocument.1">
                  <p:embed/>
                </p:oleObj>
              </mc:Choice>
              <mc:Fallback>
                <p:oleObj name="think-cell Slide" r:id="rId28" imgW="410" imgH="409" progId="TCLayout.ActiveDocument.1">
                  <p:embed/>
                  <p:pic>
                    <p:nvPicPr>
                      <p:cNvPr id="9" name="Object 8" hidden="1">
                        <a:extLst>
                          <a:ext uri="{FF2B5EF4-FFF2-40B4-BE49-F238E27FC236}">
                            <a16:creationId xmlns:a16="http://schemas.microsoft.com/office/drawing/2014/main" id="{B38E2F1A-B34E-D69C-A57E-330971B04075}"/>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89C0743-AA73-0840-B62D-0DD1135607D8}"/>
              </a:ext>
            </a:extLst>
          </p:cNvPr>
          <p:cNvSpPr>
            <a:spLocks noGrp="1"/>
          </p:cNvSpPr>
          <p:nvPr>
            <p:ph type="title"/>
          </p:nvPr>
        </p:nvSpPr>
        <p:spPr>
          <a:xfrm>
            <a:off x="609600" y="37589"/>
            <a:ext cx="10962290" cy="767853"/>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B93CF6-2309-4345-AA1D-B104C260F806}"/>
              </a:ext>
            </a:extLst>
          </p:cNvPr>
          <p:cNvSpPr>
            <a:spLocks noGrp="1"/>
          </p:cNvSpPr>
          <p:nvPr>
            <p:ph type="body" idx="1"/>
          </p:nvPr>
        </p:nvSpPr>
        <p:spPr>
          <a:xfrm>
            <a:off x="609600" y="1608083"/>
            <a:ext cx="10962290" cy="4564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528CDE71-B946-DC7D-EEDB-2B57293F9294}"/>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5AB39C8-5319-0E6E-2410-4700706DC186}"/>
              </a:ext>
            </a:extLst>
          </p:cNvPr>
          <p:cNvSpPr txBox="1"/>
          <p:nvPr/>
        </p:nvSpPr>
        <p:spPr>
          <a:xfrm>
            <a:off x="11267590" y="6447560"/>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rPr>
              <a:pPr algn="r"/>
              <a:t>‹#›</a:t>
            </a:fld>
            <a:endParaRPr lang="en-US" sz="1100" dirty="0">
              <a:solidFill>
                <a:schemeClr val="tx1"/>
              </a:solidFill>
            </a:endParaRPr>
          </a:p>
        </p:txBody>
      </p:sp>
      <p:pic>
        <p:nvPicPr>
          <p:cNvPr id="33" name="Picture 32" descr="Logo&#10;&#10;Description automatically generated">
            <a:extLst>
              <a:ext uri="{FF2B5EF4-FFF2-40B4-BE49-F238E27FC236}">
                <a16:creationId xmlns:a16="http://schemas.microsoft.com/office/drawing/2014/main" id="{413FB830-EF07-2827-2E9A-C62AEEB66DF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620110" y="6400942"/>
            <a:ext cx="620111" cy="262514"/>
          </a:xfrm>
          <a:prstGeom prst="rect">
            <a:avLst/>
          </a:prstGeom>
        </p:spPr>
      </p:pic>
      <p:sp>
        <p:nvSpPr>
          <p:cNvPr id="4" name="Footer Placeholder 3">
            <a:extLst>
              <a:ext uri="{FF2B5EF4-FFF2-40B4-BE49-F238E27FC236}">
                <a16:creationId xmlns:a16="http://schemas.microsoft.com/office/drawing/2014/main" id="{00E893C4-3B90-E1F1-32DC-B0057DB39E54}"/>
              </a:ext>
            </a:extLst>
          </p:cNvPr>
          <p:cNvSpPr>
            <a:spLocks noGrp="1"/>
          </p:cNvSpPr>
          <p:nvPr>
            <p:ph type="ftr" sz="quarter" idx="3"/>
          </p:nvPr>
        </p:nvSpPr>
        <p:spPr>
          <a:xfrm>
            <a:off x="1526308" y="6349636"/>
            <a:ext cx="6398491" cy="365125"/>
          </a:xfrm>
          <a:prstGeom prst="rect">
            <a:avLst/>
          </a:prstGeom>
        </p:spPr>
        <p:txBody>
          <a:bodyPr vert="horz" lIns="91440" tIns="45720" rIns="91440" bIns="45720" rtlCol="0" anchor="ctr"/>
          <a:lstStyle>
            <a:lvl1pPr algn="l">
              <a:defRPr sz="800" i="1">
                <a:solidFill>
                  <a:schemeClr val="tx1"/>
                </a:solidFill>
                <a:latin typeface="+mj-lt"/>
              </a:defRPr>
            </a:lvl1pPr>
          </a:lstStyle>
          <a:p>
            <a:r>
              <a:rPr lang="en-US" dirty="0"/>
              <a:t>Source:</a:t>
            </a:r>
          </a:p>
          <a:p>
            <a:r>
              <a:rPr lang="en-US" dirty="0"/>
              <a:t>Notes:</a:t>
            </a:r>
          </a:p>
        </p:txBody>
      </p:sp>
      <p:sp>
        <p:nvSpPr>
          <p:cNvPr id="5" name="TextBox 4">
            <a:extLst>
              <a:ext uri="{FF2B5EF4-FFF2-40B4-BE49-F238E27FC236}">
                <a16:creationId xmlns:a16="http://schemas.microsoft.com/office/drawing/2014/main" id="{D2F644A6-12F2-3B17-6083-EE09484EBFF5}"/>
              </a:ext>
            </a:extLst>
          </p:cNvPr>
          <p:cNvSpPr txBox="1"/>
          <p:nvPr/>
        </p:nvSpPr>
        <p:spPr>
          <a:xfrm>
            <a:off x="6856733" y="6697300"/>
            <a:ext cx="4715158" cy="92333"/>
          </a:xfrm>
          <a:prstGeom prst="rect">
            <a:avLst/>
          </a:prstGeom>
          <a:noFill/>
        </p:spPr>
        <p:txBody>
          <a:bodyPr wrap="square" lIns="0" tIns="0" rIns="0" bIns="0" rtlCol="0">
            <a:spAutoFit/>
          </a:bodyPr>
          <a:lstStyle/>
          <a:p>
            <a:pPr algn="r"/>
            <a:r>
              <a:rPr lang="en-US" sz="600" dirty="0">
                <a:solidFill>
                  <a:srgbClr val="A0A0A0"/>
                </a:solidFill>
              </a:rPr>
              <a:t>Includes content supplied by Sales Benchmark Index; Copyright © Sales Benchmark Index, 2022</a:t>
            </a:r>
          </a:p>
        </p:txBody>
      </p:sp>
    </p:spTree>
    <p:extLst>
      <p:ext uri="{BB962C8B-B14F-4D97-AF65-F5344CB8AC3E}">
        <p14:creationId xmlns:p14="http://schemas.microsoft.com/office/powerpoint/2010/main" val="3939428535"/>
      </p:ext>
    </p:extLst>
  </p:cSld>
  <p:clrMap bg1="lt1" tx1="dk1" bg2="lt2" tx2="dk2" accent1="accent1" accent2="accent2" accent3="accent3" accent4="accent4" accent5="accent5" accent6="accent6" hlink="hlink" folHlink="folHlink"/>
  <p:sldLayoutIdLst>
    <p:sldLayoutId id="2147483688" r:id="rId1"/>
    <p:sldLayoutId id="2147483717" r:id="rId2"/>
    <p:sldLayoutId id="2147483718" r:id="rId3"/>
    <p:sldLayoutId id="2147483691" r:id="rId4"/>
    <p:sldLayoutId id="2147483692" r:id="rId5"/>
    <p:sldLayoutId id="2147483716" r:id="rId6"/>
    <p:sldLayoutId id="2147483660" r:id="rId7"/>
    <p:sldLayoutId id="2147483675" r:id="rId8"/>
    <p:sldLayoutId id="2147483681" r:id="rId9"/>
    <p:sldLayoutId id="2147483726" r:id="rId10"/>
    <p:sldLayoutId id="2147483727" r:id="rId11"/>
    <p:sldLayoutId id="2147483723" r:id="rId12"/>
    <p:sldLayoutId id="2147483724" r:id="rId13"/>
    <p:sldLayoutId id="2147483725" r:id="rId14"/>
    <p:sldLayoutId id="2147483721" r:id="rId15"/>
    <p:sldLayoutId id="2147483722" r:id="rId16"/>
    <p:sldLayoutId id="2147483720" r:id="rId17"/>
    <p:sldLayoutId id="2147483683" r:id="rId18"/>
    <p:sldLayoutId id="2147483685" r:id="rId19"/>
    <p:sldLayoutId id="2147483684" r:id="rId20"/>
    <p:sldLayoutId id="2147483686" r:id="rId21"/>
    <p:sldLayoutId id="2147483714" r:id="rId22"/>
    <p:sldLayoutId id="2147483687" r:id="rId23"/>
    <p:sldLayoutId id="2147483715" r:id="rId24"/>
    <p:sldLayoutId id="2147483690" r:id="rId25"/>
  </p:sldLayoutIdLs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31775" indent="-231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461963" indent="-230188"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mn-lt"/>
          <a:ea typeface="+mn-ea"/>
          <a:cs typeface="+mn-cs"/>
        </a:defRPr>
      </a:lvl3pPr>
      <a:lvl4pPr marL="682625" indent="-220663" algn="l" defTabSz="914400" rtl="0" eaLnBrk="1" latinLnBrk="0" hangingPunct="1">
        <a:lnSpc>
          <a:spcPct val="90000"/>
        </a:lnSpc>
        <a:spcBef>
          <a:spcPts val="500"/>
        </a:spcBef>
        <a:buFont typeface="Avenir Next LT Pro" panose="020B0504020202020204" pitchFamily="34" charset="0"/>
        <a:buChar char="−"/>
        <a:defRPr sz="1100" kern="1200">
          <a:solidFill>
            <a:schemeClr val="tx1"/>
          </a:solidFill>
          <a:latin typeface="+mn-lt"/>
          <a:ea typeface="+mn-ea"/>
          <a:cs typeface="+mn-cs"/>
        </a:defRPr>
      </a:lvl4pPr>
      <a:lvl5pPr marL="862013" indent="-179388"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ro.sbigrowth.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81B95-B512-3827-4F37-34588C741E7E}"/>
              </a:ext>
            </a:extLst>
          </p:cNvPr>
          <p:cNvSpPr>
            <a:spLocks noGrp="1"/>
          </p:cNvSpPr>
          <p:nvPr>
            <p:ph type="ctrTitle"/>
          </p:nvPr>
        </p:nvSpPr>
        <p:spPr>
          <a:xfrm>
            <a:off x="1526383" y="3096601"/>
            <a:ext cx="9139234" cy="664797"/>
          </a:xfrm>
        </p:spPr>
        <p:txBody>
          <a:bodyPr/>
          <a:lstStyle/>
          <a:p>
            <a:r>
              <a:rPr lang="en-US" dirty="0"/>
              <a:t>5 Habits of Effective Coaches</a:t>
            </a:r>
          </a:p>
        </p:txBody>
      </p:sp>
    </p:spTree>
    <p:extLst>
      <p:ext uri="{BB962C8B-B14F-4D97-AF65-F5344CB8AC3E}">
        <p14:creationId xmlns:p14="http://schemas.microsoft.com/office/powerpoint/2010/main" val="477035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talking to a person&#10;&#10;Description automatically generated with medium confidence">
            <a:extLst>
              <a:ext uri="{FF2B5EF4-FFF2-40B4-BE49-F238E27FC236}">
                <a16:creationId xmlns:a16="http://schemas.microsoft.com/office/drawing/2014/main" id="{2592CCEE-139B-1014-1E62-82FC2BF3AF9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905"/>
            <a:ext cx="4034967" cy="6172200"/>
          </a:xfrm>
          <a:custGeom>
            <a:avLst/>
            <a:gdLst>
              <a:gd name="connsiteX0" fmla="*/ 0 w 4034967"/>
              <a:gd name="connsiteY0" fmla="*/ 0 h 6172200"/>
              <a:gd name="connsiteX1" fmla="*/ 4034967 w 4034967"/>
              <a:gd name="connsiteY1" fmla="*/ 0 h 6172200"/>
              <a:gd name="connsiteX2" fmla="*/ 4034967 w 4034967"/>
              <a:gd name="connsiteY2" fmla="*/ 6172200 h 6172200"/>
              <a:gd name="connsiteX3" fmla="*/ 0 w 4034967"/>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4034967" h="6172200">
                <a:moveTo>
                  <a:pt x="0" y="0"/>
                </a:moveTo>
                <a:lnTo>
                  <a:pt x="4034967" y="0"/>
                </a:lnTo>
                <a:lnTo>
                  <a:pt x="4034967" y="6172200"/>
                </a:lnTo>
                <a:lnTo>
                  <a:pt x="0" y="6172200"/>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ID" dirty="0"/>
              <a:t>Coaching Habit 1: Explain Expectations</a:t>
            </a:r>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9" y="113347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Unclear expectations lead to unclear destinations</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7174061" cy="1508105"/>
          </a:xfrm>
          <a:prstGeom prst="rect">
            <a:avLst/>
          </a:prstGeom>
          <a:noFill/>
        </p:spPr>
        <p:txBody>
          <a:bodyPr wrap="square" lIns="0" tIns="0" rIns="0" bIns="0" rtlCol="0">
            <a:spAutoFit/>
          </a:bodyPr>
          <a:lstStyle/>
          <a:p>
            <a:pPr defTabSz="385767">
              <a:spcAft>
                <a:spcPts val="300"/>
              </a:spcAft>
              <a:defRPr/>
            </a:pPr>
            <a:r>
              <a:rPr lang="en-US" sz="1100" dirty="0"/>
              <a:t>Equipping your team is the most important job of a leader and coach. You are only successful when your team is successful. Some key aspects of that equipping process are:</a:t>
            </a:r>
          </a:p>
          <a:p>
            <a:pPr marL="171450" indent="-171450" defTabSz="385767">
              <a:spcAft>
                <a:spcPts val="300"/>
              </a:spcAft>
              <a:buFont typeface="Arial" panose="020B0604020202020204" pitchFamily="34" charset="0"/>
              <a:buChar char="•"/>
              <a:defRPr/>
            </a:pPr>
            <a:r>
              <a:rPr lang="en-US" sz="1100" dirty="0"/>
              <a:t>Start at the beginning of the performance process and inspire positive performance with crystal clear expectations; </a:t>
            </a:r>
            <a:br>
              <a:rPr lang="en-US" sz="1100" dirty="0"/>
            </a:br>
            <a:r>
              <a:rPr lang="en-US" sz="1100" dirty="0"/>
              <a:t>waiting too late in the process to set expectations will feel like consequences are being imposed</a:t>
            </a:r>
          </a:p>
          <a:p>
            <a:pPr marL="171450" indent="-171450" defTabSz="385767">
              <a:spcAft>
                <a:spcPts val="300"/>
              </a:spcAft>
              <a:buFont typeface="Arial" panose="020B0604020202020204" pitchFamily="34" charset="0"/>
              <a:buChar char="•"/>
              <a:defRPr/>
            </a:pPr>
            <a:r>
              <a:rPr lang="en-US" sz="1100" dirty="0"/>
              <a:t>Continually (and patiently) explain and educate with tips, tools, training and insights</a:t>
            </a:r>
          </a:p>
          <a:p>
            <a:pPr marL="171450" indent="-171450" defTabSz="385767">
              <a:spcAft>
                <a:spcPts val="300"/>
              </a:spcAft>
              <a:buFont typeface="Arial" panose="020B0604020202020204" pitchFamily="34" charset="0"/>
              <a:buChar char="•"/>
              <a:defRPr/>
            </a:pPr>
            <a:r>
              <a:rPr lang="en-US" sz="1100" dirty="0"/>
              <a:t>Remember that most performance issues come from not setting clear expectations up front</a:t>
            </a:r>
          </a:p>
          <a:p>
            <a:pPr marL="171450" indent="-171450" defTabSz="385767">
              <a:spcAft>
                <a:spcPts val="300"/>
              </a:spcAft>
              <a:buFont typeface="Arial" panose="020B0604020202020204" pitchFamily="34" charset="0"/>
              <a:buChar char="•"/>
              <a:defRPr/>
            </a:pPr>
            <a:r>
              <a:rPr lang="en-US" sz="1100" dirty="0"/>
              <a:t>Be very specific in setting expectations so there are no misconceptions </a:t>
            </a:r>
          </a:p>
        </p:txBody>
      </p:sp>
      <p:sp>
        <p:nvSpPr>
          <p:cNvPr id="13" name="Rectangle 12">
            <a:extLst>
              <a:ext uri="{FF2B5EF4-FFF2-40B4-BE49-F238E27FC236}">
                <a16:creationId xmlns:a16="http://schemas.microsoft.com/office/drawing/2014/main" id="{A9C5A45C-FE24-6BE8-39CD-A5D75284BA1F}"/>
              </a:ext>
            </a:extLst>
          </p:cNvPr>
          <p:cNvSpPr/>
          <p:nvPr/>
        </p:nvSpPr>
        <p:spPr>
          <a:xfrm>
            <a:off x="4397829" y="342816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Ask these questions to gain alignment</a:t>
            </a:r>
          </a:p>
        </p:txBody>
      </p:sp>
      <p:sp>
        <p:nvSpPr>
          <p:cNvPr id="14" name="TextBox 13">
            <a:extLst>
              <a:ext uri="{FF2B5EF4-FFF2-40B4-BE49-F238E27FC236}">
                <a16:creationId xmlns:a16="http://schemas.microsoft.com/office/drawing/2014/main" id="{CB6D629D-1316-6F06-B5FA-A59B4B3C7F40}"/>
              </a:ext>
            </a:extLst>
          </p:cNvPr>
          <p:cNvSpPr txBox="1"/>
          <p:nvPr/>
        </p:nvSpPr>
        <p:spPr>
          <a:xfrm>
            <a:off x="4397828" y="3997237"/>
            <a:ext cx="7174061" cy="1000274"/>
          </a:xfrm>
          <a:prstGeom prst="rect">
            <a:avLst/>
          </a:prstGeom>
          <a:noFill/>
        </p:spPr>
        <p:txBody>
          <a:bodyPr wrap="square" lIns="0" tIns="0" rIns="0" bIns="0" rtlCol="0">
            <a:spAutoFit/>
          </a:bodyPr>
          <a:lstStyle/>
          <a:p>
            <a:pPr defTabSz="385767">
              <a:spcAft>
                <a:spcPts val="300"/>
              </a:spcAft>
              <a:defRPr/>
            </a:pPr>
            <a:r>
              <a:rPr lang="en-US" sz="1100" dirty="0"/>
              <a:t>Every team member is asking these questions regardless of whether you hear them, or not:</a:t>
            </a:r>
          </a:p>
          <a:p>
            <a:pPr marL="171450" indent="-171450" defTabSz="385767">
              <a:spcAft>
                <a:spcPts val="300"/>
              </a:spcAft>
              <a:buFont typeface="Arial" panose="020B0604020202020204" pitchFamily="34" charset="0"/>
              <a:buChar char="•"/>
              <a:defRPr/>
            </a:pPr>
            <a:r>
              <a:rPr lang="en-US" sz="1100" i="1" dirty="0"/>
              <a:t>Where are we going? (Goals)</a:t>
            </a:r>
          </a:p>
          <a:p>
            <a:pPr marL="171450" indent="-171450" defTabSz="385767">
              <a:spcAft>
                <a:spcPts val="300"/>
              </a:spcAft>
              <a:buFont typeface="Arial" panose="020B0604020202020204" pitchFamily="34" charset="0"/>
              <a:buChar char="•"/>
              <a:defRPr/>
            </a:pPr>
            <a:r>
              <a:rPr lang="en-US" sz="1100" i="1" dirty="0"/>
              <a:t>What are we doing to get there? (Plans)</a:t>
            </a:r>
          </a:p>
          <a:p>
            <a:pPr marL="171450" indent="-171450" defTabSz="385767">
              <a:spcAft>
                <a:spcPts val="300"/>
              </a:spcAft>
              <a:buFont typeface="Arial" panose="020B0604020202020204" pitchFamily="34" charset="0"/>
              <a:buChar char="•"/>
              <a:defRPr/>
            </a:pPr>
            <a:r>
              <a:rPr lang="en-US" sz="1100" i="1" dirty="0"/>
              <a:t>How can I contribute? (Roles)</a:t>
            </a:r>
          </a:p>
          <a:p>
            <a:pPr marL="171450" indent="-171450" defTabSz="385767">
              <a:spcAft>
                <a:spcPts val="300"/>
              </a:spcAft>
              <a:buFont typeface="Arial" panose="020B0604020202020204" pitchFamily="34" charset="0"/>
              <a:buChar char="•"/>
              <a:defRPr/>
            </a:pPr>
            <a:r>
              <a:rPr lang="en-US" sz="1100" i="1" dirty="0"/>
              <a:t>What’s in it for me? (Rewards)</a:t>
            </a:r>
          </a:p>
        </p:txBody>
      </p:sp>
      <p:sp>
        <p:nvSpPr>
          <p:cNvPr id="15" name="TextBox 14">
            <a:extLst>
              <a:ext uri="{FF2B5EF4-FFF2-40B4-BE49-F238E27FC236}">
                <a16:creationId xmlns:a16="http://schemas.microsoft.com/office/drawing/2014/main" id="{3B63EA34-57E4-5F77-A1C6-1DC8C88FFA9C}"/>
              </a:ext>
            </a:extLst>
          </p:cNvPr>
          <p:cNvSpPr txBox="1"/>
          <p:nvPr/>
        </p:nvSpPr>
        <p:spPr>
          <a:xfrm>
            <a:off x="4397828" y="5520492"/>
            <a:ext cx="7174061" cy="677108"/>
          </a:xfrm>
          <a:prstGeom prst="rect">
            <a:avLst/>
          </a:prstGeom>
          <a:noFill/>
        </p:spPr>
        <p:txBody>
          <a:bodyPr wrap="square" lIns="0" tIns="0" rIns="0" bIns="0" rtlCol="0" anchor="b">
            <a:spAutoFit/>
          </a:bodyPr>
          <a:lstStyle/>
          <a:p>
            <a:pPr defTabSz="385767">
              <a:spcAft>
                <a:spcPts val="300"/>
              </a:spcAft>
              <a:defRPr/>
            </a:pPr>
            <a:r>
              <a:rPr lang="en-US" sz="1100" dirty="0"/>
              <a:t>Gaining alignment with your team does not just happen. These questions will serve as a guide to bridge today’s tasks with the broader team purpose. Focus should be placed on the longer-term results. The personal impact for team members achieving their goals could include promotion, development, recognition, expanded responsibilities, oversight of others, ownership of projects and financial rewards. </a:t>
            </a:r>
          </a:p>
        </p:txBody>
      </p:sp>
      <p:cxnSp>
        <p:nvCxnSpPr>
          <p:cNvPr id="17" name="Straight Connector 16">
            <a:extLst>
              <a:ext uri="{FF2B5EF4-FFF2-40B4-BE49-F238E27FC236}">
                <a16:creationId xmlns:a16="http://schemas.microsoft.com/office/drawing/2014/main" id="{77C70009-6354-BD96-BA92-4B678D11113B}"/>
              </a:ext>
            </a:extLst>
          </p:cNvPr>
          <p:cNvCxnSpPr>
            <a:cxnSpLocks/>
          </p:cNvCxnSpPr>
          <p:nvPr/>
        </p:nvCxnSpPr>
        <p:spPr>
          <a:xfrm>
            <a:off x="4397828" y="5387340"/>
            <a:ext cx="717406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28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suit and tie standing in front of a group of people&#10;&#10;Description automatically generated with low confidence">
            <a:extLst>
              <a:ext uri="{FF2B5EF4-FFF2-40B4-BE49-F238E27FC236}">
                <a16:creationId xmlns:a16="http://schemas.microsoft.com/office/drawing/2014/main" id="{E461403B-CE1D-6633-3834-3649BCEEA6B7}"/>
              </a:ext>
            </a:extLst>
          </p:cNvPr>
          <p:cNvPicPr>
            <a:picLocks noChangeAspect="1"/>
          </p:cNvPicPr>
          <p:nvPr/>
        </p:nvPicPr>
        <p:blipFill>
          <a:blip r:embed="rId2" cstate="print">
            <a:extLst>
              <a:ext uri="{28A0092B-C50C-407E-A947-70E740481C1C}">
                <a14:useLocalDpi xmlns:a14="http://schemas.microsoft.com/office/drawing/2010/main"/>
              </a:ext>
            </a:extLst>
          </a:blip>
          <a:srcRect l="33317" t="1103" r="29838" b="14354"/>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ID" dirty="0"/>
              <a:t>Coaching Habit 2: Ask Questions</a:t>
            </a:r>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Managers tell, coaches ask</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2600712"/>
          </a:xfrm>
          <a:prstGeom prst="rect">
            <a:avLst/>
          </a:prstGeom>
          <a:noFill/>
        </p:spPr>
        <p:txBody>
          <a:bodyPr wrap="square" lIns="0" tIns="0" rIns="0" bIns="0" rtlCol="0">
            <a:spAutoFit/>
          </a:bodyPr>
          <a:lstStyle/>
          <a:p>
            <a:pPr defTabSz="385767">
              <a:spcAft>
                <a:spcPts val="300"/>
              </a:spcAft>
              <a:defRPr/>
            </a:pPr>
            <a:r>
              <a:rPr lang="en-US" sz="1100" dirty="0"/>
              <a:t>At times, a lost art of managers is the ability to continually ask insightful questions. Setting clear expectations is the first step in coaching excellence. Then, we must engage our team members in the process of having them take ownership of delivering on those expectations. The best way to engage them is by asking purposeful questions. </a:t>
            </a:r>
          </a:p>
          <a:p>
            <a:pPr defTabSz="385767">
              <a:spcAft>
                <a:spcPts val="300"/>
              </a:spcAft>
              <a:defRPr/>
            </a:pPr>
            <a:r>
              <a:rPr lang="en-US" sz="1100" b="1" dirty="0"/>
              <a:t>The objective of asking those questions should be:</a:t>
            </a:r>
          </a:p>
          <a:p>
            <a:pPr marL="171450" indent="-171450" defTabSz="385767">
              <a:spcAft>
                <a:spcPts val="300"/>
              </a:spcAft>
              <a:buFont typeface="Arial" panose="020B0604020202020204" pitchFamily="34" charset="0"/>
              <a:buChar char="•"/>
              <a:defRPr/>
            </a:pPr>
            <a:r>
              <a:rPr lang="en-US" sz="1100" dirty="0"/>
              <a:t>To gain understanding</a:t>
            </a:r>
          </a:p>
          <a:p>
            <a:pPr marL="171450" indent="-171450" defTabSz="385767">
              <a:spcAft>
                <a:spcPts val="300"/>
              </a:spcAft>
              <a:buFont typeface="Arial" panose="020B0604020202020204" pitchFamily="34" charset="0"/>
              <a:buChar char="•"/>
              <a:defRPr/>
            </a:pPr>
            <a:r>
              <a:rPr lang="en-US" sz="1100" dirty="0"/>
              <a:t>To assess progress</a:t>
            </a:r>
          </a:p>
          <a:p>
            <a:pPr marL="171450" indent="-171450" defTabSz="385767">
              <a:spcAft>
                <a:spcPts val="300"/>
              </a:spcAft>
              <a:buFont typeface="Arial" panose="020B0604020202020204" pitchFamily="34" charset="0"/>
              <a:buChar char="•"/>
              <a:defRPr/>
            </a:pPr>
            <a:r>
              <a:rPr lang="en-US" sz="1100" dirty="0"/>
              <a:t>To innovate </a:t>
            </a:r>
          </a:p>
          <a:p>
            <a:pPr marL="171450" indent="-171450" defTabSz="385767">
              <a:spcAft>
                <a:spcPts val="300"/>
              </a:spcAft>
              <a:buFont typeface="Arial" panose="020B0604020202020204" pitchFamily="34" charset="0"/>
              <a:buChar char="•"/>
              <a:defRPr/>
            </a:pPr>
            <a:r>
              <a:rPr lang="en-US" sz="1100" dirty="0"/>
              <a:t>To motivate</a:t>
            </a:r>
          </a:p>
          <a:p>
            <a:pPr defTabSz="385767">
              <a:spcAft>
                <a:spcPts val="300"/>
              </a:spcAft>
              <a:defRPr/>
            </a:pPr>
            <a:endParaRPr lang="en-US" sz="1100" dirty="0"/>
          </a:p>
        </p:txBody>
      </p:sp>
      <p:grpSp>
        <p:nvGrpSpPr>
          <p:cNvPr id="23" name="Group 22">
            <a:extLst>
              <a:ext uri="{FF2B5EF4-FFF2-40B4-BE49-F238E27FC236}">
                <a16:creationId xmlns:a16="http://schemas.microsoft.com/office/drawing/2014/main" id="{B7200A1C-71C7-1955-6A6F-19DAD44A8D3F}"/>
              </a:ext>
            </a:extLst>
          </p:cNvPr>
          <p:cNvGrpSpPr/>
          <p:nvPr/>
        </p:nvGrpSpPr>
        <p:grpSpPr>
          <a:xfrm>
            <a:off x="4397828" y="4303259"/>
            <a:ext cx="3396346" cy="1584735"/>
            <a:chOff x="4397828" y="3626151"/>
            <a:chExt cx="7174062" cy="1584735"/>
          </a:xfrm>
        </p:grpSpPr>
        <p:sp>
          <p:nvSpPr>
            <p:cNvPr id="13" name="Rectangle 12">
              <a:extLst>
                <a:ext uri="{FF2B5EF4-FFF2-40B4-BE49-F238E27FC236}">
                  <a16:creationId xmlns:a16="http://schemas.microsoft.com/office/drawing/2014/main" id="{A9C5A45C-FE24-6BE8-39CD-A5D75284BA1F}"/>
                </a:ext>
              </a:extLst>
            </p:cNvPr>
            <p:cNvSpPr/>
            <p:nvPr/>
          </p:nvSpPr>
          <p:spPr>
            <a:xfrm>
              <a:off x="4397828" y="3626151"/>
              <a:ext cx="7174062"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Ask purposeful questions</a:t>
              </a:r>
            </a:p>
          </p:txBody>
        </p:sp>
        <p:sp>
          <p:nvSpPr>
            <p:cNvPr id="14" name="TextBox 13">
              <a:extLst>
                <a:ext uri="{FF2B5EF4-FFF2-40B4-BE49-F238E27FC236}">
                  <a16:creationId xmlns:a16="http://schemas.microsoft.com/office/drawing/2014/main" id="{CB6D629D-1316-6F06-B5FA-A59B4B3C7F40}"/>
                </a:ext>
              </a:extLst>
            </p:cNvPr>
            <p:cNvSpPr txBox="1"/>
            <p:nvPr/>
          </p:nvSpPr>
          <p:spPr>
            <a:xfrm>
              <a:off x="4397828" y="4195223"/>
              <a:ext cx="7174062" cy="1015663"/>
            </a:xfrm>
            <a:prstGeom prst="rect">
              <a:avLst/>
            </a:prstGeom>
            <a:noFill/>
          </p:spPr>
          <p:txBody>
            <a:bodyPr wrap="square" lIns="0" tIns="0" rIns="0" bIns="0" rtlCol="0">
              <a:spAutoFit/>
            </a:bodyPr>
            <a:lstStyle/>
            <a:p>
              <a:pPr defTabSz="385767">
                <a:spcAft>
                  <a:spcPts val="300"/>
                </a:spcAft>
                <a:defRPr/>
              </a:pPr>
              <a:r>
                <a:rPr lang="en-US" sz="1100" dirty="0"/>
                <a:t>Many managers start with questions focused on projects and processes. Instead, good coaches first focus on the person and how to improve their behaviors. Showing genuine interest in your team members as people is the foundation of a fully engaged team. </a:t>
              </a:r>
            </a:p>
          </p:txBody>
        </p:sp>
      </p:grpSp>
      <p:sp>
        <p:nvSpPr>
          <p:cNvPr id="25" name="Rectangle 24">
            <a:extLst>
              <a:ext uri="{FF2B5EF4-FFF2-40B4-BE49-F238E27FC236}">
                <a16:creationId xmlns:a16="http://schemas.microsoft.com/office/drawing/2014/main" id="{C0E2229A-9283-0EBE-A39D-ACB87EB4D641}"/>
              </a:ext>
            </a:extLst>
          </p:cNvPr>
          <p:cNvSpPr/>
          <p:nvPr/>
        </p:nvSpPr>
        <p:spPr>
          <a:xfrm>
            <a:off x="8166290" y="1133475"/>
            <a:ext cx="3396346" cy="1276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“The important thing is not to stop questioning. Curiosity has its own reason for existing.”</a:t>
            </a:r>
          </a:p>
          <a:p>
            <a:r>
              <a:rPr lang="en-US" sz="1050" b="1" dirty="0">
                <a:solidFill>
                  <a:schemeClr val="accent4"/>
                </a:solidFill>
              </a:rPr>
              <a:t>–  Albert Einstein</a:t>
            </a:r>
          </a:p>
        </p:txBody>
      </p:sp>
      <p:sp>
        <p:nvSpPr>
          <p:cNvPr id="26" name="TextBox 25">
            <a:extLst>
              <a:ext uri="{FF2B5EF4-FFF2-40B4-BE49-F238E27FC236}">
                <a16:creationId xmlns:a16="http://schemas.microsoft.com/office/drawing/2014/main" id="{0B396163-DCA2-D76C-8283-3202210DD8C8}"/>
              </a:ext>
            </a:extLst>
          </p:cNvPr>
          <p:cNvSpPr txBox="1"/>
          <p:nvPr/>
        </p:nvSpPr>
        <p:spPr>
          <a:xfrm>
            <a:off x="8166290" y="2573531"/>
            <a:ext cx="3396346" cy="3624069"/>
          </a:xfrm>
          <a:prstGeom prst="rect">
            <a:avLst/>
          </a:prstGeom>
          <a:noFill/>
        </p:spPr>
        <p:txBody>
          <a:bodyPr wrap="square" lIns="0" tIns="0" rIns="0" bIns="0" rtlCol="0">
            <a:spAutoFit/>
          </a:bodyPr>
          <a:lstStyle/>
          <a:p>
            <a:pPr defTabSz="385767">
              <a:spcAft>
                <a:spcPts val="300"/>
              </a:spcAft>
              <a:defRPr/>
            </a:pPr>
            <a:r>
              <a:rPr lang="en-US" sz="1100" b="1" dirty="0"/>
              <a:t>Purposeful questions to ask could start with: </a:t>
            </a:r>
          </a:p>
          <a:p>
            <a:pPr marL="171450" indent="-171450" defTabSz="385767">
              <a:spcAft>
                <a:spcPts val="300"/>
              </a:spcAft>
              <a:buFont typeface="Arial" panose="020B0604020202020204" pitchFamily="34" charset="0"/>
              <a:buChar char="•"/>
              <a:defRPr/>
            </a:pPr>
            <a:r>
              <a:rPr lang="en-US" sz="1100" i="1" dirty="0"/>
              <a:t>In which areas would you like to grow?</a:t>
            </a:r>
          </a:p>
          <a:p>
            <a:pPr marL="171450" indent="-171450" defTabSz="385767">
              <a:spcAft>
                <a:spcPts val="300"/>
              </a:spcAft>
              <a:buFont typeface="Arial" panose="020B0604020202020204" pitchFamily="34" charset="0"/>
              <a:buChar char="•"/>
              <a:defRPr/>
            </a:pPr>
            <a:r>
              <a:rPr lang="en-US" sz="1100" i="1" dirty="0"/>
              <a:t>What do you love to do?</a:t>
            </a:r>
          </a:p>
          <a:p>
            <a:pPr marL="171450" indent="-171450" defTabSz="385767">
              <a:spcAft>
                <a:spcPts val="600"/>
              </a:spcAft>
              <a:buFont typeface="Arial" panose="020B0604020202020204" pitchFamily="34" charset="0"/>
              <a:buChar char="•"/>
              <a:defRPr/>
            </a:pPr>
            <a:r>
              <a:rPr lang="en-US" sz="1100" i="1" dirty="0"/>
              <a:t>What do you need to be at your very best?</a:t>
            </a:r>
          </a:p>
          <a:p>
            <a:pPr defTabSz="385767">
              <a:spcAft>
                <a:spcPts val="300"/>
              </a:spcAft>
              <a:defRPr/>
            </a:pPr>
            <a:r>
              <a:rPr lang="en-US" sz="1100" b="1" dirty="0"/>
              <a:t>To motivate your people to action, you might ask:</a:t>
            </a:r>
          </a:p>
          <a:p>
            <a:pPr marL="171450" indent="-171450" defTabSz="385767">
              <a:spcAft>
                <a:spcPts val="300"/>
              </a:spcAft>
              <a:buFont typeface="Arial" panose="020B0604020202020204" pitchFamily="34" charset="0"/>
              <a:buChar char="•"/>
              <a:defRPr/>
            </a:pPr>
            <a:r>
              <a:rPr lang="en-US" sz="1100" i="1" dirty="0"/>
              <a:t>What needs to happen for this to succeed?</a:t>
            </a:r>
          </a:p>
          <a:p>
            <a:pPr marL="171450" indent="-171450" defTabSz="385767">
              <a:spcAft>
                <a:spcPts val="300"/>
              </a:spcAft>
              <a:buFont typeface="Arial" panose="020B0604020202020204" pitchFamily="34" charset="0"/>
              <a:buChar char="•"/>
              <a:defRPr/>
            </a:pPr>
            <a:r>
              <a:rPr lang="en-US" sz="1100" i="1" dirty="0"/>
              <a:t>What do you think the next steps should be?</a:t>
            </a:r>
          </a:p>
          <a:p>
            <a:pPr marL="171450" indent="-171450" defTabSz="385767">
              <a:spcAft>
                <a:spcPts val="600"/>
              </a:spcAft>
              <a:buFont typeface="Arial" panose="020B0604020202020204" pitchFamily="34" charset="0"/>
              <a:buChar char="•"/>
              <a:defRPr/>
            </a:pPr>
            <a:r>
              <a:rPr lang="en-US" sz="1100" i="1" dirty="0"/>
              <a:t>What is in it for you and the team if this is successful?</a:t>
            </a:r>
          </a:p>
          <a:p>
            <a:pPr defTabSz="385767">
              <a:spcAft>
                <a:spcPts val="300"/>
              </a:spcAft>
              <a:defRPr/>
            </a:pPr>
            <a:r>
              <a:rPr lang="en-US" sz="1100" b="1" dirty="0"/>
              <a:t>In most situations, these coaching questions are excellent:</a:t>
            </a:r>
          </a:p>
          <a:p>
            <a:pPr marL="171450" indent="-171450" defTabSz="385767">
              <a:spcAft>
                <a:spcPts val="300"/>
              </a:spcAft>
              <a:buFont typeface="Arial" panose="020B0604020202020204" pitchFamily="34" charset="0"/>
              <a:buChar char="•"/>
              <a:defRPr/>
            </a:pPr>
            <a:r>
              <a:rPr lang="en-US" sz="1100" i="1" dirty="0"/>
              <a:t>Why do you think this is happening?</a:t>
            </a:r>
          </a:p>
          <a:p>
            <a:pPr marL="171450" indent="-171450" defTabSz="385767">
              <a:spcAft>
                <a:spcPts val="300"/>
              </a:spcAft>
              <a:buFont typeface="Arial" panose="020B0604020202020204" pitchFamily="34" charset="0"/>
              <a:buChar char="•"/>
              <a:defRPr/>
            </a:pPr>
            <a:r>
              <a:rPr lang="en-US" sz="1100" i="1" dirty="0"/>
              <a:t>What should we start, stop and keep to improve?</a:t>
            </a:r>
          </a:p>
          <a:p>
            <a:pPr marL="171450" indent="-171450" defTabSz="385767">
              <a:spcAft>
                <a:spcPts val="600"/>
              </a:spcAft>
              <a:buFont typeface="Arial" panose="020B0604020202020204" pitchFamily="34" charset="0"/>
              <a:buChar char="•"/>
              <a:defRPr/>
            </a:pPr>
            <a:r>
              <a:rPr lang="en-US" sz="1100" i="1" dirty="0"/>
              <a:t>Is this your very best work?</a:t>
            </a:r>
          </a:p>
          <a:p>
            <a:pPr defTabSz="385767">
              <a:spcAft>
                <a:spcPts val="300"/>
              </a:spcAft>
              <a:defRPr/>
            </a:pPr>
            <a:r>
              <a:rPr lang="en-US" sz="1100" dirty="0"/>
              <a:t>Remember when asking these questions, let the other person respond without consequence or interruption. Be a great listener and remember, if you are talking, you are not learning.</a:t>
            </a:r>
          </a:p>
        </p:txBody>
      </p:sp>
    </p:spTree>
    <p:extLst>
      <p:ext uri="{BB962C8B-B14F-4D97-AF65-F5344CB8AC3E}">
        <p14:creationId xmlns:p14="http://schemas.microsoft.com/office/powerpoint/2010/main" val="250337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round a table&#10;&#10;Description automatically generated with medium confidence">
            <a:extLst>
              <a:ext uri="{FF2B5EF4-FFF2-40B4-BE49-F238E27FC236}">
                <a16:creationId xmlns:a16="http://schemas.microsoft.com/office/drawing/2014/main" id="{00A216D3-2091-8395-9F94-70DCDF532132}"/>
              </a:ext>
            </a:extLst>
          </p:cNvPr>
          <p:cNvPicPr>
            <a:picLocks noChangeAspect="1"/>
          </p:cNvPicPr>
          <p:nvPr/>
        </p:nvPicPr>
        <p:blipFill>
          <a:blip r:embed="rId2" cstate="print">
            <a:extLst>
              <a:ext uri="{28A0092B-C50C-407E-A947-70E740481C1C}">
                <a14:useLocalDpi xmlns:a14="http://schemas.microsoft.com/office/drawing/2010/main"/>
              </a:ext>
            </a:extLst>
          </a:blip>
          <a:srcRect l="27655" t="1428" r="30008" b="1428"/>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3: Involve the Team</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9" y="1133475"/>
            <a:ext cx="7174061"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People will support what they help create</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7174061" cy="2416046"/>
          </a:xfrm>
          <a:prstGeom prst="rect">
            <a:avLst/>
          </a:prstGeom>
          <a:noFill/>
        </p:spPr>
        <p:txBody>
          <a:bodyPr wrap="square" lIns="0" tIns="0" rIns="0" bIns="0" rtlCol="0">
            <a:spAutoFit/>
          </a:bodyPr>
          <a:lstStyle/>
          <a:p>
            <a:pPr defTabSz="385767">
              <a:spcAft>
                <a:spcPts val="600"/>
              </a:spcAft>
              <a:defRPr/>
            </a:pPr>
            <a:r>
              <a:rPr lang="en-US" sz="1100" dirty="0"/>
              <a:t>Take the ideas your team members give you and involve them in developing solutions to issues you are facing. Be sure you are always asking for solutions when challenges are brought to you by your people. Then, task them to help implement the solution so they will take ownership. </a:t>
            </a:r>
          </a:p>
          <a:p>
            <a:pPr defTabSz="385767">
              <a:spcAft>
                <a:spcPts val="600"/>
              </a:spcAft>
              <a:defRPr/>
            </a:pPr>
            <a:r>
              <a:rPr lang="en-US" sz="1100" dirty="0"/>
              <a:t>Involving your team in developing solutions will help make their work more interesting and efficient. Underutilized skills are a huge treasure trove for most organizations to help develop solutions. Certainly, all team members have differing skill levels that can be utilized. If you take a team approach to solving issues, consider assigning the following roles, based on capabilities:</a:t>
            </a:r>
          </a:p>
          <a:p>
            <a:pPr marL="171450" indent="-171450" defTabSz="385767">
              <a:spcAft>
                <a:spcPts val="600"/>
              </a:spcAft>
              <a:buFont typeface="Arial" panose="020B0604020202020204" pitchFamily="34" charset="0"/>
              <a:buChar char="•"/>
              <a:defRPr/>
            </a:pPr>
            <a:r>
              <a:rPr lang="en-US" sz="1100" b="1" dirty="0"/>
              <a:t>Owner</a:t>
            </a:r>
            <a:r>
              <a:rPr lang="en-US" sz="1100" dirty="0"/>
              <a:t> – the person ultimately responsible for the completion of the task</a:t>
            </a:r>
          </a:p>
          <a:p>
            <a:pPr marL="171450" indent="-171450" defTabSz="385767">
              <a:spcAft>
                <a:spcPts val="600"/>
              </a:spcAft>
              <a:buFont typeface="Arial" panose="020B0604020202020204" pitchFamily="34" charset="0"/>
              <a:buChar char="•"/>
              <a:defRPr/>
            </a:pPr>
            <a:r>
              <a:rPr lang="en-US" sz="1100" b="1" dirty="0"/>
              <a:t>Performer</a:t>
            </a:r>
            <a:r>
              <a:rPr lang="en-US" sz="1100" dirty="0"/>
              <a:t> – those that directly perform the tasks; they collaborate with experts as needed</a:t>
            </a:r>
          </a:p>
          <a:p>
            <a:pPr marL="171450" indent="-171450" defTabSz="385767">
              <a:spcAft>
                <a:spcPts val="600"/>
              </a:spcAft>
              <a:buFont typeface="Arial" panose="020B0604020202020204" pitchFamily="34" charset="0"/>
              <a:buChar char="•"/>
              <a:defRPr/>
            </a:pPr>
            <a:r>
              <a:rPr lang="en-US" sz="1100" b="1" dirty="0"/>
              <a:t>Experts</a:t>
            </a:r>
            <a:r>
              <a:rPr lang="en-US" sz="1100" dirty="0"/>
              <a:t> – the person who provides subject-matter expertise as requested by the owner and performer; this will encourage constant communication about best practices, customer needs and alternative approaches</a:t>
            </a:r>
          </a:p>
          <a:p>
            <a:pPr marL="171450" indent="-171450" defTabSz="385767">
              <a:spcAft>
                <a:spcPts val="600"/>
              </a:spcAft>
              <a:buFont typeface="Arial" panose="020B0604020202020204" pitchFamily="34" charset="0"/>
              <a:buChar char="•"/>
              <a:defRPr/>
            </a:pPr>
            <a:r>
              <a:rPr lang="en-US" sz="1100" b="1" dirty="0"/>
              <a:t>Stakeholders </a:t>
            </a:r>
            <a:r>
              <a:rPr lang="en-US" sz="1100" dirty="0"/>
              <a:t>– those who are kept up to date on progress by owners</a:t>
            </a:r>
          </a:p>
        </p:txBody>
      </p:sp>
      <p:sp>
        <p:nvSpPr>
          <p:cNvPr id="6" name="Rectangle 5">
            <a:extLst>
              <a:ext uri="{FF2B5EF4-FFF2-40B4-BE49-F238E27FC236}">
                <a16:creationId xmlns:a16="http://schemas.microsoft.com/office/drawing/2014/main" id="{C3E8A87F-2E18-E23E-8F8B-02D25938965A}"/>
              </a:ext>
            </a:extLst>
          </p:cNvPr>
          <p:cNvSpPr/>
          <p:nvPr/>
        </p:nvSpPr>
        <p:spPr>
          <a:xfrm>
            <a:off x="4397828" y="5439410"/>
            <a:ext cx="7174060" cy="7581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“Tell me and I’ll forget; show me and I may remember; </a:t>
            </a:r>
            <a:r>
              <a:rPr lang="en-US" sz="1400" b="1" i="1" dirty="0">
                <a:solidFill>
                  <a:schemeClr val="accent4"/>
                </a:solidFill>
              </a:rPr>
              <a:t>involve me </a:t>
            </a:r>
            <a:r>
              <a:rPr lang="en-US" sz="1400" i="1" dirty="0">
                <a:solidFill>
                  <a:schemeClr val="bg1"/>
                </a:solidFill>
              </a:rPr>
              <a:t>and I’ll understand.”</a:t>
            </a:r>
          </a:p>
        </p:txBody>
      </p:sp>
    </p:spTree>
    <p:extLst>
      <p:ext uri="{BB962C8B-B14F-4D97-AF65-F5344CB8AC3E}">
        <p14:creationId xmlns:p14="http://schemas.microsoft.com/office/powerpoint/2010/main" val="379633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person&#10;&#10;Description automatically generated">
            <a:extLst>
              <a:ext uri="{FF2B5EF4-FFF2-40B4-BE49-F238E27FC236}">
                <a16:creationId xmlns:a16="http://schemas.microsoft.com/office/drawing/2014/main" id="{D39778BC-D7A8-05E5-B5D6-B08F9B543D31}"/>
              </a:ext>
            </a:extLst>
          </p:cNvPr>
          <p:cNvPicPr>
            <a:picLocks noChangeAspect="1"/>
          </p:cNvPicPr>
          <p:nvPr/>
        </p:nvPicPr>
        <p:blipFill>
          <a:blip r:embed="rId2"/>
          <a:srcRect l="28684" t="755" r="37634" b="21962"/>
          <a:stretch>
            <a:fillRect/>
          </a:stretch>
        </p:blipFill>
        <p:spPr>
          <a:xfrm>
            <a:off x="0" y="-1905"/>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4: Measure Results</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Measure results and skill </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3123932"/>
          </a:xfrm>
          <a:prstGeom prst="rect">
            <a:avLst/>
          </a:prstGeom>
          <a:noFill/>
        </p:spPr>
        <p:txBody>
          <a:bodyPr wrap="square" lIns="0" tIns="0" rIns="0" bIns="0" rtlCol="0">
            <a:spAutoFit/>
          </a:bodyPr>
          <a:lstStyle/>
          <a:p>
            <a:pPr defTabSz="385767">
              <a:spcAft>
                <a:spcPts val="300"/>
              </a:spcAft>
              <a:defRPr/>
            </a:pPr>
            <a:r>
              <a:rPr lang="en-US" sz="1100" dirty="0"/>
              <a:t>“We made our quarterly numbers” is a very common victory cry of management teams everywhere. Why? Because we all like to win! And you must keep score to know if you are winning, or you can be active but not productive. There is no lack of metrics to measure, so be sure to focus on those measures that tell you the real story of progress. </a:t>
            </a:r>
          </a:p>
          <a:p>
            <a:pPr defTabSz="385767">
              <a:spcAft>
                <a:spcPts val="300"/>
              </a:spcAft>
              <a:defRPr/>
            </a:pPr>
            <a:r>
              <a:rPr lang="en-US" sz="1100" dirty="0"/>
              <a:t>Getting results is great, but they will not be sustainable without the right skill set. Underdeveloped skills include professional communication, negotiation, opportunity management, and additional skills required to progress an opportunity through the sales cycle. </a:t>
            </a:r>
          </a:p>
          <a:p>
            <a:pPr defTabSz="385767">
              <a:spcAft>
                <a:spcPts val="300"/>
              </a:spcAft>
              <a:defRPr/>
            </a:pPr>
            <a:r>
              <a:rPr lang="en-US" sz="1100" dirty="0"/>
              <a:t>You get the behaviors you are willing to tolerate. Ignoring issues puts your credibility as a leader at risk. Unaddressed performance matters do not go away, they just rear their heads in uglier ways eventually. </a:t>
            </a:r>
          </a:p>
        </p:txBody>
      </p:sp>
      <p:sp>
        <p:nvSpPr>
          <p:cNvPr id="26" name="TextBox 25">
            <a:extLst>
              <a:ext uri="{FF2B5EF4-FFF2-40B4-BE49-F238E27FC236}">
                <a16:creationId xmlns:a16="http://schemas.microsoft.com/office/drawing/2014/main" id="{0B396163-DCA2-D76C-8283-3202210DD8C8}"/>
              </a:ext>
            </a:extLst>
          </p:cNvPr>
          <p:cNvSpPr txBox="1"/>
          <p:nvPr/>
        </p:nvSpPr>
        <p:spPr>
          <a:xfrm>
            <a:off x="8166290" y="1133475"/>
            <a:ext cx="3396346" cy="507831"/>
          </a:xfrm>
          <a:prstGeom prst="rect">
            <a:avLst/>
          </a:prstGeom>
          <a:noFill/>
        </p:spPr>
        <p:txBody>
          <a:bodyPr wrap="square" lIns="0" tIns="0" rIns="0" bIns="0" rtlCol="0">
            <a:spAutoFit/>
          </a:bodyPr>
          <a:lstStyle/>
          <a:p>
            <a:pPr defTabSz="385767">
              <a:spcAft>
                <a:spcPts val="300"/>
              </a:spcAft>
              <a:defRPr/>
            </a:pPr>
            <a:r>
              <a:rPr lang="en-US" sz="1100" b="1" dirty="0"/>
              <a:t>If we chart the measurement of results and behaviors, we can define the results in four quadrants as follows:</a:t>
            </a:r>
          </a:p>
        </p:txBody>
      </p:sp>
      <p:sp>
        <p:nvSpPr>
          <p:cNvPr id="5" name="Rectangle 4">
            <a:extLst>
              <a:ext uri="{FF2B5EF4-FFF2-40B4-BE49-F238E27FC236}">
                <a16:creationId xmlns:a16="http://schemas.microsoft.com/office/drawing/2014/main" id="{C50DFED8-7F55-4280-2D9C-D50E3DE5309D}"/>
              </a:ext>
            </a:extLst>
          </p:cNvPr>
          <p:cNvSpPr/>
          <p:nvPr/>
        </p:nvSpPr>
        <p:spPr>
          <a:xfrm>
            <a:off x="4397828" y="4921161"/>
            <a:ext cx="3396346" cy="1276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rPr>
              <a:t>“What gets measured gets managed.” </a:t>
            </a:r>
            <a:br>
              <a:rPr lang="en-US" sz="1400" i="1" dirty="0">
                <a:solidFill>
                  <a:schemeClr val="bg1"/>
                </a:solidFill>
              </a:rPr>
            </a:br>
            <a:r>
              <a:rPr lang="en-US" sz="1400" b="1" i="1" dirty="0">
                <a:solidFill>
                  <a:schemeClr val="accent4"/>
                </a:solidFill>
              </a:rPr>
              <a:t>– Peter Drucker </a:t>
            </a:r>
          </a:p>
        </p:txBody>
      </p:sp>
      <p:grpSp>
        <p:nvGrpSpPr>
          <p:cNvPr id="17" name="Group 16">
            <a:extLst>
              <a:ext uri="{FF2B5EF4-FFF2-40B4-BE49-F238E27FC236}">
                <a16:creationId xmlns:a16="http://schemas.microsoft.com/office/drawing/2014/main" id="{8F7863CB-BE8C-8604-24BC-409BF2BE9342}"/>
              </a:ext>
            </a:extLst>
          </p:cNvPr>
          <p:cNvGrpSpPr/>
          <p:nvPr/>
        </p:nvGrpSpPr>
        <p:grpSpPr>
          <a:xfrm>
            <a:off x="8567888" y="1702547"/>
            <a:ext cx="2593150" cy="2378051"/>
            <a:chOff x="8865724" y="2077539"/>
            <a:chExt cx="2183276" cy="2002176"/>
          </a:xfrm>
        </p:grpSpPr>
        <p:pic>
          <p:nvPicPr>
            <p:cNvPr id="7" name="Picture 6">
              <a:extLst>
                <a:ext uri="{FF2B5EF4-FFF2-40B4-BE49-F238E27FC236}">
                  <a16:creationId xmlns:a16="http://schemas.microsoft.com/office/drawing/2014/main" id="{900B0B03-6621-0346-FA38-68D310855469}"/>
                </a:ext>
              </a:extLst>
            </p:cNvPr>
            <p:cNvPicPr>
              <a:picLocks noChangeAspect="1"/>
            </p:cNvPicPr>
            <p:nvPr/>
          </p:nvPicPr>
          <p:blipFill rotWithShape="1">
            <a:blip r:embed="rId3"/>
            <a:srcRect l="6619"/>
            <a:stretch/>
          </p:blipFill>
          <p:spPr>
            <a:xfrm>
              <a:off x="8865724" y="2077539"/>
              <a:ext cx="2183276" cy="2002176"/>
            </a:xfrm>
            <a:prstGeom prst="rect">
              <a:avLst/>
            </a:prstGeom>
          </p:spPr>
        </p:pic>
        <p:sp>
          <p:nvSpPr>
            <p:cNvPr id="8" name="Rectangle 7">
              <a:extLst>
                <a:ext uri="{FF2B5EF4-FFF2-40B4-BE49-F238E27FC236}">
                  <a16:creationId xmlns:a16="http://schemas.microsoft.com/office/drawing/2014/main" id="{8AD0F263-76EB-509B-5A94-109A19ACC9E1}"/>
                </a:ext>
              </a:extLst>
            </p:cNvPr>
            <p:cNvSpPr/>
            <p:nvPr/>
          </p:nvSpPr>
          <p:spPr>
            <a:xfrm>
              <a:off x="9108462" y="275589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B2</a:t>
              </a:r>
            </a:p>
          </p:txBody>
        </p:sp>
        <p:sp>
          <p:nvSpPr>
            <p:cNvPr id="12" name="Rectangle 11">
              <a:extLst>
                <a:ext uri="{FF2B5EF4-FFF2-40B4-BE49-F238E27FC236}">
                  <a16:creationId xmlns:a16="http://schemas.microsoft.com/office/drawing/2014/main" id="{44ED1D6B-5187-D59C-1863-4D7879977047}"/>
                </a:ext>
              </a:extLst>
            </p:cNvPr>
            <p:cNvSpPr/>
            <p:nvPr/>
          </p:nvSpPr>
          <p:spPr>
            <a:xfrm>
              <a:off x="9108461" y="365323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B1</a:t>
              </a:r>
            </a:p>
          </p:txBody>
        </p:sp>
        <p:sp>
          <p:nvSpPr>
            <p:cNvPr id="15" name="Rectangle 14">
              <a:extLst>
                <a:ext uri="{FF2B5EF4-FFF2-40B4-BE49-F238E27FC236}">
                  <a16:creationId xmlns:a16="http://schemas.microsoft.com/office/drawing/2014/main" id="{D02A74E9-67C2-1181-4A00-3314118D3E8A}"/>
                </a:ext>
              </a:extLst>
            </p:cNvPr>
            <p:cNvSpPr/>
            <p:nvPr/>
          </p:nvSpPr>
          <p:spPr>
            <a:xfrm>
              <a:off x="10525123" y="365323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B2</a:t>
              </a:r>
            </a:p>
          </p:txBody>
        </p:sp>
        <p:sp>
          <p:nvSpPr>
            <p:cNvPr id="16" name="Rectangle 15">
              <a:extLst>
                <a:ext uri="{FF2B5EF4-FFF2-40B4-BE49-F238E27FC236}">
                  <a16:creationId xmlns:a16="http://schemas.microsoft.com/office/drawing/2014/main" id="{2A28591A-4A51-39A1-AD52-9B98F5462F2A}"/>
                </a:ext>
              </a:extLst>
            </p:cNvPr>
            <p:cNvSpPr/>
            <p:nvPr/>
          </p:nvSpPr>
          <p:spPr>
            <a:xfrm>
              <a:off x="10525124" y="2755899"/>
              <a:ext cx="434975" cy="1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B3</a:t>
              </a:r>
            </a:p>
          </p:txBody>
        </p:sp>
      </p:grpSp>
      <p:sp>
        <p:nvSpPr>
          <p:cNvPr id="18" name="TextBox 17">
            <a:extLst>
              <a:ext uri="{FF2B5EF4-FFF2-40B4-BE49-F238E27FC236}">
                <a16:creationId xmlns:a16="http://schemas.microsoft.com/office/drawing/2014/main" id="{6244FA00-B47A-7633-FEB1-C9E58E15A08D}"/>
              </a:ext>
            </a:extLst>
          </p:cNvPr>
          <p:cNvSpPr txBox="1"/>
          <p:nvPr/>
        </p:nvSpPr>
        <p:spPr>
          <a:xfrm>
            <a:off x="8166290" y="4255232"/>
            <a:ext cx="3396346" cy="792525"/>
          </a:xfrm>
          <a:prstGeom prst="rect">
            <a:avLst/>
          </a:prstGeom>
          <a:noFill/>
        </p:spPr>
        <p:txBody>
          <a:bodyPr wrap="square" lIns="0" tIns="0" rIns="0" bIns="0" rtlCol="0">
            <a:spAutoFit/>
          </a:bodyPr>
          <a:lstStyle/>
          <a:p>
            <a:pPr marL="171450" indent="-171450" defTabSz="385767">
              <a:spcAft>
                <a:spcPts val="300"/>
              </a:spcAft>
              <a:buFont typeface="Arial" panose="020B0604020202020204" pitchFamily="34" charset="0"/>
              <a:buChar char="•"/>
              <a:defRPr/>
            </a:pPr>
            <a:r>
              <a:rPr lang="en-US" sz="1100" dirty="0"/>
              <a:t>B1 | Developing | Coach for Teaching</a:t>
            </a:r>
          </a:p>
          <a:p>
            <a:pPr marL="171450" indent="-171450" defTabSz="385767">
              <a:spcAft>
                <a:spcPts val="300"/>
              </a:spcAft>
              <a:buFont typeface="Arial" panose="020B0604020202020204" pitchFamily="34" charset="0"/>
              <a:buChar char="•"/>
              <a:defRPr/>
            </a:pPr>
            <a:r>
              <a:rPr lang="en-US" sz="1100" dirty="0"/>
              <a:t>B2 | Emerging | Coach for Reinforcing</a:t>
            </a:r>
          </a:p>
          <a:p>
            <a:pPr marL="171450" indent="-171450" defTabSz="385767">
              <a:spcAft>
                <a:spcPts val="300"/>
              </a:spcAft>
              <a:buFont typeface="Arial" panose="020B0604020202020204" pitchFamily="34" charset="0"/>
              <a:buChar char="•"/>
              <a:defRPr/>
            </a:pPr>
            <a:r>
              <a:rPr lang="en-US" sz="1100" dirty="0"/>
              <a:t>B2 | Emerging | Coach for Addressing Obstacles</a:t>
            </a:r>
          </a:p>
          <a:p>
            <a:pPr marL="171450" indent="-171450" defTabSz="385767">
              <a:spcAft>
                <a:spcPts val="300"/>
              </a:spcAft>
              <a:buFont typeface="Arial" panose="020B0604020202020204" pitchFamily="34" charset="0"/>
              <a:buChar char="•"/>
              <a:defRPr/>
            </a:pPr>
            <a:r>
              <a:rPr lang="en-US" sz="1100" dirty="0"/>
              <a:t>B3 | Excelling | Coach for Motivation</a:t>
            </a:r>
          </a:p>
        </p:txBody>
      </p:sp>
      <p:sp>
        <p:nvSpPr>
          <p:cNvPr id="21" name="TextBox 20">
            <a:extLst>
              <a:ext uri="{FF2B5EF4-FFF2-40B4-BE49-F238E27FC236}">
                <a16:creationId xmlns:a16="http://schemas.microsoft.com/office/drawing/2014/main" id="{6DDB9AF7-0F13-C069-4D54-2583533DD931}"/>
              </a:ext>
            </a:extLst>
          </p:cNvPr>
          <p:cNvSpPr txBox="1"/>
          <p:nvPr/>
        </p:nvSpPr>
        <p:spPr>
          <a:xfrm>
            <a:off x="8166290" y="5160315"/>
            <a:ext cx="3396346" cy="338554"/>
          </a:xfrm>
          <a:prstGeom prst="rect">
            <a:avLst/>
          </a:prstGeom>
          <a:noFill/>
        </p:spPr>
        <p:txBody>
          <a:bodyPr wrap="square" lIns="0" tIns="0" rIns="0" bIns="0" rtlCol="0">
            <a:spAutoFit/>
          </a:bodyPr>
          <a:lstStyle/>
          <a:p>
            <a:pPr defTabSz="385767">
              <a:spcAft>
                <a:spcPts val="300"/>
              </a:spcAft>
              <a:defRPr/>
            </a:pPr>
            <a:r>
              <a:rPr lang="en-US" sz="1100" b="1" i="1" dirty="0"/>
              <a:t>Will be addressed further in Coaching Methodology</a:t>
            </a:r>
          </a:p>
        </p:txBody>
      </p:sp>
    </p:spTree>
    <p:extLst>
      <p:ext uri="{BB962C8B-B14F-4D97-AF65-F5344CB8AC3E}">
        <p14:creationId xmlns:p14="http://schemas.microsoft.com/office/powerpoint/2010/main" val="84246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person, indoor, computer, people&#10;&#10;Description automatically generated">
            <a:extLst>
              <a:ext uri="{FF2B5EF4-FFF2-40B4-BE49-F238E27FC236}">
                <a16:creationId xmlns:a16="http://schemas.microsoft.com/office/drawing/2014/main" id="{B2A68513-BA93-CAC6-0C2D-C7395CD61BCA}"/>
              </a:ext>
            </a:extLst>
          </p:cNvPr>
          <p:cNvPicPr>
            <a:picLocks noChangeAspect="1"/>
          </p:cNvPicPr>
          <p:nvPr/>
        </p:nvPicPr>
        <p:blipFill>
          <a:blip r:embed="rId2" cstate="print">
            <a:extLst>
              <a:ext uri="{28A0092B-C50C-407E-A947-70E740481C1C}">
                <a14:useLocalDpi xmlns:a14="http://schemas.microsoft.com/office/drawing/2010/main"/>
              </a:ext>
            </a:extLst>
          </a:blip>
          <a:srcRect l="18176" t="3050" r="42287" b="6950"/>
          <a:stretch>
            <a:fillRect/>
          </a:stretch>
        </p:blipFill>
        <p:spPr>
          <a:xfrm>
            <a:off x="-1" y="0"/>
            <a:ext cx="4034966" cy="6172201"/>
          </a:xfrm>
          <a:custGeom>
            <a:avLst/>
            <a:gdLst>
              <a:gd name="connsiteX0" fmla="*/ 0 w 4034966"/>
              <a:gd name="connsiteY0" fmla="*/ 0 h 6172201"/>
              <a:gd name="connsiteX1" fmla="*/ 4034966 w 4034966"/>
              <a:gd name="connsiteY1" fmla="*/ 0 h 6172201"/>
              <a:gd name="connsiteX2" fmla="*/ 4034966 w 4034966"/>
              <a:gd name="connsiteY2" fmla="*/ 6172201 h 6172201"/>
              <a:gd name="connsiteX3" fmla="*/ 0 w 4034966"/>
              <a:gd name="connsiteY3" fmla="*/ 6172201 h 6172201"/>
            </a:gdLst>
            <a:ahLst/>
            <a:cxnLst>
              <a:cxn ang="0">
                <a:pos x="connsiteX0" y="connsiteY0"/>
              </a:cxn>
              <a:cxn ang="0">
                <a:pos x="connsiteX1" y="connsiteY1"/>
              </a:cxn>
              <a:cxn ang="0">
                <a:pos x="connsiteX2" y="connsiteY2"/>
              </a:cxn>
              <a:cxn ang="0">
                <a:pos x="connsiteX3" y="connsiteY3"/>
              </a:cxn>
            </a:cxnLst>
            <a:rect l="l" t="t" r="r" b="b"/>
            <a:pathLst>
              <a:path w="4034966" h="6172201">
                <a:moveTo>
                  <a:pt x="0" y="0"/>
                </a:moveTo>
                <a:lnTo>
                  <a:pt x="4034966" y="0"/>
                </a:lnTo>
                <a:lnTo>
                  <a:pt x="4034966" y="6172201"/>
                </a:lnTo>
                <a:lnTo>
                  <a:pt x="0" y="6172201"/>
                </a:lnTo>
                <a:close/>
              </a:path>
            </a:pathLst>
          </a:custGeom>
        </p:spPr>
      </p:pic>
      <p:sp>
        <p:nvSpPr>
          <p:cNvPr id="2" name="Title 1">
            <a:extLst>
              <a:ext uri="{FF2B5EF4-FFF2-40B4-BE49-F238E27FC236}">
                <a16:creationId xmlns:a16="http://schemas.microsoft.com/office/drawing/2014/main" id="{F03134A7-3BF1-9C81-F020-565A7F8C2942}"/>
              </a:ext>
            </a:extLst>
          </p:cNvPr>
          <p:cNvSpPr>
            <a:spLocks noGrp="1"/>
          </p:cNvSpPr>
          <p:nvPr>
            <p:ph type="title"/>
          </p:nvPr>
        </p:nvSpPr>
        <p:spPr>
          <a:xfrm>
            <a:off x="4397828" y="37589"/>
            <a:ext cx="7174061" cy="767853"/>
          </a:xfrm>
        </p:spPr>
        <p:txBody>
          <a:bodyPr/>
          <a:lstStyle/>
          <a:p>
            <a:r>
              <a:rPr lang="en-US" dirty="0"/>
              <a:t>Coaching Habit 5: Appreciate People</a:t>
            </a:r>
            <a:endParaRPr lang="en-ID" dirty="0"/>
          </a:p>
        </p:txBody>
      </p:sp>
      <p:sp>
        <p:nvSpPr>
          <p:cNvPr id="3" name="Rectangle 2">
            <a:extLst>
              <a:ext uri="{FF2B5EF4-FFF2-40B4-BE49-F238E27FC236}">
                <a16:creationId xmlns:a16="http://schemas.microsoft.com/office/drawing/2014/main" id="{08C04A7D-B828-82C0-2EA8-B42AE45286A8}"/>
              </a:ext>
            </a:extLst>
          </p:cNvPr>
          <p:cNvSpPr/>
          <p:nvPr/>
        </p:nvSpPr>
        <p:spPr>
          <a:xfrm rot="5400000">
            <a:off x="11163910" y="634391"/>
            <a:ext cx="1662480" cy="393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r>
              <a:rPr lang="en-ID" sz="1000" b="1" dirty="0"/>
              <a:t>Coaching Culture &amp; Methodology</a:t>
            </a:r>
          </a:p>
        </p:txBody>
      </p:sp>
      <p:sp>
        <p:nvSpPr>
          <p:cNvPr id="4" name="Rectangle 3">
            <a:extLst>
              <a:ext uri="{FF2B5EF4-FFF2-40B4-BE49-F238E27FC236}">
                <a16:creationId xmlns:a16="http://schemas.microsoft.com/office/drawing/2014/main" id="{6FD31794-DF12-1A31-78FC-7ECC85DECF4D}"/>
              </a:ext>
            </a:extLst>
          </p:cNvPr>
          <p:cNvSpPr/>
          <p:nvPr/>
        </p:nvSpPr>
        <p:spPr>
          <a:xfrm rot="5400000">
            <a:off x="11798301" y="1662480"/>
            <a:ext cx="393698" cy="3936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ID" sz="1600" b="1" dirty="0"/>
          </a:p>
        </p:txBody>
      </p:sp>
      <p:cxnSp>
        <p:nvCxnSpPr>
          <p:cNvPr id="9" name="Straight Connector 8">
            <a:extLst>
              <a:ext uri="{FF2B5EF4-FFF2-40B4-BE49-F238E27FC236}">
                <a16:creationId xmlns:a16="http://schemas.microsoft.com/office/drawing/2014/main" id="{AD7312FE-73AD-3961-78E1-5835F8562463}"/>
              </a:ext>
            </a:extLst>
          </p:cNvPr>
          <p:cNvCxnSpPr>
            <a:cxnSpLocks/>
          </p:cNvCxnSpPr>
          <p:nvPr/>
        </p:nvCxnSpPr>
        <p:spPr>
          <a:xfrm>
            <a:off x="576393" y="-1905"/>
            <a:ext cx="0" cy="846841"/>
          </a:xfrm>
          <a:prstGeom prst="line">
            <a:avLst/>
          </a:prstGeom>
          <a:ln w="635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74BB00-B650-C1B2-F428-498D1D4DA460}"/>
              </a:ext>
            </a:extLst>
          </p:cNvPr>
          <p:cNvSpPr/>
          <p:nvPr/>
        </p:nvSpPr>
        <p:spPr>
          <a:xfrm>
            <a:off x="4397828"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200" b="1" dirty="0">
                <a:solidFill>
                  <a:schemeClr val="bg1"/>
                </a:solidFill>
              </a:rPr>
              <a:t>Your team wants to feel fully appreciated </a:t>
            </a:r>
          </a:p>
        </p:txBody>
      </p:sp>
      <p:sp>
        <p:nvSpPr>
          <p:cNvPr id="11" name="TextBox 10">
            <a:extLst>
              <a:ext uri="{FF2B5EF4-FFF2-40B4-BE49-F238E27FC236}">
                <a16:creationId xmlns:a16="http://schemas.microsoft.com/office/drawing/2014/main" id="{47B5B66E-39AB-A227-0989-13C119E08221}"/>
              </a:ext>
            </a:extLst>
          </p:cNvPr>
          <p:cNvSpPr txBox="1"/>
          <p:nvPr/>
        </p:nvSpPr>
        <p:spPr>
          <a:xfrm>
            <a:off x="4397828" y="1702547"/>
            <a:ext cx="3396346" cy="3277820"/>
          </a:xfrm>
          <a:prstGeom prst="rect">
            <a:avLst/>
          </a:prstGeom>
          <a:noFill/>
        </p:spPr>
        <p:txBody>
          <a:bodyPr wrap="square" lIns="0" tIns="0" rIns="0" bIns="0" rtlCol="0">
            <a:spAutoFit/>
          </a:bodyPr>
          <a:lstStyle/>
          <a:p>
            <a:pPr defTabSz="385767">
              <a:spcAft>
                <a:spcPts val="300"/>
              </a:spcAft>
              <a:defRPr/>
            </a:pPr>
            <a:r>
              <a:rPr lang="en-US" sz="1100" dirty="0"/>
              <a:t>The primary influencer of employee retention is their relationship with their direct supervisor. Regardless of company name and its stature, people normally stay or leave their jobs due to their relationship with their supervisor. </a:t>
            </a:r>
          </a:p>
          <a:p>
            <a:pPr defTabSz="385767">
              <a:spcAft>
                <a:spcPts val="300"/>
              </a:spcAft>
              <a:defRPr/>
            </a:pPr>
            <a:r>
              <a:rPr lang="en-US" sz="1100" dirty="0"/>
              <a:t>Usually, there is a gap in what appreciation employees expect and what their supervisor provides in the way of actual appreciation. Good intentions and thoughts do not count. As the coach, you must convert those intentions into regular actions that consistently show your true appreciation. In other words, it must be demonstrated regularly.</a:t>
            </a:r>
          </a:p>
          <a:p>
            <a:pPr marL="171450" indent="-171450" defTabSz="385767">
              <a:spcAft>
                <a:spcPts val="300"/>
              </a:spcAft>
              <a:buFont typeface="Arial" panose="020B0604020202020204" pitchFamily="34" charset="0"/>
              <a:buChar char="•"/>
              <a:defRPr/>
            </a:pPr>
            <a:r>
              <a:rPr lang="en-US" sz="1100" dirty="0"/>
              <a:t>People who receive regular appreciation:</a:t>
            </a:r>
          </a:p>
          <a:p>
            <a:pPr marL="171450" indent="-171450" defTabSz="385767">
              <a:spcAft>
                <a:spcPts val="300"/>
              </a:spcAft>
              <a:buFont typeface="Arial" panose="020B0604020202020204" pitchFamily="34" charset="0"/>
              <a:buChar char="•"/>
              <a:defRPr/>
            </a:pPr>
            <a:r>
              <a:rPr lang="en-US" sz="1100" dirty="0"/>
              <a:t>Experience increased productivity</a:t>
            </a:r>
          </a:p>
          <a:p>
            <a:pPr marL="171450" indent="-171450" defTabSz="385767">
              <a:spcAft>
                <a:spcPts val="300"/>
              </a:spcAft>
              <a:buFont typeface="Arial" panose="020B0604020202020204" pitchFamily="34" charset="0"/>
              <a:buChar char="•"/>
              <a:defRPr/>
            </a:pPr>
            <a:r>
              <a:rPr lang="en-US" sz="1100" dirty="0"/>
              <a:t>Enjoy increased engagement with team members</a:t>
            </a:r>
          </a:p>
          <a:p>
            <a:pPr marL="171450" indent="-171450" defTabSz="385767">
              <a:spcAft>
                <a:spcPts val="300"/>
              </a:spcAft>
              <a:buFont typeface="Arial" panose="020B0604020202020204" pitchFamily="34" charset="0"/>
              <a:buChar char="•"/>
              <a:defRPr/>
            </a:pPr>
            <a:r>
              <a:rPr lang="en-US" sz="1100" dirty="0"/>
              <a:t>Are more likely to stay with the organization</a:t>
            </a:r>
          </a:p>
          <a:p>
            <a:pPr marL="171450" indent="-171450" defTabSz="385767">
              <a:spcAft>
                <a:spcPts val="300"/>
              </a:spcAft>
              <a:buFont typeface="Arial" panose="020B0604020202020204" pitchFamily="34" charset="0"/>
              <a:buChar char="•"/>
              <a:defRPr/>
            </a:pPr>
            <a:r>
              <a:rPr lang="en-US" sz="1100" dirty="0"/>
              <a:t>Receive higher loyalty and satisfaction scores from customers</a:t>
            </a:r>
          </a:p>
        </p:txBody>
      </p:sp>
      <p:sp>
        <p:nvSpPr>
          <p:cNvPr id="8" name="Rectangle 7">
            <a:extLst>
              <a:ext uri="{FF2B5EF4-FFF2-40B4-BE49-F238E27FC236}">
                <a16:creationId xmlns:a16="http://schemas.microsoft.com/office/drawing/2014/main" id="{016894DE-937B-17D5-63C7-49A794705589}"/>
              </a:ext>
            </a:extLst>
          </p:cNvPr>
          <p:cNvSpPr/>
          <p:nvPr/>
        </p:nvSpPr>
        <p:spPr>
          <a:xfrm>
            <a:off x="4397828" y="5111072"/>
            <a:ext cx="3396346" cy="1086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i="1" dirty="0">
                <a:solidFill>
                  <a:schemeClr val="bg1"/>
                </a:solidFill>
              </a:rPr>
              <a:t>“Before you are a leader, success is all about growing yourself. When you become a leader, success is all about growing others.”</a:t>
            </a:r>
          </a:p>
          <a:p>
            <a:r>
              <a:rPr lang="en-US" sz="1050" b="1" dirty="0">
                <a:solidFill>
                  <a:schemeClr val="accent4"/>
                </a:solidFill>
              </a:rPr>
              <a:t>– Jack Welch</a:t>
            </a:r>
          </a:p>
        </p:txBody>
      </p:sp>
      <p:sp>
        <p:nvSpPr>
          <p:cNvPr id="12" name="Rectangle 11">
            <a:extLst>
              <a:ext uri="{FF2B5EF4-FFF2-40B4-BE49-F238E27FC236}">
                <a16:creationId xmlns:a16="http://schemas.microsoft.com/office/drawing/2014/main" id="{EAA8A31E-8F1C-12E8-AEF8-8F7D609B2096}"/>
              </a:ext>
            </a:extLst>
          </p:cNvPr>
          <p:cNvSpPr/>
          <p:nvPr/>
        </p:nvSpPr>
        <p:spPr>
          <a:xfrm>
            <a:off x="8175543" y="1133475"/>
            <a:ext cx="3396346" cy="4383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200" b="1" dirty="0">
                <a:solidFill>
                  <a:schemeClr val="bg1"/>
                </a:solidFill>
              </a:rPr>
              <a:t>Looking for the good in everyone</a:t>
            </a:r>
          </a:p>
        </p:txBody>
      </p:sp>
      <p:sp>
        <p:nvSpPr>
          <p:cNvPr id="15" name="TextBox 14">
            <a:extLst>
              <a:ext uri="{FF2B5EF4-FFF2-40B4-BE49-F238E27FC236}">
                <a16:creationId xmlns:a16="http://schemas.microsoft.com/office/drawing/2014/main" id="{F9C33C90-FDDC-F4E0-8B7A-064B33691B5B}"/>
              </a:ext>
            </a:extLst>
          </p:cNvPr>
          <p:cNvSpPr txBox="1"/>
          <p:nvPr/>
        </p:nvSpPr>
        <p:spPr>
          <a:xfrm>
            <a:off x="8175543" y="1702547"/>
            <a:ext cx="3396346" cy="3954929"/>
          </a:xfrm>
          <a:prstGeom prst="rect">
            <a:avLst/>
          </a:prstGeom>
          <a:noFill/>
        </p:spPr>
        <p:txBody>
          <a:bodyPr wrap="square" lIns="0" tIns="0" rIns="0" bIns="0" rtlCol="0">
            <a:spAutoFit/>
          </a:bodyPr>
          <a:lstStyle/>
          <a:p>
            <a:pPr defTabSz="385767">
              <a:spcAft>
                <a:spcPts val="600"/>
              </a:spcAft>
              <a:defRPr/>
            </a:pPr>
            <a:r>
              <a:rPr lang="en-US" sz="1100" dirty="0"/>
              <a:t>As humans and especially as businesspeople, we are inclined to identify problems, issues and challenges quickly. But do we identify and recognize good behaviors and attitudes just as rapidly?</a:t>
            </a:r>
          </a:p>
          <a:p>
            <a:pPr defTabSz="385767">
              <a:spcAft>
                <a:spcPts val="600"/>
              </a:spcAft>
              <a:defRPr/>
            </a:pPr>
            <a:r>
              <a:rPr lang="en-US" sz="1100" dirty="0"/>
              <a:t>When we are hungry, our search for food becomes paramount. We look in the refrigerator, or the pantry for our next meal if we are at home. Or, if we are out of our home, the search for a restaurant is a high priority. The point is this: we block out all other inputs to satisfy our craving. </a:t>
            </a:r>
          </a:p>
          <a:p>
            <a:pPr defTabSz="385767">
              <a:spcAft>
                <a:spcPts val="600"/>
              </a:spcAft>
              <a:defRPr/>
            </a:pPr>
            <a:r>
              <a:rPr lang="en-US" sz="1100" dirty="0"/>
              <a:t>Do we do the same to find the good points in our team members? Do we block out the obvious challenges and issues to focus on the positives within everyone on our team? Are we identifying the good behaviors, results and attitudes just as quickly as we do any challenges?</a:t>
            </a:r>
          </a:p>
          <a:p>
            <a:pPr defTabSz="385767">
              <a:defRPr/>
            </a:pPr>
            <a:r>
              <a:rPr lang="en-US" sz="1100" b="1" dirty="0"/>
              <a:t>The list of behaviors to appreciate is endless, but here are a few to get the process started:</a:t>
            </a:r>
          </a:p>
          <a:p>
            <a:pPr marL="171450" indent="-171450" defTabSz="385767">
              <a:buFont typeface="Arial" panose="020B0604020202020204" pitchFamily="34" charset="0"/>
              <a:buChar char="•"/>
              <a:defRPr/>
            </a:pPr>
            <a:r>
              <a:rPr lang="en-US" sz="1100" dirty="0"/>
              <a:t>A team member constantly encouraging others</a:t>
            </a:r>
          </a:p>
          <a:p>
            <a:pPr marL="171450" indent="-171450" defTabSz="385767">
              <a:buFont typeface="Arial" panose="020B0604020202020204" pitchFamily="34" charset="0"/>
              <a:buChar char="•"/>
              <a:defRPr/>
            </a:pPr>
            <a:r>
              <a:rPr lang="en-US" sz="1100" dirty="0"/>
              <a:t>A team member exhibiting strong focus </a:t>
            </a:r>
          </a:p>
          <a:p>
            <a:pPr marL="171450" indent="-171450" defTabSz="385767">
              <a:buFont typeface="Arial" panose="020B0604020202020204" pitchFamily="34" charset="0"/>
              <a:buChar char="•"/>
              <a:defRPr/>
            </a:pPr>
            <a:r>
              <a:rPr lang="en-US" sz="1100" dirty="0"/>
              <a:t>A team member consistently meeting quota or presenting high quality work</a:t>
            </a:r>
          </a:p>
        </p:txBody>
      </p:sp>
    </p:spTree>
    <p:extLst>
      <p:ext uri="{BB962C8B-B14F-4D97-AF65-F5344CB8AC3E}">
        <p14:creationId xmlns:p14="http://schemas.microsoft.com/office/powerpoint/2010/main" val="262359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65F07E-075F-85DB-B574-BCE8813668BE}"/>
              </a:ext>
            </a:extLst>
          </p:cNvPr>
          <p:cNvSpPr/>
          <p:nvPr/>
        </p:nvSpPr>
        <p:spPr>
          <a:xfrm>
            <a:off x="609600" y="0"/>
            <a:ext cx="5010150" cy="6172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7BF48878-DB12-E6CE-5030-5B0E2ABBECF4}"/>
              </a:ext>
            </a:extLst>
          </p:cNvPr>
          <p:cNvSpPr/>
          <p:nvPr/>
        </p:nvSpPr>
        <p:spPr>
          <a:xfrm>
            <a:off x="6096001" y="1143000"/>
            <a:ext cx="5487457" cy="438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Schedule a session with your advisor</a:t>
            </a:r>
          </a:p>
        </p:txBody>
      </p:sp>
      <p:sp>
        <p:nvSpPr>
          <p:cNvPr id="7" name="TextBox 6">
            <a:extLst>
              <a:ext uri="{FF2B5EF4-FFF2-40B4-BE49-F238E27FC236}">
                <a16:creationId xmlns:a16="http://schemas.microsoft.com/office/drawing/2014/main" id="{E01CB168-86AA-7A2E-E0F1-CA584827E085}"/>
              </a:ext>
            </a:extLst>
          </p:cNvPr>
          <p:cNvSpPr txBox="1"/>
          <p:nvPr/>
        </p:nvSpPr>
        <p:spPr>
          <a:xfrm>
            <a:off x="6096000" y="1712072"/>
            <a:ext cx="5541423" cy="1384995"/>
          </a:xfrm>
          <a:prstGeom prst="rect">
            <a:avLst/>
          </a:prstGeom>
          <a:noFill/>
        </p:spPr>
        <p:txBody>
          <a:bodyPr wrap="square" lIns="0" tIns="0" rIns="0" bIns="0" rtlCol="0">
            <a:spAutoFit/>
          </a:bodyPr>
          <a:lstStyle/>
          <a:p>
            <a:r>
              <a:rPr lang="en-US" dirty="0"/>
              <a:t>SBI Advisors help clients with practical advice, whether strategic or surgically tactical, to drive revenue and growth. </a:t>
            </a:r>
          </a:p>
          <a:p>
            <a:r>
              <a:rPr lang="en-US" dirty="0"/>
              <a:t>Contact your advisor to schedule a work session and tune this guidance to your situation.</a:t>
            </a:r>
          </a:p>
        </p:txBody>
      </p:sp>
      <p:sp>
        <p:nvSpPr>
          <p:cNvPr id="8" name="Rectangle 7">
            <a:extLst>
              <a:ext uri="{FF2B5EF4-FFF2-40B4-BE49-F238E27FC236}">
                <a16:creationId xmlns:a16="http://schemas.microsoft.com/office/drawing/2014/main" id="{80C22124-138A-E40B-2E36-C953BBE856AC}"/>
              </a:ext>
            </a:extLst>
          </p:cNvPr>
          <p:cNvSpPr/>
          <p:nvPr/>
        </p:nvSpPr>
        <p:spPr>
          <a:xfrm>
            <a:off x="6096001" y="3328191"/>
            <a:ext cx="5487457" cy="4383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Login to SBI Pro:</a:t>
            </a:r>
          </a:p>
        </p:txBody>
      </p:sp>
      <p:sp>
        <p:nvSpPr>
          <p:cNvPr id="9" name="TextBox 8">
            <a:extLst>
              <a:ext uri="{FF2B5EF4-FFF2-40B4-BE49-F238E27FC236}">
                <a16:creationId xmlns:a16="http://schemas.microsoft.com/office/drawing/2014/main" id="{00FD82C1-F80D-757C-5C83-4125918FDDDA}"/>
              </a:ext>
            </a:extLst>
          </p:cNvPr>
          <p:cNvSpPr txBox="1"/>
          <p:nvPr/>
        </p:nvSpPr>
        <p:spPr>
          <a:xfrm>
            <a:off x="6096000" y="3897263"/>
            <a:ext cx="5541423" cy="276999"/>
          </a:xfrm>
          <a:prstGeom prst="rect">
            <a:avLst/>
          </a:prstGeom>
          <a:noFill/>
        </p:spPr>
        <p:txBody>
          <a:bodyPr wrap="square" lIns="0" tIns="0" rIns="0" bIns="0" rtlCol="0">
            <a:spAutoFit/>
          </a:bodyPr>
          <a:lstStyle/>
          <a:p>
            <a:r>
              <a:rPr lang="en-US" dirty="0">
                <a:hlinkClick r:id="rId2"/>
              </a:rPr>
              <a:t>https://pro.sbigrowth.com/</a:t>
            </a:r>
            <a:r>
              <a:rPr lang="en-US" dirty="0"/>
              <a:t> </a:t>
            </a:r>
          </a:p>
        </p:txBody>
      </p:sp>
      <p:grpSp>
        <p:nvGrpSpPr>
          <p:cNvPr id="12" name="Group 11">
            <a:extLst>
              <a:ext uri="{FF2B5EF4-FFF2-40B4-BE49-F238E27FC236}">
                <a16:creationId xmlns:a16="http://schemas.microsoft.com/office/drawing/2014/main" id="{2215F880-9F2A-DA8F-6ED7-148C6C38E440}"/>
              </a:ext>
            </a:extLst>
          </p:cNvPr>
          <p:cNvGrpSpPr/>
          <p:nvPr/>
        </p:nvGrpSpPr>
        <p:grpSpPr>
          <a:xfrm>
            <a:off x="1149278" y="1143000"/>
            <a:ext cx="3916208" cy="3322061"/>
            <a:chOff x="1149278" y="2320613"/>
            <a:chExt cx="3916208" cy="3322061"/>
          </a:xfrm>
        </p:grpSpPr>
        <p:sp>
          <p:nvSpPr>
            <p:cNvPr id="10" name="TextBox 9">
              <a:extLst>
                <a:ext uri="{FF2B5EF4-FFF2-40B4-BE49-F238E27FC236}">
                  <a16:creationId xmlns:a16="http://schemas.microsoft.com/office/drawing/2014/main" id="{211A033E-F3D7-4172-C51D-D8BA6744AC5C}"/>
                </a:ext>
              </a:extLst>
            </p:cNvPr>
            <p:cNvSpPr txBox="1"/>
            <p:nvPr/>
          </p:nvSpPr>
          <p:spPr>
            <a:xfrm>
              <a:off x="1149278" y="2564908"/>
              <a:ext cx="3916208" cy="3077766"/>
            </a:xfrm>
            <a:prstGeom prst="rect">
              <a:avLst/>
            </a:prstGeom>
            <a:noFill/>
          </p:spPr>
          <p:txBody>
            <a:bodyPr wrap="square" lIns="0" tIns="0" rIns="0" bIns="0" rtlCol="0">
              <a:spAutoFit/>
            </a:bodyPr>
            <a:lstStyle/>
            <a:p>
              <a:r>
                <a:rPr lang="en-US" sz="4000" b="1" dirty="0">
                  <a:solidFill>
                    <a:schemeClr val="bg1"/>
                  </a:solidFill>
                </a:rPr>
                <a:t>For more resources like this, contact your advisor </a:t>
              </a:r>
              <a:br>
                <a:rPr lang="en-US" sz="4000" b="1" dirty="0">
                  <a:solidFill>
                    <a:schemeClr val="bg1"/>
                  </a:solidFill>
                </a:rPr>
              </a:br>
              <a:r>
                <a:rPr lang="en-US" sz="4000" b="1" dirty="0">
                  <a:solidFill>
                    <a:schemeClr val="bg1"/>
                  </a:solidFill>
                </a:rPr>
                <a:t>or visit SBI Pro.</a:t>
              </a:r>
            </a:p>
          </p:txBody>
        </p:sp>
        <p:sp>
          <p:nvSpPr>
            <p:cNvPr id="11" name="Rectangle 10">
              <a:extLst>
                <a:ext uri="{FF2B5EF4-FFF2-40B4-BE49-F238E27FC236}">
                  <a16:creationId xmlns:a16="http://schemas.microsoft.com/office/drawing/2014/main" id="{A3724735-B628-79C5-2D6B-6BF60650A1E7}"/>
                </a:ext>
              </a:extLst>
            </p:cNvPr>
            <p:cNvSpPr/>
            <p:nvPr/>
          </p:nvSpPr>
          <p:spPr>
            <a:xfrm>
              <a:off x="1149278" y="2320613"/>
              <a:ext cx="457200" cy="5856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Tree>
    <p:extLst>
      <p:ext uri="{BB962C8B-B14F-4D97-AF65-F5344CB8AC3E}">
        <p14:creationId xmlns:p14="http://schemas.microsoft.com/office/powerpoint/2010/main" val="1755133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BI PPT">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SBI Fon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defPPr>
      </a:lstStyle>
    </a:txDef>
  </a:objectDefaults>
  <a:extraClrSchemeLst/>
  <a:extLst>
    <a:ext uri="{05A4C25C-085E-4340-85A3-A5531E510DB2}">
      <thm15:themeFamily xmlns:thm15="http://schemas.microsoft.com/office/thememl/2012/main" name="SBI PPT" id="{8519F7B8-F9D6-413C-90EE-17578C13959F}" vid="{8D5C7C41-2EB4-4D67-A566-A6192B30E978}"/>
    </a:ext>
  </a:extLst>
</a:theme>
</file>

<file path=docProps/app.xml><?xml version="1.0" encoding="utf-8"?>
<Properties xmlns="http://schemas.openxmlformats.org/officeDocument/2006/extended-properties" xmlns:vt="http://schemas.openxmlformats.org/officeDocument/2006/docPropsVTypes">
  <Template>Default Theme</Template>
  <TotalTime>1</TotalTime>
  <Words>1486</Words>
  <Application>Microsoft Office PowerPoint</Application>
  <PresentationFormat>Widescreen</PresentationFormat>
  <Paragraphs>100</Paragraphs>
  <Slides>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2" baseType="lpstr">
      <vt:lpstr>Arial</vt:lpstr>
      <vt:lpstr>Avenir Next LT Pro</vt:lpstr>
      <vt:lpstr>Courier New</vt:lpstr>
      <vt:lpstr>SBI PPT</vt:lpstr>
      <vt:lpstr>think-cell Slide</vt:lpstr>
      <vt:lpstr>5 Habits of Effective Coaches</vt:lpstr>
      <vt:lpstr>Coaching Habit 1: Explain Expectations</vt:lpstr>
      <vt:lpstr>Coaching Habit 2: Ask Questions</vt:lpstr>
      <vt:lpstr>Coaching Habit 3: Involve the Team</vt:lpstr>
      <vt:lpstr>Coaching Habit 4: Measure Results</vt:lpstr>
      <vt:lpstr>Coaching Habit 5: Appreciate People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Habits of Effective Coaches</dc:title>
  <dc:creator>Aaron Bean</dc:creator>
  <cp:lastModifiedBy>Aaron Bean</cp:lastModifiedBy>
  <cp:revision>1</cp:revision>
  <dcterms:created xsi:type="dcterms:W3CDTF">2022-12-08T14:48:06Z</dcterms:created>
  <dcterms:modified xsi:type="dcterms:W3CDTF">2022-12-08T14:59:02Z</dcterms:modified>
</cp:coreProperties>
</file>