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4" r:id="rId2"/>
  </p:sldMasterIdLst>
  <p:notesMasterIdLst>
    <p:notesMasterId r:id="rId32"/>
  </p:notesMasterIdLst>
  <p:sldIdLst>
    <p:sldId id="256"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7" r:id="rId20"/>
    <p:sldId id="318" r:id="rId21"/>
    <p:sldId id="319" r:id="rId22"/>
    <p:sldId id="320" r:id="rId23"/>
    <p:sldId id="321" r:id="rId24"/>
    <p:sldId id="322" r:id="rId25"/>
    <p:sldId id="323" r:id="rId26"/>
    <p:sldId id="324" r:id="rId27"/>
    <p:sldId id="325" r:id="rId28"/>
    <p:sldId id="326" r:id="rId29"/>
    <p:sldId id="329" r:id="rId30"/>
    <p:sldId id="3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074F5-25D5-D559-C736-3B232694D422}" v="7" dt="2022-12-08T16:14:22.557"/>
    <p1510:client id="{B94AE205-154C-8A14-40FD-6310EC33AFF1}" v="1" dt="2022-12-15T18:48:22.066"/>
    <p1510:client id="{CE4527B6-C5D5-4DD8-9806-05C973FE7B2D}" v="4" dt="2022-12-08T14:12:24.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451" y="8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70AA4-E7DF-4BF6-BED5-98E0D0EF2174}"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8FD03-E113-4927-9AE2-F1A65BD1119E}" type="slidenum">
              <a:rPr lang="en-US" smtClean="0"/>
              <a:t>‹#›</a:t>
            </a:fld>
            <a:endParaRPr lang="en-US"/>
          </a:p>
        </p:txBody>
      </p:sp>
    </p:spTree>
    <p:extLst>
      <p:ext uri="{BB962C8B-B14F-4D97-AF65-F5344CB8AC3E}">
        <p14:creationId xmlns:p14="http://schemas.microsoft.com/office/powerpoint/2010/main" val="18963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A8FD03-E113-4927-9AE2-F1A65BD1119E}" type="slidenum">
              <a:rPr lang="en-US" smtClean="0"/>
              <a:t>1</a:t>
            </a:fld>
            <a:endParaRPr lang="en-US"/>
          </a:p>
        </p:txBody>
      </p:sp>
    </p:spTree>
    <p:extLst>
      <p:ext uri="{BB962C8B-B14F-4D97-AF65-F5344CB8AC3E}">
        <p14:creationId xmlns:p14="http://schemas.microsoft.com/office/powerpoint/2010/main" val="334495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9" name="Google Shape;1499;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3" name="Google Shape;1533;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2" name="Google Shape;1562;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4" name="Google Shape;15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cs typeface="Calibri"/>
            </a:endParaRPr>
          </a:p>
        </p:txBody>
      </p:sp>
      <p:sp>
        <p:nvSpPr>
          <p:cNvPr id="1614" name="Google Shape;1614;p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6" name="Google Shape;1626;p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627" name="Google Shape;1627;p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638" name="Google Shape;1638;p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p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8" name="Google Shape;1648;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p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3" name="Google Shape;1783;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p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2" name="Google Shape;180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p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3" name="Google Shape;1293;p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p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1" name="Google Shape;1821;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Google Shape;1839;p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0" name="Google Shape;1840;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p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9" name="Google Shape;185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p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8" name="Google Shape;1878;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p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7" name="Google Shape;1897;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4"/>
        <p:cNvGrpSpPr/>
        <p:nvPr/>
      </p:nvGrpSpPr>
      <p:grpSpPr>
        <a:xfrm>
          <a:off x="0" y="0"/>
          <a:ext cx="0" cy="0"/>
          <a:chOff x="0" y="0"/>
          <a:chExt cx="0" cy="0"/>
        </a:xfrm>
      </p:grpSpPr>
      <p:sp>
        <p:nvSpPr>
          <p:cNvPr id="1915" name="Google Shape;1915;p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6" name="Google Shape;1916;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p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5" name="Google Shape;1935;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p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4" name="Google Shape;1954;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5" name="Google Shape;19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p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08" name="Google Shape;1308;p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3" name="Google Shape;133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3" name="Google Shape;1363;p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4" name="Google Shape;1364;p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9" name="Google Shape;1379;p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0" name="Google Shape;1380;p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5" name="Google Shape;141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9" name="Google Shape;1439;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5" name="Google Shape;1475;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a:p>
            <a:pPr lvl="0"/>
            <a:endParaRPr lang="en-US"/>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1_Title Only">
    <p:bg>
      <p:bgPr>
        <a:solidFill>
          <a:schemeClr val="lt1"/>
        </a:solidFill>
        <a:effectLst/>
      </p:bgPr>
    </p:bg>
    <p:spTree>
      <p:nvGrpSpPr>
        <p:cNvPr id="1" name="Shape 726"/>
        <p:cNvGrpSpPr/>
        <p:nvPr/>
      </p:nvGrpSpPr>
      <p:grpSpPr>
        <a:xfrm>
          <a:off x="0" y="0"/>
          <a:ext cx="0" cy="0"/>
          <a:chOff x="0" y="0"/>
          <a:chExt cx="0" cy="0"/>
        </a:xfrm>
      </p:grpSpPr>
      <p:sp>
        <p:nvSpPr>
          <p:cNvPr id="727" name="Google Shape;727;p112"/>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112"/>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29" name="Google Shape;729;p112"/>
          <p:cNvSpPr txBox="1">
            <a:spLocks noGrp="1"/>
          </p:cNvSpPr>
          <p:nvPr>
            <p:ph type="ftr" idx="11"/>
          </p:nvPr>
        </p:nvSpPr>
        <p:spPr>
          <a:xfrm>
            <a:off x="5673091" y="6335157"/>
            <a:ext cx="5680710" cy="184666"/>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sz="1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55656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no bkgd">
  <p:cSld name="Title Only no bkgd">
    <p:spTree>
      <p:nvGrpSpPr>
        <p:cNvPr id="1" name="Shape 139"/>
        <p:cNvGrpSpPr/>
        <p:nvPr/>
      </p:nvGrpSpPr>
      <p:grpSpPr>
        <a:xfrm>
          <a:off x="0" y="0"/>
          <a:ext cx="0" cy="0"/>
          <a:chOff x="0" y="0"/>
          <a:chExt cx="0" cy="0"/>
        </a:xfrm>
      </p:grpSpPr>
      <p:sp>
        <p:nvSpPr>
          <p:cNvPr id="140" name="Google Shape;140;p148"/>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48"/>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2" name="Google Shape;142;p148"/>
          <p:cNvSpPr txBox="1">
            <a:spLocks noGrp="1"/>
          </p:cNvSpPr>
          <p:nvPr>
            <p:ph type="ftr" idx="11"/>
          </p:nvPr>
        </p:nvSpPr>
        <p:spPr>
          <a:xfrm>
            <a:off x="5673091" y="6335157"/>
            <a:ext cx="5680710" cy="184666"/>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sz="1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3" name="Google Shape;143;p148"/>
          <p:cNvCxnSpPr/>
          <p:nvPr/>
        </p:nvCxnSpPr>
        <p:spPr>
          <a:xfrm>
            <a:off x="450273" y="-1905"/>
            <a:ext cx="0" cy="925829"/>
          </a:xfrm>
          <a:prstGeom prst="straightConnector1">
            <a:avLst/>
          </a:prstGeom>
          <a:noFill/>
          <a:ln w="63500" cap="flat" cmpd="sng">
            <a:solidFill>
              <a:schemeClr val="accent1"/>
            </a:solidFill>
            <a:prstDash val="solid"/>
            <a:miter lim="800000"/>
            <a:headEnd type="none" w="sm" len="sm"/>
            <a:tailEnd type="none" w="sm" len="sm"/>
          </a:ln>
        </p:spPr>
      </p:cxnSp>
      <p:grpSp>
        <p:nvGrpSpPr>
          <p:cNvPr id="144" name="Google Shape;144;p148"/>
          <p:cNvGrpSpPr/>
          <p:nvPr/>
        </p:nvGrpSpPr>
        <p:grpSpPr>
          <a:xfrm>
            <a:off x="637193" y="6137611"/>
            <a:ext cx="831561" cy="351496"/>
            <a:chOff x="479425" y="5372100"/>
            <a:chExt cx="1273175" cy="538163"/>
          </a:xfrm>
        </p:grpSpPr>
        <p:sp>
          <p:nvSpPr>
            <p:cNvPr id="145" name="Google Shape;145;p148"/>
            <p:cNvSpPr/>
            <p:nvPr/>
          </p:nvSpPr>
          <p:spPr>
            <a:xfrm>
              <a:off x="604838" y="5380038"/>
              <a:ext cx="234950" cy="236538"/>
            </a:xfrm>
            <a:custGeom>
              <a:avLst/>
              <a:gdLst/>
              <a:ahLst/>
              <a:cxnLst/>
              <a:rect l="l" t="t" r="r" b="b"/>
              <a:pathLst>
                <a:path w="863" h="866" extrusionOk="0">
                  <a:moveTo>
                    <a:pt x="164" y="0"/>
                  </a:moveTo>
                  <a:cubicBezTo>
                    <a:pt x="255" y="0"/>
                    <a:pt x="328" y="73"/>
                    <a:pt x="328" y="164"/>
                  </a:cubicBezTo>
                  <a:cubicBezTo>
                    <a:pt x="328" y="254"/>
                    <a:pt x="255" y="328"/>
                    <a:pt x="164" y="328"/>
                  </a:cubicBezTo>
                  <a:cubicBezTo>
                    <a:pt x="74" y="328"/>
                    <a:pt x="0" y="254"/>
                    <a:pt x="0" y="164"/>
                  </a:cubicBezTo>
                  <a:cubicBezTo>
                    <a:pt x="0" y="73"/>
                    <a:pt x="74" y="0"/>
                    <a:pt x="164" y="0"/>
                  </a:cubicBezTo>
                  <a:close/>
                  <a:moveTo>
                    <a:pt x="536" y="702"/>
                  </a:moveTo>
                  <a:cubicBezTo>
                    <a:pt x="536" y="793"/>
                    <a:pt x="609" y="866"/>
                    <a:pt x="699" y="866"/>
                  </a:cubicBezTo>
                  <a:cubicBezTo>
                    <a:pt x="790" y="866"/>
                    <a:pt x="863" y="793"/>
                    <a:pt x="863" y="702"/>
                  </a:cubicBezTo>
                  <a:cubicBezTo>
                    <a:pt x="863" y="612"/>
                    <a:pt x="790" y="538"/>
                    <a:pt x="699" y="538"/>
                  </a:cubicBezTo>
                  <a:cubicBezTo>
                    <a:pt x="609" y="538"/>
                    <a:pt x="536" y="612"/>
                    <a:pt x="536" y="702"/>
                  </a:cubicBezTo>
                  <a:close/>
                </a:path>
              </a:pathLst>
            </a:custGeom>
            <a:solidFill>
              <a:srgbClr val="2193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148"/>
            <p:cNvSpPr/>
            <p:nvPr/>
          </p:nvSpPr>
          <p:spPr>
            <a:xfrm>
              <a:off x="479425" y="5386388"/>
              <a:ext cx="354013" cy="355600"/>
            </a:xfrm>
            <a:custGeom>
              <a:avLst/>
              <a:gdLst/>
              <a:ahLst/>
              <a:cxnLst/>
              <a:rect l="l" t="t" r="r" b="b"/>
              <a:pathLst>
                <a:path w="1297" h="1299" extrusionOk="0">
                  <a:moveTo>
                    <a:pt x="1157" y="1020"/>
                  </a:moveTo>
                  <a:cubicBezTo>
                    <a:pt x="1234" y="1020"/>
                    <a:pt x="1297" y="1082"/>
                    <a:pt x="1297" y="1159"/>
                  </a:cubicBezTo>
                  <a:cubicBezTo>
                    <a:pt x="1297" y="1236"/>
                    <a:pt x="1234" y="1299"/>
                    <a:pt x="1157" y="1299"/>
                  </a:cubicBezTo>
                  <a:cubicBezTo>
                    <a:pt x="1080" y="1299"/>
                    <a:pt x="1018" y="1236"/>
                    <a:pt x="1018" y="1159"/>
                  </a:cubicBezTo>
                  <a:cubicBezTo>
                    <a:pt x="1018" y="1082"/>
                    <a:pt x="1080" y="1020"/>
                    <a:pt x="1157" y="1020"/>
                  </a:cubicBezTo>
                  <a:close/>
                  <a:moveTo>
                    <a:pt x="483" y="676"/>
                  </a:moveTo>
                  <a:cubicBezTo>
                    <a:pt x="483" y="753"/>
                    <a:pt x="545" y="816"/>
                    <a:pt x="622" y="816"/>
                  </a:cubicBezTo>
                  <a:cubicBezTo>
                    <a:pt x="699" y="816"/>
                    <a:pt x="762" y="753"/>
                    <a:pt x="762" y="676"/>
                  </a:cubicBezTo>
                  <a:cubicBezTo>
                    <a:pt x="762" y="599"/>
                    <a:pt x="699" y="537"/>
                    <a:pt x="622" y="537"/>
                  </a:cubicBezTo>
                  <a:cubicBezTo>
                    <a:pt x="545" y="537"/>
                    <a:pt x="483" y="599"/>
                    <a:pt x="483" y="676"/>
                  </a:cubicBezTo>
                  <a:close/>
                  <a:moveTo>
                    <a:pt x="0" y="139"/>
                  </a:moveTo>
                  <a:cubicBezTo>
                    <a:pt x="0" y="216"/>
                    <a:pt x="62" y="279"/>
                    <a:pt x="139" y="279"/>
                  </a:cubicBezTo>
                  <a:cubicBezTo>
                    <a:pt x="216" y="279"/>
                    <a:pt x="279" y="216"/>
                    <a:pt x="279" y="139"/>
                  </a:cubicBezTo>
                  <a:cubicBezTo>
                    <a:pt x="279" y="62"/>
                    <a:pt x="216" y="0"/>
                    <a:pt x="139" y="0"/>
                  </a:cubicBezTo>
                  <a:cubicBezTo>
                    <a:pt x="62" y="0"/>
                    <a:pt x="0" y="62"/>
                    <a:pt x="0" y="139"/>
                  </a:cubicBezTo>
                  <a:close/>
                </a:path>
              </a:pathLst>
            </a:custGeom>
            <a:solidFill>
              <a:srgbClr val="7AC3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148"/>
            <p:cNvSpPr/>
            <p:nvPr/>
          </p:nvSpPr>
          <p:spPr>
            <a:xfrm>
              <a:off x="742950" y="5372100"/>
              <a:ext cx="1009650" cy="538163"/>
            </a:xfrm>
            <a:custGeom>
              <a:avLst/>
              <a:gdLst/>
              <a:ahLst/>
              <a:cxnLst/>
              <a:rect l="l" t="t" r="r" b="b"/>
              <a:pathLst>
                <a:path w="3695" h="1973" extrusionOk="0">
                  <a:moveTo>
                    <a:pt x="897" y="1535"/>
                  </a:moveTo>
                  <a:cubicBezTo>
                    <a:pt x="993" y="1635"/>
                    <a:pt x="1141" y="1718"/>
                    <a:pt x="1329" y="1718"/>
                  </a:cubicBezTo>
                  <a:cubicBezTo>
                    <a:pt x="1488" y="1718"/>
                    <a:pt x="1567" y="1643"/>
                    <a:pt x="1567" y="1565"/>
                  </a:cubicBezTo>
                  <a:cubicBezTo>
                    <a:pt x="1567" y="1464"/>
                    <a:pt x="1448" y="1429"/>
                    <a:pt x="1291" y="1392"/>
                  </a:cubicBezTo>
                  <a:cubicBezTo>
                    <a:pt x="1070" y="1342"/>
                    <a:pt x="784" y="1281"/>
                    <a:pt x="784" y="978"/>
                  </a:cubicBezTo>
                  <a:cubicBezTo>
                    <a:pt x="784" y="751"/>
                    <a:pt x="979" y="568"/>
                    <a:pt x="1300" y="568"/>
                  </a:cubicBezTo>
                  <a:cubicBezTo>
                    <a:pt x="1516" y="568"/>
                    <a:pt x="1695" y="633"/>
                    <a:pt x="1830" y="758"/>
                  </a:cubicBezTo>
                  <a:cubicBezTo>
                    <a:pt x="1669" y="971"/>
                    <a:pt x="1669" y="971"/>
                    <a:pt x="1669" y="971"/>
                  </a:cubicBezTo>
                  <a:cubicBezTo>
                    <a:pt x="1560" y="870"/>
                    <a:pt x="1413" y="822"/>
                    <a:pt x="1281" y="822"/>
                  </a:cubicBezTo>
                  <a:cubicBezTo>
                    <a:pt x="1150" y="822"/>
                    <a:pt x="1080" y="880"/>
                    <a:pt x="1080" y="960"/>
                  </a:cubicBezTo>
                  <a:cubicBezTo>
                    <a:pt x="1080" y="1053"/>
                    <a:pt x="1194" y="1080"/>
                    <a:pt x="1350" y="1117"/>
                  </a:cubicBezTo>
                  <a:cubicBezTo>
                    <a:pt x="1575" y="1168"/>
                    <a:pt x="1859" y="1236"/>
                    <a:pt x="1859" y="1537"/>
                  </a:cubicBezTo>
                  <a:cubicBezTo>
                    <a:pt x="1859" y="1786"/>
                    <a:pt x="1682" y="1973"/>
                    <a:pt x="1316" y="1973"/>
                  </a:cubicBezTo>
                  <a:cubicBezTo>
                    <a:pt x="1054" y="1973"/>
                    <a:pt x="868" y="1886"/>
                    <a:pt x="739" y="1757"/>
                  </a:cubicBezTo>
                  <a:lnTo>
                    <a:pt x="897" y="1535"/>
                  </a:lnTo>
                  <a:close/>
                  <a:moveTo>
                    <a:pt x="3187" y="1581"/>
                  </a:moveTo>
                  <a:cubicBezTo>
                    <a:pt x="3187" y="1785"/>
                    <a:pt x="3051" y="1947"/>
                    <a:pt x="2792" y="1947"/>
                  </a:cubicBezTo>
                  <a:cubicBezTo>
                    <a:pt x="2055" y="1947"/>
                    <a:pt x="2055" y="1947"/>
                    <a:pt x="2055" y="1947"/>
                  </a:cubicBezTo>
                  <a:cubicBezTo>
                    <a:pt x="2055" y="587"/>
                    <a:pt x="2055" y="587"/>
                    <a:pt x="2055" y="587"/>
                  </a:cubicBezTo>
                  <a:cubicBezTo>
                    <a:pt x="2769" y="587"/>
                    <a:pt x="2769" y="587"/>
                    <a:pt x="2769" y="587"/>
                  </a:cubicBezTo>
                  <a:cubicBezTo>
                    <a:pt x="3027" y="587"/>
                    <a:pt x="3160" y="753"/>
                    <a:pt x="3160" y="934"/>
                  </a:cubicBezTo>
                  <a:cubicBezTo>
                    <a:pt x="3160" y="1105"/>
                    <a:pt x="3053" y="1220"/>
                    <a:pt x="2926" y="1246"/>
                  </a:cubicBezTo>
                  <a:cubicBezTo>
                    <a:pt x="3071" y="1269"/>
                    <a:pt x="3187" y="1410"/>
                    <a:pt x="3187" y="1581"/>
                  </a:cubicBezTo>
                  <a:close/>
                  <a:moveTo>
                    <a:pt x="2344" y="1133"/>
                  </a:moveTo>
                  <a:cubicBezTo>
                    <a:pt x="2706" y="1133"/>
                    <a:pt x="2706" y="1133"/>
                    <a:pt x="2706" y="1133"/>
                  </a:cubicBezTo>
                  <a:cubicBezTo>
                    <a:pt x="2804" y="1133"/>
                    <a:pt x="2865" y="1070"/>
                    <a:pt x="2865" y="981"/>
                  </a:cubicBezTo>
                  <a:cubicBezTo>
                    <a:pt x="2865" y="897"/>
                    <a:pt x="2804" y="833"/>
                    <a:pt x="2706" y="833"/>
                  </a:cubicBezTo>
                  <a:cubicBezTo>
                    <a:pt x="2344" y="833"/>
                    <a:pt x="2344" y="833"/>
                    <a:pt x="2344" y="833"/>
                  </a:cubicBezTo>
                  <a:lnTo>
                    <a:pt x="2344" y="1133"/>
                  </a:lnTo>
                  <a:close/>
                  <a:moveTo>
                    <a:pt x="2893" y="1539"/>
                  </a:moveTo>
                  <a:cubicBezTo>
                    <a:pt x="2893" y="1453"/>
                    <a:pt x="2832" y="1380"/>
                    <a:pt x="2717" y="1380"/>
                  </a:cubicBezTo>
                  <a:cubicBezTo>
                    <a:pt x="2344" y="1380"/>
                    <a:pt x="2344" y="1380"/>
                    <a:pt x="2344" y="1380"/>
                  </a:cubicBezTo>
                  <a:cubicBezTo>
                    <a:pt x="2344" y="1701"/>
                    <a:pt x="2344" y="1701"/>
                    <a:pt x="2344" y="1701"/>
                  </a:cubicBezTo>
                  <a:cubicBezTo>
                    <a:pt x="2717" y="1701"/>
                    <a:pt x="2717" y="1701"/>
                    <a:pt x="2717" y="1701"/>
                  </a:cubicBezTo>
                  <a:cubicBezTo>
                    <a:pt x="2717" y="1699"/>
                    <a:pt x="2717" y="1699"/>
                    <a:pt x="2717" y="1699"/>
                  </a:cubicBezTo>
                  <a:cubicBezTo>
                    <a:pt x="2827" y="1699"/>
                    <a:pt x="2893" y="1636"/>
                    <a:pt x="2893" y="1539"/>
                  </a:cubicBezTo>
                  <a:close/>
                  <a:moveTo>
                    <a:pt x="3405" y="1947"/>
                  </a:moveTo>
                  <a:cubicBezTo>
                    <a:pt x="3695" y="1947"/>
                    <a:pt x="3695" y="1947"/>
                    <a:pt x="3695" y="1947"/>
                  </a:cubicBezTo>
                  <a:cubicBezTo>
                    <a:pt x="3695" y="587"/>
                    <a:pt x="3695" y="587"/>
                    <a:pt x="3695" y="587"/>
                  </a:cubicBezTo>
                  <a:cubicBezTo>
                    <a:pt x="3405" y="587"/>
                    <a:pt x="3405" y="587"/>
                    <a:pt x="3405" y="587"/>
                  </a:cubicBezTo>
                  <a:lnTo>
                    <a:pt x="3405" y="1947"/>
                  </a:lnTo>
                  <a:close/>
                  <a:moveTo>
                    <a:pt x="0" y="194"/>
                  </a:moveTo>
                  <a:cubicBezTo>
                    <a:pt x="0" y="301"/>
                    <a:pt x="86" y="387"/>
                    <a:pt x="193" y="387"/>
                  </a:cubicBezTo>
                  <a:cubicBezTo>
                    <a:pt x="300" y="387"/>
                    <a:pt x="387" y="301"/>
                    <a:pt x="387" y="194"/>
                  </a:cubicBezTo>
                  <a:cubicBezTo>
                    <a:pt x="387" y="87"/>
                    <a:pt x="300" y="0"/>
                    <a:pt x="193" y="0"/>
                  </a:cubicBezTo>
                  <a:cubicBezTo>
                    <a:pt x="86" y="0"/>
                    <a:pt x="0" y="87"/>
                    <a:pt x="0" y="1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3990573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64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15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156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p>
        </p:txBody>
      </p:sp>
    </p:spTree>
    <p:extLst>
      <p:ext uri="{BB962C8B-B14F-4D97-AF65-F5344CB8AC3E}">
        <p14:creationId xmlns:p14="http://schemas.microsoft.com/office/powerpoint/2010/main" val="1495883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847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657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p>
        </p:txBody>
      </p:sp>
    </p:spTree>
    <p:extLst>
      <p:ext uri="{BB962C8B-B14F-4D97-AF65-F5344CB8AC3E}">
        <p14:creationId xmlns:p14="http://schemas.microsoft.com/office/powerpoint/2010/main" val="1495883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a:p>
            <a:pPr lvl="0"/>
            <a:endParaRPr lang="en-US"/>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a:t>##</a:t>
            </a:r>
          </a:p>
        </p:txBody>
      </p:sp>
    </p:spTree>
    <p:extLst>
      <p:ext uri="{BB962C8B-B14F-4D97-AF65-F5344CB8AC3E}">
        <p14:creationId xmlns:p14="http://schemas.microsoft.com/office/powerpoint/2010/main" val="3428198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a:t>##</a:t>
            </a:r>
          </a:p>
        </p:txBody>
      </p:sp>
    </p:spTree>
    <p:extLst>
      <p:ext uri="{BB962C8B-B14F-4D97-AF65-F5344CB8AC3E}">
        <p14:creationId xmlns:p14="http://schemas.microsoft.com/office/powerpoint/2010/main" val="1636207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a:t>##</a:t>
            </a:r>
          </a:p>
        </p:txBody>
      </p:sp>
    </p:spTree>
    <p:extLst>
      <p:ext uri="{BB962C8B-B14F-4D97-AF65-F5344CB8AC3E}">
        <p14:creationId xmlns:p14="http://schemas.microsoft.com/office/powerpoint/2010/main" val="3035625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200587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84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00819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Slide Alt">
  <p:cSld name="Title Slide Alt">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1305740" y="3269486"/>
            <a:ext cx="6599682" cy="664797"/>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1" name="Google Shape;21;p27"/>
          <p:cNvGrpSpPr/>
          <p:nvPr/>
        </p:nvGrpSpPr>
        <p:grpSpPr>
          <a:xfrm>
            <a:off x="647700" y="658322"/>
            <a:ext cx="4784301" cy="1020167"/>
            <a:chOff x="611188" y="-279400"/>
            <a:chExt cx="3767138" cy="803275"/>
          </a:xfrm>
        </p:grpSpPr>
        <p:sp>
          <p:nvSpPr>
            <p:cNvPr id="22" name="Google Shape;22;p27"/>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p27"/>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7"/>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p27"/>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27"/>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7"/>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p27"/>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29;p27"/>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7"/>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 name="Google Shape;31;p27"/>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7"/>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 name="Google Shape;33;p27"/>
            <p:cNvSpPr/>
            <p:nvPr/>
          </p:nvSpPr>
          <p:spPr>
            <a:xfrm>
              <a:off x="1804988" y="438150"/>
              <a:ext cx="11113" cy="61913"/>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 name="Google Shape;34;p27"/>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7"/>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 name="Google Shape;36;p27"/>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 name="Google Shape;37;p27"/>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7"/>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7"/>
            <p:cNvSpPr/>
            <p:nvPr/>
          </p:nvSpPr>
          <p:spPr>
            <a:xfrm>
              <a:off x="1968501" y="-96838"/>
              <a:ext cx="88900" cy="422275"/>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7"/>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7"/>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7"/>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7"/>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7"/>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7"/>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7"/>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27"/>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48;p27"/>
            <p:cNvSpPr/>
            <p:nvPr/>
          </p:nvSpPr>
          <p:spPr>
            <a:xfrm>
              <a:off x="3219451" y="-31750"/>
              <a:ext cx="17463" cy="112713"/>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7"/>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50;p27"/>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7"/>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52;p27"/>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53;p27"/>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7"/>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55;p27"/>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7"/>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7"/>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7"/>
            <p:cNvSpPr/>
            <p:nvPr/>
          </p:nvSpPr>
          <p:spPr>
            <a:xfrm>
              <a:off x="2697163" y="153988"/>
              <a:ext cx="15875" cy="115888"/>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7"/>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7"/>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7"/>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7"/>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7"/>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7"/>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7"/>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7"/>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7"/>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7"/>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7"/>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7"/>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7"/>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7"/>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7"/>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7"/>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7"/>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7"/>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7"/>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7"/>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7"/>
            <p:cNvSpPr/>
            <p:nvPr/>
          </p:nvSpPr>
          <p:spPr>
            <a:xfrm>
              <a:off x="2271713" y="-269875"/>
              <a:ext cx="12700" cy="773113"/>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7"/>
            <p:cNvSpPr/>
            <p:nvPr/>
          </p:nvSpPr>
          <p:spPr>
            <a:xfrm>
              <a:off x="911226" y="-279400"/>
              <a:ext cx="119063" cy="120650"/>
            </a:xfrm>
            <a:prstGeom prst="ellipse">
              <a:avLst/>
            </a:prstGeom>
            <a:solidFill>
              <a:srgbClr val="0332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7"/>
            <p:cNvSpPr/>
            <p:nvPr/>
          </p:nvSpPr>
          <p:spPr>
            <a:xfrm>
              <a:off x="752476" y="-269875"/>
              <a:ext cx="101600" cy="101600"/>
            </a:xfrm>
            <a:prstGeom prst="ellipse">
              <a:avLst/>
            </a:prstGeom>
            <a:solidFill>
              <a:srgbClr val="2193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7"/>
            <p:cNvSpPr/>
            <p:nvPr/>
          </p:nvSpPr>
          <p:spPr>
            <a:xfrm>
              <a:off x="919163" y="-103188"/>
              <a:ext cx="101600" cy="101600"/>
            </a:xfrm>
            <a:prstGeom prst="ellipse">
              <a:avLst/>
            </a:prstGeom>
            <a:solidFill>
              <a:srgbClr val="2193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7"/>
            <p:cNvSpPr/>
            <p:nvPr/>
          </p:nvSpPr>
          <p:spPr>
            <a:xfrm>
              <a:off x="927101" y="53975"/>
              <a:ext cx="85725" cy="87313"/>
            </a:xfrm>
            <a:prstGeom prst="ellipse">
              <a:avLst/>
            </a:prstGeom>
            <a:solidFill>
              <a:srgbClr val="7AC3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7"/>
            <p:cNvSpPr/>
            <p:nvPr/>
          </p:nvSpPr>
          <p:spPr>
            <a:xfrm>
              <a:off x="760413" y="-95250"/>
              <a:ext cx="87313" cy="87313"/>
            </a:xfrm>
            <a:prstGeom prst="ellipse">
              <a:avLst/>
            </a:prstGeom>
            <a:solidFill>
              <a:srgbClr val="7AC3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7"/>
            <p:cNvSpPr/>
            <p:nvPr/>
          </p:nvSpPr>
          <p:spPr>
            <a:xfrm>
              <a:off x="611188" y="-261938"/>
              <a:ext cx="85725" cy="87313"/>
            </a:xfrm>
            <a:prstGeom prst="ellipse">
              <a:avLst/>
            </a:prstGeom>
            <a:solidFill>
              <a:srgbClr val="7AC3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6" name="Google Shape;86;p27"/>
          <p:cNvSpPr txBox="1">
            <a:spLocks noGrp="1"/>
          </p:cNvSpPr>
          <p:nvPr>
            <p:ph type="body" idx="1"/>
          </p:nvPr>
        </p:nvSpPr>
        <p:spPr>
          <a:xfrm>
            <a:off x="1305740" y="5074726"/>
            <a:ext cx="4586287" cy="3238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600"/>
              <a:buNone/>
              <a:defRPr b="0">
                <a:solidFill>
                  <a:schemeClr val="dk1"/>
                </a:solidFill>
              </a:defRPr>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subTitle" idx="2"/>
          </p:nvPr>
        </p:nvSpPr>
        <p:spPr>
          <a:xfrm>
            <a:off x="1305740" y="4165160"/>
            <a:ext cx="6599682" cy="297969"/>
          </a:xfrm>
          <a:prstGeom prst="rect">
            <a:avLst/>
          </a:prstGeom>
          <a:noFill/>
          <a:ln>
            <a:noFill/>
          </a:ln>
        </p:spPr>
        <p:txBody>
          <a:bodyPr spcFirstLastPara="1" wrap="square" lIns="0" tIns="0" rIns="0" bIns="0" anchor="t" anchorCtr="0">
            <a:noAutofit/>
          </a:bodyPr>
          <a:lstStyle>
            <a:lvl1pPr lvl="0" algn="l">
              <a:lnSpc>
                <a:spcPct val="100000"/>
              </a:lnSpc>
              <a:spcBef>
                <a:spcPts val="1000"/>
              </a:spcBef>
              <a:spcAft>
                <a:spcPts val="0"/>
              </a:spcAft>
              <a:buClr>
                <a:schemeClr val="dk1"/>
              </a:buClr>
              <a:buSzPts val="2200"/>
              <a:buNone/>
              <a:defRPr sz="2200" b="0">
                <a:solidFill>
                  <a:schemeClr val="dk1"/>
                </a:solidFill>
              </a:defRPr>
            </a:lvl1pPr>
            <a:lvl2pPr lvl="1" algn="l">
              <a:lnSpc>
                <a:spcPct val="150000"/>
              </a:lnSpc>
              <a:spcBef>
                <a:spcPts val="500"/>
              </a:spcBef>
              <a:spcAft>
                <a:spcPts val="0"/>
              </a:spcAft>
              <a:buClr>
                <a:schemeClr val="dk1"/>
              </a:buClr>
              <a:buSzPts val="1800"/>
              <a:buNone/>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88" name="Google Shape;88;p27"/>
          <p:cNvPicPr preferRelativeResize="0"/>
          <p:nvPr/>
        </p:nvPicPr>
        <p:blipFill rotWithShape="1">
          <a:blip r:embed="rId2">
            <a:alphaModFix/>
          </a:blip>
          <a:srcRect l="61722"/>
          <a:stretch/>
        </p:blipFill>
        <p:spPr>
          <a:xfrm>
            <a:off x="7526134" y="0"/>
            <a:ext cx="4665866" cy="6858000"/>
          </a:xfrm>
          <a:prstGeom prst="rect">
            <a:avLst/>
          </a:prstGeom>
          <a:noFill/>
          <a:ln>
            <a:noFill/>
          </a:ln>
        </p:spPr>
      </p:pic>
    </p:spTree>
    <p:extLst>
      <p:ext uri="{BB962C8B-B14F-4D97-AF65-F5344CB8AC3E}">
        <p14:creationId xmlns:p14="http://schemas.microsoft.com/office/powerpoint/2010/main" val="1209292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9"/>
        <p:cNvGrpSpPr/>
        <p:nvPr/>
      </p:nvGrpSpPr>
      <p:grpSpPr>
        <a:xfrm>
          <a:off x="0" y="0"/>
          <a:ext cx="0" cy="0"/>
          <a:chOff x="0" y="0"/>
          <a:chExt cx="0" cy="0"/>
        </a:xfrm>
      </p:grpSpPr>
      <p:pic>
        <p:nvPicPr>
          <p:cNvPr id="90" name="Google Shape;90;p31"/>
          <p:cNvPicPr preferRelativeResize="0"/>
          <p:nvPr/>
        </p:nvPicPr>
        <p:blipFill rotWithShape="1">
          <a:blip r:embed="rId2">
            <a:alphaModFix/>
          </a:blip>
          <a:srcRect/>
          <a:stretch/>
        </p:blipFill>
        <p:spPr>
          <a:xfrm>
            <a:off x="0" y="666"/>
            <a:ext cx="12192000" cy="6858000"/>
          </a:xfrm>
          <a:prstGeom prst="rect">
            <a:avLst/>
          </a:prstGeom>
          <a:noFill/>
          <a:ln>
            <a:noFill/>
          </a:ln>
        </p:spPr>
      </p:pic>
      <p:pic>
        <p:nvPicPr>
          <p:cNvPr id="91" name="Google Shape;91;p31"/>
          <p:cNvPicPr preferRelativeResize="0"/>
          <p:nvPr/>
        </p:nvPicPr>
        <p:blipFill rotWithShape="1">
          <a:blip r:embed="rId3">
            <a:alphaModFix/>
          </a:blip>
          <a:srcRect t="53608" b="1"/>
          <a:stretch/>
        </p:blipFill>
        <p:spPr>
          <a:xfrm>
            <a:off x="0" y="0"/>
            <a:ext cx="12198096" cy="2967117"/>
          </a:xfrm>
          <a:prstGeom prst="rect">
            <a:avLst/>
          </a:prstGeom>
          <a:noFill/>
          <a:ln>
            <a:noFill/>
          </a:ln>
        </p:spPr>
      </p:pic>
      <p:cxnSp>
        <p:nvCxnSpPr>
          <p:cNvPr id="92" name="Google Shape;92;p31"/>
          <p:cNvCxnSpPr/>
          <p:nvPr/>
        </p:nvCxnSpPr>
        <p:spPr>
          <a:xfrm>
            <a:off x="1784985" y="1704737"/>
            <a:ext cx="0" cy="4206240"/>
          </a:xfrm>
          <a:prstGeom prst="straightConnector1">
            <a:avLst/>
          </a:prstGeom>
          <a:noFill/>
          <a:ln w="63500" cap="flat" cmpd="sng">
            <a:solidFill>
              <a:schemeClr val="accent1"/>
            </a:solidFill>
            <a:prstDash val="solid"/>
            <a:miter lim="800000"/>
            <a:headEnd type="none" w="sm" len="sm"/>
            <a:tailEnd type="none" w="sm" len="sm"/>
          </a:ln>
        </p:spPr>
      </p:cxnSp>
      <p:sp>
        <p:nvSpPr>
          <p:cNvPr id="93" name="Google Shape;93;p31"/>
          <p:cNvSpPr txBox="1">
            <a:spLocks noGrp="1"/>
          </p:cNvSpPr>
          <p:nvPr>
            <p:ph type="title"/>
          </p:nvPr>
        </p:nvSpPr>
        <p:spPr>
          <a:xfrm>
            <a:off x="611188" y="1745758"/>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1"/>
          <p:cNvSpPr txBox="1">
            <a:spLocks noGrp="1"/>
          </p:cNvSpPr>
          <p:nvPr>
            <p:ph type="body" idx="1"/>
          </p:nvPr>
        </p:nvSpPr>
        <p:spPr>
          <a:xfrm>
            <a:off x="2082798" y="2835802"/>
            <a:ext cx="4478868" cy="2489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2400"/>
              <a:buNone/>
              <a:defRPr sz="2400">
                <a:solidFill>
                  <a:schemeClr val="lt1"/>
                </a:solidFill>
              </a:defRPr>
            </a:lvl1pPr>
            <a:lvl2pPr marL="914400" lvl="1" indent="-228600" algn="l">
              <a:lnSpc>
                <a:spcPct val="150000"/>
              </a:lnSpc>
              <a:spcBef>
                <a:spcPts val="3600"/>
              </a:spcBef>
              <a:spcAft>
                <a:spcPts val="0"/>
              </a:spcAft>
              <a:buClr>
                <a:schemeClr val="lt1"/>
              </a:buClr>
              <a:buSzPts val="1600"/>
              <a:buNone/>
              <a:defRPr>
                <a:solidFill>
                  <a:schemeClr val="lt1"/>
                </a:solidFill>
              </a:defRPr>
            </a:lvl2pPr>
            <a:lvl3pPr marL="1371600" lvl="2" indent="-330200" algn="l">
              <a:lnSpc>
                <a:spcPct val="90000"/>
              </a:lnSpc>
              <a:spcBef>
                <a:spcPts val="500"/>
              </a:spcBef>
              <a:spcAft>
                <a:spcPts val="0"/>
              </a:spcAft>
              <a:buClr>
                <a:schemeClr val="lt1"/>
              </a:buClr>
              <a:buSzPts val="1600"/>
              <a:buChar char="•"/>
              <a:defRPr>
                <a:solidFill>
                  <a:schemeClr val="lt1"/>
                </a:solidFill>
              </a:defRPr>
            </a:lvl3pPr>
            <a:lvl4pPr marL="1828800" lvl="3" indent="-317500" algn="l">
              <a:lnSpc>
                <a:spcPct val="90000"/>
              </a:lnSpc>
              <a:spcBef>
                <a:spcPts val="500"/>
              </a:spcBef>
              <a:spcAft>
                <a:spcPts val="0"/>
              </a:spcAft>
              <a:buClr>
                <a:schemeClr val="lt1"/>
              </a:buClr>
              <a:buSzPts val="1400"/>
              <a:buChar char="–"/>
              <a:defRPr>
                <a:solidFill>
                  <a:schemeClr val="lt1"/>
                </a:solidFill>
              </a:defRPr>
            </a:lvl4pPr>
            <a:lvl5pPr marL="2286000" lvl="4" indent="-304800" algn="l">
              <a:lnSpc>
                <a:spcPct val="90000"/>
              </a:lnSpc>
              <a:spcBef>
                <a:spcPts val="500"/>
              </a:spcBef>
              <a:spcAft>
                <a:spcPts val="0"/>
              </a:spcAft>
              <a:buClr>
                <a:schemeClr val="lt1"/>
              </a:buClr>
              <a:buSzPts val="12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body" idx="2"/>
          </p:nvPr>
        </p:nvSpPr>
        <p:spPr>
          <a:xfrm>
            <a:off x="692520" y="2566703"/>
            <a:ext cx="997342" cy="2489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800"/>
              <a:buNone/>
              <a:defRPr sz="4800" b="1" i="0">
                <a:solidFill>
                  <a:schemeClr val="lt1"/>
                </a:solidFill>
                <a:latin typeface="Arial Black"/>
                <a:ea typeface="Arial Black"/>
                <a:cs typeface="Arial Black"/>
                <a:sym typeface="Arial Black"/>
              </a:defRPr>
            </a:lvl1pPr>
            <a:lvl2pPr marL="914400" lvl="1" indent="-228600" algn="l">
              <a:lnSpc>
                <a:spcPct val="150000"/>
              </a:lnSpc>
              <a:spcBef>
                <a:spcPts val="1600"/>
              </a:spcBef>
              <a:spcAft>
                <a:spcPts val="0"/>
              </a:spcAft>
              <a:buClr>
                <a:schemeClr val="lt1"/>
              </a:buClr>
              <a:buSzPts val="1600"/>
              <a:buNone/>
              <a:defRPr>
                <a:solidFill>
                  <a:schemeClr val="lt1"/>
                </a:solidFill>
              </a:defRPr>
            </a:lvl2pPr>
            <a:lvl3pPr marL="1371600" lvl="2" indent="-330200" algn="l">
              <a:lnSpc>
                <a:spcPct val="90000"/>
              </a:lnSpc>
              <a:spcBef>
                <a:spcPts val="500"/>
              </a:spcBef>
              <a:spcAft>
                <a:spcPts val="0"/>
              </a:spcAft>
              <a:buClr>
                <a:schemeClr val="lt1"/>
              </a:buClr>
              <a:buSzPts val="1600"/>
              <a:buChar char="•"/>
              <a:defRPr>
                <a:solidFill>
                  <a:schemeClr val="lt1"/>
                </a:solidFill>
              </a:defRPr>
            </a:lvl3pPr>
            <a:lvl4pPr marL="1828800" lvl="3" indent="-317500" algn="l">
              <a:lnSpc>
                <a:spcPct val="90000"/>
              </a:lnSpc>
              <a:spcBef>
                <a:spcPts val="500"/>
              </a:spcBef>
              <a:spcAft>
                <a:spcPts val="0"/>
              </a:spcAft>
              <a:buClr>
                <a:schemeClr val="lt1"/>
              </a:buClr>
              <a:buSzPts val="1400"/>
              <a:buChar char="–"/>
              <a:defRPr>
                <a:solidFill>
                  <a:schemeClr val="lt1"/>
                </a:solidFill>
              </a:defRPr>
            </a:lvl4pPr>
            <a:lvl5pPr marL="2286000" lvl="4" indent="-304800" algn="l">
              <a:lnSpc>
                <a:spcPct val="90000"/>
              </a:lnSpc>
              <a:spcBef>
                <a:spcPts val="500"/>
              </a:spcBef>
              <a:spcAft>
                <a:spcPts val="0"/>
              </a:spcAft>
              <a:buClr>
                <a:schemeClr val="lt1"/>
              </a:buClr>
              <a:buSzPts val="12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6" name="Google Shape;96;p31"/>
          <p:cNvGrpSpPr/>
          <p:nvPr/>
        </p:nvGrpSpPr>
        <p:grpSpPr>
          <a:xfrm>
            <a:off x="629255" y="6012064"/>
            <a:ext cx="905256" cy="502750"/>
            <a:chOff x="2845450" y="1934438"/>
            <a:chExt cx="4687888" cy="2603500"/>
          </a:xfrm>
        </p:grpSpPr>
        <p:sp>
          <p:nvSpPr>
            <p:cNvPr id="97" name="Google Shape;97;p31"/>
            <p:cNvSpPr/>
            <p:nvPr/>
          </p:nvSpPr>
          <p:spPr>
            <a:xfrm>
              <a:off x="6972950" y="4258538"/>
              <a:ext cx="196850" cy="20955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31"/>
            <p:cNvSpPr/>
            <p:nvPr/>
          </p:nvSpPr>
          <p:spPr>
            <a:xfrm>
              <a:off x="4598050" y="4183926"/>
              <a:ext cx="239713" cy="28416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31"/>
            <p:cNvSpPr/>
            <p:nvPr/>
          </p:nvSpPr>
          <p:spPr>
            <a:xfrm>
              <a:off x="4898088" y="4255363"/>
              <a:ext cx="115888" cy="207963"/>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31"/>
            <p:cNvSpPr/>
            <p:nvPr/>
          </p:nvSpPr>
          <p:spPr>
            <a:xfrm>
              <a:off x="5025088" y="4258538"/>
              <a:ext cx="192088" cy="20955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1" name="Google Shape;101;p31"/>
            <p:cNvSpPr/>
            <p:nvPr/>
          </p:nvSpPr>
          <p:spPr>
            <a:xfrm>
              <a:off x="5242575" y="4261713"/>
              <a:ext cx="288925" cy="201613"/>
            </a:xfrm>
            <a:custGeom>
              <a:avLst/>
              <a:gdLst/>
              <a:ahLst/>
              <a:cxnLst/>
              <a:rect l="l" t="t" r="r" b="b"/>
              <a:pathLst>
                <a:path w="182" h="127" extrusionOk="0">
                  <a:moveTo>
                    <a:pt x="131" y="100"/>
                  </a:moveTo>
                  <a:lnTo>
                    <a:pt x="103" y="0"/>
                  </a:lnTo>
                  <a:lnTo>
                    <a:pt x="77" y="0"/>
                  </a:lnTo>
                  <a:lnTo>
                    <a:pt x="50" y="100"/>
                  </a:lnTo>
                  <a:lnTo>
                    <a:pt x="25" y="0"/>
                  </a:lnTo>
                  <a:lnTo>
                    <a:pt x="0" y="0"/>
                  </a:lnTo>
                  <a:lnTo>
                    <a:pt x="37" y="127"/>
                  </a:lnTo>
                  <a:lnTo>
                    <a:pt x="62" y="127"/>
                  </a:lnTo>
                  <a:lnTo>
                    <a:pt x="91" y="27"/>
                  </a:lnTo>
                  <a:lnTo>
                    <a:pt x="120" y="127"/>
                  </a:lnTo>
                  <a:lnTo>
                    <a:pt x="145" y="127"/>
                  </a:lnTo>
                  <a:lnTo>
                    <a:pt x="182" y="0"/>
                  </a:lnTo>
                  <a:lnTo>
                    <a:pt x="157" y="0"/>
                  </a:lnTo>
                  <a:lnTo>
                    <a:pt x="131" y="1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 name="Google Shape;102;p31"/>
            <p:cNvSpPr/>
            <p:nvPr/>
          </p:nvSpPr>
          <p:spPr>
            <a:xfrm>
              <a:off x="5547375" y="4207738"/>
              <a:ext cx="123825" cy="260350"/>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 name="Google Shape;103;p31"/>
            <p:cNvSpPr/>
            <p:nvPr/>
          </p:nvSpPr>
          <p:spPr>
            <a:xfrm>
              <a:off x="5710888" y="4177576"/>
              <a:ext cx="171450" cy="285750"/>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 name="Google Shape;104;p31"/>
            <p:cNvSpPr/>
            <p:nvPr/>
          </p:nvSpPr>
          <p:spPr>
            <a:xfrm>
              <a:off x="5987113" y="4185513"/>
              <a:ext cx="249238" cy="277813"/>
            </a:xfrm>
            <a:custGeom>
              <a:avLst/>
              <a:gdLst/>
              <a:ahLst/>
              <a:cxnLst/>
              <a:rect l="l" t="t" r="r" b="b"/>
              <a:pathLst>
                <a:path w="157" h="175" extrusionOk="0">
                  <a:moveTo>
                    <a:pt x="64" y="0"/>
                  </a:moveTo>
                  <a:lnTo>
                    <a:pt x="0" y="175"/>
                  </a:lnTo>
                  <a:lnTo>
                    <a:pt x="25" y="175"/>
                  </a:lnTo>
                  <a:lnTo>
                    <a:pt x="41" y="131"/>
                  </a:lnTo>
                  <a:lnTo>
                    <a:pt x="115" y="131"/>
                  </a:lnTo>
                  <a:lnTo>
                    <a:pt x="130" y="175"/>
                  </a:lnTo>
                  <a:lnTo>
                    <a:pt x="157" y="175"/>
                  </a:lnTo>
                  <a:lnTo>
                    <a:pt x="93" y="0"/>
                  </a:lnTo>
                  <a:lnTo>
                    <a:pt x="64" y="0"/>
                  </a:lnTo>
                  <a:close/>
                  <a:moveTo>
                    <a:pt x="47" y="110"/>
                  </a:moveTo>
                  <a:lnTo>
                    <a:pt x="78" y="24"/>
                  </a:lnTo>
                  <a:lnTo>
                    <a:pt x="108" y="110"/>
                  </a:lnTo>
                  <a:lnTo>
                    <a:pt x="47" y="1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31"/>
            <p:cNvSpPr/>
            <p:nvPr/>
          </p:nvSpPr>
          <p:spPr>
            <a:xfrm>
              <a:off x="6252225" y="4177576"/>
              <a:ext cx="190500" cy="290513"/>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31"/>
            <p:cNvSpPr/>
            <p:nvPr/>
          </p:nvSpPr>
          <p:spPr>
            <a:xfrm>
              <a:off x="6477650" y="4261713"/>
              <a:ext cx="195263" cy="201613"/>
            </a:xfrm>
            <a:custGeom>
              <a:avLst/>
              <a:gdLst/>
              <a:ahLst/>
              <a:cxnLst/>
              <a:rect l="l" t="t" r="r" b="b"/>
              <a:pathLst>
                <a:path w="123" h="127" extrusionOk="0">
                  <a:moveTo>
                    <a:pt x="61" y="103"/>
                  </a:moveTo>
                  <a:lnTo>
                    <a:pt x="25" y="0"/>
                  </a:lnTo>
                  <a:lnTo>
                    <a:pt x="0" y="0"/>
                  </a:lnTo>
                  <a:lnTo>
                    <a:pt x="49" y="127"/>
                  </a:lnTo>
                  <a:lnTo>
                    <a:pt x="74" y="127"/>
                  </a:lnTo>
                  <a:lnTo>
                    <a:pt x="123" y="0"/>
                  </a:lnTo>
                  <a:lnTo>
                    <a:pt x="96" y="0"/>
                  </a:lnTo>
                  <a:lnTo>
                    <a:pt x="61" y="10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31"/>
            <p:cNvSpPr/>
            <p:nvPr/>
          </p:nvSpPr>
          <p:spPr>
            <a:xfrm>
              <a:off x="6699900" y="4172813"/>
              <a:ext cx="50800" cy="47625"/>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31"/>
            <p:cNvSpPr/>
            <p:nvPr/>
          </p:nvSpPr>
          <p:spPr>
            <a:xfrm>
              <a:off x="6707838" y="4261713"/>
              <a:ext cx="38100" cy="2016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31"/>
            <p:cNvSpPr/>
            <p:nvPr/>
          </p:nvSpPr>
          <p:spPr>
            <a:xfrm>
              <a:off x="6785625" y="4255363"/>
              <a:ext cx="158750" cy="212725"/>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31"/>
            <p:cNvSpPr/>
            <p:nvPr/>
          </p:nvSpPr>
          <p:spPr>
            <a:xfrm>
              <a:off x="7214250" y="4255363"/>
              <a:ext cx="115888" cy="207963"/>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31"/>
            <p:cNvSpPr/>
            <p:nvPr/>
          </p:nvSpPr>
          <p:spPr>
            <a:xfrm>
              <a:off x="7341250" y="4261713"/>
              <a:ext cx="192088" cy="2762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31"/>
            <p:cNvSpPr/>
            <p:nvPr/>
          </p:nvSpPr>
          <p:spPr>
            <a:xfrm>
              <a:off x="5880750" y="2524988"/>
              <a:ext cx="1138238" cy="1370013"/>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31"/>
            <p:cNvSpPr/>
            <p:nvPr/>
          </p:nvSpPr>
          <p:spPr>
            <a:xfrm>
              <a:off x="4558363" y="2505938"/>
              <a:ext cx="1125538" cy="1416050"/>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31"/>
            <p:cNvSpPr/>
            <p:nvPr/>
          </p:nvSpPr>
          <p:spPr>
            <a:xfrm>
              <a:off x="7239650" y="2524988"/>
              <a:ext cx="288925" cy="13700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31"/>
            <p:cNvSpPr/>
            <p:nvPr/>
          </p:nvSpPr>
          <p:spPr>
            <a:xfrm>
              <a:off x="3815413" y="1934438"/>
              <a:ext cx="388938" cy="388938"/>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31"/>
            <p:cNvSpPr/>
            <p:nvPr/>
          </p:nvSpPr>
          <p:spPr>
            <a:xfrm>
              <a:off x="3304238" y="1964601"/>
              <a:ext cx="328613" cy="3302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31"/>
            <p:cNvSpPr/>
            <p:nvPr/>
          </p:nvSpPr>
          <p:spPr>
            <a:xfrm>
              <a:off x="3842400" y="2505938"/>
              <a:ext cx="330200" cy="331788"/>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31"/>
            <p:cNvSpPr/>
            <p:nvPr/>
          </p:nvSpPr>
          <p:spPr>
            <a:xfrm>
              <a:off x="3866213" y="3017113"/>
              <a:ext cx="282575" cy="28257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31"/>
            <p:cNvSpPr/>
            <p:nvPr/>
          </p:nvSpPr>
          <p:spPr>
            <a:xfrm>
              <a:off x="3331225" y="2531338"/>
              <a:ext cx="277813" cy="280988"/>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31"/>
            <p:cNvSpPr/>
            <p:nvPr/>
          </p:nvSpPr>
          <p:spPr>
            <a:xfrm>
              <a:off x="2845450" y="1991588"/>
              <a:ext cx="279400" cy="280988"/>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1" name="Google Shape;121;p31"/>
          <p:cNvSpPr txBox="1">
            <a:spLocks noGrp="1"/>
          </p:cNvSpPr>
          <p:nvPr>
            <p:ph type="sldNum" idx="12"/>
          </p:nvPr>
        </p:nvSpPr>
        <p:spPr>
          <a:xfrm>
            <a:off x="11459887" y="6544167"/>
            <a:ext cx="312420" cy="184666"/>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2" name="Google Shape;122;p31"/>
          <p:cNvSpPr txBox="1">
            <a:spLocks noGrp="1"/>
          </p:cNvSpPr>
          <p:nvPr>
            <p:ph type="ftr" idx="11"/>
          </p:nvPr>
        </p:nvSpPr>
        <p:spPr>
          <a:xfrm>
            <a:off x="5673091" y="6544167"/>
            <a:ext cx="5680710" cy="184666"/>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92317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cSld name="1_Title Only">
    <p:bg>
      <p:bgPr>
        <a:solidFill>
          <a:schemeClr val="lt1"/>
        </a:solidFill>
        <a:effectLst/>
      </p:bgPr>
    </p:bg>
    <p:spTree>
      <p:nvGrpSpPr>
        <p:cNvPr id="1" name="Shape 726"/>
        <p:cNvGrpSpPr/>
        <p:nvPr/>
      </p:nvGrpSpPr>
      <p:grpSpPr>
        <a:xfrm>
          <a:off x="0" y="0"/>
          <a:ext cx="0" cy="0"/>
          <a:chOff x="0" y="0"/>
          <a:chExt cx="0" cy="0"/>
        </a:xfrm>
      </p:grpSpPr>
      <p:sp>
        <p:nvSpPr>
          <p:cNvPr id="727" name="Google Shape;727;p112"/>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112"/>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29" name="Google Shape;729;p112"/>
          <p:cNvSpPr txBox="1">
            <a:spLocks noGrp="1"/>
          </p:cNvSpPr>
          <p:nvPr>
            <p:ph type="ftr" idx="11"/>
          </p:nvPr>
        </p:nvSpPr>
        <p:spPr>
          <a:xfrm>
            <a:off x="5673091" y="6335157"/>
            <a:ext cx="5680710" cy="184666"/>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sz="1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55930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Header Number no bkgd">
  <p:cSld name="Section Header Number no bkgd">
    <p:bg>
      <p:bgPr>
        <a:solidFill>
          <a:schemeClr val="dk2"/>
        </a:solidFill>
        <a:effectLst/>
      </p:bgPr>
    </p:bg>
    <p:spTree>
      <p:nvGrpSpPr>
        <p:cNvPr id="1" name="Shape 123"/>
        <p:cNvGrpSpPr/>
        <p:nvPr/>
      </p:nvGrpSpPr>
      <p:grpSpPr>
        <a:xfrm>
          <a:off x="0" y="0"/>
          <a:ext cx="0" cy="0"/>
          <a:chOff x="0" y="0"/>
          <a:chExt cx="0" cy="0"/>
        </a:xfrm>
      </p:grpSpPr>
      <p:sp>
        <p:nvSpPr>
          <p:cNvPr id="124" name="Google Shape;124;p113"/>
          <p:cNvSpPr txBox="1">
            <a:spLocks noGrp="1"/>
          </p:cNvSpPr>
          <p:nvPr>
            <p:ph type="ftr" idx="11"/>
          </p:nvPr>
        </p:nvSpPr>
        <p:spPr>
          <a:xfrm>
            <a:off x="5673091" y="6335157"/>
            <a:ext cx="5680710" cy="184666"/>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13"/>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p113"/>
          <p:cNvSpPr txBox="1">
            <a:spLocks noGrp="1"/>
          </p:cNvSpPr>
          <p:nvPr>
            <p:ph type="body" idx="1"/>
          </p:nvPr>
        </p:nvSpPr>
        <p:spPr>
          <a:xfrm>
            <a:off x="2785530" y="2668307"/>
            <a:ext cx="7246200" cy="2489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6200"/>
              <a:buNone/>
              <a:defRPr sz="6200">
                <a:solidFill>
                  <a:schemeClr val="lt1"/>
                </a:solidFill>
                <a:latin typeface="Arial"/>
                <a:ea typeface="Arial"/>
                <a:cs typeface="Arial"/>
                <a:sym typeface="Arial"/>
              </a:defRPr>
            </a:lvl1pPr>
            <a:lvl2pPr marL="914400" lvl="1" indent="-228600" algn="l">
              <a:lnSpc>
                <a:spcPct val="150000"/>
              </a:lnSpc>
              <a:spcBef>
                <a:spcPts val="3600"/>
              </a:spcBef>
              <a:spcAft>
                <a:spcPts val="0"/>
              </a:spcAft>
              <a:buClr>
                <a:schemeClr val="lt1"/>
              </a:buClr>
              <a:buSzPts val="1600"/>
              <a:buNone/>
              <a:defRPr>
                <a:solidFill>
                  <a:schemeClr val="lt1"/>
                </a:solidFill>
              </a:defRPr>
            </a:lvl2pPr>
            <a:lvl3pPr marL="1371600" lvl="2" indent="-330200" algn="l">
              <a:lnSpc>
                <a:spcPct val="90000"/>
              </a:lnSpc>
              <a:spcBef>
                <a:spcPts val="500"/>
              </a:spcBef>
              <a:spcAft>
                <a:spcPts val="0"/>
              </a:spcAft>
              <a:buClr>
                <a:schemeClr val="lt1"/>
              </a:buClr>
              <a:buSzPts val="1600"/>
              <a:buChar char="•"/>
              <a:defRPr>
                <a:solidFill>
                  <a:schemeClr val="lt1"/>
                </a:solidFill>
              </a:defRPr>
            </a:lvl3pPr>
            <a:lvl4pPr marL="1828800" lvl="3" indent="-317500" algn="l">
              <a:lnSpc>
                <a:spcPct val="90000"/>
              </a:lnSpc>
              <a:spcBef>
                <a:spcPts val="500"/>
              </a:spcBef>
              <a:spcAft>
                <a:spcPts val="0"/>
              </a:spcAft>
              <a:buClr>
                <a:schemeClr val="lt1"/>
              </a:buClr>
              <a:buSzPts val="1400"/>
              <a:buChar char="–"/>
              <a:defRPr>
                <a:solidFill>
                  <a:schemeClr val="lt1"/>
                </a:solidFill>
              </a:defRPr>
            </a:lvl4pPr>
            <a:lvl5pPr marL="2286000" lvl="4" indent="-304800" algn="l">
              <a:lnSpc>
                <a:spcPct val="90000"/>
              </a:lnSpc>
              <a:spcBef>
                <a:spcPts val="500"/>
              </a:spcBef>
              <a:spcAft>
                <a:spcPts val="0"/>
              </a:spcAft>
              <a:buClr>
                <a:schemeClr val="lt1"/>
              </a:buClr>
              <a:buSzPts val="12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13"/>
          <p:cNvSpPr txBox="1">
            <a:spLocks noGrp="1"/>
          </p:cNvSpPr>
          <p:nvPr>
            <p:ph type="body" idx="2"/>
          </p:nvPr>
        </p:nvSpPr>
        <p:spPr>
          <a:xfrm>
            <a:off x="585787" y="2702175"/>
            <a:ext cx="1370012" cy="2489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6200"/>
              <a:buNone/>
              <a:defRPr sz="6200" b="1" i="0">
                <a:solidFill>
                  <a:schemeClr val="lt1"/>
                </a:solidFill>
                <a:latin typeface="Arial"/>
                <a:ea typeface="Arial"/>
                <a:cs typeface="Arial"/>
                <a:sym typeface="Arial"/>
              </a:defRPr>
            </a:lvl1pPr>
            <a:lvl2pPr marL="914400" lvl="1" indent="-228600" algn="l">
              <a:lnSpc>
                <a:spcPct val="150000"/>
              </a:lnSpc>
              <a:spcBef>
                <a:spcPts val="1600"/>
              </a:spcBef>
              <a:spcAft>
                <a:spcPts val="0"/>
              </a:spcAft>
              <a:buClr>
                <a:schemeClr val="lt1"/>
              </a:buClr>
              <a:buSzPts val="1600"/>
              <a:buNone/>
              <a:defRPr>
                <a:solidFill>
                  <a:schemeClr val="lt1"/>
                </a:solidFill>
              </a:defRPr>
            </a:lvl2pPr>
            <a:lvl3pPr marL="1371600" lvl="2" indent="-330200" algn="l">
              <a:lnSpc>
                <a:spcPct val="90000"/>
              </a:lnSpc>
              <a:spcBef>
                <a:spcPts val="500"/>
              </a:spcBef>
              <a:spcAft>
                <a:spcPts val="0"/>
              </a:spcAft>
              <a:buClr>
                <a:schemeClr val="lt1"/>
              </a:buClr>
              <a:buSzPts val="1600"/>
              <a:buChar char="•"/>
              <a:defRPr>
                <a:solidFill>
                  <a:schemeClr val="lt1"/>
                </a:solidFill>
              </a:defRPr>
            </a:lvl3pPr>
            <a:lvl4pPr marL="1828800" lvl="3" indent="-317500" algn="l">
              <a:lnSpc>
                <a:spcPct val="90000"/>
              </a:lnSpc>
              <a:spcBef>
                <a:spcPts val="500"/>
              </a:spcBef>
              <a:spcAft>
                <a:spcPts val="0"/>
              </a:spcAft>
              <a:buClr>
                <a:schemeClr val="lt1"/>
              </a:buClr>
              <a:buSzPts val="1400"/>
              <a:buChar char="–"/>
              <a:defRPr>
                <a:solidFill>
                  <a:schemeClr val="lt1"/>
                </a:solidFill>
              </a:defRPr>
            </a:lvl4pPr>
            <a:lvl5pPr marL="2286000" lvl="4" indent="-304800" algn="l">
              <a:lnSpc>
                <a:spcPct val="90000"/>
              </a:lnSpc>
              <a:spcBef>
                <a:spcPts val="500"/>
              </a:spcBef>
              <a:spcAft>
                <a:spcPts val="0"/>
              </a:spcAft>
              <a:buClr>
                <a:schemeClr val="lt1"/>
              </a:buClr>
              <a:buSzPts val="12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8" name="Google Shape;128;p113"/>
          <p:cNvCxnSpPr/>
          <p:nvPr/>
        </p:nvCxnSpPr>
        <p:spPr>
          <a:xfrm>
            <a:off x="2190750" y="0"/>
            <a:ext cx="0" cy="3429000"/>
          </a:xfrm>
          <a:prstGeom prst="straightConnector1">
            <a:avLst/>
          </a:prstGeom>
          <a:noFill/>
          <a:ln w="635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655697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and Content no subtitle no bkgd">
  <p:cSld name="Title and Content no subtitle no bkgd">
    <p:spTree>
      <p:nvGrpSpPr>
        <p:cNvPr id="1" name="Shape 129"/>
        <p:cNvGrpSpPr/>
        <p:nvPr/>
      </p:nvGrpSpPr>
      <p:grpSpPr>
        <a:xfrm>
          <a:off x="0" y="0"/>
          <a:ext cx="0" cy="0"/>
          <a:chOff x="0" y="0"/>
          <a:chExt cx="0" cy="0"/>
        </a:xfrm>
      </p:grpSpPr>
      <p:sp>
        <p:nvSpPr>
          <p:cNvPr id="130" name="Google Shape;130;p76"/>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76"/>
          <p:cNvSpPr txBox="1">
            <a:spLocks noGrp="1"/>
          </p:cNvSpPr>
          <p:nvPr>
            <p:ph type="body" idx="1"/>
          </p:nvPr>
        </p:nvSpPr>
        <p:spPr>
          <a:xfrm>
            <a:off x="611188" y="1295400"/>
            <a:ext cx="8011702" cy="441882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2"/>
              </a:buClr>
              <a:buSzPts val="1800"/>
              <a:buNone/>
              <a:defRPr>
                <a:latin typeface="Arial"/>
                <a:ea typeface="Arial"/>
                <a:cs typeface="Arial"/>
                <a:sym typeface="Arial"/>
              </a:defRPr>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76"/>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p76"/>
          <p:cNvSpPr txBox="1">
            <a:spLocks noGrp="1"/>
          </p:cNvSpPr>
          <p:nvPr>
            <p:ph type="ftr" idx="11"/>
          </p:nvPr>
        </p:nvSpPr>
        <p:spPr>
          <a:xfrm>
            <a:off x="5673091" y="6335157"/>
            <a:ext cx="5680710" cy="184666"/>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sz="1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 name="Google Shape;134;p76"/>
          <p:cNvCxnSpPr/>
          <p:nvPr/>
        </p:nvCxnSpPr>
        <p:spPr>
          <a:xfrm>
            <a:off x="450273" y="-1905"/>
            <a:ext cx="0" cy="925829"/>
          </a:xfrm>
          <a:prstGeom prst="straightConnector1">
            <a:avLst/>
          </a:prstGeom>
          <a:noFill/>
          <a:ln w="63500" cap="flat" cmpd="sng">
            <a:solidFill>
              <a:schemeClr val="accent1"/>
            </a:solidFill>
            <a:prstDash val="solid"/>
            <a:miter lim="800000"/>
            <a:headEnd type="none" w="sm" len="sm"/>
            <a:tailEnd type="none" w="sm" len="sm"/>
          </a:ln>
        </p:spPr>
      </p:cxnSp>
      <p:grpSp>
        <p:nvGrpSpPr>
          <p:cNvPr id="135" name="Google Shape;135;p76"/>
          <p:cNvGrpSpPr/>
          <p:nvPr/>
        </p:nvGrpSpPr>
        <p:grpSpPr>
          <a:xfrm>
            <a:off x="637193" y="6137611"/>
            <a:ext cx="831561" cy="351496"/>
            <a:chOff x="479425" y="5372100"/>
            <a:chExt cx="1273175" cy="538163"/>
          </a:xfrm>
        </p:grpSpPr>
        <p:sp>
          <p:nvSpPr>
            <p:cNvPr id="136" name="Google Shape;136;p76"/>
            <p:cNvSpPr/>
            <p:nvPr/>
          </p:nvSpPr>
          <p:spPr>
            <a:xfrm>
              <a:off x="604838" y="5380038"/>
              <a:ext cx="234950" cy="236538"/>
            </a:xfrm>
            <a:custGeom>
              <a:avLst/>
              <a:gdLst/>
              <a:ahLst/>
              <a:cxnLst/>
              <a:rect l="l" t="t" r="r" b="b"/>
              <a:pathLst>
                <a:path w="863" h="866" extrusionOk="0">
                  <a:moveTo>
                    <a:pt x="164" y="0"/>
                  </a:moveTo>
                  <a:cubicBezTo>
                    <a:pt x="255" y="0"/>
                    <a:pt x="328" y="73"/>
                    <a:pt x="328" y="164"/>
                  </a:cubicBezTo>
                  <a:cubicBezTo>
                    <a:pt x="328" y="254"/>
                    <a:pt x="255" y="328"/>
                    <a:pt x="164" y="328"/>
                  </a:cubicBezTo>
                  <a:cubicBezTo>
                    <a:pt x="74" y="328"/>
                    <a:pt x="0" y="254"/>
                    <a:pt x="0" y="164"/>
                  </a:cubicBezTo>
                  <a:cubicBezTo>
                    <a:pt x="0" y="73"/>
                    <a:pt x="74" y="0"/>
                    <a:pt x="164" y="0"/>
                  </a:cubicBezTo>
                  <a:close/>
                  <a:moveTo>
                    <a:pt x="536" y="702"/>
                  </a:moveTo>
                  <a:cubicBezTo>
                    <a:pt x="536" y="793"/>
                    <a:pt x="609" y="866"/>
                    <a:pt x="699" y="866"/>
                  </a:cubicBezTo>
                  <a:cubicBezTo>
                    <a:pt x="790" y="866"/>
                    <a:pt x="863" y="793"/>
                    <a:pt x="863" y="702"/>
                  </a:cubicBezTo>
                  <a:cubicBezTo>
                    <a:pt x="863" y="612"/>
                    <a:pt x="790" y="538"/>
                    <a:pt x="699" y="538"/>
                  </a:cubicBezTo>
                  <a:cubicBezTo>
                    <a:pt x="609" y="538"/>
                    <a:pt x="536" y="612"/>
                    <a:pt x="536" y="702"/>
                  </a:cubicBezTo>
                  <a:close/>
                </a:path>
              </a:pathLst>
            </a:custGeom>
            <a:solidFill>
              <a:srgbClr val="2193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76"/>
            <p:cNvSpPr/>
            <p:nvPr/>
          </p:nvSpPr>
          <p:spPr>
            <a:xfrm>
              <a:off x="479425" y="5386388"/>
              <a:ext cx="354013" cy="355600"/>
            </a:xfrm>
            <a:custGeom>
              <a:avLst/>
              <a:gdLst/>
              <a:ahLst/>
              <a:cxnLst/>
              <a:rect l="l" t="t" r="r" b="b"/>
              <a:pathLst>
                <a:path w="1297" h="1299" extrusionOk="0">
                  <a:moveTo>
                    <a:pt x="1157" y="1020"/>
                  </a:moveTo>
                  <a:cubicBezTo>
                    <a:pt x="1234" y="1020"/>
                    <a:pt x="1297" y="1082"/>
                    <a:pt x="1297" y="1159"/>
                  </a:cubicBezTo>
                  <a:cubicBezTo>
                    <a:pt x="1297" y="1236"/>
                    <a:pt x="1234" y="1299"/>
                    <a:pt x="1157" y="1299"/>
                  </a:cubicBezTo>
                  <a:cubicBezTo>
                    <a:pt x="1080" y="1299"/>
                    <a:pt x="1018" y="1236"/>
                    <a:pt x="1018" y="1159"/>
                  </a:cubicBezTo>
                  <a:cubicBezTo>
                    <a:pt x="1018" y="1082"/>
                    <a:pt x="1080" y="1020"/>
                    <a:pt x="1157" y="1020"/>
                  </a:cubicBezTo>
                  <a:close/>
                  <a:moveTo>
                    <a:pt x="483" y="676"/>
                  </a:moveTo>
                  <a:cubicBezTo>
                    <a:pt x="483" y="753"/>
                    <a:pt x="545" y="816"/>
                    <a:pt x="622" y="816"/>
                  </a:cubicBezTo>
                  <a:cubicBezTo>
                    <a:pt x="699" y="816"/>
                    <a:pt x="762" y="753"/>
                    <a:pt x="762" y="676"/>
                  </a:cubicBezTo>
                  <a:cubicBezTo>
                    <a:pt x="762" y="599"/>
                    <a:pt x="699" y="537"/>
                    <a:pt x="622" y="537"/>
                  </a:cubicBezTo>
                  <a:cubicBezTo>
                    <a:pt x="545" y="537"/>
                    <a:pt x="483" y="599"/>
                    <a:pt x="483" y="676"/>
                  </a:cubicBezTo>
                  <a:close/>
                  <a:moveTo>
                    <a:pt x="0" y="139"/>
                  </a:moveTo>
                  <a:cubicBezTo>
                    <a:pt x="0" y="216"/>
                    <a:pt x="62" y="279"/>
                    <a:pt x="139" y="279"/>
                  </a:cubicBezTo>
                  <a:cubicBezTo>
                    <a:pt x="216" y="279"/>
                    <a:pt x="279" y="216"/>
                    <a:pt x="279" y="139"/>
                  </a:cubicBezTo>
                  <a:cubicBezTo>
                    <a:pt x="279" y="62"/>
                    <a:pt x="216" y="0"/>
                    <a:pt x="139" y="0"/>
                  </a:cubicBezTo>
                  <a:cubicBezTo>
                    <a:pt x="62" y="0"/>
                    <a:pt x="0" y="62"/>
                    <a:pt x="0" y="139"/>
                  </a:cubicBezTo>
                  <a:close/>
                </a:path>
              </a:pathLst>
            </a:custGeom>
            <a:solidFill>
              <a:srgbClr val="7AC3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76"/>
            <p:cNvSpPr/>
            <p:nvPr/>
          </p:nvSpPr>
          <p:spPr>
            <a:xfrm>
              <a:off x="742950" y="5372100"/>
              <a:ext cx="1009650" cy="538163"/>
            </a:xfrm>
            <a:custGeom>
              <a:avLst/>
              <a:gdLst/>
              <a:ahLst/>
              <a:cxnLst/>
              <a:rect l="l" t="t" r="r" b="b"/>
              <a:pathLst>
                <a:path w="3695" h="1973" extrusionOk="0">
                  <a:moveTo>
                    <a:pt x="897" y="1535"/>
                  </a:moveTo>
                  <a:cubicBezTo>
                    <a:pt x="993" y="1635"/>
                    <a:pt x="1141" y="1718"/>
                    <a:pt x="1329" y="1718"/>
                  </a:cubicBezTo>
                  <a:cubicBezTo>
                    <a:pt x="1488" y="1718"/>
                    <a:pt x="1567" y="1643"/>
                    <a:pt x="1567" y="1565"/>
                  </a:cubicBezTo>
                  <a:cubicBezTo>
                    <a:pt x="1567" y="1464"/>
                    <a:pt x="1448" y="1429"/>
                    <a:pt x="1291" y="1392"/>
                  </a:cubicBezTo>
                  <a:cubicBezTo>
                    <a:pt x="1070" y="1342"/>
                    <a:pt x="784" y="1281"/>
                    <a:pt x="784" y="978"/>
                  </a:cubicBezTo>
                  <a:cubicBezTo>
                    <a:pt x="784" y="751"/>
                    <a:pt x="979" y="568"/>
                    <a:pt x="1300" y="568"/>
                  </a:cubicBezTo>
                  <a:cubicBezTo>
                    <a:pt x="1516" y="568"/>
                    <a:pt x="1695" y="633"/>
                    <a:pt x="1830" y="758"/>
                  </a:cubicBezTo>
                  <a:cubicBezTo>
                    <a:pt x="1669" y="971"/>
                    <a:pt x="1669" y="971"/>
                    <a:pt x="1669" y="971"/>
                  </a:cubicBezTo>
                  <a:cubicBezTo>
                    <a:pt x="1560" y="870"/>
                    <a:pt x="1413" y="822"/>
                    <a:pt x="1281" y="822"/>
                  </a:cubicBezTo>
                  <a:cubicBezTo>
                    <a:pt x="1150" y="822"/>
                    <a:pt x="1080" y="880"/>
                    <a:pt x="1080" y="960"/>
                  </a:cubicBezTo>
                  <a:cubicBezTo>
                    <a:pt x="1080" y="1053"/>
                    <a:pt x="1194" y="1080"/>
                    <a:pt x="1350" y="1117"/>
                  </a:cubicBezTo>
                  <a:cubicBezTo>
                    <a:pt x="1575" y="1168"/>
                    <a:pt x="1859" y="1236"/>
                    <a:pt x="1859" y="1537"/>
                  </a:cubicBezTo>
                  <a:cubicBezTo>
                    <a:pt x="1859" y="1786"/>
                    <a:pt x="1682" y="1973"/>
                    <a:pt x="1316" y="1973"/>
                  </a:cubicBezTo>
                  <a:cubicBezTo>
                    <a:pt x="1054" y="1973"/>
                    <a:pt x="868" y="1886"/>
                    <a:pt x="739" y="1757"/>
                  </a:cubicBezTo>
                  <a:lnTo>
                    <a:pt x="897" y="1535"/>
                  </a:lnTo>
                  <a:close/>
                  <a:moveTo>
                    <a:pt x="3187" y="1581"/>
                  </a:moveTo>
                  <a:cubicBezTo>
                    <a:pt x="3187" y="1785"/>
                    <a:pt x="3051" y="1947"/>
                    <a:pt x="2792" y="1947"/>
                  </a:cubicBezTo>
                  <a:cubicBezTo>
                    <a:pt x="2055" y="1947"/>
                    <a:pt x="2055" y="1947"/>
                    <a:pt x="2055" y="1947"/>
                  </a:cubicBezTo>
                  <a:cubicBezTo>
                    <a:pt x="2055" y="587"/>
                    <a:pt x="2055" y="587"/>
                    <a:pt x="2055" y="587"/>
                  </a:cubicBezTo>
                  <a:cubicBezTo>
                    <a:pt x="2769" y="587"/>
                    <a:pt x="2769" y="587"/>
                    <a:pt x="2769" y="587"/>
                  </a:cubicBezTo>
                  <a:cubicBezTo>
                    <a:pt x="3027" y="587"/>
                    <a:pt x="3160" y="753"/>
                    <a:pt x="3160" y="934"/>
                  </a:cubicBezTo>
                  <a:cubicBezTo>
                    <a:pt x="3160" y="1105"/>
                    <a:pt x="3053" y="1220"/>
                    <a:pt x="2926" y="1246"/>
                  </a:cubicBezTo>
                  <a:cubicBezTo>
                    <a:pt x="3071" y="1269"/>
                    <a:pt x="3187" y="1410"/>
                    <a:pt x="3187" y="1581"/>
                  </a:cubicBezTo>
                  <a:close/>
                  <a:moveTo>
                    <a:pt x="2344" y="1133"/>
                  </a:moveTo>
                  <a:cubicBezTo>
                    <a:pt x="2706" y="1133"/>
                    <a:pt x="2706" y="1133"/>
                    <a:pt x="2706" y="1133"/>
                  </a:cubicBezTo>
                  <a:cubicBezTo>
                    <a:pt x="2804" y="1133"/>
                    <a:pt x="2865" y="1070"/>
                    <a:pt x="2865" y="981"/>
                  </a:cubicBezTo>
                  <a:cubicBezTo>
                    <a:pt x="2865" y="897"/>
                    <a:pt x="2804" y="833"/>
                    <a:pt x="2706" y="833"/>
                  </a:cubicBezTo>
                  <a:cubicBezTo>
                    <a:pt x="2344" y="833"/>
                    <a:pt x="2344" y="833"/>
                    <a:pt x="2344" y="833"/>
                  </a:cubicBezTo>
                  <a:lnTo>
                    <a:pt x="2344" y="1133"/>
                  </a:lnTo>
                  <a:close/>
                  <a:moveTo>
                    <a:pt x="2893" y="1539"/>
                  </a:moveTo>
                  <a:cubicBezTo>
                    <a:pt x="2893" y="1453"/>
                    <a:pt x="2832" y="1380"/>
                    <a:pt x="2717" y="1380"/>
                  </a:cubicBezTo>
                  <a:cubicBezTo>
                    <a:pt x="2344" y="1380"/>
                    <a:pt x="2344" y="1380"/>
                    <a:pt x="2344" y="1380"/>
                  </a:cubicBezTo>
                  <a:cubicBezTo>
                    <a:pt x="2344" y="1701"/>
                    <a:pt x="2344" y="1701"/>
                    <a:pt x="2344" y="1701"/>
                  </a:cubicBezTo>
                  <a:cubicBezTo>
                    <a:pt x="2717" y="1701"/>
                    <a:pt x="2717" y="1701"/>
                    <a:pt x="2717" y="1701"/>
                  </a:cubicBezTo>
                  <a:cubicBezTo>
                    <a:pt x="2717" y="1699"/>
                    <a:pt x="2717" y="1699"/>
                    <a:pt x="2717" y="1699"/>
                  </a:cubicBezTo>
                  <a:cubicBezTo>
                    <a:pt x="2827" y="1699"/>
                    <a:pt x="2893" y="1636"/>
                    <a:pt x="2893" y="1539"/>
                  </a:cubicBezTo>
                  <a:close/>
                  <a:moveTo>
                    <a:pt x="3405" y="1947"/>
                  </a:moveTo>
                  <a:cubicBezTo>
                    <a:pt x="3695" y="1947"/>
                    <a:pt x="3695" y="1947"/>
                    <a:pt x="3695" y="1947"/>
                  </a:cubicBezTo>
                  <a:cubicBezTo>
                    <a:pt x="3695" y="587"/>
                    <a:pt x="3695" y="587"/>
                    <a:pt x="3695" y="587"/>
                  </a:cubicBezTo>
                  <a:cubicBezTo>
                    <a:pt x="3405" y="587"/>
                    <a:pt x="3405" y="587"/>
                    <a:pt x="3405" y="587"/>
                  </a:cubicBezTo>
                  <a:lnTo>
                    <a:pt x="3405" y="1947"/>
                  </a:lnTo>
                  <a:close/>
                  <a:moveTo>
                    <a:pt x="0" y="194"/>
                  </a:moveTo>
                  <a:cubicBezTo>
                    <a:pt x="0" y="301"/>
                    <a:pt x="86" y="387"/>
                    <a:pt x="193" y="387"/>
                  </a:cubicBezTo>
                  <a:cubicBezTo>
                    <a:pt x="300" y="387"/>
                    <a:pt x="387" y="301"/>
                    <a:pt x="387" y="194"/>
                  </a:cubicBezTo>
                  <a:cubicBezTo>
                    <a:pt x="387" y="87"/>
                    <a:pt x="300" y="0"/>
                    <a:pt x="193" y="0"/>
                  </a:cubicBezTo>
                  <a:cubicBezTo>
                    <a:pt x="86" y="0"/>
                    <a:pt x="0" y="87"/>
                    <a:pt x="0" y="1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932427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Only no bkgd">
  <p:cSld name="Title Only no bkgd">
    <p:spTree>
      <p:nvGrpSpPr>
        <p:cNvPr id="1" name="Shape 139"/>
        <p:cNvGrpSpPr/>
        <p:nvPr/>
      </p:nvGrpSpPr>
      <p:grpSpPr>
        <a:xfrm>
          <a:off x="0" y="0"/>
          <a:ext cx="0" cy="0"/>
          <a:chOff x="0" y="0"/>
          <a:chExt cx="0" cy="0"/>
        </a:xfrm>
      </p:grpSpPr>
      <p:sp>
        <p:nvSpPr>
          <p:cNvPr id="140" name="Google Shape;140;p148"/>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48"/>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2" name="Google Shape;142;p148"/>
          <p:cNvSpPr txBox="1">
            <a:spLocks noGrp="1"/>
          </p:cNvSpPr>
          <p:nvPr>
            <p:ph type="ftr" idx="11"/>
          </p:nvPr>
        </p:nvSpPr>
        <p:spPr>
          <a:xfrm>
            <a:off x="5673091" y="6335157"/>
            <a:ext cx="5680710" cy="184666"/>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sz="1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3" name="Google Shape;143;p148"/>
          <p:cNvCxnSpPr/>
          <p:nvPr/>
        </p:nvCxnSpPr>
        <p:spPr>
          <a:xfrm>
            <a:off x="450273" y="-1905"/>
            <a:ext cx="0" cy="925829"/>
          </a:xfrm>
          <a:prstGeom prst="straightConnector1">
            <a:avLst/>
          </a:prstGeom>
          <a:noFill/>
          <a:ln w="63500" cap="flat" cmpd="sng">
            <a:solidFill>
              <a:schemeClr val="accent1"/>
            </a:solidFill>
            <a:prstDash val="solid"/>
            <a:miter lim="800000"/>
            <a:headEnd type="none" w="sm" len="sm"/>
            <a:tailEnd type="none" w="sm" len="sm"/>
          </a:ln>
        </p:spPr>
      </p:cxnSp>
      <p:grpSp>
        <p:nvGrpSpPr>
          <p:cNvPr id="144" name="Google Shape;144;p148"/>
          <p:cNvGrpSpPr/>
          <p:nvPr/>
        </p:nvGrpSpPr>
        <p:grpSpPr>
          <a:xfrm>
            <a:off x="637193" y="6137611"/>
            <a:ext cx="831561" cy="351496"/>
            <a:chOff x="479425" y="5372100"/>
            <a:chExt cx="1273175" cy="538163"/>
          </a:xfrm>
        </p:grpSpPr>
        <p:sp>
          <p:nvSpPr>
            <p:cNvPr id="145" name="Google Shape;145;p148"/>
            <p:cNvSpPr/>
            <p:nvPr/>
          </p:nvSpPr>
          <p:spPr>
            <a:xfrm>
              <a:off x="604838" y="5380038"/>
              <a:ext cx="234950" cy="236538"/>
            </a:xfrm>
            <a:custGeom>
              <a:avLst/>
              <a:gdLst/>
              <a:ahLst/>
              <a:cxnLst/>
              <a:rect l="l" t="t" r="r" b="b"/>
              <a:pathLst>
                <a:path w="863" h="866" extrusionOk="0">
                  <a:moveTo>
                    <a:pt x="164" y="0"/>
                  </a:moveTo>
                  <a:cubicBezTo>
                    <a:pt x="255" y="0"/>
                    <a:pt x="328" y="73"/>
                    <a:pt x="328" y="164"/>
                  </a:cubicBezTo>
                  <a:cubicBezTo>
                    <a:pt x="328" y="254"/>
                    <a:pt x="255" y="328"/>
                    <a:pt x="164" y="328"/>
                  </a:cubicBezTo>
                  <a:cubicBezTo>
                    <a:pt x="74" y="328"/>
                    <a:pt x="0" y="254"/>
                    <a:pt x="0" y="164"/>
                  </a:cubicBezTo>
                  <a:cubicBezTo>
                    <a:pt x="0" y="73"/>
                    <a:pt x="74" y="0"/>
                    <a:pt x="164" y="0"/>
                  </a:cubicBezTo>
                  <a:close/>
                  <a:moveTo>
                    <a:pt x="536" y="702"/>
                  </a:moveTo>
                  <a:cubicBezTo>
                    <a:pt x="536" y="793"/>
                    <a:pt x="609" y="866"/>
                    <a:pt x="699" y="866"/>
                  </a:cubicBezTo>
                  <a:cubicBezTo>
                    <a:pt x="790" y="866"/>
                    <a:pt x="863" y="793"/>
                    <a:pt x="863" y="702"/>
                  </a:cubicBezTo>
                  <a:cubicBezTo>
                    <a:pt x="863" y="612"/>
                    <a:pt x="790" y="538"/>
                    <a:pt x="699" y="538"/>
                  </a:cubicBezTo>
                  <a:cubicBezTo>
                    <a:pt x="609" y="538"/>
                    <a:pt x="536" y="612"/>
                    <a:pt x="536" y="702"/>
                  </a:cubicBezTo>
                  <a:close/>
                </a:path>
              </a:pathLst>
            </a:custGeom>
            <a:solidFill>
              <a:srgbClr val="2193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148"/>
            <p:cNvSpPr/>
            <p:nvPr/>
          </p:nvSpPr>
          <p:spPr>
            <a:xfrm>
              <a:off x="479425" y="5386388"/>
              <a:ext cx="354013" cy="355600"/>
            </a:xfrm>
            <a:custGeom>
              <a:avLst/>
              <a:gdLst/>
              <a:ahLst/>
              <a:cxnLst/>
              <a:rect l="l" t="t" r="r" b="b"/>
              <a:pathLst>
                <a:path w="1297" h="1299" extrusionOk="0">
                  <a:moveTo>
                    <a:pt x="1157" y="1020"/>
                  </a:moveTo>
                  <a:cubicBezTo>
                    <a:pt x="1234" y="1020"/>
                    <a:pt x="1297" y="1082"/>
                    <a:pt x="1297" y="1159"/>
                  </a:cubicBezTo>
                  <a:cubicBezTo>
                    <a:pt x="1297" y="1236"/>
                    <a:pt x="1234" y="1299"/>
                    <a:pt x="1157" y="1299"/>
                  </a:cubicBezTo>
                  <a:cubicBezTo>
                    <a:pt x="1080" y="1299"/>
                    <a:pt x="1018" y="1236"/>
                    <a:pt x="1018" y="1159"/>
                  </a:cubicBezTo>
                  <a:cubicBezTo>
                    <a:pt x="1018" y="1082"/>
                    <a:pt x="1080" y="1020"/>
                    <a:pt x="1157" y="1020"/>
                  </a:cubicBezTo>
                  <a:close/>
                  <a:moveTo>
                    <a:pt x="483" y="676"/>
                  </a:moveTo>
                  <a:cubicBezTo>
                    <a:pt x="483" y="753"/>
                    <a:pt x="545" y="816"/>
                    <a:pt x="622" y="816"/>
                  </a:cubicBezTo>
                  <a:cubicBezTo>
                    <a:pt x="699" y="816"/>
                    <a:pt x="762" y="753"/>
                    <a:pt x="762" y="676"/>
                  </a:cubicBezTo>
                  <a:cubicBezTo>
                    <a:pt x="762" y="599"/>
                    <a:pt x="699" y="537"/>
                    <a:pt x="622" y="537"/>
                  </a:cubicBezTo>
                  <a:cubicBezTo>
                    <a:pt x="545" y="537"/>
                    <a:pt x="483" y="599"/>
                    <a:pt x="483" y="676"/>
                  </a:cubicBezTo>
                  <a:close/>
                  <a:moveTo>
                    <a:pt x="0" y="139"/>
                  </a:moveTo>
                  <a:cubicBezTo>
                    <a:pt x="0" y="216"/>
                    <a:pt x="62" y="279"/>
                    <a:pt x="139" y="279"/>
                  </a:cubicBezTo>
                  <a:cubicBezTo>
                    <a:pt x="216" y="279"/>
                    <a:pt x="279" y="216"/>
                    <a:pt x="279" y="139"/>
                  </a:cubicBezTo>
                  <a:cubicBezTo>
                    <a:pt x="279" y="62"/>
                    <a:pt x="216" y="0"/>
                    <a:pt x="139" y="0"/>
                  </a:cubicBezTo>
                  <a:cubicBezTo>
                    <a:pt x="62" y="0"/>
                    <a:pt x="0" y="62"/>
                    <a:pt x="0" y="139"/>
                  </a:cubicBezTo>
                  <a:close/>
                </a:path>
              </a:pathLst>
            </a:custGeom>
            <a:solidFill>
              <a:srgbClr val="7AC3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148"/>
            <p:cNvSpPr/>
            <p:nvPr/>
          </p:nvSpPr>
          <p:spPr>
            <a:xfrm>
              <a:off x="742950" y="5372100"/>
              <a:ext cx="1009650" cy="538163"/>
            </a:xfrm>
            <a:custGeom>
              <a:avLst/>
              <a:gdLst/>
              <a:ahLst/>
              <a:cxnLst/>
              <a:rect l="l" t="t" r="r" b="b"/>
              <a:pathLst>
                <a:path w="3695" h="1973" extrusionOk="0">
                  <a:moveTo>
                    <a:pt x="897" y="1535"/>
                  </a:moveTo>
                  <a:cubicBezTo>
                    <a:pt x="993" y="1635"/>
                    <a:pt x="1141" y="1718"/>
                    <a:pt x="1329" y="1718"/>
                  </a:cubicBezTo>
                  <a:cubicBezTo>
                    <a:pt x="1488" y="1718"/>
                    <a:pt x="1567" y="1643"/>
                    <a:pt x="1567" y="1565"/>
                  </a:cubicBezTo>
                  <a:cubicBezTo>
                    <a:pt x="1567" y="1464"/>
                    <a:pt x="1448" y="1429"/>
                    <a:pt x="1291" y="1392"/>
                  </a:cubicBezTo>
                  <a:cubicBezTo>
                    <a:pt x="1070" y="1342"/>
                    <a:pt x="784" y="1281"/>
                    <a:pt x="784" y="978"/>
                  </a:cubicBezTo>
                  <a:cubicBezTo>
                    <a:pt x="784" y="751"/>
                    <a:pt x="979" y="568"/>
                    <a:pt x="1300" y="568"/>
                  </a:cubicBezTo>
                  <a:cubicBezTo>
                    <a:pt x="1516" y="568"/>
                    <a:pt x="1695" y="633"/>
                    <a:pt x="1830" y="758"/>
                  </a:cubicBezTo>
                  <a:cubicBezTo>
                    <a:pt x="1669" y="971"/>
                    <a:pt x="1669" y="971"/>
                    <a:pt x="1669" y="971"/>
                  </a:cubicBezTo>
                  <a:cubicBezTo>
                    <a:pt x="1560" y="870"/>
                    <a:pt x="1413" y="822"/>
                    <a:pt x="1281" y="822"/>
                  </a:cubicBezTo>
                  <a:cubicBezTo>
                    <a:pt x="1150" y="822"/>
                    <a:pt x="1080" y="880"/>
                    <a:pt x="1080" y="960"/>
                  </a:cubicBezTo>
                  <a:cubicBezTo>
                    <a:pt x="1080" y="1053"/>
                    <a:pt x="1194" y="1080"/>
                    <a:pt x="1350" y="1117"/>
                  </a:cubicBezTo>
                  <a:cubicBezTo>
                    <a:pt x="1575" y="1168"/>
                    <a:pt x="1859" y="1236"/>
                    <a:pt x="1859" y="1537"/>
                  </a:cubicBezTo>
                  <a:cubicBezTo>
                    <a:pt x="1859" y="1786"/>
                    <a:pt x="1682" y="1973"/>
                    <a:pt x="1316" y="1973"/>
                  </a:cubicBezTo>
                  <a:cubicBezTo>
                    <a:pt x="1054" y="1973"/>
                    <a:pt x="868" y="1886"/>
                    <a:pt x="739" y="1757"/>
                  </a:cubicBezTo>
                  <a:lnTo>
                    <a:pt x="897" y="1535"/>
                  </a:lnTo>
                  <a:close/>
                  <a:moveTo>
                    <a:pt x="3187" y="1581"/>
                  </a:moveTo>
                  <a:cubicBezTo>
                    <a:pt x="3187" y="1785"/>
                    <a:pt x="3051" y="1947"/>
                    <a:pt x="2792" y="1947"/>
                  </a:cubicBezTo>
                  <a:cubicBezTo>
                    <a:pt x="2055" y="1947"/>
                    <a:pt x="2055" y="1947"/>
                    <a:pt x="2055" y="1947"/>
                  </a:cubicBezTo>
                  <a:cubicBezTo>
                    <a:pt x="2055" y="587"/>
                    <a:pt x="2055" y="587"/>
                    <a:pt x="2055" y="587"/>
                  </a:cubicBezTo>
                  <a:cubicBezTo>
                    <a:pt x="2769" y="587"/>
                    <a:pt x="2769" y="587"/>
                    <a:pt x="2769" y="587"/>
                  </a:cubicBezTo>
                  <a:cubicBezTo>
                    <a:pt x="3027" y="587"/>
                    <a:pt x="3160" y="753"/>
                    <a:pt x="3160" y="934"/>
                  </a:cubicBezTo>
                  <a:cubicBezTo>
                    <a:pt x="3160" y="1105"/>
                    <a:pt x="3053" y="1220"/>
                    <a:pt x="2926" y="1246"/>
                  </a:cubicBezTo>
                  <a:cubicBezTo>
                    <a:pt x="3071" y="1269"/>
                    <a:pt x="3187" y="1410"/>
                    <a:pt x="3187" y="1581"/>
                  </a:cubicBezTo>
                  <a:close/>
                  <a:moveTo>
                    <a:pt x="2344" y="1133"/>
                  </a:moveTo>
                  <a:cubicBezTo>
                    <a:pt x="2706" y="1133"/>
                    <a:pt x="2706" y="1133"/>
                    <a:pt x="2706" y="1133"/>
                  </a:cubicBezTo>
                  <a:cubicBezTo>
                    <a:pt x="2804" y="1133"/>
                    <a:pt x="2865" y="1070"/>
                    <a:pt x="2865" y="981"/>
                  </a:cubicBezTo>
                  <a:cubicBezTo>
                    <a:pt x="2865" y="897"/>
                    <a:pt x="2804" y="833"/>
                    <a:pt x="2706" y="833"/>
                  </a:cubicBezTo>
                  <a:cubicBezTo>
                    <a:pt x="2344" y="833"/>
                    <a:pt x="2344" y="833"/>
                    <a:pt x="2344" y="833"/>
                  </a:cubicBezTo>
                  <a:lnTo>
                    <a:pt x="2344" y="1133"/>
                  </a:lnTo>
                  <a:close/>
                  <a:moveTo>
                    <a:pt x="2893" y="1539"/>
                  </a:moveTo>
                  <a:cubicBezTo>
                    <a:pt x="2893" y="1453"/>
                    <a:pt x="2832" y="1380"/>
                    <a:pt x="2717" y="1380"/>
                  </a:cubicBezTo>
                  <a:cubicBezTo>
                    <a:pt x="2344" y="1380"/>
                    <a:pt x="2344" y="1380"/>
                    <a:pt x="2344" y="1380"/>
                  </a:cubicBezTo>
                  <a:cubicBezTo>
                    <a:pt x="2344" y="1701"/>
                    <a:pt x="2344" y="1701"/>
                    <a:pt x="2344" y="1701"/>
                  </a:cubicBezTo>
                  <a:cubicBezTo>
                    <a:pt x="2717" y="1701"/>
                    <a:pt x="2717" y="1701"/>
                    <a:pt x="2717" y="1701"/>
                  </a:cubicBezTo>
                  <a:cubicBezTo>
                    <a:pt x="2717" y="1699"/>
                    <a:pt x="2717" y="1699"/>
                    <a:pt x="2717" y="1699"/>
                  </a:cubicBezTo>
                  <a:cubicBezTo>
                    <a:pt x="2827" y="1699"/>
                    <a:pt x="2893" y="1636"/>
                    <a:pt x="2893" y="1539"/>
                  </a:cubicBezTo>
                  <a:close/>
                  <a:moveTo>
                    <a:pt x="3405" y="1947"/>
                  </a:moveTo>
                  <a:cubicBezTo>
                    <a:pt x="3695" y="1947"/>
                    <a:pt x="3695" y="1947"/>
                    <a:pt x="3695" y="1947"/>
                  </a:cubicBezTo>
                  <a:cubicBezTo>
                    <a:pt x="3695" y="587"/>
                    <a:pt x="3695" y="587"/>
                    <a:pt x="3695" y="587"/>
                  </a:cubicBezTo>
                  <a:cubicBezTo>
                    <a:pt x="3405" y="587"/>
                    <a:pt x="3405" y="587"/>
                    <a:pt x="3405" y="587"/>
                  </a:cubicBezTo>
                  <a:lnTo>
                    <a:pt x="3405" y="1947"/>
                  </a:lnTo>
                  <a:close/>
                  <a:moveTo>
                    <a:pt x="0" y="194"/>
                  </a:moveTo>
                  <a:cubicBezTo>
                    <a:pt x="0" y="301"/>
                    <a:pt x="86" y="387"/>
                    <a:pt x="193" y="387"/>
                  </a:cubicBezTo>
                  <a:cubicBezTo>
                    <a:pt x="300" y="387"/>
                    <a:pt x="387" y="301"/>
                    <a:pt x="387" y="194"/>
                  </a:cubicBezTo>
                  <a:cubicBezTo>
                    <a:pt x="387" y="87"/>
                    <a:pt x="300" y="0"/>
                    <a:pt x="193" y="0"/>
                  </a:cubicBezTo>
                  <a:cubicBezTo>
                    <a:pt x="86" y="0"/>
                    <a:pt x="0" y="87"/>
                    <a:pt x="0" y="1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17071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oleObject" Target="../embeddings/oleObject27.bin"/><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tags" Target="../tags/tag27.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image" Target="../media/image2.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image" Target="../media/image1.emf"/><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9"/>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10" imgH="409" progId="TCLayout.ActiveDocument.1">
                  <p:embed/>
                </p:oleObj>
              </mc:Choice>
              <mc:Fallback>
                <p:oleObj name="think-cell Slide" r:id="rId30"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a:t>Source:</a:t>
            </a:r>
          </a:p>
          <a:p>
            <a:r>
              <a:rPr lang="en-US"/>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 id="2147483760" r:id="rId26"/>
    <p:sldLayoutId id="2147483761" r:id="rId27"/>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33"/>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410" imgH="409" progId="TCLayout.ActiveDocument.1">
                  <p:embed/>
                </p:oleObj>
              </mc:Choice>
              <mc:Fallback>
                <p:oleObj name="think-cell Slide" r:id="rId34"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a:t>Source:</a:t>
            </a:r>
          </a:p>
          <a:p>
            <a:r>
              <a:rPr lang="en-US"/>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28" r:id="rId26"/>
    <p:sldLayoutId id="2147483729" r:id="rId27"/>
    <p:sldLayoutId id="2147483730" r:id="rId28"/>
    <p:sldLayoutId id="2147483731" r:id="rId29"/>
    <p:sldLayoutId id="2147483732" r:id="rId30"/>
    <p:sldLayoutId id="2147483733" r:id="rId31"/>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E5A80-C9FB-8B73-FAA0-E1BCA0B52A22}"/>
              </a:ext>
            </a:extLst>
          </p:cNvPr>
          <p:cNvSpPr>
            <a:spLocks noGrp="1"/>
          </p:cNvSpPr>
          <p:nvPr>
            <p:ph type="ctrTitle"/>
          </p:nvPr>
        </p:nvSpPr>
        <p:spPr/>
        <p:txBody>
          <a:bodyPr/>
          <a:lstStyle/>
          <a:p>
            <a:r>
              <a:rPr lang="en-US" dirty="0"/>
              <a:t>Change Management and Communication Planning</a:t>
            </a:r>
          </a:p>
        </p:txBody>
      </p:sp>
      <p:sp>
        <p:nvSpPr>
          <p:cNvPr id="5" name="Subtitle 4">
            <a:extLst>
              <a:ext uri="{FF2B5EF4-FFF2-40B4-BE49-F238E27FC236}">
                <a16:creationId xmlns:a16="http://schemas.microsoft.com/office/drawing/2014/main" id="{2C48C7A1-5B99-68BD-D11B-392B543FCF36}"/>
              </a:ext>
            </a:extLst>
          </p:cNvPr>
          <p:cNvSpPr>
            <a:spLocks noGrp="1"/>
          </p:cNvSpPr>
          <p:nvPr>
            <p:ph type="subTitle" idx="1"/>
          </p:nvPr>
        </p:nvSpPr>
        <p:spPr/>
        <p:txBody>
          <a:bodyPr/>
          <a:lstStyle/>
          <a:p>
            <a:r>
              <a:rPr lang="en-US"/>
              <a:t>A guide to execute successful GTM launches</a:t>
            </a:r>
          </a:p>
        </p:txBody>
      </p:sp>
    </p:spTree>
    <p:extLst>
      <p:ext uri="{BB962C8B-B14F-4D97-AF65-F5344CB8AC3E}">
        <p14:creationId xmlns:p14="http://schemas.microsoft.com/office/powerpoint/2010/main" val="113912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11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dirty="0"/>
              <a:t>Week of Day, Month, Year</a:t>
            </a:r>
            <a:br>
              <a:rPr lang="en-US" dirty="0"/>
            </a:br>
            <a:r>
              <a:rPr lang="en-US" dirty="0"/>
              <a:t>Communication and Change Management Activities</a:t>
            </a:r>
            <a:endParaRPr dirty="0"/>
          </a:p>
        </p:txBody>
      </p:sp>
      <p:sp>
        <p:nvSpPr>
          <p:cNvPr id="1502" name="Google Shape;1502;p115"/>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graphicFrame>
        <p:nvGraphicFramePr>
          <p:cNvPr id="1503" name="Google Shape;1503;p115"/>
          <p:cNvGraphicFramePr/>
          <p:nvPr>
            <p:extLst>
              <p:ext uri="{D42A27DB-BD31-4B8C-83A1-F6EECF244321}">
                <p14:modId xmlns:p14="http://schemas.microsoft.com/office/powerpoint/2010/main" val="3043847429"/>
              </p:ext>
            </p:extLst>
          </p:nvPr>
        </p:nvGraphicFramePr>
        <p:xfrm>
          <a:off x="611188" y="1295400"/>
          <a:ext cx="8906225" cy="4292850"/>
        </p:xfrm>
        <a:graphic>
          <a:graphicData uri="http://schemas.openxmlformats.org/drawingml/2006/table">
            <a:tbl>
              <a:tblPr>
                <a:noFill/>
              </a:tblPr>
              <a:tblGrid>
                <a:gridCol w="1094750">
                  <a:extLst>
                    <a:ext uri="{9D8B030D-6E8A-4147-A177-3AD203B41FA5}">
                      <a16:colId xmlns:a16="http://schemas.microsoft.com/office/drawing/2014/main" val="20000"/>
                    </a:ext>
                  </a:extLst>
                </a:gridCol>
                <a:gridCol w="1115925">
                  <a:extLst>
                    <a:ext uri="{9D8B030D-6E8A-4147-A177-3AD203B41FA5}">
                      <a16:colId xmlns:a16="http://schemas.microsoft.com/office/drawing/2014/main" val="20001"/>
                    </a:ext>
                  </a:extLst>
                </a:gridCol>
                <a:gridCol w="1115925">
                  <a:extLst>
                    <a:ext uri="{9D8B030D-6E8A-4147-A177-3AD203B41FA5}">
                      <a16:colId xmlns:a16="http://schemas.microsoft.com/office/drawing/2014/main" val="20002"/>
                    </a:ext>
                  </a:extLst>
                </a:gridCol>
                <a:gridCol w="1115925">
                  <a:extLst>
                    <a:ext uri="{9D8B030D-6E8A-4147-A177-3AD203B41FA5}">
                      <a16:colId xmlns:a16="http://schemas.microsoft.com/office/drawing/2014/main" val="20003"/>
                    </a:ext>
                  </a:extLst>
                </a:gridCol>
                <a:gridCol w="1115925">
                  <a:extLst>
                    <a:ext uri="{9D8B030D-6E8A-4147-A177-3AD203B41FA5}">
                      <a16:colId xmlns:a16="http://schemas.microsoft.com/office/drawing/2014/main" val="20004"/>
                    </a:ext>
                  </a:extLst>
                </a:gridCol>
                <a:gridCol w="1115925">
                  <a:extLst>
                    <a:ext uri="{9D8B030D-6E8A-4147-A177-3AD203B41FA5}">
                      <a16:colId xmlns:a16="http://schemas.microsoft.com/office/drawing/2014/main" val="20005"/>
                    </a:ext>
                  </a:extLst>
                </a:gridCol>
                <a:gridCol w="1115925">
                  <a:extLst>
                    <a:ext uri="{9D8B030D-6E8A-4147-A177-3AD203B41FA5}">
                      <a16:colId xmlns:a16="http://schemas.microsoft.com/office/drawing/2014/main" val="20006"/>
                    </a:ext>
                  </a:extLst>
                </a:gridCol>
                <a:gridCol w="1115925">
                  <a:extLst>
                    <a:ext uri="{9D8B030D-6E8A-4147-A177-3AD203B41FA5}">
                      <a16:colId xmlns:a16="http://schemas.microsoft.com/office/drawing/2014/main" val="20007"/>
                    </a:ext>
                  </a:extLst>
                </a:gridCol>
              </a:tblGrid>
              <a:tr h="320400">
                <a:tc>
                  <a:txBody>
                    <a:bodyPr/>
                    <a:lstStyle/>
                    <a:p>
                      <a:pPr marL="0" marR="0" lvl="0" indent="0" algn="ctr" rtl="0">
                        <a:lnSpc>
                          <a:spcPct val="100000"/>
                        </a:lnSpc>
                        <a:spcBef>
                          <a:spcPts val="0"/>
                        </a:spcBef>
                        <a:spcAft>
                          <a:spcPts val="0"/>
                        </a:spcAft>
                        <a:buClr>
                          <a:schemeClr val="lt1"/>
                        </a:buClr>
                        <a:buSzPts val="1600"/>
                        <a:buFont typeface="Arial"/>
                        <a:buNone/>
                      </a:pPr>
                      <a:endParaRPr sz="1200" u="none" strike="noStrike" cap="none"/>
                    </a:p>
                  </a:txBody>
                  <a:tcPr marL="71100" marR="71100" marT="35550" marB="3555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7">
                  <a:txBody>
                    <a:bodyPr/>
                    <a:lstStyle/>
                    <a:p>
                      <a:pPr marL="0" marR="0" lvl="0" indent="0" algn="ctr" rtl="0">
                        <a:lnSpc>
                          <a:spcPct val="100000"/>
                        </a:lnSpc>
                        <a:spcBef>
                          <a:spcPts val="0"/>
                        </a:spcBef>
                        <a:spcAft>
                          <a:spcPts val="0"/>
                        </a:spcAft>
                        <a:buClr>
                          <a:schemeClr val="lt1"/>
                        </a:buClr>
                        <a:buSzPts val="1600"/>
                        <a:buFont typeface="Arial"/>
                        <a:buNone/>
                      </a:pPr>
                      <a:r>
                        <a:rPr lang="en-US" sz="1300" b="1" u="none" strike="noStrike" cap="none" dirty="0">
                          <a:solidFill>
                            <a:schemeClr val="lt1"/>
                          </a:solidFill>
                          <a:latin typeface="Arial"/>
                          <a:cs typeface="Arial"/>
                          <a:sym typeface="Arial"/>
                        </a:rPr>
                        <a:t>Month</a:t>
                      </a:r>
                      <a:endParaRPr sz="1300" u="none" strike="noStrike" cap="none" dirty="0"/>
                    </a:p>
                  </a:txBody>
                  <a:tcPr marL="71100" marR="71100" marT="35550" marB="355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400">
                <a:tc>
                  <a:txBody>
                    <a:bodyPr/>
                    <a:lstStyle/>
                    <a:p>
                      <a:pPr marL="0" marR="0" lvl="0" indent="0" algn="ctr" rtl="0">
                        <a:lnSpc>
                          <a:spcPct val="100000"/>
                        </a:lnSpc>
                        <a:spcBef>
                          <a:spcPts val="0"/>
                        </a:spcBef>
                        <a:spcAft>
                          <a:spcPts val="0"/>
                        </a:spcAft>
                        <a:buClr>
                          <a:schemeClr val="lt1"/>
                        </a:buClr>
                        <a:buSzPts val="1400"/>
                        <a:buFont typeface="Arial"/>
                        <a:buNone/>
                      </a:pPr>
                      <a:endParaRPr sz="1400" u="none" strike="noStrike" cap="none">
                        <a:solidFill>
                          <a:srgbClr val="7F7F7F"/>
                        </a:solidFill>
                      </a:endParaRPr>
                    </a:p>
                  </a:txBody>
                  <a:tcPr marL="71100" marR="71100" marT="35550" marB="3555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Monday</a:t>
                      </a:r>
                      <a:endParaRPr sz="1100" u="none" strike="noStrike" cap="none">
                        <a:solidFill>
                          <a:schemeClr val="lt1"/>
                        </a:solidFill>
                      </a:endParaRPr>
                    </a:p>
                  </a:txBody>
                  <a:tcPr marL="71100" marR="71100" marT="35550" marB="355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Tuesday</a:t>
                      </a:r>
                      <a:endParaRPr sz="1400" u="none" strike="noStrike" cap="none">
                        <a:solidFill>
                          <a:schemeClr val="lt1"/>
                        </a:solidFill>
                      </a:endParaRPr>
                    </a:p>
                  </a:txBody>
                  <a:tcPr marL="71100" marR="71100" marT="35550" marB="355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Wednesday</a:t>
                      </a:r>
                      <a:endParaRPr sz="1400" u="none" strike="noStrike" cap="none">
                        <a:solidFill>
                          <a:schemeClr val="lt1"/>
                        </a:solidFill>
                      </a:endParaRPr>
                    </a:p>
                  </a:txBody>
                  <a:tcPr marL="71100" marR="71100" marT="35550" marB="355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Thursday</a:t>
                      </a:r>
                      <a:endParaRPr sz="1400" u="none" strike="noStrike" cap="none">
                        <a:solidFill>
                          <a:schemeClr val="lt1"/>
                        </a:solidFill>
                      </a:endParaRPr>
                    </a:p>
                  </a:txBody>
                  <a:tcPr marL="71100" marR="71100" marT="35550" marB="355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Friday</a:t>
                      </a:r>
                      <a:endParaRPr sz="1400" u="none" strike="noStrike" cap="none">
                        <a:solidFill>
                          <a:schemeClr val="lt1"/>
                        </a:solidFill>
                      </a:endParaRPr>
                    </a:p>
                  </a:txBody>
                  <a:tcPr marL="71100" marR="71100" marT="35550" marB="355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u="none" strike="noStrike" cap="none">
                          <a:solidFill>
                            <a:schemeClr val="lt1"/>
                          </a:solidFill>
                        </a:rPr>
                        <a:t>Saturday</a:t>
                      </a:r>
                      <a:endParaRPr sz="1100" u="none" strike="noStrike" cap="none">
                        <a:solidFill>
                          <a:schemeClr val="lt1"/>
                        </a:solidFill>
                      </a:endParaRPr>
                    </a:p>
                  </a:txBody>
                  <a:tcPr marL="71100" marR="71100" marT="35550" marB="355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u="none" strike="noStrike" cap="none">
                          <a:solidFill>
                            <a:schemeClr val="lt1"/>
                          </a:solidFill>
                        </a:rPr>
                        <a:t>Sunday</a:t>
                      </a:r>
                      <a:endParaRPr sz="1100" u="none" strike="noStrike" cap="none">
                        <a:solidFill>
                          <a:schemeClr val="lt1"/>
                        </a:solidFill>
                      </a:endParaRPr>
                    </a:p>
                  </a:txBody>
                  <a:tcPr marL="71100" marR="71100" marT="35550" marB="355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extLst>
                  <a:ext uri="{0D108BD9-81ED-4DB2-BD59-A6C34878D82A}">
                    <a16:rowId xmlns:a16="http://schemas.microsoft.com/office/drawing/2014/main" val="10001"/>
                  </a:ext>
                </a:extLst>
              </a:tr>
              <a:tr h="223000">
                <a:tc rowSpan="2">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CRO / Leadership &amp;  Org</a:t>
                      </a:r>
                      <a:endParaRPr sz="1100" b="1" u="none" strike="noStrike" cap="none"/>
                    </a:p>
                  </a:txBody>
                  <a:tcPr marL="71100" marR="71100" marT="35550" marB="355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latin typeface="Arial"/>
                          <a:ea typeface="Arial"/>
                          <a:cs typeface="Arial"/>
                          <a:sym typeface="Arial"/>
                        </a:rPr>
                        <a:t>17</a:t>
                      </a:r>
                      <a:endParaRPr sz="1400" i="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18</a:t>
                      </a: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19</a:t>
                      </a: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20</a:t>
                      </a: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21</a:t>
                      </a: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solidFill>
                            <a:srgbClr val="000000"/>
                          </a:solidFill>
                          <a:latin typeface="Arial"/>
                          <a:ea typeface="Arial"/>
                          <a:cs typeface="Arial"/>
                          <a:sym typeface="Arial"/>
                        </a:rPr>
                        <a:t>23</a:t>
                      </a:r>
                      <a:endParaRPr sz="800" b="0" i="0" u="none" strike="noStrike" cap="none">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solidFill>
                            <a:srgbClr val="000000"/>
                          </a:solidFill>
                          <a:latin typeface="Arial"/>
                          <a:ea typeface="Arial"/>
                          <a:cs typeface="Arial"/>
                          <a:sym typeface="Arial"/>
                        </a:rPr>
                        <a:t>23</a:t>
                      </a:r>
                      <a:endParaRPr sz="800" b="0" i="0" u="none" strike="noStrike" cap="none">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9955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655875">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Talent</a:t>
                      </a:r>
                      <a:endParaRPr sz="1100" b="1" i="1" u="none" strike="noStrike" cap="none">
                        <a:solidFill>
                          <a:schemeClr val="dk1"/>
                        </a:solidFill>
                      </a:endParaRPr>
                    </a:p>
                  </a:txBody>
                  <a:tcPr marL="71100" marR="71100" marT="711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924400">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Comp &amp; Quota</a:t>
                      </a:r>
                      <a:endParaRPr sz="1100" b="1" i="1" u="none" strike="noStrike" cap="none">
                        <a:solidFill>
                          <a:schemeClr val="dk1"/>
                        </a:solidFill>
                      </a:endParaRPr>
                    </a:p>
                  </a:txBody>
                  <a:tcPr marL="71100" marR="71100" marT="711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853275">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IT</a:t>
                      </a:r>
                      <a:endParaRPr sz="1100" b="1" i="0" u="none" strike="noStrike" cap="none">
                        <a:solidFill>
                          <a:schemeClr val="dk1"/>
                        </a:solidFill>
                      </a:endParaRPr>
                    </a:p>
                  </a:txBody>
                  <a:tcPr marL="71100" marR="71100" marT="711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dirty="0">
                        <a:solidFill>
                          <a:srgbClr val="000000"/>
                        </a:solidFill>
                        <a:latin typeface="Arial"/>
                        <a:ea typeface="Arial"/>
                        <a:cs typeface="Arial"/>
                        <a:sym typeface="Arial"/>
                      </a:endParaRPr>
                    </a:p>
                  </a:txBody>
                  <a:tcPr marL="71100" marR="71100" marT="711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504" name="Google Shape;1504;p115"/>
          <p:cNvSpPr/>
          <p:nvPr/>
        </p:nvSpPr>
        <p:spPr>
          <a:xfrm>
            <a:off x="3986400" y="3973658"/>
            <a:ext cx="1005841" cy="342848"/>
          </a:xfrm>
          <a:prstGeom prst="rect">
            <a:avLst/>
          </a:prstGeom>
          <a:solidFill>
            <a:srgbClr val="07BCE5"/>
          </a:solidFill>
          <a:ln>
            <a:noFill/>
          </a:ln>
        </p:spPr>
        <p:txBody>
          <a:bodyPr spcFirstLastPara="1" wrap="square" lIns="91425" tIns="45700" rIns="91425" bIns="45700" anchor="ctr" anchorCtr="0">
            <a:noAutofit/>
          </a:bodyPr>
          <a:lstStyle/>
          <a:p>
            <a:pPr algn="ctr">
              <a:buClr>
                <a:srgbClr val="FFFFFF"/>
              </a:buClr>
              <a:buSzPts val="1000"/>
            </a:pPr>
            <a:r>
              <a:rPr lang="en-US" sz="700" b="1">
                <a:solidFill>
                  <a:srgbClr val="FFFFFF"/>
                </a:solidFill>
                <a:latin typeface="Arial"/>
                <a:ea typeface="Arial"/>
                <a:cs typeface="Arial"/>
                <a:sym typeface="Arial"/>
              </a:rPr>
              <a:t>CRO Quota</a:t>
            </a:r>
            <a:r>
              <a:rPr lang="en-US" sz="700" b="1" i="0" u="none" strike="noStrike" cap="none">
                <a:solidFill>
                  <a:srgbClr val="FFFFFF"/>
                </a:solidFill>
                <a:latin typeface="Arial"/>
                <a:ea typeface="Arial"/>
                <a:cs typeface="Arial"/>
                <a:sym typeface="Arial"/>
              </a:rPr>
              <a:t> final Sign off</a:t>
            </a:r>
            <a:endParaRPr sz="700" b="0" i="0" u="none" strike="noStrike" cap="none">
              <a:solidFill>
                <a:srgbClr val="4C4846"/>
              </a:solidFill>
              <a:latin typeface="Arial"/>
              <a:ea typeface="Arial"/>
              <a:cs typeface="Arial"/>
              <a:sym typeface="Arial"/>
            </a:endParaRPr>
          </a:p>
        </p:txBody>
      </p:sp>
      <p:sp>
        <p:nvSpPr>
          <p:cNvPr id="1505" name="Google Shape;1505;p115"/>
          <p:cNvSpPr/>
          <p:nvPr/>
        </p:nvSpPr>
        <p:spPr>
          <a:xfrm>
            <a:off x="4007796" y="5228621"/>
            <a:ext cx="973779" cy="294262"/>
          </a:xfrm>
          <a:prstGeom prst="rect">
            <a:avLst/>
          </a:pr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000"/>
            </a:pPr>
            <a:r>
              <a:rPr lang="en-US" sz="700" b="1">
                <a:solidFill>
                  <a:srgbClr val="1F1F1F"/>
                </a:solidFill>
                <a:latin typeface="Arial"/>
                <a:ea typeface="Arial"/>
                <a:cs typeface="Arial"/>
                <a:sym typeface="Arial"/>
              </a:rPr>
              <a:t>CRM Ends</a:t>
            </a:r>
            <a:endParaRPr sz="1400" b="0" i="0" u="none" strike="noStrike" cap="none">
              <a:solidFill>
                <a:srgbClr val="000000"/>
              </a:solidFill>
              <a:latin typeface="Arial"/>
              <a:ea typeface="Arial"/>
              <a:cs typeface="Arial"/>
              <a:sym typeface="Arial"/>
            </a:endParaRPr>
          </a:p>
        </p:txBody>
      </p:sp>
      <p:sp>
        <p:nvSpPr>
          <p:cNvPr id="1506" name="Google Shape;1506;p115"/>
          <p:cNvSpPr txBox="1"/>
          <p:nvPr/>
        </p:nvSpPr>
        <p:spPr>
          <a:xfrm>
            <a:off x="9625641" y="1637033"/>
            <a:ext cx="1960259" cy="276959"/>
          </a:xfrm>
          <a:prstGeom prst="rect">
            <a:avLst/>
          </a:prstGeom>
          <a:solidFill>
            <a:srgbClr val="07BCE5"/>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Pre-Launch Activities</a:t>
            </a:r>
            <a:endParaRPr sz="1200" b="0" i="0" u="none" strike="noStrike" cap="none">
              <a:solidFill>
                <a:srgbClr val="FFFFFF"/>
              </a:solidFill>
              <a:latin typeface="Arial"/>
              <a:ea typeface="Arial"/>
              <a:cs typeface="Arial"/>
              <a:sym typeface="Arial"/>
            </a:endParaRPr>
          </a:p>
        </p:txBody>
      </p:sp>
      <p:sp>
        <p:nvSpPr>
          <p:cNvPr id="1507" name="Google Shape;1507;p115"/>
          <p:cNvSpPr txBox="1"/>
          <p:nvPr/>
        </p:nvSpPr>
        <p:spPr>
          <a:xfrm>
            <a:off x="9625641" y="1952913"/>
            <a:ext cx="1960259" cy="276959"/>
          </a:xfrm>
          <a:prstGeom prst="rect">
            <a:avLst/>
          </a:prstGeom>
          <a:solidFill>
            <a:srgbClr val="82BC3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Launch Activities</a:t>
            </a:r>
            <a:endParaRPr sz="1200" b="0" i="0" u="none" strike="noStrike" cap="none">
              <a:solidFill>
                <a:srgbClr val="FFFFFF"/>
              </a:solidFill>
              <a:latin typeface="Arial"/>
              <a:ea typeface="Arial"/>
              <a:cs typeface="Arial"/>
              <a:sym typeface="Arial"/>
            </a:endParaRPr>
          </a:p>
        </p:txBody>
      </p:sp>
      <p:sp>
        <p:nvSpPr>
          <p:cNvPr id="1508" name="Google Shape;1508;p115"/>
          <p:cNvSpPr txBox="1"/>
          <p:nvPr/>
        </p:nvSpPr>
        <p:spPr>
          <a:xfrm>
            <a:off x="9625641" y="2268792"/>
            <a:ext cx="1960259" cy="276959"/>
          </a:xfrm>
          <a:prstGeom prst="rect">
            <a:avLst/>
          </a:prstGeom>
          <a:solidFill>
            <a:srgbClr val="7C519E"/>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Post-Launch Activities</a:t>
            </a:r>
            <a:endParaRPr sz="1200" b="0" i="0" u="none" strike="noStrike" cap="none">
              <a:solidFill>
                <a:srgbClr val="FFFFFF"/>
              </a:solidFill>
              <a:latin typeface="Arial"/>
              <a:ea typeface="Arial"/>
              <a:cs typeface="Arial"/>
              <a:sym typeface="Arial"/>
            </a:endParaRPr>
          </a:p>
        </p:txBody>
      </p:sp>
      <p:sp>
        <p:nvSpPr>
          <p:cNvPr id="1509" name="Google Shape;1509;p115"/>
          <p:cNvSpPr txBox="1"/>
          <p:nvPr/>
        </p:nvSpPr>
        <p:spPr>
          <a:xfrm>
            <a:off x="9625641" y="1321153"/>
            <a:ext cx="1960259" cy="276959"/>
          </a:xfrm>
          <a:prstGeom prst="rect">
            <a:avLst/>
          </a:prstGeom>
          <a:solidFill>
            <a:srgbClr val="BFBFB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1F1F1F"/>
              </a:buClr>
              <a:buSzPts val="1200"/>
              <a:buFont typeface="Arial"/>
              <a:buNone/>
            </a:pPr>
            <a:r>
              <a:rPr lang="en-US" sz="1200" b="1" i="0" u="none" strike="noStrike" cap="none">
                <a:solidFill>
                  <a:srgbClr val="1F1F1F"/>
                </a:solidFill>
                <a:latin typeface="Arial"/>
                <a:ea typeface="Arial"/>
                <a:cs typeface="Arial"/>
                <a:sym typeface="Arial"/>
              </a:rPr>
              <a:t>Completed Activities</a:t>
            </a:r>
            <a:endParaRPr sz="1200" b="0" i="0" u="none" strike="noStrike" cap="none">
              <a:solidFill>
                <a:srgbClr val="1F1F1F"/>
              </a:solidFill>
              <a:latin typeface="Arial"/>
              <a:ea typeface="Arial"/>
              <a:cs typeface="Arial"/>
              <a:sym typeface="Arial"/>
            </a:endParaRPr>
          </a:p>
        </p:txBody>
      </p:sp>
      <p:sp>
        <p:nvSpPr>
          <p:cNvPr id="1510" name="Google Shape;1510;p115"/>
          <p:cNvSpPr/>
          <p:nvPr/>
        </p:nvSpPr>
        <p:spPr>
          <a:xfrm>
            <a:off x="6388101" y="2189454"/>
            <a:ext cx="866774" cy="317874"/>
          </a:xfrm>
          <a:prstGeom prst="rect">
            <a:avLst/>
          </a:prstGeom>
          <a:solidFill>
            <a:srgbClr val="07BCE5"/>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600" b="1" i="0" u="none" strike="noStrike" cap="none">
                <a:solidFill>
                  <a:srgbClr val="FFFFFF"/>
                </a:solidFill>
                <a:latin typeface="Arial"/>
                <a:ea typeface="Arial"/>
                <a:cs typeface="Arial"/>
                <a:sym typeface="Arial"/>
              </a:rPr>
              <a:t>GTM launch msg from </a:t>
            </a:r>
            <a:r>
              <a:rPr lang="en-US" sz="600" b="1">
                <a:solidFill>
                  <a:srgbClr val="FFFFFF"/>
                </a:solidFill>
                <a:latin typeface="Arial"/>
                <a:ea typeface="Arial"/>
                <a:cs typeface="Arial"/>
                <a:sym typeface="Arial"/>
              </a:rPr>
              <a:t>CRO</a:t>
            </a:r>
          </a:p>
        </p:txBody>
      </p:sp>
      <p:sp>
        <p:nvSpPr>
          <p:cNvPr id="1511" name="Google Shape;1511;p115"/>
          <p:cNvSpPr/>
          <p:nvPr/>
        </p:nvSpPr>
        <p:spPr>
          <a:xfrm>
            <a:off x="2880152" y="2298513"/>
            <a:ext cx="997200" cy="317874"/>
          </a:xfrm>
          <a:prstGeom prst="rect">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Sales Kickoff – Day 1</a:t>
            </a:r>
            <a:endParaRPr sz="700" b="0" i="0" u="none" strike="noStrike" cap="none">
              <a:solidFill>
                <a:srgbClr val="4C4846"/>
              </a:solidFill>
              <a:latin typeface="Arial"/>
              <a:ea typeface="Arial"/>
              <a:cs typeface="Arial"/>
              <a:sym typeface="Arial"/>
            </a:endParaRPr>
          </a:p>
        </p:txBody>
      </p:sp>
      <p:cxnSp>
        <p:nvCxnSpPr>
          <p:cNvPr id="1512" name="Google Shape;1512;p115"/>
          <p:cNvCxnSpPr/>
          <p:nvPr/>
        </p:nvCxnSpPr>
        <p:spPr>
          <a:xfrm>
            <a:off x="4083050" y="3150585"/>
            <a:ext cx="3028950" cy="0"/>
          </a:xfrm>
          <a:prstGeom prst="straightConnector1">
            <a:avLst/>
          </a:prstGeom>
          <a:noFill/>
          <a:ln w="19050" cap="flat" cmpd="sng">
            <a:solidFill>
              <a:srgbClr val="07BCE5"/>
            </a:solidFill>
            <a:prstDash val="solid"/>
            <a:round/>
            <a:headEnd type="diamond" w="lg" len="lg"/>
            <a:tailEnd type="diamond" w="lg" len="lg"/>
          </a:ln>
        </p:spPr>
      </p:cxnSp>
      <p:sp>
        <p:nvSpPr>
          <p:cNvPr id="1513" name="Google Shape;1513;p115"/>
          <p:cNvSpPr/>
          <p:nvPr/>
        </p:nvSpPr>
        <p:spPr>
          <a:xfrm>
            <a:off x="4840288" y="2825752"/>
            <a:ext cx="1955800" cy="313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D4D4D"/>
              </a:buClr>
              <a:buSzPts val="800"/>
              <a:buFont typeface="Arial"/>
              <a:buNone/>
            </a:pPr>
            <a:r>
              <a:rPr lang="en-US" sz="700" b="1" i="0" u="none" strike="noStrike" cap="none" dirty="0">
                <a:solidFill>
                  <a:srgbClr val="4D4D4D"/>
                </a:solidFill>
                <a:latin typeface="Arial"/>
                <a:ea typeface="Arial"/>
                <a:cs typeface="Arial"/>
                <a:sym typeface="Arial"/>
              </a:rPr>
              <a:t>Global Function Planning Workshops </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4D4D4D"/>
              </a:buClr>
              <a:buSzPts val="800"/>
              <a:buFont typeface="Arial"/>
              <a:buNone/>
            </a:pPr>
            <a:r>
              <a:rPr lang="en-US" sz="700" b="0" i="1" u="none" strike="noStrike" cap="none" dirty="0">
                <a:solidFill>
                  <a:srgbClr val="4D4D4D"/>
                </a:solidFill>
                <a:latin typeface="Arial"/>
                <a:ea typeface="Arial"/>
                <a:cs typeface="Arial"/>
                <a:sym typeface="Arial"/>
              </a:rPr>
              <a:t>3 events for the 3 Regions</a:t>
            </a:r>
            <a:endParaRPr sz="600" b="0" i="1" u="none" strike="noStrike" cap="none" dirty="0">
              <a:solidFill>
                <a:srgbClr val="4D4D4D"/>
              </a:solidFill>
              <a:latin typeface="Arial"/>
              <a:ea typeface="Arial"/>
              <a:cs typeface="Arial"/>
              <a:sym typeface="Arial"/>
            </a:endParaRPr>
          </a:p>
        </p:txBody>
      </p:sp>
      <p:cxnSp>
        <p:nvCxnSpPr>
          <p:cNvPr id="1514" name="Google Shape;1514;p115"/>
          <p:cNvCxnSpPr/>
          <p:nvPr/>
        </p:nvCxnSpPr>
        <p:spPr>
          <a:xfrm>
            <a:off x="5156200" y="3807810"/>
            <a:ext cx="1955800" cy="0"/>
          </a:xfrm>
          <a:prstGeom prst="straightConnector1">
            <a:avLst/>
          </a:prstGeom>
          <a:noFill/>
          <a:ln w="19050" cap="flat" cmpd="sng">
            <a:solidFill>
              <a:srgbClr val="07BCE5"/>
            </a:solidFill>
            <a:prstDash val="solid"/>
            <a:round/>
            <a:headEnd type="diamond" w="lg" len="lg"/>
            <a:tailEnd type="diamond" w="lg" len="lg"/>
          </a:ln>
        </p:spPr>
      </p:cxnSp>
      <p:cxnSp>
        <p:nvCxnSpPr>
          <p:cNvPr id="1515" name="Google Shape;1515;p115"/>
          <p:cNvCxnSpPr/>
          <p:nvPr/>
        </p:nvCxnSpPr>
        <p:spPr>
          <a:xfrm>
            <a:off x="4083050" y="4710444"/>
            <a:ext cx="3028950" cy="0"/>
          </a:xfrm>
          <a:prstGeom prst="straightConnector1">
            <a:avLst/>
          </a:prstGeom>
          <a:noFill/>
          <a:ln w="19050" cap="flat" cmpd="sng">
            <a:solidFill>
              <a:srgbClr val="07BCE5"/>
            </a:solidFill>
            <a:prstDash val="solid"/>
            <a:round/>
            <a:headEnd type="diamond" w="lg" len="lg"/>
            <a:tailEnd type="diamond" w="lg" len="lg"/>
          </a:ln>
        </p:spPr>
      </p:cxnSp>
      <p:cxnSp>
        <p:nvCxnSpPr>
          <p:cNvPr id="1516" name="Google Shape;1516;p115"/>
          <p:cNvCxnSpPr/>
          <p:nvPr/>
        </p:nvCxnSpPr>
        <p:spPr>
          <a:xfrm>
            <a:off x="1806014" y="4710444"/>
            <a:ext cx="1986057" cy="0"/>
          </a:xfrm>
          <a:prstGeom prst="straightConnector1">
            <a:avLst/>
          </a:prstGeom>
          <a:noFill/>
          <a:ln w="19050" cap="flat" cmpd="sng">
            <a:solidFill>
              <a:srgbClr val="07BCE5"/>
            </a:solidFill>
            <a:prstDash val="solid"/>
            <a:round/>
            <a:headEnd type="diamond" w="lg" len="lg"/>
            <a:tailEnd type="diamond" w="lg" len="lg"/>
          </a:ln>
        </p:spPr>
      </p:cxnSp>
      <p:cxnSp>
        <p:nvCxnSpPr>
          <p:cNvPr id="1517" name="Google Shape;1517;p115"/>
          <p:cNvCxnSpPr/>
          <p:nvPr/>
        </p:nvCxnSpPr>
        <p:spPr>
          <a:xfrm>
            <a:off x="1806014" y="5123194"/>
            <a:ext cx="1986057" cy="0"/>
          </a:xfrm>
          <a:prstGeom prst="straightConnector1">
            <a:avLst/>
          </a:prstGeom>
          <a:noFill/>
          <a:ln w="19050" cap="flat" cmpd="sng">
            <a:solidFill>
              <a:srgbClr val="07BCE5"/>
            </a:solidFill>
            <a:prstDash val="solid"/>
            <a:round/>
            <a:headEnd type="diamond" w="lg" len="lg"/>
            <a:tailEnd type="diamond" w="lg" len="lg"/>
          </a:ln>
        </p:spPr>
      </p:cxnSp>
      <p:cxnSp>
        <p:nvCxnSpPr>
          <p:cNvPr id="1518" name="Google Shape;1518;p115"/>
          <p:cNvCxnSpPr/>
          <p:nvPr/>
        </p:nvCxnSpPr>
        <p:spPr>
          <a:xfrm>
            <a:off x="7394014" y="5123194"/>
            <a:ext cx="1986057" cy="0"/>
          </a:xfrm>
          <a:prstGeom prst="straightConnector1">
            <a:avLst/>
          </a:prstGeom>
          <a:noFill/>
          <a:ln w="19050" cap="flat" cmpd="sng">
            <a:solidFill>
              <a:srgbClr val="07BCE5"/>
            </a:solidFill>
            <a:prstDash val="solid"/>
            <a:round/>
            <a:headEnd type="diamond" w="lg" len="lg"/>
            <a:tailEnd type="diamond" w="lg" len="lg"/>
          </a:ln>
        </p:spPr>
      </p:cxnSp>
      <p:sp>
        <p:nvSpPr>
          <p:cNvPr id="1519" name="Google Shape;1519;p115"/>
          <p:cNvSpPr/>
          <p:nvPr/>
        </p:nvSpPr>
        <p:spPr>
          <a:xfrm>
            <a:off x="6383337" y="2551952"/>
            <a:ext cx="871537" cy="317874"/>
          </a:xfrm>
          <a:prstGeom prst="rect">
            <a:avLst/>
          </a:prstGeom>
          <a:solidFill>
            <a:srgbClr val="07BCE5"/>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600" b="1" i="0" u="none" strike="noStrike" cap="none">
                <a:solidFill>
                  <a:srgbClr val="FFFFFF"/>
                </a:solidFill>
                <a:latin typeface="Arial"/>
                <a:ea typeface="Arial"/>
                <a:cs typeface="Arial"/>
                <a:sym typeface="Arial"/>
              </a:rPr>
              <a:t>SKO F/U Email, Survey, &amp; GTM Website Launch</a:t>
            </a:r>
            <a:endParaRPr sz="600" b="0" i="0" u="none" strike="noStrike" cap="none">
              <a:solidFill>
                <a:srgbClr val="4C4846"/>
              </a:solidFill>
              <a:latin typeface="Arial"/>
              <a:ea typeface="Arial"/>
              <a:cs typeface="Arial"/>
              <a:sym typeface="Arial"/>
            </a:endParaRPr>
          </a:p>
        </p:txBody>
      </p:sp>
      <p:sp>
        <p:nvSpPr>
          <p:cNvPr id="1520" name="Google Shape;1520;p115"/>
          <p:cNvSpPr/>
          <p:nvPr/>
        </p:nvSpPr>
        <p:spPr>
          <a:xfrm>
            <a:off x="7686549" y="5024416"/>
            <a:ext cx="1394400" cy="18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800" b="1">
                <a:solidFill>
                  <a:srgbClr val="1F1F1F"/>
                </a:solidFill>
                <a:latin typeface="Arial"/>
                <a:ea typeface="Arial"/>
                <a:cs typeface="Arial"/>
                <a:sym typeface="Arial"/>
              </a:rPr>
              <a:t>CRM</a:t>
            </a:r>
            <a:r>
              <a:rPr lang="en-US" sz="800" b="1" i="0" u="none" strike="noStrike" cap="none">
                <a:solidFill>
                  <a:srgbClr val="1F1F1F"/>
                </a:solidFill>
                <a:latin typeface="Arial"/>
                <a:ea typeface="Arial"/>
                <a:cs typeface="Arial"/>
                <a:sym typeface="Arial"/>
              </a:rPr>
              <a:t> outage period</a:t>
            </a:r>
            <a:endParaRPr sz="1800" b="0" i="0" u="none" strike="noStrike" cap="none">
              <a:solidFill>
                <a:srgbClr val="1F1F1F"/>
              </a:solidFill>
              <a:latin typeface="Arial"/>
              <a:ea typeface="Arial"/>
              <a:cs typeface="Arial"/>
              <a:sym typeface="Arial"/>
            </a:endParaRPr>
          </a:p>
        </p:txBody>
      </p:sp>
      <p:sp>
        <p:nvSpPr>
          <p:cNvPr id="1521" name="Google Shape;1521;p115"/>
          <p:cNvSpPr/>
          <p:nvPr/>
        </p:nvSpPr>
        <p:spPr>
          <a:xfrm>
            <a:off x="2874321" y="5228621"/>
            <a:ext cx="973779" cy="294262"/>
          </a:xfrm>
          <a:prstGeom prst="rect">
            <a:avLst/>
          </a:pr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700" b="1">
                <a:solidFill>
                  <a:srgbClr val="1F1F1F"/>
                </a:solidFill>
                <a:latin typeface="Arial"/>
                <a:ea typeface="Arial"/>
                <a:cs typeface="Arial"/>
                <a:sym typeface="Arial"/>
              </a:rPr>
              <a:t>CRM</a:t>
            </a:r>
            <a:r>
              <a:rPr lang="en-US" sz="700" b="1" i="0" u="none" strike="noStrike" cap="none">
                <a:solidFill>
                  <a:srgbClr val="1F1F1F"/>
                </a:solidFill>
                <a:latin typeface="Arial"/>
                <a:ea typeface="Arial"/>
                <a:cs typeface="Arial"/>
                <a:sym typeface="Arial"/>
              </a:rPr>
              <a:t> UAT Starts</a:t>
            </a:r>
            <a:endParaRPr sz="1400" b="0" i="0" u="none" strike="noStrike" cap="none">
              <a:solidFill>
                <a:srgbClr val="000000"/>
              </a:solidFill>
              <a:latin typeface="Arial"/>
              <a:ea typeface="Arial"/>
              <a:cs typeface="Arial"/>
              <a:sym typeface="Arial"/>
            </a:endParaRPr>
          </a:p>
        </p:txBody>
      </p:sp>
      <p:sp>
        <p:nvSpPr>
          <p:cNvPr id="1522" name="Google Shape;1522;p115"/>
          <p:cNvSpPr/>
          <p:nvPr/>
        </p:nvSpPr>
        <p:spPr>
          <a:xfrm>
            <a:off x="1702988" y="4900915"/>
            <a:ext cx="2030812" cy="178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700" b="1" i="0" u="none" strike="noStrike" cap="none">
                <a:solidFill>
                  <a:srgbClr val="1F1F1F"/>
                </a:solidFill>
                <a:latin typeface="Arial"/>
                <a:ea typeface="Arial"/>
                <a:cs typeface="Arial"/>
                <a:sym typeface="Arial"/>
              </a:rPr>
              <a:t>QMT file review</a:t>
            </a:r>
            <a:endParaRPr lang="en-US" sz="700" i="0" u="none" strike="noStrike" cap="none">
              <a:solidFill>
                <a:srgbClr val="1F1F1F"/>
              </a:solidFill>
              <a:latin typeface="Arial"/>
              <a:ea typeface="Arial"/>
              <a:cs typeface="Arial"/>
            </a:endParaRPr>
          </a:p>
        </p:txBody>
      </p:sp>
      <p:sp>
        <p:nvSpPr>
          <p:cNvPr id="1523" name="Google Shape;1523;p115"/>
          <p:cNvSpPr/>
          <p:nvPr/>
        </p:nvSpPr>
        <p:spPr>
          <a:xfrm>
            <a:off x="1766488" y="4453240"/>
            <a:ext cx="2030812" cy="178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700" b="1" i="0" u="none" strike="noStrike" cap="none">
                <a:solidFill>
                  <a:srgbClr val="1F1F1F"/>
                </a:solidFill>
                <a:latin typeface="Arial"/>
                <a:ea typeface="Arial"/>
                <a:cs typeface="Arial"/>
                <a:sym typeface="Arial"/>
              </a:rPr>
              <a:t>Quota assignment review</a:t>
            </a:r>
            <a:endParaRPr sz="1200" b="0" i="0" u="none" strike="noStrike" cap="none">
              <a:solidFill>
                <a:srgbClr val="000000"/>
              </a:solidFill>
              <a:latin typeface="Arial"/>
              <a:ea typeface="Arial"/>
              <a:cs typeface="Arial"/>
              <a:sym typeface="Arial"/>
            </a:endParaRPr>
          </a:p>
        </p:txBody>
      </p:sp>
      <p:sp>
        <p:nvSpPr>
          <p:cNvPr id="1524" name="Google Shape;1524;p115"/>
          <p:cNvSpPr/>
          <p:nvPr/>
        </p:nvSpPr>
        <p:spPr>
          <a:xfrm>
            <a:off x="4152899" y="4484990"/>
            <a:ext cx="2873375" cy="178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700" b="1" i="0" u="none" strike="noStrike" cap="none">
                <a:solidFill>
                  <a:srgbClr val="1F1F1F"/>
                </a:solidFill>
                <a:latin typeface="Arial"/>
                <a:ea typeface="Arial"/>
                <a:cs typeface="Arial"/>
                <a:sym typeface="Arial"/>
              </a:rPr>
              <a:t>Comp Plan Training for Managers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F1F1F"/>
              </a:buClr>
              <a:buSzPts val="800"/>
              <a:buFont typeface="Arial"/>
              <a:buNone/>
            </a:pPr>
            <a:r>
              <a:rPr lang="en-US" sz="700" b="0" i="1" u="none" strike="noStrike" cap="none">
                <a:solidFill>
                  <a:srgbClr val="1F1F1F"/>
                </a:solidFill>
                <a:latin typeface="Arial"/>
                <a:ea typeface="Arial"/>
                <a:cs typeface="Arial"/>
                <a:sym typeface="Arial"/>
              </a:rPr>
              <a:t>Total of 2 time slots per region for 6 meetings</a:t>
            </a:r>
            <a:endParaRPr sz="600" b="0" i="1" u="none" strike="noStrike" cap="none">
              <a:solidFill>
                <a:srgbClr val="1F1F1F"/>
              </a:solidFill>
              <a:latin typeface="Arial"/>
              <a:ea typeface="Arial"/>
              <a:cs typeface="Arial"/>
              <a:sym typeface="Arial"/>
            </a:endParaRPr>
          </a:p>
        </p:txBody>
      </p:sp>
      <p:sp>
        <p:nvSpPr>
          <p:cNvPr id="1525" name="Google Shape;1525;p115"/>
          <p:cNvSpPr/>
          <p:nvPr/>
        </p:nvSpPr>
        <p:spPr>
          <a:xfrm>
            <a:off x="3986400" y="3257896"/>
            <a:ext cx="1005841" cy="528304"/>
          </a:xfrm>
          <a:prstGeom prst="rect">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700" b="1" i="0" u="none" strike="noStrike" cap="none">
                <a:solidFill>
                  <a:srgbClr val="FFFFFF"/>
                </a:solidFill>
                <a:latin typeface="Arial"/>
                <a:ea typeface="Arial"/>
                <a:cs typeface="Arial"/>
                <a:sym typeface="Arial"/>
              </a:rPr>
              <a:t>Separation Agreements for affected employees  finalized</a:t>
            </a:r>
            <a:endParaRPr sz="1400" b="0" i="0" u="none" strike="noStrike" cap="none">
              <a:solidFill>
                <a:srgbClr val="000000"/>
              </a:solidFill>
              <a:latin typeface="Arial"/>
              <a:ea typeface="Arial"/>
              <a:cs typeface="Arial"/>
              <a:sym typeface="Arial"/>
            </a:endParaRPr>
          </a:p>
        </p:txBody>
      </p:sp>
      <p:sp>
        <p:nvSpPr>
          <p:cNvPr id="1526" name="Google Shape;1526;p115"/>
          <p:cNvSpPr/>
          <p:nvPr/>
        </p:nvSpPr>
        <p:spPr>
          <a:xfrm>
            <a:off x="5141323" y="3360420"/>
            <a:ext cx="1975757" cy="37204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700" b="1" i="0" u="none" strike="noStrike" cap="none">
                <a:solidFill>
                  <a:srgbClr val="1F1F1F"/>
                </a:solidFill>
                <a:latin typeface="Arial"/>
                <a:ea typeface="Arial"/>
                <a:cs typeface="Arial"/>
                <a:sym typeface="Arial"/>
              </a:rPr>
              <a:t>Change Management Training for Managers with Affected Teams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F1F1F"/>
              </a:buClr>
              <a:buSzPts val="800"/>
              <a:buFont typeface="Arial"/>
              <a:buNone/>
            </a:pPr>
            <a:r>
              <a:rPr lang="en-US" sz="700" b="0" i="1" u="none" strike="noStrike" cap="none">
                <a:solidFill>
                  <a:srgbClr val="1F1F1F"/>
                </a:solidFill>
                <a:latin typeface="Arial"/>
                <a:ea typeface="Arial"/>
                <a:cs typeface="Arial"/>
                <a:sym typeface="Arial"/>
              </a:rPr>
              <a:t>Managers will be paired with HR partner</a:t>
            </a:r>
            <a:endParaRPr sz="600" b="0" i="1" u="none" strike="noStrike" cap="none">
              <a:solidFill>
                <a:srgbClr val="1F1F1F"/>
              </a:solidFill>
              <a:latin typeface="Arial"/>
              <a:ea typeface="Arial"/>
              <a:cs typeface="Arial"/>
              <a:sym typeface="Arial"/>
            </a:endParaRPr>
          </a:p>
        </p:txBody>
      </p:sp>
      <p:sp>
        <p:nvSpPr>
          <p:cNvPr id="1527" name="Google Shape;1527;p115"/>
          <p:cNvSpPr/>
          <p:nvPr/>
        </p:nvSpPr>
        <p:spPr>
          <a:xfrm>
            <a:off x="3991776" y="2298513"/>
            <a:ext cx="997200" cy="317874"/>
          </a:xfrm>
          <a:prstGeom prst="rect">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Sales Kickoff –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Day 2</a:t>
            </a:r>
            <a:endParaRPr sz="700" b="0" i="0" u="none" strike="noStrike" cap="none">
              <a:solidFill>
                <a:srgbClr val="4C4846"/>
              </a:solidFill>
              <a:latin typeface="Arial"/>
              <a:ea typeface="Arial"/>
              <a:cs typeface="Arial"/>
              <a:sym typeface="Arial"/>
            </a:endParaRPr>
          </a:p>
        </p:txBody>
      </p:sp>
      <p:sp>
        <p:nvSpPr>
          <p:cNvPr id="1528" name="Google Shape;1528;p115"/>
          <p:cNvSpPr/>
          <p:nvPr/>
        </p:nvSpPr>
        <p:spPr>
          <a:xfrm>
            <a:off x="5103400" y="2298513"/>
            <a:ext cx="997200" cy="317874"/>
          </a:xfrm>
          <a:prstGeom prst="rect">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Sales Kickoff –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 Day 3 </a:t>
            </a:r>
            <a:endParaRPr sz="700" b="0" i="0" u="none" strike="noStrike" cap="none">
              <a:solidFill>
                <a:srgbClr val="4C4846"/>
              </a:solidFill>
              <a:latin typeface="Arial"/>
              <a:ea typeface="Arial"/>
              <a:cs typeface="Arial"/>
              <a:sym typeface="Arial"/>
            </a:endParaRPr>
          </a:p>
        </p:txBody>
      </p:sp>
      <p:cxnSp>
        <p:nvCxnSpPr>
          <p:cNvPr id="1529" name="Google Shape;1529;p115"/>
          <p:cNvCxnSpPr>
            <a:endCxn id="1527" idx="1"/>
          </p:cNvCxnSpPr>
          <p:nvPr/>
        </p:nvCxnSpPr>
        <p:spPr>
          <a:xfrm>
            <a:off x="3878976" y="2457450"/>
            <a:ext cx="112800" cy="0"/>
          </a:xfrm>
          <a:prstGeom prst="straightConnector1">
            <a:avLst/>
          </a:prstGeom>
          <a:noFill/>
          <a:ln w="9525" cap="flat" cmpd="sng">
            <a:solidFill>
              <a:srgbClr val="0C53A2"/>
            </a:solidFill>
            <a:prstDash val="solid"/>
            <a:round/>
            <a:headEnd type="none" w="sm" len="sm"/>
            <a:tailEnd type="triangle" w="sm" len="sm"/>
          </a:ln>
        </p:spPr>
      </p:cxnSp>
      <p:cxnSp>
        <p:nvCxnSpPr>
          <p:cNvPr id="1530" name="Google Shape;1530;p115"/>
          <p:cNvCxnSpPr/>
          <p:nvPr/>
        </p:nvCxnSpPr>
        <p:spPr>
          <a:xfrm>
            <a:off x="4988719" y="2457450"/>
            <a:ext cx="112720" cy="0"/>
          </a:xfrm>
          <a:prstGeom prst="straightConnector1">
            <a:avLst/>
          </a:prstGeom>
          <a:noFill/>
          <a:ln w="9525" cap="flat" cmpd="sng">
            <a:solidFill>
              <a:srgbClr val="0C53A2"/>
            </a:solidFill>
            <a:prstDash val="solid"/>
            <a:round/>
            <a:headEnd type="none" w="sm" len="sm"/>
            <a:tailEnd type="triangle" w="sm" len="sm"/>
          </a:ln>
        </p:spPr>
      </p:cxnSp>
      <p:sp>
        <p:nvSpPr>
          <p:cNvPr id="3" name="Google Shape;1297;p74">
            <a:extLst>
              <a:ext uri="{FF2B5EF4-FFF2-40B4-BE49-F238E27FC236}">
                <a16:creationId xmlns:a16="http://schemas.microsoft.com/office/drawing/2014/main" id="{4696345E-E505-EB54-FD53-D87AD70BD5CF}"/>
              </a:ext>
            </a:extLst>
          </p:cNvPr>
          <p:cNvSpPr/>
          <p:nvPr/>
        </p:nvSpPr>
        <p:spPr>
          <a:xfrm>
            <a:off x="9169883" y="116152"/>
            <a:ext cx="2973700" cy="736524"/>
          </a:xfrm>
          <a:prstGeom prst="rect">
            <a:avLst/>
          </a:prstGeom>
          <a:solidFill>
            <a:srgbClr val="03327C"/>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en-US" b="1">
                <a:solidFill>
                  <a:srgbClr val="FFFFFF"/>
                </a:solidFill>
                <a:latin typeface="Arial"/>
                <a:cs typeface="Arial"/>
                <a:sym typeface="Arial"/>
              </a:rPr>
              <a:t>Example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8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dirty="0"/>
              <a:t>Week of Day, Month, Year</a:t>
            </a:r>
            <a:br>
              <a:rPr lang="en-US" dirty="0"/>
            </a:br>
            <a:r>
              <a:rPr lang="en-US" dirty="0"/>
              <a:t>Communication and Change Management Activities</a:t>
            </a:r>
            <a:endParaRPr dirty="0"/>
          </a:p>
        </p:txBody>
      </p:sp>
      <p:sp>
        <p:nvSpPr>
          <p:cNvPr id="1536" name="Google Shape;1536;p86"/>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graphicFrame>
        <p:nvGraphicFramePr>
          <p:cNvPr id="1537" name="Google Shape;1537;p86"/>
          <p:cNvGraphicFramePr/>
          <p:nvPr>
            <p:extLst>
              <p:ext uri="{D42A27DB-BD31-4B8C-83A1-F6EECF244321}">
                <p14:modId xmlns:p14="http://schemas.microsoft.com/office/powerpoint/2010/main" val="2904403560"/>
              </p:ext>
            </p:extLst>
          </p:nvPr>
        </p:nvGraphicFramePr>
        <p:xfrm>
          <a:off x="611188" y="1295400"/>
          <a:ext cx="8901050" cy="4314450"/>
        </p:xfrm>
        <a:graphic>
          <a:graphicData uri="http://schemas.openxmlformats.org/drawingml/2006/table">
            <a:tbl>
              <a:tblPr>
                <a:noFill/>
              </a:tblPr>
              <a:tblGrid>
                <a:gridCol w="1094125">
                  <a:extLst>
                    <a:ext uri="{9D8B030D-6E8A-4147-A177-3AD203B41FA5}">
                      <a16:colId xmlns:a16="http://schemas.microsoft.com/office/drawing/2014/main" val="20000"/>
                    </a:ext>
                  </a:extLst>
                </a:gridCol>
                <a:gridCol w="1115275">
                  <a:extLst>
                    <a:ext uri="{9D8B030D-6E8A-4147-A177-3AD203B41FA5}">
                      <a16:colId xmlns:a16="http://schemas.microsoft.com/office/drawing/2014/main" val="20001"/>
                    </a:ext>
                  </a:extLst>
                </a:gridCol>
                <a:gridCol w="1115275">
                  <a:extLst>
                    <a:ext uri="{9D8B030D-6E8A-4147-A177-3AD203B41FA5}">
                      <a16:colId xmlns:a16="http://schemas.microsoft.com/office/drawing/2014/main" val="20002"/>
                    </a:ext>
                  </a:extLst>
                </a:gridCol>
                <a:gridCol w="1115275">
                  <a:extLst>
                    <a:ext uri="{9D8B030D-6E8A-4147-A177-3AD203B41FA5}">
                      <a16:colId xmlns:a16="http://schemas.microsoft.com/office/drawing/2014/main" val="20003"/>
                    </a:ext>
                  </a:extLst>
                </a:gridCol>
                <a:gridCol w="1115275">
                  <a:extLst>
                    <a:ext uri="{9D8B030D-6E8A-4147-A177-3AD203B41FA5}">
                      <a16:colId xmlns:a16="http://schemas.microsoft.com/office/drawing/2014/main" val="20004"/>
                    </a:ext>
                  </a:extLst>
                </a:gridCol>
                <a:gridCol w="1115275">
                  <a:extLst>
                    <a:ext uri="{9D8B030D-6E8A-4147-A177-3AD203B41FA5}">
                      <a16:colId xmlns:a16="http://schemas.microsoft.com/office/drawing/2014/main" val="20005"/>
                    </a:ext>
                  </a:extLst>
                </a:gridCol>
                <a:gridCol w="1115275">
                  <a:extLst>
                    <a:ext uri="{9D8B030D-6E8A-4147-A177-3AD203B41FA5}">
                      <a16:colId xmlns:a16="http://schemas.microsoft.com/office/drawing/2014/main" val="20006"/>
                    </a:ext>
                  </a:extLst>
                </a:gridCol>
                <a:gridCol w="1115275">
                  <a:extLst>
                    <a:ext uri="{9D8B030D-6E8A-4147-A177-3AD203B41FA5}">
                      <a16:colId xmlns:a16="http://schemas.microsoft.com/office/drawing/2014/main" val="20007"/>
                    </a:ext>
                  </a:extLst>
                </a:gridCol>
              </a:tblGrid>
              <a:tr h="320400">
                <a:tc>
                  <a:txBody>
                    <a:bodyPr/>
                    <a:lstStyle/>
                    <a:p>
                      <a:pPr marL="0" marR="0" lvl="0" indent="0" algn="ctr" rtl="0">
                        <a:lnSpc>
                          <a:spcPct val="100000"/>
                        </a:lnSpc>
                        <a:spcBef>
                          <a:spcPts val="0"/>
                        </a:spcBef>
                        <a:spcAft>
                          <a:spcPts val="0"/>
                        </a:spcAft>
                        <a:buClr>
                          <a:schemeClr val="lt1"/>
                        </a:buClr>
                        <a:buSzPts val="1600"/>
                        <a:buFont typeface="Arial"/>
                        <a:buNone/>
                      </a:pPr>
                      <a:endParaRPr sz="1300" u="none" strike="noStrike" cap="none"/>
                    </a:p>
                  </a:txBody>
                  <a:tcPr marL="71750" marR="71750" marT="35875" marB="35875"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7">
                  <a:txBody>
                    <a:bodyPr/>
                    <a:lstStyle/>
                    <a:p>
                      <a:pPr marL="0" marR="0" lvl="0" indent="0" algn="ctr" rtl="0">
                        <a:lnSpc>
                          <a:spcPct val="100000"/>
                        </a:lnSpc>
                        <a:spcBef>
                          <a:spcPts val="0"/>
                        </a:spcBef>
                        <a:spcAft>
                          <a:spcPts val="0"/>
                        </a:spcAft>
                        <a:buClr>
                          <a:schemeClr val="lt1"/>
                        </a:buClr>
                        <a:buSzPts val="1600"/>
                        <a:buFont typeface="Arial"/>
                        <a:buNone/>
                      </a:pPr>
                      <a:r>
                        <a:rPr lang="en-US" sz="1300" b="1" u="none" strike="noStrike" cap="none" dirty="0">
                          <a:solidFill>
                            <a:schemeClr val="lt1"/>
                          </a:solidFill>
                          <a:latin typeface="Arial"/>
                          <a:ea typeface="Arial"/>
                          <a:cs typeface="Arial"/>
                          <a:sym typeface="Arial"/>
                        </a:rPr>
                        <a:t>Month</a:t>
                      </a:r>
                      <a:endParaRPr sz="1300" u="none" strike="noStrike" cap="none" dirty="0"/>
                    </a:p>
                  </a:txBody>
                  <a:tcPr marL="71775" marR="71775" marT="35875" marB="35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400">
                <a:tc>
                  <a:txBody>
                    <a:bodyPr/>
                    <a:lstStyle/>
                    <a:p>
                      <a:pPr marL="0" marR="0" lvl="0" indent="0" algn="ctr" rtl="0">
                        <a:lnSpc>
                          <a:spcPct val="100000"/>
                        </a:lnSpc>
                        <a:spcBef>
                          <a:spcPts val="0"/>
                        </a:spcBef>
                        <a:spcAft>
                          <a:spcPts val="0"/>
                        </a:spcAft>
                        <a:buClr>
                          <a:schemeClr val="lt1"/>
                        </a:buClr>
                        <a:buSzPts val="1400"/>
                        <a:buFont typeface="Arial"/>
                        <a:buNone/>
                      </a:pPr>
                      <a:endParaRPr sz="1400" u="none" strike="noStrike" cap="none">
                        <a:solidFill>
                          <a:srgbClr val="7F7F7F"/>
                        </a:solidFill>
                      </a:endParaRPr>
                    </a:p>
                  </a:txBody>
                  <a:tcPr marL="71750" marR="71750" marT="35875" marB="35875"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Monday</a:t>
                      </a:r>
                      <a:endParaRPr sz="1100" u="none" strike="noStrike" cap="none">
                        <a:solidFill>
                          <a:schemeClr val="lt1"/>
                        </a:solidFill>
                      </a:endParaRPr>
                    </a:p>
                  </a:txBody>
                  <a:tcPr marL="71750" marR="71750" marT="35875" marB="35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Tuesday</a:t>
                      </a:r>
                      <a:endParaRPr sz="1400" u="none" strike="noStrike" cap="none">
                        <a:solidFill>
                          <a:schemeClr val="lt1"/>
                        </a:solidFill>
                      </a:endParaRPr>
                    </a:p>
                  </a:txBody>
                  <a:tcPr marL="71750" marR="71750" marT="35875" marB="35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Wednesday</a:t>
                      </a:r>
                      <a:endParaRPr sz="1400" u="none" strike="noStrike" cap="none">
                        <a:solidFill>
                          <a:schemeClr val="lt1"/>
                        </a:solidFill>
                      </a:endParaRPr>
                    </a:p>
                  </a:txBody>
                  <a:tcPr marL="71750" marR="71750" marT="35875" marB="35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Thursday</a:t>
                      </a:r>
                      <a:endParaRPr sz="1400" u="none" strike="noStrike" cap="none">
                        <a:solidFill>
                          <a:schemeClr val="lt1"/>
                        </a:solidFill>
                      </a:endParaRPr>
                    </a:p>
                  </a:txBody>
                  <a:tcPr marL="71750" marR="71750" marT="35875" marB="35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Friday</a:t>
                      </a:r>
                      <a:endParaRPr sz="1400" u="none" strike="noStrike" cap="none">
                        <a:solidFill>
                          <a:schemeClr val="lt1"/>
                        </a:solidFill>
                      </a:endParaRPr>
                    </a:p>
                  </a:txBody>
                  <a:tcPr marL="71750" marR="71750" marT="35875" marB="35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u="none" strike="noStrike" cap="none">
                          <a:solidFill>
                            <a:schemeClr val="lt1"/>
                          </a:solidFill>
                        </a:rPr>
                        <a:t>Saturday</a:t>
                      </a:r>
                      <a:endParaRPr sz="1100" u="none" strike="noStrike" cap="none">
                        <a:solidFill>
                          <a:schemeClr val="lt1"/>
                        </a:solidFill>
                      </a:endParaRPr>
                    </a:p>
                  </a:txBody>
                  <a:tcPr marL="71750" marR="71750" marT="35875" marB="35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u="none" strike="noStrike" cap="none">
                          <a:solidFill>
                            <a:schemeClr val="lt1"/>
                          </a:solidFill>
                        </a:rPr>
                        <a:t>Sunday</a:t>
                      </a:r>
                      <a:endParaRPr sz="1100" u="none" strike="noStrike" cap="none">
                        <a:solidFill>
                          <a:schemeClr val="lt1"/>
                        </a:solidFill>
                      </a:endParaRPr>
                    </a:p>
                  </a:txBody>
                  <a:tcPr marL="71750" marR="71750" marT="35875" marB="35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extLst>
                  <a:ext uri="{0D108BD9-81ED-4DB2-BD59-A6C34878D82A}">
                    <a16:rowId xmlns:a16="http://schemas.microsoft.com/office/drawing/2014/main" val="10001"/>
                  </a:ext>
                </a:extLst>
              </a:tr>
              <a:tr h="216800">
                <a:tc rowSpan="2">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CRO / Leadership &amp;  Org</a:t>
                      </a:r>
                      <a:endParaRPr sz="1100" b="1" u="none" strike="noStrike" cap="none"/>
                    </a:p>
                  </a:txBody>
                  <a:tcPr marL="71775" marR="71775" marT="35875" marB="35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latin typeface="Arial"/>
                          <a:ea typeface="Arial"/>
                          <a:cs typeface="Arial"/>
                          <a:sym typeface="Arial"/>
                        </a:rPr>
                        <a:t>24</a:t>
                      </a:r>
                      <a:endParaRPr sz="1400" i="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25</a:t>
                      </a: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26</a:t>
                      </a: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27</a:t>
                      </a: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28</a:t>
                      </a: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solidFill>
                            <a:srgbClr val="000000"/>
                          </a:solidFill>
                          <a:latin typeface="Arial"/>
                          <a:ea typeface="Arial"/>
                          <a:cs typeface="Arial"/>
                          <a:sym typeface="Arial"/>
                        </a:rPr>
                        <a:t>29</a:t>
                      </a:r>
                      <a:endParaRPr sz="800" b="0" i="0" u="none" strike="noStrike" cap="none">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solidFill>
                            <a:srgbClr val="000000"/>
                          </a:solidFill>
                          <a:latin typeface="Arial"/>
                          <a:ea typeface="Arial"/>
                          <a:cs typeface="Arial"/>
                          <a:sym typeface="Arial"/>
                        </a:rPr>
                        <a:t>30</a:t>
                      </a:r>
                      <a:endParaRPr sz="800" b="0" i="0" u="none" strike="noStrike" cap="none">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8296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898775">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Talent</a:t>
                      </a:r>
                      <a:endParaRPr sz="1100" b="1" i="1" u="none" strike="noStrike" cap="none">
                        <a:solidFill>
                          <a:schemeClr val="dk1"/>
                        </a:solidFill>
                      </a:endParaRPr>
                    </a:p>
                  </a:txBody>
                  <a:tcPr marL="71750" marR="71750" marT="7177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898775">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Comp &amp; Quota</a:t>
                      </a:r>
                      <a:endParaRPr sz="1100" b="1" i="1" u="none" strike="noStrike" cap="none">
                        <a:solidFill>
                          <a:schemeClr val="dk1"/>
                        </a:solidFill>
                      </a:endParaRPr>
                    </a:p>
                  </a:txBody>
                  <a:tcPr marL="71750" marR="71750" marT="7177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829650">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IT</a:t>
                      </a:r>
                      <a:endParaRPr sz="1100" b="1" i="0" u="none" strike="noStrike" cap="none">
                        <a:solidFill>
                          <a:schemeClr val="dk1"/>
                        </a:solidFill>
                      </a:endParaRPr>
                    </a:p>
                  </a:txBody>
                  <a:tcPr marL="71750" marR="71750" marT="7177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dirty="0">
                        <a:solidFill>
                          <a:srgbClr val="000000"/>
                        </a:solidFill>
                        <a:latin typeface="Arial"/>
                        <a:ea typeface="Arial"/>
                        <a:cs typeface="Arial"/>
                        <a:sym typeface="Arial"/>
                      </a:endParaRPr>
                    </a:p>
                  </a:txBody>
                  <a:tcPr marL="71750" marR="71750" marT="71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538" name="Google Shape;1538;p86"/>
          <p:cNvSpPr/>
          <p:nvPr/>
        </p:nvSpPr>
        <p:spPr>
          <a:xfrm>
            <a:off x="2880152" y="2207070"/>
            <a:ext cx="997200" cy="317874"/>
          </a:xfrm>
          <a:prstGeom prst="rect">
            <a:avLst/>
          </a:prstGeom>
          <a:solidFill>
            <a:srgbClr val="0189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700" b="1" i="0" u="none" strike="noStrike" cap="none">
                <a:solidFill>
                  <a:srgbClr val="FFFFFF"/>
                </a:solidFill>
                <a:latin typeface="Arial"/>
                <a:ea typeface="Arial"/>
                <a:cs typeface="Arial"/>
                <a:sym typeface="Arial"/>
              </a:rPr>
              <a:t>EVP Launch Message to Region</a:t>
            </a:r>
            <a:endParaRPr sz="1200" b="0" i="0" u="none" strike="noStrike" cap="none">
              <a:solidFill>
                <a:srgbClr val="FFFFFF"/>
              </a:solidFill>
              <a:latin typeface="Arial"/>
              <a:ea typeface="Arial"/>
              <a:cs typeface="Arial"/>
              <a:sym typeface="Arial"/>
            </a:endParaRPr>
          </a:p>
        </p:txBody>
      </p:sp>
      <p:cxnSp>
        <p:nvCxnSpPr>
          <p:cNvPr id="1539" name="Google Shape;1539;p86"/>
          <p:cNvCxnSpPr/>
          <p:nvPr/>
        </p:nvCxnSpPr>
        <p:spPr>
          <a:xfrm>
            <a:off x="1863725" y="4215144"/>
            <a:ext cx="4124325" cy="0"/>
          </a:xfrm>
          <a:prstGeom prst="straightConnector1">
            <a:avLst/>
          </a:prstGeom>
          <a:noFill/>
          <a:ln w="19050" cap="flat" cmpd="sng">
            <a:solidFill>
              <a:srgbClr val="82BC3F"/>
            </a:solidFill>
            <a:prstDash val="solid"/>
            <a:round/>
            <a:headEnd type="diamond" w="lg" len="lg"/>
            <a:tailEnd type="diamond" w="lg" len="lg"/>
          </a:ln>
        </p:spPr>
      </p:cxnSp>
      <p:sp>
        <p:nvSpPr>
          <p:cNvPr id="1540" name="Google Shape;1540;p86"/>
          <p:cNvSpPr/>
          <p:nvPr/>
        </p:nvSpPr>
        <p:spPr>
          <a:xfrm>
            <a:off x="2187375" y="4008740"/>
            <a:ext cx="3477025" cy="178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700" b="1" i="0" u="none" strike="noStrike" cap="none">
                <a:solidFill>
                  <a:srgbClr val="1F1F1F"/>
                </a:solidFill>
                <a:latin typeface="Arial"/>
                <a:ea typeface="Arial"/>
                <a:cs typeface="Arial"/>
                <a:sym typeface="Arial"/>
              </a:rPr>
              <a:t>Managers communicate comp and assignments via 1:1 sessions</a:t>
            </a:r>
            <a:endParaRPr sz="600" b="0" i="1" u="none" strike="noStrike" cap="none">
              <a:solidFill>
                <a:srgbClr val="1F1F1F"/>
              </a:solidFill>
              <a:latin typeface="Arial"/>
              <a:ea typeface="Arial"/>
              <a:cs typeface="Arial"/>
              <a:sym typeface="Arial"/>
            </a:endParaRPr>
          </a:p>
        </p:txBody>
      </p:sp>
      <p:sp>
        <p:nvSpPr>
          <p:cNvPr id="1541" name="Google Shape;1541;p86"/>
          <p:cNvSpPr/>
          <p:nvPr/>
        </p:nvSpPr>
        <p:spPr>
          <a:xfrm>
            <a:off x="3989535" y="2207070"/>
            <a:ext cx="997200" cy="317874"/>
          </a:xfrm>
          <a:prstGeom prst="rect">
            <a:avLst/>
          </a:prstGeom>
          <a:solidFill>
            <a:srgbClr val="0189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700" b="1" i="0" u="none" strike="noStrike" cap="none">
                <a:solidFill>
                  <a:srgbClr val="FFFFFF"/>
                </a:solidFill>
                <a:latin typeface="Arial"/>
                <a:ea typeface="Arial"/>
                <a:cs typeface="Arial"/>
                <a:sym typeface="Arial"/>
              </a:rPr>
              <a:t>Geo VP messaging to Teams</a:t>
            </a:r>
            <a:endParaRPr sz="1200" b="0" i="0" u="none" strike="noStrike" cap="none">
              <a:solidFill>
                <a:srgbClr val="FFFFFF"/>
              </a:solidFill>
              <a:latin typeface="Arial"/>
              <a:ea typeface="Arial"/>
              <a:cs typeface="Arial"/>
              <a:sym typeface="Arial"/>
            </a:endParaRPr>
          </a:p>
        </p:txBody>
      </p:sp>
      <p:sp>
        <p:nvSpPr>
          <p:cNvPr id="1542" name="Google Shape;1542;p86"/>
          <p:cNvSpPr/>
          <p:nvPr/>
        </p:nvSpPr>
        <p:spPr>
          <a:xfrm>
            <a:off x="5098918" y="2207070"/>
            <a:ext cx="997200" cy="317874"/>
          </a:xfrm>
          <a:prstGeom prst="rect">
            <a:avLst/>
          </a:prstGeom>
          <a:solidFill>
            <a:srgbClr val="82BC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Start Messaging to Partners</a:t>
            </a:r>
            <a:endParaRPr sz="700" b="0" i="0" u="none" strike="noStrike" cap="none">
              <a:solidFill>
                <a:srgbClr val="4C4846"/>
              </a:solidFill>
              <a:latin typeface="Arial"/>
              <a:ea typeface="Arial"/>
              <a:cs typeface="Arial"/>
              <a:sym typeface="Arial"/>
            </a:endParaRPr>
          </a:p>
        </p:txBody>
      </p:sp>
      <p:sp>
        <p:nvSpPr>
          <p:cNvPr id="1543" name="Google Shape;1543;p86"/>
          <p:cNvSpPr txBox="1"/>
          <p:nvPr/>
        </p:nvSpPr>
        <p:spPr>
          <a:xfrm>
            <a:off x="9625641" y="1637033"/>
            <a:ext cx="1960259" cy="276959"/>
          </a:xfrm>
          <a:prstGeom prst="rect">
            <a:avLst/>
          </a:prstGeom>
          <a:solidFill>
            <a:srgbClr val="07BCE5"/>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Pre-Launch Activities</a:t>
            </a:r>
            <a:endParaRPr sz="1200" b="0" i="0" u="none" strike="noStrike" cap="none">
              <a:solidFill>
                <a:srgbClr val="FFFFFF"/>
              </a:solidFill>
              <a:latin typeface="Arial"/>
              <a:ea typeface="Arial"/>
              <a:cs typeface="Arial"/>
              <a:sym typeface="Arial"/>
            </a:endParaRPr>
          </a:p>
        </p:txBody>
      </p:sp>
      <p:sp>
        <p:nvSpPr>
          <p:cNvPr id="1544" name="Google Shape;1544;p86"/>
          <p:cNvSpPr txBox="1"/>
          <p:nvPr/>
        </p:nvSpPr>
        <p:spPr>
          <a:xfrm>
            <a:off x="9625641" y="1952913"/>
            <a:ext cx="1960259" cy="276959"/>
          </a:xfrm>
          <a:prstGeom prst="rect">
            <a:avLst/>
          </a:prstGeom>
          <a:solidFill>
            <a:srgbClr val="82BC3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Launch Activities</a:t>
            </a:r>
            <a:endParaRPr sz="1200" b="0" i="0" u="none" strike="noStrike" cap="none">
              <a:solidFill>
                <a:srgbClr val="FFFFFF"/>
              </a:solidFill>
              <a:latin typeface="Arial"/>
              <a:ea typeface="Arial"/>
              <a:cs typeface="Arial"/>
              <a:sym typeface="Arial"/>
            </a:endParaRPr>
          </a:p>
        </p:txBody>
      </p:sp>
      <p:sp>
        <p:nvSpPr>
          <p:cNvPr id="1545" name="Google Shape;1545;p86"/>
          <p:cNvSpPr txBox="1"/>
          <p:nvPr/>
        </p:nvSpPr>
        <p:spPr>
          <a:xfrm>
            <a:off x="9625641" y="2268792"/>
            <a:ext cx="1960259" cy="276959"/>
          </a:xfrm>
          <a:prstGeom prst="rect">
            <a:avLst/>
          </a:prstGeom>
          <a:solidFill>
            <a:srgbClr val="7C519E"/>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Post-Launch Activities</a:t>
            </a:r>
            <a:endParaRPr sz="1200" b="0" i="0" u="none" strike="noStrike" cap="none">
              <a:solidFill>
                <a:srgbClr val="FFFFFF"/>
              </a:solidFill>
              <a:latin typeface="Arial"/>
              <a:ea typeface="Arial"/>
              <a:cs typeface="Arial"/>
              <a:sym typeface="Arial"/>
            </a:endParaRPr>
          </a:p>
        </p:txBody>
      </p:sp>
      <p:sp>
        <p:nvSpPr>
          <p:cNvPr id="1546" name="Google Shape;1546;p86"/>
          <p:cNvSpPr txBox="1"/>
          <p:nvPr/>
        </p:nvSpPr>
        <p:spPr>
          <a:xfrm>
            <a:off x="9625641" y="1321153"/>
            <a:ext cx="1960259" cy="276959"/>
          </a:xfrm>
          <a:prstGeom prst="rect">
            <a:avLst/>
          </a:prstGeom>
          <a:solidFill>
            <a:srgbClr val="BFBFB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1F1F1F"/>
              </a:buClr>
              <a:buSzPts val="1200"/>
              <a:buFont typeface="Arial"/>
              <a:buNone/>
            </a:pPr>
            <a:r>
              <a:rPr lang="en-US" sz="1200" b="1" i="0" u="none" strike="noStrike" cap="none">
                <a:solidFill>
                  <a:srgbClr val="1F1F1F"/>
                </a:solidFill>
                <a:latin typeface="Arial"/>
                <a:ea typeface="Arial"/>
                <a:cs typeface="Arial"/>
                <a:sym typeface="Arial"/>
              </a:rPr>
              <a:t>Completed Activities</a:t>
            </a:r>
            <a:endParaRPr sz="1200" b="0" i="0" u="none" strike="noStrike" cap="none">
              <a:solidFill>
                <a:srgbClr val="1F1F1F"/>
              </a:solidFill>
              <a:latin typeface="Arial"/>
              <a:ea typeface="Arial"/>
              <a:cs typeface="Arial"/>
              <a:sym typeface="Arial"/>
            </a:endParaRPr>
          </a:p>
        </p:txBody>
      </p:sp>
      <p:sp>
        <p:nvSpPr>
          <p:cNvPr id="1547" name="Google Shape;1547;p86"/>
          <p:cNvSpPr/>
          <p:nvPr/>
        </p:nvSpPr>
        <p:spPr>
          <a:xfrm>
            <a:off x="6208300" y="2207070"/>
            <a:ext cx="997200" cy="317874"/>
          </a:xfrm>
          <a:prstGeom prst="rect">
            <a:avLst/>
          </a:prstGeom>
          <a:solidFill>
            <a:srgbClr val="82BC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Start Messaging to Customers</a:t>
            </a:r>
            <a:endParaRPr sz="700" b="0" i="0" u="none" strike="noStrike" cap="none">
              <a:solidFill>
                <a:srgbClr val="4C4846"/>
              </a:solidFill>
              <a:latin typeface="Arial"/>
              <a:ea typeface="Arial"/>
              <a:cs typeface="Arial"/>
              <a:sym typeface="Arial"/>
            </a:endParaRPr>
          </a:p>
        </p:txBody>
      </p:sp>
      <p:cxnSp>
        <p:nvCxnSpPr>
          <p:cNvPr id="1548" name="Google Shape;1548;p86"/>
          <p:cNvCxnSpPr/>
          <p:nvPr/>
        </p:nvCxnSpPr>
        <p:spPr>
          <a:xfrm>
            <a:off x="5156200" y="2641947"/>
            <a:ext cx="1993900" cy="0"/>
          </a:xfrm>
          <a:prstGeom prst="straightConnector1">
            <a:avLst/>
          </a:prstGeom>
          <a:noFill/>
          <a:ln w="19050" cap="flat" cmpd="sng">
            <a:solidFill>
              <a:srgbClr val="82BC3F"/>
            </a:solidFill>
            <a:prstDash val="solid"/>
            <a:round/>
            <a:headEnd type="diamond" w="lg" len="lg"/>
            <a:tailEnd type="diamond" w="lg" len="lg"/>
          </a:ln>
        </p:spPr>
      </p:cxnSp>
      <p:cxnSp>
        <p:nvCxnSpPr>
          <p:cNvPr id="1549" name="Google Shape;1549;p86"/>
          <p:cNvCxnSpPr/>
          <p:nvPr/>
        </p:nvCxnSpPr>
        <p:spPr>
          <a:xfrm>
            <a:off x="5156200" y="2912570"/>
            <a:ext cx="1993900" cy="0"/>
          </a:xfrm>
          <a:prstGeom prst="straightConnector1">
            <a:avLst/>
          </a:prstGeom>
          <a:noFill/>
          <a:ln w="19050" cap="flat" cmpd="sng">
            <a:solidFill>
              <a:srgbClr val="82BC3F"/>
            </a:solidFill>
            <a:prstDash val="solid"/>
            <a:round/>
            <a:headEnd type="diamond" w="lg" len="lg"/>
            <a:tailEnd type="diamond" w="lg" len="lg"/>
          </a:ln>
        </p:spPr>
      </p:cxnSp>
      <p:sp>
        <p:nvSpPr>
          <p:cNvPr id="1550" name="Google Shape;1550;p86"/>
          <p:cNvSpPr/>
          <p:nvPr/>
        </p:nvSpPr>
        <p:spPr>
          <a:xfrm>
            <a:off x="5720498" y="2611717"/>
            <a:ext cx="865304" cy="9953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600" b="1" i="0" u="none" strike="noStrike" cap="none">
                <a:solidFill>
                  <a:srgbClr val="1F1F1F"/>
                </a:solidFill>
                <a:latin typeface="Arial"/>
                <a:ea typeface="Arial"/>
                <a:cs typeface="Arial"/>
                <a:sym typeface="Arial"/>
              </a:rPr>
              <a:t>Office Hours</a:t>
            </a:r>
            <a:endParaRPr sz="600" b="0" i="0" u="none" strike="noStrike" cap="none">
              <a:solidFill>
                <a:srgbClr val="000000"/>
              </a:solidFill>
              <a:latin typeface="Arial"/>
              <a:ea typeface="Arial"/>
              <a:cs typeface="Arial"/>
              <a:sym typeface="Arial"/>
            </a:endParaRPr>
          </a:p>
        </p:txBody>
      </p:sp>
      <p:sp>
        <p:nvSpPr>
          <p:cNvPr id="1551" name="Google Shape;1551;p86"/>
          <p:cNvSpPr/>
          <p:nvPr/>
        </p:nvSpPr>
        <p:spPr>
          <a:xfrm>
            <a:off x="5257800" y="2712383"/>
            <a:ext cx="1790700" cy="178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600" b="1" i="0" u="none" strike="noStrike" cap="none">
                <a:solidFill>
                  <a:srgbClr val="1F1F1F"/>
                </a:solidFill>
                <a:latin typeface="Arial"/>
                <a:ea typeface="Arial"/>
                <a:cs typeface="Arial"/>
                <a:sym typeface="Arial"/>
              </a:rPr>
              <a:t>All Geo &amp; Functional leaders host all-hands meeting to reinforce manager messaging</a:t>
            </a:r>
            <a:endParaRPr sz="600" b="0" i="0" u="none" strike="noStrike" cap="none">
              <a:solidFill>
                <a:srgbClr val="000000"/>
              </a:solidFill>
              <a:latin typeface="Arial"/>
              <a:ea typeface="Arial"/>
              <a:cs typeface="Arial"/>
              <a:sym typeface="Arial"/>
            </a:endParaRPr>
          </a:p>
        </p:txBody>
      </p:sp>
      <p:sp>
        <p:nvSpPr>
          <p:cNvPr id="1552" name="Google Shape;1552;p86"/>
          <p:cNvSpPr/>
          <p:nvPr/>
        </p:nvSpPr>
        <p:spPr>
          <a:xfrm>
            <a:off x="3989535" y="2601231"/>
            <a:ext cx="997200" cy="317874"/>
          </a:xfrm>
          <a:prstGeom prst="rect">
            <a:avLst/>
          </a:prstGeom>
          <a:solidFill>
            <a:srgbClr val="82BC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700" b="1" i="0" u="none" strike="noStrike" cap="none">
                <a:solidFill>
                  <a:srgbClr val="FFFFFF"/>
                </a:solidFill>
                <a:latin typeface="Arial"/>
                <a:ea typeface="Arial"/>
                <a:cs typeface="Arial"/>
                <a:sym typeface="Arial"/>
              </a:rPr>
              <a:t>Manager messaging to teams</a:t>
            </a:r>
            <a:endParaRPr sz="1200" b="0" i="0" u="none" strike="noStrike" cap="none">
              <a:solidFill>
                <a:srgbClr val="FFFFFF"/>
              </a:solidFill>
              <a:latin typeface="Arial"/>
              <a:ea typeface="Arial"/>
              <a:cs typeface="Arial"/>
              <a:sym typeface="Arial"/>
            </a:endParaRPr>
          </a:p>
        </p:txBody>
      </p:sp>
      <p:sp>
        <p:nvSpPr>
          <p:cNvPr id="1553" name="Google Shape;1553;p86"/>
          <p:cNvSpPr/>
          <p:nvPr/>
        </p:nvSpPr>
        <p:spPr>
          <a:xfrm>
            <a:off x="1757323" y="3066833"/>
            <a:ext cx="997200" cy="317874"/>
          </a:xfrm>
          <a:prstGeom prst="rect">
            <a:avLst/>
          </a:prstGeom>
          <a:solidFill>
            <a:srgbClr val="82BC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700" b="1" i="0" u="none" strike="noStrike" cap="none">
                <a:solidFill>
                  <a:srgbClr val="FFFFFF"/>
                </a:solidFill>
                <a:latin typeface="Arial"/>
                <a:ea typeface="Arial"/>
                <a:cs typeface="Arial"/>
                <a:sym typeface="Arial"/>
              </a:rPr>
              <a:t>Managers + HR notify impacted employees</a:t>
            </a:r>
            <a:endParaRPr sz="700" b="0" i="0" u="none" strike="noStrike" cap="none">
              <a:solidFill>
                <a:srgbClr val="FFFFFF"/>
              </a:solidFill>
              <a:latin typeface="Arial"/>
              <a:ea typeface="Arial"/>
              <a:cs typeface="Arial"/>
              <a:sym typeface="Arial"/>
            </a:endParaRPr>
          </a:p>
        </p:txBody>
      </p:sp>
      <p:sp>
        <p:nvSpPr>
          <p:cNvPr id="1554" name="Google Shape;1554;p86"/>
          <p:cNvSpPr/>
          <p:nvPr/>
        </p:nvSpPr>
        <p:spPr>
          <a:xfrm>
            <a:off x="1757323" y="3422433"/>
            <a:ext cx="997200" cy="317874"/>
          </a:xfrm>
          <a:prstGeom prst="rect">
            <a:avLst/>
          </a:prstGeom>
          <a:solidFill>
            <a:srgbClr val="82BC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700" b="1" i="0" u="none" strike="noStrike" cap="none">
                <a:solidFill>
                  <a:srgbClr val="FFFFFF"/>
                </a:solidFill>
                <a:latin typeface="Arial"/>
                <a:ea typeface="Arial"/>
                <a:cs typeface="Arial"/>
                <a:sym typeface="Arial"/>
              </a:rPr>
              <a:t>Managers notify staff of impacted employees</a:t>
            </a:r>
            <a:endParaRPr sz="700" b="0" i="0" u="none" strike="noStrike" cap="none">
              <a:solidFill>
                <a:srgbClr val="FFFFFF"/>
              </a:solidFill>
              <a:latin typeface="Arial"/>
              <a:ea typeface="Arial"/>
              <a:cs typeface="Arial"/>
              <a:sym typeface="Arial"/>
            </a:endParaRPr>
          </a:p>
        </p:txBody>
      </p:sp>
      <p:cxnSp>
        <p:nvCxnSpPr>
          <p:cNvPr id="1555" name="Google Shape;1555;p86"/>
          <p:cNvCxnSpPr/>
          <p:nvPr/>
        </p:nvCxnSpPr>
        <p:spPr>
          <a:xfrm>
            <a:off x="2429435" y="4510419"/>
            <a:ext cx="3558615" cy="0"/>
          </a:xfrm>
          <a:prstGeom prst="straightConnector1">
            <a:avLst/>
          </a:prstGeom>
          <a:noFill/>
          <a:ln w="19050" cap="flat" cmpd="sng">
            <a:solidFill>
              <a:srgbClr val="82BC3F"/>
            </a:solidFill>
            <a:prstDash val="solid"/>
            <a:round/>
            <a:headEnd type="diamond" w="lg" len="lg"/>
            <a:tailEnd type="diamond" w="lg" len="lg"/>
          </a:ln>
        </p:spPr>
      </p:cxnSp>
      <p:sp>
        <p:nvSpPr>
          <p:cNvPr id="1556" name="Google Shape;1556;p86"/>
          <p:cNvSpPr/>
          <p:nvPr/>
        </p:nvSpPr>
        <p:spPr>
          <a:xfrm>
            <a:off x="2511025" y="4304015"/>
            <a:ext cx="3381775" cy="178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700" b="1" i="0" u="none" strike="noStrike" cap="none">
                <a:solidFill>
                  <a:srgbClr val="1F1F1F"/>
                </a:solidFill>
                <a:latin typeface="Arial"/>
                <a:ea typeface="Arial"/>
                <a:cs typeface="Arial"/>
                <a:sym typeface="Arial"/>
              </a:rPr>
              <a:t>Managers email details to employees after 1:1 conversation</a:t>
            </a:r>
            <a:endParaRPr sz="600" b="0" i="0" u="none" strike="noStrike" cap="none">
              <a:solidFill>
                <a:srgbClr val="1F1F1F"/>
              </a:solidFill>
              <a:latin typeface="Arial"/>
              <a:ea typeface="Arial"/>
              <a:cs typeface="Arial"/>
              <a:sym typeface="Arial"/>
            </a:endParaRPr>
          </a:p>
        </p:txBody>
      </p:sp>
      <p:cxnSp>
        <p:nvCxnSpPr>
          <p:cNvPr id="1557" name="Google Shape;1557;p86"/>
          <p:cNvCxnSpPr/>
          <p:nvPr/>
        </p:nvCxnSpPr>
        <p:spPr>
          <a:xfrm>
            <a:off x="4046220" y="4770769"/>
            <a:ext cx="3108960" cy="0"/>
          </a:xfrm>
          <a:prstGeom prst="straightConnector1">
            <a:avLst/>
          </a:prstGeom>
          <a:noFill/>
          <a:ln w="19050" cap="flat" cmpd="sng">
            <a:solidFill>
              <a:srgbClr val="82BC3F"/>
            </a:solidFill>
            <a:prstDash val="solid"/>
            <a:round/>
            <a:headEnd type="diamond" w="lg" len="lg"/>
            <a:tailEnd type="diamond" w="lg" len="lg"/>
          </a:ln>
        </p:spPr>
      </p:cxnSp>
      <p:sp>
        <p:nvSpPr>
          <p:cNvPr id="1558" name="Google Shape;1558;p86"/>
          <p:cNvSpPr/>
          <p:nvPr/>
        </p:nvSpPr>
        <p:spPr>
          <a:xfrm>
            <a:off x="4133850" y="4564365"/>
            <a:ext cx="2933700" cy="178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600" b="1" i="0" u="none" strike="noStrike" cap="none">
                <a:solidFill>
                  <a:srgbClr val="1F1F1F"/>
                </a:solidFill>
                <a:latin typeface="Arial"/>
                <a:ea typeface="Arial"/>
                <a:cs typeface="Arial"/>
                <a:sym typeface="Arial"/>
              </a:rPr>
              <a:t>Comp Plan Training for Quota bearing staff</a:t>
            </a:r>
            <a:endParaRPr sz="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F1F1F"/>
              </a:buClr>
              <a:buSzPts val="800"/>
              <a:buFont typeface="Arial"/>
              <a:buNone/>
            </a:pPr>
            <a:r>
              <a:rPr lang="en-US" sz="600" b="0" i="1" u="none" strike="noStrike" cap="none">
                <a:solidFill>
                  <a:srgbClr val="1F1F1F"/>
                </a:solidFill>
                <a:latin typeface="Arial"/>
                <a:ea typeface="Arial"/>
                <a:cs typeface="Arial"/>
                <a:sym typeface="Arial"/>
              </a:rPr>
              <a:t>Total of 2 time slots per region for 6 meetings</a:t>
            </a:r>
            <a:endParaRPr sz="1400" b="0" i="0" u="none" strike="noStrike" cap="none">
              <a:solidFill>
                <a:srgbClr val="000000"/>
              </a:solidFill>
              <a:latin typeface="Arial"/>
              <a:ea typeface="Arial"/>
              <a:cs typeface="Arial"/>
              <a:sym typeface="Arial"/>
            </a:endParaRPr>
          </a:p>
        </p:txBody>
      </p:sp>
      <p:cxnSp>
        <p:nvCxnSpPr>
          <p:cNvPr id="1559" name="Google Shape;1559;p86"/>
          <p:cNvCxnSpPr/>
          <p:nvPr/>
        </p:nvCxnSpPr>
        <p:spPr>
          <a:xfrm>
            <a:off x="1864519" y="4279106"/>
            <a:ext cx="503700" cy="232500"/>
          </a:xfrm>
          <a:prstGeom prst="bentConnector3">
            <a:avLst>
              <a:gd name="adj1" fmla="val -114"/>
            </a:avLst>
          </a:prstGeom>
          <a:noFill/>
          <a:ln w="9525" cap="flat" cmpd="sng">
            <a:solidFill>
              <a:srgbClr val="1F1F1F"/>
            </a:solidFill>
            <a:prstDash val="dash"/>
            <a:round/>
            <a:headEnd type="none" w="sm" len="sm"/>
            <a:tailEnd type="triangle" w="med" len="med"/>
          </a:ln>
        </p:spPr>
      </p:cxnSp>
      <p:sp>
        <p:nvSpPr>
          <p:cNvPr id="3" name="Google Shape;1297;p74">
            <a:extLst>
              <a:ext uri="{FF2B5EF4-FFF2-40B4-BE49-F238E27FC236}">
                <a16:creationId xmlns:a16="http://schemas.microsoft.com/office/drawing/2014/main" id="{B8CF377E-62C1-5961-7E4B-4694E3086F8B}"/>
              </a:ext>
            </a:extLst>
          </p:cNvPr>
          <p:cNvSpPr/>
          <p:nvPr/>
        </p:nvSpPr>
        <p:spPr>
          <a:xfrm>
            <a:off x="9169883" y="116152"/>
            <a:ext cx="2973700" cy="736524"/>
          </a:xfrm>
          <a:prstGeom prst="rect">
            <a:avLst/>
          </a:prstGeom>
          <a:solidFill>
            <a:srgbClr val="03327C"/>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en-US" b="1">
                <a:solidFill>
                  <a:srgbClr val="FFFFFF"/>
                </a:solidFill>
                <a:latin typeface="Arial"/>
                <a:cs typeface="Arial"/>
                <a:sym typeface="Arial"/>
              </a:rPr>
              <a:t>Example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8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dirty="0"/>
              <a:t>Month, Year</a:t>
            </a:r>
            <a:br>
              <a:rPr lang="en-US" dirty="0"/>
            </a:br>
            <a:r>
              <a:rPr lang="en-US" dirty="0"/>
              <a:t>Communication and Change Management Activities</a:t>
            </a:r>
            <a:endParaRPr dirty="0"/>
          </a:p>
        </p:txBody>
      </p:sp>
      <p:sp>
        <p:nvSpPr>
          <p:cNvPr id="1565" name="Google Shape;1565;p87"/>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graphicFrame>
        <p:nvGraphicFramePr>
          <p:cNvPr id="1566" name="Google Shape;1566;p87"/>
          <p:cNvGraphicFramePr/>
          <p:nvPr>
            <p:extLst>
              <p:ext uri="{D42A27DB-BD31-4B8C-83A1-F6EECF244321}">
                <p14:modId xmlns:p14="http://schemas.microsoft.com/office/powerpoint/2010/main" val="3704289739"/>
              </p:ext>
            </p:extLst>
          </p:nvPr>
        </p:nvGraphicFramePr>
        <p:xfrm>
          <a:off x="611189" y="1295400"/>
          <a:ext cx="8904350" cy="4430675"/>
        </p:xfrm>
        <a:graphic>
          <a:graphicData uri="http://schemas.openxmlformats.org/drawingml/2006/table">
            <a:tbl>
              <a:tblPr>
                <a:noFill/>
              </a:tblPr>
              <a:tblGrid>
                <a:gridCol w="1272050">
                  <a:extLst>
                    <a:ext uri="{9D8B030D-6E8A-4147-A177-3AD203B41FA5}">
                      <a16:colId xmlns:a16="http://schemas.microsoft.com/office/drawing/2014/main" val="20000"/>
                    </a:ext>
                  </a:extLst>
                </a:gridCol>
                <a:gridCol w="1272050">
                  <a:extLst>
                    <a:ext uri="{9D8B030D-6E8A-4147-A177-3AD203B41FA5}">
                      <a16:colId xmlns:a16="http://schemas.microsoft.com/office/drawing/2014/main" val="20001"/>
                    </a:ext>
                  </a:extLst>
                </a:gridCol>
                <a:gridCol w="1272050">
                  <a:extLst>
                    <a:ext uri="{9D8B030D-6E8A-4147-A177-3AD203B41FA5}">
                      <a16:colId xmlns:a16="http://schemas.microsoft.com/office/drawing/2014/main" val="20002"/>
                    </a:ext>
                  </a:extLst>
                </a:gridCol>
                <a:gridCol w="1272050">
                  <a:extLst>
                    <a:ext uri="{9D8B030D-6E8A-4147-A177-3AD203B41FA5}">
                      <a16:colId xmlns:a16="http://schemas.microsoft.com/office/drawing/2014/main" val="20003"/>
                    </a:ext>
                  </a:extLst>
                </a:gridCol>
                <a:gridCol w="1272050">
                  <a:extLst>
                    <a:ext uri="{9D8B030D-6E8A-4147-A177-3AD203B41FA5}">
                      <a16:colId xmlns:a16="http://schemas.microsoft.com/office/drawing/2014/main" val="20004"/>
                    </a:ext>
                  </a:extLst>
                </a:gridCol>
                <a:gridCol w="1272050">
                  <a:extLst>
                    <a:ext uri="{9D8B030D-6E8A-4147-A177-3AD203B41FA5}">
                      <a16:colId xmlns:a16="http://schemas.microsoft.com/office/drawing/2014/main" val="20005"/>
                    </a:ext>
                  </a:extLst>
                </a:gridCol>
                <a:gridCol w="1272050">
                  <a:extLst>
                    <a:ext uri="{9D8B030D-6E8A-4147-A177-3AD203B41FA5}">
                      <a16:colId xmlns:a16="http://schemas.microsoft.com/office/drawing/2014/main" val="20006"/>
                    </a:ext>
                  </a:extLst>
                </a:gridCol>
              </a:tblGrid>
              <a:tr h="320400">
                <a:tc gridSpan="7">
                  <a:txBody>
                    <a:bodyPr/>
                    <a:lstStyle/>
                    <a:p>
                      <a:pPr marL="0" marR="0" lvl="0" indent="0" algn="ctr" rtl="0">
                        <a:lnSpc>
                          <a:spcPct val="100000"/>
                        </a:lnSpc>
                        <a:spcBef>
                          <a:spcPts val="0"/>
                        </a:spcBef>
                        <a:spcAft>
                          <a:spcPts val="0"/>
                        </a:spcAft>
                        <a:buClr>
                          <a:schemeClr val="lt1"/>
                        </a:buClr>
                        <a:buSzPts val="1600"/>
                        <a:buFont typeface="Arial"/>
                        <a:buNone/>
                      </a:pPr>
                      <a:r>
                        <a:rPr lang="en-US" sz="1300" b="1" u="none" strike="noStrike" cap="none" dirty="0">
                          <a:solidFill>
                            <a:schemeClr val="lt1"/>
                          </a:solidFill>
                        </a:rPr>
                        <a:t>Month</a:t>
                      </a:r>
                      <a:endParaRPr sz="1300" u="none" strike="noStrike" cap="none" dirty="0"/>
                    </a:p>
                  </a:txBody>
                  <a:tcPr marL="74825" marR="74825" marT="37400" marB="374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400">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Sunday</a:t>
                      </a:r>
                      <a:endParaRPr sz="1500" u="none" strike="noStrike" cap="none">
                        <a:solidFill>
                          <a:schemeClr val="lt1"/>
                        </a:solidFill>
                      </a:endParaRPr>
                    </a:p>
                  </a:txBody>
                  <a:tcPr marL="74825" marR="74825" marT="37400" marB="374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Monday</a:t>
                      </a:r>
                      <a:endParaRPr sz="1500" u="none" strike="noStrike" cap="none">
                        <a:solidFill>
                          <a:schemeClr val="lt1"/>
                        </a:solidFill>
                      </a:endParaRPr>
                    </a:p>
                  </a:txBody>
                  <a:tcPr marL="74825" marR="74825" marT="37400" marB="374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Tuesday</a:t>
                      </a:r>
                      <a:endParaRPr sz="1500" u="none" strike="noStrike" cap="none">
                        <a:solidFill>
                          <a:schemeClr val="lt1"/>
                        </a:solidFill>
                      </a:endParaRPr>
                    </a:p>
                  </a:txBody>
                  <a:tcPr marL="74825" marR="74825" marT="37400" marB="374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Wednesday</a:t>
                      </a:r>
                      <a:endParaRPr sz="1500" u="none" strike="noStrike" cap="none">
                        <a:solidFill>
                          <a:schemeClr val="lt1"/>
                        </a:solidFill>
                      </a:endParaRPr>
                    </a:p>
                  </a:txBody>
                  <a:tcPr marL="74825" marR="74825" marT="37400" marB="374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Thursday</a:t>
                      </a:r>
                      <a:endParaRPr sz="1500" u="none" strike="noStrike" cap="none">
                        <a:solidFill>
                          <a:schemeClr val="lt1"/>
                        </a:solidFill>
                      </a:endParaRPr>
                    </a:p>
                  </a:txBody>
                  <a:tcPr marL="74825" marR="74825" marT="37400" marB="374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Friday</a:t>
                      </a:r>
                      <a:endParaRPr sz="1500" u="none" strike="noStrike" cap="none">
                        <a:solidFill>
                          <a:schemeClr val="lt1"/>
                        </a:solidFill>
                      </a:endParaRPr>
                    </a:p>
                  </a:txBody>
                  <a:tcPr marL="74825" marR="74825" marT="37400" marB="374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Saturday</a:t>
                      </a:r>
                      <a:endParaRPr sz="1500" u="none" strike="noStrike" cap="none">
                        <a:solidFill>
                          <a:schemeClr val="lt1"/>
                        </a:solidFill>
                      </a:endParaRPr>
                    </a:p>
                  </a:txBody>
                  <a:tcPr marL="74825" marR="74825" marT="37400" marB="374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extLst>
                  <a:ext uri="{0D108BD9-81ED-4DB2-BD59-A6C34878D82A}">
                    <a16:rowId xmlns:a16="http://schemas.microsoft.com/office/drawing/2014/main" val="10001"/>
                  </a:ext>
                </a:extLst>
              </a:tr>
              <a:tr h="757975">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30</a:t>
                      </a:r>
                      <a:endParaRPr sz="8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31</a:t>
                      </a:r>
                      <a:endParaRPr sz="800" u="none" strike="noStrike" cap="none"/>
                    </a:p>
                    <a:p>
                      <a:pPr marL="0" marR="0" lvl="0" indent="0" algn="l" rtl="0">
                        <a:lnSpc>
                          <a:spcPct val="100000"/>
                        </a:lnSpc>
                        <a:spcBef>
                          <a:spcPts val="0"/>
                        </a:spcBef>
                        <a:spcAft>
                          <a:spcPts val="0"/>
                        </a:spcAft>
                        <a:buClr>
                          <a:schemeClr val="dk1"/>
                        </a:buClr>
                        <a:buSzPts val="1000"/>
                        <a:buFont typeface="Arial"/>
                        <a:buNone/>
                      </a:pP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3</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4</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5</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757975">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6</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7</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8</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9</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10</a:t>
                      </a:r>
                      <a:endParaRPr sz="800" b="0" i="0" u="none" strike="noStrike" cap="none">
                        <a:solidFill>
                          <a:srgbClr val="000000"/>
                        </a:solidFill>
                        <a:latin typeface="Arial"/>
                        <a:ea typeface="Arial"/>
                        <a:cs typeface="Arial"/>
                        <a:sym typeface="Arial"/>
                      </a:endParaRPr>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1</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12</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757975">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13</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4</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5</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6</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7</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8</a:t>
                      </a:r>
                      <a:endParaRPr sz="1500" u="none" strike="noStrike" cap="none"/>
                    </a:p>
                    <a:p>
                      <a:pPr marL="0" marR="0" lvl="0" indent="0" algn="l" rtl="0">
                        <a:lnSpc>
                          <a:spcPct val="100000"/>
                        </a:lnSpc>
                        <a:spcBef>
                          <a:spcPts val="0"/>
                        </a:spcBef>
                        <a:spcAft>
                          <a:spcPts val="0"/>
                        </a:spcAft>
                        <a:buClr>
                          <a:schemeClr val="dk1"/>
                        </a:buClr>
                        <a:buSzPts val="1000"/>
                        <a:buFont typeface="Arial"/>
                        <a:buNone/>
                      </a:pPr>
                      <a:endParaRPr sz="800" b="0" u="none" strike="noStrike" cap="none">
                        <a:latin typeface="Arial"/>
                        <a:ea typeface="Arial"/>
                        <a:cs typeface="Arial"/>
                        <a:sym typeface="Arial"/>
                      </a:endParaRPr>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19</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extLst>
                  <a:ext uri="{0D108BD9-81ED-4DB2-BD59-A6C34878D82A}">
                    <a16:rowId xmlns:a16="http://schemas.microsoft.com/office/drawing/2014/main" val="10004"/>
                  </a:ext>
                </a:extLst>
              </a:tr>
              <a:tr h="757975">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20</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r>
                        <a:rPr lang="en-US" sz="800" u="none" strike="noStrike" cap="none"/>
                        <a:t>1</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23</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solidFill>
                            <a:schemeClr val="dk1"/>
                          </a:solidFill>
                          <a:latin typeface="Arial"/>
                          <a:ea typeface="Arial"/>
                          <a:cs typeface="Arial"/>
                          <a:sym typeface="Arial"/>
                        </a:rPr>
                        <a:t>2</a:t>
                      </a:r>
                      <a:r>
                        <a:rPr lang="en-US" sz="800" u="none" strike="noStrike" cap="none">
                          <a:solidFill>
                            <a:schemeClr val="dk1"/>
                          </a:solidFill>
                        </a:rPr>
                        <a:t>3</a:t>
                      </a:r>
                      <a:endParaRPr sz="1500" u="none" strike="noStrike" cap="none"/>
                    </a:p>
                    <a:p>
                      <a:pPr marL="0" marR="0" lvl="0" indent="0" algn="l" rtl="0">
                        <a:lnSpc>
                          <a:spcPct val="100000"/>
                        </a:lnSpc>
                        <a:spcBef>
                          <a:spcPts val="0"/>
                        </a:spcBef>
                        <a:spcAft>
                          <a:spcPts val="0"/>
                        </a:spcAft>
                        <a:buClr>
                          <a:schemeClr val="dk1"/>
                        </a:buClr>
                        <a:buSzPts val="1000"/>
                        <a:buFont typeface="Arial"/>
                        <a:buNone/>
                      </a:pPr>
                      <a:endParaRPr sz="800" b="0" u="none" strike="noStrike" cap="none">
                        <a:latin typeface="Arial"/>
                        <a:ea typeface="Arial"/>
                        <a:cs typeface="Arial"/>
                        <a:sym typeface="Arial"/>
                      </a:endParaRPr>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r>
                        <a:rPr lang="en-US" sz="800" u="none" strike="noStrike" cap="none"/>
                        <a:t>4</a:t>
                      </a:r>
                      <a:endParaRPr sz="800" b="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800" b="0" u="none" strike="noStrike" cap="none">
                        <a:latin typeface="Arial"/>
                        <a:ea typeface="Arial"/>
                        <a:cs typeface="Arial"/>
                        <a:sym typeface="Arial"/>
                      </a:endParaRPr>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r>
                        <a:rPr lang="en-US" sz="800" u="none" strike="noStrike" cap="none"/>
                        <a:t>5</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26</a:t>
                      </a: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extLst>
                  <a:ext uri="{0D108BD9-81ED-4DB2-BD59-A6C34878D82A}">
                    <a16:rowId xmlns:a16="http://schemas.microsoft.com/office/drawing/2014/main" val="10005"/>
                  </a:ext>
                </a:extLst>
              </a:tr>
              <a:tr h="757975">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latin typeface="Arial"/>
                          <a:ea typeface="Arial"/>
                          <a:cs typeface="Arial"/>
                          <a:sym typeface="Arial"/>
                        </a:rPr>
                        <a:t>27</a:t>
                      </a:r>
                      <a:endParaRPr sz="1500" i="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r>
                        <a:rPr lang="en-US" sz="800" u="none" strike="noStrike" cap="none"/>
                        <a:t>8</a:t>
                      </a:r>
                      <a:endParaRPr sz="1500" i="1"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500" u="none" strike="noStrike" cap="none"/>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500" u="none" strike="noStrike" cap="none" dirty="0"/>
                    </a:p>
                  </a:txBody>
                  <a:tcPr marL="74825" marR="74825" marT="748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1567" name="Google Shape;1567;p87"/>
          <p:cNvSpPr txBox="1"/>
          <p:nvPr/>
        </p:nvSpPr>
        <p:spPr>
          <a:xfrm>
            <a:off x="9625012" y="4143783"/>
            <a:ext cx="1957387" cy="1569630"/>
          </a:xfrm>
          <a:prstGeom prst="rect">
            <a:avLst/>
          </a:prstGeom>
          <a:solidFill>
            <a:srgbClr val="07BCE5"/>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n-US" sz="1000" b="1" i="0" u="none" strike="noStrike" cap="none">
                <a:solidFill>
                  <a:srgbClr val="FFFFFF"/>
                </a:solidFill>
                <a:latin typeface="Arial"/>
                <a:ea typeface="Arial"/>
                <a:cs typeface="Arial"/>
                <a:sym typeface="Arial"/>
              </a:rPr>
              <a:t>Other recommended communications events to be scheduled by Region / Geo / Field / Team managers</a:t>
            </a:r>
            <a:endParaRPr sz="1000" b="1"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800"/>
              <a:buFont typeface="Arial"/>
              <a:buChar char="•"/>
            </a:pPr>
            <a:r>
              <a:rPr lang="en-US" sz="1000" b="0" i="0" u="none" strike="noStrike" cap="none">
                <a:solidFill>
                  <a:srgbClr val="FFFFFF"/>
                </a:solidFill>
                <a:latin typeface="Arial"/>
                <a:ea typeface="Arial"/>
                <a:cs typeface="Arial"/>
                <a:sym typeface="Arial"/>
              </a:rPr>
              <a:t>Daily Scrums</a:t>
            </a:r>
            <a:endParaRPr sz="10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800"/>
              <a:buFont typeface="Arial"/>
              <a:buChar char="•"/>
            </a:pPr>
            <a:r>
              <a:rPr lang="en-US" sz="1000" b="0" i="0" u="none" strike="noStrike" cap="none">
                <a:solidFill>
                  <a:srgbClr val="FFFFFF"/>
                </a:solidFill>
                <a:latin typeface="Arial"/>
                <a:ea typeface="Arial"/>
                <a:cs typeface="Arial"/>
                <a:sym typeface="Arial"/>
              </a:rPr>
              <a:t>Manager - Staff 1 on 1 meetings</a:t>
            </a:r>
            <a:endParaRPr sz="10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800"/>
              <a:buFont typeface="Arial"/>
              <a:buChar char="•"/>
            </a:pPr>
            <a:r>
              <a:rPr lang="en-US" sz="1000" b="0" i="0" u="none" strike="noStrike" cap="none">
                <a:solidFill>
                  <a:srgbClr val="FFFFFF"/>
                </a:solidFill>
                <a:latin typeface="Arial"/>
                <a:ea typeface="Arial"/>
                <a:cs typeface="Arial"/>
                <a:sym typeface="Arial"/>
              </a:rPr>
              <a:t>Monthly Region / Geo “all hands” meetings</a:t>
            </a:r>
            <a:endParaRPr sz="1000" b="0" i="0" u="none" strike="noStrike" cap="none">
              <a:solidFill>
                <a:srgbClr val="FFFFFF"/>
              </a:solidFill>
              <a:latin typeface="Arial"/>
              <a:ea typeface="Arial"/>
              <a:cs typeface="Arial"/>
              <a:sym typeface="Arial"/>
            </a:endParaRPr>
          </a:p>
        </p:txBody>
      </p:sp>
      <p:sp>
        <p:nvSpPr>
          <p:cNvPr id="1568" name="Google Shape;1568;p87"/>
          <p:cNvSpPr txBox="1"/>
          <p:nvPr/>
        </p:nvSpPr>
        <p:spPr>
          <a:xfrm>
            <a:off x="9625641" y="1637033"/>
            <a:ext cx="1960259" cy="276959"/>
          </a:xfrm>
          <a:prstGeom prst="rect">
            <a:avLst/>
          </a:prstGeom>
          <a:solidFill>
            <a:srgbClr val="07BCE5"/>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Pre-Launch Activities</a:t>
            </a:r>
            <a:endParaRPr sz="1200" b="0" i="0" u="none" strike="noStrike" cap="none">
              <a:solidFill>
                <a:srgbClr val="FFFFFF"/>
              </a:solidFill>
              <a:latin typeface="Arial"/>
              <a:ea typeface="Arial"/>
              <a:cs typeface="Arial"/>
              <a:sym typeface="Arial"/>
            </a:endParaRPr>
          </a:p>
        </p:txBody>
      </p:sp>
      <p:sp>
        <p:nvSpPr>
          <p:cNvPr id="1569" name="Google Shape;1569;p87"/>
          <p:cNvSpPr txBox="1"/>
          <p:nvPr/>
        </p:nvSpPr>
        <p:spPr>
          <a:xfrm>
            <a:off x="9625641" y="1952913"/>
            <a:ext cx="1960259" cy="276959"/>
          </a:xfrm>
          <a:prstGeom prst="rect">
            <a:avLst/>
          </a:prstGeom>
          <a:solidFill>
            <a:srgbClr val="82BC3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Launch Activities</a:t>
            </a:r>
            <a:endParaRPr sz="1200" b="0" i="0" u="none" strike="noStrike" cap="none">
              <a:solidFill>
                <a:srgbClr val="FFFFFF"/>
              </a:solidFill>
              <a:latin typeface="Arial"/>
              <a:ea typeface="Arial"/>
              <a:cs typeface="Arial"/>
              <a:sym typeface="Arial"/>
            </a:endParaRPr>
          </a:p>
        </p:txBody>
      </p:sp>
      <p:sp>
        <p:nvSpPr>
          <p:cNvPr id="1570" name="Google Shape;1570;p87"/>
          <p:cNvSpPr txBox="1"/>
          <p:nvPr/>
        </p:nvSpPr>
        <p:spPr>
          <a:xfrm>
            <a:off x="9625641" y="2268792"/>
            <a:ext cx="1960259" cy="276959"/>
          </a:xfrm>
          <a:prstGeom prst="rect">
            <a:avLst/>
          </a:prstGeom>
          <a:solidFill>
            <a:srgbClr val="7C519E"/>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Post-Launch Activities</a:t>
            </a:r>
            <a:endParaRPr sz="1200" b="0" i="0" u="none" strike="noStrike" cap="none">
              <a:solidFill>
                <a:srgbClr val="FFFFFF"/>
              </a:solidFill>
              <a:latin typeface="Arial"/>
              <a:ea typeface="Arial"/>
              <a:cs typeface="Arial"/>
              <a:sym typeface="Arial"/>
            </a:endParaRPr>
          </a:p>
        </p:txBody>
      </p:sp>
      <p:sp>
        <p:nvSpPr>
          <p:cNvPr id="1571" name="Google Shape;1571;p87"/>
          <p:cNvSpPr txBox="1"/>
          <p:nvPr/>
        </p:nvSpPr>
        <p:spPr>
          <a:xfrm>
            <a:off x="9625641" y="1321153"/>
            <a:ext cx="1960259" cy="276959"/>
          </a:xfrm>
          <a:prstGeom prst="rect">
            <a:avLst/>
          </a:prstGeom>
          <a:solidFill>
            <a:srgbClr val="BFBFB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1F1F1F"/>
              </a:buClr>
              <a:buSzPts val="1200"/>
              <a:buFont typeface="Arial"/>
              <a:buNone/>
            </a:pPr>
            <a:r>
              <a:rPr lang="en-US" sz="1200" b="1" i="0" u="none" strike="noStrike" cap="none">
                <a:solidFill>
                  <a:srgbClr val="1F1F1F"/>
                </a:solidFill>
                <a:latin typeface="Arial"/>
                <a:ea typeface="Arial"/>
                <a:cs typeface="Arial"/>
                <a:sym typeface="Arial"/>
              </a:rPr>
              <a:t>Completed Activities</a:t>
            </a:r>
            <a:endParaRPr sz="1200" b="0" i="0" u="none" strike="noStrike" cap="none">
              <a:solidFill>
                <a:srgbClr val="1F1F1F"/>
              </a:solidFill>
              <a:latin typeface="Arial"/>
              <a:ea typeface="Arial"/>
              <a:cs typeface="Arial"/>
              <a:sym typeface="Arial"/>
            </a:endParaRPr>
          </a:p>
        </p:txBody>
      </p:sp>
      <p:sp>
        <p:nvSpPr>
          <p:cNvPr id="1572" name="Google Shape;1572;p87"/>
          <p:cNvSpPr/>
          <p:nvPr/>
        </p:nvSpPr>
        <p:spPr>
          <a:xfrm>
            <a:off x="7179850" y="2036575"/>
            <a:ext cx="997200" cy="317874"/>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700" b="1" i="0" u="none" strike="noStrike" cap="none">
                <a:solidFill>
                  <a:srgbClr val="FFFFFF"/>
                </a:solidFill>
                <a:latin typeface="Arial"/>
                <a:ea typeface="Arial"/>
                <a:cs typeface="Arial"/>
                <a:sym typeface="Arial"/>
              </a:rPr>
              <a:t>Quota comms to reps starts</a:t>
            </a:r>
            <a:endParaRPr sz="700" b="0" i="0" u="none" strike="noStrike" cap="none">
              <a:solidFill>
                <a:srgbClr val="FFFFFF"/>
              </a:solidFill>
              <a:latin typeface="Arial"/>
              <a:ea typeface="Arial"/>
              <a:cs typeface="Arial"/>
              <a:sym typeface="Arial"/>
            </a:endParaRPr>
          </a:p>
        </p:txBody>
      </p:sp>
      <p:cxnSp>
        <p:nvCxnSpPr>
          <p:cNvPr id="1573" name="Google Shape;1573;p87"/>
          <p:cNvCxnSpPr/>
          <p:nvPr/>
        </p:nvCxnSpPr>
        <p:spPr>
          <a:xfrm>
            <a:off x="1989137" y="2338102"/>
            <a:ext cx="2320926" cy="0"/>
          </a:xfrm>
          <a:prstGeom prst="straightConnector1">
            <a:avLst/>
          </a:prstGeom>
          <a:noFill/>
          <a:ln w="19050" cap="flat" cmpd="sng">
            <a:solidFill>
              <a:srgbClr val="7C519E"/>
            </a:solidFill>
            <a:prstDash val="solid"/>
            <a:round/>
            <a:headEnd type="diamond" w="lg" len="lg"/>
            <a:tailEnd type="diamond" w="lg" len="lg"/>
          </a:ln>
        </p:spPr>
      </p:cxnSp>
      <p:sp>
        <p:nvSpPr>
          <p:cNvPr id="1574" name="Google Shape;1574;p87"/>
          <p:cNvSpPr txBox="1"/>
          <p:nvPr/>
        </p:nvSpPr>
        <p:spPr>
          <a:xfrm>
            <a:off x="9625641" y="2579761"/>
            <a:ext cx="1960259" cy="276959"/>
          </a:xfrm>
          <a:prstGeom prst="rect">
            <a:avLst/>
          </a:prstGeom>
          <a:solidFill>
            <a:srgbClr val="FFFFFF"/>
          </a:solidFill>
          <a:ln w="9525" cap="flat" cmpd="sng">
            <a:solidFill>
              <a:srgbClr val="1F1F1F"/>
            </a:solidFill>
            <a:prstDash val="solid"/>
            <a:round/>
            <a:headEnd type="none" w="sm" len="sm"/>
            <a:tailEnd type="none" w="sm" len="sm"/>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000"/>
              <a:buFont typeface="Arial"/>
              <a:buNone/>
            </a:pPr>
            <a:r>
              <a:rPr lang="en-US" sz="1200" b="1" i="0" u="none" strike="noStrike" cap="none">
                <a:solidFill>
                  <a:srgbClr val="1F1F1F"/>
                </a:solidFill>
                <a:latin typeface="Arial"/>
                <a:ea typeface="Arial"/>
                <a:cs typeface="Arial"/>
                <a:sym typeface="Arial"/>
              </a:rPr>
              <a:t>IT Comms / Activities</a:t>
            </a:r>
            <a:endParaRPr sz="2800" b="0" i="0" u="none" strike="noStrike" cap="none">
              <a:solidFill>
                <a:srgbClr val="000000"/>
              </a:solidFill>
              <a:latin typeface="Arial"/>
              <a:ea typeface="Arial"/>
              <a:cs typeface="Arial"/>
              <a:sym typeface="Arial"/>
            </a:endParaRPr>
          </a:p>
        </p:txBody>
      </p:sp>
      <p:sp>
        <p:nvSpPr>
          <p:cNvPr id="1575" name="Google Shape;1575;p87"/>
          <p:cNvSpPr/>
          <p:nvPr/>
        </p:nvSpPr>
        <p:spPr>
          <a:xfrm>
            <a:off x="2104701" y="1991284"/>
            <a:ext cx="973779" cy="186766"/>
          </a:xfrm>
          <a:prstGeom prst="rect">
            <a:avLst/>
          </a:prstGeom>
          <a:solidFill>
            <a:srgbClr val="FFFFFF"/>
          </a:solidFill>
          <a:ln w="9525" cap="flat" cmpd="sng">
            <a:solidFill>
              <a:srgbClr val="1F1F1F"/>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000"/>
            </a:pPr>
            <a:r>
              <a:rPr lang="en-US" sz="600" b="1">
                <a:solidFill>
                  <a:srgbClr val="1F1F1F"/>
                </a:solidFill>
                <a:latin typeface="Arial"/>
                <a:ea typeface="Arial"/>
                <a:cs typeface="Arial"/>
                <a:sym typeface="Arial"/>
              </a:rPr>
              <a:t>tech platform</a:t>
            </a:r>
            <a:r>
              <a:rPr lang="en-US" sz="600" b="1" i="0" u="none" strike="noStrike" cap="none">
                <a:solidFill>
                  <a:srgbClr val="1F1F1F"/>
                </a:solidFill>
                <a:latin typeface="Arial"/>
                <a:ea typeface="Arial"/>
                <a:cs typeface="Arial"/>
                <a:sym typeface="Arial"/>
              </a:rPr>
              <a:t> UAT Starts</a:t>
            </a:r>
            <a:endParaRPr sz="1400" b="0" i="0" u="none" strike="noStrike" cap="none">
              <a:solidFill>
                <a:srgbClr val="000000"/>
              </a:solidFill>
              <a:latin typeface="Arial"/>
              <a:ea typeface="Arial"/>
              <a:cs typeface="Arial"/>
              <a:sym typeface="Arial"/>
            </a:endParaRPr>
          </a:p>
        </p:txBody>
      </p:sp>
      <p:sp>
        <p:nvSpPr>
          <p:cNvPr id="1576" name="Google Shape;1576;p87"/>
          <p:cNvSpPr/>
          <p:nvPr/>
        </p:nvSpPr>
        <p:spPr>
          <a:xfrm>
            <a:off x="2413146" y="2241029"/>
            <a:ext cx="1394400" cy="18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600" b="1" i="0" u="none" strike="noStrike" cap="none">
                <a:solidFill>
                  <a:srgbClr val="1F1F1F"/>
                </a:solidFill>
                <a:latin typeface="Arial"/>
                <a:ea typeface="Arial"/>
                <a:cs typeface="Arial"/>
                <a:sym typeface="Arial"/>
              </a:rPr>
              <a:t>Office Hours</a:t>
            </a:r>
            <a:endParaRPr sz="600" b="1" i="0" u="none" strike="noStrike" cap="none">
              <a:solidFill>
                <a:srgbClr val="000000"/>
              </a:solidFill>
              <a:latin typeface="Arial"/>
              <a:ea typeface="Arial"/>
              <a:cs typeface="Arial"/>
              <a:sym typeface="Arial"/>
            </a:endParaRPr>
          </a:p>
        </p:txBody>
      </p:sp>
      <p:sp>
        <p:nvSpPr>
          <p:cNvPr id="1577" name="Google Shape;1577;p87"/>
          <p:cNvSpPr/>
          <p:nvPr/>
        </p:nvSpPr>
        <p:spPr>
          <a:xfrm>
            <a:off x="4084320" y="2405064"/>
            <a:ext cx="4091940" cy="278130"/>
          </a:xfrm>
          <a:prstGeom prst="rightArrow">
            <a:avLst>
              <a:gd name="adj1" fmla="val 78301"/>
              <a:gd name="adj2" fmla="val 50000"/>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GTM Leader Roadshows for GTM </a:t>
            </a:r>
            <a:r>
              <a:rPr lang="en-US" sz="700" b="1">
                <a:solidFill>
                  <a:srgbClr val="FFFFFF"/>
                </a:solidFill>
                <a:latin typeface="Arial"/>
                <a:ea typeface="Arial"/>
                <a:cs typeface="Arial"/>
                <a:sym typeface="Arial"/>
              </a:rPr>
              <a:t>staff</a:t>
            </a:r>
            <a:endParaRPr sz="1400" b="0" i="0" u="none" strike="noStrike" cap="none">
              <a:solidFill>
                <a:srgbClr val="000000"/>
              </a:solidFill>
              <a:latin typeface="Arial"/>
              <a:ea typeface="Arial"/>
              <a:cs typeface="Arial"/>
              <a:sym typeface="Arial"/>
            </a:endParaRPr>
          </a:p>
        </p:txBody>
      </p:sp>
      <p:sp>
        <p:nvSpPr>
          <p:cNvPr id="1578" name="Google Shape;1578;p87"/>
          <p:cNvSpPr/>
          <p:nvPr/>
        </p:nvSpPr>
        <p:spPr>
          <a:xfrm>
            <a:off x="2083186" y="2744319"/>
            <a:ext cx="973779" cy="186766"/>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600" b="1" i="0" u="none" strike="noStrike" cap="none" dirty="0">
                <a:solidFill>
                  <a:srgbClr val="FFFFFF"/>
                </a:solidFill>
                <a:latin typeface="Arial"/>
                <a:ea typeface="Arial"/>
                <a:cs typeface="Arial"/>
                <a:sym typeface="Arial"/>
              </a:rPr>
              <a:t>GTM staff Bi-Weekly Survey</a:t>
            </a:r>
            <a:endParaRPr sz="1400" b="0" i="0" u="none" strike="noStrike" cap="none" dirty="0">
              <a:solidFill>
                <a:srgbClr val="000000"/>
              </a:solidFill>
              <a:latin typeface="Arial"/>
              <a:ea typeface="Arial"/>
              <a:cs typeface="Arial"/>
              <a:sym typeface="Arial"/>
            </a:endParaRPr>
          </a:p>
        </p:txBody>
      </p:sp>
      <p:sp>
        <p:nvSpPr>
          <p:cNvPr id="1579" name="Google Shape;1579;p87"/>
          <p:cNvSpPr/>
          <p:nvPr/>
        </p:nvSpPr>
        <p:spPr>
          <a:xfrm>
            <a:off x="2083186" y="2963394"/>
            <a:ext cx="973779" cy="186766"/>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600" b="1" i="0" u="none" strike="noStrike" cap="none">
                <a:solidFill>
                  <a:srgbClr val="FFFFFF"/>
                </a:solidFill>
                <a:latin typeface="Arial"/>
                <a:ea typeface="Arial"/>
                <a:cs typeface="Arial"/>
                <a:sym typeface="Arial"/>
              </a:rPr>
              <a:t>Begin Daily Scrums</a:t>
            </a:r>
            <a:endParaRPr sz="600" b="0" i="0" u="none" strike="noStrike" cap="none">
              <a:solidFill>
                <a:srgbClr val="FFFFFF"/>
              </a:solidFill>
              <a:latin typeface="Arial"/>
              <a:ea typeface="Arial"/>
              <a:cs typeface="Arial"/>
              <a:sym typeface="Arial"/>
            </a:endParaRPr>
          </a:p>
        </p:txBody>
      </p:sp>
      <p:sp>
        <p:nvSpPr>
          <p:cNvPr id="1580" name="Google Shape;1580;p87"/>
          <p:cNvSpPr/>
          <p:nvPr/>
        </p:nvSpPr>
        <p:spPr>
          <a:xfrm>
            <a:off x="2083186" y="3176119"/>
            <a:ext cx="973779" cy="186766"/>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600" b="1" i="0" u="none" strike="noStrike" cap="none">
                <a:solidFill>
                  <a:srgbClr val="FFFFFF"/>
                </a:solidFill>
                <a:latin typeface="Arial"/>
                <a:ea typeface="Arial"/>
                <a:cs typeface="Arial"/>
                <a:sym typeface="Arial"/>
              </a:rPr>
              <a:t>Begin 1 on 1 meetings</a:t>
            </a:r>
            <a:endParaRPr sz="600" b="0" i="0" u="none" strike="noStrike" cap="none">
              <a:solidFill>
                <a:srgbClr val="FFFFFF"/>
              </a:solidFill>
              <a:latin typeface="Arial"/>
              <a:ea typeface="Arial"/>
              <a:cs typeface="Arial"/>
              <a:sym typeface="Arial"/>
            </a:endParaRPr>
          </a:p>
        </p:txBody>
      </p:sp>
      <p:sp>
        <p:nvSpPr>
          <p:cNvPr id="1581" name="Google Shape;1581;p87"/>
          <p:cNvSpPr/>
          <p:nvPr/>
        </p:nvSpPr>
        <p:spPr>
          <a:xfrm>
            <a:off x="3315086" y="2912593"/>
            <a:ext cx="973779" cy="392581"/>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600" b="1" i="0" u="none" strike="noStrike" cap="none">
                <a:solidFill>
                  <a:srgbClr val="FFFFFF"/>
                </a:solidFill>
                <a:latin typeface="Arial"/>
                <a:ea typeface="Arial"/>
                <a:cs typeface="Arial"/>
                <a:sym typeface="Arial"/>
              </a:rPr>
              <a:t>Geo “All Hands” Meeting</a:t>
            </a:r>
            <a:endParaRPr sz="600" b="0" i="0" u="none" strike="noStrike" cap="none">
              <a:solidFill>
                <a:srgbClr val="FFFFFF"/>
              </a:solidFill>
              <a:latin typeface="Arial"/>
              <a:ea typeface="Arial"/>
              <a:cs typeface="Arial"/>
              <a:sym typeface="Arial"/>
            </a:endParaRPr>
          </a:p>
        </p:txBody>
      </p:sp>
      <p:sp>
        <p:nvSpPr>
          <p:cNvPr id="1582" name="Google Shape;1582;p87"/>
          <p:cNvSpPr/>
          <p:nvPr/>
        </p:nvSpPr>
        <p:spPr>
          <a:xfrm>
            <a:off x="4597786" y="2905125"/>
            <a:ext cx="973779" cy="388937"/>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600" b="1" i="0" u="none" strike="noStrike" cap="none">
                <a:solidFill>
                  <a:srgbClr val="FFFFFF"/>
                </a:solidFill>
                <a:latin typeface="Arial"/>
                <a:ea typeface="Arial"/>
                <a:cs typeface="Arial"/>
                <a:sym typeface="Arial"/>
              </a:rPr>
              <a:t>Transformation Workstream Monthly Update </a:t>
            </a:r>
            <a:endParaRPr lang="en-US" sz="600" b="0" i="0" u="none" strike="noStrike" cap="none">
              <a:solidFill>
                <a:srgbClr val="FFFFFF"/>
              </a:solidFill>
              <a:latin typeface="Arial"/>
              <a:ea typeface="Arial"/>
              <a:cs typeface="Arial"/>
            </a:endParaRPr>
          </a:p>
        </p:txBody>
      </p:sp>
      <p:sp>
        <p:nvSpPr>
          <p:cNvPr id="1583" name="Google Shape;1583;p87"/>
          <p:cNvSpPr/>
          <p:nvPr/>
        </p:nvSpPr>
        <p:spPr>
          <a:xfrm>
            <a:off x="3314993" y="3668522"/>
            <a:ext cx="973779" cy="219265"/>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600" b="1" i="0" u="none" strike="noStrike" cap="none">
                <a:solidFill>
                  <a:srgbClr val="FFFFFF"/>
                </a:solidFill>
                <a:latin typeface="Arial"/>
                <a:ea typeface="Arial"/>
                <a:cs typeface="Arial"/>
                <a:sym typeface="Arial"/>
              </a:rPr>
              <a:t>Monthly Customer Survey</a:t>
            </a:r>
            <a:endParaRPr sz="1400" b="0" i="0" u="none" strike="noStrike" cap="none">
              <a:solidFill>
                <a:srgbClr val="000000"/>
              </a:solidFill>
              <a:latin typeface="Arial"/>
              <a:ea typeface="Arial"/>
              <a:cs typeface="Arial"/>
              <a:sym typeface="Arial"/>
            </a:endParaRPr>
          </a:p>
        </p:txBody>
      </p:sp>
      <p:sp>
        <p:nvSpPr>
          <p:cNvPr id="1584" name="Google Shape;1584;p87"/>
          <p:cNvSpPr/>
          <p:nvPr/>
        </p:nvSpPr>
        <p:spPr>
          <a:xfrm>
            <a:off x="3314993" y="3895535"/>
            <a:ext cx="973779" cy="219265"/>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600" b="1" i="0" u="none" strike="noStrike" cap="none">
                <a:solidFill>
                  <a:srgbClr val="FFFFFF"/>
                </a:solidFill>
                <a:latin typeface="Arial"/>
                <a:ea typeface="Arial"/>
                <a:cs typeface="Arial"/>
                <a:sym typeface="Arial"/>
              </a:rPr>
              <a:t>Monthly Partner Survey</a:t>
            </a:r>
            <a:endParaRPr sz="1400" b="0" i="0" u="none" strike="noStrike" cap="none">
              <a:solidFill>
                <a:srgbClr val="000000"/>
              </a:solidFill>
              <a:latin typeface="Arial"/>
              <a:ea typeface="Arial"/>
              <a:cs typeface="Arial"/>
              <a:sym typeface="Arial"/>
            </a:endParaRPr>
          </a:p>
        </p:txBody>
      </p:sp>
      <p:sp>
        <p:nvSpPr>
          <p:cNvPr id="1585" name="Google Shape;1585;p87"/>
          <p:cNvSpPr/>
          <p:nvPr/>
        </p:nvSpPr>
        <p:spPr>
          <a:xfrm>
            <a:off x="4597785" y="4444999"/>
            <a:ext cx="973779" cy="357656"/>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700" b="1" i="0" u="none" strike="noStrike" cap="none">
                <a:solidFill>
                  <a:srgbClr val="FFFFFF"/>
                </a:solidFill>
                <a:latin typeface="Arial"/>
                <a:ea typeface="Arial"/>
                <a:cs typeface="Arial"/>
                <a:sym typeface="Arial"/>
              </a:rPr>
              <a:t>Begin Roles and Responsibilities Training</a:t>
            </a:r>
            <a:endParaRPr sz="700" b="0" i="0" u="none" strike="noStrike" cap="none">
              <a:solidFill>
                <a:srgbClr val="FFFFFF"/>
              </a:solidFill>
              <a:latin typeface="Arial"/>
              <a:ea typeface="Arial"/>
              <a:cs typeface="Arial"/>
              <a:sym typeface="Arial"/>
            </a:endParaRPr>
          </a:p>
        </p:txBody>
      </p:sp>
      <p:sp>
        <p:nvSpPr>
          <p:cNvPr id="1586" name="Google Shape;1586;p87"/>
          <p:cNvSpPr/>
          <p:nvPr/>
        </p:nvSpPr>
        <p:spPr>
          <a:xfrm>
            <a:off x="2083186" y="4603749"/>
            <a:ext cx="973779" cy="311151"/>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dirty="0">
                <a:solidFill>
                  <a:srgbClr val="FFFFFF"/>
                </a:solidFill>
                <a:latin typeface="Arial"/>
                <a:ea typeface="Arial"/>
                <a:cs typeface="Arial"/>
                <a:sym typeface="Arial"/>
              </a:rPr>
              <a:t>GTM staff Bi-Weekly Survey</a:t>
            </a:r>
            <a:endParaRPr sz="1400" b="0" i="0" u="none" strike="noStrike" cap="none" dirty="0">
              <a:solidFill>
                <a:srgbClr val="000000"/>
              </a:solidFill>
              <a:latin typeface="Arial"/>
              <a:ea typeface="Arial"/>
              <a:cs typeface="Arial"/>
              <a:sym typeface="Arial"/>
            </a:endParaRPr>
          </a:p>
        </p:txBody>
      </p:sp>
      <p:sp>
        <p:nvSpPr>
          <p:cNvPr id="1587" name="Google Shape;1587;p87"/>
          <p:cNvSpPr/>
          <p:nvPr/>
        </p:nvSpPr>
        <p:spPr>
          <a:xfrm>
            <a:off x="851286" y="2894104"/>
            <a:ext cx="973779" cy="186766"/>
          </a:xfrm>
          <a:prstGeom prst="rect">
            <a:avLst/>
          </a:prstGeom>
          <a:solidFill>
            <a:srgbClr val="FFFFFF"/>
          </a:solidFill>
          <a:ln w="9525" cap="flat" cmpd="sng">
            <a:solidFill>
              <a:srgbClr val="1F1F1F"/>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000"/>
            </a:pPr>
            <a:r>
              <a:rPr lang="en-US" sz="600" b="1">
                <a:solidFill>
                  <a:srgbClr val="1F1F1F"/>
                </a:solidFill>
                <a:latin typeface="Arial"/>
                <a:ea typeface="Arial"/>
                <a:cs typeface="Arial"/>
                <a:sym typeface="Arial"/>
              </a:rPr>
              <a:t>tech platform</a:t>
            </a:r>
            <a:r>
              <a:rPr lang="en-US" sz="600" b="1" i="0" u="none" strike="noStrike" cap="none">
                <a:solidFill>
                  <a:srgbClr val="1F1F1F"/>
                </a:solidFill>
                <a:latin typeface="Arial"/>
                <a:ea typeface="Arial"/>
                <a:cs typeface="Arial"/>
                <a:sym typeface="Arial"/>
              </a:rPr>
              <a:t> Upload Code to Production</a:t>
            </a:r>
            <a:endParaRPr sz="1400" b="0" i="0" u="none" strike="noStrike" cap="none">
              <a:solidFill>
                <a:srgbClr val="000000"/>
              </a:solidFill>
              <a:latin typeface="Arial"/>
              <a:ea typeface="Arial"/>
              <a:cs typeface="Arial"/>
              <a:sym typeface="Arial"/>
            </a:endParaRPr>
          </a:p>
        </p:txBody>
      </p:sp>
      <p:sp>
        <p:nvSpPr>
          <p:cNvPr id="1588" name="Google Shape;1588;p87"/>
          <p:cNvSpPr/>
          <p:nvPr/>
        </p:nvSpPr>
        <p:spPr>
          <a:xfrm>
            <a:off x="4612303" y="2036575"/>
            <a:ext cx="997200" cy="317874"/>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700" b="1" i="0" u="none" strike="noStrike" cap="none">
                <a:solidFill>
                  <a:srgbClr val="FFFFFF"/>
                </a:solidFill>
                <a:latin typeface="Arial"/>
                <a:ea typeface="Arial"/>
                <a:cs typeface="Arial"/>
                <a:sym typeface="Arial"/>
              </a:rPr>
              <a:t>Global Quota Approval</a:t>
            </a:r>
            <a:endParaRPr sz="700" b="0" i="0" u="none" strike="noStrike" cap="none">
              <a:solidFill>
                <a:srgbClr val="FFFFFF"/>
              </a:solidFill>
              <a:latin typeface="Arial"/>
              <a:ea typeface="Arial"/>
              <a:cs typeface="Arial"/>
              <a:sym typeface="Arial"/>
            </a:endParaRPr>
          </a:p>
        </p:txBody>
      </p:sp>
      <p:sp>
        <p:nvSpPr>
          <p:cNvPr id="1589" name="Google Shape;1589;p87"/>
          <p:cNvSpPr/>
          <p:nvPr/>
        </p:nvSpPr>
        <p:spPr>
          <a:xfrm>
            <a:off x="5911743" y="2039225"/>
            <a:ext cx="997200" cy="317874"/>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700" b="1" i="0" u="none" strike="noStrike" cap="none">
                <a:solidFill>
                  <a:srgbClr val="FFFFFF"/>
                </a:solidFill>
                <a:latin typeface="Arial"/>
                <a:ea typeface="Arial"/>
                <a:cs typeface="Arial"/>
                <a:sym typeface="Arial"/>
              </a:rPr>
              <a:t>Quotas comms to mgrs starts</a:t>
            </a:r>
            <a:endParaRPr sz="700" b="0" i="0" u="none" strike="noStrike" cap="none">
              <a:solidFill>
                <a:srgbClr val="FFFFFF"/>
              </a:solidFill>
              <a:latin typeface="Arial"/>
              <a:ea typeface="Arial"/>
              <a:cs typeface="Arial"/>
              <a:sym typeface="Arial"/>
            </a:endParaRPr>
          </a:p>
        </p:txBody>
      </p:sp>
      <p:sp>
        <p:nvSpPr>
          <p:cNvPr id="1590" name="Google Shape;1590;p87"/>
          <p:cNvSpPr/>
          <p:nvPr/>
        </p:nvSpPr>
        <p:spPr>
          <a:xfrm>
            <a:off x="2083186" y="3668522"/>
            <a:ext cx="973779" cy="311150"/>
          </a:xfrm>
          <a:prstGeom prst="rect">
            <a:avLst/>
          </a:prstGeom>
          <a:solidFill>
            <a:srgbClr val="FFFFFF"/>
          </a:solidFill>
          <a:ln w="9525" cap="flat" cmpd="sng">
            <a:solidFill>
              <a:srgbClr val="1F1F1F"/>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000"/>
            </a:pPr>
            <a:r>
              <a:rPr lang="en-US" sz="600" b="1" dirty="0">
                <a:solidFill>
                  <a:srgbClr val="1F1F1F"/>
                </a:solidFill>
                <a:latin typeface="Arial"/>
                <a:ea typeface="Arial"/>
                <a:cs typeface="Arial"/>
                <a:sym typeface="Arial"/>
              </a:rPr>
              <a:t>tech platform Agreements</a:t>
            </a:r>
            <a:r>
              <a:rPr lang="en-US" sz="600" b="1" i="0" u="none" strike="noStrike" cap="none" dirty="0">
                <a:solidFill>
                  <a:srgbClr val="1F1F1F"/>
                </a:solidFill>
                <a:latin typeface="Arial"/>
                <a:ea typeface="Arial"/>
                <a:cs typeface="Arial"/>
                <a:sym typeface="Arial"/>
              </a:rPr>
              <a:t> Released</a:t>
            </a:r>
            <a:endParaRPr sz="1400" b="0" i="0" u="none" strike="noStrike" cap="none" dirty="0">
              <a:solidFill>
                <a:srgbClr val="000000"/>
              </a:solidFill>
              <a:latin typeface="Arial"/>
              <a:ea typeface="Arial"/>
              <a:cs typeface="Arial"/>
              <a:sym typeface="Arial"/>
            </a:endParaRPr>
          </a:p>
        </p:txBody>
      </p:sp>
      <p:sp>
        <p:nvSpPr>
          <p:cNvPr id="1591" name="Google Shape;1591;p87"/>
          <p:cNvSpPr/>
          <p:nvPr/>
        </p:nvSpPr>
        <p:spPr>
          <a:xfrm>
            <a:off x="2083185" y="4263465"/>
            <a:ext cx="973779" cy="311151"/>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Quota acceptance deadline for AEs</a:t>
            </a:r>
            <a:endParaRPr sz="1400" b="0" i="0" u="none" strike="noStrike" cap="none">
              <a:solidFill>
                <a:srgbClr val="000000"/>
              </a:solidFill>
              <a:latin typeface="Arial"/>
              <a:ea typeface="Arial"/>
              <a:cs typeface="Arial"/>
              <a:sym typeface="Arial"/>
            </a:endParaRPr>
          </a:p>
        </p:txBody>
      </p:sp>
      <p:sp>
        <p:nvSpPr>
          <p:cNvPr id="3" name="Google Shape;1297;p74">
            <a:extLst>
              <a:ext uri="{FF2B5EF4-FFF2-40B4-BE49-F238E27FC236}">
                <a16:creationId xmlns:a16="http://schemas.microsoft.com/office/drawing/2014/main" id="{7CC1874A-D238-E718-DF87-C06887D21DA3}"/>
              </a:ext>
            </a:extLst>
          </p:cNvPr>
          <p:cNvSpPr/>
          <p:nvPr/>
        </p:nvSpPr>
        <p:spPr>
          <a:xfrm>
            <a:off x="9169883" y="116152"/>
            <a:ext cx="2973700" cy="736524"/>
          </a:xfrm>
          <a:prstGeom prst="rect">
            <a:avLst/>
          </a:prstGeom>
          <a:solidFill>
            <a:srgbClr val="03327C"/>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en-US" b="1">
                <a:solidFill>
                  <a:srgbClr val="FFFFFF"/>
                </a:solidFill>
                <a:latin typeface="Arial"/>
                <a:cs typeface="Arial"/>
                <a:sym typeface="Arial"/>
              </a:rPr>
              <a:t>Example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dirty="0"/>
              <a:t>Month, Year</a:t>
            </a:r>
            <a:br>
              <a:rPr lang="en-US" dirty="0"/>
            </a:br>
            <a:r>
              <a:rPr lang="en-US" dirty="0"/>
              <a:t>Communication and Change Management Activities</a:t>
            </a:r>
            <a:endParaRPr dirty="0"/>
          </a:p>
        </p:txBody>
      </p:sp>
      <p:sp>
        <p:nvSpPr>
          <p:cNvPr id="1597" name="Google Shape;1597;p5"/>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graphicFrame>
        <p:nvGraphicFramePr>
          <p:cNvPr id="1598" name="Google Shape;1598;p5"/>
          <p:cNvGraphicFramePr/>
          <p:nvPr>
            <p:extLst>
              <p:ext uri="{D42A27DB-BD31-4B8C-83A1-F6EECF244321}">
                <p14:modId xmlns:p14="http://schemas.microsoft.com/office/powerpoint/2010/main" val="578763524"/>
              </p:ext>
            </p:extLst>
          </p:nvPr>
        </p:nvGraphicFramePr>
        <p:xfrm>
          <a:off x="611188" y="1295400"/>
          <a:ext cx="8909375" cy="4421300"/>
        </p:xfrm>
        <a:graphic>
          <a:graphicData uri="http://schemas.openxmlformats.org/drawingml/2006/table">
            <a:tbl>
              <a:tblPr>
                <a:noFill/>
              </a:tblPr>
              <a:tblGrid>
                <a:gridCol w="1781875">
                  <a:extLst>
                    <a:ext uri="{9D8B030D-6E8A-4147-A177-3AD203B41FA5}">
                      <a16:colId xmlns:a16="http://schemas.microsoft.com/office/drawing/2014/main" val="20000"/>
                    </a:ext>
                  </a:extLst>
                </a:gridCol>
                <a:gridCol w="1781875">
                  <a:extLst>
                    <a:ext uri="{9D8B030D-6E8A-4147-A177-3AD203B41FA5}">
                      <a16:colId xmlns:a16="http://schemas.microsoft.com/office/drawing/2014/main" val="20001"/>
                    </a:ext>
                  </a:extLst>
                </a:gridCol>
                <a:gridCol w="1781875">
                  <a:extLst>
                    <a:ext uri="{9D8B030D-6E8A-4147-A177-3AD203B41FA5}">
                      <a16:colId xmlns:a16="http://schemas.microsoft.com/office/drawing/2014/main" val="20002"/>
                    </a:ext>
                  </a:extLst>
                </a:gridCol>
                <a:gridCol w="1781875">
                  <a:extLst>
                    <a:ext uri="{9D8B030D-6E8A-4147-A177-3AD203B41FA5}">
                      <a16:colId xmlns:a16="http://schemas.microsoft.com/office/drawing/2014/main" val="20003"/>
                    </a:ext>
                  </a:extLst>
                </a:gridCol>
                <a:gridCol w="1781875">
                  <a:extLst>
                    <a:ext uri="{9D8B030D-6E8A-4147-A177-3AD203B41FA5}">
                      <a16:colId xmlns:a16="http://schemas.microsoft.com/office/drawing/2014/main" val="20004"/>
                    </a:ext>
                  </a:extLst>
                </a:gridCol>
              </a:tblGrid>
              <a:tr h="320400">
                <a:tc gridSpan="5">
                  <a:txBody>
                    <a:bodyPr/>
                    <a:lstStyle/>
                    <a:p>
                      <a:pPr marL="0" marR="0" lvl="0" indent="0" algn="ctr" rtl="0">
                        <a:lnSpc>
                          <a:spcPct val="100000"/>
                        </a:lnSpc>
                        <a:spcBef>
                          <a:spcPts val="0"/>
                        </a:spcBef>
                        <a:spcAft>
                          <a:spcPts val="0"/>
                        </a:spcAft>
                        <a:buClr>
                          <a:schemeClr val="lt1"/>
                        </a:buClr>
                        <a:buSzPts val="1600"/>
                        <a:buFont typeface="Arial"/>
                        <a:buNone/>
                      </a:pPr>
                      <a:r>
                        <a:rPr lang="en-US" sz="1300" b="1" u="none" strike="noStrike" cap="none" dirty="0">
                          <a:solidFill>
                            <a:schemeClr val="lt1"/>
                          </a:solidFill>
                        </a:rPr>
                        <a:t>Month</a:t>
                      </a:r>
                      <a:endParaRPr sz="1300" u="none" strike="noStrike" cap="none" dirty="0"/>
                    </a:p>
                  </a:txBody>
                  <a:tcPr marL="75750" marR="75750" marT="37875" marB="37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400">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Monday</a:t>
                      </a:r>
                      <a:endParaRPr sz="1500" u="none" strike="noStrike" cap="none">
                        <a:solidFill>
                          <a:schemeClr val="lt1"/>
                        </a:solidFill>
                      </a:endParaRPr>
                    </a:p>
                  </a:txBody>
                  <a:tcPr marL="75750" marR="75750" marT="37875" marB="37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Tuesday</a:t>
                      </a:r>
                      <a:endParaRPr sz="1500" u="none" strike="noStrike" cap="none">
                        <a:solidFill>
                          <a:schemeClr val="lt1"/>
                        </a:solidFill>
                      </a:endParaRPr>
                    </a:p>
                  </a:txBody>
                  <a:tcPr marL="75750" marR="75750" marT="37875" marB="37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Wednesday</a:t>
                      </a:r>
                      <a:endParaRPr sz="1500" u="none" strike="noStrike" cap="none">
                        <a:solidFill>
                          <a:schemeClr val="lt1"/>
                        </a:solidFill>
                      </a:endParaRPr>
                    </a:p>
                  </a:txBody>
                  <a:tcPr marL="75750" marR="75750" marT="37875" marB="37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Thursday</a:t>
                      </a:r>
                      <a:endParaRPr sz="1500" u="none" strike="noStrike" cap="none">
                        <a:solidFill>
                          <a:schemeClr val="lt1"/>
                        </a:solidFill>
                      </a:endParaRPr>
                    </a:p>
                  </a:txBody>
                  <a:tcPr marL="75750" marR="75750" marT="37875" marB="37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Friday</a:t>
                      </a:r>
                      <a:endParaRPr sz="1500" u="none" strike="noStrike" cap="none">
                        <a:solidFill>
                          <a:schemeClr val="lt1"/>
                        </a:solidFill>
                      </a:endParaRPr>
                    </a:p>
                  </a:txBody>
                  <a:tcPr marL="75750" marR="75750" marT="37875" marB="378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extLst>
                  <a:ext uri="{0D108BD9-81ED-4DB2-BD59-A6C34878D82A}">
                    <a16:rowId xmlns:a16="http://schemas.microsoft.com/office/drawing/2014/main" val="10001"/>
                  </a:ext>
                </a:extLst>
              </a:tr>
              <a:tr h="756100">
                <a:tc>
                  <a:txBody>
                    <a:bodyPr/>
                    <a:lstStyle/>
                    <a:p>
                      <a:pPr marL="0" marR="0" lvl="0" indent="0" algn="l" rtl="0">
                        <a:lnSpc>
                          <a:spcPct val="100000"/>
                        </a:lnSpc>
                        <a:spcBef>
                          <a:spcPts val="0"/>
                        </a:spcBef>
                        <a:spcAft>
                          <a:spcPts val="0"/>
                        </a:spcAft>
                        <a:buClr>
                          <a:schemeClr val="dk1"/>
                        </a:buClr>
                        <a:buSzPts val="1000"/>
                        <a:buFont typeface="Arial"/>
                        <a:buNone/>
                      </a:pP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3</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4</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756100">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7</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8</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9</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10</a:t>
                      </a:r>
                      <a:endParaRPr sz="800" b="0" i="0" u="none" strike="noStrike" cap="none">
                        <a:solidFill>
                          <a:srgbClr val="000000"/>
                        </a:solidFill>
                        <a:latin typeface="Arial"/>
                        <a:ea typeface="Arial"/>
                        <a:cs typeface="Arial"/>
                        <a:sym typeface="Arial"/>
                      </a:endParaRPr>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1</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756100">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4</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5</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6</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7</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r>
                        <a:rPr lang="en-US" sz="800" u="none" strike="noStrike" cap="none"/>
                        <a:t>8</a:t>
                      </a:r>
                      <a:endParaRPr sz="1500" u="none" strike="noStrike" cap="none"/>
                    </a:p>
                    <a:p>
                      <a:pPr marL="0" marR="0" lvl="0" indent="0" algn="l" rtl="0">
                        <a:lnSpc>
                          <a:spcPct val="100000"/>
                        </a:lnSpc>
                        <a:spcBef>
                          <a:spcPts val="0"/>
                        </a:spcBef>
                        <a:spcAft>
                          <a:spcPts val="0"/>
                        </a:spcAft>
                        <a:buClr>
                          <a:schemeClr val="dk1"/>
                        </a:buClr>
                        <a:buSzPts val="1000"/>
                        <a:buFont typeface="Arial"/>
                        <a:buNone/>
                      </a:pPr>
                      <a:endParaRPr sz="800" b="0" u="none" strike="noStrike" cap="none">
                        <a:latin typeface="Arial"/>
                        <a:ea typeface="Arial"/>
                        <a:cs typeface="Arial"/>
                        <a:sym typeface="Arial"/>
                      </a:endParaRPr>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756100">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r>
                        <a:rPr lang="en-US" sz="800" u="none" strike="noStrike" cap="none"/>
                        <a:t>1</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23</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solidFill>
                            <a:schemeClr val="dk1"/>
                          </a:solidFill>
                          <a:latin typeface="Arial"/>
                          <a:ea typeface="Arial"/>
                          <a:cs typeface="Arial"/>
                          <a:sym typeface="Arial"/>
                        </a:rPr>
                        <a:t>2</a:t>
                      </a:r>
                      <a:r>
                        <a:rPr lang="en-US" sz="800" u="none" strike="noStrike" cap="none">
                          <a:solidFill>
                            <a:schemeClr val="dk1"/>
                          </a:solidFill>
                        </a:rPr>
                        <a:t>3</a:t>
                      </a:r>
                      <a:endParaRPr sz="1500" u="none" strike="noStrike" cap="none"/>
                    </a:p>
                    <a:p>
                      <a:pPr marL="0" marR="0" lvl="0" indent="0" algn="l" rtl="0">
                        <a:lnSpc>
                          <a:spcPct val="100000"/>
                        </a:lnSpc>
                        <a:spcBef>
                          <a:spcPts val="0"/>
                        </a:spcBef>
                        <a:spcAft>
                          <a:spcPts val="0"/>
                        </a:spcAft>
                        <a:buClr>
                          <a:schemeClr val="dk1"/>
                        </a:buClr>
                        <a:buSzPts val="1000"/>
                        <a:buFont typeface="Arial"/>
                        <a:buNone/>
                      </a:pPr>
                      <a:endParaRPr sz="800" b="0" u="none" strike="noStrike" cap="none">
                        <a:latin typeface="Arial"/>
                        <a:ea typeface="Arial"/>
                        <a:cs typeface="Arial"/>
                        <a:sym typeface="Arial"/>
                      </a:endParaRPr>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r>
                        <a:rPr lang="en-US" sz="800" u="none" strike="noStrike" cap="none"/>
                        <a:t>4</a:t>
                      </a:r>
                      <a:endParaRPr sz="800" b="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800" b="0" u="none" strike="noStrike" cap="none">
                        <a:latin typeface="Arial"/>
                        <a:ea typeface="Arial"/>
                        <a:cs typeface="Arial"/>
                        <a:sym typeface="Arial"/>
                      </a:endParaRPr>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r>
                        <a:rPr lang="en-US" sz="800" u="none" strike="noStrike" cap="none"/>
                        <a:t>5</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756100">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r>
                        <a:rPr lang="en-US" sz="800" u="none" strike="noStrike" cap="none"/>
                        <a:t>8</a:t>
                      </a:r>
                      <a:endParaRPr sz="1500" i="1"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29</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30</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u="none" strike="noStrike" cap="none"/>
                        <a:t>31</a:t>
                      </a:r>
                      <a:endParaRPr sz="1500" u="none" strike="noStrike" cap="none"/>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500" u="none" strike="noStrike" cap="none" dirty="0"/>
                    </a:p>
                  </a:txBody>
                  <a:tcPr marL="75750" marR="75750" marT="757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1599" name="Google Shape;1599;p5"/>
          <p:cNvSpPr txBox="1"/>
          <p:nvPr/>
        </p:nvSpPr>
        <p:spPr>
          <a:xfrm>
            <a:off x="9625641" y="1637033"/>
            <a:ext cx="1960259" cy="276959"/>
          </a:xfrm>
          <a:prstGeom prst="rect">
            <a:avLst/>
          </a:prstGeom>
          <a:solidFill>
            <a:srgbClr val="07BCE5"/>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Pre-Launch Activities</a:t>
            </a:r>
            <a:endParaRPr sz="1200" b="0" i="0" u="none" strike="noStrike" cap="none">
              <a:solidFill>
                <a:srgbClr val="FFFFFF"/>
              </a:solidFill>
              <a:latin typeface="Arial"/>
              <a:ea typeface="Arial"/>
              <a:cs typeface="Arial"/>
              <a:sym typeface="Arial"/>
            </a:endParaRPr>
          </a:p>
        </p:txBody>
      </p:sp>
      <p:sp>
        <p:nvSpPr>
          <p:cNvPr id="1600" name="Google Shape;1600;p5"/>
          <p:cNvSpPr txBox="1"/>
          <p:nvPr/>
        </p:nvSpPr>
        <p:spPr>
          <a:xfrm>
            <a:off x="9625641" y="1952913"/>
            <a:ext cx="1960259" cy="276959"/>
          </a:xfrm>
          <a:prstGeom prst="rect">
            <a:avLst/>
          </a:prstGeom>
          <a:solidFill>
            <a:srgbClr val="82BC3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Launch Activities</a:t>
            </a:r>
            <a:endParaRPr sz="1200" b="0" i="0" u="none" strike="noStrike" cap="none">
              <a:solidFill>
                <a:srgbClr val="FFFFFF"/>
              </a:solidFill>
              <a:latin typeface="Arial"/>
              <a:ea typeface="Arial"/>
              <a:cs typeface="Arial"/>
              <a:sym typeface="Arial"/>
            </a:endParaRPr>
          </a:p>
        </p:txBody>
      </p:sp>
      <p:sp>
        <p:nvSpPr>
          <p:cNvPr id="1601" name="Google Shape;1601;p5"/>
          <p:cNvSpPr txBox="1"/>
          <p:nvPr/>
        </p:nvSpPr>
        <p:spPr>
          <a:xfrm>
            <a:off x="9625641" y="2268792"/>
            <a:ext cx="1960259" cy="276959"/>
          </a:xfrm>
          <a:prstGeom prst="rect">
            <a:avLst/>
          </a:prstGeom>
          <a:solidFill>
            <a:srgbClr val="7C519E"/>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Post-Launch Activities</a:t>
            </a:r>
            <a:endParaRPr sz="1200" b="0" i="0" u="none" strike="noStrike" cap="none">
              <a:solidFill>
                <a:srgbClr val="FFFFFF"/>
              </a:solidFill>
              <a:latin typeface="Arial"/>
              <a:ea typeface="Arial"/>
              <a:cs typeface="Arial"/>
              <a:sym typeface="Arial"/>
            </a:endParaRPr>
          </a:p>
        </p:txBody>
      </p:sp>
      <p:sp>
        <p:nvSpPr>
          <p:cNvPr id="1602" name="Google Shape;1602;p5"/>
          <p:cNvSpPr txBox="1"/>
          <p:nvPr/>
        </p:nvSpPr>
        <p:spPr>
          <a:xfrm>
            <a:off x="9625641" y="1321153"/>
            <a:ext cx="1960259" cy="276959"/>
          </a:xfrm>
          <a:prstGeom prst="rect">
            <a:avLst/>
          </a:prstGeom>
          <a:solidFill>
            <a:srgbClr val="BFBFB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1F1F1F"/>
              </a:buClr>
              <a:buSzPts val="1200"/>
              <a:buFont typeface="Arial"/>
              <a:buNone/>
            </a:pPr>
            <a:r>
              <a:rPr lang="en-US" sz="1200" b="1" i="0" u="none" strike="noStrike" cap="none">
                <a:solidFill>
                  <a:srgbClr val="1F1F1F"/>
                </a:solidFill>
                <a:latin typeface="Arial"/>
                <a:ea typeface="Arial"/>
                <a:cs typeface="Arial"/>
                <a:sym typeface="Arial"/>
              </a:rPr>
              <a:t>Completed Activities</a:t>
            </a:r>
            <a:endParaRPr sz="1200" b="0" i="0" u="none" strike="noStrike" cap="none">
              <a:solidFill>
                <a:srgbClr val="1F1F1F"/>
              </a:solidFill>
              <a:latin typeface="Arial"/>
              <a:ea typeface="Arial"/>
              <a:cs typeface="Arial"/>
              <a:sym typeface="Arial"/>
            </a:endParaRPr>
          </a:p>
        </p:txBody>
      </p:sp>
      <p:sp>
        <p:nvSpPr>
          <p:cNvPr id="1603" name="Google Shape;1603;p5"/>
          <p:cNvSpPr/>
          <p:nvPr/>
        </p:nvSpPr>
        <p:spPr>
          <a:xfrm>
            <a:off x="837106" y="2895820"/>
            <a:ext cx="1395553" cy="426499"/>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dirty="0">
                <a:solidFill>
                  <a:srgbClr val="FFFFFF"/>
                </a:solidFill>
                <a:latin typeface="Arial"/>
                <a:ea typeface="Arial"/>
                <a:cs typeface="Arial"/>
                <a:sym typeface="Arial"/>
              </a:rPr>
              <a:t>GTM staff Bi-Weekly Survey</a:t>
            </a:r>
            <a:endParaRPr sz="1400" b="0" i="0" u="none" strike="noStrike" cap="none" dirty="0">
              <a:solidFill>
                <a:srgbClr val="000000"/>
              </a:solidFill>
              <a:latin typeface="Arial"/>
              <a:ea typeface="Arial"/>
              <a:cs typeface="Arial"/>
              <a:sym typeface="Arial"/>
            </a:endParaRPr>
          </a:p>
        </p:txBody>
      </p:sp>
      <p:sp>
        <p:nvSpPr>
          <p:cNvPr id="1604" name="Google Shape;1604;p5"/>
          <p:cNvSpPr/>
          <p:nvPr/>
        </p:nvSpPr>
        <p:spPr>
          <a:xfrm>
            <a:off x="2627806" y="2895820"/>
            <a:ext cx="1395553" cy="426499"/>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700" b="1" i="0" u="none" strike="noStrike" cap="none">
                <a:solidFill>
                  <a:srgbClr val="FFFFFF"/>
                </a:solidFill>
                <a:latin typeface="Arial"/>
                <a:ea typeface="Arial"/>
                <a:cs typeface="Arial"/>
                <a:sym typeface="Arial"/>
              </a:rPr>
              <a:t>Geo “All Hands” Meeting</a:t>
            </a:r>
            <a:endParaRPr sz="700" b="0" i="0" u="none" strike="noStrike" cap="none">
              <a:solidFill>
                <a:srgbClr val="FFFFFF"/>
              </a:solidFill>
              <a:latin typeface="Arial"/>
              <a:ea typeface="Arial"/>
              <a:cs typeface="Arial"/>
              <a:sym typeface="Arial"/>
            </a:endParaRPr>
          </a:p>
        </p:txBody>
      </p:sp>
      <p:sp>
        <p:nvSpPr>
          <p:cNvPr id="1605" name="Google Shape;1605;p5"/>
          <p:cNvSpPr/>
          <p:nvPr/>
        </p:nvSpPr>
        <p:spPr>
          <a:xfrm>
            <a:off x="4420748" y="2895820"/>
            <a:ext cx="1395553" cy="426499"/>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Transformation Workstream Monthly Update (Exact date TBD)</a:t>
            </a:r>
            <a:endParaRPr sz="1400" b="0" i="0" u="none" strike="noStrike" cap="none">
              <a:solidFill>
                <a:srgbClr val="000000"/>
              </a:solidFill>
              <a:latin typeface="Arial"/>
              <a:ea typeface="Arial"/>
              <a:cs typeface="Arial"/>
              <a:sym typeface="Arial"/>
            </a:endParaRPr>
          </a:p>
        </p:txBody>
      </p:sp>
      <p:sp>
        <p:nvSpPr>
          <p:cNvPr id="1606" name="Google Shape;1606;p5"/>
          <p:cNvSpPr/>
          <p:nvPr/>
        </p:nvSpPr>
        <p:spPr>
          <a:xfrm>
            <a:off x="2627806" y="3541279"/>
            <a:ext cx="1395553" cy="306821"/>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Monthly Customer Survey</a:t>
            </a:r>
            <a:endParaRPr sz="1400" b="0" i="0" u="none" strike="noStrike" cap="none">
              <a:solidFill>
                <a:srgbClr val="000000"/>
              </a:solidFill>
              <a:latin typeface="Arial"/>
              <a:ea typeface="Arial"/>
              <a:cs typeface="Arial"/>
              <a:sym typeface="Arial"/>
            </a:endParaRPr>
          </a:p>
        </p:txBody>
      </p:sp>
      <p:sp>
        <p:nvSpPr>
          <p:cNvPr id="1607" name="Google Shape;1607;p5"/>
          <p:cNvSpPr/>
          <p:nvPr/>
        </p:nvSpPr>
        <p:spPr>
          <a:xfrm>
            <a:off x="2627806" y="3865129"/>
            <a:ext cx="1395553" cy="306821"/>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Monthly Partner Survey</a:t>
            </a:r>
            <a:endParaRPr sz="1400" b="0" i="0" u="none" strike="noStrike" cap="none">
              <a:solidFill>
                <a:srgbClr val="000000"/>
              </a:solidFill>
              <a:latin typeface="Arial"/>
              <a:ea typeface="Arial"/>
              <a:cs typeface="Arial"/>
              <a:sym typeface="Arial"/>
            </a:endParaRPr>
          </a:p>
        </p:txBody>
      </p:sp>
      <p:sp>
        <p:nvSpPr>
          <p:cNvPr id="1608" name="Google Shape;1608;p5"/>
          <p:cNvSpPr/>
          <p:nvPr/>
        </p:nvSpPr>
        <p:spPr>
          <a:xfrm>
            <a:off x="837106" y="4419820"/>
            <a:ext cx="1395553" cy="426499"/>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dirty="0">
                <a:solidFill>
                  <a:srgbClr val="FFFFFF"/>
                </a:solidFill>
                <a:latin typeface="Arial"/>
                <a:ea typeface="Arial"/>
                <a:cs typeface="Arial"/>
                <a:sym typeface="Arial"/>
              </a:rPr>
              <a:t>GTM staff Bi-Weekly Survey</a:t>
            </a:r>
            <a:endParaRPr sz="1400" b="0" i="0" u="none" strike="noStrike" cap="none" dirty="0">
              <a:solidFill>
                <a:srgbClr val="000000"/>
              </a:solidFill>
              <a:latin typeface="Arial"/>
              <a:ea typeface="Arial"/>
              <a:cs typeface="Arial"/>
              <a:sym typeface="Arial"/>
            </a:endParaRPr>
          </a:p>
        </p:txBody>
      </p:sp>
      <p:sp>
        <p:nvSpPr>
          <p:cNvPr id="1609" name="Google Shape;1609;p5"/>
          <p:cNvSpPr/>
          <p:nvPr/>
        </p:nvSpPr>
        <p:spPr>
          <a:xfrm>
            <a:off x="837106" y="5181820"/>
            <a:ext cx="1395553" cy="426499"/>
          </a:xfrm>
          <a:prstGeom prst="rect">
            <a:avLst/>
          </a:prstGeom>
          <a:solidFill>
            <a:srgbClr val="7C5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700" b="1" i="0" u="none" strike="noStrike" cap="none">
                <a:solidFill>
                  <a:srgbClr val="FFFFFF"/>
                </a:solidFill>
                <a:latin typeface="Arial"/>
                <a:ea typeface="Arial"/>
                <a:cs typeface="Arial"/>
                <a:sym typeface="Arial"/>
              </a:rPr>
              <a:t>Quarterly GTM staff Survey</a:t>
            </a:r>
            <a:endParaRPr sz="1400" b="0" i="0" u="none" strike="noStrike" cap="none">
              <a:solidFill>
                <a:srgbClr val="000000"/>
              </a:solidFill>
              <a:latin typeface="Arial"/>
              <a:ea typeface="Arial"/>
              <a:cs typeface="Arial"/>
              <a:sym typeface="Arial"/>
            </a:endParaRPr>
          </a:p>
        </p:txBody>
      </p:sp>
      <p:sp>
        <p:nvSpPr>
          <p:cNvPr id="1610" name="Google Shape;1610;p5"/>
          <p:cNvSpPr txBox="1"/>
          <p:nvPr/>
        </p:nvSpPr>
        <p:spPr>
          <a:xfrm>
            <a:off x="9625012" y="4143783"/>
            <a:ext cx="1957387" cy="1569630"/>
          </a:xfrm>
          <a:prstGeom prst="rect">
            <a:avLst/>
          </a:prstGeom>
          <a:solidFill>
            <a:srgbClr val="07BCE5"/>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n-US" sz="1000" b="1" i="0" u="none" strike="noStrike" cap="none">
                <a:solidFill>
                  <a:srgbClr val="FFFFFF"/>
                </a:solidFill>
                <a:latin typeface="Arial"/>
                <a:ea typeface="Arial"/>
                <a:cs typeface="Arial"/>
                <a:sym typeface="Arial"/>
              </a:rPr>
              <a:t>Other recommended communications events to be scheduled by Region / Geo / Field / Team managers</a:t>
            </a:r>
            <a:endParaRPr sz="1000" b="1"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800"/>
              <a:buFont typeface="Arial"/>
              <a:buChar char="•"/>
            </a:pPr>
            <a:r>
              <a:rPr lang="en-US" sz="1000" b="0" i="0" u="none" strike="noStrike" cap="none">
                <a:solidFill>
                  <a:srgbClr val="FFFFFF"/>
                </a:solidFill>
                <a:latin typeface="Arial"/>
                <a:ea typeface="Arial"/>
                <a:cs typeface="Arial"/>
                <a:sym typeface="Arial"/>
              </a:rPr>
              <a:t>Daily Scrums</a:t>
            </a:r>
            <a:endParaRPr sz="10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800"/>
              <a:buFont typeface="Arial"/>
              <a:buChar char="•"/>
            </a:pPr>
            <a:r>
              <a:rPr lang="en-US" sz="1000" b="0" i="0" u="none" strike="noStrike" cap="none">
                <a:solidFill>
                  <a:srgbClr val="FFFFFF"/>
                </a:solidFill>
                <a:latin typeface="Arial"/>
                <a:ea typeface="Arial"/>
                <a:cs typeface="Arial"/>
                <a:sym typeface="Arial"/>
              </a:rPr>
              <a:t>Manager - Staff 1 on 1 meetings</a:t>
            </a:r>
            <a:endParaRPr sz="10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800"/>
              <a:buFont typeface="Arial"/>
              <a:buChar char="•"/>
            </a:pPr>
            <a:r>
              <a:rPr lang="en-US" sz="1000" b="0" i="0" u="none" strike="noStrike" cap="none">
                <a:solidFill>
                  <a:srgbClr val="FFFFFF"/>
                </a:solidFill>
                <a:latin typeface="Arial"/>
                <a:ea typeface="Arial"/>
                <a:cs typeface="Arial"/>
                <a:sym typeface="Arial"/>
              </a:rPr>
              <a:t>Monthly Region / Geo “all hands” meetings</a:t>
            </a:r>
            <a:endParaRPr sz="1000" b="0" i="0" u="none" strike="noStrike" cap="none">
              <a:solidFill>
                <a:srgbClr val="FFFFFF"/>
              </a:solidFill>
              <a:latin typeface="Arial"/>
              <a:ea typeface="Arial"/>
              <a:cs typeface="Arial"/>
              <a:sym typeface="Arial"/>
            </a:endParaRPr>
          </a:p>
        </p:txBody>
      </p:sp>
      <p:sp>
        <p:nvSpPr>
          <p:cNvPr id="3" name="Google Shape;1297;p74">
            <a:extLst>
              <a:ext uri="{FF2B5EF4-FFF2-40B4-BE49-F238E27FC236}">
                <a16:creationId xmlns:a16="http://schemas.microsoft.com/office/drawing/2014/main" id="{8D32735D-4718-E041-DFB7-E45BEC8AAEF9}"/>
              </a:ext>
            </a:extLst>
          </p:cNvPr>
          <p:cNvSpPr/>
          <p:nvPr/>
        </p:nvSpPr>
        <p:spPr>
          <a:xfrm>
            <a:off x="9169883" y="116152"/>
            <a:ext cx="2973700" cy="736524"/>
          </a:xfrm>
          <a:prstGeom prst="rect">
            <a:avLst/>
          </a:prstGeom>
          <a:solidFill>
            <a:srgbClr val="03327C"/>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en-US" b="1">
                <a:solidFill>
                  <a:srgbClr val="FFFFFF"/>
                </a:solidFill>
                <a:latin typeface="Arial"/>
                <a:cs typeface="Arial"/>
                <a:sym typeface="Arial"/>
              </a:rPr>
              <a:t>Example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1616" name="Google Shape;1616;p88"/>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en-US"/>
              <a:t>By executing on a cascading communications approach, all GTM changes are accurately communicated in the defined cadence</a:t>
            </a:r>
            <a:endParaRPr/>
          </a:p>
        </p:txBody>
      </p:sp>
      <p:sp>
        <p:nvSpPr>
          <p:cNvPr id="1617" name="Google Shape;1617;p88"/>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sz="1200">
                <a:solidFill>
                  <a:schemeClr val="dk1"/>
                </a:solidFill>
              </a:rPr>
              <a:t>14</a:t>
            </a:fld>
            <a:endParaRPr sz="1200">
              <a:solidFill>
                <a:schemeClr val="dk1"/>
              </a:solidFill>
            </a:endParaRPr>
          </a:p>
        </p:txBody>
      </p:sp>
      <p:sp>
        <p:nvSpPr>
          <p:cNvPr id="1618" name="Google Shape;1618;p88"/>
          <p:cNvSpPr/>
          <p:nvPr/>
        </p:nvSpPr>
        <p:spPr>
          <a:xfrm rot="5400000">
            <a:off x="-550864" y="2457453"/>
            <a:ext cx="4418016" cy="2093912"/>
          </a:xfrm>
          <a:prstGeom prst="homePlate">
            <a:avLst>
              <a:gd name="adj" fmla="val 19067"/>
            </a:avLst>
          </a:prstGeom>
          <a:solidFill>
            <a:srgbClr val="033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88"/>
          <p:cNvSpPr txBox="1"/>
          <p:nvPr/>
        </p:nvSpPr>
        <p:spPr>
          <a:xfrm>
            <a:off x="611202" y="1295398"/>
            <a:ext cx="2093912" cy="421839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i="0" u="none" strike="noStrike" cap="none">
                <a:solidFill>
                  <a:srgbClr val="FFFFFF"/>
                </a:solidFill>
                <a:latin typeface="Arial"/>
                <a:ea typeface="Arial"/>
                <a:cs typeface="Arial"/>
                <a:sym typeface="Arial"/>
              </a:rPr>
              <a:t>Cascading messaging throughout the GTM Org</a:t>
            </a:r>
            <a:endParaRPr sz="1800" b="1" i="0" u="none" strike="noStrike" cap="none">
              <a:solidFill>
                <a:srgbClr val="FFFFFF"/>
              </a:solidFill>
              <a:latin typeface="Arial"/>
              <a:ea typeface="Arial"/>
              <a:cs typeface="Arial"/>
              <a:sym typeface="Arial"/>
            </a:endParaRPr>
          </a:p>
        </p:txBody>
      </p:sp>
      <p:graphicFrame>
        <p:nvGraphicFramePr>
          <p:cNvPr id="1620" name="Google Shape;1620;p88"/>
          <p:cNvGraphicFramePr/>
          <p:nvPr>
            <p:extLst>
              <p:ext uri="{D42A27DB-BD31-4B8C-83A1-F6EECF244321}">
                <p14:modId xmlns:p14="http://schemas.microsoft.com/office/powerpoint/2010/main" val="2762419063"/>
              </p:ext>
            </p:extLst>
          </p:nvPr>
        </p:nvGraphicFramePr>
        <p:xfrm>
          <a:off x="2836443" y="1317487"/>
          <a:ext cx="8757000" cy="1006070"/>
        </p:xfrm>
        <a:graphic>
          <a:graphicData uri="http://schemas.openxmlformats.org/drawingml/2006/table">
            <a:tbl>
              <a:tblPr>
                <a:noFill/>
              </a:tblPr>
              <a:tblGrid>
                <a:gridCol w="3463825">
                  <a:extLst>
                    <a:ext uri="{9D8B030D-6E8A-4147-A177-3AD203B41FA5}">
                      <a16:colId xmlns:a16="http://schemas.microsoft.com/office/drawing/2014/main" val="20000"/>
                    </a:ext>
                  </a:extLst>
                </a:gridCol>
                <a:gridCol w="1531575">
                  <a:extLst>
                    <a:ext uri="{9D8B030D-6E8A-4147-A177-3AD203B41FA5}">
                      <a16:colId xmlns:a16="http://schemas.microsoft.com/office/drawing/2014/main" val="20001"/>
                    </a:ext>
                  </a:extLst>
                </a:gridCol>
                <a:gridCol w="3761600">
                  <a:extLst>
                    <a:ext uri="{9D8B030D-6E8A-4147-A177-3AD203B41FA5}">
                      <a16:colId xmlns:a16="http://schemas.microsoft.com/office/drawing/2014/main" val="20002"/>
                    </a:ext>
                  </a:extLst>
                </a:gridCol>
              </a:tblGrid>
              <a:tr h="238050">
                <a:tc gridSpan="3">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solidFill>
                            <a:schemeClr val="lt1"/>
                          </a:solidFill>
                        </a:rPr>
                        <a:t>CRO</a:t>
                      </a:r>
                    </a:p>
                    <a:p>
                      <a:pPr marL="0" marR="0" lvl="0" indent="0" algn="ctr">
                        <a:lnSpc>
                          <a:spcPct val="100000"/>
                        </a:lnSpc>
                        <a:spcBef>
                          <a:spcPts val="0"/>
                        </a:spcBef>
                        <a:spcAft>
                          <a:spcPts val="0"/>
                        </a:spcAft>
                        <a:buSzPts val="800"/>
                        <a:buFont typeface="Arial"/>
                        <a:buNone/>
                      </a:pPr>
                      <a:endParaRPr lang="en-US" sz="800" b="1" u="none" strike="noStrike" cap="none">
                        <a:solidFill>
                          <a:schemeClr val="lt1"/>
                        </a:solidFill>
                      </a:endParaRPr>
                    </a:p>
                  </a:txBody>
                  <a:tcPr marL="54950" marR="54950" marT="27475" marB="274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48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FY23 Kickoff to all GTM staff (Pre-SKO)</a:t>
                      </a:r>
                      <a:endParaRPr sz="800" u="none" strike="noStrike" cap="none"/>
                    </a:p>
                  </a:txBody>
                  <a:tcPr marL="54925" marR="54925" marT="27450" marB="27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a:t>XX Date</a:t>
                      </a:r>
                      <a:endParaRPr sz="800" u="none" strike="noStrike" cap="none"/>
                    </a:p>
                  </a:txBody>
                  <a:tcPr marL="54925" marR="54925" marT="27450" marB="27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a:t>
                      </a:r>
                      <a:endParaRPr sz="800" u="none" strike="noStrike" cap="none"/>
                    </a:p>
                  </a:txBody>
                  <a:tcPr marL="54925" marR="54925" marT="27450" marB="27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164800">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Post-SKO email </a:t>
                      </a:r>
                      <a:endParaRPr sz="800" u="none" strike="noStrike" cap="none"/>
                    </a:p>
                  </a:txBody>
                  <a:tcPr marL="54925" marR="54925" marT="27450" marB="27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54925" marR="54925" marT="27450" marB="27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a:t>
                      </a:r>
                      <a:endParaRPr sz="800" u="none" strike="noStrike" cap="none"/>
                    </a:p>
                  </a:txBody>
                  <a:tcPr marL="54925" marR="54925" marT="27450" marB="27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64799">
                <a:tc>
                  <a:txBody>
                    <a:bodyPr/>
                    <a:lstStyle/>
                    <a:p>
                      <a:pPr marL="0" lvl="0" indent="0" algn="l">
                        <a:lnSpc>
                          <a:spcPct val="100000"/>
                        </a:lnSpc>
                        <a:spcBef>
                          <a:spcPts val="0"/>
                        </a:spcBef>
                        <a:spcAft>
                          <a:spcPts val="0"/>
                        </a:spcAft>
                        <a:buNone/>
                      </a:pPr>
                      <a:endParaRPr sz="800" u="none" strike="noStrike" cap="none"/>
                    </a:p>
                  </a:txBody>
                  <a:tcPr marL="54924" marR="54924" marT="27450" marB="27450" anchor="ctr">
                    <a:lnL w="9524">
                      <a:solidFill>
                        <a:srgbClr val="000000">
                          <a:alpha val="0"/>
                        </a:srgbClr>
                      </a:solidFill>
                    </a:lnL>
                    <a:lnR w="9524">
                      <a:solidFill>
                        <a:srgbClr val="000000">
                          <a:alpha val="0"/>
                        </a:srgbClr>
                      </a:solidFill>
                    </a:lnR>
                    <a:lnT w="12700" cap="flat" cmpd="sng" algn="ctr">
                      <a:solidFill>
                        <a:srgbClr val="D8D8D8"/>
                      </a:solidFill>
                      <a:prstDash val="solid"/>
                      <a:round/>
                      <a:headEnd type="none" w="sm" len="sm"/>
                      <a:tailEnd type="none" w="sm" len="sm"/>
                    </a:lnT>
                    <a:lnB w="12700">
                      <a:solidFill>
                        <a:srgbClr val="D8D8D8"/>
                      </a:solidFill>
                    </a:lnB>
                  </a:tcPr>
                </a:tc>
                <a:tc>
                  <a:txBody>
                    <a:bodyPr/>
                    <a:lstStyle/>
                    <a:p>
                      <a:pPr marL="0" lvl="0" indent="0" algn="ctr">
                        <a:lnSpc>
                          <a:spcPct val="100000"/>
                        </a:lnSpc>
                        <a:spcBef>
                          <a:spcPts val="0"/>
                        </a:spcBef>
                        <a:spcAft>
                          <a:spcPts val="0"/>
                        </a:spcAft>
                        <a:buNone/>
                      </a:pPr>
                      <a:endParaRPr sz="800" u="none" strike="noStrike" cap="none"/>
                    </a:p>
                  </a:txBody>
                  <a:tcPr marL="54924" marR="54924" marT="27450" marB="27450" anchor="ctr">
                    <a:lnL w="9524">
                      <a:solidFill>
                        <a:srgbClr val="000000">
                          <a:alpha val="0"/>
                        </a:srgbClr>
                      </a:solidFill>
                    </a:lnL>
                    <a:lnR w="9524">
                      <a:solidFill>
                        <a:srgbClr val="000000">
                          <a:alpha val="0"/>
                        </a:srgbClr>
                      </a:solidFill>
                    </a:lnR>
                    <a:lnT w="12700" cap="flat" cmpd="sng" algn="ctr">
                      <a:solidFill>
                        <a:srgbClr val="D8D8D8"/>
                      </a:solidFill>
                      <a:prstDash val="solid"/>
                      <a:round/>
                      <a:headEnd type="none" w="sm" len="sm"/>
                      <a:tailEnd type="none" w="sm" len="sm"/>
                    </a:lnT>
                    <a:lnB w="12700">
                      <a:solidFill>
                        <a:srgbClr val="D8D8D8"/>
                      </a:solidFill>
                    </a:lnB>
                  </a:tcPr>
                </a:tc>
                <a:tc>
                  <a:txBody>
                    <a:bodyPr/>
                    <a:lstStyle/>
                    <a:p>
                      <a:pPr marL="0" lvl="0" indent="0" algn="ctr">
                        <a:lnSpc>
                          <a:spcPct val="100000"/>
                        </a:lnSpc>
                        <a:spcBef>
                          <a:spcPts val="0"/>
                        </a:spcBef>
                        <a:spcAft>
                          <a:spcPts val="0"/>
                        </a:spcAft>
                        <a:buNone/>
                      </a:pPr>
                      <a:endParaRPr sz="800" u="none" strike="noStrike" cap="none"/>
                    </a:p>
                  </a:txBody>
                  <a:tcPr marL="54924" marR="54924" marT="27450" marB="27450" anchor="ctr">
                    <a:lnL w="9524">
                      <a:solidFill>
                        <a:srgbClr val="000000">
                          <a:alpha val="0"/>
                        </a:srgbClr>
                      </a:solidFill>
                    </a:lnL>
                    <a:lnR w="9524">
                      <a:solidFill>
                        <a:srgbClr val="000000">
                          <a:alpha val="0"/>
                        </a:srgbClr>
                      </a:solidFill>
                    </a:lnR>
                    <a:lnT w="12700" cap="flat" cmpd="sng" algn="ctr">
                      <a:solidFill>
                        <a:srgbClr val="D8D8D8"/>
                      </a:solidFill>
                      <a:prstDash val="solid"/>
                      <a:round/>
                      <a:headEnd type="none" w="sm" len="sm"/>
                      <a:tailEnd type="none" w="sm" len="sm"/>
                    </a:lnT>
                    <a:lnB w="12700">
                      <a:solidFill>
                        <a:srgbClr val="D8D8D8"/>
                      </a:solidFill>
                    </a:lnB>
                  </a:tcPr>
                </a:tc>
                <a:extLst>
                  <a:ext uri="{0D108BD9-81ED-4DB2-BD59-A6C34878D82A}">
                    <a16:rowId xmlns:a16="http://schemas.microsoft.com/office/drawing/2014/main" val="1040628296"/>
                  </a:ext>
                </a:extLst>
              </a:tr>
              <a:tr h="164799">
                <a:tc>
                  <a:txBody>
                    <a:bodyPr/>
                    <a:lstStyle/>
                    <a:p>
                      <a:pPr marL="0" lvl="0" indent="0" algn="l">
                        <a:lnSpc>
                          <a:spcPct val="100000"/>
                        </a:lnSpc>
                        <a:spcBef>
                          <a:spcPts val="0"/>
                        </a:spcBef>
                        <a:spcAft>
                          <a:spcPts val="0"/>
                        </a:spcAft>
                        <a:buNone/>
                      </a:pPr>
                      <a:endParaRPr sz="800" u="none" strike="noStrike" cap="none"/>
                    </a:p>
                  </a:txBody>
                  <a:tcPr marL="54924" marR="54924" marT="27450" marB="27450" anchor="ctr">
                    <a:lnL w="9524">
                      <a:solidFill>
                        <a:srgbClr val="000000">
                          <a:alpha val="0"/>
                        </a:srgbClr>
                      </a:solidFill>
                    </a:lnL>
                    <a:lnR w="9524">
                      <a:solidFill>
                        <a:srgbClr val="000000">
                          <a:alpha val="0"/>
                        </a:srgbClr>
                      </a:solidFill>
                    </a:lnR>
                    <a:lnT w="12700">
                      <a:solidFill>
                        <a:srgbClr val="D8D8D8"/>
                      </a:solidFill>
                    </a:lnT>
                    <a:lnB w="9524">
                      <a:solidFill>
                        <a:srgbClr val="000000">
                          <a:alpha val="0"/>
                        </a:srgbClr>
                      </a:solidFill>
                    </a:lnB>
                  </a:tcPr>
                </a:tc>
                <a:tc>
                  <a:txBody>
                    <a:bodyPr/>
                    <a:lstStyle/>
                    <a:p>
                      <a:pPr marL="0" lvl="0" indent="0" algn="ctr">
                        <a:lnSpc>
                          <a:spcPct val="100000"/>
                        </a:lnSpc>
                        <a:spcBef>
                          <a:spcPts val="0"/>
                        </a:spcBef>
                        <a:spcAft>
                          <a:spcPts val="0"/>
                        </a:spcAft>
                        <a:buNone/>
                      </a:pPr>
                      <a:endParaRPr sz="800" u="none" strike="noStrike" cap="none"/>
                    </a:p>
                  </a:txBody>
                  <a:tcPr marL="54924" marR="54924" marT="27450" marB="27450" anchor="ctr">
                    <a:lnL w="9524">
                      <a:solidFill>
                        <a:srgbClr val="000000">
                          <a:alpha val="0"/>
                        </a:srgbClr>
                      </a:solidFill>
                    </a:lnL>
                    <a:lnR w="9524">
                      <a:solidFill>
                        <a:srgbClr val="000000">
                          <a:alpha val="0"/>
                        </a:srgbClr>
                      </a:solidFill>
                    </a:lnR>
                    <a:lnT w="12700">
                      <a:solidFill>
                        <a:srgbClr val="D8D8D8"/>
                      </a:solidFill>
                    </a:lnT>
                    <a:lnB w="9524">
                      <a:solidFill>
                        <a:srgbClr val="000000">
                          <a:alpha val="0"/>
                        </a:srgbClr>
                      </a:solidFill>
                    </a:lnB>
                  </a:tcPr>
                </a:tc>
                <a:tc>
                  <a:txBody>
                    <a:bodyPr/>
                    <a:lstStyle/>
                    <a:p>
                      <a:pPr marL="0" lvl="0" indent="0" algn="ctr">
                        <a:lnSpc>
                          <a:spcPct val="100000"/>
                        </a:lnSpc>
                        <a:spcBef>
                          <a:spcPts val="0"/>
                        </a:spcBef>
                        <a:spcAft>
                          <a:spcPts val="0"/>
                        </a:spcAft>
                        <a:buNone/>
                      </a:pPr>
                      <a:endParaRPr sz="800" u="none" strike="noStrike" cap="none"/>
                    </a:p>
                  </a:txBody>
                  <a:tcPr marL="54924" marR="54924" marT="27450" marB="27450" anchor="ctr">
                    <a:lnL w="9524">
                      <a:solidFill>
                        <a:srgbClr val="000000">
                          <a:alpha val="0"/>
                        </a:srgbClr>
                      </a:solidFill>
                    </a:lnL>
                    <a:lnR w="9524">
                      <a:solidFill>
                        <a:srgbClr val="000000">
                          <a:alpha val="0"/>
                        </a:srgbClr>
                      </a:solidFill>
                    </a:lnR>
                    <a:lnT w="12700">
                      <a:solidFill>
                        <a:srgbClr val="D8D8D8"/>
                      </a:solidFill>
                    </a:lnT>
                    <a:lnB w="9524">
                      <a:solidFill>
                        <a:srgbClr val="000000">
                          <a:alpha val="0"/>
                        </a:srgbClr>
                      </a:solidFill>
                    </a:lnB>
                  </a:tcPr>
                </a:tc>
                <a:extLst>
                  <a:ext uri="{0D108BD9-81ED-4DB2-BD59-A6C34878D82A}">
                    <a16:rowId xmlns:a16="http://schemas.microsoft.com/office/drawing/2014/main" val="638739666"/>
                  </a:ext>
                </a:extLst>
              </a:tr>
            </a:tbl>
          </a:graphicData>
        </a:graphic>
      </p:graphicFrame>
      <p:graphicFrame>
        <p:nvGraphicFramePr>
          <p:cNvPr id="1621" name="Google Shape;1621;p88"/>
          <p:cNvGraphicFramePr/>
          <p:nvPr>
            <p:extLst>
              <p:ext uri="{D42A27DB-BD31-4B8C-83A1-F6EECF244321}">
                <p14:modId xmlns:p14="http://schemas.microsoft.com/office/powerpoint/2010/main" val="3712169726"/>
              </p:ext>
            </p:extLst>
          </p:nvPr>
        </p:nvGraphicFramePr>
        <p:xfrm>
          <a:off x="2838173" y="2009913"/>
          <a:ext cx="8745975" cy="477942"/>
        </p:xfrm>
        <a:graphic>
          <a:graphicData uri="http://schemas.openxmlformats.org/drawingml/2006/table">
            <a:tbl>
              <a:tblPr>
                <a:noFill/>
              </a:tblPr>
              <a:tblGrid>
                <a:gridCol w="3459455">
                  <a:extLst>
                    <a:ext uri="{9D8B030D-6E8A-4147-A177-3AD203B41FA5}">
                      <a16:colId xmlns:a16="http://schemas.microsoft.com/office/drawing/2014/main" val="20000"/>
                    </a:ext>
                  </a:extLst>
                </a:gridCol>
                <a:gridCol w="1529641">
                  <a:extLst>
                    <a:ext uri="{9D8B030D-6E8A-4147-A177-3AD203B41FA5}">
                      <a16:colId xmlns:a16="http://schemas.microsoft.com/office/drawing/2014/main" val="20001"/>
                    </a:ext>
                  </a:extLst>
                </a:gridCol>
                <a:gridCol w="3756879">
                  <a:extLst>
                    <a:ext uri="{9D8B030D-6E8A-4147-A177-3AD203B41FA5}">
                      <a16:colId xmlns:a16="http://schemas.microsoft.com/office/drawing/2014/main" val="20002"/>
                    </a:ext>
                  </a:extLst>
                </a:gridCol>
              </a:tblGrid>
              <a:tr h="287130">
                <a:tc gridSpan="3">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solidFill>
                            <a:schemeClr val="lt1"/>
                          </a:solidFill>
                        </a:rPr>
                        <a:t>Region EVP</a:t>
                      </a:r>
                      <a:endParaRPr sz="800" b="1" u="none" strike="noStrike" cap="none">
                        <a:solidFill>
                          <a:schemeClr val="lt1"/>
                        </a:solidFill>
                      </a:endParaRPr>
                    </a:p>
                  </a:txBody>
                  <a:tcPr marL="54950" marR="54950" marT="27475" marB="274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5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812">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FY23 Org Announcements to all GTM staff </a:t>
                      </a:r>
                      <a:endParaRPr sz="800" u="none" strike="noStrike" cap="none"/>
                    </a:p>
                  </a:txBody>
                  <a:tcPr marL="54925" marR="54925" marT="27450" marB="27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a:t>XX Date</a:t>
                      </a:r>
                      <a:endParaRPr sz="800" u="none" strike="noStrike" cap="none"/>
                    </a:p>
                  </a:txBody>
                  <a:tcPr marL="54925" marR="54925" marT="27450" marB="27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a:t>
                      </a:r>
                      <a:endParaRPr sz="800" u="none" strike="noStrike" cap="none"/>
                    </a:p>
                  </a:txBody>
                  <a:tcPr marL="54925" marR="54925" marT="27450" marB="27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622" name="Google Shape;1622;p88"/>
          <p:cNvGraphicFramePr/>
          <p:nvPr>
            <p:extLst>
              <p:ext uri="{D42A27DB-BD31-4B8C-83A1-F6EECF244321}">
                <p14:modId xmlns:p14="http://schemas.microsoft.com/office/powerpoint/2010/main" val="1146522886"/>
              </p:ext>
            </p:extLst>
          </p:nvPr>
        </p:nvGraphicFramePr>
        <p:xfrm>
          <a:off x="2836443" y="2468821"/>
          <a:ext cx="8746353" cy="823310"/>
        </p:xfrm>
        <a:graphic>
          <a:graphicData uri="http://schemas.openxmlformats.org/drawingml/2006/table">
            <a:tbl>
              <a:tblPr>
                <a:noFill/>
              </a:tblPr>
              <a:tblGrid>
                <a:gridCol w="3511183">
                  <a:extLst>
                    <a:ext uri="{9D8B030D-6E8A-4147-A177-3AD203B41FA5}">
                      <a16:colId xmlns:a16="http://schemas.microsoft.com/office/drawing/2014/main" val="20000"/>
                    </a:ext>
                  </a:extLst>
                </a:gridCol>
                <a:gridCol w="1542407">
                  <a:extLst>
                    <a:ext uri="{9D8B030D-6E8A-4147-A177-3AD203B41FA5}">
                      <a16:colId xmlns:a16="http://schemas.microsoft.com/office/drawing/2014/main" val="20001"/>
                    </a:ext>
                  </a:extLst>
                </a:gridCol>
                <a:gridCol w="3692763">
                  <a:extLst>
                    <a:ext uri="{9D8B030D-6E8A-4147-A177-3AD203B41FA5}">
                      <a16:colId xmlns:a16="http://schemas.microsoft.com/office/drawing/2014/main" val="20002"/>
                    </a:ext>
                  </a:extLst>
                </a:gridCol>
              </a:tblGrid>
              <a:tr h="183350">
                <a:tc gridSpan="3">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solidFill>
                            <a:schemeClr val="lt1"/>
                          </a:solidFill>
                        </a:rPr>
                        <a:t>Geo VP / Industry VP</a:t>
                      </a:r>
                      <a:endParaRPr sz="800" b="1" u="none" strike="noStrike" cap="none">
                        <a:solidFill>
                          <a:schemeClr val="lt1"/>
                        </a:solidFill>
                      </a:endParaRPr>
                    </a:p>
                  </a:txBody>
                  <a:tcPr marL="54950" marR="54950" marT="27475" marB="274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1575">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FY23 Org Announcements to Geos / Industry </a:t>
                      </a:r>
                      <a:endParaRPr sz="800" u="none" strike="noStrike" cap="none"/>
                    </a:p>
                  </a:txBody>
                  <a:tcPr marL="91425" marR="91425" marT="45700" marB="4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91425" marR="91425" marT="45700" marB="4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Leaders communicate new org design to own team</a:t>
                      </a:r>
                      <a:endParaRPr sz="800" u="none" strike="noStrike" cap="none"/>
                    </a:p>
                  </a:txBody>
                  <a:tcPr marL="91425" marR="91425" marT="45700" marB="4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211575">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All Hands Meetings</a:t>
                      </a:r>
                      <a:endParaRPr sz="800" u="none" strike="noStrike" cap="none"/>
                    </a:p>
                  </a:txBody>
                  <a:tcPr marL="91425" marR="91425" marT="45700" marB="4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91425" marR="91425" marT="45700" marB="4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Address the GTM structure &amp; changes</a:t>
                      </a:r>
                      <a:endParaRPr sz="800" u="none" strike="noStrike" cap="none"/>
                    </a:p>
                  </a:txBody>
                  <a:tcPr marL="91425" marR="91425" marT="45700" marB="4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211575">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Roles &amp; Resp / New Way of Working Sessions</a:t>
                      </a:r>
                      <a:endParaRPr sz="800" u="none" strike="noStrike" cap="none"/>
                    </a:p>
                  </a:txBody>
                  <a:tcPr marL="91425" marR="91425" marT="45700" marB="4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91425" marR="91425" marT="45700" marB="4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Overview of new R&amp;Rs and team interlocks</a:t>
                      </a:r>
                      <a:endParaRPr sz="800" u="none" strike="noStrike" cap="none"/>
                    </a:p>
                  </a:txBody>
                  <a:tcPr marL="91425" marR="91425" marT="45700" marB="4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623" name="Google Shape;1623;p88"/>
          <p:cNvGraphicFramePr/>
          <p:nvPr>
            <p:extLst>
              <p:ext uri="{D42A27DB-BD31-4B8C-83A1-F6EECF244321}">
                <p14:modId xmlns:p14="http://schemas.microsoft.com/office/powerpoint/2010/main" val="2167720465"/>
              </p:ext>
            </p:extLst>
          </p:nvPr>
        </p:nvGraphicFramePr>
        <p:xfrm>
          <a:off x="2825400" y="3300473"/>
          <a:ext cx="8756975" cy="2413000"/>
        </p:xfrm>
        <a:graphic>
          <a:graphicData uri="http://schemas.openxmlformats.org/drawingml/2006/table">
            <a:tbl>
              <a:tblPr>
                <a:noFill/>
              </a:tblPr>
              <a:tblGrid>
                <a:gridCol w="3463825">
                  <a:extLst>
                    <a:ext uri="{9D8B030D-6E8A-4147-A177-3AD203B41FA5}">
                      <a16:colId xmlns:a16="http://schemas.microsoft.com/office/drawing/2014/main" val="20000"/>
                    </a:ext>
                  </a:extLst>
                </a:gridCol>
                <a:gridCol w="1531575">
                  <a:extLst>
                    <a:ext uri="{9D8B030D-6E8A-4147-A177-3AD203B41FA5}">
                      <a16:colId xmlns:a16="http://schemas.microsoft.com/office/drawing/2014/main" val="20001"/>
                    </a:ext>
                  </a:extLst>
                </a:gridCol>
                <a:gridCol w="3761575">
                  <a:extLst>
                    <a:ext uri="{9D8B030D-6E8A-4147-A177-3AD203B41FA5}">
                      <a16:colId xmlns:a16="http://schemas.microsoft.com/office/drawing/2014/main" val="20002"/>
                    </a:ext>
                  </a:extLst>
                </a:gridCol>
              </a:tblGrid>
              <a:tr h="404200">
                <a:tc gridSpan="3">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dirty="0">
                          <a:solidFill>
                            <a:schemeClr val="lt1"/>
                          </a:solidFill>
                        </a:rPr>
                        <a:t>Front Line Managers &amp; Staff</a:t>
                      </a:r>
                      <a:endParaRPr sz="800" b="1" u="none" strike="noStrike" cap="none" dirty="0">
                        <a:solidFill>
                          <a:schemeClr val="lt1"/>
                        </a:solidFill>
                      </a:endParaRPr>
                    </a:p>
                  </a:txBody>
                  <a:tcPr marL="54950" marR="54950" marT="27475" marB="274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4C2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0300">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Comp Plan training for Managers</a:t>
                      </a:r>
                      <a:endParaRPr sz="800" u="none" strike="noStrike" cap="none"/>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a:t>✔</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00300">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Impacted Staff Notification</a:t>
                      </a:r>
                      <a:endParaRPr sz="800" u="none" strike="noStrike" cap="none"/>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a:t>✔</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00300">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Manager / Employee 1 on 1’s</a:t>
                      </a:r>
                      <a:endParaRPr sz="800" u="none" strike="noStrike" cap="none"/>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a:t>✔</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00300">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Manager / Team Meeting on Org Changes</a:t>
                      </a:r>
                      <a:endParaRPr sz="800" u="none" strike="noStrike" cap="none"/>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a:t>✔</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300300">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Comp Plan Training for Sellers </a:t>
                      </a:r>
                      <a:endParaRPr sz="800" u="none" strike="noStrike" cap="none"/>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u="none" strike="noStrike" cap="none"/>
                        <a:t>✔</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507300">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Office Hours Sessions</a:t>
                      </a:r>
                      <a:endParaRPr sz="800" u="none" strike="noStrike" cap="none"/>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03327C"/>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800" u="none" strike="noStrike" cap="none"/>
                        <a:t>XX Date</a:t>
                      </a:r>
                      <a:endParaRPr sz="800" u="none" strike="noStrike" cap="none"/>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E7E6E6">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03327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dirty="0"/>
                        <a:t>Scheduled time for Front line Mgs and staff to ask questions related to compensation</a:t>
                      </a:r>
                      <a:endParaRPr sz="800" u="none" strike="noStrike" cap="none" dirty="0"/>
                    </a:p>
                  </a:txBody>
                  <a:tcPr marL="91425" marR="91425" marT="45700" marB="45700">
                    <a:lnL w="9525" cap="flat" cmpd="sng">
                      <a:solidFill>
                        <a:srgbClr val="E7E6E6">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03327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p89"/>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Change Management &amp; Communication Cadence Details</a:t>
            </a:r>
            <a:endParaRPr/>
          </a:p>
        </p:txBody>
      </p:sp>
      <p:sp>
        <p:nvSpPr>
          <p:cNvPr id="1630" name="Google Shape;1630;p89"/>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15</a:t>
            </a:fld>
            <a:endParaRPr/>
          </a:p>
        </p:txBody>
      </p:sp>
      <p:graphicFrame>
        <p:nvGraphicFramePr>
          <p:cNvPr id="1631" name="Google Shape;1631;p89"/>
          <p:cNvGraphicFramePr/>
          <p:nvPr>
            <p:extLst>
              <p:ext uri="{D42A27DB-BD31-4B8C-83A1-F6EECF244321}">
                <p14:modId xmlns:p14="http://schemas.microsoft.com/office/powerpoint/2010/main" val="4179730179"/>
              </p:ext>
            </p:extLst>
          </p:nvPr>
        </p:nvGraphicFramePr>
        <p:xfrm>
          <a:off x="611189" y="1295400"/>
          <a:ext cx="9013850" cy="4515875"/>
        </p:xfrm>
        <a:graphic>
          <a:graphicData uri="http://schemas.openxmlformats.org/drawingml/2006/table">
            <a:tbl>
              <a:tblPr>
                <a:noFill/>
              </a:tblPr>
              <a:tblGrid>
                <a:gridCol w="283750">
                  <a:extLst>
                    <a:ext uri="{9D8B030D-6E8A-4147-A177-3AD203B41FA5}">
                      <a16:colId xmlns:a16="http://schemas.microsoft.com/office/drawing/2014/main" val="20000"/>
                    </a:ext>
                  </a:extLst>
                </a:gridCol>
                <a:gridCol w="1316425">
                  <a:extLst>
                    <a:ext uri="{9D8B030D-6E8A-4147-A177-3AD203B41FA5}">
                      <a16:colId xmlns:a16="http://schemas.microsoft.com/office/drawing/2014/main" val="20001"/>
                    </a:ext>
                  </a:extLst>
                </a:gridCol>
                <a:gridCol w="2840750">
                  <a:extLst>
                    <a:ext uri="{9D8B030D-6E8A-4147-A177-3AD203B41FA5}">
                      <a16:colId xmlns:a16="http://schemas.microsoft.com/office/drawing/2014/main" val="20002"/>
                    </a:ext>
                  </a:extLst>
                </a:gridCol>
                <a:gridCol w="554300">
                  <a:extLst>
                    <a:ext uri="{9D8B030D-6E8A-4147-A177-3AD203B41FA5}">
                      <a16:colId xmlns:a16="http://schemas.microsoft.com/office/drawing/2014/main" val="20003"/>
                    </a:ext>
                  </a:extLst>
                </a:gridCol>
                <a:gridCol w="554300">
                  <a:extLst>
                    <a:ext uri="{9D8B030D-6E8A-4147-A177-3AD203B41FA5}">
                      <a16:colId xmlns:a16="http://schemas.microsoft.com/office/drawing/2014/main" val="20004"/>
                    </a:ext>
                  </a:extLst>
                </a:gridCol>
                <a:gridCol w="1385725">
                  <a:extLst>
                    <a:ext uri="{9D8B030D-6E8A-4147-A177-3AD203B41FA5}">
                      <a16:colId xmlns:a16="http://schemas.microsoft.com/office/drawing/2014/main" val="20005"/>
                    </a:ext>
                  </a:extLst>
                </a:gridCol>
                <a:gridCol w="1039300">
                  <a:extLst>
                    <a:ext uri="{9D8B030D-6E8A-4147-A177-3AD203B41FA5}">
                      <a16:colId xmlns:a16="http://schemas.microsoft.com/office/drawing/2014/main" val="20006"/>
                    </a:ext>
                  </a:extLst>
                </a:gridCol>
                <a:gridCol w="1039300">
                  <a:extLst>
                    <a:ext uri="{9D8B030D-6E8A-4147-A177-3AD203B41FA5}">
                      <a16:colId xmlns:a16="http://schemas.microsoft.com/office/drawing/2014/main" val="20007"/>
                    </a:ext>
                  </a:extLst>
                </a:gridCol>
              </a:tblGrid>
              <a:tr h="252000">
                <a:tc>
                  <a:txBody>
                    <a:bodyPr/>
                    <a:lstStyle/>
                    <a:p>
                      <a:pPr marL="0" marR="0" lvl="0" indent="0" algn="ctr" rtl="0">
                        <a:lnSpc>
                          <a:spcPct val="100000"/>
                        </a:lnSpc>
                        <a:spcBef>
                          <a:spcPts val="0"/>
                        </a:spcBef>
                        <a:spcAft>
                          <a:spcPts val="0"/>
                        </a:spcAft>
                        <a:buClr>
                          <a:srgbClr val="000000"/>
                        </a:buClr>
                        <a:buSzPts val="1000"/>
                        <a:buFont typeface="Arial"/>
                        <a:buNone/>
                      </a:pPr>
                      <a:r>
                        <a:rPr lang="en-US" sz="800" b="1" u="none" strike="noStrike" cap="none" dirty="0">
                          <a:solidFill>
                            <a:schemeClr val="lt1"/>
                          </a:solidFill>
                          <a:latin typeface="Arial"/>
                          <a:ea typeface="Arial"/>
                          <a:cs typeface="Arial"/>
                          <a:sym typeface="Arial"/>
                        </a:rPr>
                        <a:t>#</a:t>
                      </a:r>
                      <a:endParaRPr sz="800" b="1" u="none" strike="noStrike" cap="none" dirty="0">
                        <a:solidFill>
                          <a:schemeClr val="lt1"/>
                        </a:solidFill>
                        <a:latin typeface="Arial"/>
                        <a:ea typeface="Arial"/>
                        <a:cs typeface="Arial"/>
                        <a:sym typeface="Aria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u="none" strike="noStrike" cap="none">
                          <a:solidFill>
                            <a:srgbClr val="FFFFFF"/>
                          </a:solidFill>
                          <a:latin typeface="Arial"/>
                          <a:ea typeface="Arial"/>
                          <a:cs typeface="Arial"/>
                          <a:sym typeface="Arial"/>
                        </a:rPr>
                        <a:t>Content to be Developed</a:t>
                      </a:r>
                      <a:endParaRPr sz="800" u="none" strike="noStrike" cap="none">
                        <a:latin typeface="Arial"/>
                        <a:ea typeface="Arial"/>
                        <a:cs typeface="Arial"/>
                        <a:sym typeface="Arial"/>
                      </a:endParaRPr>
                    </a:p>
                  </a:txBody>
                  <a:tcPr marL="2200" marR="2200" marT="22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Description</a:t>
                      </a:r>
                      <a:endParaRPr sz="800" u="none" strike="noStrike" cap="none">
                        <a:latin typeface="Arial"/>
                        <a:ea typeface="Arial"/>
                        <a:cs typeface="Arial"/>
                        <a:sym typeface="Arial"/>
                      </a:endParaRPr>
                    </a:p>
                  </a:txBody>
                  <a:tcPr marL="2200" marR="2200" marT="22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u="none" strike="noStrike" cap="none">
                          <a:solidFill>
                            <a:srgbClr val="FFFFFF"/>
                          </a:solidFill>
                          <a:latin typeface="Arial"/>
                          <a:ea typeface="Arial"/>
                          <a:cs typeface="Arial"/>
                          <a:sym typeface="Arial"/>
                        </a:rPr>
                        <a:t>Due Date</a:t>
                      </a:r>
                      <a:endParaRPr sz="800" b="1" i="0" u="none" strike="noStrike" cap="none">
                        <a:solidFill>
                          <a:srgbClr val="FFFFFF"/>
                        </a:solidFill>
                        <a:latin typeface="Arial"/>
                        <a:ea typeface="Arial"/>
                        <a:cs typeface="Arial"/>
                        <a:sym typeface="Arial"/>
                      </a:endParaRPr>
                    </a:p>
                  </a:txBody>
                  <a:tcPr marL="2200" marR="2200" marT="22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Status</a:t>
                      </a:r>
                      <a:endParaRPr sz="800" u="none" strike="noStrike" cap="none">
                        <a:latin typeface="Arial"/>
                        <a:ea typeface="Arial"/>
                        <a:cs typeface="Arial"/>
                        <a:sym typeface="Arial"/>
                      </a:endParaRPr>
                    </a:p>
                  </a:txBody>
                  <a:tcPr marL="2200" marR="2200" marT="22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Audience</a:t>
                      </a:r>
                      <a:endParaRPr sz="800" u="none" strike="noStrike" cap="none">
                        <a:latin typeface="Arial"/>
                        <a:ea typeface="Arial"/>
                        <a:cs typeface="Arial"/>
                        <a:sym typeface="Arial"/>
                      </a:endParaRPr>
                    </a:p>
                  </a:txBody>
                  <a:tcPr marL="2200" marR="2200" marT="22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Content Developer</a:t>
                      </a:r>
                      <a:endParaRPr sz="800" u="none" strike="noStrike" cap="none">
                        <a:latin typeface="Arial"/>
                        <a:ea typeface="Arial"/>
                        <a:cs typeface="Arial"/>
                        <a:sym typeface="Arial"/>
                      </a:endParaRPr>
                    </a:p>
                  </a:txBody>
                  <a:tcPr marL="2200" marR="2200" marT="220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Delivered By</a:t>
                      </a:r>
                      <a:endParaRPr sz="800" u="none" strike="noStrike" cap="none">
                        <a:latin typeface="Arial"/>
                        <a:ea typeface="Arial"/>
                        <a:cs typeface="Arial"/>
                        <a:sym typeface="Arial"/>
                      </a:endParaRPr>
                    </a:p>
                  </a:txBody>
                  <a:tcPr marL="2200" marR="2200" marT="2200" marB="0"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401100">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i="0" u="none" strike="noStrike" cap="none">
                          <a:solidFill>
                            <a:schemeClr val="dk1"/>
                          </a:solidFill>
                          <a:latin typeface="Arial"/>
                          <a:ea typeface="Arial"/>
                          <a:cs typeface="Arial"/>
                          <a:sym typeface="Arial"/>
                        </a:rPr>
                        <a:t>GTM Leadership Roadshow</a:t>
                      </a:r>
                      <a:endParaRPr sz="700" b="1"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0" i="0" u="none" strike="noStrike" cap="none" dirty="0">
                          <a:solidFill>
                            <a:schemeClr val="dk1"/>
                          </a:solidFill>
                          <a:latin typeface="Arial"/>
                          <a:ea typeface="Arial"/>
                          <a:cs typeface="Arial"/>
                          <a:sym typeface="Arial"/>
                        </a:rPr>
                        <a:t>Present </a:t>
                      </a:r>
                      <a:r>
                        <a:rPr lang="en-US" sz="700" b="0" i="0" u="none" strike="noStrike" cap="none" dirty="0">
                          <a:solidFill>
                            <a:schemeClr val="dk1"/>
                          </a:solidFill>
                          <a:latin typeface="Arial"/>
                          <a:ea typeface="Arial"/>
                          <a:cs typeface="Arial"/>
                        </a:rPr>
                        <a:t> </a:t>
                      </a:r>
                      <a:r>
                        <a:rPr lang="en-US" sz="700" b="0" i="0" u="none" strike="noStrike" cap="none" dirty="0">
                          <a:solidFill>
                            <a:schemeClr val="dk1"/>
                          </a:solidFill>
                          <a:latin typeface="Arial"/>
                          <a:ea typeface="Arial"/>
                          <a:cs typeface="Arial"/>
                          <a:sym typeface="Arial"/>
                        </a:rPr>
                        <a:t>GTM strategy to Global Cloud Core team</a:t>
                      </a:r>
                      <a:endParaRPr sz="700" u="none" strike="noStrike" cap="none" dirty="0">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dirty="0">
                          <a:solidFill>
                            <a:schemeClr val="dk1"/>
                          </a:solidFill>
                          <a:latin typeface="Arial"/>
                          <a:ea typeface="Arial"/>
                          <a:cs typeface="Arial"/>
                          <a:sym typeface="Arial"/>
                        </a:rPr>
                        <a:t>Region &amp; Global Function Core Teams &amp; Geo / Industry / Global Leaders</a:t>
                      </a:r>
                      <a:endParaRPr sz="700" u="none" strike="noStrike" cap="none" dirty="0">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212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2</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i="0" u="none" strike="noStrike" cap="none">
                          <a:solidFill>
                            <a:schemeClr val="dk1"/>
                          </a:solidFill>
                          <a:latin typeface="Arial"/>
                          <a:ea typeface="Arial"/>
                          <a:cs typeface="Arial"/>
                          <a:sym typeface="Arial"/>
                        </a:rPr>
                        <a:t>C</a:t>
                      </a:r>
                      <a:r>
                        <a:rPr lang="en-US" sz="700" b="1" u="none" strike="noStrike" cap="none">
                          <a:solidFill>
                            <a:schemeClr val="dk1"/>
                          </a:solidFill>
                          <a:latin typeface="Arial"/>
                          <a:ea typeface="Arial"/>
                          <a:cs typeface="Arial"/>
                          <a:sym typeface="Arial"/>
                        </a:rPr>
                        <a:t>hange Mgt &amp;</a:t>
                      </a:r>
                      <a:r>
                        <a:rPr lang="en-US" sz="700" b="1" i="0" u="none" strike="noStrike" cap="none">
                          <a:solidFill>
                            <a:schemeClr val="dk1"/>
                          </a:solidFill>
                          <a:latin typeface="Arial"/>
                          <a:ea typeface="Arial"/>
                          <a:cs typeface="Arial"/>
                          <a:sym typeface="Arial"/>
                        </a:rPr>
                        <a:t> Communication</a:t>
                      </a:r>
                      <a:r>
                        <a:rPr lang="en-US" sz="700" b="1" u="none" strike="noStrike" cap="none">
                          <a:solidFill>
                            <a:schemeClr val="dk1"/>
                          </a:solidFill>
                          <a:latin typeface="Arial"/>
                          <a:ea typeface="Arial"/>
                          <a:cs typeface="Arial"/>
                          <a:sym typeface="Arial"/>
                        </a:rPr>
                        <a:t> Plan</a:t>
                      </a:r>
                      <a:endParaRPr sz="700" b="1"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Initiate effort and assign responsible person</a:t>
                      </a:r>
                      <a:endParaRPr sz="70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dirty="0">
                          <a:solidFill>
                            <a:schemeClr val="dk1"/>
                          </a:solidFill>
                          <a:latin typeface="Arial"/>
                          <a:ea typeface="Arial"/>
                          <a:cs typeface="Arial"/>
                        </a:rPr>
                        <a:t>Steering Co / Region &amp; </a:t>
                      </a:r>
                    </a:p>
                    <a:p>
                      <a:pPr marL="0" marR="0" lvl="0" indent="0" algn="ctr" rtl="0">
                        <a:lnSpc>
                          <a:spcPct val="100000"/>
                        </a:lnSpc>
                        <a:spcBef>
                          <a:spcPts val="0"/>
                        </a:spcBef>
                        <a:spcAft>
                          <a:spcPts val="0"/>
                        </a:spcAft>
                        <a:buSzPts val="800"/>
                        <a:buFont typeface="Arial"/>
                        <a:buNone/>
                      </a:pPr>
                      <a:r>
                        <a:rPr lang="en-US" sz="700" u="none" strike="noStrike" cap="none" dirty="0">
                          <a:solidFill>
                            <a:schemeClr val="dk1"/>
                          </a:solidFill>
                          <a:latin typeface="Arial"/>
                          <a:ea typeface="Arial"/>
                          <a:cs typeface="Arial"/>
                        </a:rPr>
                        <a:t>Global Function Core Teams</a:t>
                      </a:r>
                      <a:endParaRPr lang="en-US" sz="700" b="0" i="0" u="none" strike="noStrike" cap="none" dirty="0">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2414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3</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latin typeface="Arial"/>
                          <a:ea typeface="Arial"/>
                          <a:cs typeface="Arial"/>
                          <a:sym typeface="Arial"/>
                        </a:rPr>
                        <a:t>Beginning of Year message from </a:t>
                      </a:r>
                      <a:r>
                        <a:rPr lang="en-US" sz="700" b="1" u="none" strike="noStrike" cap="none">
                          <a:solidFill>
                            <a:schemeClr val="dk1"/>
                          </a:solidFill>
                          <a:latin typeface="Arial"/>
                          <a:ea typeface="Arial"/>
                          <a:cs typeface="Arial"/>
                        </a:rPr>
                        <a:t>CRO</a:t>
                      </a:r>
                      <a:endParaRPr sz="700" b="1"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rPr>
                        <a:t>CRO kicking</a:t>
                      </a:r>
                      <a:r>
                        <a:rPr lang="en-US" sz="700" u="none" strike="noStrike" cap="none">
                          <a:solidFill>
                            <a:schemeClr val="dk1"/>
                          </a:solidFill>
                          <a:latin typeface="Arial"/>
                          <a:ea typeface="Arial"/>
                          <a:cs typeface="Arial"/>
                          <a:sym typeface="Arial"/>
                        </a:rPr>
                        <a:t> off the new year with info about SKO, FY23 GTM launch and January focus</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All GTM staff</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1468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4</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i="0" u="none" strike="noStrike" cap="none">
                          <a:solidFill>
                            <a:schemeClr val="dk1"/>
                          </a:solidFill>
                          <a:latin typeface="Arial"/>
                          <a:ea typeface="Arial"/>
                          <a:cs typeface="Arial"/>
                          <a:sym typeface="Arial"/>
                        </a:rPr>
                        <a:t>Quota Guidelines</a:t>
                      </a:r>
                      <a:endParaRPr sz="700" b="1"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Quota guidelines provided to each Region</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Core Region Teams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2414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5</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Leadership Summit GTM Content</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rPr>
                        <a:t>GTM specific content which will be presented during Leadership Offsite</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161650">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6</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latin typeface="Arial"/>
                          <a:ea typeface="Arial"/>
                          <a:cs typeface="Arial"/>
                          <a:sym typeface="Arial"/>
                        </a:rPr>
                        <a:t>Separation </a:t>
                      </a:r>
                      <a:r>
                        <a:rPr lang="en-US" sz="700" b="1" u="none" strike="noStrike" cap="none">
                          <a:solidFill>
                            <a:schemeClr val="dk1"/>
                          </a:solidFill>
                        </a:rPr>
                        <a:t>Packages</a:t>
                      </a:r>
                      <a:endParaRPr sz="700" b="1"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Develop </a:t>
                      </a:r>
                      <a:r>
                        <a:rPr lang="en-US" sz="700" u="none" strike="noStrike" cap="none">
                          <a:solidFill>
                            <a:schemeClr val="dk1"/>
                          </a:solidFill>
                        </a:rPr>
                        <a:t>packages </a:t>
                      </a:r>
                      <a:r>
                        <a:rPr lang="en-US" sz="700" u="none" strike="noStrike" cap="none">
                          <a:solidFill>
                            <a:schemeClr val="dk1"/>
                          </a:solidFill>
                          <a:latin typeface="Arial"/>
                          <a:ea typeface="Arial"/>
                          <a:cs typeface="Arial"/>
                          <a:sym typeface="Arial"/>
                        </a:rPr>
                        <a:t>for affected employees</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Affected Employees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3212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7</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dirty="0">
                          <a:solidFill>
                            <a:schemeClr val="dk1"/>
                          </a:solidFill>
                          <a:latin typeface="Arial"/>
                          <a:ea typeface="Arial"/>
                          <a:cs typeface="Arial"/>
                          <a:sym typeface="Arial"/>
                        </a:rPr>
                        <a:t>Global Function meetings with each Region</a:t>
                      </a:r>
                      <a:endParaRPr sz="700" b="1" i="0" u="none" strike="noStrike" cap="none" dirty="0">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dirty="0">
                          <a:solidFill>
                            <a:schemeClr val="dk1"/>
                          </a:solidFill>
                          <a:latin typeface="Arial"/>
                          <a:ea typeface="Arial"/>
                          <a:cs typeface="Arial"/>
                          <a:sym typeface="Arial"/>
                        </a:rPr>
                        <a:t>Global Function Leaders meet with Region Core teams to provide an overview on how the Global function will support each Region</a:t>
                      </a:r>
                      <a:endParaRPr sz="700" b="0" i="0" u="none" strike="noStrike" cap="none" dirty="0">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Region Core team</a:t>
                      </a:r>
                      <a:endParaRPr sz="70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GEO / Industry leaders</a:t>
                      </a: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r h="2414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8</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latin typeface="Arial"/>
                          <a:ea typeface="Arial"/>
                          <a:cs typeface="Arial"/>
                          <a:sym typeface="Arial"/>
                        </a:rPr>
                        <a:t>IT Notifications</a:t>
                      </a:r>
                      <a:endParaRPr sz="700" b="1"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Develop content for IT messages announcing system changes and implementation updates</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All </a:t>
                      </a:r>
                      <a:r>
                        <a:rPr lang="en-US" sz="700" u="none" strike="noStrike" cap="none">
                          <a:solidFill>
                            <a:schemeClr val="dk1"/>
                          </a:solidFill>
                        </a:rPr>
                        <a:t>System </a:t>
                      </a:r>
                      <a:r>
                        <a:rPr lang="en-US" sz="700" u="none" strike="noStrike" cap="none">
                          <a:solidFill>
                            <a:schemeClr val="dk1"/>
                          </a:solidFill>
                          <a:latin typeface="Arial"/>
                          <a:ea typeface="Arial"/>
                          <a:cs typeface="Arial"/>
                          <a:sym typeface="Arial"/>
                        </a:rPr>
                        <a:t>Users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r h="3212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9</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i="0" u="none" strike="noStrike" cap="none">
                          <a:solidFill>
                            <a:schemeClr val="dk1"/>
                          </a:solidFill>
                          <a:latin typeface="Arial"/>
                          <a:ea typeface="Arial"/>
                          <a:cs typeface="Arial"/>
                          <a:sym typeface="Arial"/>
                        </a:rPr>
                        <a:t>Employee </a:t>
                      </a:r>
                      <a:r>
                        <a:rPr lang="en-US" sz="700" b="1" u="none" strike="noStrike" cap="none">
                          <a:solidFill>
                            <a:schemeClr val="dk1"/>
                          </a:solidFill>
                        </a:rPr>
                        <a:t>Agreements</a:t>
                      </a:r>
                      <a:endParaRPr sz="700" b="1"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Develop agreement package for employees which includes Individual comp plan, account assignments, quota, etc.</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Front Line Managers, Front Line Staff</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9"/>
                  </a:ext>
                </a:extLst>
              </a:tr>
              <a:tr h="1985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10</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SKO GTM Content</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rPr>
                        <a:t>GTM specific content which will be presented during SKO</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rPr>
                        <a:t>SKO Attendees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0"/>
                  </a:ext>
                </a:extLst>
              </a:tr>
              <a:tr h="1985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11</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SKO Meetings</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rPr>
                        <a:t>Three-day SKO meetings</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rPr>
                        <a:t>All SKO Attendees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1"/>
                  </a:ext>
                </a:extLst>
              </a:tr>
              <a:tr h="1985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12</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Post-SKO Survey</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rPr>
                        <a:t>Survey to capture feedback from attendees about the SKO</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rPr>
                        <a:t>All SKO Attendees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2"/>
                  </a:ext>
                </a:extLst>
              </a:tr>
              <a:tr h="212750">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13</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Post-SKO GTM Launch Comms</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rPr>
                        <a:t>Post-SKO message from CRO announcing the GTM launch</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FBFB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rPr>
                        <a:t>All GTM Staff</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3"/>
                  </a:ext>
                </a:extLst>
              </a:tr>
              <a:tr h="1985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14</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Manager / Seller 1:1s</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Managers communicate GTM changes 1:1 to employees</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All GTM Managers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4"/>
                  </a:ext>
                </a:extLst>
              </a:tr>
              <a:tr h="1985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15</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FY23 Quota Communication</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Managers begin communicating quota plans to teams</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rPr>
                        <a:t>All GTM Reps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5"/>
                  </a:ext>
                </a:extLst>
              </a:tr>
              <a:tr h="212750">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16</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Comp Plan Training</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Comp plan training for AEs – total of two time slots per region for six meetings</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All GTM Reps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6"/>
                  </a:ext>
                </a:extLst>
              </a:tr>
              <a:tr h="2414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17</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Geo / Functional All-Hands</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All Geo and Functional leaders to lead all-hands meeting to reinforce manager messaging</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All GTM Reps &amp; Managers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7"/>
                  </a:ext>
                </a:extLst>
              </a:tr>
              <a:tr h="19857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rPr>
                        <a:t>18</a:t>
                      </a:r>
                      <a:endParaRPr sz="700" b="1" u="none" strike="noStrike" cap="none">
                        <a:solidFill>
                          <a:schemeClr val="dk1"/>
                        </a:solidFill>
                      </a:endParaRPr>
                    </a:p>
                  </a:txBody>
                  <a:tcPr marL="42125" marR="42125" marT="21075" marB="21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rPr>
                        <a:t>Partner Messaging</a:t>
                      </a:r>
                      <a:endParaRPr sz="700" b="1"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rPr>
                        <a:t>Messaging conveyed to Partners about the FY23 GTM plan</a:t>
                      </a:r>
                      <a:endParaRPr sz="700" b="0" i="0" u="none" strike="noStrike" cap="none">
                        <a:solidFill>
                          <a:schemeClr val="dk1"/>
                        </a:solidFill>
                        <a:latin typeface="Arial"/>
                        <a:ea typeface="Arial"/>
                        <a:cs typeface="Arial"/>
                        <a:sym typeface="Aria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endParaRPr>
                    </a:p>
                  </a:txBody>
                  <a:tcPr marL="12625" marR="12625"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rPr>
                        <a:t>Partners</a:t>
                      </a:r>
                      <a:endParaRPr sz="700" b="0" i="0" u="none" strike="noStrike" cap="none">
                        <a:solidFill>
                          <a:schemeClr val="dk1"/>
                        </a:solidFill>
                        <a:latin typeface="Arial"/>
                        <a:ea typeface="Arial"/>
                        <a:cs typeface="Aria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sym typeface="Arial"/>
                      </a:endParaRPr>
                    </a:p>
                  </a:txBody>
                  <a:tcPr marL="2200" marR="2200" marT="22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
        <p:nvSpPr>
          <p:cNvPr id="1632" name="Google Shape;1632;p89"/>
          <p:cNvSpPr/>
          <p:nvPr/>
        </p:nvSpPr>
        <p:spPr>
          <a:xfrm>
            <a:off x="9727554" y="1964787"/>
            <a:ext cx="1854846" cy="211347"/>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Milestone Missed</a:t>
            </a:r>
            <a:endParaRPr sz="1400" b="0" i="0" u="none" strike="noStrike" cap="none">
              <a:solidFill>
                <a:schemeClr val="lt1"/>
              </a:solidFill>
              <a:latin typeface="Arial"/>
              <a:ea typeface="Arial"/>
              <a:cs typeface="Arial"/>
              <a:sym typeface="Arial"/>
            </a:endParaRPr>
          </a:p>
        </p:txBody>
      </p:sp>
      <p:sp>
        <p:nvSpPr>
          <p:cNvPr id="1633" name="Google Shape;1633;p89"/>
          <p:cNvSpPr/>
          <p:nvPr/>
        </p:nvSpPr>
        <p:spPr>
          <a:xfrm>
            <a:off x="9727554" y="1637582"/>
            <a:ext cx="1854846" cy="211347"/>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Milestone At Risk</a:t>
            </a:r>
            <a:endParaRPr sz="1400" b="0" i="0" u="none" strike="noStrike" cap="none">
              <a:solidFill>
                <a:srgbClr val="000000"/>
              </a:solidFill>
              <a:latin typeface="Arial"/>
              <a:ea typeface="Arial"/>
              <a:cs typeface="Arial"/>
              <a:sym typeface="Arial"/>
            </a:endParaRPr>
          </a:p>
        </p:txBody>
      </p:sp>
      <p:sp>
        <p:nvSpPr>
          <p:cNvPr id="1634" name="Google Shape;1634;p89"/>
          <p:cNvSpPr/>
          <p:nvPr/>
        </p:nvSpPr>
        <p:spPr>
          <a:xfrm>
            <a:off x="9727554" y="1310376"/>
            <a:ext cx="1854846" cy="211347"/>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On Track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118"/>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…Continued</a:t>
            </a:r>
            <a:endParaRPr/>
          </a:p>
        </p:txBody>
      </p:sp>
      <p:sp>
        <p:nvSpPr>
          <p:cNvPr id="1641" name="Google Shape;1641;p118"/>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sp>
        <p:nvSpPr>
          <p:cNvPr id="1642" name="Google Shape;1642;p118"/>
          <p:cNvSpPr/>
          <p:nvPr/>
        </p:nvSpPr>
        <p:spPr>
          <a:xfrm>
            <a:off x="9727554" y="1964787"/>
            <a:ext cx="1854846" cy="211347"/>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Milestone Missed</a:t>
            </a:r>
            <a:endParaRPr sz="1800" b="0" i="0" u="none" strike="noStrike" cap="none">
              <a:solidFill>
                <a:srgbClr val="FFFFFF"/>
              </a:solidFill>
              <a:latin typeface="Arial"/>
              <a:ea typeface="Arial"/>
              <a:cs typeface="Arial"/>
              <a:sym typeface="Arial"/>
            </a:endParaRPr>
          </a:p>
        </p:txBody>
      </p:sp>
      <p:sp>
        <p:nvSpPr>
          <p:cNvPr id="1643" name="Google Shape;1643;p118"/>
          <p:cNvSpPr/>
          <p:nvPr/>
        </p:nvSpPr>
        <p:spPr>
          <a:xfrm>
            <a:off x="9727554" y="1637582"/>
            <a:ext cx="1854846" cy="211347"/>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1000"/>
              <a:buFont typeface="Arial"/>
              <a:buNone/>
            </a:pPr>
            <a:r>
              <a:rPr lang="en-US" sz="1000" b="1" i="0" u="none" strike="noStrike" cap="none">
                <a:solidFill>
                  <a:srgbClr val="1F1F1F"/>
                </a:solidFill>
                <a:latin typeface="Arial"/>
                <a:ea typeface="Arial"/>
                <a:cs typeface="Arial"/>
                <a:sym typeface="Arial"/>
              </a:rPr>
              <a:t>Milestone At Risk</a:t>
            </a:r>
            <a:endParaRPr sz="1800" b="0" i="0" u="none" strike="noStrike" cap="none">
              <a:solidFill>
                <a:srgbClr val="000000"/>
              </a:solidFill>
              <a:latin typeface="Arial"/>
              <a:ea typeface="Arial"/>
              <a:cs typeface="Arial"/>
              <a:sym typeface="Arial"/>
            </a:endParaRPr>
          </a:p>
        </p:txBody>
      </p:sp>
      <p:sp>
        <p:nvSpPr>
          <p:cNvPr id="1644" name="Google Shape;1644;p118"/>
          <p:cNvSpPr/>
          <p:nvPr/>
        </p:nvSpPr>
        <p:spPr>
          <a:xfrm>
            <a:off x="9727554" y="1310376"/>
            <a:ext cx="1854846" cy="211347"/>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1000"/>
              <a:buFont typeface="Arial"/>
              <a:buNone/>
            </a:pPr>
            <a:r>
              <a:rPr lang="en-US" sz="1000" b="1" i="0" u="none" strike="noStrike" cap="none">
                <a:solidFill>
                  <a:srgbClr val="1F1F1F"/>
                </a:solidFill>
                <a:latin typeface="Arial"/>
                <a:ea typeface="Arial"/>
                <a:cs typeface="Arial"/>
                <a:sym typeface="Arial"/>
              </a:rPr>
              <a:t>On Track</a:t>
            </a:r>
            <a:endParaRPr sz="1800" b="0" i="0" u="none" strike="noStrike" cap="none">
              <a:solidFill>
                <a:srgbClr val="000000"/>
              </a:solidFill>
              <a:latin typeface="Arial"/>
              <a:ea typeface="Arial"/>
              <a:cs typeface="Arial"/>
              <a:sym typeface="Arial"/>
            </a:endParaRPr>
          </a:p>
        </p:txBody>
      </p:sp>
      <p:graphicFrame>
        <p:nvGraphicFramePr>
          <p:cNvPr id="1645" name="Google Shape;1645;p118"/>
          <p:cNvGraphicFramePr/>
          <p:nvPr>
            <p:extLst>
              <p:ext uri="{D42A27DB-BD31-4B8C-83A1-F6EECF244321}">
                <p14:modId xmlns:p14="http://schemas.microsoft.com/office/powerpoint/2010/main" val="572580568"/>
              </p:ext>
            </p:extLst>
          </p:nvPr>
        </p:nvGraphicFramePr>
        <p:xfrm>
          <a:off x="611188" y="1295400"/>
          <a:ext cx="9013850" cy="1226800"/>
        </p:xfrm>
        <a:graphic>
          <a:graphicData uri="http://schemas.openxmlformats.org/drawingml/2006/table">
            <a:tbl>
              <a:tblPr>
                <a:noFill/>
              </a:tblPr>
              <a:tblGrid>
                <a:gridCol w="283750">
                  <a:extLst>
                    <a:ext uri="{9D8B030D-6E8A-4147-A177-3AD203B41FA5}">
                      <a16:colId xmlns:a16="http://schemas.microsoft.com/office/drawing/2014/main" val="20000"/>
                    </a:ext>
                  </a:extLst>
                </a:gridCol>
                <a:gridCol w="1316425">
                  <a:extLst>
                    <a:ext uri="{9D8B030D-6E8A-4147-A177-3AD203B41FA5}">
                      <a16:colId xmlns:a16="http://schemas.microsoft.com/office/drawing/2014/main" val="20001"/>
                    </a:ext>
                  </a:extLst>
                </a:gridCol>
                <a:gridCol w="2840750">
                  <a:extLst>
                    <a:ext uri="{9D8B030D-6E8A-4147-A177-3AD203B41FA5}">
                      <a16:colId xmlns:a16="http://schemas.microsoft.com/office/drawing/2014/main" val="20002"/>
                    </a:ext>
                  </a:extLst>
                </a:gridCol>
                <a:gridCol w="554300">
                  <a:extLst>
                    <a:ext uri="{9D8B030D-6E8A-4147-A177-3AD203B41FA5}">
                      <a16:colId xmlns:a16="http://schemas.microsoft.com/office/drawing/2014/main" val="20003"/>
                    </a:ext>
                  </a:extLst>
                </a:gridCol>
                <a:gridCol w="554300">
                  <a:extLst>
                    <a:ext uri="{9D8B030D-6E8A-4147-A177-3AD203B41FA5}">
                      <a16:colId xmlns:a16="http://schemas.microsoft.com/office/drawing/2014/main" val="20004"/>
                    </a:ext>
                  </a:extLst>
                </a:gridCol>
                <a:gridCol w="1385725">
                  <a:extLst>
                    <a:ext uri="{9D8B030D-6E8A-4147-A177-3AD203B41FA5}">
                      <a16:colId xmlns:a16="http://schemas.microsoft.com/office/drawing/2014/main" val="20005"/>
                    </a:ext>
                  </a:extLst>
                </a:gridCol>
                <a:gridCol w="1039300">
                  <a:extLst>
                    <a:ext uri="{9D8B030D-6E8A-4147-A177-3AD203B41FA5}">
                      <a16:colId xmlns:a16="http://schemas.microsoft.com/office/drawing/2014/main" val="20006"/>
                    </a:ext>
                  </a:extLst>
                </a:gridCol>
                <a:gridCol w="1039300">
                  <a:extLst>
                    <a:ext uri="{9D8B030D-6E8A-4147-A177-3AD203B41FA5}">
                      <a16:colId xmlns:a16="http://schemas.microsoft.com/office/drawing/2014/main" val="20007"/>
                    </a:ext>
                  </a:extLst>
                </a:gridCol>
              </a:tblGrid>
              <a:tr h="252000">
                <a:tc>
                  <a:txBody>
                    <a:bodyPr/>
                    <a:lstStyle/>
                    <a:p>
                      <a:pPr marL="0" marR="0" lvl="0" indent="0" algn="ctr" rtl="0">
                        <a:lnSpc>
                          <a:spcPct val="100000"/>
                        </a:lnSpc>
                        <a:spcBef>
                          <a:spcPts val="0"/>
                        </a:spcBef>
                        <a:spcAft>
                          <a:spcPts val="0"/>
                        </a:spcAft>
                        <a:buClr>
                          <a:srgbClr val="000000"/>
                        </a:buClr>
                        <a:buSzPts val="1000"/>
                        <a:buFont typeface="Arial"/>
                        <a:buNone/>
                      </a:pPr>
                      <a:r>
                        <a:rPr lang="en-US" sz="800" b="1" u="none" strike="noStrike" cap="none">
                          <a:solidFill>
                            <a:schemeClr val="lt1"/>
                          </a:solidFill>
                          <a:latin typeface="Arial"/>
                          <a:ea typeface="Arial"/>
                          <a:cs typeface="Arial"/>
                          <a:sym typeface="Arial"/>
                        </a:rPr>
                        <a:t>#</a:t>
                      </a:r>
                      <a:endParaRPr sz="800" b="1" u="none" strike="noStrike" cap="none">
                        <a:solidFill>
                          <a:schemeClr val="lt1"/>
                        </a:solidFill>
                        <a:latin typeface="Arial"/>
                        <a:ea typeface="Arial"/>
                        <a:cs typeface="Arial"/>
                        <a:sym typeface="Arial"/>
                      </a:endParaRPr>
                    </a:p>
                  </a:txBody>
                  <a:tcPr marL="62800" marR="62800" marT="31400" marB="314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u="none" strike="noStrike" cap="none">
                          <a:solidFill>
                            <a:srgbClr val="FFFFFF"/>
                          </a:solidFill>
                          <a:latin typeface="Arial"/>
                          <a:ea typeface="Arial"/>
                          <a:cs typeface="Arial"/>
                          <a:sym typeface="Arial"/>
                        </a:rPr>
                        <a:t>Content to be Developed</a:t>
                      </a:r>
                      <a:endParaRPr sz="800" u="none" strike="noStrike" cap="none">
                        <a:latin typeface="Arial"/>
                        <a:ea typeface="Arial"/>
                        <a:cs typeface="Arial"/>
                        <a:sym typeface="Arial"/>
                      </a:endParaRPr>
                    </a:p>
                  </a:txBody>
                  <a:tcPr marL="3275" marR="3275" marT="327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Description</a:t>
                      </a:r>
                      <a:endParaRPr sz="800" u="none" strike="noStrike" cap="none">
                        <a:latin typeface="Arial"/>
                        <a:ea typeface="Arial"/>
                        <a:cs typeface="Arial"/>
                        <a:sym typeface="Arial"/>
                      </a:endParaRPr>
                    </a:p>
                  </a:txBody>
                  <a:tcPr marL="3275" marR="3275" marT="327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u="none" strike="noStrike" cap="none">
                          <a:solidFill>
                            <a:srgbClr val="FFFFFF"/>
                          </a:solidFill>
                          <a:latin typeface="Arial"/>
                          <a:ea typeface="Arial"/>
                          <a:cs typeface="Arial"/>
                          <a:sym typeface="Arial"/>
                        </a:rPr>
                        <a:t>Due Date</a:t>
                      </a:r>
                      <a:endParaRPr sz="800" b="1" i="0" u="none" strike="noStrike" cap="none">
                        <a:solidFill>
                          <a:srgbClr val="FFFFFF"/>
                        </a:solidFill>
                        <a:latin typeface="Arial"/>
                        <a:ea typeface="Arial"/>
                        <a:cs typeface="Arial"/>
                        <a:sym typeface="Arial"/>
                      </a:endParaRPr>
                    </a:p>
                  </a:txBody>
                  <a:tcPr marL="3275" marR="3275" marT="327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Status</a:t>
                      </a:r>
                      <a:endParaRPr sz="800" u="none" strike="noStrike" cap="none">
                        <a:latin typeface="Arial"/>
                        <a:ea typeface="Arial"/>
                        <a:cs typeface="Arial"/>
                        <a:sym typeface="Arial"/>
                      </a:endParaRPr>
                    </a:p>
                  </a:txBody>
                  <a:tcPr marL="3275" marR="3275" marT="327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Audience</a:t>
                      </a:r>
                      <a:endParaRPr sz="800" u="none" strike="noStrike" cap="none">
                        <a:latin typeface="Arial"/>
                        <a:ea typeface="Arial"/>
                        <a:cs typeface="Arial"/>
                        <a:sym typeface="Arial"/>
                      </a:endParaRPr>
                    </a:p>
                  </a:txBody>
                  <a:tcPr marL="3275" marR="3275" marT="327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Content Developer</a:t>
                      </a:r>
                      <a:endParaRPr sz="800" u="none" strike="noStrike" cap="none">
                        <a:latin typeface="Arial"/>
                        <a:ea typeface="Arial"/>
                        <a:cs typeface="Arial"/>
                        <a:sym typeface="Arial"/>
                      </a:endParaRPr>
                    </a:p>
                  </a:txBody>
                  <a:tcPr marL="3275" marR="3275" marT="327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800" b="1" i="0" u="none" strike="noStrike" cap="none">
                          <a:solidFill>
                            <a:srgbClr val="FFFFFF"/>
                          </a:solidFill>
                          <a:latin typeface="Arial"/>
                          <a:ea typeface="Arial"/>
                          <a:cs typeface="Arial"/>
                          <a:sym typeface="Arial"/>
                        </a:rPr>
                        <a:t>Delivered By</a:t>
                      </a:r>
                      <a:endParaRPr sz="800" u="none" strike="noStrike" cap="none">
                        <a:latin typeface="Arial"/>
                        <a:ea typeface="Arial"/>
                        <a:cs typeface="Arial"/>
                        <a:sym typeface="Arial"/>
                      </a:endParaRPr>
                    </a:p>
                  </a:txBody>
                  <a:tcPr marL="3275" marR="3275" marT="3275" marB="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extLst>
                  <a:ext uri="{0D108BD9-81ED-4DB2-BD59-A6C34878D82A}">
                    <a16:rowId xmlns:a16="http://schemas.microsoft.com/office/drawing/2014/main" val="10000"/>
                  </a:ext>
                </a:extLst>
              </a:tr>
              <a:tr h="27212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latin typeface="Arial"/>
                          <a:ea typeface="Arial"/>
                          <a:cs typeface="Arial"/>
                          <a:sym typeface="Arial"/>
                        </a:rPr>
                        <a:t>19</a:t>
                      </a:r>
                      <a:endParaRPr sz="700" b="1" u="none" strike="noStrike" cap="none">
                        <a:solidFill>
                          <a:schemeClr val="dk1"/>
                        </a:solidFill>
                        <a:latin typeface="Arial"/>
                        <a:ea typeface="Arial"/>
                        <a:cs typeface="Arial"/>
                        <a:sym typeface="Arial"/>
                      </a:endParaRPr>
                    </a:p>
                  </a:txBody>
                  <a:tcPr marL="62800" marR="62800" marT="31400" marB="31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latin typeface="Arial"/>
                          <a:ea typeface="Arial"/>
                          <a:cs typeface="Arial"/>
                          <a:sym typeface="Arial"/>
                        </a:rPr>
                        <a:t>Customer Messaging</a:t>
                      </a:r>
                      <a:endParaRPr sz="700" b="1"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Messaging conveyed to customers impacted by account reassignments</a:t>
                      </a:r>
                      <a:endParaRPr sz="700" b="0" i="0"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Affected Customers</a:t>
                      </a:r>
                      <a:endParaRPr sz="700" b="0" i="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23422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latin typeface="Arial"/>
                          <a:ea typeface="Arial"/>
                          <a:cs typeface="Arial"/>
                          <a:sym typeface="Arial"/>
                        </a:rPr>
                        <a:t>20</a:t>
                      </a:r>
                      <a:endParaRPr sz="700" b="1" u="none" strike="noStrike" cap="none">
                        <a:solidFill>
                          <a:schemeClr val="dk1"/>
                        </a:solidFill>
                        <a:latin typeface="Arial"/>
                        <a:ea typeface="Arial"/>
                        <a:cs typeface="Arial"/>
                        <a:sym typeface="Arial"/>
                      </a:endParaRPr>
                    </a:p>
                  </a:txBody>
                  <a:tcPr marL="62800" marR="62800" marT="31400" marB="31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latin typeface="Arial"/>
                          <a:ea typeface="Arial"/>
                          <a:cs typeface="Arial"/>
                          <a:sym typeface="Arial"/>
                        </a:rPr>
                        <a:t>GTM Leader Roadshows</a:t>
                      </a:r>
                      <a:endParaRPr sz="700" b="1"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sym typeface="Arial"/>
                        </a:rPr>
                        <a:t>GTM Roadshow meetings for GTM staff</a:t>
                      </a:r>
                      <a:endParaRPr sz="700" b="0" i="0"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b="0" i="0" u="none" strike="noStrike" cap="none">
                          <a:solidFill>
                            <a:schemeClr val="dk1"/>
                          </a:solidFill>
                          <a:latin typeface="Arial"/>
                          <a:ea typeface="Arial"/>
                          <a:cs typeface="Arial"/>
                        </a:rPr>
                        <a:t>All GTM Staff</a:t>
                      </a:r>
                      <a:endParaRPr sz="700" b="0" i="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23422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latin typeface="Arial"/>
                          <a:ea typeface="Arial"/>
                          <a:cs typeface="Arial"/>
                          <a:sym typeface="Arial"/>
                        </a:rPr>
                        <a:t>2</a:t>
                      </a:r>
                      <a:r>
                        <a:rPr lang="en-US" sz="700" b="1" u="none" strike="noStrike" cap="none">
                          <a:solidFill>
                            <a:schemeClr val="dk1"/>
                          </a:solidFill>
                        </a:rPr>
                        <a:t>1</a:t>
                      </a:r>
                      <a:endParaRPr sz="700" b="1" u="none" strike="noStrike" cap="none">
                        <a:solidFill>
                          <a:schemeClr val="dk1"/>
                        </a:solidFill>
                        <a:latin typeface="Arial"/>
                        <a:ea typeface="Arial"/>
                        <a:cs typeface="Arial"/>
                        <a:sym typeface="Arial"/>
                      </a:endParaRPr>
                    </a:p>
                  </a:txBody>
                  <a:tcPr marL="62800" marR="62800" marT="31400" marB="31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latin typeface="Arial"/>
                          <a:ea typeface="Arial"/>
                          <a:cs typeface="Arial"/>
                          <a:sym typeface="Arial"/>
                        </a:rPr>
                        <a:t>Post Launch Survey</a:t>
                      </a:r>
                      <a:endParaRPr sz="700" b="1"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Survey to capture feedback after the GTM launch</a:t>
                      </a:r>
                      <a:endParaRPr sz="700" b="0" i="0"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All GTM Staff</a:t>
                      </a:r>
                      <a:endParaRPr sz="700" b="0" i="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234225">
                <a:tc>
                  <a:txBody>
                    <a:bodyPr/>
                    <a:lstStyle/>
                    <a:p>
                      <a:pPr marL="0" marR="0" lvl="0" indent="0" algn="ctr" rtl="0">
                        <a:lnSpc>
                          <a:spcPct val="100000"/>
                        </a:lnSpc>
                        <a:spcBef>
                          <a:spcPts val="0"/>
                        </a:spcBef>
                        <a:spcAft>
                          <a:spcPts val="0"/>
                        </a:spcAft>
                        <a:buClr>
                          <a:srgbClr val="000000"/>
                        </a:buClr>
                        <a:buSzPts val="1000"/>
                        <a:buFont typeface="Arial"/>
                        <a:buNone/>
                      </a:pPr>
                      <a:r>
                        <a:rPr lang="en-US" sz="700" b="1" u="none" strike="noStrike" cap="none">
                          <a:solidFill>
                            <a:schemeClr val="dk1"/>
                          </a:solidFill>
                          <a:latin typeface="Arial"/>
                          <a:ea typeface="Arial"/>
                          <a:cs typeface="Arial"/>
                          <a:sym typeface="Arial"/>
                        </a:rPr>
                        <a:t>23</a:t>
                      </a:r>
                      <a:endParaRPr sz="700" b="1" u="none" strike="noStrike" cap="none">
                        <a:solidFill>
                          <a:schemeClr val="dk1"/>
                        </a:solidFill>
                        <a:latin typeface="Arial"/>
                        <a:ea typeface="Arial"/>
                        <a:cs typeface="Arial"/>
                        <a:sym typeface="Arial"/>
                      </a:endParaRPr>
                    </a:p>
                  </a:txBody>
                  <a:tcPr marL="62800" marR="62800" marT="31400" marB="31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solidFill>
                            <a:schemeClr val="dk1"/>
                          </a:solidFill>
                          <a:latin typeface="Arial"/>
                          <a:ea typeface="Arial"/>
                          <a:cs typeface="Arial"/>
                          <a:sym typeface="Arial"/>
                        </a:rPr>
                        <a:t>Daily Scrum Guidance</a:t>
                      </a:r>
                      <a:endParaRPr sz="700" b="1"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Guidance on how to run a daily team scrum</a:t>
                      </a:r>
                      <a:endParaRPr sz="700"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18825" marR="1882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b="0" i="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700" u="none" strike="noStrike" cap="none">
                          <a:solidFill>
                            <a:schemeClr val="dk1"/>
                          </a:solidFill>
                          <a:latin typeface="Arial"/>
                          <a:ea typeface="Arial"/>
                          <a:cs typeface="Arial"/>
                          <a:sym typeface="Arial"/>
                        </a:rPr>
                        <a:t>Managers</a:t>
                      </a:r>
                      <a:endParaRPr sz="70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700" u="none" strike="noStrike" cap="none">
                        <a:solidFill>
                          <a:schemeClr val="dk1"/>
                        </a:solidFill>
                        <a:latin typeface="Arial"/>
                        <a:ea typeface="Arial"/>
                        <a:cs typeface="Arial"/>
                        <a:sym typeface="Arial"/>
                      </a:endParaRPr>
                    </a:p>
                  </a:txBody>
                  <a:tcPr marL="3275" marR="3275" marT="32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9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CRO FY23 GTM Kickoff Email</a:t>
            </a:r>
            <a:endParaRPr/>
          </a:p>
        </p:txBody>
      </p:sp>
      <p:sp>
        <p:nvSpPr>
          <p:cNvPr id="1651" name="Google Shape;1651;p90"/>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graphicFrame>
        <p:nvGraphicFramePr>
          <p:cNvPr id="1652" name="Google Shape;1652;p90"/>
          <p:cNvGraphicFramePr/>
          <p:nvPr>
            <p:extLst>
              <p:ext uri="{D42A27DB-BD31-4B8C-83A1-F6EECF244321}">
                <p14:modId xmlns:p14="http://schemas.microsoft.com/office/powerpoint/2010/main" val="2557284894"/>
              </p:ext>
            </p:extLst>
          </p:nvPr>
        </p:nvGraphicFramePr>
        <p:xfrm>
          <a:off x="611188" y="1295400"/>
          <a:ext cx="10971200" cy="4473825"/>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a:solidFill>
                            <a:schemeClr val="lt1"/>
                          </a:solidFill>
                        </a:rPr>
                        <a:t>CRO FY23 GTM KICKOFF EMAIL</a:t>
                      </a:r>
                      <a:endParaRPr sz="1400" u="none" strike="noStrike" cap="none" dirty="0"/>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dirty="0"/>
                        <a:t>Objective / Description:</a:t>
                      </a:r>
                      <a:r>
                        <a:rPr lang="en-US" sz="1200" u="none" strike="noStrike" cap="none" dirty="0"/>
                        <a:t>  Communicate GTM launch.  Include strategy of GTM and guiding principles.  Describe key changes to expect vs previous year.  Message needs to promote renewed energy and an updated approach to the marketplace.</a:t>
                      </a:r>
                      <a:endParaRPr sz="1400" u="none" strike="noStrike" cap="none" dirty="0"/>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dirty="0"/>
                        <a:t>Prior Comms Activity: </a:t>
                      </a:r>
                      <a:r>
                        <a:rPr lang="en-US" sz="1000" u="none" strike="noStrike" cap="none" dirty="0"/>
                        <a:t> CRO Roadshows for Regions and Global Functions</a:t>
                      </a:r>
                      <a:endParaRPr sz="1400" u="none" strike="noStrike" cap="none" dirty="0"/>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dirty="0"/>
                        <a:t>Next Comms Activity:  </a:t>
                      </a:r>
                      <a:r>
                        <a:rPr lang="en-US" sz="1000" u="none" strike="noStrike" cap="none" dirty="0"/>
                        <a:t>Region All-Hands Meetings, Sales Kickoff Meetings</a:t>
                      </a:r>
                      <a:endParaRPr sz="1400" u="none" strike="noStrike" cap="none" dirty="0"/>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5850">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t>Audience:</a:t>
                      </a:r>
                      <a:r>
                        <a:rPr lang="en-US" sz="1100" u="none" strike="noStrike" cap="none"/>
                        <a:t>  All GTM roles</a:t>
                      </a:r>
                      <a:endParaRPr sz="1100" u="none" strike="noStrike" cap="none"/>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t>Content Developer:</a:t>
                      </a:r>
                      <a:r>
                        <a:rPr lang="en-US" sz="1100" u="none" strike="noStrike" cap="none"/>
                        <a:t>  </a:t>
                      </a:r>
                      <a:endParaRPr sz="1100" u="none" strike="noStrike" cap="none"/>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t>Delivered By:</a:t>
                      </a:r>
                      <a:r>
                        <a:rPr lang="en-US" sz="1100" u="none" strike="noStrike" cap="none"/>
                        <a:t>  </a:t>
                      </a:r>
                      <a:endParaRPr sz="1100" u="none" strike="noStrike" cap="none"/>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t>Delivery Date:</a:t>
                      </a:r>
                      <a:r>
                        <a:rPr lang="en-US" sz="1100" u="none" strike="noStrike" cap="none"/>
                        <a:t>  </a:t>
                      </a:r>
                      <a:endParaRPr sz="1100" u="none" strike="noStrike" cap="none"/>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5375">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dirty="0"/>
                        <a:t>Type(s):</a:t>
                      </a:r>
                      <a:r>
                        <a:rPr lang="en-US" sz="1400" u="none" strike="noStrike" cap="none" dirty="0"/>
                        <a:t>  </a:t>
                      </a:r>
                      <a:endParaRPr sz="1400" u="none" strike="noStrike" cap="none" dirty="0"/>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dirty="0"/>
                        <a:t>Email/Teams/Blog/Intranet page</a:t>
                      </a:r>
                      <a:endParaRPr sz="1400" u="none" strike="noStrike" cap="none" dirty="0"/>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653" name="Google Shape;1653;p90"/>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654" name="Google Shape;1654;p90"/>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655" name="Google Shape;1655;p90"/>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656" name="Google Shape;1656;p90"/>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657" name="Google Shape;1657;p90"/>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658" name="Google Shape;1658;p90"/>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659" name="Google Shape;1659;p90"/>
          <p:cNvSpPr/>
          <p:nvPr/>
        </p:nvSpPr>
        <p:spPr>
          <a:xfrm>
            <a:off x="611188" y="3102430"/>
            <a:ext cx="2011680"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Welcome to </a:t>
            </a:r>
            <a:r>
              <a:rPr lang="en-US" sz="1200" b="1">
                <a:solidFill>
                  <a:srgbClr val="FFFFFF"/>
                </a:solidFill>
                <a:latin typeface="Arial"/>
                <a:ea typeface="Arial"/>
                <a:cs typeface="Arial"/>
                <a:sym typeface="Arial"/>
              </a:rPr>
              <a:t>20XX</a:t>
            </a:r>
            <a:endParaRPr sz="1400" b="0" i="0" u="none" strike="noStrike" cap="none">
              <a:solidFill>
                <a:srgbClr val="000000"/>
              </a:solidFill>
              <a:latin typeface="Arial"/>
              <a:ea typeface="Arial"/>
              <a:cs typeface="Arial"/>
              <a:sym typeface="Arial"/>
            </a:endParaRPr>
          </a:p>
        </p:txBody>
      </p:sp>
      <p:sp>
        <p:nvSpPr>
          <p:cNvPr id="1660" name="Google Shape;1660;p90"/>
          <p:cNvSpPr/>
          <p:nvPr/>
        </p:nvSpPr>
        <p:spPr>
          <a:xfrm>
            <a:off x="2667787" y="3102430"/>
            <a:ext cx="2011680"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High-level strategy</a:t>
            </a:r>
            <a:endParaRPr sz="1400" b="0" i="0" u="none" strike="noStrike" cap="none">
              <a:solidFill>
                <a:srgbClr val="000000"/>
              </a:solidFill>
              <a:latin typeface="Arial"/>
              <a:ea typeface="Arial"/>
              <a:cs typeface="Arial"/>
              <a:sym typeface="Arial"/>
            </a:endParaRPr>
          </a:p>
        </p:txBody>
      </p:sp>
      <p:sp>
        <p:nvSpPr>
          <p:cNvPr id="1661" name="Google Shape;1661;p90"/>
          <p:cNvSpPr/>
          <p:nvPr/>
        </p:nvSpPr>
        <p:spPr>
          <a:xfrm>
            <a:off x="4735278" y="3102430"/>
            <a:ext cx="2011680"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Upcoming Events</a:t>
            </a:r>
            <a:endParaRPr sz="1400" b="0" i="0" u="none" strike="noStrike" cap="none">
              <a:solidFill>
                <a:srgbClr val="000000"/>
              </a:solidFill>
              <a:latin typeface="Arial"/>
              <a:ea typeface="Arial"/>
              <a:cs typeface="Arial"/>
              <a:sym typeface="Arial"/>
            </a:endParaRPr>
          </a:p>
        </p:txBody>
      </p:sp>
      <p:sp>
        <p:nvSpPr>
          <p:cNvPr id="1662" name="Google Shape;1662;p90"/>
          <p:cNvSpPr/>
          <p:nvPr/>
        </p:nvSpPr>
        <p:spPr>
          <a:xfrm>
            <a:off x="611188" y="3585030"/>
            <a:ext cx="2011680"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1F1F1F"/>
              </a:buClr>
              <a:buSzPts val="800"/>
              <a:buFont typeface="Arial"/>
              <a:buAutoNum type="alphaLcPeriod"/>
            </a:pPr>
            <a:r>
              <a:rPr lang="en-US" sz="800" b="0" i="0" u="none" strike="noStrike" cap="none">
                <a:solidFill>
                  <a:srgbClr val="1F1F1F"/>
                </a:solidFill>
                <a:latin typeface="Arial"/>
                <a:ea typeface="Arial"/>
                <a:cs typeface="Arial"/>
                <a:sym typeface="Arial"/>
              </a:rPr>
              <a:t>Happy New Year. Hope everyone is well-rested from their holiday</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1F1F1F"/>
              </a:buClr>
              <a:buSzPts val="800"/>
              <a:buFont typeface="Arial"/>
              <a:buAutoNum type="alphaLcPeriod"/>
            </a:pPr>
            <a:r>
              <a:rPr lang="en-US" sz="800" b="0" i="0" u="none" strike="noStrike" cap="none">
                <a:solidFill>
                  <a:srgbClr val="1F1F1F"/>
                </a:solidFill>
                <a:latin typeface="Arial"/>
                <a:ea typeface="Arial"/>
                <a:cs typeface="Arial"/>
                <a:sym typeface="Arial"/>
              </a:rPr>
              <a:t>We will continue our evolution regarding our Guiding Principles (list)</a:t>
            </a:r>
            <a:endParaRPr sz="1400" b="0" i="0" u="none" strike="noStrike" cap="none">
              <a:solidFill>
                <a:srgbClr val="000000"/>
              </a:solidFill>
              <a:latin typeface="Arial"/>
              <a:ea typeface="Arial"/>
              <a:cs typeface="Arial"/>
              <a:sym typeface="Arial"/>
            </a:endParaRPr>
          </a:p>
        </p:txBody>
      </p:sp>
      <p:sp>
        <p:nvSpPr>
          <p:cNvPr id="1663" name="Google Shape;1663;p90"/>
          <p:cNvSpPr/>
          <p:nvPr/>
        </p:nvSpPr>
        <p:spPr>
          <a:xfrm>
            <a:off x="2667787" y="3585030"/>
            <a:ext cx="2011680"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1F1F1F"/>
              </a:buClr>
              <a:buSzPts val="800"/>
              <a:buFont typeface="Arial"/>
              <a:buAutoNum type="alphaLcPeriod"/>
            </a:pPr>
            <a:r>
              <a:rPr lang="en-US" sz="800" b="0" i="0" u="none" strike="noStrike" cap="none">
                <a:solidFill>
                  <a:srgbClr val="1F1F1F"/>
                </a:solidFill>
                <a:latin typeface="Arial"/>
                <a:ea typeface="Arial"/>
                <a:cs typeface="Arial"/>
                <a:sym typeface="Arial"/>
              </a:rPr>
              <a:t>We will recalibrate how we follow our GTM guiding principles in our approach to the market</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1F1F1F"/>
              </a:buClr>
              <a:buSzPts val="800"/>
              <a:buFont typeface="Arial"/>
              <a:buAutoNum type="alphaLcPeriod"/>
            </a:pPr>
            <a:r>
              <a:rPr lang="en-US" sz="800" b="0" i="0" u="none" strike="noStrike" cap="none">
                <a:solidFill>
                  <a:srgbClr val="1F1F1F"/>
                </a:solidFill>
                <a:latin typeface="Arial"/>
                <a:ea typeface="Arial"/>
                <a:cs typeface="Arial"/>
                <a:sym typeface="Arial"/>
              </a:rPr>
              <a:t>We will streamline how we work together</a:t>
            </a:r>
            <a:endParaRPr sz="1400" b="0" i="0" u="none" strike="noStrike" cap="none">
              <a:solidFill>
                <a:srgbClr val="000000"/>
              </a:solidFill>
              <a:latin typeface="Arial"/>
              <a:ea typeface="Arial"/>
              <a:cs typeface="Arial"/>
              <a:sym typeface="Arial"/>
            </a:endParaRPr>
          </a:p>
        </p:txBody>
      </p:sp>
      <p:sp>
        <p:nvSpPr>
          <p:cNvPr id="1664" name="Google Shape;1664;p90"/>
          <p:cNvSpPr/>
          <p:nvPr/>
        </p:nvSpPr>
        <p:spPr>
          <a:xfrm>
            <a:off x="4735278" y="3585030"/>
            <a:ext cx="2011680"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000000"/>
              </a:buClr>
              <a:buSzPts val="800"/>
              <a:buFont typeface="Arial"/>
              <a:buAutoNum type="alphaLcPeriod"/>
            </a:pPr>
            <a:r>
              <a:rPr lang="en-US" sz="800">
                <a:solidFill>
                  <a:srgbClr val="000000"/>
                </a:solidFill>
                <a:latin typeface="Arial"/>
                <a:ea typeface="Arial"/>
                <a:cs typeface="Arial"/>
                <a:sym typeface="Arial"/>
              </a:rPr>
              <a:t>XX-XX Dates</a:t>
            </a:r>
            <a:r>
              <a:rPr lang="en-US" sz="800" b="0" i="0" u="none" strike="noStrike" cap="none">
                <a:solidFill>
                  <a:srgbClr val="000000"/>
                </a:solidFill>
                <a:latin typeface="Arial"/>
                <a:ea typeface="Arial"/>
                <a:cs typeface="Arial"/>
                <a:sym typeface="Arial"/>
              </a:rPr>
              <a:t>:</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Sales Kickoff</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a:solidFill>
                  <a:srgbClr val="000000"/>
                </a:solidFill>
                <a:latin typeface="Arial"/>
                <a:ea typeface="Arial"/>
                <a:cs typeface="Arial"/>
                <a:sym typeface="Arial"/>
              </a:rPr>
              <a:t>XX Dates</a:t>
            </a:r>
            <a:r>
              <a:rPr lang="en-US" sz="800" b="0" i="0" u="none" strike="noStrike" cap="none">
                <a:solidFill>
                  <a:srgbClr val="000000"/>
                </a:solidFill>
                <a:latin typeface="Arial"/>
                <a:ea typeface="Arial"/>
                <a:cs typeface="Arial"/>
                <a:sym typeface="Arial"/>
              </a:rPr>
              <a:t>:</a:t>
            </a:r>
            <a:r>
              <a:rPr lang="en-US" sz="800">
                <a:solidFill>
                  <a:srgbClr val="000000"/>
                </a:solidFill>
                <a:latin typeface="Arial"/>
                <a:ea typeface="Arial"/>
                <a:cs typeface="Arial"/>
                <a:sym typeface="Arial"/>
              </a:rPr>
              <a:t>  FYXX Launch</a:t>
            </a:r>
            <a:r>
              <a:rPr lang="en-US" sz="800" b="0" i="0" u="none" strike="noStrike" cap="none">
                <a:solidFill>
                  <a:srgbClr val="000000"/>
                </a:solidFill>
                <a:latin typeface="Arial"/>
                <a:ea typeface="Arial"/>
                <a:cs typeface="Arial"/>
                <a:sym typeface="Arial"/>
              </a:rPr>
              <a:t> / Go live</a:t>
            </a:r>
            <a:endParaRPr sz="1400" b="0" i="0" u="none" strike="noStrike" cap="none">
              <a:solidFill>
                <a:srgbClr val="000000"/>
              </a:solidFill>
              <a:latin typeface="Arial"/>
              <a:ea typeface="Arial"/>
              <a:cs typeface="Arial"/>
              <a:sym typeface="Arial"/>
            </a:endParaRPr>
          </a:p>
        </p:txBody>
      </p:sp>
      <p:sp>
        <p:nvSpPr>
          <p:cNvPr id="1665" name="Google Shape;1665;p90"/>
          <p:cNvSpPr/>
          <p:nvPr/>
        </p:nvSpPr>
        <p:spPr>
          <a:xfrm>
            <a:off x="6802774" y="3102430"/>
            <a:ext cx="2011680"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Until then…</a:t>
            </a:r>
            <a:endParaRPr sz="1400" b="0" i="0" u="none" strike="noStrike" cap="none">
              <a:solidFill>
                <a:srgbClr val="000000"/>
              </a:solidFill>
              <a:latin typeface="Arial"/>
              <a:ea typeface="Arial"/>
              <a:cs typeface="Arial"/>
              <a:sym typeface="Arial"/>
            </a:endParaRPr>
          </a:p>
        </p:txBody>
      </p:sp>
      <p:sp>
        <p:nvSpPr>
          <p:cNvPr id="1666" name="Google Shape;1666;p90"/>
          <p:cNvSpPr/>
          <p:nvPr/>
        </p:nvSpPr>
        <p:spPr>
          <a:xfrm>
            <a:off x="6802774" y="3585030"/>
            <a:ext cx="2011680"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1F1F1F"/>
              </a:buClr>
              <a:buSzPts val="800"/>
              <a:buFont typeface="Arial"/>
              <a:buAutoNum type="alphaLcPeriod"/>
            </a:pPr>
            <a:r>
              <a:rPr lang="en-US" sz="800" dirty="0">
                <a:solidFill>
                  <a:srgbClr val="1F1F1F"/>
                </a:solidFill>
                <a:latin typeface="Arial"/>
                <a:ea typeface="Arial"/>
                <a:cs typeface="Arial"/>
                <a:sym typeface="Arial"/>
              </a:rPr>
              <a:t>Until launch</a:t>
            </a:r>
            <a:r>
              <a:rPr lang="en-US" sz="800" b="0" i="0" u="none" strike="noStrike" cap="none" dirty="0">
                <a:solidFill>
                  <a:srgbClr val="1F1F1F"/>
                </a:solidFill>
                <a:latin typeface="Arial"/>
                <a:ea typeface="Arial"/>
                <a:cs typeface="Arial"/>
                <a:sym typeface="Arial"/>
              </a:rPr>
              <a:t>, our selling focus will remain the same </a:t>
            </a:r>
            <a:r>
              <a:rPr lang="en-US" sz="800" dirty="0">
                <a:solidFill>
                  <a:srgbClr val="1F1F1F"/>
                </a:solidFill>
                <a:latin typeface="Arial"/>
                <a:ea typeface="Arial"/>
                <a:cs typeface="Arial"/>
                <a:sym typeface="Arial"/>
              </a:rPr>
              <a:t>as previous year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9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Comp Plan Training for Managers</a:t>
            </a:r>
            <a:endParaRPr/>
          </a:p>
        </p:txBody>
      </p:sp>
      <p:sp>
        <p:nvSpPr>
          <p:cNvPr id="1786" name="Google Shape;1786;p97"/>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graphicFrame>
        <p:nvGraphicFramePr>
          <p:cNvPr id="1787" name="Google Shape;1787;p97"/>
          <p:cNvGraphicFramePr/>
          <p:nvPr>
            <p:extLst>
              <p:ext uri="{D42A27DB-BD31-4B8C-83A1-F6EECF244321}">
                <p14:modId xmlns:p14="http://schemas.microsoft.com/office/powerpoint/2010/main" val="1233742988"/>
              </p:ext>
            </p:extLst>
          </p:nvPr>
        </p:nvGraphicFramePr>
        <p:xfrm>
          <a:off x="611188" y="1295400"/>
          <a:ext cx="10971200" cy="4475325"/>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COMP PLAN TRAINING FOR MANAGERS</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Communicate comp plan topical info and related learning. Two comms: One for managers and one for non-manager employees. Provide all information and contacts needed (</a:t>
                      </a:r>
                      <a:r>
                        <a:rPr lang="en-US" sz="1200" u="none" strike="noStrike" cap="none" err="1">
                          <a:solidFill>
                            <a:schemeClr val="dk1"/>
                          </a:solidFill>
                        </a:rPr>
                        <a:t>Mgr</a:t>
                      </a:r>
                      <a:r>
                        <a:rPr lang="en-US" sz="1200" u="none" strike="noStrike" cap="none">
                          <a:solidFill>
                            <a:schemeClr val="dk1"/>
                          </a:solidFill>
                        </a:rPr>
                        <a:t> only) Outline steps to share with employees simply and comprehensively </a:t>
                      </a:r>
                      <a:endParaRPr sz="1400" u="none" strike="noStrike" cap="none"/>
                    </a:p>
                    <a:p>
                      <a:pPr marL="457200" marR="0" lvl="0" indent="-292608"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Sales Kickoff</a:t>
                      </a:r>
                      <a:endParaRPr sz="1400" u="none" strike="noStrike" cap="none"/>
                    </a:p>
                    <a:p>
                      <a:pPr marL="457200" marR="0" lvl="0" indent="-292608"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Go Live, 1:1 manager / employee meetings</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GTM Managers</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Email with (1) link to online training / reading, (2) link to systems / instructions, (3) FAQs</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788" name="Google Shape;1788;p97"/>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789" name="Google Shape;1789;p97"/>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790" name="Google Shape;1790;p97"/>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791" name="Google Shape;1791;p97"/>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792" name="Google Shape;1792;p97"/>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793" name="Google Shape;1793;p97"/>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794" name="Google Shape;1794;p97"/>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Overview</a:t>
            </a:r>
            <a:endParaRPr sz="1200" b="1" i="0" u="none" strike="noStrike" cap="none">
              <a:solidFill>
                <a:srgbClr val="FFFFFF"/>
              </a:solidFill>
              <a:latin typeface="Arial"/>
              <a:ea typeface="Arial"/>
              <a:cs typeface="Arial"/>
              <a:sym typeface="Arial"/>
            </a:endParaRPr>
          </a:p>
        </p:txBody>
      </p:sp>
      <p:sp>
        <p:nvSpPr>
          <p:cNvPr id="1795" name="Google Shape;1795;p97"/>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Details</a:t>
            </a:r>
            <a:endParaRPr sz="1400" b="0" i="0" u="none" strike="noStrike" cap="none">
              <a:solidFill>
                <a:srgbClr val="000000"/>
              </a:solidFill>
              <a:latin typeface="Arial"/>
              <a:ea typeface="Arial"/>
              <a:cs typeface="Arial"/>
              <a:sym typeface="Arial"/>
            </a:endParaRPr>
          </a:p>
        </p:txBody>
      </p:sp>
      <p:sp>
        <p:nvSpPr>
          <p:cNvPr id="1796" name="Google Shape;1796;p97"/>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Next Steps</a:t>
            </a:r>
            <a:endParaRPr sz="1400" b="0" i="0" u="none" strike="noStrike" cap="none">
              <a:solidFill>
                <a:srgbClr val="000000"/>
              </a:solidFill>
              <a:latin typeface="Arial"/>
              <a:ea typeface="Arial"/>
              <a:cs typeface="Arial"/>
              <a:sym typeface="Arial"/>
            </a:endParaRPr>
          </a:p>
        </p:txBody>
      </p:sp>
      <p:sp>
        <p:nvSpPr>
          <p:cNvPr id="1797" name="Google Shape;1797;p97"/>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During the SKO you received an overview of our </a:t>
            </a:r>
            <a:r>
              <a:rPr lang="en-US" sz="800">
                <a:solidFill>
                  <a:srgbClr val="000000"/>
                </a:solidFill>
                <a:latin typeface="Arial"/>
                <a:ea typeface="Arial"/>
                <a:cs typeface="Arial"/>
                <a:sym typeface="Arial"/>
              </a:rPr>
              <a:t>FYXX</a:t>
            </a:r>
            <a:r>
              <a:rPr lang="en-US" sz="800" b="0" i="0" u="none" strike="noStrike" cap="none">
                <a:solidFill>
                  <a:srgbClr val="000000"/>
                </a:solidFill>
                <a:latin typeface="Arial"/>
                <a:ea typeface="Arial"/>
                <a:cs typeface="Arial"/>
                <a:sym typeface="Arial"/>
              </a:rPr>
              <a:t> strategic priorities / guiding principles.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The </a:t>
            </a:r>
            <a:r>
              <a:rPr lang="en-US" sz="800">
                <a:solidFill>
                  <a:srgbClr val="000000"/>
                </a:solidFill>
                <a:latin typeface="Arial"/>
                <a:ea typeface="Arial"/>
                <a:cs typeface="Arial"/>
                <a:sym typeface="Arial"/>
              </a:rPr>
              <a:t>FYXX</a:t>
            </a:r>
            <a:r>
              <a:rPr lang="en-US" sz="800" b="0" i="0" u="none" strike="noStrike" cap="none">
                <a:solidFill>
                  <a:srgbClr val="000000"/>
                </a:solidFill>
                <a:latin typeface="Arial"/>
                <a:ea typeface="Arial"/>
                <a:cs typeface="Arial"/>
                <a:sym typeface="Arial"/>
              </a:rPr>
              <a:t> comp plan provide line-of-sight compensation for your actions supporting these principles</a:t>
            </a:r>
            <a:endParaRPr sz="800" b="0" i="0" u="none" strike="noStrike" cap="none">
              <a:solidFill>
                <a:schemeClr val="dk1"/>
              </a:solidFill>
              <a:latin typeface="Arial"/>
              <a:ea typeface="Arial"/>
              <a:cs typeface="Arial"/>
              <a:sym typeface="Arial"/>
            </a:endParaRPr>
          </a:p>
        </p:txBody>
      </p:sp>
      <p:sp>
        <p:nvSpPr>
          <p:cNvPr id="1798" name="Google Shape;1798;p97"/>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Comp plan details per role.</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Comp grid; pay scenarios.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Sales scenario calculator (link to).</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(Mgr) Outline/Script of conversation with employee</a:t>
            </a:r>
            <a:endParaRPr sz="800" b="0" i="0" u="none" strike="noStrike" cap="none">
              <a:solidFill>
                <a:schemeClr val="dk1"/>
              </a:solidFill>
              <a:latin typeface="Arial"/>
              <a:ea typeface="Arial"/>
              <a:cs typeface="Arial"/>
              <a:sym typeface="Arial"/>
            </a:endParaRPr>
          </a:p>
        </p:txBody>
      </p:sp>
      <p:sp>
        <p:nvSpPr>
          <p:cNvPr id="1799" name="Google Shape;1799;p97"/>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Communicate with your team that 1x1 meetings will be scheduled to discuss </a:t>
            </a:r>
            <a:r>
              <a:rPr lang="en-US" sz="800">
                <a:solidFill>
                  <a:srgbClr val="000000"/>
                </a:solidFill>
                <a:latin typeface="Arial"/>
                <a:ea typeface="Arial"/>
                <a:cs typeface="Arial"/>
                <a:sym typeface="Arial"/>
              </a:rPr>
              <a:t>FYXX</a:t>
            </a:r>
            <a:r>
              <a:rPr lang="en-US" sz="800" b="0" i="0" u="none" strike="noStrike" cap="none">
                <a:solidFill>
                  <a:srgbClr val="000000"/>
                </a:solidFill>
                <a:latin typeface="Arial"/>
                <a:ea typeface="Arial"/>
                <a:cs typeface="Arial"/>
                <a:sym typeface="Arial"/>
              </a:rPr>
              <a:t> comp.</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Prepare FAQs and 3 possible pay scenarios (low-med-hi) for your team</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Send info and schedule 1x1 meetings</a:t>
            </a:r>
            <a:endParaRPr sz="105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
        <p:nvSpPr>
          <p:cNvPr id="1804" name="Google Shape;1804;p9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Sales Kickoff Follow-up Message</a:t>
            </a:r>
            <a:endParaRPr/>
          </a:p>
        </p:txBody>
      </p:sp>
      <p:sp>
        <p:nvSpPr>
          <p:cNvPr id="1805" name="Google Shape;1805;p98"/>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19</a:t>
            </a:fld>
            <a:endParaRPr/>
          </a:p>
        </p:txBody>
      </p:sp>
      <p:graphicFrame>
        <p:nvGraphicFramePr>
          <p:cNvPr id="1806" name="Google Shape;1806;p98"/>
          <p:cNvGraphicFramePr/>
          <p:nvPr>
            <p:extLst>
              <p:ext uri="{D42A27DB-BD31-4B8C-83A1-F6EECF244321}">
                <p14:modId xmlns:p14="http://schemas.microsoft.com/office/powerpoint/2010/main" val="1441606607"/>
              </p:ext>
            </p:extLst>
          </p:nvPr>
        </p:nvGraphicFramePr>
        <p:xfrm>
          <a:off x="611188" y="1295400"/>
          <a:ext cx="10971200" cy="4475325"/>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SALES KICKOFF FOLLOW-UP COMMUNICATION</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a:t>
                      </a:r>
                      <a:r>
                        <a:rPr lang="en-US" sz="1200" u="none" strike="noStrike" cap="none"/>
                        <a:t>Reinforce messaging from SKO.  Drive GTM community by outlining 3 key next steps.  Provide links to relevant intranet site(s) including GTM Sales Kickoff replays, main GTM intranet site</a:t>
                      </a:r>
                      <a:endParaRPr sz="1200" u="none" strike="noStrike" cap="none">
                        <a:solidFill>
                          <a:schemeClr val="dk1"/>
                        </a:solidFill>
                      </a:endParaRPr>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Sales Kickoff</a:t>
                      </a:r>
                      <a:endParaRPr sz="14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Go Live</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GTM Community</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Email, GTM website</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807" name="Google Shape;1807;p98"/>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808" name="Google Shape;1808;p98"/>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809" name="Google Shape;1809;p98"/>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810" name="Google Shape;1810;p98"/>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811" name="Google Shape;1811;p98"/>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812" name="Google Shape;1812;p98"/>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813" name="Google Shape;1813;p98"/>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Core </a:t>
            </a:r>
            <a:r>
              <a:rPr lang="en-US" sz="1200" b="1">
                <a:solidFill>
                  <a:srgbClr val="FFFFFF"/>
                </a:solidFill>
                <a:latin typeface="Arial"/>
                <a:ea typeface="Arial"/>
                <a:cs typeface="Arial"/>
                <a:sym typeface="Arial"/>
              </a:rPr>
              <a:t>FYXX</a:t>
            </a:r>
            <a:r>
              <a:rPr lang="en-US" sz="1200" b="1" i="0" u="none" strike="noStrike" cap="none">
                <a:solidFill>
                  <a:srgbClr val="FFFFFF"/>
                </a:solidFill>
                <a:latin typeface="Arial"/>
                <a:ea typeface="Arial"/>
                <a:cs typeface="Arial"/>
                <a:sym typeface="Arial"/>
              </a:rPr>
              <a:t> Kickoff Messaging</a:t>
            </a:r>
            <a:endParaRPr sz="1200" b="1" i="0" u="none" strike="noStrike" cap="none">
              <a:solidFill>
                <a:srgbClr val="FFFFFF"/>
              </a:solidFill>
              <a:latin typeface="Arial"/>
              <a:ea typeface="Arial"/>
              <a:cs typeface="Arial"/>
              <a:sym typeface="Arial"/>
            </a:endParaRPr>
          </a:p>
        </p:txBody>
      </p:sp>
      <p:sp>
        <p:nvSpPr>
          <p:cNvPr id="1814" name="Google Shape;1814;p98"/>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Next Steps</a:t>
            </a:r>
            <a:endParaRPr sz="1400" b="0" i="0" u="none" strike="noStrike" cap="none">
              <a:solidFill>
                <a:srgbClr val="000000"/>
              </a:solidFill>
              <a:latin typeface="Arial"/>
              <a:ea typeface="Arial"/>
              <a:cs typeface="Arial"/>
              <a:sym typeface="Arial"/>
            </a:endParaRPr>
          </a:p>
        </p:txBody>
      </p:sp>
      <p:sp>
        <p:nvSpPr>
          <p:cNvPr id="1815" name="Google Shape;1815;p98"/>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Reference Material</a:t>
            </a:r>
            <a:endParaRPr sz="1400" b="0" i="0" u="none" strike="noStrike" cap="none">
              <a:solidFill>
                <a:srgbClr val="000000"/>
              </a:solidFill>
              <a:latin typeface="Arial"/>
              <a:ea typeface="Arial"/>
              <a:cs typeface="Arial"/>
              <a:sym typeface="Arial"/>
            </a:endParaRPr>
          </a:p>
        </p:txBody>
      </p:sp>
      <p:sp>
        <p:nvSpPr>
          <p:cNvPr id="1816" name="Google Shape;1816;p98"/>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Thank you for your focus at the </a:t>
            </a:r>
            <a:r>
              <a:rPr lang="en-US" sz="800">
                <a:solidFill>
                  <a:srgbClr val="000000"/>
                </a:solidFill>
                <a:latin typeface="Arial"/>
                <a:ea typeface="Arial"/>
                <a:cs typeface="Arial"/>
                <a:sym typeface="Arial"/>
              </a:rPr>
              <a:t>FYXX</a:t>
            </a:r>
            <a:r>
              <a:rPr lang="en-US" sz="800" b="0" i="0" u="none" strike="noStrike" cap="none">
                <a:solidFill>
                  <a:srgbClr val="000000"/>
                </a:solidFill>
                <a:latin typeface="Arial"/>
                <a:ea typeface="Arial"/>
                <a:cs typeface="Arial"/>
                <a:sym typeface="Arial"/>
              </a:rPr>
              <a:t> Sales Kickoff; use our new GTM intranet website.</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We will continue our evolution regarding our Guiding Principles (list)</a:t>
            </a:r>
            <a:endParaRPr sz="1400" b="0" i="0" u="none" strike="noStrike" cap="none">
              <a:solidFill>
                <a:srgbClr val="000000"/>
              </a:solidFill>
              <a:latin typeface="Arial"/>
              <a:ea typeface="Arial"/>
              <a:cs typeface="Arial"/>
              <a:sym typeface="Arial"/>
            </a:endParaRPr>
          </a:p>
        </p:txBody>
      </p:sp>
      <p:sp>
        <p:nvSpPr>
          <p:cNvPr id="1817" name="Google Shape;1817;p98"/>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Bookmark links to GTM intranet website.</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Familiarize yourself with </a:t>
            </a:r>
            <a:r>
              <a:rPr lang="en-US" sz="800">
                <a:solidFill>
                  <a:srgbClr val="000000"/>
                </a:solidFill>
                <a:latin typeface="Arial"/>
                <a:ea typeface="Arial"/>
                <a:cs typeface="Arial"/>
                <a:sym typeface="Arial"/>
              </a:rPr>
              <a:t>[Company] and</a:t>
            </a:r>
            <a:r>
              <a:rPr lang="en-US" sz="800" b="0" i="0" u="none" strike="noStrike" cap="none">
                <a:solidFill>
                  <a:srgbClr val="000000"/>
                </a:solidFill>
                <a:latin typeface="Arial"/>
                <a:ea typeface="Arial"/>
                <a:cs typeface="Arial"/>
                <a:sym typeface="Arial"/>
              </a:rPr>
              <a:t> GTM </a:t>
            </a:r>
            <a:r>
              <a:rPr lang="en-US" sz="800">
                <a:solidFill>
                  <a:srgbClr val="000000"/>
                </a:solidFill>
                <a:latin typeface="Arial"/>
                <a:ea typeface="Arial"/>
                <a:cs typeface="Arial"/>
                <a:sym typeface="Arial"/>
              </a:rPr>
              <a:t>FYXX</a:t>
            </a:r>
            <a:r>
              <a:rPr lang="en-US" sz="800" b="0" i="0" u="none" strike="noStrike" cap="none">
                <a:solidFill>
                  <a:srgbClr val="000000"/>
                </a:solidFill>
                <a:latin typeface="Arial"/>
                <a:ea typeface="Arial"/>
                <a:cs typeface="Arial"/>
                <a:sym typeface="Arial"/>
              </a:rPr>
              <a:t> strategy details.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Attend any missed SKO sessions and breakouts of pertinent to your role.</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(Managers) Discuss next steps with your team; share relevant content per area/role.</a:t>
            </a:r>
            <a:endParaRPr sz="8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Prepare for </a:t>
            </a:r>
            <a:r>
              <a:rPr lang="en-US" sz="800">
                <a:solidFill>
                  <a:srgbClr val="000000"/>
                </a:solidFill>
                <a:latin typeface="Arial"/>
                <a:ea typeface="Arial"/>
                <a:cs typeface="Arial"/>
                <a:sym typeface="Arial"/>
              </a:rPr>
              <a:t>XX Date</a:t>
            </a:r>
            <a:r>
              <a:rPr lang="en-US" sz="800" b="0" i="0" u="none" strike="noStrike" cap="none">
                <a:solidFill>
                  <a:srgbClr val="000000"/>
                </a:solidFill>
                <a:latin typeface="Arial"/>
                <a:ea typeface="Arial"/>
                <a:cs typeface="Arial"/>
                <a:sym typeface="Arial"/>
              </a:rPr>
              <a:t> Go Live; announce Office Hours for any questions/escalations begin </a:t>
            </a:r>
            <a:r>
              <a:rPr lang="en-US" sz="800">
                <a:solidFill>
                  <a:srgbClr val="000000"/>
                </a:solidFill>
                <a:latin typeface="Arial"/>
                <a:ea typeface="Arial"/>
                <a:cs typeface="Arial"/>
                <a:sym typeface="Arial"/>
              </a:rPr>
              <a:t>XX date</a:t>
            </a:r>
            <a:endParaRPr sz="800" b="0" i="0" u="none" strike="noStrike" cap="none">
              <a:solidFill>
                <a:schemeClr val="dk1"/>
              </a:solidFill>
              <a:latin typeface="Arial"/>
              <a:ea typeface="Arial"/>
              <a:cs typeface="Arial"/>
              <a:sym typeface="Arial"/>
            </a:endParaRPr>
          </a:p>
        </p:txBody>
      </p:sp>
      <p:sp>
        <p:nvSpPr>
          <p:cNvPr id="1818" name="Google Shape;1818;p98"/>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Links (GTM reference, Sales Enablement, Etc.)</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FAQs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7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dirty="0"/>
              <a:t>A successful GTM launch depends on tightly structured and managed communications and change management</a:t>
            </a:r>
            <a:endParaRPr dirty="0"/>
          </a:p>
        </p:txBody>
      </p:sp>
      <p:sp>
        <p:nvSpPr>
          <p:cNvPr id="1296" name="Google Shape;1296;p74"/>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sp>
        <p:nvSpPr>
          <p:cNvPr id="1297" name="Google Shape;1297;p74"/>
          <p:cNvSpPr/>
          <p:nvPr/>
        </p:nvSpPr>
        <p:spPr>
          <a:xfrm>
            <a:off x="611188" y="1353022"/>
            <a:ext cx="5182395" cy="548785"/>
          </a:xfrm>
          <a:prstGeom prst="rect">
            <a:avLst/>
          </a:prstGeom>
          <a:solidFill>
            <a:srgbClr val="0332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Objectives</a:t>
            </a:r>
            <a:endParaRPr sz="1400" b="0" i="0" u="none" strike="noStrike" cap="none">
              <a:solidFill>
                <a:srgbClr val="000000"/>
              </a:solidFill>
              <a:latin typeface="Arial"/>
              <a:ea typeface="Arial"/>
              <a:cs typeface="Arial"/>
              <a:sym typeface="Arial"/>
            </a:endParaRPr>
          </a:p>
        </p:txBody>
      </p:sp>
      <p:sp>
        <p:nvSpPr>
          <p:cNvPr id="1298" name="Google Shape;1298;p74"/>
          <p:cNvSpPr/>
          <p:nvPr/>
        </p:nvSpPr>
        <p:spPr>
          <a:xfrm>
            <a:off x="611188" y="2021113"/>
            <a:ext cx="5179218" cy="1147200"/>
          </a:xfrm>
          <a:prstGeom prst="rect">
            <a:avLst/>
          </a:prstGeom>
          <a:solidFill>
            <a:srgbClr val="FFFFFF"/>
          </a:solidFill>
          <a:ln>
            <a:noFill/>
          </a:ln>
        </p:spPr>
        <p:txBody>
          <a:bodyPr spcFirstLastPara="1" wrap="square" lIns="90000" tIns="45700" rIns="91425" bIns="45700" anchor="ctr" anchorCtr="0">
            <a:noAutofit/>
          </a:bodyPr>
          <a:lstStyle/>
          <a:p>
            <a:pPr marL="0" marR="0" lvl="0" indent="0" algn="ctr" rtl="0">
              <a:lnSpc>
                <a:spcPct val="100000"/>
              </a:lnSpc>
              <a:spcBef>
                <a:spcPts val="0"/>
              </a:spcBef>
              <a:spcAft>
                <a:spcPts val="0"/>
              </a:spcAft>
              <a:buClr>
                <a:srgbClr val="1F1F1F"/>
              </a:buClr>
              <a:buSzPts val="1600"/>
              <a:buFont typeface="Arial"/>
              <a:buNone/>
            </a:pPr>
            <a:r>
              <a:rPr lang="en-US" sz="1600" b="0" i="0" u="none" strike="noStrike" cap="none">
                <a:solidFill>
                  <a:srgbClr val="1F1F1F"/>
                </a:solidFill>
                <a:latin typeface="Arial"/>
                <a:ea typeface="Arial"/>
                <a:cs typeface="Arial"/>
                <a:sym typeface="Arial"/>
              </a:rPr>
              <a:t>Ensures all levels of the GTM organization understand the </a:t>
            </a:r>
            <a:r>
              <a:rPr lang="en-US" sz="1600">
                <a:solidFill>
                  <a:srgbClr val="1F1F1F"/>
                </a:solidFill>
                <a:latin typeface="Arial"/>
                <a:ea typeface="Arial"/>
                <a:cs typeface="Arial"/>
                <a:sym typeface="Arial"/>
              </a:rPr>
              <a:t>FYXX</a:t>
            </a:r>
            <a:r>
              <a:rPr lang="en-US" sz="1600" b="0" i="0" u="none" strike="noStrike" cap="none">
                <a:solidFill>
                  <a:srgbClr val="1F1F1F"/>
                </a:solidFill>
                <a:latin typeface="Arial"/>
                <a:ea typeface="Arial"/>
                <a:cs typeface="Arial"/>
                <a:sym typeface="Arial"/>
              </a:rPr>
              <a:t> strategy and “what’s in it for them”</a:t>
            </a:r>
            <a:endParaRPr sz="1400" b="0" i="0" u="none" strike="noStrike" cap="none">
              <a:solidFill>
                <a:srgbClr val="000000"/>
              </a:solidFill>
              <a:latin typeface="Arial"/>
              <a:ea typeface="Arial"/>
              <a:cs typeface="Arial"/>
              <a:sym typeface="Arial"/>
            </a:endParaRPr>
          </a:p>
        </p:txBody>
      </p:sp>
      <p:sp>
        <p:nvSpPr>
          <p:cNvPr id="1299" name="Google Shape;1299;p74"/>
          <p:cNvSpPr/>
          <p:nvPr/>
        </p:nvSpPr>
        <p:spPr>
          <a:xfrm>
            <a:off x="611188" y="3291728"/>
            <a:ext cx="5179218" cy="1147200"/>
          </a:xfrm>
          <a:prstGeom prst="rect">
            <a:avLst/>
          </a:prstGeom>
          <a:solidFill>
            <a:srgbClr val="FFFFFF"/>
          </a:solidFill>
          <a:ln>
            <a:noFill/>
          </a:ln>
        </p:spPr>
        <p:txBody>
          <a:bodyPr spcFirstLastPara="1" wrap="square" lIns="90000" tIns="45700" rIns="91425" bIns="45700" anchor="ctr" anchorCtr="0">
            <a:noAutofit/>
          </a:bodyPr>
          <a:lstStyle/>
          <a:p>
            <a:pPr marL="0" marR="0" lvl="0" indent="0" algn="ctr" rtl="0">
              <a:lnSpc>
                <a:spcPct val="100000"/>
              </a:lnSpc>
              <a:spcBef>
                <a:spcPts val="0"/>
              </a:spcBef>
              <a:spcAft>
                <a:spcPts val="0"/>
              </a:spcAft>
              <a:buClr>
                <a:srgbClr val="1F1F1F"/>
              </a:buClr>
              <a:buSzPts val="1600"/>
              <a:buFont typeface="Arial"/>
              <a:buNone/>
            </a:pPr>
            <a:r>
              <a:rPr lang="en-US" sz="1600" b="0" i="0" u="none" strike="noStrike" cap="none">
                <a:solidFill>
                  <a:srgbClr val="1F1F1F"/>
                </a:solidFill>
                <a:latin typeface="Arial"/>
                <a:ea typeface="Arial"/>
                <a:cs typeface="Arial"/>
                <a:sym typeface="Arial"/>
              </a:rPr>
              <a:t>Support management of GTM changes through pre-launch, launch and post-launch</a:t>
            </a:r>
            <a:endParaRPr sz="1400" b="0" i="0" u="none" strike="noStrike" cap="none">
              <a:solidFill>
                <a:srgbClr val="000000"/>
              </a:solidFill>
              <a:latin typeface="Arial"/>
              <a:ea typeface="Arial"/>
              <a:cs typeface="Arial"/>
              <a:sym typeface="Arial"/>
            </a:endParaRPr>
          </a:p>
        </p:txBody>
      </p:sp>
      <p:sp>
        <p:nvSpPr>
          <p:cNvPr id="1300" name="Google Shape;1300;p74"/>
          <p:cNvSpPr/>
          <p:nvPr/>
        </p:nvSpPr>
        <p:spPr>
          <a:xfrm>
            <a:off x="611188" y="4562342"/>
            <a:ext cx="5179218" cy="1147200"/>
          </a:xfrm>
          <a:prstGeom prst="rect">
            <a:avLst/>
          </a:prstGeom>
          <a:solidFill>
            <a:srgbClr val="FFFFFF"/>
          </a:solidFill>
          <a:ln>
            <a:noFill/>
          </a:ln>
        </p:spPr>
        <p:txBody>
          <a:bodyPr spcFirstLastPara="1" wrap="square" lIns="90000" tIns="45700" rIns="91425" bIns="45700" anchor="ctr" anchorCtr="0">
            <a:noAutofit/>
          </a:bodyPr>
          <a:lstStyle/>
          <a:p>
            <a:pPr marL="0" marR="0" lvl="0" indent="0" algn="ctr" rtl="0">
              <a:lnSpc>
                <a:spcPct val="100000"/>
              </a:lnSpc>
              <a:spcBef>
                <a:spcPts val="0"/>
              </a:spcBef>
              <a:spcAft>
                <a:spcPts val="0"/>
              </a:spcAft>
              <a:buClr>
                <a:srgbClr val="1F1F1F"/>
              </a:buClr>
              <a:buSzPts val="1400"/>
              <a:buFont typeface="Arial"/>
              <a:buNone/>
            </a:pPr>
            <a:r>
              <a:rPr lang="en-US" sz="1600" b="0" i="0" u="none" strike="noStrike" cap="none">
                <a:solidFill>
                  <a:srgbClr val="1F1F1F"/>
                </a:solidFill>
                <a:latin typeface="Arial"/>
                <a:ea typeface="Arial"/>
                <a:cs typeface="Arial"/>
                <a:sym typeface="Arial"/>
              </a:rPr>
              <a:t>Leverage the 4 stages of change management to </a:t>
            </a:r>
            <a:br>
              <a:rPr lang="en-US" sz="1600" b="0" i="0" u="none" strike="noStrike" cap="none">
                <a:solidFill>
                  <a:srgbClr val="1F1F1F"/>
                </a:solidFill>
                <a:latin typeface="Arial"/>
                <a:ea typeface="Arial"/>
                <a:cs typeface="Arial"/>
                <a:sym typeface="Arial"/>
              </a:rPr>
            </a:br>
            <a:r>
              <a:rPr lang="en-US" sz="1600" b="0" i="0" u="none" strike="noStrike" cap="none">
                <a:solidFill>
                  <a:srgbClr val="1F1F1F"/>
                </a:solidFill>
                <a:latin typeface="Arial"/>
                <a:ea typeface="Arial"/>
                <a:cs typeface="Arial"/>
                <a:sym typeface="Arial"/>
              </a:rPr>
              <a:t>influence the design and delivery of communications</a:t>
            </a:r>
            <a:endParaRPr sz="1400" b="0" i="0" u="none" strike="noStrike" cap="none">
              <a:solidFill>
                <a:srgbClr val="000000"/>
              </a:solidFill>
              <a:latin typeface="Arial"/>
              <a:ea typeface="Arial"/>
              <a:cs typeface="Arial"/>
              <a:sym typeface="Arial"/>
            </a:endParaRPr>
          </a:p>
        </p:txBody>
      </p:sp>
      <p:sp>
        <p:nvSpPr>
          <p:cNvPr id="1301" name="Google Shape;1301;p74"/>
          <p:cNvSpPr/>
          <p:nvPr/>
        </p:nvSpPr>
        <p:spPr>
          <a:xfrm>
            <a:off x="6398029" y="1353022"/>
            <a:ext cx="5184371" cy="548785"/>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700"/>
              <a:buFont typeface="Arial"/>
              <a:buNone/>
            </a:pPr>
            <a:r>
              <a:rPr lang="en-US" sz="1800" b="1" i="0" u="none" strike="noStrike" cap="none">
                <a:solidFill>
                  <a:srgbClr val="FFFFFF"/>
                </a:solidFill>
                <a:latin typeface="Arial"/>
                <a:ea typeface="Arial"/>
                <a:cs typeface="Arial"/>
                <a:sym typeface="Arial"/>
              </a:rPr>
              <a:t>3 Communication Plan Components</a:t>
            </a:r>
            <a:endParaRPr sz="1400" b="0" i="0" u="none" strike="noStrike" cap="none">
              <a:solidFill>
                <a:srgbClr val="000000"/>
              </a:solidFill>
              <a:latin typeface="Arial"/>
              <a:ea typeface="Arial"/>
              <a:cs typeface="Arial"/>
              <a:sym typeface="Arial"/>
            </a:endParaRPr>
          </a:p>
        </p:txBody>
      </p:sp>
      <p:sp>
        <p:nvSpPr>
          <p:cNvPr id="1302" name="Google Shape;1302;p74"/>
          <p:cNvSpPr/>
          <p:nvPr/>
        </p:nvSpPr>
        <p:spPr>
          <a:xfrm>
            <a:off x="6403182" y="2021113"/>
            <a:ext cx="5179218" cy="1147200"/>
          </a:xfrm>
          <a:prstGeom prst="rect">
            <a:avLst/>
          </a:prstGeom>
          <a:solidFill>
            <a:srgbClr val="FFFFFF"/>
          </a:solidFill>
          <a:ln>
            <a:noFill/>
          </a:ln>
        </p:spPr>
        <p:txBody>
          <a:bodyPr spcFirstLastPara="1" wrap="square" lIns="180000" tIns="45700" rIns="180000" bIns="45700" anchor="ctr" anchorCtr="0">
            <a:noAutofit/>
          </a:bodyPr>
          <a:lstStyle/>
          <a:p>
            <a:pPr marL="0" marR="0" lvl="0" indent="0" algn="l" rtl="0">
              <a:lnSpc>
                <a:spcPct val="100000"/>
              </a:lnSpc>
              <a:spcBef>
                <a:spcPts val="0"/>
              </a:spcBef>
              <a:spcAft>
                <a:spcPts val="0"/>
              </a:spcAft>
              <a:buClr>
                <a:srgbClr val="03327C"/>
              </a:buClr>
              <a:buSzPts val="1400"/>
              <a:buFont typeface="Arial"/>
              <a:buNone/>
            </a:pPr>
            <a:r>
              <a:rPr lang="en-US" sz="1200" b="1" i="0" u="none" strike="noStrike" cap="none">
                <a:solidFill>
                  <a:srgbClr val="03327C"/>
                </a:solidFill>
                <a:latin typeface="Arial"/>
                <a:ea typeface="Arial"/>
                <a:cs typeface="Arial"/>
                <a:sym typeface="Arial"/>
              </a:rPr>
              <a:t>Calendar</a:t>
            </a:r>
            <a:endParaRPr sz="1400" b="0" i="0" u="none" strike="noStrike" cap="none">
              <a:solidFill>
                <a:srgbClr val="000000"/>
              </a:solidFill>
              <a:latin typeface="Arial"/>
              <a:ea typeface="Arial"/>
              <a:cs typeface="Arial"/>
              <a:sym typeface="Arial"/>
            </a:endParaRPr>
          </a:p>
          <a:p>
            <a:pPr marL="171450" indent="-171450">
              <a:spcBef>
                <a:spcPts val="300"/>
              </a:spcBef>
              <a:buClr>
                <a:srgbClr val="000000"/>
              </a:buClr>
              <a:buSzPts val="1200"/>
              <a:buFont typeface="Arial"/>
              <a:buChar char="•"/>
            </a:pPr>
            <a:r>
              <a:rPr lang="en-US" sz="1100" b="0" i="0" u="none" strike="noStrike" cap="none">
                <a:solidFill>
                  <a:srgbClr val="000000"/>
                </a:solidFill>
                <a:latin typeface="Arial"/>
                <a:ea typeface="Arial"/>
                <a:cs typeface="Arial"/>
                <a:sym typeface="Arial"/>
              </a:rPr>
              <a:t>Covers key GTM pre-launch, launch and post launch communication activities</a:t>
            </a:r>
            <a:r>
              <a:rPr lang="en-US" sz="1100">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US" sz="1100" b="0" i="0" u="none" strike="noStrike" cap="none">
                <a:solidFill>
                  <a:srgbClr val="000000"/>
                </a:solidFill>
                <a:latin typeface="Arial"/>
                <a:ea typeface="Arial"/>
                <a:cs typeface="Arial"/>
                <a:sym typeface="Arial"/>
              </a:rPr>
              <a:t>Organized around cascading messages</a:t>
            </a:r>
            <a:endParaRPr sz="1400" b="0" i="0" u="none" strike="noStrike" cap="none">
              <a:solidFill>
                <a:srgbClr val="000000"/>
              </a:solidFill>
              <a:latin typeface="Arial"/>
              <a:ea typeface="Arial"/>
              <a:cs typeface="Arial"/>
              <a:sym typeface="Arial"/>
            </a:endParaRPr>
          </a:p>
          <a:p>
            <a:pPr marL="171450" indent="-171450">
              <a:spcBef>
                <a:spcPts val="300"/>
              </a:spcBef>
              <a:buClr>
                <a:srgbClr val="000000"/>
              </a:buClr>
              <a:buSzPts val="1200"/>
              <a:buFont typeface="Arial"/>
              <a:buChar char="•"/>
            </a:pPr>
            <a:r>
              <a:rPr lang="en-US" sz="1100" b="0" i="0" u="none" strike="noStrike" cap="none">
                <a:solidFill>
                  <a:srgbClr val="000000"/>
                </a:solidFill>
                <a:latin typeface="Arial"/>
                <a:ea typeface="Arial"/>
                <a:cs typeface="Arial"/>
                <a:sym typeface="Arial"/>
              </a:rPr>
              <a:t>Connects Regions with </a:t>
            </a:r>
            <a:r>
              <a:rPr lang="en-US" sz="1100">
                <a:solidFill>
                  <a:srgbClr val="000000"/>
                </a:solidFill>
                <a:latin typeface="Arial"/>
                <a:ea typeface="Arial"/>
                <a:cs typeface="Arial"/>
                <a:sym typeface="Arial"/>
              </a:rPr>
              <a:t>other Functions</a:t>
            </a:r>
            <a:endParaRPr sz="1400" b="0" i="0" u="none" strike="noStrike" cap="none">
              <a:solidFill>
                <a:srgbClr val="000000"/>
              </a:solidFill>
              <a:latin typeface="Arial"/>
              <a:ea typeface="Arial"/>
              <a:cs typeface="Arial"/>
              <a:sym typeface="Arial"/>
            </a:endParaRPr>
          </a:p>
        </p:txBody>
      </p:sp>
      <p:sp>
        <p:nvSpPr>
          <p:cNvPr id="1303" name="Google Shape;1303;p74"/>
          <p:cNvSpPr/>
          <p:nvPr/>
        </p:nvSpPr>
        <p:spPr>
          <a:xfrm>
            <a:off x="6403182" y="3291728"/>
            <a:ext cx="5179218" cy="1147200"/>
          </a:xfrm>
          <a:prstGeom prst="rect">
            <a:avLst/>
          </a:prstGeom>
          <a:solidFill>
            <a:srgbClr val="FFFFFF"/>
          </a:solidFill>
          <a:ln>
            <a:noFill/>
          </a:ln>
        </p:spPr>
        <p:txBody>
          <a:bodyPr spcFirstLastPara="1" wrap="square" lIns="180000" tIns="45700" rIns="180000" bIns="45700" anchor="ctr" anchorCtr="0">
            <a:noAutofit/>
          </a:bodyPr>
          <a:lstStyle/>
          <a:p>
            <a:pPr marL="0" marR="0" lvl="0" indent="0" algn="l" rtl="0">
              <a:lnSpc>
                <a:spcPct val="100000"/>
              </a:lnSpc>
              <a:spcBef>
                <a:spcPts val="0"/>
              </a:spcBef>
              <a:spcAft>
                <a:spcPts val="0"/>
              </a:spcAft>
              <a:buClr>
                <a:srgbClr val="03327C"/>
              </a:buClr>
              <a:buSzPts val="1400"/>
              <a:buFont typeface="Arial"/>
              <a:buNone/>
            </a:pPr>
            <a:r>
              <a:rPr lang="en-US" sz="1200" b="1" i="0" u="none" strike="noStrike" cap="none">
                <a:solidFill>
                  <a:srgbClr val="03327C"/>
                </a:solidFill>
                <a:latin typeface="Arial"/>
                <a:ea typeface="Arial"/>
                <a:cs typeface="Arial"/>
                <a:sym typeface="Arial"/>
              </a:rPr>
              <a:t>Completion Tracker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US" sz="1100" b="0" i="0" u="none" strike="noStrike" cap="none">
                <a:solidFill>
                  <a:srgbClr val="000000"/>
                </a:solidFill>
                <a:latin typeface="Arial"/>
                <a:ea typeface="Arial"/>
                <a:cs typeface="Arial"/>
                <a:sym typeface="Arial"/>
              </a:rPr>
              <a:t>Tracks content completeness for each key communication activity</a:t>
            </a:r>
            <a:endParaRPr sz="1400" b="0" i="0" u="none" strike="noStrike" cap="none">
              <a:solidFill>
                <a:srgbClr val="000000"/>
              </a:solidFill>
              <a:latin typeface="Arial"/>
              <a:ea typeface="Arial"/>
              <a:cs typeface="Arial"/>
              <a:sym typeface="Arial"/>
            </a:endParaRPr>
          </a:p>
        </p:txBody>
      </p:sp>
      <p:sp>
        <p:nvSpPr>
          <p:cNvPr id="1304" name="Google Shape;1304;p74"/>
          <p:cNvSpPr/>
          <p:nvPr/>
        </p:nvSpPr>
        <p:spPr>
          <a:xfrm>
            <a:off x="6403182" y="4562342"/>
            <a:ext cx="5179218" cy="1147200"/>
          </a:xfrm>
          <a:prstGeom prst="rect">
            <a:avLst/>
          </a:prstGeom>
          <a:solidFill>
            <a:srgbClr val="FFFFFF"/>
          </a:solidFill>
          <a:ln>
            <a:noFill/>
          </a:ln>
        </p:spPr>
        <p:txBody>
          <a:bodyPr spcFirstLastPara="1" wrap="square" lIns="180000" tIns="45700" rIns="180000" bIns="45700" anchor="ctr" anchorCtr="0">
            <a:noAutofit/>
          </a:bodyPr>
          <a:lstStyle/>
          <a:p>
            <a:pPr marL="0" marR="0" lvl="0" indent="0" algn="l" rtl="0">
              <a:lnSpc>
                <a:spcPct val="100000"/>
              </a:lnSpc>
              <a:spcBef>
                <a:spcPts val="0"/>
              </a:spcBef>
              <a:spcAft>
                <a:spcPts val="0"/>
              </a:spcAft>
              <a:buClr>
                <a:srgbClr val="03327C"/>
              </a:buClr>
              <a:buSzPts val="1400"/>
              <a:buFont typeface="Arial"/>
              <a:buNone/>
            </a:pPr>
            <a:r>
              <a:rPr lang="en-US" sz="1200" b="1" i="0" u="none" strike="noStrike" cap="none">
                <a:solidFill>
                  <a:srgbClr val="03327C"/>
                </a:solidFill>
                <a:latin typeface="Arial"/>
                <a:ea typeface="Arial"/>
                <a:cs typeface="Arial"/>
                <a:sym typeface="Arial"/>
              </a:rPr>
              <a:t>Communication Briefs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US" sz="1100" b="0" i="0" u="none" strike="noStrike" cap="none">
                <a:solidFill>
                  <a:srgbClr val="000000"/>
                </a:solidFill>
                <a:latin typeface="Arial"/>
                <a:ea typeface="Arial"/>
                <a:cs typeface="Arial"/>
                <a:sym typeface="Arial"/>
              </a:rPr>
              <a:t>For key communication activities on the Calendar, essential comm elements are outlined and messaging drafted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US" sz="1100" b="0" i="0" u="none" strike="noStrike" cap="none">
                <a:solidFill>
                  <a:srgbClr val="000000"/>
                </a:solidFill>
                <a:latin typeface="Arial"/>
                <a:ea typeface="Arial"/>
                <a:cs typeface="Arial"/>
                <a:sym typeface="Arial"/>
              </a:rPr>
              <a:t>Reinforces logical cascading of messaging with careful consideration of what gets communicated to who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99"/>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Sales Kickoff Follow-up Survey</a:t>
            </a:r>
            <a:endParaRPr/>
          </a:p>
        </p:txBody>
      </p:sp>
      <p:sp>
        <p:nvSpPr>
          <p:cNvPr id="1824" name="Google Shape;1824;p99"/>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20</a:t>
            </a:fld>
            <a:endParaRPr/>
          </a:p>
        </p:txBody>
      </p:sp>
      <p:graphicFrame>
        <p:nvGraphicFramePr>
          <p:cNvPr id="1825" name="Google Shape;1825;p99"/>
          <p:cNvGraphicFramePr/>
          <p:nvPr>
            <p:extLst>
              <p:ext uri="{D42A27DB-BD31-4B8C-83A1-F6EECF244321}">
                <p14:modId xmlns:p14="http://schemas.microsoft.com/office/powerpoint/2010/main" val="3567233343"/>
              </p:ext>
            </p:extLst>
          </p:nvPr>
        </p:nvGraphicFramePr>
        <p:xfrm>
          <a:off x="611188" y="1295400"/>
          <a:ext cx="10971200" cy="4475325"/>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SALES KICKOFF FOLLOW-UP SURVEY</a:t>
                      </a:r>
                      <a:endParaRPr sz="1200" b="1" u="none" strike="noStrike" cap="none">
                        <a:solidFill>
                          <a:schemeClr val="lt1"/>
                        </a:solidFill>
                      </a:endParaRPr>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a:t>
                      </a:r>
                      <a:r>
                        <a:rPr lang="en-US" sz="1200" u="none" strike="noStrike" cap="none"/>
                        <a:t>Memo and survey link sent to SKO attendees.  Survey objective is to learn SKO’s effectiveness at communicating the new FYXX GTM direction.  Survey will </a:t>
                      </a:r>
                      <a:r>
                        <a:rPr lang="en-US" sz="1200" i="1" u="none" strike="noStrike" cap="none"/>
                        <a:t>not</a:t>
                      </a:r>
                      <a:r>
                        <a:rPr lang="en-US" sz="1200" u="none" strike="noStrike" cap="none"/>
                        <a:t> cover comfort with their new roles, since they will learn their new roles in the following week</a:t>
                      </a:r>
                      <a:endParaRPr sz="1200" u="none" strike="noStrike" cap="none">
                        <a:solidFill>
                          <a:schemeClr val="dk1"/>
                        </a:solidFill>
                      </a:endParaRPr>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Sales Kickoff</a:t>
                      </a:r>
                      <a:endParaRPr sz="14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Go Live</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GTM SKO Attendees</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Email with Survey link</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826" name="Google Shape;1826;p99"/>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827" name="Google Shape;1827;p99"/>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828" name="Google Shape;1828;p99"/>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829" name="Google Shape;1829;p99"/>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830" name="Google Shape;1830;p99"/>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831" name="Google Shape;1831;p99"/>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832" name="Google Shape;1832;p99"/>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Survey Cover Memo</a:t>
            </a:r>
            <a:endParaRPr sz="1200" b="1" i="0" u="none" strike="noStrike" cap="none">
              <a:solidFill>
                <a:srgbClr val="FFFFFF"/>
              </a:solidFill>
              <a:latin typeface="Arial"/>
              <a:ea typeface="Arial"/>
              <a:cs typeface="Arial"/>
              <a:sym typeface="Arial"/>
            </a:endParaRPr>
          </a:p>
        </p:txBody>
      </p:sp>
      <p:sp>
        <p:nvSpPr>
          <p:cNvPr id="1833" name="Google Shape;1833;p99"/>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Survey Outline</a:t>
            </a:r>
            <a:endParaRPr sz="1400" b="0" i="0" u="none" strike="noStrike" cap="none">
              <a:solidFill>
                <a:srgbClr val="000000"/>
              </a:solidFill>
              <a:latin typeface="Arial"/>
              <a:ea typeface="Arial"/>
              <a:cs typeface="Arial"/>
              <a:sym typeface="Arial"/>
            </a:endParaRPr>
          </a:p>
        </p:txBody>
      </p:sp>
      <p:sp>
        <p:nvSpPr>
          <p:cNvPr id="1834" name="Google Shape;1834;p99"/>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Closing</a:t>
            </a:r>
            <a:endParaRPr sz="1400" b="0" i="0" u="none" strike="noStrike" cap="none">
              <a:solidFill>
                <a:srgbClr val="000000"/>
              </a:solidFill>
              <a:latin typeface="Arial"/>
              <a:ea typeface="Arial"/>
              <a:cs typeface="Arial"/>
              <a:sym typeface="Arial"/>
            </a:endParaRPr>
          </a:p>
        </p:txBody>
      </p:sp>
      <p:sp>
        <p:nvSpPr>
          <p:cNvPr id="1835" name="Google Shape;1835;p99"/>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Thank you for your focus at the </a:t>
            </a:r>
            <a:r>
              <a:rPr lang="en-US" sz="800">
                <a:solidFill>
                  <a:srgbClr val="000000"/>
                </a:solidFill>
                <a:latin typeface="Arial"/>
                <a:ea typeface="Arial"/>
                <a:cs typeface="Arial"/>
                <a:sym typeface="Arial"/>
              </a:rPr>
              <a:t>FYXX</a:t>
            </a:r>
            <a:r>
              <a:rPr lang="en-US" sz="800" b="0" i="0" u="none" strike="noStrike" cap="none">
                <a:solidFill>
                  <a:srgbClr val="000000"/>
                </a:solidFill>
                <a:latin typeface="Arial"/>
                <a:ea typeface="Arial"/>
                <a:cs typeface="Arial"/>
                <a:sym typeface="Arial"/>
              </a:rPr>
              <a:t> Sales Kickoff.</a:t>
            </a:r>
            <a:endParaRPr sz="8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We need your feedback to identify any gaps in what you need know about the </a:t>
            </a:r>
            <a:r>
              <a:rPr lang="en-US" sz="800">
                <a:solidFill>
                  <a:srgbClr val="000000"/>
                </a:solidFill>
                <a:latin typeface="Arial"/>
                <a:ea typeface="Arial"/>
                <a:cs typeface="Arial"/>
                <a:sym typeface="Arial"/>
              </a:rPr>
              <a:t>FYXX</a:t>
            </a:r>
            <a:r>
              <a:rPr lang="en-US" sz="800" b="0" i="0" u="none" strike="noStrike" cap="none">
                <a:solidFill>
                  <a:srgbClr val="000000"/>
                </a:solidFill>
                <a:latin typeface="Arial"/>
                <a:ea typeface="Arial"/>
                <a:cs typeface="Arial"/>
                <a:sym typeface="Arial"/>
              </a:rPr>
              <a:t> GTM model.</a:t>
            </a:r>
            <a:endParaRPr sz="8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Link to survey.</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3-5 minutes in length</a:t>
            </a:r>
            <a:endParaRPr sz="800" b="0" i="0" u="none" strike="noStrike" cap="none">
              <a:solidFill>
                <a:srgbClr val="000000"/>
              </a:solidFill>
              <a:latin typeface="Arial"/>
              <a:ea typeface="Arial"/>
              <a:cs typeface="Arial"/>
              <a:sym typeface="Arial"/>
            </a:endParaRPr>
          </a:p>
        </p:txBody>
      </p:sp>
      <p:sp>
        <p:nvSpPr>
          <p:cNvPr id="1836" name="Google Shape;1836;p99"/>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What is your role?  Geo? (demographics)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What sessions did you attend?  (Day1, Day 2, Day 3, Breakouts, On-Demand Breakouts, None)</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Rate &amp; comment on the sessions.  (ratings, free-form text)</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Would you recommend the SKO to other GTM staff?  (NPS 0-10 rating)</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Are you comfortable with the updated GTM approach to selling?</a:t>
            </a:r>
            <a:endParaRPr sz="8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Any additional feedback?</a:t>
            </a:r>
            <a:endParaRPr sz="800" b="0" i="0" u="none" strike="noStrike" cap="none">
              <a:solidFill>
                <a:srgbClr val="000000"/>
              </a:solidFill>
              <a:latin typeface="Arial"/>
              <a:ea typeface="Arial"/>
              <a:cs typeface="Arial"/>
              <a:sym typeface="Arial"/>
            </a:endParaRPr>
          </a:p>
        </p:txBody>
      </p:sp>
      <p:sp>
        <p:nvSpPr>
          <p:cNvPr id="1837" name="Google Shape;1837;p99"/>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Thank you for your feedback.</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It will be kept anonymous and used to improve </a:t>
            </a:r>
            <a:r>
              <a:rPr lang="en-US" sz="800">
                <a:solidFill>
                  <a:srgbClr val="000000"/>
                </a:solidFill>
                <a:latin typeface="Arial"/>
                <a:ea typeface="Arial"/>
                <a:cs typeface="Arial"/>
                <a:sym typeface="Arial"/>
              </a:rPr>
              <a:t>[Company's] GTM</a:t>
            </a:r>
            <a:r>
              <a:rPr lang="en-US" sz="800" b="0" i="0" u="none" strike="noStrike" cap="none">
                <a:solidFill>
                  <a:srgbClr val="000000"/>
                </a:solidFill>
                <a:latin typeface="Arial"/>
                <a:ea typeface="Arial"/>
                <a:cs typeface="Arial"/>
                <a:sym typeface="Arial"/>
              </a:rPr>
              <a:t> organization and similar future sessions</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sp>
        <p:nvSpPr>
          <p:cNvPr id="1842" name="Google Shape;1842;p10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Region LT Leaders Inform Staff</a:t>
            </a:r>
            <a:endParaRPr/>
          </a:p>
        </p:txBody>
      </p:sp>
      <p:sp>
        <p:nvSpPr>
          <p:cNvPr id="1843" name="Google Shape;1843;p100"/>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21</a:t>
            </a:fld>
            <a:endParaRPr/>
          </a:p>
        </p:txBody>
      </p:sp>
      <p:graphicFrame>
        <p:nvGraphicFramePr>
          <p:cNvPr id="1844" name="Google Shape;1844;p100"/>
          <p:cNvGraphicFramePr/>
          <p:nvPr>
            <p:extLst>
              <p:ext uri="{D42A27DB-BD31-4B8C-83A1-F6EECF244321}">
                <p14:modId xmlns:p14="http://schemas.microsoft.com/office/powerpoint/2010/main" val="2544672561"/>
              </p:ext>
            </p:extLst>
          </p:nvPr>
        </p:nvGraphicFramePr>
        <p:xfrm>
          <a:off x="611188" y="1295400"/>
          <a:ext cx="10971200" cy="4444140"/>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REGION LT LEADERS TO INFORM KEY STAFF</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Region Leadership team (LT) members inform key staff about GTM and Org changes coming</a:t>
                      </a:r>
                      <a:endParaRPr sz="1200" u="none" strike="noStrike" cap="none">
                        <a:solidFill>
                          <a:schemeClr val="dk1"/>
                        </a:solidFill>
                      </a:endParaRPr>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SKO, Comp Plan, Go-Live</a:t>
                      </a:r>
                      <a:endParaRPr sz="14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Region Org Announcement</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Key Staff Under LT</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Call</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845" name="Google Shape;1845;p100"/>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846" name="Google Shape;1846;p100"/>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847" name="Google Shape;1847;p100"/>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848" name="Google Shape;1848;p100"/>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849" name="Google Shape;1849;p100"/>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850" name="Google Shape;1850;p100"/>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851" name="Google Shape;1851;p100"/>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Key Changes to GTM Org</a:t>
            </a:r>
            <a:endParaRPr sz="1200" b="1" i="0" u="none" strike="noStrike" cap="none">
              <a:solidFill>
                <a:srgbClr val="FFFFFF"/>
              </a:solidFill>
              <a:latin typeface="Arial"/>
              <a:ea typeface="Arial"/>
              <a:cs typeface="Arial"/>
              <a:sym typeface="Arial"/>
            </a:endParaRPr>
          </a:p>
        </p:txBody>
      </p:sp>
      <p:sp>
        <p:nvSpPr>
          <p:cNvPr id="1852" name="Google Shape;1852;p100"/>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Details</a:t>
            </a:r>
            <a:endParaRPr sz="1400" b="0" i="0" u="none" strike="noStrike" cap="none">
              <a:solidFill>
                <a:srgbClr val="000000"/>
              </a:solidFill>
              <a:latin typeface="Arial"/>
              <a:ea typeface="Arial"/>
              <a:cs typeface="Arial"/>
              <a:sym typeface="Arial"/>
            </a:endParaRPr>
          </a:p>
        </p:txBody>
      </p:sp>
      <p:sp>
        <p:nvSpPr>
          <p:cNvPr id="1853" name="Google Shape;1853;p100"/>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Next Steps</a:t>
            </a:r>
            <a:endParaRPr sz="1400" b="0" i="0" u="none" strike="noStrike" cap="none">
              <a:solidFill>
                <a:srgbClr val="000000"/>
              </a:solidFill>
              <a:latin typeface="Arial"/>
              <a:ea typeface="Arial"/>
              <a:cs typeface="Arial"/>
              <a:sym typeface="Arial"/>
            </a:endParaRPr>
          </a:p>
        </p:txBody>
      </p:sp>
      <p:sp>
        <p:nvSpPr>
          <p:cNvPr id="1854" name="Google Shape;1854;p100"/>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Thank you for your focus at the </a:t>
            </a:r>
            <a:r>
              <a:rPr lang="en-US" sz="800">
                <a:solidFill>
                  <a:srgbClr val="000000"/>
                </a:solidFill>
                <a:latin typeface="Arial"/>
                <a:ea typeface="Arial"/>
                <a:cs typeface="Arial"/>
                <a:sym typeface="Arial"/>
              </a:rPr>
              <a:t>FYXX </a:t>
            </a:r>
            <a:r>
              <a:rPr lang="en-US" sz="800" b="0" i="0" u="none" strike="noStrike" cap="none">
                <a:solidFill>
                  <a:srgbClr val="000000"/>
                </a:solidFill>
                <a:latin typeface="Arial"/>
                <a:ea typeface="Arial"/>
                <a:cs typeface="Arial"/>
                <a:sym typeface="Arial"/>
              </a:rPr>
              <a:t>Sales Kickoff</a:t>
            </a:r>
            <a:r>
              <a:rPr lang="en-US" sz="800">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We want to make you aware of key changes affecting your team/org that will be rolled out starting on </a:t>
            </a:r>
            <a:r>
              <a:rPr lang="en-US" sz="800">
                <a:solidFill>
                  <a:srgbClr val="000000"/>
                </a:solidFill>
                <a:latin typeface="Arial"/>
                <a:ea typeface="Arial"/>
                <a:cs typeface="Arial"/>
                <a:sym typeface="Arial"/>
              </a:rPr>
              <a:t>XX Date</a:t>
            </a:r>
            <a:endParaRPr sz="1050" b="0" i="0" u="none" strike="noStrike" cap="none">
              <a:solidFill>
                <a:srgbClr val="000000"/>
              </a:solidFill>
              <a:latin typeface="Arial"/>
              <a:ea typeface="Arial"/>
              <a:cs typeface="Arial"/>
              <a:sym typeface="Arial"/>
            </a:endParaRPr>
          </a:p>
        </p:txBody>
      </p:sp>
      <p:sp>
        <p:nvSpPr>
          <p:cNvPr id="1855" name="Google Shape;1855;p100"/>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Outline key GTM guiding principles shared at SKO.</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Connect individual-level priorities (&amp; comp plan) to company-level guiding principles.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FAQs including contacts if questions or concerns about information in GTM systems</a:t>
            </a:r>
            <a:endParaRPr sz="1400" b="0" i="0" u="none" strike="noStrike" cap="none">
              <a:solidFill>
                <a:srgbClr val="000000"/>
              </a:solidFill>
              <a:latin typeface="Arial"/>
              <a:ea typeface="Arial"/>
              <a:cs typeface="Arial"/>
              <a:sym typeface="Arial"/>
            </a:endParaRPr>
          </a:p>
        </p:txBody>
      </p:sp>
      <p:sp>
        <p:nvSpPr>
          <p:cNvPr id="1856" name="Google Shape;1856;p100"/>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Reach out to their manager if any questions or concerns arise.</a:t>
            </a:r>
            <a:endParaRPr sz="8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Your manager will provide additional info for you to communicate with your teams</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10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Manager Post 1:1 Messaging</a:t>
            </a:r>
            <a:endParaRPr/>
          </a:p>
        </p:txBody>
      </p:sp>
      <p:sp>
        <p:nvSpPr>
          <p:cNvPr id="1862" name="Google Shape;1862;p101"/>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22</a:t>
            </a:fld>
            <a:endParaRPr/>
          </a:p>
        </p:txBody>
      </p:sp>
      <p:graphicFrame>
        <p:nvGraphicFramePr>
          <p:cNvPr id="1863" name="Google Shape;1863;p101"/>
          <p:cNvGraphicFramePr/>
          <p:nvPr>
            <p:extLst>
              <p:ext uri="{D42A27DB-BD31-4B8C-83A1-F6EECF244321}">
                <p14:modId xmlns:p14="http://schemas.microsoft.com/office/powerpoint/2010/main" val="3190454192"/>
              </p:ext>
            </p:extLst>
          </p:nvPr>
        </p:nvGraphicFramePr>
        <p:xfrm>
          <a:off x="611188" y="1295400"/>
          <a:ext cx="10971200" cy="4475325"/>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MANAGER POST-1:1 EMAIL (TO EMPLOYEES)</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a:t>
                      </a:r>
                      <a:r>
                        <a:rPr lang="en-US" sz="1200" u="none" strike="noStrike" cap="none"/>
                        <a:t>Provide employee capstone information to reinforce FYXX GTM transformation concepts covered at SKO; comp plan design; and Go Live</a:t>
                      </a:r>
                      <a:endParaRPr sz="1200" u="none" strike="noStrike" cap="none">
                        <a:solidFill>
                          <a:schemeClr val="dk1"/>
                        </a:solidFill>
                      </a:endParaRPr>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SKO, Comp Plan, Go-Live</a:t>
                      </a:r>
                      <a:endParaRPr sz="14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Start messaging to partners and customers</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GTM Employees</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Email</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864" name="Google Shape;1864;p101"/>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865" name="Google Shape;1865;p101"/>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866" name="Google Shape;1866;p101"/>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867" name="Google Shape;1867;p101"/>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868" name="Google Shape;1868;p101"/>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869" name="Google Shape;1869;p101"/>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870" name="Google Shape;1870;p101"/>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We are officially working in the FY23 GTM model</a:t>
            </a:r>
            <a:endParaRPr sz="1200" b="1" i="0" u="none" strike="noStrike" cap="none">
              <a:solidFill>
                <a:srgbClr val="FFFFFF"/>
              </a:solidFill>
              <a:latin typeface="Arial"/>
              <a:ea typeface="Arial"/>
              <a:cs typeface="Arial"/>
              <a:sym typeface="Arial"/>
            </a:endParaRPr>
          </a:p>
        </p:txBody>
      </p:sp>
      <p:sp>
        <p:nvSpPr>
          <p:cNvPr id="1871" name="Google Shape;1871;p101"/>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Details</a:t>
            </a:r>
            <a:endParaRPr sz="1400" b="0" i="0" u="none" strike="noStrike" cap="none">
              <a:solidFill>
                <a:srgbClr val="000000"/>
              </a:solidFill>
              <a:latin typeface="Arial"/>
              <a:ea typeface="Arial"/>
              <a:cs typeface="Arial"/>
              <a:sym typeface="Arial"/>
            </a:endParaRPr>
          </a:p>
        </p:txBody>
      </p:sp>
      <p:sp>
        <p:nvSpPr>
          <p:cNvPr id="1872" name="Google Shape;1872;p101"/>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Next Steps</a:t>
            </a:r>
            <a:endParaRPr sz="1400" b="0" i="0" u="none" strike="noStrike" cap="none">
              <a:solidFill>
                <a:srgbClr val="000000"/>
              </a:solidFill>
              <a:latin typeface="Arial"/>
              <a:ea typeface="Arial"/>
              <a:cs typeface="Arial"/>
              <a:sym typeface="Arial"/>
            </a:endParaRPr>
          </a:p>
        </p:txBody>
      </p:sp>
      <p:sp>
        <p:nvSpPr>
          <p:cNvPr id="1873" name="Google Shape;1873;p101"/>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“We are now live on </a:t>
            </a:r>
            <a:r>
              <a:rPr lang="en-US" sz="800">
                <a:solidFill>
                  <a:srgbClr val="000000"/>
                </a:solidFill>
                <a:latin typeface="Arial"/>
                <a:ea typeface="Arial"/>
                <a:cs typeface="Arial"/>
                <a:sym typeface="Arial"/>
              </a:rPr>
              <a:t>FYXX GTM</a:t>
            </a:r>
            <a:r>
              <a:rPr lang="en-US" sz="800" b="0" i="0" u="none" strike="noStrike" cap="none">
                <a:solidFill>
                  <a:srgbClr val="000000"/>
                </a:solidFill>
                <a:latin typeface="Arial"/>
                <a:ea typeface="Arial"/>
                <a:cs typeface="Arial"/>
                <a:sym typeface="Arial"/>
              </a:rPr>
              <a:t>!</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Get to know your teammates.</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Ask your managers any questions about our </a:t>
            </a:r>
            <a:r>
              <a:rPr lang="en-US" sz="800">
                <a:solidFill>
                  <a:srgbClr val="000000"/>
                </a:solidFill>
                <a:latin typeface="Arial"/>
                <a:ea typeface="Arial"/>
                <a:cs typeface="Arial"/>
                <a:sym typeface="Arial"/>
              </a:rPr>
              <a:t>FYXX GTM</a:t>
            </a:r>
            <a:r>
              <a:rPr lang="en-US" sz="800" b="0" i="0" u="none" strike="noStrike" cap="none">
                <a:solidFill>
                  <a:srgbClr val="000000"/>
                </a:solidFill>
                <a:latin typeface="Arial"/>
                <a:ea typeface="Arial"/>
                <a:cs typeface="Arial"/>
                <a:sym typeface="Arial"/>
              </a:rPr>
              <a:t> operating model”</a:t>
            </a:r>
            <a:endParaRPr sz="1050" b="0" i="0" u="none" strike="noStrike" cap="none">
              <a:solidFill>
                <a:srgbClr val="000000"/>
              </a:solidFill>
              <a:latin typeface="Arial"/>
              <a:ea typeface="Arial"/>
              <a:cs typeface="Arial"/>
              <a:sym typeface="Arial"/>
            </a:endParaRPr>
          </a:p>
        </p:txBody>
      </p:sp>
      <p:sp>
        <p:nvSpPr>
          <p:cNvPr id="1874" name="Google Shape;1874;p101"/>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Outline key GTM guiding principles shared at SKO.</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Connect individual-level priorities (&amp; comp plan) to company-level guiding principles.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FAQs including contacts if questions or concerns about information in GTM systems.</a:t>
            </a:r>
            <a:endParaRPr sz="1400" b="0" i="0" u="none" strike="noStrike" cap="none">
              <a:solidFill>
                <a:srgbClr val="000000"/>
              </a:solidFill>
              <a:latin typeface="Arial"/>
              <a:ea typeface="Arial"/>
              <a:cs typeface="Arial"/>
              <a:sym typeface="Arial"/>
            </a:endParaRPr>
          </a:p>
        </p:txBody>
      </p:sp>
      <p:sp>
        <p:nvSpPr>
          <p:cNvPr id="1875" name="Google Shape;1875;p101"/>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Employee should contact their manager if any questions or concerns.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Employee should review recent history and discussions with partners (if relevant) and customers.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Your manager will provide additional info for you to communicate with partners and customers.</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Google Shape;1880;p10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Partner Messaging</a:t>
            </a:r>
            <a:endParaRPr/>
          </a:p>
        </p:txBody>
      </p:sp>
      <p:sp>
        <p:nvSpPr>
          <p:cNvPr id="1881" name="Google Shape;1881;p102"/>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23</a:t>
            </a:fld>
            <a:endParaRPr/>
          </a:p>
        </p:txBody>
      </p:sp>
      <p:graphicFrame>
        <p:nvGraphicFramePr>
          <p:cNvPr id="1882" name="Google Shape;1882;p102"/>
          <p:cNvGraphicFramePr/>
          <p:nvPr>
            <p:extLst>
              <p:ext uri="{D42A27DB-BD31-4B8C-83A1-F6EECF244321}">
                <p14:modId xmlns:p14="http://schemas.microsoft.com/office/powerpoint/2010/main" val="3216597565"/>
              </p:ext>
            </p:extLst>
          </p:nvPr>
        </p:nvGraphicFramePr>
        <p:xfrm>
          <a:off x="611188" y="1295400"/>
          <a:ext cx="10971200" cy="4475325"/>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PARTNER MESSAGING</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a:t>
                      </a:r>
                      <a:r>
                        <a:rPr lang="en-US" sz="1200" u="none" strike="noStrike" cap="none"/>
                        <a:t>Provide PAMs messaging and script outline to use with their partner contacts.  It is an opportunity to align with partners on TD’s updated GTM approach and learn about any changes to partner operations</a:t>
                      </a:r>
                      <a:endParaRPr sz="1200" u="none" strike="noStrike" cap="none">
                        <a:solidFill>
                          <a:schemeClr val="dk1"/>
                        </a:solidFill>
                      </a:endParaRPr>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Manager Launch 1:1 discussion and email</a:t>
                      </a:r>
                      <a:endParaRPr sz="14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GTM Leader Roadshows</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Partners</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Email. Meeting. Post to [Company] web portal for partners</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883" name="Google Shape;1883;p102"/>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884" name="Google Shape;1884;p102"/>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885" name="Google Shape;1885;p102"/>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886" name="Google Shape;1886;p102"/>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887" name="Google Shape;1887;p102"/>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888" name="Google Shape;1888;p102"/>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889" name="Google Shape;1889;p102"/>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Introduction</a:t>
            </a:r>
            <a:endParaRPr sz="1400" b="0" i="0" u="none" strike="noStrike" cap="none">
              <a:solidFill>
                <a:srgbClr val="000000"/>
              </a:solidFill>
              <a:latin typeface="Arial"/>
              <a:ea typeface="Arial"/>
              <a:cs typeface="Arial"/>
              <a:sym typeface="Arial"/>
            </a:endParaRPr>
          </a:p>
        </p:txBody>
      </p:sp>
      <p:sp>
        <p:nvSpPr>
          <p:cNvPr id="1890" name="Google Shape;1890;p102"/>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Messaging for each partner type</a:t>
            </a:r>
            <a:endParaRPr sz="1400" b="0" i="0" u="none" strike="noStrike" cap="none">
              <a:solidFill>
                <a:srgbClr val="000000"/>
              </a:solidFill>
              <a:latin typeface="Arial"/>
              <a:ea typeface="Arial"/>
              <a:cs typeface="Arial"/>
              <a:sym typeface="Arial"/>
            </a:endParaRPr>
          </a:p>
        </p:txBody>
      </p:sp>
      <p:sp>
        <p:nvSpPr>
          <p:cNvPr id="1891" name="Google Shape;1891;p102"/>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Agree next steps, closing</a:t>
            </a:r>
            <a:endParaRPr sz="1400" b="0" i="0" u="none" strike="noStrike" cap="none">
              <a:solidFill>
                <a:srgbClr val="000000"/>
              </a:solidFill>
              <a:latin typeface="Arial"/>
              <a:ea typeface="Arial"/>
              <a:cs typeface="Arial"/>
              <a:sym typeface="Arial"/>
            </a:endParaRPr>
          </a:p>
        </p:txBody>
      </p:sp>
      <p:sp>
        <p:nvSpPr>
          <p:cNvPr id="1892" name="Google Shape;1892;p102"/>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000000"/>
              </a:buClr>
              <a:buSzPts val="800"/>
              <a:buFont typeface="Arial"/>
              <a:buAutoNum type="alphaLcPeriod"/>
            </a:pPr>
            <a:r>
              <a:rPr lang="en-US" sz="800">
                <a:solidFill>
                  <a:srgbClr val="000000"/>
                </a:solidFill>
                <a:latin typeface="Arial"/>
                <a:ea typeface="Arial"/>
                <a:cs typeface="Arial"/>
                <a:sym typeface="Arial"/>
              </a:rPr>
              <a:t>[Company's] GTM </a:t>
            </a:r>
            <a:r>
              <a:rPr lang="en-US" sz="800" b="0" i="0" u="none" strike="noStrike" cap="none">
                <a:solidFill>
                  <a:srgbClr val="000000"/>
                </a:solidFill>
                <a:latin typeface="Arial"/>
                <a:ea typeface="Arial"/>
                <a:cs typeface="Arial"/>
                <a:sym typeface="Arial"/>
              </a:rPr>
              <a:t>approach has changed.</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Key priorities (more focus on cloud, new customers)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Outline key details that impact all partner types.</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Have your GTM or offerings changed?</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If so, how?</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How do we work together during </a:t>
            </a:r>
            <a:r>
              <a:rPr lang="en-US" sz="800">
                <a:solidFill>
                  <a:srgbClr val="000000"/>
                </a:solidFill>
                <a:latin typeface="Arial"/>
                <a:ea typeface="Arial"/>
                <a:cs typeface="Arial"/>
                <a:sym typeface="Arial"/>
              </a:rPr>
              <a:t>XX Year</a:t>
            </a:r>
            <a:r>
              <a:rPr lang="en-US" sz="800" b="0" i="0" u="none" strike="noStrike" cap="none">
                <a:solidFill>
                  <a:srgbClr val="000000"/>
                </a:solidFill>
                <a:latin typeface="Arial"/>
                <a:ea typeface="Arial"/>
                <a:cs typeface="Arial"/>
                <a:sym typeface="Arial"/>
              </a:rPr>
              <a:t>?</a:t>
            </a:r>
            <a:r>
              <a:rPr lang="en-US" sz="800">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93" name="Google Shape;1893;p102"/>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CSPs:  Streamlining cloud onboarding and migration. Here’s what is changing.</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SICs:  Continue to focus on providing value to the customer.  Communicate recent enhancements to cloud capabilities.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ISVs:  (Messaging specific to each SW vendor)</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Resellers &amp; Distributors:  Provide details on updated onboarding and cloud migration processes.</a:t>
            </a:r>
            <a:endParaRPr sz="1400" b="0" i="0" u="none" strike="noStrike" cap="none">
              <a:solidFill>
                <a:srgbClr val="000000"/>
              </a:solidFill>
              <a:latin typeface="Arial"/>
              <a:ea typeface="Arial"/>
              <a:cs typeface="Arial"/>
              <a:sym typeface="Arial"/>
            </a:endParaRPr>
          </a:p>
        </p:txBody>
      </p:sp>
      <p:sp>
        <p:nvSpPr>
          <p:cNvPr id="1894" name="Google Shape;1894;p102"/>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Request follow-up meetings (if necessary) to align working relationships further.</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a:solidFill>
                  <a:srgbClr val="000000"/>
                </a:solidFill>
                <a:latin typeface="Arial"/>
                <a:ea typeface="Arial"/>
                <a:cs typeface="Arial"/>
                <a:sym typeface="Arial"/>
              </a:rPr>
              <a:t>[Company] contact </a:t>
            </a:r>
            <a:r>
              <a:rPr lang="en-US" sz="800" b="0" i="0" u="none" strike="noStrike" cap="none">
                <a:solidFill>
                  <a:srgbClr val="000000"/>
                </a:solidFill>
                <a:latin typeface="Arial"/>
                <a:ea typeface="Arial"/>
                <a:cs typeface="Arial"/>
                <a:sym typeface="Arial"/>
              </a:rPr>
              <a:t>info.</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Link to partner portal.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899" name="Google Shape;1899;p10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Customer Messaging</a:t>
            </a:r>
            <a:endParaRPr/>
          </a:p>
        </p:txBody>
      </p:sp>
      <p:sp>
        <p:nvSpPr>
          <p:cNvPr id="1900" name="Google Shape;1900;p103"/>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24</a:t>
            </a:fld>
            <a:endParaRPr/>
          </a:p>
        </p:txBody>
      </p:sp>
      <p:graphicFrame>
        <p:nvGraphicFramePr>
          <p:cNvPr id="1901" name="Google Shape;1901;p103"/>
          <p:cNvGraphicFramePr/>
          <p:nvPr>
            <p:extLst>
              <p:ext uri="{D42A27DB-BD31-4B8C-83A1-F6EECF244321}">
                <p14:modId xmlns:p14="http://schemas.microsoft.com/office/powerpoint/2010/main" val="1679316126"/>
              </p:ext>
            </p:extLst>
          </p:nvPr>
        </p:nvGraphicFramePr>
        <p:xfrm>
          <a:off x="611188" y="1295400"/>
          <a:ext cx="10971200" cy="4475325"/>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CUSTOMER MESSAGING (EXISTING)</a:t>
                      </a:r>
                      <a:endParaRPr sz="1200" b="1" u="none" strike="noStrike" cap="none">
                        <a:solidFill>
                          <a:schemeClr val="lt1"/>
                        </a:solidFill>
                      </a:endParaRPr>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a:t>
                      </a:r>
                      <a:r>
                        <a:rPr lang="en-US" sz="1200" u="none" strike="noStrike" cap="none"/>
                        <a:t>Provide existing customers an executive-level announcement on Company's increased focus on cloud and enhanced cloud capabilities to drive increased business value (industry/solution examples).  Include any other relevant GTM messaging including key contact(s)</a:t>
                      </a:r>
                      <a:endParaRPr sz="1200" u="none" strike="noStrike" cap="none">
                        <a:solidFill>
                          <a:schemeClr val="dk1"/>
                        </a:solidFill>
                      </a:endParaRPr>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Manager Launch 1:1 discussion and email</a:t>
                      </a:r>
                      <a:endParaRPr sz="14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GTM Leader Roadshows</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Existing Customers</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R</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Email. Meeting. Post to Teradata web portal for partners</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902" name="Google Shape;1902;p103"/>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903" name="Google Shape;1903;p103"/>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904" name="Google Shape;1904;p103"/>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905" name="Google Shape;1905;p103"/>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906" name="Google Shape;1906;p103"/>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907" name="Google Shape;1907;p103"/>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908" name="Google Shape;1908;p103"/>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Introduction</a:t>
            </a:r>
            <a:endParaRPr sz="1400" b="0" i="0" u="none" strike="noStrike" cap="none">
              <a:solidFill>
                <a:srgbClr val="000000"/>
              </a:solidFill>
              <a:latin typeface="Arial"/>
              <a:ea typeface="Arial"/>
              <a:cs typeface="Arial"/>
              <a:sym typeface="Arial"/>
            </a:endParaRPr>
          </a:p>
        </p:txBody>
      </p:sp>
      <p:sp>
        <p:nvSpPr>
          <p:cNvPr id="1909" name="Google Shape;1909;p103"/>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Messaging for each customer type</a:t>
            </a:r>
            <a:endParaRPr sz="1400" b="0" i="0" u="none" strike="noStrike" cap="none">
              <a:solidFill>
                <a:srgbClr val="000000"/>
              </a:solidFill>
              <a:latin typeface="Arial"/>
              <a:ea typeface="Arial"/>
              <a:cs typeface="Arial"/>
              <a:sym typeface="Arial"/>
            </a:endParaRPr>
          </a:p>
        </p:txBody>
      </p:sp>
      <p:sp>
        <p:nvSpPr>
          <p:cNvPr id="1910" name="Google Shape;1910;p103"/>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Agree next steps, closing</a:t>
            </a:r>
            <a:endParaRPr sz="1400" b="0" i="0" u="none" strike="noStrike" cap="none">
              <a:solidFill>
                <a:srgbClr val="000000"/>
              </a:solidFill>
              <a:latin typeface="Arial"/>
              <a:ea typeface="Arial"/>
              <a:cs typeface="Arial"/>
              <a:sym typeface="Arial"/>
            </a:endParaRPr>
          </a:p>
        </p:txBody>
      </p:sp>
      <p:sp>
        <p:nvSpPr>
          <p:cNvPr id="1911" name="Google Shape;1911;p103"/>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000000"/>
              </a:buClr>
              <a:buSzPts val="800"/>
              <a:buFont typeface="Arial"/>
              <a:buAutoNum type="alphaLcPeriod"/>
            </a:pPr>
            <a:r>
              <a:rPr lang="en-US" sz="800">
                <a:solidFill>
                  <a:srgbClr val="000000"/>
                </a:solidFill>
                <a:latin typeface="Arial"/>
                <a:ea typeface="Arial"/>
                <a:cs typeface="Arial"/>
                <a:sym typeface="Arial"/>
              </a:rPr>
              <a:t>[Company's] GTM </a:t>
            </a:r>
            <a:r>
              <a:rPr lang="en-US" sz="800" b="0" i="0" u="none" strike="noStrike" cap="none">
                <a:solidFill>
                  <a:srgbClr val="000000"/>
                </a:solidFill>
                <a:latin typeface="Arial"/>
                <a:ea typeface="Arial"/>
                <a:cs typeface="Arial"/>
                <a:sym typeface="Arial"/>
              </a:rPr>
              <a:t>approach has changed.</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Key priorities include more focus on cloud and enhanced capabilities.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Outline key details common to all customer industry/solution types.</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Have your needs changed?</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If so, how?</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How do we work together during </a:t>
            </a:r>
            <a:r>
              <a:rPr lang="en-US" sz="800">
                <a:solidFill>
                  <a:srgbClr val="000000"/>
                </a:solidFill>
                <a:latin typeface="Arial"/>
                <a:ea typeface="Arial"/>
                <a:cs typeface="Arial"/>
                <a:sym typeface="Arial"/>
              </a:rPr>
              <a:t>XX Year</a:t>
            </a:r>
            <a:r>
              <a:rPr lang="en-US" sz="800" b="0" i="0" u="none" strike="noStrike" cap="none">
                <a:solidFill>
                  <a:srgbClr val="000000"/>
                </a:solidFill>
                <a:latin typeface="Arial"/>
                <a:ea typeface="Arial"/>
                <a:cs typeface="Arial"/>
                <a:sym typeface="Arial"/>
              </a:rPr>
              <a:t>?</a:t>
            </a:r>
            <a:r>
              <a:rPr lang="en-US" sz="800">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12" name="Google Shape;1912;p103"/>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Industry-specific messaging.</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Solution-specific messaging.</a:t>
            </a:r>
            <a:endParaRPr sz="1400" b="0" i="0" u="none" strike="noStrike" cap="none">
              <a:solidFill>
                <a:srgbClr val="000000"/>
              </a:solidFill>
              <a:latin typeface="Arial"/>
              <a:ea typeface="Arial"/>
              <a:cs typeface="Arial"/>
              <a:sym typeface="Arial"/>
            </a:endParaRPr>
          </a:p>
        </p:txBody>
      </p:sp>
      <p:sp>
        <p:nvSpPr>
          <p:cNvPr id="1913" name="Google Shape;1913;p103"/>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Request meeting with customer to share </a:t>
            </a:r>
            <a:r>
              <a:rPr lang="en-US" sz="800">
                <a:solidFill>
                  <a:srgbClr val="000000"/>
                </a:solidFill>
                <a:latin typeface="Arial"/>
                <a:ea typeface="Arial"/>
                <a:cs typeface="Arial"/>
                <a:sym typeface="Arial"/>
              </a:rPr>
              <a:t>[Company's] new</a:t>
            </a:r>
            <a:r>
              <a:rPr lang="en-US" sz="800" b="0" i="0" u="none" strike="noStrike" cap="none">
                <a:solidFill>
                  <a:srgbClr val="000000"/>
                </a:solidFill>
                <a:latin typeface="Arial"/>
                <a:ea typeface="Arial"/>
                <a:cs typeface="Arial"/>
                <a:sym typeface="Arial"/>
              </a:rPr>
              <a:t> direction and learn customer’s 2023 needs &amp; priorities.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a:solidFill>
                  <a:srgbClr val="000000"/>
                </a:solidFill>
                <a:latin typeface="Arial"/>
                <a:ea typeface="Arial"/>
                <a:cs typeface="Arial"/>
                <a:sym typeface="Arial"/>
              </a:rPr>
              <a:t>[Company]</a:t>
            </a:r>
            <a:r>
              <a:rPr lang="en-US" sz="800" b="0" i="0" u="none" strike="noStrike" cap="none">
                <a:solidFill>
                  <a:srgbClr val="000000"/>
                </a:solidFill>
                <a:latin typeface="Arial"/>
                <a:ea typeface="Arial"/>
                <a:cs typeface="Arial"/>
                <a:sym typeface="Arial"/>
              </a:rPr>
              <a:t> contact info (Customer AE and CSM).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7"/>
        <p:cNvGrpSpPr/>
        <p:nvPr/>
      </p:nvGrpSpPr>
      <p:grpSpPr>
        <a:xfrm>
          <a:off x="0" y="0"/>
          <a:ext cx="0" cy="0"/>
          <a:chOff x="0" y="0"/>
          <a:chExt cx="0" cy="0"/>
        </a:xfrm>
      </p:grpSpPr>
      <p:sp>
        <p:nvSpPr>
          <p:cNvPr id="1918" name="Google Shape;1918;p10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GTM Leader Roadshows (Invitation)</a:t>
            </a:r>
            <a:endParaRPr/>
          </a:p>
        </p:txBody>
      </p:sp>
      <p:sp>
        <p:nvSpPr>
          <p:cNvPr id="1919" name="Google Shape;1919;p104"/>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25</a:t>
            </a:fld>
            <a:endParaRPr/>
          </a:p>
        </p:txBody>
      </p:sp>
      <p:graphicFrame>
        <p:nvGraphicFramePr>
          <p:cNvPr id="1920" name="Google Shape;1920;p104"/>
          <p:cNvGraphicFramePr/>
          <p:nvPr>
            <p:extLst>
              <p:ext uri="{D42A27DB-BD31-4B8C-83A1-F6EECF244321}">
                <p14:modId xmlns:p14="http://schemas.microsoft.com/office/powerpoint/2010/main" val="826047033"/>
              </p:ext>
            </p:extLst>
          </p:nvPr>
        </p:nvGraphicFramePr>
        <p:xfrm>
          <a:off x="611188" y="1295400"/>
          <a:ext cx="10971200" cy="4475325"/>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CUSTOMER MESSAGING (EXISTING)</a:t>
                      </a:r>
                      <a:endParaRPr sz="1200" b="1" u="none" strike="noStrike" cap="none">
                        <a:solidFill>
                          <a:schemeClr val="lt1"/>
                        </a:solidFill>
                      </a:endParaRPr>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a:t>
                      </a:r>
                      <a:r>
                        <a:rPr lang="en-US" sz="1200" u="none" strike="noStrike" cap="none"/>
                        <a:t>Invite all GTM staff to GTM Leader Roadshows.  Drive momentum, energy, and invitee’s active engagement in GTM model development.  Include agenda, esp. opportunity for Q&amp;A with GTM leader</a:t>
                      </a:r>
                      <a:endParaRPr sz="1200" u="none" strike="noStrike" cap="none">
                        <a:solidFill>
                          <a:schemeClr val="dk1"/>
                        </a:solidFill>
                      </a:endParaRPr>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Full GTM Launch</a:t>
                      </a:r>
                      <a:endParaRPr sz="14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Business-as-usual GTM operation and communications; surveys</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All GTM Roles</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Email/Teams/Blog/Intranet</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921" name="Google Shape;1921;p104"/>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922" name="Google Shape;1922;p104"/>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923" name="Google Shape;1923;p104"/>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924" name="Google Shape;1924;p104"/>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925" name="Google Shape;1925;p104"/>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926" name="Google Shape;1926;p104"/>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927" name="Google Shape;1927;p104"/>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Introduction</a:t>
            </a:r>
            <a:endParaRPr sz="1400" b="0" i="0" u="none" strike="noStrike" cap="none">
              <a:solidFill>
                <a:srgbClr val="000000"/>
              </a:solidFill>
              <a:latin typeface="Arial"/>
              <a:ea typeface="Arial"/>
              <a:cs typeface="Arial"/>
              <a:sym typeface="Arial"/>
            </a:endParaRPr>
          </a:p>
        </p:txBody>
      </p:sp>
      <p:sp>
        <p:nvSpPr>
          <p:cNvPr id="1928" name="Google Shape;1928;p104"/>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Messaging for each customer type</a:t>
            </a:r>
            <a:endParaRPr sz="1400" b="0" i="0" u="none" strike="noStrike" cap="none">
              <a:solidFill>
                <a:srgbClr val="000000"/>
              </a:solidFill>
              <a:latin typeface="Arial"/>
              <a:ea typeface="Arial"/>
              <a:cs typeface="Arial"/>
              <a:sym typeface="Arial"/>
            </a:endParaRPr>
          </a:p>
        </p:txBody>
      </p:sp>
      <p:sp>
        <p:nvSpPr>
          <p:cNvPr id="1929" name="Google Shape;1929;p104"/>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Agree next steps, closing</a:t>
            </a:r>
            <a:endParaRPr sz="1400" b="0" i="0" u="none" strike="noStrike" cap="none">
              <a:solidFill>
                <a:srgbClr val="000000"/>
              </a:solidFill>
              <a:latin typeface="Arial"/>
              <a:ea typeface="Arial"/>
              <a:cs typeface="Arial"/>
              <a:sym typeface="Arial"/>
            </a:endParaRPr>
          </a:p>
        </p:txBody>
      </p:sp>
      <p:sp>
        <p:nvSpPr>
          <p:cNvPr id="1930" name="Google Shape;1930;p104"/>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We are now fully launched on our updated GTM model.  Own your role.</a:t>
            </a:r>
            <a:endParaRPr sz="8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You are invited to join a session with your GTM leader to learn key priorities, activities and for Q&amp;A</a:t>
            </a:r>
            <a:endParaRPr sz="800" b="0" i="0" u="none" strike="noStrike" cap="none">
              <a:solidFill>
                <a:srgbClr val="000000"/>
              </a:solidFill>
              <a:latin typeface="Arial"/>
              <a:ea typeface="Arial"/>
              <a:cs typeface="Arial"/>
              <a:sym typeface="Arial"/>
            </a:endParaRPr>
          </a:p>
        </p:txBody>
      </p:sp>
      <p:sp>
        <p:nvSpPr>
          <p:cNvPr id="1931" name="Google Shape;1931;p104"/>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Recall key priorities; provide additional refinement and messaging on priority-related activities.</a:t>
            </a:r>
            <a:endParaRPr sz="8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Collaboration needed to build and interlock updated sales roles on opportunity teams.  (example)</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Introduce weekly scrum.</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Q&amp;A</a:t>
            </a:r>
            <a:endParaRPr sz="1400" b="0" i="0" u="none" strike="noStrike" cap="none">
              <a:solidFill>
                <a:srgbClr val="000000"/>
              </a:solidFill>
              <a:latin typeface="Arial"/>
              <a:ea typeface="Arial"/>
              <a:cs typeface="Arial"/>
              <a:sym typeface="Arial"/>
            </a:endParaRPr>
          </a:p>
        </p:txBody>
      </p:sp>
      <p:sp>
        <p:nvSpPr>
          <p:cNvPr id="1932" name="Google Shape;1932;p104"/>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Button to add session to calendar.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7" name="Google Shape;1937;p10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Post-GTM Launch Survey (Bi-weekly)</a:t>
            </a:r>
            <a:endParaRPr/>
          </a:p>
        </p:txBody>
      </p:sp>
      <p:sp>
        <p:nvSpPr>
          <p:cNvPr id="1938" name="Google Shape;1938;p105"/>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26</a:t>
            </a:fld>
            <a:endParaRPr/>
          </a:p>
        </p:txBody>
      </p:sp>
      <p:graphicFrame>
        <p:nvGraphicFramePr>
          <p:cNvPr id="1939" name="Google Shape;1939;p105"/>
          <p:cNvGraphicFramePr/>
          <p:nvPr>
            <p:extLst>
              <p:ext uri="{D42A27DB-BD31-4B8C-83A1-F6EECF244321}">
                <p14:modId xmlns:p14="http://schemas.microsoft.com/office/powerpoint/2010/main" val="42675929"/>
              </p:ext>
            </p:extLst>
          </p:nvPr>
        </p:nvGraphicFramePr>
        <p:xfrm>
          <a:off x="611188" y="1295400"/>
          <a:ext cx="10971200" cy="4475325"/>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POST-GTM LAUNCH SURVEY (BI-WEEKLY)</a:t>
                      </a:r>
                      <a:endParaRPr sz="1200" b="1" u="none" strike="noStrike" cap="none">
                        <a:solidFill>
                          <a:schemeClr val="lt1"/>
                        </a:solidFill>
                      </a:endParaRPr>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a:t>
                      </a:r>
                      <a:r>
                        <a:rPr lang="en-US" sz="1200" u="none" strike="noStrike" cap="none"/>
                        <a:t>Biweekly survey to capture feedback after the GTM launch.  Memo and survey link sent to all GTM staff.  Survey objective is to learn staff feedback, comfort, readiness to sell in the new GTM model</a:t>
                      </a:r>
                      <a:endParaRPr sz="1200" u="none" strike="noStrike" cap="none">
                        <a:solidFill>
                          <a:schemeClr val="dk1"/>
                        </a:solidFill>
                      </a:endParaRPr>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GTM Leader Roadshows, Systems Launch </a:t>
                      </a:r>
                      <a:endParaRPr sz="14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Geo All-Hands Meeting (ongoing)</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All GTM Staff</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Email with survey link</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940" name="Google Shape;1940;p105"/>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941" name="Google Shape;1941;p105"/>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942" name="Google Shape;1942;p105"/>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943" name="Google Shape;1943;p105"/>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944" name="Google Shape;1944;p105"/>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945" name="Google Shape;1945;p105"/>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946" name="Google Shape;1946;p105"/>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Survey Cover Memo</a:t>
            </a:r>
            <a:endParaRPr sz="1400" b="0" i="0" u="none" strike="noStrike" cap="none">
              <a:solidFill>
                <a:srgbClr val="000000"/>
              </a:solidFill>
              <a:latin typeface="Arial"/>
              <a:ea typeface="Arial"/>
              <a:cs typeface="Arial"/>
              <a:sym typeface="Arial"/>
            </a:endParaRPr>
          </a:p>
        </p:txBody>
      </p:sp>
      <p:sp>
        <p:nvSpPr>
          <p:cNvPr id="1947" name="Google Shape;1947;p105"/>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Survey Outline</a:t>
            </a:r>
            <a:endParaRPr sz="1400" b="0" i="0" u="none" strike="noStrike" cap="none">
              <a:solidFill>
                <a:srgbClr val="000000"/>
              </a:solidFill>
              <a:latin typeface="Arial"/>
              <a:ea typeface="Arial"/>
              <a:cs typeface="Arial"/>
              <a:sym typeface="Arial"/>
            </a:endParaRPr>
          </a:p>
        </p:txBody>
      </p:sp>
      <p:sp>
        <p:nvSpPr>
          <p:cNvPr id="1948" name="Google Shape;1948;p105"/>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Closing</a:t>
            </a:r>
            <a:endParaRPr sz="1400" b="0" i="0" u="none" strike="noStrike" cap="none">
              <a:solidFill>
                <a:srgbClr val="000000"/>
              </a:solidFill>
              <a:latin typeface="Arial"/>
              <a:ea typeface="Arial"/>
              <a:cs typeface="Arial"/>
              <a:sym typeface="Arial"/>
            </a:endParaRPr>
          </a:p>
        </p:txBody>
      </p:sp>
      <p:sp>
        <p:nvSpPr>
          <p:cNvPr id="1949" name="Google Shape;1949;p105"/>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We need your feedback regarding the </a:t>
            </a:r>
            <a:br>
              <a:rPr lang="en-US" sz="800">
                <a:solidFill>
                  <a:srgbClr val="000000"/>
                </a:solidFill>
                <a:latin typeface="Arial"/>
                <a:ea typeface="Arial"/>
                <a:cs typeface="Arial"/>
              </a:rPr>
            </a:br>
            <a:r>
              <a:rPr lang="en-US" sz="800">
                <a:solidFill>
                  <a:srgbClr val="000000"/>
                </a:solidFill>
                <a:latin typeface="Arial"/>
                <a:ea typeface="Arial"/>
                <a:cs typeface="Arial"/>
                <a:sym typeface="Arial"/>
              </a:rPr>
              <a:t>FYXX GTM</a:t>
            </a:r>
            <a:r>
              <a:rPr lang="en-US" sz="800" b="0" i="0" u="none" strike="noStrike" cap="none">
                <a:solidFill>
                  <a:srgbClr val="000000"/>
                </a:solidFill>
                <a:latin typeface="Arial"/>
                <a:ea typeface="Arial"/>
                <a:cs typeface="Arial"/>
                <a:sym typeface="Arial"/>
              </a:rPr>
              <a:t> model and your role in the model.</a:t>
            </a:r>
            <a:endParaRPr lang="en-US" sz="1400" b="0" i="0" u="none" strike="noStrike" cap="none">
              <a:solidFill>
                <a:srgbClr val="000000"/>
              </a:solidFill>
              <a:latin typeface="Arial"/>
              <a:ea typeface="Arial"/>
              <a:cs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This is your opportunity to provide anonymous/private feedback on GTM, your role, current sales opportunity team, etc.</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Link to survey.</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3-5 minutes in length</a:t>
            </a:r>
            <a:endParaRPr sz="1400" b="0" i="0" u="none" strike="noStrike" cap="none">
              <a:solidFill>
                <a:srgbClr val="000000"/>
              </a:solidFill>
              <a:latin typeface="Arial"/>
              <a:ea typeface="Arial"/>
              <a:cs typeface="Arial"/>
              <a:sym typeface="Arial"/>
            </a:endParaRPr>
          </a:p>
        </p:txBody>
      </p:sp>
      <p:sp>
        <p:nvSpPr>
          <p:cNvPr id="1950" name="Google Shape;1950;p105"/>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What is your role?</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Geo? (demographics)</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How would you rate the </a:t>
            </a:r>
            <a:r>
              <a:rPr lang="en-US" sz="800">
                <a:solidFill>
                  <a:srgbClr val="000000"/>
                </a:solidFill>
                <a:latin typeface="Arial"/>
                <a:ea typeface="Arial"/>
                <a:cs typeface="Arial"/>
                <a:sym typeface="Arial"/>
              </a:rPr>
              <a:t>FYXX </a:t>
            </a:r>
            <a:r>
              <a:rPr lang="en-US" sz="800" b="0" i="0" u="none" strike="noStrike" cap="none">
                <a:solidFill>
                  <a:srgbClr val="000000"/>
                </a:solidFill>
                <a:latin typeface="Arial"/>
                <a:ea typeface="Arial"/>
                <a:cs typeface="Arial"/>
                <a:sym typeface="Arial"/>
              </a:rPr>
              <a:t>GTM model?</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Why do you give it this rating?</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Is your role clear?</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If not, what needs to be clarified?</a:t>
            </a:r>
            <a:endParaRPr sz="1400" b="0" i="0" u="none" strike="noStrike" cap="none">
              <a:solidFill>
                <a:srgbClr val="000000"/>
              </a:solidFill>
              <a:latin typeface="Arial"/>
              <a:ea typeface="Arial"/>
              <a:cs typeface="Arial"/>
              <a:sym typeface="Arial"/>
            </a:endParaRPr>
          </a:p>
          <a:p>
            <a:pPr marL="228600" lvl="1" indent="-228600">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Are you performing activities outside your role?</a:t>
            </a:r>
            <a:r>
              <a:rPr lang="en-US" sz="800">
                <a:solidFill>
                  <a:srgbClr val="000000"/>
                </a:solidFill>
                <a:latin typeface="Arial"/>
                <a:ea typeface="Arial"/>
                <a:cs typeface="Arial"/>
                <a:sym typeface="Arial"/>
              </a:rPr>
              <a:t> </a:t>
            </a:r>
            <a:r>
              <a:rPr lang="en-US" sz="800" b="0" i="0" u="none" strike="noStrike" cap="none">
                <a:solidFill>
                  <a:srgbClr val="000000"/>
                </a:solidFill>
                <a:latin typeface="Arial"/>
                <a:ea typeface="Arial"/>
                <a:cs typeface="Arial"/>
                <a:sym typeface="Arial"/>
              </a:rPr>
              <a:t> If yes, what activities are you performing and why?</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What would you change to improve your role and the operation of your sales opportunity team?</a:t>
            </a:r>
            <a:endParaRPr sz="8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Any additional feedback?</a:t>
            </a:r>
            <a:endParaRPr sz="800" b="0" i="0" u="none" strike="noStrike" cap="none">
              <a:solidFill>
                <a:srgbClr val="000000"/>
              </a:solidFill>
              <a:latin typeface="Arial"/>
              <a:ea typeface="Arial"/>
              <a:cs typeface="Arial"/>
              <a:sym typeface="Arial"/>
            </a:endParaRPr>
          </a:p>
        </p:txBody>
      </p:sp>
      <p:sp>
        <p:nvSpPr>
          <p:cNvPr id="1951" name="Google Shape;1951;p105"/>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Thank you for your feedback.  It will be kept anonymous and used to improve Teradata’s GTM organization.</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10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Example Communications Brief: </a:t>
            </a:r>
            <a:r>
              <a:rPr lang="en-US" i="1"/>
              <a:t>Daily Scrum Guidance</a:t>
            </a:r>
            <a:endParaRPr/>
          </a:p>
        </p:txBody>
      </p:sp>
      <p:sp>
        <p:nvSpPr>
          <p:cNvPr id="1957" name="Google Shape;1957;p106"/>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27</a:t>
            </a:fld>
            <a:endParaRPr/>
          </a:p>
        </p:txBody>
      </p:sp>
      <p:graphicFrame>
        <p:nvGraphicFramePr>
          <p:cNvPr id="1958" name="Google Shape;1958;p106"/>
          <p:cNvGraphicFramePr/>
          <p:nvPr>
            <p:extLst>
              <p:ext uri="{D42A27DB-BD31-4B8C-83A1-F6EECF244321}">
                <p14:modId xmlns:p14="http://schemas.microsoft.com/office/powerpoint/2010/main" val="764065546"/>
              </p:ext>
            </p:extLst>
          </p:nvPr>
        </p:nvGraphicFramePr>
        <p:xfrm>
          <a:off x="611188" y="1295400"/>
          <a:ext cx="10971200" cy="4444140"/>
        </p:xfrm>
        <a:graphic>
          <a:graphicData uri="http://schemas.openxmlformats.org/drawingml/2006/table">
            <a:tbl>
              <a:tblPr>
                <a:noFill/>
              </a:tblPr>
              <a:tblGrid>
                <a:gridCol w="2742800">
                  <a:extLst>
                    <a:ext uri="{9D8B030D-6E8A-4147-A177-3AD203B41FA5}">
                      <a16:colId xmlns:a16="http://schemas.microsoft.com/office/drawing/2014/main" val="20000"/>
                    </a:ext>
                  </a:extLst>
                </a:gridCol>
                <a:gridCol w="2742800">
                  <a:extLst>
                    <a:ext uri="{9D8B030D-6E8A-4147-A177-3AD203B41FA5}">
                      <a16:colId xmlns:a16="http://schemas.microsoft.com/office/drawing/2014/main" val="20001"/>
                    </a:ext>
                  </a:extLst>
                </a:gridCol>
                <a:gridCol w="2742800">
                  <a:extLst>
                    <a:ext uri="{9D8B030D-6E8A-4147-A177-3AD203B41FA5}">
                      <a16:colId xmlns:a16="http://schemas.microsoft.com/office/drawing/2014/main" val="20002"/>
                    </a:ext>
                  </a:extLst>
                </a:gridCol>
                <a:gridCol w="2742800">
                  <a:extLst>
                    <a:ext uri="{9D8B030D-6E8A-4147-A177-3AD203B41FA5}">
                      <a16:colId xmlns:a16="http://schemas.microsoft.com/office/drawing/2014/main" val="20003"/>
                    </a:ext>
                  </a:extLst>
                </a:gridCol>
              </a:tblGrid>
              <a:tr h="338850">
                <a:tc gridSpan="4">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solidFill>
                            <a:schemeClr val="lt1"/>
                          </a:solidFill>
                        </a:rPr>
                        <a:t>GUIDANCE ON HOW TO RUN A DAILY TEAM SCRUM</a:t>
                      </a:r>
                      <a:endParaRPr sz="1200" b="1" u="none" strike="noStrike" cap="none">
                        <a:solidFill>
                          <a:schemeClr val="lt1"/>
                        </a:solidFill>
                      </a:endParaRPr>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9875">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chemeClr val="dk1"/>
                          </a:solidFill>
                        </a:rPr>
                        <a:t>Objective / Description:</a:t>
                      </a:r>
                      <a:r>
                        <a:rPr lang="en-US" sz="1200" u="none" strike="noStrike" cap="none">
                          <a:solidFill>
                            <a:schemeClr val="dk1"/>
                          </a:solidFill>
                        </a:rPr>
                        <a:t>  </a:t>
                      </a:r>
                      <a:r>
                        <a:rPr lang="en-US" sz="1200" u="none" strike="noStrike" cap="none"/>
                        <a:t>Set expectations and provide guidance and frameworks for how to run a daily scrum</a:t>
                      </a:r>
                      <a:endParaRPr sz="1200" u="none" strike="noStrike" cap="none">
                        <a:solidFill>
                          <a:schemeClr val="dk1"/>
                        </a:solidFill>
                      </a:endParaRPr>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t>Prior Comms Activity: </a:t>
                      </a:r>
                      <a:r>
                        <a:rPr lang="en-US" sz="1000" u="none" strike="noStrike" cap="none">
                          <a:solidFill>
                            <a:schemeClr val="dk1"/>
                          </a:solidFill>
                        </a:rPr>
                        <a:t>Post-GTM Launch Survey</a:t>
                      </a:r>
                      <a:endParaRPr sz="14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i="1" u="none" strike="noStrike" cap="none">
                          <a:solidFill>
                            <a:schemeClr val="dk1"/>
                          </a:solidFill>
                        </a:rPr>
                        <a:t>Next Comms Activity:  </a:t>
                      </a:r>
                      <a:r>
                        <a:rPr lang="en-US" sz="1000" u="none" strike="noStrike" cap="none">
                          <a:solidFill>
                            <a:schemeClr val="dk1"/>
                          </a:solidFill>
                        </a:rPr>
                        <a:t>None</a:t>
                      </a:r>
                      <a:endParaRPr sz="1400" u="none" strike="noStrike" cap="none"/>
                    </a:p>
                  </a:txBody>
                  <a:tcPr marL="90500" marR="90500" marT="45250" marB="452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475">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Audience:</a:t>
                      </a:r>
                      <a:r>
                        <a:rPr lang="en-US" sz="1100" u="none" strike="noStrike" cap="none">
                          <a:solidFill>
                            <a:schemeClr val="dk1"/>
                          </a:solidFill>
                        </a:rPr>
                        <a:t>  All GTM Managers</a:t>
                      </a:r>
                      <a:endParaRPr sz="1100" u="none" strike="noStrike" cap="none">
                        <a:solidFill>
                          <a:schemeClr val="dk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i="1" u="none" strike="noStrike" cap="none">
                          <a:solidFill>
                            <a:schemeClr val="dk1"/>
                          </a:solidFill>
                        </a:rPr>
                        <a:t>Content Developer:</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Delivered By:</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i="1" u="none" strike="noStrike" cap="none">
                          <a:solidFill>
                            <a:schemeClr val="dk1"/>
                          </a:solidFill>
                        </a:rPr>
                        <a:t>Delivery Date:</a:t>
                      </a:r>
                      <a:r>
                        <a:rPr lang="en-US" sz="1100" u="none" strike="noStrike" cap="none">
                          <a:solidFill>
                            <a:schemeClr val="dk1"/>
                          </a:solidFill>
                        </a:rPr>
                        <a:t>  </a:t>
                      </a:r>
                      <a:endParaRPr sz="1100" u="none" strike="noStrike" cap="none">
                        <a:solidFill>
                          <a:schemeClr val="dk1"/>
                        </a:solidFill>
                      </a:endParaRPr>
                    </a:p>
                  </a:txBody>
                  <a:tcPr marL="82300" marR="82300" marT="82300" marB="82300"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1CEFE"/>
                    </a:solidFill>
                  </a:tcPr>
                </a:tc>
                <a:extLst>
                  <a:ext uri="{0D108BD9-81ED-4DB2-BD59-A6C34878D82A}">
                    <a16:rowId xmlns:a16="http://schemas.microsoft.com/office/drawing/2014/main" val="10002"/>
                  </a:ext>
                </a:extLst>
              </a:tr>
              <a:tr h="325850">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chemeClr val="lt1"/>
                          </a:solidFill>
                        </a:rPr>
                        <a:t>Key Messages</a:t>
                      </a:r>
                      <a:endParaRPr sz="1100" b="1" u="none" strike="noStrike" cap="none">
                        <a:solidFill>
                          <a:schemeClr val="lt1"/>
                        </a:solidFill>
                      </a:endParaRPr>
                    </a:p>
                  </a:txBody>
                  <a:tcPr marL="82300" marR="82300" marT="82300" marB="82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56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3500">
                <a:tc gridSpan="3">
                  <a:txBody>
                    <a:bodyPr/>
                    <a:lstStyle/>
                    <a:p>
                      <a:pPr marL="152400" marR="0" lvl="0" indent="0" algn="l" rtl="0">
                        <a:lnSpc>
                          <a:spcPct val="100000"/>
                        </a:lnSpc>
                        <a:spcBef>
                          <a:spcPts val="0"/>
                        </a:spcBef>
                        <a:spcAft>
                          <a:spcPts val="0"/>
                        </a:spcAft>
                        <a:buClr>
                          <a:srgbClr val="000000"/>
                        </a:buClr>
                        <a:buSzPts val="1200"/>
                        <a:buFont typeface="Arial"/>
                        <a:buNone/>
                      </a:pP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100" b="1" i="1" u="sng" strike="noStrike" cap="none"/>
                        <a:t>GUIDING PRINCIPLES</a:t>
                      </a:r>
                      <a:endParaRPr sz="1100" b="1" i="1" u="sng"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Accelerate new logo acquisition​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Boost Customer Retention &amp; Mitigate Churn​</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Deepen &amp; Broaden Cloud Capabilities​</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Scale &amp; Activate the Partner Ecosystem​</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Drive Consistent Migrations &amp; Business Value Selling​</a:t>
                      </a:r>
                      <a:endParaRPr sz="1000" u="none" strike="noStrike" cap="none"/>
                    </a:p>
                    <a:p>
                      <a:pPr marL="457200" marR="0" lvl="0" indent="0" algn="l" rtl="0">
                        <a:lnSpc>
                          <a:spcPct val="100000"/>
                        </a:lnSpc>
                        <a:spcBef>
                          <a:spcPts val="1000"/>
                        </a:spcBef>
                        <a:spcAft>
                          <a:spcPts val="0"/>
                        </a:spcAft>
                        <a:buClr>
                          <a:srgbClr val="000000"/>
                        </a:buClr>
                        <a:buSzPts val="1200"/>
                        <a:buFont typeface="Arial"/>
                        <a:buNone/>
                      </a:pPr>
                      <a:r>
                        <a:rPr lang="en-US" sz="1000" u="none" strike="noStrike" cap="none"/>
                        <a:t>Improve Productivity​</a:t>
                      </a:r>
                      <a:endParaRPr sz="10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792200">
                <a:tc gridSpan="3">
                  <a:txBody>
                    <a:bodyPr/>
                    <a:lstStyle/>
                    <a:p>
                      <a:pPr marL="0" marR="0" lvl="0" indent="0" algn="l" rtl="0">
                        <a:lnSpc>
                          <a:spcPct val="100000"/>
                        </a:lnSpc>
                        <a:spcBef>
                          <a:spcPts val="0"/>
                        </a:spcBef>
                        <a:spcAft>
                          <a:spcPts val="0"/>
                        </a:spcAft>
                        <a:buClr>
                          <a:srgbClr val="000000"/>
                        </a:buClr>
                        <a:buSzPts val="1000"/>
                        <a:buFont typeface="Arial"/>
                        <a:buNone/>
                      </a:pPr>
                      <a:r>
                        <a:rPr lang="en-US" sz="1400" i="1" u="none" strike="noStrike" cap="none"/>
                        <a:t>Type(s):</a:t>
                      </a:r>
                      <a:r>
                        <a:rPr lang="en-US" sz="1400" u="none" strike="noStrike" cap="none"/>
                        <a:t>  </a:t>
                      </a:r>
                      <a:endParaRPr sz="140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US" sz="1400" u="none" strike="noStrike" cap="none"/>
                        <a:t>Email with links to FAQs, tutorials, and additional guidance</a:t>
                      </a:r>
                      <a:endParaRPr sz="1400" u="none" strike="noStrike" cap="none"/>
                    </a:p>
                  </a:txBody>
                  <a:tcPr marL="90500" marR="90500" marT="45250" marB="4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959" name="Google Shape;1959;p106"/>
          <p:cNvPicPr preferRelativeResize="0"/>
          <p:nvPr/>
        </p:nvPicPr>
        <p:blipFill rotWithShape="1">
          <a:blip r:embed="rId3">
            <a:alphaModFix/>
          </a:blip>
          <a:srcRect/>
          <a:stretch/>
        </p:blipFill>
        <p:spPr>
          <a:xfrm>
            <a:off x="9017971" y="3355800"/>
            <a:ext cx="255506" cy="287700"/>
          </a:xfrm>
          <a:prstGeom prst="rect">
            <a:avLst/>
          </a:prstGeom>
          <a:noFill/>
          <a:ln>
            <a:noFill/>
          </a:ln>
        </p:spPr>
      </p:pic>
      <p:pic>
        <p:nvPicPr>
          <p:cNvPr id="1960" name="Google Shape;1960;p106"/>
          <p:cNvPicPr preferRelativeResize="0"/>
          <p:nvPr/>
        </p:nvPicPr>
        <p:blipFill rotWithShape="1">
          <a:blip r:embed="rId4">
            <a:alphaModFix/>
          </a:blip>
          <a:srcRect/>
          <a:stretch/>
        </p:blipFill>
        <p:spPr>
          <a:xfrm>
            <a:off x="8989574" y="4118450"/>
            <a:ext cx="312300" cy="348901"/>
          </a:xfrm>
          <a:prstGeom prst="rect">
            <a:avLst/>
          </a:prstGeom>
          <a:noFill/>
          <a:ln>
            <a:noFill/>
          </a:ln>
        </p:spPr>
      </p:pic>
      <p:pic>
        <p:nvPicPr>
          <p:cNvPr id="1961" name="Google Shape;1961;p106"/>
          <p:cNvPicPr preferRelativeResize="0"/>
          <p:nvPr/>
        </p:nvPicPr>
        <p:blipFill rotWithShape="1">
          <a:blip r:embed="rId5">
            <a:alphaModFix/>
          </a:blip>
          <a:srcRect/>
          <a:stretch/>
        </p:blipFill>
        <p:spPr>
          <a:xfrm>
            <a:off x="9017974" y="3699025"/>
            <a:ext cx="255500" cy="287689"/>
          </a:xfrm>
          <a:prstGeom prst="rect">
            <a:avLst/>
          </a:prstGeom>
          <a:noFill/>
          <a:ln>
            <a:noFill/>
          </a:ln>
        </p:spPr>
      </p:pic>
      <p:pic>
        <p:nvPicPr>
          <p:cNvPr id="1962" name="Google Shape;1962;p106"/>
          <p:cNvPicPr preferRelativeResize="0"/>
          <p:nvPr/>
        </p:nvPicPr>
        <p:blipFill rotWithShape="1">
          <a:blip r:embed="rId6">
            <a:alphaModFix/>
          </a:blip>
          <a:srcRect/>
          <a:stretch/>
        </p:blipFill>
        <p:spPr>
          <a:xfrm>
            <a:off x="9017974" y="5357825"/>
            <a:ext cx="255500" cy="228985"/>
          </a:xfrm>
          <a:prstGeom prst="rect">
            <a:avLst/>
          </a:prstGeom>
          <a:noFill/>
          <a:ln>
            <a:noFill/>
          </a:ln>
        </p:spPr>
      </p:pic>
      <p:pic>
        <p:nvPicPr>
          <p:cNvPr id="1963" name="Google Shape;1963;p106"/>
          <p:cNvPicPr preferRelativeResize="0"/>
          <p:nvPr/>
        </p:nvPicPr>
        <p:blipFill rotWithShape="1">
          <a:blip r:embed="rId7">
            <a:alphaModFix/>
          </a:blip>
          <a:srcRect/>
          <a:stretch/>
        </p:blipFill>
        <p:spPr>
          <a:xfrm>
            <a:off x="8989574" y="4571050"/>
            <a:ext cx="312300" cy="319923"/>
          </a:xfrm>
          <a:prstGeom prst="rect">
            <a:avLst/>
          </a:prstGeom>
          <a:noFill/>
          <a:ln>
            <a:noFill/>
          </a:ln>
        </p:spPr>
      </p:pic>
      <p:pic>
        <p:nvPicPr>
          <p:cNvPr id="1964" name="Google Shape;1964;p106"/>
          <p:cNvPicPr preferRelativeResize="0"/>
          <p:nvPr/>
        </p:nvPicPr>
        <p:blipFill rotWithShape="1">
          <a:blip r:embed="rId8">
            <a:alphaModFix/>
          </a:blip>
          <a:srcRect/>
          <a:stretch/>
        </p:blipFill>
        <p:spPr>
          <a:xfrm>
            <a:off x="9017974" y="4985148"/>
            <a:ext cx="255500" cy="281861"/>
          </a:xfrm>
          <a:prstGeom prst="rect">
            <a:avLst/>
          </a:prstGeom>
          <a:noFill/>
          <a:ln>
            <a:noFill/>
          </a:ln>
        </p:spPr>
      </p:pic>
      <p:sp>
        <p:nvSpPr>
          <p:cNvPr id="1965" name="Google Shape;1965;p106"/>
          <p:cNvSpPr/>
          <p:nvPr/>
        </p:nvSpPr>
        <p:spPr>
          <a:xfrm>
            <a:off x="611188"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Define and highlight benefits of Daily Scrums</a:t>
            </a:r>
            <a:endParaRPr sz="1400" b="0" i="0" u="none" strike="noStrike" cap="none">
              <a:solidFill>
                <a:srgbClr val="000000"/>
              </a:solidFill>
              <a:latin typeface="Arial"/>
              <a:ea typeface="Arial"/>
              <a:cs typeface="Arial"/>
              <a:sym typeface="Arial"/>
            </a:endParaRPr>
          </a:p>
        </p:txBody>
      </p:sp>
      <p:sp>
        <p:nvSpPr>
          <p:cNvPr id="1966" name="Google Shape;1966;p106"/>
          <p:cNvSpPr/>
          <p:nvPr/>
        </p:nvSpPr>
        <p:spPr>
          <a:xfrm>
            <a:off x="3353594"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How to run your best Daily Scrum</a:t>
            </a:r>
            <a:endParaRPr sz="1400" b="0" i="0" u="none" strike="noStrike" cap="none">
              <a:solidFill>
                <a:srgbClr val="000000"/>
              </a:solidFill>
              <a:latin typeface="Arial"/>
              <a:ea typeface="Arial"/>
              <a:cs typeface="Arial"/>
              <a:sym typeface="Arial"/>
            </a:endParaRPr>
          </a:p>
        </p:txBody>
      </p:sp>
      <p:sp>
        <p:nvSpPr>
          <p:cNvPr id="1967" name="Google Shape;1967;p106"/>
          <p:cNvSpPr/>
          <p:nvPr/>
        </p:nvSpPr>
        <p:spPr>
          <a:xfrm>
            <a:off x="6096000" y="3106544"/>
            <a:ext cx="2690812" cy="482600"/>
          </a:xfrm>
          <a:prstGeom prst="rect">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Common issues / risks with Daily Scrums</a:t>
            </a:r>
            <a:endParaRPr sz="1400" b="0" i="0" u="none" strike="noStrike" cap="none">
              <a:solidFill>
                <a:srgbClr val="000000"/>
              </a:solidFill>
              <a:latin typeface="Arial"/>
              <a:ea typeface="Arial"/>
              <a:cs typeface="Arial"/>
              <a:sym typeface="Arial"/>
            </a:endParaRPr>
          </a:p>
        </p:txBody>
      </p:sp>
      <p:sp>
        <p:nvSpPr>
          <p:cNvPr id="1968" name="Google Shape;1968;p106"/>
          <p:cNvSpPr/>
          <p:nvPr/>
        </p:nvSpPr>
        <p:spPr>
          <a:xfrm>
            <a:off x="611188"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3 main functions: status or progress updates, what will be accomplished today, any current issues / barriers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Benefits: Improvement of comms, elimination of other meetings, helps identify impediments to develop removal, highlight and promote quick decision-making, and improve the team’s level of knowledge</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Link to survey.  3-5 minutes in length</a:t>
            </a:r>
            <a:endParaRPr sz="1400" b="0" i="0" u="none" strike="noStrike" cap="none">
              <a:solidFill>
                <a:srgbClr val="000000"/>
              </a:solidFill>
              <a:latin typeface="Arial"/>
              <a:ea typeface="Arial"/>
              <a:cs typeface="Arial"/>
              <a:sym typeface="Arial"/>
            </a:endParaRPr>
          </a:p>
        </p:txBody>
      </p:sp>
      <p:sp>
        <p:nvSpPr>
          <p:cNvPr id="1969" name="Google Shape;1969;p106"/>
          <p:cNvSpPr/>
          <p:nvPr/>
        </p:nvSpPr>
        <p:spPr>
          <a:xfrm>
            <a:off x="3353594"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Customize time limits</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Prepare ahead of time and take notes each scrum session</a:t>
            </a:r>
            <a:endParaRPr sz="800" b="0" i="0" u="none" strike="noStrike" cap="none">
              <a:solidFill>
                <a:srgbClr val="000000"/>
              </a:solidFill>
              <a:latin typeface="Arial"/>
              <a:ea typeface="Arial"/>
              <a:cs typeface="Arial"/>
              <a:sym typeface="Arial"/>
            </a:endParaRPr>
          </a:p>
        </p:txBody>
      </p:sp>
      <p:sp>
        <p:nvSpPr>
          <p:cNvPr id="1970" name="Google Shape;1970;p106"/>
          <p:cNvSpPr/>
          <p:nvPr/>
        </p:nvSpPr>
        <p:spPr>
          <a:xfrm>
            <a:off x="6096000" y="3589144"/>
            <a:ext cx="2690812" cy="1327150"/>
          </a:xfrm>
          <a:prstGeom prst="rect">
            <a:avLst/>
          </a:prstGeom>
          <a:solidFill>
            <a:srgbClr val="FFFFFF"/>
          </a:solidFill>
          <a:ln>
            <a:noFill/>
          </a:ln>
        </p:spPr>
        <p:txBody>
          <a:bodyPr spcFirstLastPara="1" wrap="square" lIns="91425" tIns="45700" rIns="91425" bIns="45700" anchor="t" anchorCtr="0">
            <a:noAutofit/>
          </a:bodyPr>
          <a:lstStyle/>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Scrums are too long</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Discussion are unfocused</a:t>
            </a:r>
            <a:endParaRPr sz="1400" b="0" i="0" u="none" strike="noStrike" cap="none">
              <a:solidFill>
                <a:srgbClr val="000000"/>
              </a:solidFill>
              <a:latin typeface="Arial"/>
              <a:ea typeface="Arial"/>
              <a:cs typeface="Arial"/>
              <a:sym typeface="Arial"/>
            </a:endParaRPr>
          </a:p>
          <a:p>
            <a:pPr marL="228600" marR="0" lvl="1" indent="-228600" algn="l" rtl="0">
              <a:lnSpc>
                <a:spcPct val="100000"/>
              </a:lnSpc>
              <a:spcBef>
                <a:spcPts val="0"/>
              </a:spcBef>
              <a:spcAft>
                <a:spcPts val="0"/>
              </a:spcAft>
              <a:buClr>
                <a:srgbClr val="000000"/>
              </a:buClr>
              <a:buSzPts val="800"/>
              <a:buFont typeface="Arial"/>
              <a:buAutoNum type="alphaLcPeriod"/>
            </a:pPr>
            <a:r>
              <a:rPr lang="en-US" sz="800" b="0" i="0" u="none" strike="noStrike" cap="none">
                <a:solidFill>
                  <a:srgbClr val="000000"/>
                </a:solidFill>
                <a:latin typeface="Arial"/>
                <a:ea typeface="Arial"/>
                <a:cs typeface="Arial"/>
                <a:sym typeface="Arial"/>
              </a:rPr>
              <a:t>You’re not working through current issues / barriers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997" name="Google Shape;1997;p17"/>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en-US"/>
              <a:t>“Office Hours” can be set up during Launch Week to provide an additional forum where employees can go for answers</a:t>
            </a:r>
            <a:endParaRPr/>
          </a:p>
        </p:txBody>
      </p:sp>
      <p:sp>
        <p:nvSpPr>
          <p:cNvPr id="1998" name="Google Shape;1998;p17"/>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28</a:t>
            </a:fld>
            <a:endParaRPr/>
          </a:p>
        </p:txBody>
      </p:sp>
      <p:grpSp>
        <p:nvGrpSpPr>
          <p:cNvPr id="1999" name="Google Shape;1999;p17"/>
          <p:cNvGrpSpPr/>
          <p:nvPr/>
        </p:nvGrpSpPr>
        <p:grpSpPr>
          <a:xfrm>
            <a:off x="609600" y="1295400"/>
            <a:ext cx="10972800" cy="4153765"/>
            <a:chOff x="609600" y="1295400"/>
            <a:chExt cx="10972800" cy="4153765"/>
          </a:xfrm>
        </p:grpSpPr>
        <p:sp>
          <p:nvSpPr>
            <p:cNvPr id="2000" name="Google Shape;2000;p17"/>
            <p:cNvSpPr/>
            <p:nvPr/>
          </p:nvSpPr>
          <p:spPr>
            <a:xfrm>
              <a:off x="611188" y="1295400"/>
              <a:ext cx="10971212" cy="4762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GTM Launch “Office Hours”</a:t>
              </a:r>
              <a:endParaRPr sz="1800" b="0" i="0" u="none" strike="noStrike" cap="none">
                <a:solidFill>
                  <a:srgbClr val="FFFFFF"/>
                </a:solidFill>
                <a:latin typeface="Arial"/>
                <a:ea typeface="Arial"/>
                <a:cs typeface="Arial"/>
                <a:sym typeface="Arial"/>
              </a:endParaRPr>
            </a:p>
          </p:txBody>
        </p:sp>
        <p:grpSp>
          <p:nvGrpSpPr>
            <p:cNvPr id="2001" name="Google Shape;2001;p17"/>
            <p:cNvGrpSpPr/>
            <p:nvPr/>
          </p:nvGrpSpPr>
          <p:grpSpPr>
            <a:xfrm>
              <a:off x="609600" y="1825324"/>
              <a:ext cx="10972800" cy="681829"/>
              <a:chOff x="609600" y="1809750"/>
              <a:chExt cx="10972800" cy="681829"/>
            </a:xfrm>
          </p:grpSpPr>
          <p:sp>
            <p:nvSpPr>
              <p:cNvPr id="2002" name="Google Shape;2002;p17"/>
              <p:cNvSpPr/>
              <p:nvPr/>
            </p:nvSpPr>
            <p:spPr>
              <a:xfrm>
                <a:off x="2425701" y="1809750"/>
                <a:ext cx="9156699" cy="681829"/>
              </a:xfrm>
              <a:prstGeom prst="rect">
                <a:avLst/>
              </a:prstGeom>
              <a:solidFill>
                <a:srgbClr val="FFFFFF"/>
              </a:solidFill>
              <a:ln>
                <a:noFill/>
              </a:ln>
            </p:spPr>
            <p:txBody>
              <a:bodyPr spcFirstLastPara="1" wrap="square" lIns="648000" tIns="45700" rIns="91425" bIns="45700" anchor="ctr" anchorCtr="0">
                <a:noAutofit/>
              </a:bodyPr>
              <a:lstStyle/>
              <a:p>
                <a:pPr marL="171450" marR="0" lvl="0" indent="-171450" algn="l" rtl="0">
                  <a:lnSpc>
                    <a:spcPct val="100000"/>
                  </a:lnSpc>
                  <a:spcBef>
                    <a:spcPts val="0"/>
                  </a:spcBef>
                  <a:spcAft>
                    <a:spcPts val="0"/>
                  </a:spcAft>
                  <a:buClr>
                    <a:srgbClr val="1F1F1F"/>
                  </a:buClr>
                  <a:buSzPts val="1000"/>
                  <a:buFont typeface="Arial"/>
                  <a:buChar char="•"/>
                </a:pPr>
                <a:r>
                  <a:rPr lang="en-US" sz="1000" b="0" i="0" u="none" strike="noStrike" cap="none">
                    <a:solidFill>
                      <a:srgbClr val="1F1F1F"/>
                    </a:solidFill>
                    <a:latin typeface="Arial"/>
                    <a:ea typeface="Arial"/>
                    <a:cs typeface="Arial"/>
                    <a:sym typeface="Arial"/>
                  </a:rPr>
                  <a:t>“Office Hours” will be an open meeting/ video bridge for GTM sellers to dial in with questions following SKO and during GTM Launch week</a:t>
                </a:r>
                <a:endParaRPr sz="1000" b="0" i="0" u="none" strike="noStrike" cap="none">
                  <a:solidFill>
                    <a:srgbClr val="1F1F1F"/>
                  </a:solidFill>
                  <a:latin typeface="Arial"/>
                  <a:ea typeface="Arial"/>
                  <a:cs typeface="Arial"/>
                  <a:sym typeface="Arial"/>
                </a:endParaRPr>
              </a:p>
              <a:p>
                <a:pPr marL="171450" indent="-171450">
                  <a:buClr>
                    <a:srgbClr val="1F1F1F"/>
                  </a:buClr>
                  <a:buSzPts val="1000"/>
                  <a:buFont typeface="Arial"/>
                  <a:buChar char="•"/>
                </a:pPr>
                <a:r>
                  <a:rPr lang="en-US" sz="1000" b="0" i="0" u="none" strike="noStrike" cap="none">
                    <a:solidFill>
                      <a:srgbClr val="1F1F1F"/>
                    </a:solidFill>
                    <a:latin typeface="Arial"/>
                    <a:ea typeface="Arial"/>
                    <a:cs typeface="Arial"/>
                    <a:sym typeface="Arial"/>
                  </a:rPr>
                  <a:t>There will also be an accompanying</a:t>
                </a:r>
                <a:r>
                  <a:rPr lang="en-US" sz="1000">
                    <a:solidFill>
                      <a:srgbClr val="1F1F1F"/>
                    </a:solidFill>
                    <a:latin typeface="Arial"/>
                    <a:ea typeface="Arial"/>
                    <a:cs typeface="Arial"/>
                    <a:sym typeface="Arial"/>
                  </a:rPr>
                  <a:t> [Teams/Slack/etc.]</a:t>
                </a:r>
                <a:r>
                  <a:rPr lang="en-US" sz="1000" b="0" i="0" u="none" strike="noStrike" cap="none">
                    <a:solidFill>
                      <a:srgbClr val="1F1F1F"/>
                    </a:solidFill>
                    <a:latin typeface="Arial"/>
                    <a:ea typeface="Arial"/>
                    <a:cs typeface="Arial"/>
                    <a:sym typeface="Arial"/>
                  </a:rPr>
                  <a:t> channel with information and chat</a:t>
                </a:r>
                <a:endParaRPr sz="1000" b="0" i="0" u="none" strike="noStrike" cap="none">
                  <a:solidFill>
                    <a:srgbClr val="1F1F1F"/>
                  </a:solidFill>
                  <a:latin typeface="Arial"/>
                  <a:ea typeface="Arial"/>
                  <a:cs typeface="Arial"/>
                  <a:sym typeface="Arial"/>
                </a:endParaRPr>
              </a:p>
            </p:txBody>
          </p:sp>
          <p:sp>
            <p:nvSpPr>
              <p:cNvPr id="2003" name="Google Shape;2003;p17"/>
              <p:cNvSpPr/>
              <p:nvPr/>
            </p:nvSpPr>
            <p:spPr>
              <a:xfrm>
                <a:off x="609600" y="1809750"/>
                <a:ext cx="2343150" cy="681829"/>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grpSp>
        <p:grpSp>
          <p:nvGrpSpPr>
            <p:cNvPr id="2004" name="Google Shape;2004;p17"/>
            <p:cNvGrpSpPr/>
            <p:nvPr/>
          </p:nvGrpSpPr>
          <p:grpSpPr>
            <a:xfrm>
              <a:off x="609600" y="2560827"/>
              <a:ext cx="10972800" cy="681829"/>
              <a:chOff x="609600" y="2522737"/>
              <a:chExt cx="10972800" cy="681829"/>
            </a:xfrm>
          </p:grpSpPr>
          <p:sp>
            <p:nvSpPr>
              <p:cNvPr id="2005" name="Google Shape;2005;p17"/>
              <p:cNvSpPr/>
              <p:nvPr/>
            </p:nvSpPr>
            <p:spPr>
              <a:xfrm>
                <a:off x="2425701" y="2522737"/>
                <a:ext cx="9156699" cy="681829"/>
              </a:xfrm>
              <a:prstGeom prst="rect">
                <a:avLst/>
              </a:prstGeom>
              <a:solidFill>
                <a:srgbClr val="FFFFFF"/>
              </a:solidFill>
              <a:ln>
                <a:noFill/>
              </a:ln>
            </p:spPr>
            <p:txBody>
              <a:bodyPr spcFirstLastPara="1" wrap="square" lIns="648000" tIns="45700" rIns="91425" bIns="45700" anchor="ctr" anchorCtr="0">
                <a:noAutofit/>
              </a:bodyPr>
              <a:lstStyle/>
              <a:p>
                <a:pPr marL="171450" marR="0" lvl="0" indent="-171450" algn="l" rtl="0">
                  <a:lnSpc>
                    <a:spcPct val="100000"/>
                  </a:lnSpc>
                  <a:spcBef>
                    <a:spcPts val="0"/>
                  </a:spcBef>
                  <a:spcAft>
                    <a:spcPts val="0"/>
                  </a:spcAft>
                  <a:buClr>
                    <a:srgbClr val="1F1F1F"/>
                  </a:buClr>
                  <a:buSzPts val="1000"/>
                  <a:buFont typeface="Arial"/>
                  <a:buChar char="•"/>
                </a:pPr>
                <a:r>
                  <a:rPr lang="en-US" sz="1000" b="0" i="0" u="none" strike="noStrike" cap="none">
                    <a:solidFill>
                      <a:srgbClr val="1F1F1F"/>
                    </a:solidFill>
                    <a:latin typeface="Arial"/>
                    <a:ea typeface="Arial"/>
                    <a:cs typeface="Arial"/>
                    <a:sym typeface="Arial"/>
                  </a:rPr>
                  <a:t>Provide forum for GTM employees to ask questions and obtain quick answers related to GTM Launch week questions (comp plans, IT information sources, escalations of potential issues, etc.)</a:t>
                </a:r>
                <a:endParaRPr sz="1400" b="0" i="0" u="none" strike="noStrike" cap="none">
                  <a:solidFill>
                    <a:srgbClr val="000000"/>
                  </a:solidFill>
                  <a:latin typeface="Arial"/>
                  <a:ea typeface="Arial"/>
                  <a:cs typeface="Arial"/>
                  <a:sym typeface="Arial"/>
                </a:endParaRPr>
              </a:p>
            </p:txBody>
          </p:sp>
          <p:sp>
            <p:nvSpPr>
              <p:cNvPr id="2006" name="Google Shape;2006;p17"/>
              <p:cNvSpPr/>
              <p:nvPr/>
            </p:nvSpPr>
            <p:spPr>
              <a:xfrm>
                <a:off x="609600" y="2522737"/>
                <a:ext cx="2343150" cy="681829"/>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grpSp>
        <p:grpSp>
          <p:nvGrpSpPr>
            <p:cNvPr id="2007" name="Google Shape;2007;p17"/>
            <p:cNvGrpSpPr/>
            <p:nvPr/>
          </p:nvGrpSpPr>
          <p:grpSpPr>
            <a:xfrm>
              <a:off x="609600" y="3296330"/>
              <a:ext cx="10972800" cy="681829"/>
              <a:chOff x="609600" y="3235724"/>
              <a:chExt cx="10972800" cy="681829"/>
            </a:xfrm>
          </p:grpSpPr>
          <p:sp>
            <p:nvSpPr>
              <p:cNvPr id="2008" name="Google Shape;2008;p17"/>
              <p:cNvSpPr/>
              <p:nvPr/>
            </p:nvSpPr>
            <p:spPr>
              <a:xfrm>
                <a:off x="2425701" y="3235724"/>
                <a:ext cx="9156699" cy="681829"/>
              </a:xfrm>
              <a:prstGeom prst="rect">
                <a:avLst/>
              </a:prstGeom>
              <a:solidFill>
                <a:srgbClr val="FFFFFF"/>
              </a:solidFill>
              <a:ln>
                <a:noFill/>
              </a:ln>
            </p:spPr>
            <p:txBody>
              <a:bodyPr spcFirstLastPara="1" wrap="square" lIns="648000" tIns="45700" rIns="91425" bIns="45700" anchor="ctr" anchorCtr="0">
                <a:noAutofit/>
              </a:bodyPr>
              <a:lstStyle/>
              <a:p>
                <a:pPr marL="171450" indent="-171450">
                  <a:buClr>
                    <a:srgbClr val="1F1F1F"/>
                  </a:buClr>
                  <a:buSzPts val="1000"/>
                  <a:buFont typeface="Arial"/>
                  <a:buChar char="•"/>
                </a:pPr>
                <a:r>
                  <a:rPr lang="en-US" sz="1000" b="0" i="0" u="none" strike="noStrike" cap="none">
                    <a:solidFill>
                      <a:srgbClr val="1F1F1F"/>
                    </a:solidFill>
                    <a:latin typeface="Arial"/>
                    <a:ea typeface="Arial"/>
                    <a:cs typeface="Arial"/>
                    <a:sym typeface="Arial"/>
                  </a:rPr>
                  <a:t>To be held </a:t>
                </a:r>
                <a:r>
                  <a:rPr lang="en-US" sz="1000">
                    <a:solidFill>
                      <a:srgbClr val="1F1F1F"/>
                    </a:solidFill>
                    <a:latin typeface="Arial"/>
                    <a:ea typeface="Arial"/>
                    <a:cs typeface="Arial"/>
                    <a:sym typeface="Arial"/>
                  </a:rPr>
                  <a:t>from XX Date to XX Date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1F1F1F"/>
                  </a:buClr>
                  <a:buSzPts val="1000"/>
                  <a:buFont typeface="Arial"/>
                  <a:buChar char="•"/>
                </a:pPr>
                <a:r>
                  <a:rPr lang="en-US" sz="1000" b="0" i="0" u="none" strike="noStrike" cap="none">
                    <a:solidFill>
                      <a:srgbClr val="1F1F1F"/>
                    </a:solidFill>
                    <a:latin typeface="Arial"/>
                    <a:ea typeface="Arial"/>
                    <a:cs typeface="Arial"/>
                    <a:sym typeface="Arial"/>
                  </a:rPr>
                  <a:t>1 hour per day per region (APJ afternoon/EMEA morning, EMEA morning, AMS afternoon)</a:t>
                </a:r>
                <a:endParaRPr sz="1400" b="0" i="0" u="none" strike="noStrike" cap="none">
                  <a:solidFill>
                    <a:srgbClr val="000000"/>
                  </a:solidFill>
                  <a:latin typeface="Arial"/>
                  <a:ea typeface="Arial"/>
                  <a:cs typeface="Arial"/>
                  <a:sym typeface="Arial"/>
                </a:endParaRPr>
              </a:p>
            </p:txBody>
          </p:sp>
          <p:sp>
            <p:nvSpPr>
              <p:cNvPr id="2009" name="Google Shape;2009;p17"/>
              <p:cNvSpPr/>
              <p:nvPr/>
            </p:nvSpPr>
            <p:spPr>
              <a:xfrm>
                <a:off x="609600" y="3235724"/>
                <a:ext cx="2343150" cy="681829"/>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WHEN</a:t>
                </a:r>
                <a:r>
                  <a:rPr lang="en-US" sz="18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grpSp>
          <p:nvGrpSpPr>
            <p:cNvPr id="2010" name="Google Shape;2010;p17"/>
            <p:cNvGrpSpPr/>
            <p:nvPr/>
          </p:nvGrpSpPr>
          <p:grpSpPr>
            <a:xfrm>
              <a:off x="609600" y="4031833"/>
              <a:ext cx="10972800" cy="681829"/>
              <a:chOff x="609600" y="3948711"/>
              <a:chExt cx="10972800" cy="681829"/>
            </a:xfrm>
          </p:grpSpPr>
          <p:sp>
            <p:nvSpPr>
              <p:cNvPr id="2011" name="Google Shape;2011;p17"/>
              <p:cNvSpPr/>
              <p:nvPr/>
            </p:nvSpPr>
            <p:spPr>
              <a:xfrm>
                <a:off x="2425701" y="3948711"/>
                <a:ext cx="9156699" cy="681829"/>
              </a:xfrm>
              <a:prstGeom prst="rect">
                <a:avLst/>
              </a:prstGeom>
              <a:solidFill>
                <a:srgbClr val="FFFFFF"/>
              </a:solidFill>
              <a:ln>
                <a:noFill/>
              </a:ln>
            </p:spPr>
            <p:txBody>
              <a:bodyPr spcFirstLastPara="1" wrap="square" lIns="648000" tIns="45700" rIns="91425" bIns="45700" anchor="ctr" anchorCtr="0">
                <a:noAutofit/>
              </a:bodyPr>
              <a:lstStyle/>
              <a:p>
                <a:pPr marL="171450" indent="-171450">
                  <a:buClr>
                    <a:srgbClr val="1F1F1F"/>
                  </a:buClr>
                  <a:buSzPts val="1000"/>
                  <a:buFont typeface="Arial"/>
                  <a:buChar char="•"/>
                </a:pPr>
                <a:r>
                  <a:rPr lang="en-US" sz="1000" b="0" i="0" u="none" strike="noStrike" cap="none">
                    <a:solidFill>
                      <a:srgbClr val="1F1F1F"/>
                    </a:solidFill>
                    <a:latin typeface="Arial"/>
                    <a:ea typeface="Arial"/>
                    <a:cs typeface="Arial"/>
                    <a:sym typeface="Arial"/>
                  </a:rPr>
                  <a:t>GTM information experts</a:t>
                </a:r>
                <a:r>
                  <a:rPr lang="en-US" sz="1000">
                    <a:solidFill>
                      <a:srgbClr val="1F1F1F"/>
                    </a:solidFill>
                    <a:latin typeface="Arial"/>
                    <a:ea typeface="Arial"/>
                    <a:cs typeface="Arial"/>
                    <a:sym typeface="Arial"/>
                  </a:rPr>
                  <a:t>: [insert names here]</a:t>
                </a:r>
                <a:endParaRPr sz="1400" b="0" i="0" u="none" strike="noStrike" cap="none">
                  <a:solidFill>
                    <a:srgbClr val="000000"/>
                  </a:solidFill>
                  <a:latin typeface="Arial"/>
                  <a:ea typeface="Arial"/>
                  <a:cs typeface="Arial"/>
                  <a:sym typeface="Arial"/>
                </a:endParaRPr>
              </a:p>
            </p:txBody>
          </p:sp>
          <p:sp>
            <p:nvSpPr>
              <p:cNvPr id="2012" name="Google Shape;2012;p17"/>
              <p:cNvSpPr/>
              <p:nvPr/>
            </p:nvSpPr>
            <p:spPr>
              <a:xfrm>
                <a:off x="609600" y="3948711"/>
                <a:ext cx="2343150" cy="681829"/>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grpSp>
        <p:grpSp>
          <p:nvGrpSpPr>
            <p:cNvPr id="2013" name="Google Shape;2013;p17"/>
            <p:cNvGrpSpPr/>
            <p:nvPr/>
          </p:nvGrpSpPr>
          <p:grpSpPr>
            <a:xfrm>
              <a:off x="609600" y="4767336"/>
              <a:ext cx="10972800" cy="681829"/>
              <a:chOff x="609600" y="4661696"/>
              <a:chExt cx="10972800" cy="681829"/>
            </a:xfrm>
          </p:grpSpPr>
          <p:sp>
            <p:nvSpPr>
              <p:cNvPr id="2014" name="Google Shape;2014;p17"/>
              <p:cNvSpPr/>
              <p:nvPr/>
            </p:nvSpPr>
            <p:spPr>
              <a:xfrm>
                <a:off x="2425701" y="4661696"/>
                <a:ext cx="9156699" cy="681829"/>
              </a:xfrm>
              <a:prstGeom prst="rect">
                <a:avLst/>
              </a:prstGeom>
              <a:solidFill>
                <a:srgbClr val="FFFFFF"/>
              </a:solidFill>
              <a:ln>
                <a:noFill/>
              </a:ln>
            </p:spPr>
            <p:txBody>
              <a:bodyPr spcFirstLastPara="1" wrap="square" lIns="648000" tIns="45700" rIns="91425" bIns="45700" anchor="ctr" anchorCtr="0">
                <a:noAutofit/>
              </a:bodyPr>
              <a:lstStyle/>
              <a:p>
                <a:pPr marL="171450" marR="0" lvl="0" indent="-171450" algn="l" rtl="0">
                  <a:lnSpc>
                    <a:spcPct val="100000"/>
                  </a:lnSpc>
                  <a:spcBef>
                    <a:spcPts val="0"/>
                  </a:spcBef>
                  <a:spcAft>
                    <a:spcPts val="0"/>
                  </a:spcAft>
                  <a:buClr>
                    <a:srgbClr val="1F1F1F"/>
                  </a:buClr>
                  <a:buSzPts val="1000"/>
                  <a:buFont typeface="Arial"/>
                  <a:buChar char="•"/>
                </a:pPr>
                <a:r>
                  <a:rPr lang="en-US" sz="1000" b="0" i="0" u="none" strike="noStrike" cap="none">
                    <a:solidFill>
                      <a:srgbClr val="1F1F1F"/>
                    </a:solidFill>
                    <a:latin typeface="Arial"/>
                    <a:ea typeface="Arial"/>
                    <a:cs typeface="Arial"/>
                    <a:sym typeface="Arial"/>
                  </a:rPr>
                  <a:t>Provide expert team with information sources (Leader guide, Flip Book, FAQs, contact lists for relevant IT systems, comp plans, talking points for strategic rationale)</a:t>
                </a:r>
                <a:endParaRPr lang="en-US" sz="1400" b="0" i="0" u="none" strike="noStrike" cap="none">
                  <a:solidFill>
                    <a:srgbClr val="000000"/>
                  </a:solidFill>
                  <a:latin typeface="Arial"/>
                  <a:ea typeface="Arial"/>
                  <a:cs typeface="Arial"/>
                </a:endParaRPr>
              </a:p>
              <a:p>
                <a:pPr marL="171450" indent="-171450">
                  <a:buClr>
                    <a:srgbClr val="1F1F1F"/>
                  </a:buClr>
                  <a:buSzPts val="1000"/>
                  <a:buFont typeface="Arial"/>
                  <a:buChar char="•"/>
                </a:pPr>
                <a:r>
                  <a:rPr lang="en-US" sz="1000" b="0" i="0" u="none" strike="noStrike" cap="none">
                    <a:solidFill>
                      <a:srgbClr val="1F1F1F"/>
                    </a:solidFill>
                    <a:latin typeface="Arial"/>
                    <a:ea typeface="Arial"/>
                    <a:cs typeface="Arial"/>
                    <a:sym typeface="Arial"/>
                  </a:rPr>
                  <a:t>Availability and details of “Office Hours” to be communicated post SKO and in </a:t>
                </a:r>
                <a:r>
                  <a:rPr lang="en-US" sz="1000">
                    <a:solidFill>
                      <a:srgbClr val="1F1F1F"/>
                    </a:solidFill>
                    <a:latin typeface="Arial"/>
                    <a:ea typeface="Arial"/>
                    <a:cs typeface="Arial"/>
                    <a:sym typeface="Arial"/>
                  </a:rPr>
                  <a:t>CRO and</a:t>
                </a:r>
                <a:r>
                  <a:rPr lang="en-US" sz="1000" b="0" i="0" u="none" strike="noStrike" cap="none">
                    <a:solidFill>
                      <a:srgbClr val="1F1F1F"/>
                    </a:solidFill>
                    <a:latin typeface="Arial"/>
                    <a:ea typeface="Arial"/>
                    <a:cs typeface="Arial"/>
                    <a:sym typeface="Arial"/>
                  </a:rPr>
                  <a:t> Regional EVPs Launch Week emails</a:t>
                </a:r>
                <a:endParaRPr sz="1400" b="0" i="0" u="none" strike="noStrike" cap="none">
                  <a:solidFill>
                    <a:srgbClr val="000000"/>
                  </a:solidFill>
                  <a:latin typeface="Arial"/>
                  <a:ea typeface="Arial"/>
                  <a:cs typeface="Arial"/>
                  <a:sym typeface="Arial"/>
                </a:endParaRPr>
              </a:p>
            </p:txBody>
          </p:sp>
          <p:sp>
            <p:nvSpPr>
              <p:cNvPr id="2015" name="Google Shape;2015;p17"/>
              <p:cNvSpPr/>
              <p:nvPr/>
            </p:nvSpPr>
            <p:spPr>
              <a:xfrm>
                <a:off x="609600" y="4661696"/>
                <a:ext cx="2343150" cy="681829"/>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a:lstStyle/>
          <a:p>
            <a:r>
              <a:rPr lang="en-US" dirty="0"/>
              <a:t>For more resources like this, contact your advisor or visit SBI Pro.</a:t>
            </a:r>
          </a:p>
        </p:txBody>
      </p:sp>
    </p:spTree>
    <p:extLst>
      <p:ext uri="{BB962C8B-B14F-4D97-AF65-F5344CB8AC3E}">
        <p14:creationId xmlns:p14="http://schemas.microsoft.com/office/powerpoint/2010/main" val="59974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7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dirty="0"/>
              <a:t>Use the four stages of change management to inform the FYXX GTM plan</a:t>
            </a:r>
            <a:endParaRPr dirty="0"/>
          </a:p>
        </p:txBody>
      </p:sp>
      <p:sp>
        <p:nvSpPr>
          <p:cNvPr id="1311" name="Google Shape;1311;p75"/>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
        <p:nvSpPr>
          <p:cNvPr id="1312" name="Google Shape;1312;p75"/>
          <p:cNvSpPr/>
          <p:nvPr/>
        </p:nvSpPr>
        <p:spPr>
          <a:xfrm>
            <a:off x="4702457" y="1793081"/>
            <a:ext cx="5979775" cy="1974925"/>
          </a:xfrm>
          <a:custGeom>
            <a:avLst/>
            <a:gdLst/>
            <a:ahLst/>
            <a:cxnLst/>
            <a:rect l="l" t="t" r="r" b="b"/>
            <a:pathLst>
              <a:path w="239191" h="78997" extrusionOk="0">
                <a:moveTo>
                  <a:pt x="0" y="43417"/>
                </a:moveTo>
                <a:cubicBezTo>
                  <a:pt x="5263" y="44009"/>
                  <a:pt x="16117" y="41247"/>
                  <a:pt x="31576" y="46970"/>
                </a:cubicBezTo>
                <a:cubicBezTo>
                  <a:pt x="47035" y="52693"/>
                  <a:pt x="58153" y="85585"/>
                  <a:pt x="92755" y="77757"/>
                </a:cubicBezTo>
                <a:cubicBezTo>
                  <a:pt x="127358" y="69929"/>
                  <a:pt x="214785" y="12960"/>
                  <a:pt x="239191" y="0"/>
                </a:cubicBezTo>
              </a:path>
            </a:pathLst>
          </a:custGeom>
          <a:noFill/>
          <a:ln w="38100" cap="flat" cmpd="sng">
            <a:solidFill>
              <a:srgbClr val="1156A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cxnSp>
        <p:nvCxnSpPr>
          <p:cNvPr id="1313" name="Google Shape;1313;p75"/>
          <p:cNvCxnSpPr/>
          <p:nvPr/>
        </p:nvCxnSpPr>
        <p:spPr>
          <a:xfrm>
            <a:off x="4348224" y="1295400"/>
            <a:ext cx="28800" cy="2975700"/>
          </a:xfrm>
          <a:prstGeom prst="straightConnector1">
            <a:avLst/>
          </a:prstGeom>
          <a:noFill/>
          <a:ln w="57150" cap="flat" cmpd="sng">
            <a:solidFill>
              <a:srgbClr val="03327C"/>
            </a:solidFill>
            <a:prstDash val="solid"/>
            <a:round/>
            <a:headEnd type="none" w="sm" len="sm"/>
            <a:tailEnd type="none" w="sm" len="sm"/>
          </a:ln>
        </p:spPr>
      </p:cxnSp>
      <p:cxnSp>
        <p:nvCxnSpPr>
          <p:cNvPr id="1314" name="Google Shape;1314;p75"/>
          <p:cNvCxnSpPr/>
          <p:nvPr/>
        </p:nvCxnSpPr>
        <p:spPr>
          <a:xfrm flipH="1">
            <a:off x="4362600" y="4218008"/>
            <a:ext cx="7219800" cy="24000"/>
          </a:xfrm>
          <a:prstGeom prst="straightConnector1">
            <a:avLst/>
          </a:prstGeom>
          <a:noFill/>
          <a:ln w="57150" cap="flat" cmpd="sng">
            <a:solidFill>
              <a:srgbClr val="03327C"/>
            </a:solidFill>
            <a:prstDash val="solid"/>
            <a:round/>
            <a:headEnd type="none" w="sm" len="sm"/>
            <a:tailEnd type="none" w="sm" len="sm"/>
          </a:ln>
        </p:spPr>
      </p:cxnSp>
      <p:graphicFrame>
        <p:nvGraphicFramePr>
          <p:cNvPr id="1315" name="Google Shape;1315;p75"/>
          <p:cNvGraphicFramePr/>
          <p:nvPr/>
        </p:nvGraphicFramePr>
        <p:xfrm>
          <a:off x="4347000" y="4453543"/>
          <a:ext cx="7235400" cy="1407200"/>
        </p:xfrm>
        <a:graphic>
          <a:graphicData uri="http://schemas.openxmlformats.org/drawingml/2006/table">
            <a:tbl>
              <a:tblPr>
                <a:noFill/>
              </a:tblPr>
              <a:tblGrid>
                <a:gridCol w="1808850">
                  <a:extLst>
                    <a:ext uri="{9D8B030D-6E8A-4147-A177-3AD203B41FA5}">
                      <a16:colId xmlns:a16="http://schemas.microsoft.com/office/drawing/2014/main" val="20000"/>
                    </a:ext>
                  </a:extLst>
                </a:gridCol>
                <a:gridCol w="1808850">
                  <a:extLst>
                    <a:ext uri="{9D8B030D-6E8A-4147-A177-3AD203B41FA5}">
                      <a16:colId xmlns:a16="http://schemas.microsoft.com/office/drawing/2014/main" val="20001"/>
                    </a:ext>
                  </a:extLst>
                </a:gridCol>
                <a:gridCol w="1808850">
                  <a:extLst>
                    <a:ext uri="{9D8B030D-6E8A-4147-A177-3AD203B41FA5}">
                      <a16:colId xmlns:a16="http://schemas.microsoft.com/office/drawing/2014/main" val="20002"/>
                    </a:ext>
                  </a:extLst>
                </a:gridCol>
                <a:gridCol w="1808850">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chemeClr val="lt1"/>
                          </a:solidFill>
                        </a:rPr>
                        <a:t>Stage 1</a:t>
                      </a:r>
                      <a:endParaRPr sz="1400" b="1" u="sng" strike="noStrike" cap="none">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chemeClr val="lt1"/>
                          </a:solidFill>
                        </a:rPr>
                        <a:t>Stage 2</a:t>
                      </a:r>
                      <a:endParaRPr sz="1400" b="1" u="sng" strike="noStrike" cap="none">
                        <a:solidFill>
                          <a:schemeClr val="lt1"/>
                        </a:solidFill>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chemeClr val="lt1"/>
                          </a:solidFill>
                        </a:rPr>
                        <a:t>Stage 3</a:t>
                      </a:r>
                      <a:endParaRPr sz="1400" b="1" u="sng" strike="noStrike" cap="none">
                        <a:solidFill>
                          <a:schemeClr val="lt1"/>
                        </a:solidFill>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chemeClr val="lt1"/>
                          </a:solidFill>
                        </a:rPr>
                        <a:t>Stage 4</a:t>
                      </a:r>
                      <a:endParaRPr sz="1400" b="1" u="sng" strike="noStrike" cap="none">
                        <a:solidFill>
                          <a:schemeClr val="lt1"/>
                        </a:solidFill>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3327C"/>
                    </a:solidFill>
                  </a:tcPr>
                </a:tc>
                <a:extLst>
                  <a:ext uri="{0D108BD9-81ED-4DB2-BD59-A6C34878D82A}">
                    <a16:rowId xmlns:a16="http://schemas.microsoft.com/office/drawing/2014/main" val="10000"/>
                  </a:ext>
                </a:extLst>
              </a:tr>
              <a:tr h="518175">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t>Shock, Rejection</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t>Anger, Fear</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t>Initial Acceptance</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t>Commitment</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518175">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t>Communicate </a:t>
                      </a:r>
                      <a:br>
                        <a:rPr lang="en-US" sz="1200" u="none" strike="noStrike" cap="none"/>
                      </a:br>
                      <a:r>
                        <a:rPr lang="en-US" sz="1200" u="none" strike="noStrike" cap="none"/>
                        <a:t>Clearly &amp; Often</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chemeClr val="dk2"/>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t>Listen &amp; </a:t>
                      </a:r>
                      <a:br>
                        <a:rPr lang="en-US" sz="1200" u="none" strike="noStrike" cap="none"/>
                      </a:br>
                      <a:r>
                        <a:rPr lang="en-US" sz="1200" u="none" strike="noStrike" cap="none"/>
                        <a:t>Observe</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chemeClr val="dk2"/>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t>Offer Training &amp; Opportunities</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chemeClr val="dk2"/>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t>Celebrate </a:t>
                      </a:r>
                      <a:br>
                        <a:rPr lang="en-US" sz="1200" u="none" strike="noStrike" cap="none"/>
                      </a:br>
                      <a:r>
                        <a:rPr lang="en-US" sz="1200" u="none" strike="noStrike" cap="none"/>
                        <a:t>Success</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chemeClr val="dk2"/>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cxnSp>
        <p:nvCxnSpPr>
          <p:cNvPr id="1316" name="Google Shape;1316;p75"/>
          <p:cNvCxnSpPr/>
          <p:nvPr/>
        </p:nvCxnSpPr>
        <p:spPr>
          <a:xfrm>
            <a:off x="4374750" y="2826635"/>
            <a:ext cx="6978600" cy="33900"/>
          </a:xfrm>
          <a:prstGeom prst="straightConnector1">
            <a:avLst/>
          </a:prstGeom>
          <a:noFill/>
          <a:ln w="9525" cap="flat" cmpd="sng">
            <a:solidFill>
              <a:srgbClr val="F17038"/>
            </a:solidFill>
            <a:prstDash val="dash"/>
            <a:round/>
            <a:headEnd type="none" w="sm" len="sm"/>
            <a:tailEnd type="none" w="sm" len="sm"/>
          </a:ln>
        </p:spPr>
      </p:cxnSp>
      <p:sp>
        <p:nvSpPr>
          <p:cNvPr id="1317" name="Google Shape;1317;p75"/>
          <p:cNvSpPr txBox="1"/>
          <p:nvPr/>
        </p:nvSpPr>
        <p:spPr>
          <a:xfrm rot="-5400000">
            <a:off x="2777937" y="2628405"/>
            <a:ext cx="27432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1F1F"/>
              </a:buClr>
              <a:buSzPts val="1400"/>
              <a:buFont typeface="Arial"/>
              <a:buNone/>
            </a:pPr>
            <a:r>
              <a:rPr lang="en-US" sz="1800" b="1" i="1" u="none" strike="noStrike" cap="none">
                <a:solidFill>
                  <a:srgbClr val="1F1F1F"/>
                </a:solidFill>
                <a:latin typeface="Arial"/>
                <a:ea typeface="Arial"/>
                <a:cs typeface="Arial"/>
                <a:sym typeface="Arial"/>
              </a:rPr>
              <a:t>Impact</a:t>
            </a:r>
            <a:endParaRPr sz="1800" b="0" i="0" u="none" strike="noStrike" cap="none">
              <a:solidFill>
                <a:srgbClr val="1F1F1F"/>
              </a:solidFill>
              <a:latin typeface="Arial"/>
              <a:ea typeface="Arial"/>
              <a:cs typeface="Arial"/>
              <a:sym typeface="Arial"/>
            </a:endParaRPr>
          </a:p>
        </p:txBody>
      </p:sp>
      <p:sp>
        <p:nvSpPr>
          <p:cNvPr id="1318" name="Google Shape;1318;p75"/>
          <p:cNvSpPr txBox="1"/>
          <p:nvPr/>
        </p:nvSpPr>
        <p:spPr>
          <a:xfrm>
            <a:off x="5099867" y="1892715"/>
            <a:ext cx="1344600"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400"/>
              <a:buFont typeface="Arial"/>
              <a:buNone/>
            </a:pPr>
            <a:r>
              <a:rPr lang="en-US" sz="1000" b="1" i="1" u="none" strike="noStrike" cap="none">
                <a:solidFill>
                  <a:srgbClr val="1F1F1F"/>
                </a:solidFill>
                <a:latin typeface="Arial"/>
                <a:ea typeface="Arial"/>
                <a:cs typeface="Arial"/>
                <a:sym typeface="Arial"/>
              </a:rPr>
              <a:t>DENIAL</a:t>
            </a:r>
            <a:endParaRPr sz="1000" b="0" i="0" u="none" strike="noStrike" cap="none">
              <a:solidFill>
                <a:srgbClr val="1F1F1F"/>
              </a:solidFill>
              <a:latin typeface="Arial"/>
              <a:ea typeface="Arial"/>
              <a:cs typeface="Arial"/>
              <a:sym typeface="Arial"/>
            </a:endParaRPr>
          </a:p>
        </p:txBody>
      </p:sp>
      <p:sp>
        <p:nvSpPr>
          <p:cNvPr id="1319" name="Google Shape;1319;p75"/>
          <p:cNvSpPr txBox="1"/>
          <p:nvPr/>
        </p:nvSpPr>
        <p:spPr>
          <a:xfrm>
            <a:off x="6815102" y="2792705"/>
            <a:ext cx="1344600"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400"/>
              <a:buFont typeface="Arial"/>
              <a:buNone/>
            </a:pPr>
            <a:r>
              <a:rPr lang="en-US" sz="1000" b="1" i="1" u="none" strike="noStrike" cap="none">
                <a:solidFill>
                  <a:srgbClr val="1F1F1F"/>
                </a:solidFill>
                <a:latin typeface="Arial"/>
                <a:ea typeface="Arial"/>
                <a:cs typeface="Arial"/>
                <a:sym typeface="Arial"/>
              </a:rPr>
              <a:t>OBJECTION</a:t>
            </a:r>
            <a:endParaRPr sz="1000" b="0" i="0" u="none" strike="noStrike" cap="none">
              <a:solidFill>
                <a:srgbClr val="1F1F1F"/>
              </a:solidFill>
              <a:latin typeface="Arial"/>
              <a:ea typeface="Arial"/>
              <a:cs typeface="Arial"/>
              <a:sym typeface="Arial"/>
            </a:endParaRPr>
          </a:p>
        </p:txBody>
      </p:sp>
      <p:sp>
        <p:nvSpPr>
          <p:cNvPr id="1320" name="Google Shape;1320;p75"/>
          <p:cNvSpPr txBox="1"/>
          <p:nvPr/>
        </p:nvSpPr>
        <p:spPr>
          <a:xfrm>
            <a:off x="8447711" y="2078546"/>
            <a:ext cx="1474800"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400"/>
              <a:buFont typeface="Arial"/>
              <a:buNone/>
            </a:pPr>
            <a:r>
              <a:rPr lang="en-US" sz="1000" b="1" i="1" u="none" strike="noStrike" cap="none">
                <a:solidFill>
                  <a:srgbClr val="1F1F1F"/>
                </a:solidFill>
                <a:latin typeface="Arial"/>
                <a:ea typeface="Arial"/>
                <a:cs typeface="Arial"/>
                <a:sym typeface="Arial"/>
              </a:rPr>
              <a:t>EXPLORATION</a:t>
            </a:r>
            <a:endParaRPr sz="1000" b="0" i="0" u="none" strike="noStrike" cap="none">
              <a:solidFill>
                <a:srgbClr val="1F1F1F"/>
              </a:solidFill>
              <a:latin typeface="Arial"/>
              <a:ea typeface="Arial"/>
              <a:cs typeface="Arial"/>
              <a:sym typeface="Arial"/>
            </a:endParaRPr>
          </a:p>
        </p:txBody>
      </p:sp>
      <p:sp>
        <p:nvSpPr>
          <p:cNvPr id="1321" name="Google Shape;1321;p75"/>
          <p:cNvSpPr txBox="1"/>
          <p:nvPr/>
        </p:nvSpPr>
        <p:spPr>
          <a:xfrm>
            <a:off x="10697379" y="1295400"/>
            <a:ext cx="1165800"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400"/>
              <a:buFont typeface="Arial"/>
              <a:buNone/>
            </a:pPr>
            <a:r>
              <a:rPr lang="en-US" sz="1000" b="1" i="1" u="none" strike="noStrike" cap="none">
                <a:solidFill>
                  <a:srgbClr val="1F1F1F"/>
                </a:solidFill>
                <a:latin typeface="Arial"/>
                <a:ea typeface="Arial"/>
                <a:cs typeface="Arial"/>
                <a:sym typeface="Arial"/>
              </a:rPr>
              <a:t>ADOPTION</a:t>
            </a:r>
            <a:endParaRPr sz="1000" b="0" i="0" u="none" strike="noStrike" cap="none">
              <a:solidFill>
                <a:srgbClr val="1F1F1F"/>
              </a:solidFill>
              <a:latin typeface="Arial"/>
              <a:ea typeface="Arial"/>
              <a:cs typeface="Arial"/>
              <a:sym typeface="Arial"/>
            </a:endParaRPr>
          </a:p>
        </p:txBody>
      </p:sp>
      <p:sp>
        <p:nvSpPr>
          <p:cNvPr id="1322" name="Google Shape;1322;p75"/>
          <p:cNvSpPr/>
          <p:nvPr/>
        </p:nvSpPr>
        <p:spPr>
          <a:xfrm>
            <a:off x="611189" y="1295400"/>
            <a:ext cx="3092444" cy="2893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F1F1F"/>
              </a:buClr>
              <a:buSzPts val="1400"/>
              <a:buFont typeface="Arial"/>
              <a:buNone/>
            </a:pPr>
            <a:r>
              <a:rPr lang="en-US" sz="1400" b="0" i="0" u="none" strike="noStrike" cap="none">
                <a:solidFill>
                  <a:srgbClr val="1F1F1F"/>
                </a:solidFill>
                <a:latin typeface="Arial"/>
                <a:ea typeface="Arial"/>
                <a:cs typeface="Arial"/>
                <a:sym typeface="Arial"/>
              </a:rPr>
              <a:t>With any transition, the </a:t>
            </a:r>
            <a:r>
              <a:rPr lang="en-US" sz="1400" b="1" i="0" u="none" strike="noStrike" cap="none">
                <a:solidFill>
                  <a:srgbClr val="1F1F1F"/>
                </a:solidFill>
                <a:latin typeface="Arial"/>
                <a:ea typeface="Arial"/>
                <a:cs typeface="Arial"/>
                <a:sym typeface="Arial"/>
              </a:rPr>
              <a:t>organization must manage through the change</a:t>
            </a:r>
            <a:r>
              <a:rPr lang="en-US" sz="1400" b="0" i="0" u="none" strike="noStrike" cap="none">
                <a:solidFill>
                  <a:srgbClr val="1F1F1F"/>
                </a:solidFill>
                <a:latin typeface="Arial"/>
                <a:ea typeface="Arial"/>
                <a:cs typeface="Arial"/>
                <a:sym typeface="Arial"/>
              </a:rPr>
              <a:t>.  This includes allowing people to progress through the behavior stages after the initial impact.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600"/>
              </a:spcBef>
              <a:spcAft>
                <a:spcPts val="0"/>
              </a:spcAft>
              <a:buClr>
                <a:srgbClr val="1F1F1F"/>
              </a:buClr>
              <a:buSzPts val="1400"/>
              <a:buFont typeface="Arial"/>
              <a:buNone/>
            </a:pPr>
            <a:r>
              <a:rPr lang="en-US" sz="1400" b="0" i="0" u="none" strike="noStrike" cap="none">
                <a:solidFill>
                  <a:srgbClr val="1F1F1F"/>
                </a:solidFill>
                <a:latin typeface="Arial"/>
                <a:ea typeface="Arial"/>
                <a:cs typeface="Arial"/>
                <a:sym typeface="Arial"/>
              </a:rPr>
              <a:t>Risks to success are real.  Watch for specific negative reactions.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600"/>
              </a:spcBef>
              <a:spcAft>
                <a:spcPts val="0"/>
              </a:spcAft>
              <a:buClr>
                <a:srgbClr val="1F1F1F"/>
              </a:buClr>
              <a:buSzPts val="1400"/>
              <a:buFont typeface="Arial"/>
              <a:buNone/>
            </a:pPr>
            <a:r>
              <a:rPr lang="en-US" sz="1400" b="0" i="0" u="none" strike="noStrike" cap="none">
                <a:solidFill>
                  <a:srgbClr val="1F1F1F"/>
                </a:solidFill>
                <a:latin typeface="Arial"/>
                <a:ea typeface="Arial"/>
                <a:cs typeface="Arial"/>
                <a:sym typeface="Arial"/>
              </a:rPr>
              <a:t>Take specific actions to help them manage through the change and eventually celebrate success.</a:t>
            </a:r>
            <a:endParaRPr sz="1400" b="0" i="0" u="none" strike="noStrike" cap="none">
              <a:solidFill>
                <a:srgbClr val="000000"/>
              </a:solidFill>
              <a:latin typeface="Arial"/>
              <a:ea typeface="Arial"/>
              <a:cs typeface="Arial"/>
              <a:sym typeface="Arial"/>
            </a:endParaRPr>
          </a:p>
        </p:txBody>
      </p:sp>
      <p:cxnSp>
        <p:nvCxnSpPr>
          <p:cNvPr id="1323" name="Google Shape;1323;p75"/>
          <p:cNvCxnSpPr/>
          <p:nvPr/>
        </p:nvCxnSpPr>
        <p:spPr>
          <a:xfrm rot="10800000">
            <a:off x="5105400" y="2000250"/>
            <a:ext cx="0" cy="885825"/>
          </a:xfrm>
          <a:prstGeom prst="straightConnector1">
            <a:avLst/>
          </a:prstGeom>
          <a:noFill/>
          <a:ln w="9525" cap="flat" cmpd="sng">
            <a:solidFill>
              <a:srgbClr val="0C53A2"/>
            </a:solidFill>
            <a:prstDash val="solid"/>
            <a:round/>
            <a:headEnd type="none" w="sm" len="sm"/>
            <a:tailEnd type="diamond" w="med" len="med"/>
          </a:ln>
        </p:spPr>
      </p:cxnSp>
      <p:cxnSp>
        <p:nvCxnSpPr>
          <p:cNvPr id="1324" name="Google Shape;1324;p75"/>
          <p:cNvCxnSpPr/>
          <p:nvPr/>
        </p:nvCxnSpPr>
        <p:spPr>
          <a:xfrm rot="10800000">
            <a:off x="6743700" y="2889250"/>
            <a:ext cx="0" cy="885825"/>
          </a:xfrm>
          <a:prstGeom prst="straightConnector1">
            <a:avLst/>
          </a:prstGeom>
          <a:noFill/>
          <a:ln w="9525" cap="flat" cmpd="sng">
            <a:solidFill>
              <a:srgbClr val="0C53A2"/>
            </a:solidFill>
            <a:prstDash val="solid"/>
            <a:round/>
            <a:headEnd type="none" w="sm" len="sm"/>
            <a:tailEnd type="diamond" w="med" len="med"/>
          </a:ln>
        </p:spPr>
      </p:cxnSp>
      <p:cxnSp>
        <p:nvCxnSpPr>
          <p:cNvPr id="1325" name="Google Shape;1325;p75"/>
          <p:cNvCxnSpPr/>
          <p:nvPr/>
        </p:nvCxnSpPr>
        <p:spPr>
          <a:xfrm rot="10800000">
            <a:off x="8374380" y="2211070"/>
            <a:ext cx="0" cy="885825"/>
          </a:xfrm>
          <a:prstGeom prst="straightConnector1">
            <a:avLst/>
          </a:prstGeom>
          <a:noFill/>
          <a:ln w="9525" cap="flat" cmpd="sng">
            <a:solidFill>
              <a:srgbClr val="0C53A2"/>
            </a:solidFill>
            <a:prstDash val="solid"/>
            <a:round/>
            <a:headEnd type="none" w="sm" len="sm"/>
            <a:tailEnd type="diamond" w="med" len="med"/>
          </a:ln>
        </p:spPr>
      </p:cxnSp>
      <p:cxnSp>
        <p:nvCxnSpPr>
          <p:cNvPr id="1326" name="Google Shape;1326;p75"/>
          <p:cNvCxnSpPr/>
          <p:nvPr/>
        </p:nvCxnSpPr>
        <p:spPr>
          <a:xfrm rot="10800000">
            <a:off x="10668000" y="1416050"/>
            <a:ext cx="0" cy="382270"/>
          </a:xfrm>
          <a:prstGeom prst="straightConnector1">
            <a:avLst/>
          </a:prstGeom>
          <a:noFill/>
          <a:ln w="9525" cap="flat" cmpd="sng">
            <a:solidFill>
              <a:srgbClr val="0C53A2"/>
            </a:solidFill>
            <a:prstDash val="solid"/>
            <a:round/>
            <a:headEnd type="none" w="sm" len="sm"/>
            <a:tailEnd type="diamond" w="med" len="med"/>
          </a:ln>
        </p:spPr>
      </p:cxnSp>
      <p:sp>
        <p:nvSpPr>
          <p:cNvPr id="1327" name="Google Shape;1327;p75"/>
          <p:cNvSpPr/>
          <p:nvPr/>
        </p:nvSpPr>
        <p:spPr>
          <a:xfrm>
            <a:off x="611188" y="4924177"/>
            <a:ext cx="3320732" cy="398353"/>
          </a:xfrm>
          <a:prstGeom prst="homePlate">
            <a:avLst>
              <a:gd name="adj" fmla="val 50000"/>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1" u="none" strike="noStrike" cap="none">
                <a:solidFill>
                  <a:srgbClr val="FFFFFF"/>
                </a:solidFill>
                <a:latin typeface="Arial"/>
                <a:ea typeface="Arial"/>
                <a:cs typeface="Arial"/>
                <a:sym typeface="Arial"/>
              </a:rPr>
              <a:t>Behavior</a:t>
            </a:r>
            <a:endParaRPr sz="1800" b="0" i="0" u="none" strike="noStrike" cap="none">
              <a:solidFill>
                <a:srgbClr val="FFFFFF"/>
              </a:solidFill>
              <a:latin typeface="Arial"/>
              <a:ea typeface="Arial"/>
              <a:cs typeface="Arial"/>
              <a:sym typeface="Arial"/>
            </a:endParaRPr>
          </a:p>
        </p:txBody>
      </p:sp>
      <p:sp>
        <p:nvSpPr>
          <p:cNvPr id="1328" name="Google Shape;1328;p75"/>
          <p:cNvSpPr/>
          <p:nvPr/>
        </p:nvSpPr>
        <p:spPr>
          <a:xfrm>
            <a:off x="611188" y="5401971"/>
            <a:ext cx="3320732" cy="398353"/>
          </a:xfrm>
          <a:prstGeom prst="homePlate">
            <a:avLst>
              <a:gd name="adj" fmla="val 50000"/>
            </a:avLst>
          </a:prstGeom>
          <a:solidFill>
            <a:srgbClr val="1156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1" u="none" strike="noStrike" cap="none">
                <a:solidFill>
                  <a:srgbClr val="FFFFFF"/>
                </a:solidFill>
                <a:latin typeface="Arial"/>
                <a:ea typeface="Arial"/>
                <a:cs typeface="Arial"/>
                <a:sym typeface="Arial"/>
              </a:rPr>
              <a:t>Actions</a:t>
            </a:r>
            <a:endParaRPr sz="1800" b="0" i="0" u="none" strike="noStrike" cap="none">
              <a:solidFill>
                <a:srgbClr val="FFFFFF"/>
              </a:solidFill>
              <a:latin typeface="Arial"/>
              <a:ea typeface="Arial"/>
              <a:cs typeface="Arial"/>
              <a:sym typeface="Arial"/>
            </a:endParaRPr>
          </a:p>
        </p:txBody>
      </p:sp>
      <p:cxnSp>
        <p:nvCxnSpPr>
          <p:cNvPr id="1329" name="Google Shape;1329;p75"/>
          <p:cNvCxnSpPr/>
          <p:nvPr/>
        </p:nvCxnSpPr>
        <p:spPr>
          <a:xfrm>
            <a:off x="611189" y="2516957"/>
            <a:ext cx="3092443" cy="0"/>
          </a:xfrm>
          <a:prstGeom prst="straightConnector1">
            <a:avLst/>
          </a:prstGeom>
          <a:noFill/>
          <a:ln w="9525" cap="flat" cmpd="sng">
            <a:solidFill>
              <a:schemeClr val="accent2"/>
            </a:solidFill>
            <a:prstDash val="solid"/>
            <a:round/>
            <a:headEnd type="none" w="sm" len="sm"/>
            <a:tailEnd type="none" w="sm" len="sm"/>
          </a:ln>
        </p:spPr>
      </p:cxnSp>
      <p:cxnSp>
        <p:nvCxnSpPr>
          <p:cNvPr id="1330" name="Google Shape;1330;p75"/>
          <p:cNvCxnSpPr/>
          <p:nvPr/>
        </p:nvCxnSpPr>
        <p:spPr>
          <a:xfrm>
            <a:off x="611189" y="3337088"/>
            <a:ext cx="3092443" cy="0"/>
          </a:xfrm>
          <a:prstGeom prst="straightConnector1">
            <a:avLst/>
          </a:prstGeom>
          <a:noFill/>
          <a:ln w="9525" cap="flat" cmpd="sng">
            <a:solidFill>
              <a:schemeClr val="accent2"/>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8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2"/>
              </a:buClr>
              <a:buSzPts val="1800"/>
              <a:buNone/>
            </a:pPr>
            <a:r>
              <a:rPr lang="en-US"/>
              <a:t>A Communications Strategy and Framework should be used to ensure messaging reaches the right audience at the right time </a:t>
            </a:r>
            <a:endParaRPr/>
          </a:p>
        </p:txBody>
      </p:sp>
      <p:sp>
        <p:nvSpPr>
          <p:cNvPr id="1336" name="Google Shape;1336;p81"/>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grpSp>
        <p:nvGrpSpPr>
          <p:cNvPr id="1337" name="Google Shape;1337;p81"/>
          <p:cNvGrpSpPr/>
          <p:nvPr/>
        </p:nvGrpSpPr>
        <p:grpSpPr>
          <a:xfrm>
            <a:off x="611188" y="1568524"/>
            <a:ext cx="10971212" cy="3871765"/>
            <a:chOff x="611188" y="1568449"/>
            <a:chExt cx="10971212" cy="3871765"/>
          </a:xfrm>
        </p:grpSpPr>
        <p:pic>
          <p:nvPicPr>
            <p:cNvPr id="1338" name="Google Shape;1338;p81" descr="A group of people around a table&#10;&#10;Description automatically generated with medium confidence"/>
            <p:cNvPicPr preferRelativeResize="0"/>
            <p:nvPr/>
          </p:nvPicPr>
          <p:blipFill rotWithShape="1">
            <a:blip r:embed="rId3">
              <a:alphaModFix/>
            </a:blip>
            <a:srcRect l="235" t="19911" r="2085" b="9904"/>
            <a:stretch/>
          </p:blipFill>
          <p:spPr>
            <a:xfrm>
              <a:off x="2626518" y="1569427"/>
              <a:ext cx="6940550" cy="3869961"/>
            </a:xfrm>
            <a:custGeom>
              <a:avLst/>
              <a:gdLst/>
              <a:ahLst/>
              <a:cxnLst/>
              <a:rect l="l" t="t" r="r" b="b"/>
              <a:pathLst>
                <a:path w="6940550" h="3869961" extrusionOk="0">
                  <a:moveTo>
                    <a:pt x="4483203" y="2612886"/>
                  </a:moveTo>
                  <a:lnTo>
                    <a:pt x="6940550" y="2612886"/>
                  </a:lnTo>
                  <a:lnTo>
                    <a:pt x="6940550" y="3869961"/>
                  </a:lnTo>
                  <a:lnTo>
                    <a:pt x="4483203" y="3869961"/>
                  </a:lnTo>
                  <a:close/>
                  <a:moveTo>
                    <a:pt x="0" y="2612886"/>
                  </a:moveTo>
                  <a:lnTo>
                    <a:pt x="2457347" y="2612886"/>
                  </a:lnTo>
                  <a:lnTo>
                    <a:pt x="2457347" y="3869961"/>
                  </a:lnTo>
                  <a:lnTo>
                    <a:pt x="0" y="3869961"/>
                  </a:lnTo>
                  <a:close/>
                  <a:moveTo>
                    <a:pt x="4483203" y="1306443"/>
                  </a:moveTo>
                  <a:lnTo>
                    <a:pt x="6940550" y="1306443"/>
                  </a:lnTo>
                  <a:lnTo>
                    <a:pt x="6940550" y="2563518"/>
                  </a:lnTo>
                  <a:lnTo>
                    <a:pt x="4483203" y="2563518"/>
                  </a:lnTo>
                  <a:close/>
                  <a:moveTo>
                    <a:pt x="0" y="1306443"/>
                  </a:moveTo>
                  <a:lnTo>
                    <a:pt x="2457347" y="1306443"/>
                  </a:lnTo>
                  <a:lnTo>
                    <a:pt x="2457347" y="2563518"/>
                  </a:lnTo>
                  <a:lnTo>
                    <a:pt x="0" y="2563518"/>
                  </a:lnTo>
                  <a:close/>
                  <a:moveTo>
                    <a:pt x="4483203" y="0"/>
                  </a:moveTo>
                  <a:lnTo>
                    <a:pt x="6940550" y="0"/>
                  </a:lnTo>
                  <a:lnTo>
                    <a:pt x="6940550" y="1257075"/>
                  </a:lnTo>
                  <a:lnTo>
                    <a:pt x="4483203" y="1257075"/>
                  </a:lnTo>
                  <a:close/>
                  <a:moveTo>
                    <a:pt x="0" y="0"/>
                  </a:moveTo>
                  <a:lnTo>
                    <a:pt x="2457347" y="0"/>
                  </a:lnTo>
                  <a:lnTo>
                    <a:pt x="2457347" y="1257075"/>
                  </a:lnTo>
                  <a:lnTo>
                    <a:pt x="0" y="1257075"/>
                  </a:lnTo>
                  <a:close/>
                </a:path>
              </a:pathLst>
            </a:custGeom>
            <a:noFill/>
            <a:ln>
              <a:noFill/>
            </a:ln>
          </p:spPr>
        </p:pic>
        <p:grpSp>
          <p:nvGrpSpPr>
            <p:cNvPr id="1339" name="Google Shape;1339;p81"/>
            <p:cNvGrpSpPr/>
            <p:nvPr/>
          </p:nvGrpSpPr>
          <p:grpSpPr>
            <a:xfrm>
              <a:off x="2632075" y="1569426"/>
              <a:ext cx="6940550" cy="3869961"/>
              <a:chOff x="2051050" y="1295400"/>
              <a:chExt cx="7923449" cy="4418013"/>
            </a:xfrm>
          </p:grpSpPr>
          <p:grpSp>
            <p:nvGrpSpPr>
              <p:cNvPr id="1340" name="Google Shape;1340;p81"/>
              <p:cNvGrpSpPr/>
              <p:nvPr/>
            </p:nvGrpSpPr>
            <p:grpSpPr>
              <a:xfrm>
                <a:off x="2051050" y="1295400"/>
                <a:ext cx="2805349" cy="4418013"/>
                <a:chOff x="2051050" y="1295400"/>
                <a:chExt cx="2805349" cy="4418013"/>
              </a:xfrm>
            </p:grpSpPr>
            <p:sp>
              <p:nvSpPr>
                <p:cNvPr id="1341" name="Google Shape;1341;p81"/>
                <p:cNvSpPr/>
                <p:nvPr/>
              </p:nvSpPr>
              <p:spPr>
                <a:xfrm>
                  <a:off x="2051050" y="2786857"/>
                  <a:ext cx="2805349" cy="1435098"/>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2" name="Google Shape;1342;p81"/>
                <p:cNvSpPr/>
                <p:nvPr/>
              </p:nvSpPr>
              <p:spPr>
                <a:xfrm>
                  <a:off x="2051050" y="1295400"/>
                  <a:ext cx="2805349" cy="1435098"/>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3" name="Google Shape;1343;p81"/>
                <p:cNvSpPr/>
                <p:nvPr/>
              </p:nvSpPr>
              <p:spPr>
                <a:xfrm>
                  <a:off x="2051050" y="4278315"/>
                  <a:ext cx="2805349" cy="1435098"/>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344" name="Google Shape;1344;p81"/>
              <p:cNvGrpSpPr/>
              <p:nvPr/>
            </p:nvGrpSpPr>
            <p:grpSpPr>
              <a:xfrm>
                <a:off x="7169150" y="1295400"/>
                <a:ext cx="2805349" cy="4418013"/>
                <a:chOff x="2051050" y="1295400"/>
                <a:chExt cx="2805349" cy="4418013"/>
              </a:xfrm>
            </p:grpSpPr>
            <p:sp>
              <p:nvSpPr>
                <p:cNvPr id="1345" name="Google Shape;1345;p81"/>
                <p:cNvSpPr/>
                <p:nvPr/>
              </p:nvSpPr>
              <p:spPr>
                <a:xfrm>
                  <a:off x="2051050" y="2786857"/>
                  <a:ext cx="2805349" cy="1435098"/>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6" name="Google Shape;1346;p81"/>
                <p:cNvSpPr/>
                <p:nvPr/>
              </p:nvSpPr>
              <p:spPr>
                <a:xfrm>
                  <a:off x="2051050" y="1295400"/>
                  <a:ext cx="2805349" cy="1435098"/>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7" name="Google Shape;1347;p81"/>
                <p:cNvSpPr/>
                <p:nvPr/>
              </p:nvSpPr>
              <p:spPr>
                <a:xfrm>
                  <a:off x="2051050" y="4278315"/>
                  <a:ext cx="2805349" cy="1435098"/>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sp>
          <p:nvSpPr>
            <p:cNvPr id="1348" name="Google Shape;1348;p81"/>
            <p:cNvSpPr/>
            <p:nvPr/>
          </p:nvSpPr>
          <p:spPr>
            <a:xfrm>
              <a:off x="4568342" y="2589222"/>
              <a:ext cx="3056906" cy="1830370"/>
            </a:xfrm>
            <a:prstGeom prst="rect">
              <a:avLst/>
            </a:prstGeom>
            <a:solidFill>
              <a:schemeClr val="dk2"/>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Communications Strategy Framework</a:t>
              </a:r>
              <a:endParaRPr sz="2000" b="0" i="0" u="none" strike="noStrike" cap="none">
                <a:solidFill>
                  <a:schemeClr val="lt1"/>
                </a:solidFill>
                <a:latin typeface="Arial"/>
                <a:ea typeface="Arial"/>
                <a:cs typeface="Arial"/>
                <a:sym typeface="Arial"/>
              </a:endParaRPr>
            </a:p>
          </p:txBody>
        </p:sp>
        <p:sp>
          <p:nvSpPr>
            <p:cNvPr id="1349" name="Google Shape;1349;p81"/>
            <p:cNvSpPr/>
            <p:nvPr/>
          </p:nvSpPr>
          <p:spPr>
            <a:xfrm>
              <a:off x="611188" y="1568449"/>
              <a:ext cx="2646362" cy="1259591"/>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WHY </a:t>
              </a:r>
              <a:r>
                <a:rPr lang="en-US" sz="1400" b="0" i="0" u="none" strike="noStrike" cap="none">
                  <a:solidFill>
                    <a:schemeClr val="dk1"/>
                  </a:solidFill>
                  <a:latin typeface="Arial"/>
                  <a:ea typeface="Arial"/>
                  <a:cs typeface="Arial"/>
                  <a:sym typeface="Arial"/>
                </a:rPr>
                <a:t>are we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communicating? </a:t>
              </a:r>
              <a:endParaRPr sz="1400" b="0" i="0" u="none" strike="noStrike" cap="none">
                <a:solidFill>
                  <a:srgbClr val="000000"/>
                </a:solidFill>
                <a:latin typeface="Arial"/>
                <a:ea typeface="Arial"/>
                <a:cs typeface="Arial"/>
                <a:sym typeface="Arial"/>
              </a:endParaRPr>
            </a:p>
          </p:txBody>
        </p:sp>
        <p:sp>
          <p:nvSpPr>
            <p:cNvPr id="1350" name="Google Shape;1350;p81"/>
            <p:cNvSpPr/>
            <p:nvPr/>
          </p:nvSpPr>
          <p:spPr>
            <a:xfrm>
              <a:off x="611188" y="2875698"/>
              <a:ext cx="2646362" cy="1259591"/>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HOW </a:t>
              </a:r>
              <a:r>
                <a:rPr lang="en-US" sz="1400" b="0" i="0" u="none" strike="noStrike" cap="none">
                  <a:solidFill>
                    <a:schemeClr val="dk1"/>
                  </a:solidFill>
                  <a:latin typeface="Arial"/>
                  <a:ea typeface="Arial"/>
                  <a:cs typeface="Arial"/>
                  <a:sym typeface="Arial"/>
                </a:rPr>
                <a:t>is the message being communicated?</a:t>
              </a:r>
              <a:endParaRPr sz="1400" b="0" i="0" u="none" strike="noStrike" cap="none">
                <a:solidFill>
                  <a:srgbClr val="000000"/>
                </a:solidFill>
                <a:latin typeface="Arial"/>
                <a:ea typeface="Arial"/>
                <a:cs typeface="Arial"/>
                <a:sym typeface="Arial"/>
              </a:endParaRPr>
            </a:p>
          </p:txBody>
        </p:sp>
        <p:sp>
          <p:nvSpPr>
            <p:cNvPr id="1351" name="Google Shape;1351;p81"/>
            <p:cNvSpPr/>
            <p:nvPr/>
          </p:nvSpPr>
          <p:spPr>
            <a:xfrm>
              <a:off x="611188" y="4180623"/>
              <a:ext cx="2646362" cy="1259591"/>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HOW </a:t>
              </a:r>
              <a:r>
                <a:rPr lang="en-US" sz="1400" b="0" i="0" u="none" strike="noStrike" cap="none">
                  <a:solidFill>
                    <a:schemeClr val="dk1"/>
                  </a:solidFill>
                  <a:latin typeface="Arial"/>
                  <a:ea typeface="Arial"/>
                  <a:cs typeface="Arial"/>
                  <a:sym typeface="Arial"/>
                </a:rPr>
                <a:t>is the message being communicated?</a:t>
              </a:r>
              <a:endParaRPr sz="1400" b="0" i="0" u="none" strike="noStrike" cap="none">
                <a:solidFill>
                  <a:srgbClr val="000000"/>
                </a:solidFill>
                <a:latin typeface="Arial"/>
                <a:ea typeface="Arial"/>
                <a:cs typeface="Arial"/>
                <a:sym typeface="Arial"/>
              </a:endParaRPr>
            </a:p>
          </p:txBody>
        </p:sp>
        <p:sp>
          <p:nvSpPr>
            <p:cNvPr id="1352" name="Google Shape;1352;p81"/>
            <p:cNvSpPr/>
            <p:nvPr/>
          </p:nvSpPr>
          <p:spPr>
            <a:xfrm flipH="1">
              <a:off x="8936038" y="1568449"/>
              <a:ext cx="2646362" cy="1259591"/>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WHO </a:t>
              </a:r>
              <a:r>
                <a:rPr lang="en-US" sz="1400" b="0" i="0" u="none" strike="noStrike" cap="none">
                  <a:solidFill>
                    <a:schemeClr val="dk1"/>
                  </a:solidFill>
                  <a:latin typeface="Arial"/>
                  <a:ea typeface="Arial"/>
                  <a:cs typeface="Arial"/>
                  <a:sym typeface="Arial"/>
                </a:rPr>
                <a:t>is being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communicated to?</a:t>
              </a:r>
              <a:endParaRPr sz="1400" b="0" i="0" u="none" strike="noStrike" cap="none">
                <a:solidFill>
                  <a:srgbClr val="000000"/>
                </a:solidFill>
                <a:latin typeface="Arial"/>
                <a:ea typeface="Arial"/>
                <a:cs typeface="Arial"/>
                <a:sym typeface="Arial"/>
              </a:endParaRPr>
            </a:p>
          </p:txBody>
        </p:sp>
        <p:sp>
          <p:nvSpPr>
            <p:cNvPr id="1353" name="Google Shape;1353;p81"/>
            <p:cNvSpPr/>
            <p:nvPr/>
          </p:nvSpPr>
          <p:spPr>
            <a:xfrm flipH="1">
              <a:off x="8936038" y="2875698"/>
              <a:ext cx="2646362" cy="1259591"/>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WHAT </a:t>
              </a:r>
              <a:r>
                <a:rPr lang="en-US" sz="1400" b="0" i="0" u="none" strike="noStrike" cap="none">
                  <a:solidFill>
                    <a:schemeClr val="dk1"/>
                  </a:solidFill>
                  <a:latin typeface="Arial"/>
                  <a:ea typeface="Arial"/>
                  <a:cs typeface="Arial"/>
                  <a:sym typeface="Arial"/>
                </a:rPr>
                <a:t>needs to be communicated?</a:t>
              </a:r>
              <a:r>
                <a:rPr lang="en-US" sz="14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54" name="Google Shape;1354;p81"/>
            <p:cNvSpPr/>
            <p:nvPr/>
          </p:nvSpPr>
          <p:spPr>
            <a:xfrm flipH="1">
              <a:off x="8936038" y="4180623"/>
              <a:ext cx="2646362" cy="1259591"/>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WHEN </a:t>
              </a:r>
              <a:r>
                <a:rPr lang="en-US" sz="1400" b="0" i="0" u="none" strike="noStrike" cap="none">
                  <a:solidFill>
                    <a:schemeClr val="dk1"/>
                  </a:solidFill>
                  <a:latin typeface="Arial"/>
                  <a:ea typeface="Arial"/>
                  <a:cs typeface="Arial"/>
                  <a:sym typeface="Arial"/>
                </a:rPr>
                <a:t>is the communication being delivered and how often?</a:t>
              </a:r>
              <a:endParaRPr sz="1400" b="0" i="0" u="none" strike="noStrike" cap="none">
                <a:solidFill>
                  <a:srgbClr val="000000"/>
                </a:solidFill>
                <a:latin typeface="Arial"/>
                <a:ea typeface="Arial"/>
                <a:cs typeface="Arial"/>
                <a:sym typeface="Arial"/>
              </a:endParaRPr>
            </a:p>
          </p:txBody>
        </p:sp>
        <p:sp>
          <p:nvSpPr>
            <p:cNvPr id="1355" name="Google Shape;1355;p81"/>
            <p:cNvSpPr txBox="1"/>
            <p:nvPr/>
          </p:nvSpPr>
          <p:spPr>
            <a:xfrm>
              <a:off x="3494422" y="1958179"/>
              <a:ext cx="1059906"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US" sz="1400" b="1" i="0" u="none" strike="noStrike" cap="none">
                  <a:solidFill>
                    <a:srgbClr val="FFFFFF"/>
                  </a:solidFill>
                  <a:latin typeface="Arial"/>
                  <a:ea typeface="Arial"/>
                  <a:cs typeface="Arial"/>
                  <a:sym typeface="Arial"/>
                </a:rPr>
                <a:t>Desired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200"/>
                <a:buFont typeface="Arial"/>
                <a:buNone/>
              </a:pPr>
              <a:r>
                <a:rPr lang="en-US" sz="1400" b="1" i="0" u="none" strike="noStrike" cap="none">
                  <a:solidFill>
                    <a:srgbClr val="FFFFFF"/>
                  </a:solidFill>
                  <a:latin typeface="Arial"/>
                  <a:ea typeface="Arial"/>
                  <a:cs typeface="Arial"/>
                  <a:sym typeface="Arial"/>
                </a:rPr>
                <a:t>Outcomes</a:t>
              </a:r>
              <a:endParaRPr sz="1400" b="0" i="0" u="none" strike="noStrike" cap="none">
                <a:solidFill>
                  <a:srgbClr val="000000"/>
                </a:solidFill>
                <a:latin typeface="Arial"/>
                <a:ea typeface="Arial"/>
                <a:cs typeface="Arial"/>
                <a:sym typeface="Arial"/>
              </a:endParaRPr>
            </a:p>
          </p:txBody>
        </p:sp>
        <p:sp>
          <p:nvSpPr>
            <p:cNvPr id="1356" name="Google Shape;1356;p81"/>
            <p:cNvSpPr txBox="1"/>
            <p:nvPr/>
          </p:nvSpPr>
          <p:spPr>
            <a:xfrm>
              <a:off x="3480797" y="3265428"/>
              <a:ext cx="1087157"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US" sz="1400" b="1" i="0" u="none" strike="noStrike" cap="none">
                  <a:solidFill>
                    <a:srgbClr val="FFFFFF"/>
                  </a:solidFill>
                  <a:latin typeface="Arial"/>
                  <a:ea typeface="Arial"/>
                  <a:cs typeface="Arial"/>
                  <a:sym typeface="Arial"/>
                </a:rPr>
                <a:t>Method of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200"/>
                <a:buFont typeface="Arial"/>
                <a:buNone/>
              </a:pPr>
              <a:r>
                <a:rPr lang="en-US" sz="1400" b="1" i="0" u="none" strike="noStrike" cap="none">
                  <a:solidFill>
                    <a:srgbClr val="FFFFFF"/>
                  </a:solidFill>
                  <a:latin typeface="Arial"/>
                  <a:ea typeface="Arial"/>
                  <a:cs typeface="Arial"/>
                  <a:sym typeface="Arial"/>
                </a:rPr>
                <a:t>Delivery</a:t>
              </a:r>
              <a:endParaRPr sz="1400" b="0" i="0" u="none" strike="noStrike" cap="none">
                <a:solidFill>
                  <a:srgbClr val="000000"/>
                </a:solidFill>
                <a:latin typeface="Arial"/>
                <a:ea typeface="Arial"/>
                <a:cs typeface="Arial"/>
                <a:sym typeface="Arial"/>
              </a:endParaRPr>
            </a:p>
          </p:txBody>
        </p:sp>
        <p:sp>
          <p:nvSpPr>
            <p:cNvPr id="1357" name="Google Shape;1357;p81"/>
            <p:cNvSpPr txBox="1"/>
            <p:nvPr/>
          </p:nvSpPr>
          <p:spPr>
            <a:xfrm>
              <a:off x="3299658" y="4667302"/>
              <a:ext cx="1449435" cy="2862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US" sz="1400" b="1" i="0" u="none" strike="noStrike" cap="none">
                  <a:solidFill>
                    <a:srgbClr val="FFFFFF"/>
                  </a:solidFill>
                  <a:latin typeface="Arial"/>
                  <a:ea typeface="Arial"/>
                  <a:cs typeface="Arial"/>
                  <a:sym typeface="Arial"/>
                </a:rPr>
                <a:t>Communicator</a:t>
              </a:r>
              <a:endParaRPr sz="1400" b="0" i="0" u="none" strike="noStrike" cap="none">
                <a:solidFill>
                  <a:srgbClr val="000000"/>
                </a:solidFill>
                <a:latin typeface="Arial"/>
                <a:ea typeface="Arial"/>
                <a:cs typeface="Arial"/>
                <a:sym typeface="Arial"/>
              </a:endParaRPr>
            </a:p>
          </p:txBody>
        </p:sp>
        <p:sp>
          <p:nvSpPr>
            <p:cNvPr id="1358" name="Google Shape;1358;p81"/>
            <p:cNvSpPr txBox="1"/>
            <p:nvPr/>
          </p:nvSpPr>
          <p:spPr>
            <a:xfrm>
              <a:off x="7767859" y="2055128"/>
              <a:ext cx="989374" cy="2862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US" sz="1400" b="1" i="0" u="none" strike="noStrike" cap="none">
                  <a:solidFill>
                    <a:srgbClr val="FFFFFF"/>
                  </a:solidFill>
                  <a:latin typeface="Arial"/>
                  <a:ea typeface="Arial"/>
                  <a:cs typeface="Arial"/>
                  <a:sym typeface="Arial"/>
                </a:rPr>
                <a:t>Audience</a:t>
              </a:r>
              <a:endParaRPr sz="1400" b="0" i="0" u="none" strike="noStrike" cap="none">
                <a:solidFill>
                  <a:srgbClr val="000000"/>
                </a:solidFill>
                <a:latin typeface="Arial"/>
                <a:ea typeface="Arial"/>
                <a:cs typeface="Arial"/>
                <a:sym typeface="Arial"/>
              </a:endParaRPr>
            </a:p>
          </p:txBody>
        </p:sp>
        <p:sp>
          <p:nvSpPr>
            <p:cNvPr id="1359" name="Google Shape;1359;p81"/>
            <p:cNvSpPr txBox="1"/>
            <p:nvPr/>
          </p:nvSpPr>
          <p:spPr>
            <a:xfrm>
              <a:off x="7792706" y="3362377"/>
              <a:ext cx="939680" cy="2862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US" sz="1400" b="1" i="0" u="none" strike="noStrike" cap="none">
                  <a:solidFill>
                    <a:schemeClr val="lt1"/>
                  </a:solidFill>
                  <a:latin typeface="Arial"/>
                  <a:ea typeface="Arial"/>
                  <a:cs typeface="Arial"/>
                  <a:sym typeface="Arial"/>
                </a:rPr>
                <a:t>Message</a:t>
              </a:r>
              <a:endParaRPr sz="1400" b="0" i="0" u="none" strike="noStrike" cap="none">
                <a:solidFill>
                  <a:srgbClr val="000000"/>
                </a:solidFill>
                <a:latin typeface="Arial"/>
                <a:ea typeface="Arial"/>
                <a:cs typeface="Arial"/>
                <a:sym typeface="Arial"/>
              </a:endParaRPr>
            </a:p>
          </p:txBody>
        </p:sp>
        <p:sp>
          <p:nvSpPr>
            <p:cNvPr id="1360" name="Google Shape;1360;p81"/>
            <p:cNvSpPr txBox="1"/>
            <p:nvPr/>
          </p:nvSpPr>
          <p:spPr>
            <a:xfrm>
              <a:off x="7718166" y="4570353"/>
              <a:ext cx="1088760"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US" sz="1400" b="1" i="0" u="none" strike="noStrike" cap="none">
                  <a:solidFill>
                    <a:schemeClr val="lt1"/>
                  </a:solidFill>
                  <a:latin typeface="Arial"/>
                  <a:ea typeface="Arial"/>
                  <a:cs typeface="Arial"/>
                  <a:sym typeface="Arial"/>
                </a:rPr>
                <a:t>Timing &amp;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200"/>
                <a:buFont typeface="Arial"/>
                <a:buNone/>
              </a:pPr>
              <a:r>
                <a:rPr lang="en-US" sz="1400" b="1" i="0" u="none" strike="noStrike" cap="none">
                  <a:solidFill>
                    <a:schemeClr val="lt1"/>
                  </a:solidFill>
                  <a:latin typeface="Arial"/>
                  <a:ea typeface="Arial"/>
                  <a:cs typeface="Arial"/>
                  <a:sym typeface="Arial"/>
                </a:rPr>
                <a:t>Frequency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8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While specific comms activities fall into the 4 stages of change management, expect a mixture of responses from employees</a:t>
            </a:r>
            <a:endParaRPr/>
          </a:p>
        </p:txBody>
      </p:sp>
      <p:sp>
        <p:nvSpPr>
          <p:cNvPr id="1367" name="Google Shape;1367;p82"/>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5</a:t>
            </a:fld>
            <a:endParaRPr/>
          </a:p>
        </p:txBody>
      </p:sp>
      <p:graphicFrame>
        <p:nvGraphicFramePr>
          <p:cNvPr id="1368" name="Google Shape;1368;p82"/>
          <p:cNvGraphicFramePr/>
          <p:nvPr>
            <p:extLst>
              <p:ext uri="{D42A27DB-BD31-4B8C-83A1-F6EECF244321}">
                <p14:modId xmlns:p14="http://schemas.microsoft.com/office/powerpoint/2010/main" val="985025069"/>
              </p:ext>
            </p:extLst>
          </p:nvPr>
        </p:nvGraphicFramePr>
        <p:xfrm>
          <a:off x="611188" y="1295400"/>
          <a:ext cx="7954100" cy="800400"/>
        </p:xfrm>
        <a:graphic>
          <a:graphicData uri="http://schemas.openxmlformats.org/drawingml/2006/table">
            <a:tbl>
              <a:tblPr>
                <a:noFill/>
              </a:tblPr>
              <a:tblGrid>
                <a:gridCol w="1237625">
                  <a:extLst>
                    <a:ext uri="{9D8B030D-6E8A-4147-A177-3AD203B41FA5}">
                      <a16:colId xmlns:a16="http://schemas.microsoft.com/office/drawing/2014/main" val="20000"/>
                    </a:ext>
                  </a:extLst>
                </a:gridCol>
                <a:gridCol w="6716475">
                  <a:extLst>
                    <a:ext uri="{9D8B030D-6E8A-4147-A177-3AD203B41FA5}">
                      <a16:colId xmlns:a16="http://schemas.microsoft.com/office/drawing/2014/main" val="20001"/>
                    </a:ext>
                  </a:extLst>
                </a:gridCol>
              </a:tblGrid>
              <a:tr h="800400">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t>Alignment to Change </a:t>
                      </a:r>
                      <a:r>
                        <a:rPr lang="en-US" sz="1200" b="1" u="none" strike="noStrike" cap="none" err="1"/>
                        <a:t>Mgmt</a:t>
                      </a:r>
                      <a:r>
                        <a:rPr lang="en-US" sz="1200" b="1" u="none" strike="noStrike" cap="none"/>
                        <a:t> Plan:</a:t>
                      </a:r>
                      <a:endParaRPr sz="1200" b="1"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t>All change management and communication plan activities will be tied to the 4 stages of the change management framework.  This will ensure activities are impactful and help AVP / reps hit the ground running after change is implemented.</a:t>
                      </a:r>
                      <a:endParaRPr sz="12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bl>
          </a:graphicData>
        </a:graphic>
      </p:graphicFrame>
      <p:sp>
        <p:nvSpPr>
          <p:cNvPr id="1369" name="Google Shape;1369;p82"/>
          <p:cNvSpPr/>
          <p:nvPr/>
        </p:nvSpPr>
        <p:spPr>
          <a:xfrm>
            <a:off x="2070100" y="2220686"/>
            <a:ext cx="6478814" cy="449943"/>
          </a:xfrm>
          <a:prstGeom prst="rect">
            <a:avLst/>
          </a:prstGeom>
          <a:solidFill>
            <a:srgbClr val="0332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Change Management Framework</a:t>
            </a:r>
            <a:endParaRPr sz="1400" b="0" i="0" u="none" strike="noStrike" cap="none">
              <a:solidFill>
                <a:srgbClr val="000000"/>
              </a:solidFill>
              <a:latin typeface="Arial"/>
              <a:ea typeface="Arial"/>
              <a:cs typeface="Arial"/>
              <a:sym typeface="Arial"/>
            </a:endParaRPr>
          </a:p>
        </p:txBody>
      </p:sp>
      <p:graphicFrame>
        <p:nvGraphicFramePr>
          <p:cNvPr id="1370" name="Google Shape;1370;p82"/>
          <p:cNvGraphicFramePr/>
          <p:nvPr>
            <p:extLst>
              <p:ext uri="{D42A27DB-BD31-4B8C-83A1-F6EECF244321}">
                <p14:modId xmlns:p14="http://schemas.microsoft.com/office/powerpoint/2010/main" val="2895343516"/>
              </p:ext>
            </p:extLst>
          </p:nvPr>
        </p:nvGraphicFramePr>
        <p:xfrm>
          <a:off x="1206500" y="2726266"/>
          <a:ext cx="7358375" cy="3173010"/>
        </p:xfrm>
        <a:graphic>
          <a:graphicData uri="http://schemas.openxmlformats.org/drawingml/2006/table">
            <a:tbl>
              <a:tblPr>
                <a:noFill/>
              </a:tblPr>
              <a:tblGrid>
                <a:gridCol w="874275">
                  <a:extLst>
                    <a:ext uri="{9D8B030D-6E8A-4147-A177-3AD203B41FA5}">
                      <a16:colId xmlns:a16="http://schemas.microsoft.com/office/drawing/2014/main" val="20000"/>
                    </a:ext>
                  </a:extLst>
                </a:gridCol>
                <a:gridCol w="2069075">
                  <a:extLst>
                    <a:ext uri="{9D8B030D-6E8A-4147-A177-3AD203B41FA5}">
                      <a16:colId xmlns:a16="http://schemas.microsoft.com/office/drawing/2014/main" val="20001"/>
                    </a:ext>
                  </a:extLst>
                </a:gridCol>
                <a:gridCol w="1471675">
                  <a:extLst>
                    <a:ext uri="{9D8B030D-6E8A-4147-A177-3AD203B41FA5}">
                      <a16:colId xmlns:a16="http://schemas.microsoft.com/office/drawing/2014/main" val="20002"/>
                    </a:ext>
                  </a:extLst>
                </a:gridCol>
                <a:gridCol w="1471675">
                  <a:extLst>
                    <a:ext uri="{9D8B030D-6E8A-4147-A177-3AD203B41FA5}">
                      <a16:colId xmlns:a16="http://schemas.microsoft.com/office/drawing/2014/main" val="20003"/>
                    </a:ext>
                  </a:extLst>
                </a:gridCol>
                <a:gridCol w="1471675">
                  <a:extLst>
                    <a:ext uri="{9D8B030D-6E8A-4147-A177-3AD203B41FA5}">
                      <a16:colId xmlns:a16="http://schemas.microsoft.com/office/drawing/2014/main" val="20004"/>
                    </a:ext>
                  </a:extLst>
                </a:gridCol>
              </a:tblGrid>
              <a:tr h="380750">
                <a:tc>
                  <a:txBody>
                    <a:bodyPr/>
                    <a:lstStyle/>
                    <a:p>
                      <a:pPr marL="0" marR="0" lvl="0" indent="0" algn="l" rtl="0">
                        <a:lnSpc>
                          <a:spcPct val="100000"/>
                        </a:lnSpc>
                        <a:spcBef>
                          <a:spcPts val="0"/>
                        </a:spcBef>
                        <a:spcAft>
                          <a:spcPts val="0"/>
                        </a:spcAft>
                        <a:buClr>
                          <a:srgbClr val="000000"/>
                        </a:buClr>
                        <a:buSzPts val="400"/>
                        <a:buFont typeface="Arial"/>
                        <a:buNone/>
                      </a:pPr>
                      <a:endParaRPr sz="400" u="none" strike="noStrike" cap="none" dirty="0"/>
                    </a:p>
                  </a:txBody>
                  <a:tcPr marL="30925" marR="30925" marT="15450" marB="15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b="1" i="0" u="none" strike="noStrike" cap="none">
                          <a:solidFill>
                            <a:schemeClr val="lt1"/>
                          </a:solidFill>
                          <a:latin typeface="Arial"/>
                          <a:ea typeface="Arial"/>
                          <a:cs typeface="Arial"/>
                          <a:sym typeface="Arial"/>
                        </a:rPr>
                        <a:t>Communicate Clearly</a:t>
                      </a:r>
                      <a:r>
                        <a:rPr lang="en-US" sz="800" b="1" i="0" u="none" strike="noStrike" cap="none">
                          <a:solidFill>
                            <a:schemeClr val="lt1"/>
                          </a:solidFill>
                          <a:latin typeface="Arial"/>
                          <a:ea typeface="Arial"/>
                          <a:cs typeface="Arial"/>
                        </a:rPr>
                        <a:t> </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US" sz="800" b="1" i="0" u="none" strike="noStrike" cap="none">
                          <a:solidFill>
                            <a:schemeClr val="lt1"/>
                          </a:solidFill>
                          <a:latin typeface="Arial"/>
                          <a:ea typeface="Arial"/>
                          <a:cs typeface="Arial"/>
                          <a:sym typeface="Arial"/>
                        </a:rPr>
                        <a:t>&amp; Often</a:t>
                      </a:r>
                      <a:endParaRPr sz="1400" u="none" strike="noStrike" cap="none"/>
                    </a:p>
                    <a:p>
                      <a:pPr marL="0" marR="0" lvl="0" indent="0" algn="ctr" rtl="0">
                        <a:lnSpc>
                          <a:spcPct val="100000"/>
                        </a:lnSpc>
                        <a:spcBef>
                          <a:spcPts val="0"/>
                        </a:spcBef>
                        <a:spcAft>
                          <a:spcPts val="0"/>
                        </a:spcAft>
                        <a:buClr>
                          <a:srgbClr val="000000"/>
                        </a:buClr>
                        <a:buSzPts val="1000"/>
                        <a:buFont typeface="Arial"/>
                        <a:buNone/>
                      </a:pPr>
                      <a:endParaRPr sz="800" b="0" i="0" u="none" strike="noStrike" cap="none">
                        <a:solidFill>
                          <a:srgbClr val="000000"/>
                        </a:solidFill>
                        <a:latin typeface="Arial"/>
                        <a:ea typeface="Arial"/>
                        <a:cs typeface="Arial"/>
                        <a:sym typeface="Arial"/>
                      </a:endParaRPr>
                    </a:p>
                  </a:txBody>
                  <a:tcPr marL="30925" marR="30925" marT="15450" marB="154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b="1" i="0" u="none" strike="noStrike" cap="none">
                          <a:solidFill>
                            <a:schemeClr val="lt1"/>
                          </a:solidFill>
                          <a:latin typeface="Arial"/>
                          <a:ea typeface="Arial"/>
                          <a:cs typeface="Arial"/>
                          <a:sym typeface="Arial"/>
                        </a:rPr>
                        <a:t>Listen &amp; Observe</a:t>
                      </a:r>
                      <a:endParaRPr sz="1400" u="none" strike="noStrike" cap="none"/>
                    </a:p>
                  </a:txBody>
                  <a:tcPr marL="30925" marR="30925" marT="15450" marB="154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b="1" i="0" u="none" strike="noStrike" cap="none">
                          <a:solidFill>
                            <a:schemeClr val="lt1"/>
                          </a:solidFill>
                          <a:latin typeface="Arial"/>
                          <a:ea typeface="Arial"/>
                          <a:cs typeface="Arial"/>
                          <a:sym typeface="Arial"/>
                        </a:rPr>
                        <a:t>Offer Training Opportunities</a:t>
                      </a:r>
                      <a:endParaRPr sz="1400" u="none" strike="noStrike" cap="none"/>
                    </a:p>
                  </a:txBody>
                  <a:tcPr marL="30925" marR="30925" marT="15450" marB="154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Arial"/>
                          <a:ea typeface="Arial"/>
                          <a:cs typeface="Arial"/>
                          <a:sym typeface="Arial"/>
                        </a:rPr>
                        <a:t>Celebrate Success</a:t>
                      </a:r>
                      <a:endParaRPr sz="1400" u="none" strike="noStrike" cap="none"/>
                    </a:p>
                  </a:txBody>
                  <a:tcPr marL="30925" marR="30925" marT="15450" marB="154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156A3"/>
                    </a:solidFill>
                  </a:tcPr>
                </a:tc>
                <a:extLst>
                  <a:ext uri="{0D108BD9-81ED-4DB2-BD59-A6C34878D82A}">
                    <a16:rowId xmlns:a16="http://schemas.microsoft.com/office/drawing/2014/main" val="10000"/>
                  </a:ext>
                </a:extLst>
              </a:tr>
              <a:tr h="925450">
                <a:tc>
                  <a:txBody>
                    <a:bodyPr/>
                    <a:lstStyle/>
                    <a:p>
                      <a:pPr marL="0" marR="0" lvl="0" indent="0" algn="ctr" rtl="0">
                        <a:lnSpc>
                          <a:spcPct val="100000"/>
                        </a:lnSpc>
                        <a:spcBef>
                          <a:spcPts val="0"/>
                        </a:spcBef>
                        <a:spcAft>
                          <a:spcPts val="0"/>
                        </a:spcAft>
                        <a:buClr>
                          <a:srgbClr val="000000"/>
                        </a:buClr>
                        <a:buSzPts val="1000"/>
                        <a:buFont typeface="Arial"/>
                        <a:buNone/>
                      </a:pPr>
                      <a:r>
                        <a:rPr lang="en-US" sz="700" b="1" i="0" u="none" strike="noStrike" cap="none">
                          <a:solidFill>
                            <a:schemeClr val="lt1"/>
                          </a:solidFill>
                          <a:latin typeface="Arial"/>
                          <a:ea typeface="Arial"/>
                          <a:cs typeface="Arial"/>
                          <a:sym typeface="Arial"/>
                        </a:rPr>
                        <a:t>Pre-Launch</a:t>
                      </a:r>
                      <a:endParaRPr sz="1400" u="none" strike="noStrike" cap="none"/>
                    </a:p>
                  </a:txBody>
                  <a:tcPr marL="30925" marR="30925" marT="15450" marB="154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3327C"/>
                    </a:solidFill>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dirty="0">
                          <a:solidFill>
                            <a:schemeClr val="dk1"/>
                          </a:solidFill>
                          <a:latin typeface="Arial"/>
                          <a:ea typeface="Arial"/>
                          <a:cs typeface="Arial"/>
                          <a:sym typeface="Arial"/>
                        </a:rPr>
                        <a:t>CRO Kickoff</a:t>
                      </a:r>
                      <a:endParaRPr sz="1400" u="none" strike="noStrike" cap="none" dirty="0"/>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dirty="0">
                          <a:solidFill>
                            <a:schemeClr val="dk1"/>
                          </a:solidFill>
                          <a:latin typeface="Arial"/>
                          <a:ea typeface="Arial"/>
                          <a:cs typeface="Arial"/>
                          <a:sym typeface="Arial"/>
                        </a:rPr>
                        <a:t>Geo/Industry/Global Kickoff</a:t>
                      </a:r>
                      <a:endParaRPr sz="1400" u="none" strike="noStrike" cap="none" dirty="0"/>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dirty="0">
                          <a:solidFill>
                            <a:schemeClr val="dk1"/>
                          </a:solidFill>
                          <a:latin typeface="Arial"/>
                          <a:ea typeface="Arial"/>
                          <a:cs typeface="Arial"/>
                          <a:sym typeface="Arial"/>
                        </a:rPr>
                        <a:t>CRO Roadshow</a:t>
                      </a:r>
                      <a:endParaRPr sz="1400" u="none" strike="noStrike" cap="none" dirty="0"/>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dirty="0">
                          <a:solidFill>
                            <a:schemeClr val="dk1"/>
                          </a:solidFill>
                          <a:latin typeface="Arial"/>
                          <a:ea typeface="Arial"/>
                          <a:cs typeface="Arial"/>
                          <a:sym typeface="Arial"/>
                        </a:rPr>
                        <a:t>Leadership Session</a:t>
                      </a:r>
                      <a:endParaRPr sz="1400" u="none" strike="noStrike" cap="none" dirty="0"/>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dirty="0">
                          <a:solidFill>
                            <a:schemeClr val="dk1"/>
                          </a:solidFill>
                          <a:latin typeface="Arial"/>
                          <a:ea typeface="Arial"/>
                          <a:cs typeface="Arial"/>
                          <a:sym typeface="Arial"/>
                        </a:rPr>
                        <a:t>SKO Meeting</a:t>
                      </a:r>
                      <a:endParaRPr sz="1400" u="none" strike="noStrike" cap="none" dirty="0"/>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dirty="0">
                          <a:solidFill>
                            <a:schemeClr val="dk1"/>
                          </a:solidFill>
                          <a:latin typeface="Arial"/>
                          <a:ea typeface="Arial"/>
                          <a:cs typeface="Arial"/>
                          <a:sym typeface="Arial"/>
                        </a:rPr>
                        <a:t>Weekly meetings with Regions / Global leaders</a:t>
                      </a:r>
                      <a:endParaRPr sz="1400" u="none" strike="noStrike" cap="none" dirty="0"/>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dirty="0">
                          <a:solidFill>
                            <a:schemeClr val="dk1"/>
                          </a:solidFill>
                          <a:latin typeface="Arial"/>
                          <a:ea typeface="Arial"/>
                          <a:cs typeface="Arial"/>
                          <a:sym typeface="Arial"/>
                        </a:rPr>
                        <a:t>1 on 1 meetings between EVP and VPs</a:t>
                      </a:r>
                      <a:endParaRPr sz="1400" u="none" strike="noStrike" cap="none" dirty="0"/>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dirty="0">
                          <a:solidFill>
                            <a:schemeClr val="dk1"/>
                          </a:solidFill>
                          <a:latin typeface="Arial"/>
                          <a:ea typeface="Arial"/>
                          <a:cs typeface="Arial"/>
                          <a:sym typeface="Arial"/>
                        </a:rPr>
                        <a:t>Breakout sessions at SKO</a:t>
                      </a:r>
                      <a:endParaRPr sz="1400" u="none" strike="noStrike" cap="none" dirty="0"/>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Change Management Training for Managers</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Comp Plan training for Managers</a:t>
                      </a:r>
                      <a:endParaRPr sz="1400" u="none" strike="noStrike" cap="none"/>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Message from</a:t>
                      </a:r>
                      <a:r>
                        <a:rPr lang="en-US" sz="700" b="0" i="0" u="none" strike="noStrike" cap="none">
                          <a:solidFill>
                            <a:schemeClr val="dk1"/>
                          </a:solidFill>
                          <a:latin typeface="Arial"/>
                          <a:ea typeface="Arial"/>
                          <a:cs typeface="Arial"/>
                        </a:rPr>
                        <a:t> CRO kicking off change</a:t>
                      </a:r>
                      <a:endParaRPr sz="700" b="0" i="0" u="none" strike="noStrike" cap="none">
                        <a:solidFill>
                          <a:schemeClr val="dk1"/>
                        </a:solidFill>
                        <a:latin typeface="Arial"/>
                        <a:cs typeface="Arial"/>
                      </a:endParaRPr>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925450">
                <a:tc>
                  <a:txBody>
                    <a:bodyPr/>
                    <a:lstStyle/>
                    <a:p>
                      <a:pPr marL="0" marR="0" lvl="0" indent="0" algn="ctr" rtl="0">
                        <a:lnSpc>
                          <a:spcPct val="100000"/>
                        </a:lnSpc>
                        <a:spcBef>
                          <a:spcPts val="0"/>
                        </a:spcBef>
                        <a:spcAft>
                          <a:spcPts val="0"/>
                        </a:spcAft>
                        <a:buClr>
                          <a:srgbClr val="000000"/>
                        </a:buClr>
                        <a:buSzPts val="1000"/>
                        <a:buFont typeface="Arial"/>
                        <a:buNone/>
                      </a:pPr>
                      <a:r>
                        <a:rPr lang="en-US" sz="700" b="1" i="0" u="none" strike="noStrike" cap="none">
                          <a:solidFill>
                            <a:schemeClr val="lt1"/>
                          </a:solidFill>
                          <a:latin typeface="Arial"/>
                          <a:ea typeface="Arial"/>
                          <a:cs typeface="Arial"/>
                          <a:sym typeface="Arial"/>
                        </a:rPr>
                        <a:t>Launch</a:t>
                      </a:r>
                      <a:endParaRPr sz="1400" u="none" strike="noStrike" cap="none"/>
                    </a:p>
                  </a:txBody>
                  <a:tcPr marL="30925" marR="30925" marT="15450" marB="154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82BC3F"/>
                    </a:solidFill>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Messaging to:</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Front line Managers</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Front Line Staff</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Customers</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Partners</a:t>
                      </a:r>
                      <a:endParaRPr sz="1400" u="none" strike="noStrike" cap="none"/>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Office Hours to monitor and address specific concern (Comp Plans, etc.)</a:t>
                      </a:r>
                      <a:endParaRPr sz="1400" u="none" strike="noStrike" cap="none"/>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Comp Plan Training for quota bearing staff</a:t>
                      </a:r>
                      <a:endParaRPr sz="1400" u="none" strike="noStrike" cap="none"/>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Message from </a:t>
                      </a:r>
                      <a:r>
                        <a:rPr lang="en-US" sz="700" b="0" i="0" u="none" strike="noStrike" cap="none">
                          <a:solidFill>
                            <a:schemeClr val="dk1"/>
                          </a:solidFill>
                          <a:latin typeface="Arial"/>
                          <a:ea typeface="Arial"/>
                          <a:cs typeface="Arial"/>
                        </a:rPr>
                        <a:t>CRO announcing change</a:t>
                      </a:r>
                      <a:endParaRPr sz="700" b="0" i="0" u="none" strike="noStrike" cap="none">
                        <a:solidFill>
                          <a:schemeClr val="dk1"/>
                        </a:solidFill>
                        <a:latin typeface="Arial"/>
                        <a:cs typeface="Arial"/>
                      </a:endParaRPr>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925450">
                <a:tc>
                  <a:txBody>
                    <a:bodyPr/>
                    <a:lstStyle/>
                    <a:p>
                      <a:pPr marL="0" marR="0" lvl="0" indent="0" algn="ctr" rtl="0">
                        <a:lnSpc>
                          <a:spcPct val="100000"/>
                        </a:lnSpc>
                        <a:spcBef>
                          <a:spcPts val="0"/>
                        </a:spcBef>
                        <a:spcAft>
                          <a:spcPts val="0"/>
                        </a:spcAft>
                        <a:buClr>
                          <a:srgbClr val="000000"/>
                        </a:buClr>
                        <a:buSzPts val="1000"/>
                        <a:buFont typeface="Arial"/>
                        <a:buNone/>
                      </a:pPr>
                      <a:r>
                        <a:rPr lang="en-US" sz="700" b="1" i="0" u="none" strike="noStrike" cap="none">
                          <a:solidFill>
                            <a:schemeClr val="lt1"/>
                          </a:solidFill>
                          <a:latin typeface="Arial"/>
                          <a:ea typeface="Arial"/>
                          <a:cs typeface="Arial"/>
                          <a:sym typeface="Arial"/>
                        </a:rPr>
                        <a:t>Post-Launch</a:t>
                      </a:r>
                      <a:endParaRPr lang="en-US" sz="1400" u="none" strike="noStrike" cap="none"/>
                    </a:p>
                  </a:txBody>
                  <a:tcPr marL="30925" marR="30925" marT="15450" marB="154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chemeClr val="dk2"/>
                      </a:solidFill>
                      <a:prstDash val="solid"/>
                      <a:round/>
                      <a:headEnd type="none" w="sm" len="sm"/>
                      <a:tailEnd type="none" w="sm" len="sm"/>
                    </a:lnB>
                    <a:solidFill>
                      <a:srgbClr val="7C519E"/>
                    </a:solidFill>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Weekly/Monthly updates on Transformation Workstreams</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Monthly / quarterly updates on performance</a:t>
                      </a:r>
                      <a:endParaRPr sz="1400" u="none" strike="noStrike" cap="none"/>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Employee “Pulse” surveys</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Daily Team Scrums</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1 on 1 Manager / Employee Meetings</a:t>
                      </a:r>
                      <a:r>
                        <a:rPr lang="en-US" sz="700" b="0" i="0" u="none" strike="noStrike" cap="none">
                          <a:solidFill>
                            <a:schemeClr val="dk1"/>
                          </a:solidFill>
                          <a:latin typeface="Arial"/>
                          <a:ea typeface="Arial"/>
                          <a:cs typeface="Arial"/>
                        </a:rPr>
                        <a:t> </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Customer Surveys / NPS</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Partner Surveys</a:t>
                      </a:r>
                      <a:endParaRPr sz="1400" u="none" strike="noStrike" cap="none"/>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Sales Manager Training</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Sales Enablement Training</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Detailed Roles &amp; Responsibilities Training</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Other trainings (TBD)</a:t>
                      </a:r>
                      <a:endParaRPr sz="1400" u="none" strike="noStrike" cap="none"/>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KPI / Metrics dashboards</a:t>
                      </a:r>
                      <a:r>
                        <a:rPr lang="en-US" sz="700" b="0" i="0" u="none" strike="noStrike" cap="none">
                          <a:solidFill>
                            <a:schemeClr val="dk1"/>
                          </a:solidFill>
                          <a:latin typeface="Arial"/>
                          <a:ea typeface="Arial"/>
                          <a:cs typeface="Arial"/>
                        </a:rPr>
                        <a:t> </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Celebrate big win</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Recognize individual, team and company achievements</a:t>
                      </a:r>
                      <a:endParaRPr sz="1400" u="none" strike="noStrike" cap="none"/>
                    </a:p>
                    <a:p>
                      <a:pPr marL="107950" marR="0" lvl="0" indent="-107950" algn="l" rtl="0">
                        <a:lnSpc>
                          <a:spcPct val="100000"/>
                        </a:lnSpc>
                        <a:spcBef>
                          <a:spcPts val="0"/>
                        </a:spcBef>
                        <a:spcAft>
                          <a:spcPts val="0"/>
                        </a:spcAft>
                        <a:buClr>
                          <a:srgbClr val="000000"/>
                        </a:buClr>
                        <a:buSzPts val="700"/>
                        <a:buFont typeface="Arial"/>
                        <a:buChar char="•"/>
                      </a:pPr>
                      <a:r>
                        <a:rPr lang="en-US" sz="700" b="0" i="0" u="none" strike="noStrike" cap="none">
                          <a:solidFill>
                            <a:schemeClr val="dk1"/>
                          </a:solidFill>
                          <a:latin typeface="Arial"/>
                          <a:ea typeface="Arial"/>
                          <a:cs typeface="Arial"/>
                          <a:sym typeface="Arial"/>
                        </a:rPr>
                        <a:t>Document and socialize employee stories which promote the new way of working</a:t>
                      </a:r>
                      <a:endParaRPr sz="1400" u="none" strike="noStrike" cap="none"/>
                    </a:p>
                  </a:txBody>
                  <a:tcPr marL="72000" marR="72000" marT="36000" marB="360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371" name="Google Shape;1371;p82"/>
          <p:cNvSpPr/>
          <p:nvPr/>
        </p:nvSpPr>
        <p:spPr>
          <a:xfrm rot="5400000">
            <a:off x="779328" y="3978409"/>
            <a:ext cx="324223" cy="279503"/>
          </a:xfrm>
          <a:prstGeom prst="triangle">
            <a:avLst>
              <a:gd name="adj" fmla="val 50000"/>
            </a:avLst>
          </a:prstGeom>
          <a:solidFill>
            <a:srgbClr val="ED9B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1372" name="Google Shape;1372;p82"/>
          <p:cNvGrpSpPr/>
          <p:nvPr/>
        </p:nvGrpSpPr>
        <p:grpSpPr>
          <a:xfrm>
            <a:off x="8690190" y="2220686"/>
            <a:ext cx="2892210" cy="3678576"/>
            <a:chOff x="8690190" y="1756875"/>
            <a:chExt cx="2892210" cy="3678576"/>
          </a:xfrm>
        </p:grpSpPr>
        <p:sp>
          <p:nvSpPr>
            <p:cNvPr id="1373" name="Google Shape;1373;p82"/>
            <p:cNvSpPr/>
            <p:nvPr/>
          </p:nvSpPr>
          <p:spPr>
            <a:xfrm>
              <a:off x="8690190" y="1756875"/>
              <a:ext cx="2892210" cy="44994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Action Items</a:t>
              </a:r>
              <a:endParaRPr sz="1400" b="0" i="0" u="none" strike="noStrike" cap="none">
                <a:solidFill>
                  <a:srgbClr val="000000"/>
                </a:solidFill>
                <a:latin typeface="Arial"/>
                <a:ea typeface="Arial"/>
                <a:cs typeface="Arial"/>
                <a:sym typeface="Arial"/>
              </a:endParaRPr>
            </a:p>
          </p:txBody>
        </p:sp>
        <p:sp>
          <p:nvSpPr>
            <p:cNvPr id="1374" name="Google Shape;1374;p82"/>
            <p:cNvSpPr/>
            <p:nvPr/>
          </p:nvSpPr>
          <p:spPr>
            <a:xfrm>
              <a:off x="8690190" y="2206817"/>
              <a:ext cx="2892210" cy="3228634"/>
            </a:xfrm>
            <a:prstGeom prst="rect">
              <a:avLst/>
            </a:prstGeom>
            <a:solidFill>
              <a:srgbClr val="FFFFFF"/>
            </a:solidFill>
            <a:ln>
              <a:noFill/>
            </a:ln>
          </p:spPr>
          <p:txBody>
            <a:bodyPr spcFirstLastPara="1" wrap="square" lIns="144000" tIns="108000" rIns="144000" bIns="108000" anchor="t" anchorCtr="0">
              <a:noAutofit/>
            </a:bodyPr>
            <a:lstStyle/>
            <a:p>
              <a:pPr marL="171450" indent="-171450">
                <a:buClr>
                  <a:srgbClr val="1F1F1F"/>
                </a:buClr>
                <a:buSzPts val="1200"/>
                <a:buFont typeface="Arial"/>
                <a:buChar char="•"/>
              </a:pPr>
              <a:r>
                <a:rPr lang="en-US" sz="1200">
                  <a:solidFill>
                    <a:srgbClr val="1F1F1F"/>
                  </a:solidFill>
                  <a:latin typeface="Arial"/>
                  <a:ea typeface="Arial"/>
                  <a:cs typeface="Arial"/>
                  <a:sym typeface="Arial"/>
                </a:rPr>
                <a:t>Establish</a:t>
              </a:r>
              <a:r>
                <a:rPr lang="en-US" sz="1200" b="0" i="0" u="none" strike="noStrike" cap="none">
                  <a:solidFill>
                    <a:srgbClr val="1F1F1F"/>
                  </a:solidFill>
                  <a:latin typeface="Arial"/>
                  <a:ea typeface="Arial"/>
                  <a:cs typeface="Arial"/>
                  <a:sym typeface="Arial"/>
                </a:rPr>
                <a:t> “global communication calendar” that</a:t>
              </a:r>
              <a:r>
                <a:rPr lang="en-US" sz="1200">
                  <a:solidFill>
                    <a:srgbClr val="1F1F1F"/>
                  </a:solidFill>
                  <a:latin typeface="Arial"/>
                  <a:ea typeface="Arial"/>
                  <a:cs typeface="Arial"/>
                  <a:sym typeface="Arial"/>
                </a:rPr>
                <a:t> is</a:t>
              </a:r>
              <a:r>
                <a:rPr lang="en-US" sz="1200" b="0" i="0" u="none" strike="noStrike" cap="none">
                  <a:solidFill>
                    <a:srgbClr val="1F1F1F"/>
                  </a:solidFill>
                  <a:latin typeface="Arial"/>
                  <a:ea typeface="Arial"/>
                  <a:cs typeface="Arial"/>
                  <a:sym typeface="Arial"/>
                </a:rPr>
                <a:t> be updated with input from each regional core team</a:t>
              </a:r>
              <a:endParaRPr lang="en-US" sz="1400" b="0" i="0" u="none" strike="noStrike" cap="none">
                <a:solidFill>
                  <a:srgbClr val="000000"/>
                </a:solidFill>
                <a:latin typeface="Arial"/>
                <a:ea typeface="Arial"/>
                <a:cs typeface="Arial"/>
              </a:endParaRPr>
            </a:p>
            <a:p>
              <a:pPr marL="171450" indent="-171450">
                <a:buClr>
                  <a:srgbClr val="1F1F1F"/>
                </a:buClr>
                <a:buSzPts val="1200"/>
                <a:buFont typeface="Arial"/>
                <a:buChar char="•"/>
              </a:pPr>
              <a:r>
                <a:rPr lang="en-US" sz="1200">
                  <a:solidFill>
                    <a:srgbClr val="1F1F1F"/>
                  </a:solidFill>
                  <a:latin typeface="Arial"/>
                  <a:ea typeface="Arial"/>
                  <a:cs typeface="Arial"/>
                  <a:sym typeface="Arial"/>
                </a:rPr>
                <a:t>Socialize</a:t>
              </a:r>
              <a:r>
                <a:rPr lang="en-US" sz="1200" b="0" i="0" u="none" strike="noStrike" cap="none">
                  <a:solidFill>
                    <a:srgbClr val="1F1F1F"/>
                  </a:solidFill>
                  <a:latin typeface="Arial"/>
                  <a:ea typeface="Arial"/>
                  <a:cs typeface="Arial"/>
                  <a:sym typeface="Arial"/>
                </a:rPr>
                <a:t> comms with regions prior to </a:t>
              </a:r>
              <a:r>
                <a:rPr lang="en-US" sz="1200">
                  <a:solidFill>
                    <a:srgbClr val="1F1F1F"/>
                  </a:solidFill>
                  <a:latin typeface="Arial"/>
                  <a:ea typeface="Arial"/>
                  <a:cs typeface="Arial"/>
                  <a:sym typeface="Arial"/>
                </a:rPr>
                <a:t>implementing</a:t>
              </a:r>
              <a:endParaRPr lang="en-US" sz="1400">
                <a:solidFill>
                  <a:srgbClr val="000000"/>
                </a:solidFill>
                <a:latin typeface="Arial"/>
                <a:ea typeface="Arial"/>
                <a:cs typeface="Arial"/>
                <a:sym typeface="Arial"/>
              </a:endParaRPr>
            </a:p>
            <a:p>
              <a:pPr marL="171450" marR="0" lvl="0" indent="-171450" algn="l">
                <a:lnSpc>
                  <a:spcPct val="100000"/>
                </a:lnSpc>
                <a:spcBef>
                  <a:spcPts val="0"/>
                </a:spcBef>
                <a:spcAft>
                  <a:spcPts val="0"/>
                </a:spcAft>
                <a:buClr>
                  <a:srgbClr val="1F1F1F"/>
                </a:buClr>
                <a:buSzPts val="1200"/>
                <a:buFont typeface="Arial"/>
                <a:buChar char="•"/>
              </a:pPr>
              <a:r>
                <a:rPr lang="en-US" sz="1200">
                  <a:solidFill>
                    <a:srgbClr val="1F1F1F"/>
                  </a:solidFill>
                  <a:latin typeface="Arial"/>
                  <a:ea typeface="Arial"/>
                  <a:cs typeface="Arial"/>
                  <a:sym typeface="Arial"/>
                </a:rPr>
                <a:t>Develop</a:t>
              </a:r>
              <a:r>
                <a:rPr lang="en-US" sz="1200" b="0" i="0" u="none" strike="noStrike" cap="none">
                  <a:solidFill>
                    <a:srgbClr val="1F1F1F"/>
                  </a:solidFill>
                  <a:latin typeface="Arial"/>
                  <a:ea typeface="Arial"/>
                  <a:cs typeface="Arial"/>
                  <a:sym typeface="Arial"/>
                </a:rPr>
                <a:t> content for key messaging events, surveys, training modules, etc.</a:t>
              </a:r>
              <a:endParaRPr sz="1400" b="0" i="0" u="none" strike="noStrike" cap="none">
                <a:solidFill>
                  <a:srgbClr val="000000"/>
                </a:solidFill>
                <a:latin typeface="Arial"/>
                <a:ea typeface="Arial"/>
                <a:cs typeface="Arial"/>
              </a:endParaRPr>
            </a:p>
            <a:p>
              <a:pPr marL="171450" indent="-171450">
                <a:buClr>
                  <a:srgbClr val="1F1F1F"/>
                </a:buClr>
                <a:buSzPts val="1200"/>
                <a:buFont typeface="Arial"/>
                <a:buChar char="•"/>
              </a:pPr>
              <a:r>
                <a:rPr lang="en-US" sz="1200" b="0" i="0" u="none" strike="noStrike" cap="none">
                  <a:solidFill>
                    <a:srgbClr val="1F1F1F"/>
                  </a:solidFill>
                  <a:latin typeface="Arial"/>
                  <a:ea typeface="Arial"/>
                  <a:cs typeface="Arial"/>
                  <a:sym typeface="Arial"/>
                </a:rPr>
                <a:t>Update Comms plan dates, as needed</a:t>
              </a:r>
              <a:r>
                <a:rPr lang="en-US" sz="1200">
                  <a:solidFill>
                    <a:srgbClr val="1F1F1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1375" name="Google Shape;1375;p82"/>
            <p:cNvCxnSpPr/>
            <p:nvPr/>
          </p:nvCxnSpPr>
          <p:spPr>
            <a:xfrm>
              <a:off x="8690190" y="5435451"/>
              <a:ext cx="2892210" cy="0"/>
            </a:xfrm>
            <a:prstGeom prst="straightConnector1">
              <a:avLst/>
            </a:prstGeom>
            <a:noFill/>
            <a:ln w="19050" cap="flat" cmpd="sng">
              <a:solidFill>
                <a:srgbClr val="1156A3"/>
              </a:solidFill>
              <a:prstDash val="solid"/>
              <a:round/>
              <a:headEnd type="none" w="sm" len="sm"/>
              <a:tailEnd type="none" w="sm" len="sm"/>
            </a:ln>
          </p:spPr>
        </p:cxnSp>
        <p:sp>
          <p:nvSpPr>
            <p:cNvPr id="1376" name="Google Shape;1376;p82"/>
            <p:cNvSpPr/>
            <p:nvPr/>
          </p:nvSpPr>
          <p:spPr>
            <a:xfrm rot="10800000">
              <a:off x="11413330" y="2206818"/>
              <a:ext cx="169068" cy="169068"/>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8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a:t>Managing comms details will ensure a successful launch;</a:t>
            </a:r>
            <a:endParaRPr/>
          </a:p>
          <a:p>
            <a:pPr marL="0" lvl="0" indent="0" algn="l" rtl="0">
              <a:lnSpc>
                <a:spcPct val="90000"/>
              </a:lnSpc>
              <a:spcBef>
                <a:spcPts val="0"/>
              </a:spcBef>
              <a:spcAft>
                <a:spcPts val="0"/>
              </a:spcAft>
              <a:buSzPts val="1800"/>
              <a:buNone/>
            </a:pPr>
            <a:r>
              <a:rPr lang="en-US"/>
              <a:t>a manager / staff communication tracker will support this effort</a:t>
            </a:r>
            <a:endParaRPr/>
          </a:p>
        </p:txBody>
      </p:sp>
      <p:sp>
        <p:nvSpPr>
          <p:cNvPr id="1383" name="Google Shape;1383;p83"/>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6</a:t>
            </a:fld>
            <a:endParaRPr/>
          </a:p>
        </p:txBody>
      </p:sp>
      <p:sp>
        <p:nvSpPr>
          <p:cNvPr id="1384" name="Google Shape;1384;p83"/>
          <p:cNvSpPr/>
          <p:nvPr/>
        </p:nvSpPr>
        <p:spPr>
          <a:xfrm>
            <a:off x="611188" y="1836962"/>
            <a:ext cx="2560055" cy="3998229"/>
          </a:xfrm>
          <a:prstGeom prst="rect">
            <a:avLst/>
          </a:prstGeom>
          <a:solidFill>
            <a:srgbClr val="FFFFFF"/>
          </a:solidFill>
          <a:ln>
            <a:noFill/>
          </a:ln>
        </p:spPr>
        <p:txBody>
          <a:bodyPr spcFirstLastPara="1" wrap="square" lIns="91425" tIns="45700" rIns="91425" bIns="45700" anchor="t" anchorCtr="0">
            <a:noAutofit/>
          </a:bodyPr>
          <a:lstStyle/>
          <a:p>
            <a:pPr>
              <a:buClr>
                <a:srgbClr val="1F1F1F"/>
              </a:buClr>
              <a:buSzPts val="1000"/>
            </a:pPr>
            <a:r>
              <a:rPr lang="en-US" sz="1000">
                <a:solidFill>
                  <a:srgbClr val="1F1F1F"/>
                </a:solidFill>
                <a:latin typeface="Arial"/>
                <a:ea typeface="Arial"/>
                <a:cs typeface="Arial"/>
              </a:rPr>
              <a:t>Examples:</a:t>
            </a:r>
          </a:p>
          <a:p>
            <a:pPr marL="171450" indent="-171450">
              <a:buClr>
                <a:srgbClr val="1F1F1F"/>
              </a:buClr>
              <a:buSzPts val="1000"/>
              <a:buFont typeface="Arial"/>
              <a:buChar char="•"/>
            </a:pPr>
            <a:r>
              <a:rPr lang="en-US" sz="1000" b="0" i="0" u="none" strike="noStrike" cap="none">
                <a:solidFill>
                  <a:srgbClr val="1F1F1F"/>
                </a:solidFill>
                <a:latin typeface="Arial"/>
                <a:ea typeface="Arial"/>
                <a:cs typeface="Arial"/>
                <a:sym typeface="Arial"/>
              </a:rPr>
              <a:t>Managers should receive communication to by </a:t>
            </a:r>
            <a:r>
              <a:rPr lang="en-US" sz="1000">
                <a:solidFill>
                  <a:srgbClr val="1F1F1F"/>
                </a:solidFill>
                <a:latin typeface="Arial"/>
                <a:ea typeface="Arial"/>
                <a:cs typeface="Arial"/>
                <a:sym typeface="Arial"/>
              </a:rPr>
              <a:t>XX date</a:t>
            </a:r>
            <a:endParaRPr sz="1400" b="0" i="0" u="none" strike="noStrike" cap="none">
              <a:solidFill>
                <a:srgbClr val="000000"/>
              </a:solidFill>
              <a:latin typeface="Arial"/>
              <a:ea typeface="Arial"/>
              <a:cs typeface="Arial"/>
            </a:endParaRPr>
          </a:p>
          <a:p>
            <a:pPr marL="171450" indent="-171450">
              <a:spcBef>
                <a:spcPts val="600"/>
              </a:spcBef>
              <a:buClr>
                <a:srgbClr val="1F1F1F"/>
              </a:buClr>
              <a:buSzPts val="1000"/>
              <a:buFont typeface="Arial"/>
              <a:buChar char="•"/>
            </a:pPr>
            <a:r>
              <a:rPr lang="en-US" sz="1000" b="0" i="0" u="none" strike="noStrike" cap="none">
                <a:solidFill>
                  <a:srgbClr val="1F1F1F"/>
                </a:solidFill>
                <a:latin typeface="Arial"/>
                <a:ea typeface="Arial"/>
                <a:cs typeface="Arial"/>
                <a:sym typeface="Arial"/>
              </a:rPr>
              <a:t>Exit notifications can </a:t>
            </a:r>
            <a:r>
              <a:rPr lang="en-US" sz="1000">
                <a:solidFill>
                  <a:srgbClr val="1F1F1F"/>
                </a:solidFill>
                <a:latin typeface="Arial"/>
                <a:ea typeface="Arial"/>
                <a:cs typeface="Arial"/>
                <a:sym typeface="Arial"/>
              </a:rPr>
              <a:t>start by XX date</a:t>
            </a:r>
            <a:r>
              <a:rPr lang="en-US" sz="1000" b="0" i="0" u="none" strike="noStrike" cap="none">
                <a:solidFill>
                  <a:srgbClr val="1F1F1F"/>
                </a:solidFill>
                <a:latin typeface="Arial"/>
                <a:ea typeface="Arial"/>
                <a:cs typeface="Arial"/>
                <a:sym typeface="Arial"/>
              </a:rPr>
              <a:t> and need to be completed by </a:t>
            </a:r>
            <a:r>
              <a:rPr lang="en-US" sz="1000">
                <a:solidFill>
                  <a:srgbClr val="1F1F1F"/>
                </a:solidFill>
                <a:latin typeface="Arial"/>
                <a:ea typeface="Arial"/>
                <a:cs typeface="Arial"/>
                <a:sym typeface="Arial"/>
              </a:rPr>
              <a:t>XX date</a:t>
            </a:r>
            <a:endParaRPr sz="1400" b="0" i="0" u="none" strike="noStrike" cap="none">
              <a:solidFill>
                <a:srgbClr val="000000"/>
              </a:solidFill>
              <a:latin typeface="Arial"/>
              <a:ea typeface="Arial"/>
              <a:cs typeface="Arial"/>
              <a:sym typeface="Arial"/>
            </a:endParaRPr>
          </a:p>
          <a:p>
            <a:pPr marL="171450" indent="-171450">
              <a:spcBef>
                <a:spcPts val="600"/>
              </a:spcBef>
              <a:buClr>
                <a:srgbClr val="1F1F1F"/>
              </a:buClr>
              <a:buSzPts val="1000"/>
              <a:buFont typeface="Arial"/>
              <a:buChar char="•"/>
            </a:pPr>
            <a:r>
              <a:rPr lang="en-US" sz="1000" b="0" i="0" u="none" strike="noStrike" cap="none">
                <a:solidFill>
                  <a:srgbClr val="1F1F1F"/>
                </a:solidFill>
                <a:latin typeface="Arial"/>
                <a:ea typeface="Arial"/>
                <a:cs typeface="Arial"/>
                <a:sym typeface="Arial"/>
              </a:rPr>
              <a:t>Front line staff communications can start</a:t>
            </a:r>
            <a:r>
              <a:rPr lang="en-US" sz="1000">
                <a:solidFill>
                  <a:srgbClr val="1F1F1F"/>
                </a:solidFill>
                <a:latin typeface="Arial"/>
                <a:ea typeface="Arial"/>
                <a:cs typeface="Arial"/>
                <a:sym typeface="Arial"/>
              </a:rPr>
              <a:t>  XX date</a:t>
            </a:r>
            <a:r>
              <a:rPr lang="en-US" sz="1000" b="0" i="0" u="none" strike="noStrike" cap="none">
                <a:solidFill>
                  <a:srgbClr val="1F1F1F"/>
                </a:solidFill>
                <a:latin typeface="Arial"/>
                <a:ea typeface="Arial"/>
                <a:cs typeface="Arial"/>
                <a:sym typeface="Arial"/>
              </a:rPr>
              <a:t> and need to be completed by </a:t>
            </a:r>
            <a:r>
              <a:rPr lang="en-US" sz="1000">
                <a:solidFill>
                  <a:srgbClr val="1F1F1F"/>
                </a:solidFill>
                <a:latin typeface="Arial"/>
                <a:ea typeface="Arial"/>
                <a:cs typeface="Arial"/>
                <a:sym typeface="Arial"/>
              </a:rPr>
              <a:t>XX date</a:t>
            </a:r>
            <a:endParaRPr sz="1400" b="0" i="0" u="none" strike="noStrike" cap="none">
              <a:solidFill>
                <a:srgbClr val="000000"/>
              </a:solidFill>
              <a:latin typeface="Arial"/>
              <a:ea typeface="Arial"/>
              <a:cs typeface="Arial"/>
              <a:sym typeface="Arial"/>
            </a:endParaRPr>
          </a:p>
        </p:txBody>
      </p:sp>
      <p:sp>
        <p:nvSpPr>
          <p:cNvPr id="1385" name="Google Shape;1385;p83"/>
          <p:cNvSpPr/>
          <p:nvPr/>
        </p:nvSpPr>
        <p:spPr>
          <a:xfrm>
            <a:off x="3414907" y="1836962"/>
            <a:ext cx="2560055" cy="3998229"/>
          </a:xfrm>
          <a:prstGeom prst="rect">
            <a:avLst/>
          </a:prstGeom>
          <a:solidFill>
            <a:srgbClr val="FFFFFF"/>
          </a:solid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1F1F1F"/>
              </a:buClr>
              <a:buSzPts val="1000"/>
              <a:buFont typeface="Arial"/>
              <a:buChar char="•"/>
            </a:pPr>
            <a:r>
              <a:rPr lang="en-US" sz="1000" b="0" i="0" u="none" strike="noStrike" cap="none">
                <a:solidFill>
                  <a:srgbClr val="1F1F1F"/>
                </a:solidFill>
                <a:latin typeface="Arial"/>
                <a:ea typeface="Arial"/>
                <a:cs typeface="Arial"/>
                <a:sym typeface="Arial"/>
              </a:rPr>
              <a:t>Template can be used to track the communication between Managers, Front Line Staff and Exiting Employees during critical launch period (example follows)</a:t>
            </a:r>
            <a:endParaRPr sz="1400" b="0" i="0" u="none" strike="noStrike" cap="none">
              <a:solidFill>
                <a:srgbClr val="000000"/>
              </a:solidFill>
              <a:latin typeface="Arial"/>
              <a:ea typeface="Arial"/>
              <a:cs typeface="Arial"/>
              <a:sym typeface="Arial"/>
            </a:endParaRPr>
          </a:p>
          <a:p>
            <a:pPr marL="171450" indent="-171450">
              <a:spcBef>
                <a:spcPts val="600"/>
              </a:spcBef>
              <a:buClr>
                <a:srgbClr val="1F1F1F"/>
              </a:buClr>
              <a:buSzPts val="1000"/>
              <a:buFont typeface="Arial"/>
              <a:buChar char="•"/>
            </a:pPr>
            <a:r>
              <a:rPr lang="en-US" sz="1000" b="0" i="0" u="none" strike="noStrike" cap="none">
                <a:solidFill>
                  <a:srgbClr val="1F1F1F"/>
                </a:solidFill>
                <a:latin typeface="Arial"/>
                <a:ea typeface="Arial"/>
                <a:cs typeface="Arial"/>
                <a:sym typeface="Arial"/>
              </a:rPr>
              <a:t>Headcount data is requested to fill-in template; completion by</a:t>
            </a:r>
            <a:r>
              <a:rPr lang="en-US" sz="1000">
                <a:solidFill>
                  <a:srgbClr val="1F1F1F"/>
                </a:solidFill>
                <a:latin typeface="Arial"/>
                <a:ea typeface="Arial"/>
                <a:cs typeface="Arial"/>
                <a:sym typeface="Arial"/>
              </a:rPr>
              <a:t> XX date </a:t>
            </a:r>
            <a:r>
              <a:rPr lang="en-US" sz="1000" b="0" i="0" u="none" strike="noStrike" cap="none">
                <a:solidFill>
                  <a:srgbClr val="1F1F1F"/>
                </a:solidFill>
                <a:latin typeface="Arial"/>
                <a:ea typeface="Arial"/>
                <a:cs typeface="Arial"/>
                <a:sym typeface="Arial"/>
              </a:rPr>
              <a:t>will promote successful comms tracking during Launch</a:t>
            </a:r>
            <a:r>
              <a:rPr lang="en-US" sz="1000">
                <a:solidFill>
                  <a:srgbClr val="1F1F1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1F1F1F"/>
              </a:buClr>
              <a:buSzPts val="1000"/>
              <a:buFont typeface="Arial"/>
              <a:buChar char="•"/>
            </a:pPr>
            <a:r>
              <a:rPr lang="en-US" sz="1000" b="0" i="0" u="none" strike="noStrike" cap="none">
                <a:solidFill>
                  <a:srgbClr val="1F1F1F"/>
                </a:solidFill>
                <a:latin typeface="Arial"/>
                <a:ea typeface="Arial"/>
                <a:cs typeface="Arial"/>
                <a:sym typeface="Arial"/>
              </a:rPr>
              <a:t>Completed manager/staff communications will be indicated on the template</a:t>
            </a:r>
            <a:endParaRPr sz="1400" b="0" i="0" u="none" strike="noStrike" cap="none">
              <a:solidFill>
                <a:srgbClr val="000000"/>
              </a:solidFill>
              <a:latin typeface="Arial"/>
              <a:ea typeface="Arial"/>
              <a:cs typeface="Arial"/>
              <a:sym typeface="Arial"/>
            </a:endParaRPr>
          </a:p>
        </p:txBody>
      </p:sp>
      <p:sp>
        <p:nvSpPr>
          <p:cNvPr id="1386" name="Google Shape;1386;p83"/>
          <p:cNvSpPr/>
          <p:nvPr/>
        </p:nvSpPr>
        <p:spPr>
          <a:xfrm>
            <a:off x="6218626" y="1836962"/>
            <a:ext cx="2560055" cy="3998229"/>
          </a:xfrm>
          <a:prstGeom prst="rect">
            <a:avLst/>
          </a:prstGeom>
          <a:solidFill>
            <a:srgbClr val="FFFFFF"/>
          </a:solid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1F1F1F"/>
              </a:buClr>
              <a:buSzPts val="1000"/>
              <a:buFont typeface="Arial"/>
              <a:buChar char="•"/>
            </a:pPr>
            <a:r>
              <a:rPr lang="en-US" sz="1000" b="0" i="0" u="none" strike="noStrike" cap="none">
                <a:solidFill>
                  <a:srgbClr val="1F1F1F"/>
                </a:solidFill>
                <a:latin typeface="Arial"/>
                <a:ea typeface="Arial"/>
                <a:cs typeface="Arial"/>
                <a:sym typeface="Arial"/>
              </a:rPr>
              <a:t>The communication plans are consolidated into a master project plan so they can be compared and used for tracking during GTM launch week</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1F1F1F"/>
              </a:buClr>
              <a:buSzPts val="1000"/>
              <a:buFont typeface="Arial"/>
              <a:buChar char="•"/>
            </a:pPr>
            <a:r>
              <a:rPr lang="en-US" sz="1000" b="0" i="0" u="none" strike="noStrike" cap="none">
                <a:solidFill>
                  <a:srgbClr val="1F1F1F"/>
                </a:solidFill>
                <a:latin typeface="Arial"/>
                <a:ea typeface="Arial"/>
                <a:cs typeface="Arial"/>
                <a:sym typeface="Arial"/>
              </a:rPr>
              <a:t>Milestones are created for each day to use in tracking GTM launch progress</a:t>
            </a:r>
            <a:endParaRPr sz="1400" b="0" i="0" u="none" strike="noStrike" cap="none">
              <a:solidFill>
                <a:srgbClr val="000000"/>
              </a:solidFill>
              <a:latin typeface="Arial"/>
              <a:ea typeface="Arial"/>
              <a:cs typeface="Arial"/>
              <a:sym typeface="Arial"/>
            </a:endParaRPr>
          </a:p>
        </p:txBody>
      </p:sp>
      <p:sp>
        <p:nvSpPr>
          <p:cNvPr id="1387" name="Google Shape;1387;p83"/>
          <p:cNvSpPr/>
          <p:nvPr/>
        </p:nvSpPr>
        <p:spPr>
          <a:xfrm>
            <a:off x="9022345" y="1836962"/>
            <a:ext cx="2560055" cy="3998229"/>
          </a:xfrm>
          <a:prstGeom prst="rect">
            <a:avLst/>
          </a:prstGeom>
          <a:solidFill>
            <a:srgbClr val="FFFFFF"/>
          </a:solid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1F1F1F"/>
              </a:buClr>
              <a:buSzPts val="1000"/>
              <a:buFont typeface="Arial"/>
              <a:buChar char="•"/>
            </a:pPr>
            <a:r>
              <a:rPr lang="en-US" sz="1000" b="0" i="0" u="none" strike="noStrike" cap="none">
                <a:solidFill>
                  <a:srgbClr val="1F1F1F"/>
                </a:solidFill>
                <a:latin typeface="Arial"/>
                <a:ea typeface="Arial"/>
                <a:cs typeface="Arial"/>
                <a:sym typeface="Arial"/>
              </a:rPr>
              <a:t>The GTM Command Center uses the master project plan to track daily progress and ensure a smooth rollout</a:t>
            </a:r>
            <a:endParaRPr sz="1400" b="0" i="0" u="none" strike="noStrike" cap="none">
              <a:solidFill>
                <a:srgbClr val="000000"/>
              </a:solidFill>
              <a:latin typeface="Arial"/>
              <a:ea typeface="Arial"/>
              <a:cs typeface="Arial"/>
              <a:sym typeface="Arial"/>
            </a:endParaRPr>
          </a:p>
        </p:txBody>
      </p:sp>
      <p:sp>
        <p:nvSpPr>
          <p:cNvPr id="1388" name="Google Shape;1388;p83"/>
          <p:cNvSpPr/>
          <p:nvPr/>
        </p:nvSpPr>
        <p:spPr>
          <a:xfrm>
            <a:off x="1003671" y="4232647"/>
            <a:ext cx="1775088" cy="1210518"/>
          </a:xfrm>
          <a:prstGeom prst="flowChartMultidocument">
            <a:avLst/>
          </a:prstGeom>
          <a:solidFill>
            <a:srgbClr val="1156A3"/>
          </a:solidFill>
          <a:ln w="9525" cap="flat" cmpd="sng">
            <a:solidFill>
              <a:srgbClr val="033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E7E6E6"/>
              </a:buClr>
              <a:buSzPts val="800"/>
              <a:buFont typeface="Arial"/>
              <a:buNone/>
            </a:pPr>
            <a:r>
              <a:rPr lang="en-US" sz="800" b="1" i="0" u="none" strike="noStrike" cap="none">
                <a:solidFill>
                  <a:srgbClr val="E7E6E6"/>
                </a:solidFill>
                <a:latin typeface="Arial"/>
                <a:ea typeface="Arial"/>
                <a:cs typeface="Arial"/>
                <a:sym typeface="Arial"/>
              </a:rPr>
              <a:t>Communication Guidelines</a:t>
            </a:r>
            <a:endParaRPr sz="1400" b="0" i="0" u="none" strike="noStrike" cap="none">
              <a:solidFill>
                <a:srgbClr val="000000"/>
              </a:solidFill>
              <a:latin typeface="Arial"/>
              <a:ea typeface="Arial"/>
              <a:cs typeface="Arial"/>
              <a:sym typeface="Arial"/>
            </a:endParaRPr>
          </a:p>
          <a:p>
            <a:pPr marL="180975" marR="0" lvl="0" indent="-180975" algn="l" rtl="0">
              <a:lnSpc>
                <a:spcPct val="100000"/>
              </a:lnSpc>
              <a:spcBef>
                <a:spcPts val="0"/>
              </a:spcBef>
              <a:spcAft>
                <a:spcPts val="0"/>
              </a:spcAft>
              <a:buClr>
                <a:srgbClr val="E7E6E6"/>
              </a:buClr>
              <a:buSzPts val="800"/>
              <a:buFont typeface="Arial"/>
              <a:buChar char="✓"/>
            </a:pPr>
            <a:r>
              <a:rPr lang="en-US" sz="800" b="1" i="0" u="none" strike="noStrike" cap="none">
                <a:solidFill>
                  <a:srgbClr val="E7E6E6"/>
                </a:solidFill>
                <a:latin typeface="Arial"/>
                <a:ea typeface="Arial"/>
                <a:cs typeface="Arial"/>
                <a:sym typeface="Arial"/>
              </a:rPr>
              <a:t>Managers</a:t>
            </a:r>
            <a:endParaRPr sz="1400" b="0" i="0" u="none" strike="noStrike" cap="none">
              <a:solidFill>
                <a:srgbClr val="000000"/>
              </a:solidFill>
              <a:latin typeface="Arial"/>
              <a:ea typeface="Arial"/>
              <a:cs typeface="Arial"/>
              <a:sym typeface="Arial"/>
            </a:endParaRPr>
          </a:p>
          <a:p>
            <a:pPr marL="180975" marR="0" lvl="0" indent="-180975" algn="l" rtl="0">
              <a:lnSpc>
                <a:spcPct val="100000"/>
              </a:lnSpc>
              <a:spcBef>
                <a:spcPts val="0"/>
              </a:spcBef>
              <a:spcAft>
                <a:spcPts val="0"/>
              </a:spcAft>
              <a:buClr>
                <a:srgbClr val="E7E6E6"/>
              </a:buClr>
              <a:buSzPts val="800"/>
              <a:buFont typeface="Arial"/>
              <a:buChar char="✓"/>
            </a:pPr>
            <a:r>
              <a:rPr lang="en-US" sz="800" b="1" i="0" u="none" strike="noStrike" cap="none">
                <a:solidFill>
                  <a:srgbClr val="E7E6E6"/>
                </a:solidFill>
                <a:latin typeface="Arial"/>
                <a:ea typeface="Arial"/>
                <a:cs typeface="Arial"/>
                <a:sym typeface="Arial"/>
              </a:rPr>
              <a:t>Staff</a:t>
            </a:r>
            <a:endParaRPr sz="1400" b="0" i="0" u="none" strike="noStrike" cap="none">
              <a:solidFill>
                <a:srgbClr val="000000"/>
              </a:solidFill>
              <a:latin typeface="Arial"/>
              <a:ea typeface="Arial"/>
              <a:cs typeface="Arial"/>
              <a:sym typeface="Arial"/>
            </a:endParaRPr>
          </a:p>
          <a:p>
            <a:pPr marL="180975" marR="0" lvl="0" indent="-180975" algn="l" rtl="0">
              <a:lnSpc>
                <a:spcPct val="100000"/>
              </a:lnSpc>
              <a:spcBef>
                <a:spcPts val="0"/>
              </a:spcBef>
              <a:spcAft>
                <a:spcPts val="0"/>
              </a:spcAft>
              <a:buClr>
                <a:srgbClr val="E7E6E6"/>
              </a:buClr>
              <a:buSzPts val="800"/>
              <a:buFont typeface="Arial"/>
              <a:buChar char="✓"/>
            </a:pPr>
            <a:r>
              <a:rPr lang="en-US" sz="800" b="1" i="0" u="none" strike="noStrike" cap="none">
                <a:solidFill>
                  <a:srgbClr val="E7E6E6"/>
                </a:solidFill>
                <a:latin typeface="Arial"/>
                <a:ea typeface="Arial"/>
                <a:cs typeface="Arial"/>
                <a:sym typeface="Arial"/>
              </a:rPr>
              <a:t>Exits</a:t>
            </a:r>
            <a:endParaRPr sz="1400" b="0" i="0" u="none" strike="noStrike" cap="none">
              <a:solidFill>
                <a:srgbClr val="000000"/>
              </a:solidFill>
              <a:latin typeface="Arial"/>
              <a:ea typeface="Arial"/>
              <a:cs typeface="Arial"/>
              <a:sym typeface="Arial"/>
            </a:endParaRPr>
          </a:p>
        </p:txBody>
      </p:sp>
      <p:grpSp>
        <p:nvGrpSpPr>
          <p:cNvPr id="1389" name="Google Shape;1389;p83"/>
          <p:cNvGrpSpPr/>
          <p:nvPr/>
        </p:nvGrpSpPr>
        <p:grpSpPr>
          <a:xfrm>
            <a:off x="3597227" y="4197107"/>
            <a:ext cx="2195415" cy="1281598"/>
            <a:chOff x="3382425" y="4388475"/>
            <a:chExt cx="2732363" cy="1595047"/>
          </a:xfrm>
        </p:grpSpPr>
        <p:pic>
          <p:nvPicPr>
            <p:cNvPr id="1390" name="Google Shape;1390;p83"/>
            <p:cNvPicPr preferRelativeResize="0"/>
            <p:nvPr/>
          </p:nvPicPr>
          <p:blipFill rotWithShape="1">
            <a:blip r:embed="rId3">
              <a:alphaModFix/>
            </a:blip>
            <a:srcRect/>
            <a:stretch/>
          </p:blipFill>
          <p:spPr>
            <a:xfrm>
              <a:off x="3382425" y="4497875"/>
              <a:ext cx="2320551" cy="1016611"/>
            </a:xfrm>
            <a:prstGeom prst="rect">
              <a:avLst/>
            </a:prstGeom>
            <a:noFill/>
            <a:ln>
              <a:noFill/>
            </a:ln>
            <a:effectLst>
              <a:outerShdw blurRad="57150" dist="19050" dir="5400000" algn="bl" rotWithShape="0">
                <a:srgbClr val="000000">
                  <a:alpha val="47450"/>
                </a:srgbClr>
              </a:outerShdw>
            </a:effectLst>
          </p:spPr>
        </p:pic>
        <p:pic>
          <p:nvPicPr>
            <p:cNvPr id="1391" name="Google Shape;1391;p83"/>
            <p:cNvPicPr preferRelativeResize="0"/>
            <p:nvPr/>
          </p:nvPicPr>
          <p:blipFill rotWithShape="1">
            <a:blip r:embed="rId3">
              <a:alphaModFix/>
            </a:blip>
            <a:srcRect/>
            <a:stretch/>
          </p:blipFill>
          <p:spPr>
            <a:xfrm>
              <a:off x="3560789" y="4725341"/>
              <a:ext cx="2320551" cy="1016611"/>
            </a:xfrm>
            <a:prstGeom prst="rect">
              <a:avLst/>
            </a:prstGeom>
            <a:noFill/>
            <a:ln>
              <a:noFill/>
            </a:ln>
            <a:effectLst>
              <a:outerShdw blurRad="57150" dist="19050" dir="5400000" algn="bl" rotWithShape="0">
                <a:srgbClr val="000000">
                  <a:alpha val="47450"/>
                </a:srgbClr>
              </a:outerShdw>
            </a:effectLst>
          </p:spPr>
        </p:pic>
        <p:pic>
          <p:nvPicPr>
            <p:cNvPr id="1392" name="Google Shape;1392;p83"/>
            <p:cNvPicPr preferRelativeResize="0"/>
            <p:nvPr/>
          </p:nvPicPr>
          <p:blipFill rotWithShape="1">
            <a:blip r:embed="rId3">
              <a:alphaModFix/>
            </a:blip>
            <a:srcRect/>
            <a:stretch/>
          </p:blipFill>
          <p:spPr>
            <a:xfrm>
              <a:off x="3740375" y="4943325"/>
              <a:ext cx="2374413" cy="1040197"/>
            </a:xfrm>
            <a:prstGeom prst="rect">
              <a:avLst/>
            </a:prstGeom>
            <a:noFill/>
            <a:ln>
              <a:noFill/>
            </a:ln>
            <a:effectLst>
              <a:outerShdw blurRad="57150" dist="19050" dir="5400000" algn="bl" rotWithShape="0">
                <a:srgbClr val="000000">
                  <a:alpha val="47450"/>
                </a:srgbClr>
              </a:outerShdw>
            </a:effectLst>
          </p:spPr>
        </p:pic>
        <p:sp>
          <p:nvSpPr>
            <p:cNvPr id="1393" name="Google Shape;1393;p83"/>
            <p:cNvSpPr txBox="1"/>
            <p:nvPr/>
          </p:nvSpPr>
          <p:spPr>
            <a:xfrm>
              <a:off x="4742100" y="4620976"/>
              <a:ext cx="563400" cy="3447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1F1F1F"/>
                </a:buClr>
                <a:buSzPts val="800"/>
                <a:buFont typeface="Arial"/>
                <a:buNone/>
              </a:pPr>
              <a:r>
                <a:rPr lang="en-US" sz="600" b="1" i="0" u="none" strike="noStrike" cap="none">
                  <a:solidFill>
                    <a:srgbClr val="1F1F1F"/>
                  </a:solidFill>
                  <a:latin typeface="Arial"/>
                  <a:ea typeface="Arial"/>
                  <a:cs typeface="Arial"/>
                  <a:sym typeface="Arial"/>
                </a:rPr>
                <a:t>EMEA</a:t>
              </a:r>
              <a:endParaRPr sz="600" b="1" i="0" u="none" strike="noStrike" cap="none">
                <a:solidFill>
                  <a:srgbClr val="1F1F1F"/>
                </a:solidFill>
                <a:latin typeface="Arial"/>
                <a:ea typeface="Arial"/>
                <a:cs typeface="Arial"/>
                <a:sym typeface="Arial"/>
              </a:endParaRPr>
            </a:p>
          </p:txBody>
        </p:sp>
        <p:sp>
          <p:nvSpPr>
            <p:cNvPr id="1394" name="Google Shape;1394;p83"/>
            <p:cNvSpPr txBox="1"/>
            <p:nvPr/>
          </p:nvSpPr>
          <p:spPr>
            <a:xfrm>
              <a:off x="4491750" y="4388475"/>
              <a:ext cx="563400" cy="3447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1F1F1F"/>
                </a:buClr>
                <a:buSzPts val="800"/>
                <a:buFont typeface="Arial"/>
                <a:buNone/>
              </a:pPr>
              <a:r>
                <a:rPr lang="en-US" sz="600" b="1" i="0" u="none" strike="noStrike" cap="none">
                  <a:solidFill>
                    <a:srgbClr val="1F1F1F"/>
                  </a:solidFill>
                  <a:latin typeface="Arial"/>
                  <a:ea typeface="Arial"/>
                  <a:cs typeface="Arial"/>
                  <a:sym typeface="Arial"/>
                </a:rPr>
                <a:t>AMS</a:t>
              </a:r>
              <a:endParaRPr sz="600" b="1" i="0" u="none" strike="noStrike" cap="none">
                <a:solidFill>
                  <a:srgbClr val="1F1F1F"/>
                </a:solidFill>
                <a:latin typeface="Arial"/>
                <a:ea typeface="Arial"/>
                <a:cs typeface="Arial"/>
                <a:sym typeface="Arial"/>
              </a:endParaRPr>
            </a:p>
          </p:txBody>
        </p:sp>
        <p:sp>
          <p:nvSpPr>
            <p:cNvPr id="1395" name="Google Shape;1395;p83"/>
            <p:cNvSpPr txBox="1"/>
            <p:nvPr/>
          </p:nvSpPr>
          <p:spPr>
            <a:xfrm>
              <a:off x="5004113" y="4852275"/>
              <a:ext cx="563400" cy="3447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1F1F1F"/>
                </a:buClr>
                <a:buSzPts val="800"/>
                <a:buFont typeface="Arial"/>
                <a:buNone/>
              </a:pPr>
              <a:r>
                <a:rPr lang="en-US" sz="600" b="1" i="0" u="none" strike="noStrike" cap="none">
                  <a:solidFill>
                    <a:srgbClr val="1F1F1F"/>
                  </a:solidFill>
                  <a:latin typeface="Arial"/>
                  <a:ea typeface="Arial"/>
                  <a:cs typeface="Arial"/>
                  <a:sym typeface="Arial"/>
                </a:rPr>
                <a:t>APJ</a:t>
              </a:r>
              <a:endParaRPr sz="600" b="1" i="0" u="none" strike="noStrike" cap="none">
                <a:solidFill>
                  <a:srgbClr val="1F1F1F"/>
                </a:solidFill>
                <a:latin typeface="Arial"/>
                <a:ea typeface="Arial"/>
                <a:cs typeface="Arial"/>
                <a:sym typeface="Arial"/>
              </a:endParaRPr>
            </a:p>
          </p:txBody>
        </p:sp>
      </p:grpSp>
      <p:pic>
        <p:nvPicPr>
          <p:cNvPr id="1396" name="Google Shape;1396;p83"/>
          <p:cNvPicPr preferRelativeResize="0"/>
          <p:nvPr/>
        </p:nvPicPr>
        <p:blipFill rotWithShape="1">
          <a:blip r:embed="rId4">
            <a:alphaModFix/>
          </a:blip>
          <a:srcRect/>
          <a:stretch/>
        </p:blipFill>
        <p:spPr>
          <a:xfrm>
            <a:off x="6358829" y="4447756"/>
            <a:ext cx="2279649" cy="780301"/>
          </a:xfrm>
          <a:prstGeom prst="rect">
            <a:avLst/>
          </a:prstGeom>
          <a:noFill/>
          <a:ln>
            <a:noFill/>
          </a:ln>
        </p:spPr>
      </p:pic>
      <p:grpSp>
        <p:nvGrpSpPr>
          <p:cNvPr id="1397" name="Google Shape;1397;p83"/>
          <p:cNvGrpSpPr/>
          <p:nvPr/>
        </p:nvGrpSpPr>
        <p:grpSpPr>
          <a:xfrm>
            <a:off x="9515022" y="4264750"/>
            <a:ext cx="1574700" cy="1172775"/>
            <a:chOff x="9214000" y="4131400"/>
            <a:chExt cx="1574700" cy="1172775"/>
          </a:xfrm>
        </p:grpSpPr>
        <p:sp>
          <p:nvSpPr>
            <p:cNvPr id="1398" name="Google Shape;1398;p83"/>
            <p:cNvSpPr/>
            <p:nvPr/>
          </p:nvSpPr>
          <p:spPr>
            <a:xfrm>
              <a:off x="9216625" y="4131400"/>
              <a:ext cx="203100" cy="852300"/>
            </a:xfrm>
            <a:prstGeom prst="rect">
              <a:avLst/>
            </a:prstGeom>
            <a:solidFill>
              <a:srgbClr val="033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399" name="Google Shape;1399;p83"/>
            <p:cNvSpPr/>
            <p:nvPr/>
          </p:nvSpPr>
          <p:spPr>
            <a:xfrm>
              <a:off x="9545875" y="4239075"/>
              <a:ext cx="203100" cy="744600"/>
            </a:xfrm>
            <a:prstGeom prst="rect">
              <a:avLst/>
            </a:prstGeom>
            <a:solidFill>
              <a:srgbClr val="033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400" name="Google Shape;1400;p83"/>
            <p:cNvSpPr/>
            <p:nvPr/>
          </p:nvSpPr>
          <p:spPr>
            <a:xfrm>
              <a:off x="9875125" y="4337300"/>
              <a:ext cx="203100" cy="646500"/>
            </a:xfrm>
            <a:prstGeom prst="rect">
              <a:avLst/>
            </a:prstGeom>
            <a:solidFill>
              <a:srgbClr val="033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cxnSp>
          <p:nvCxnSpPr>
            <p:cNvPr id="1401" name="Google Shape;1401;p83"/>
            <p:cNvCxnSpPr/>
            <p:nvPr/>
          </p:nvCxnSpPr>
          <p:spPr>
            <a:xfrm>
              <a:off x="9214000" y="5057275"/>
              <a:ext cx="1574700" cy="300"/>
            </a:xfrm>
            <a:prstGeom prst="straightConnector1">
              <a:avLst/>
            </a:prstGeom>
            <a:noFill/>
            <a:ln w="9525" cap="flat" cmpd="sng">
              <a:solidFill>
                <a:srgbClr val="03327C"/>
              </a:solidFill>
              <a:prstDash val="solid"/>
              <a:round/>
              <a:headEnd type="none" w="sm" len="sm"/>
              <a:tailEnd type="none" w="sm" len="sm"/>
            </a:ln>
          </p:spPr>
        </p:cxnSp>
        <p:sp>
          <p:nvSpPr>
            <p:cNvPr id="1402" name="Google Shape;1402;p83"/>
            <p:cNvSpPr/>
            <p:nvPr/>
          </p:nvSpPr>
          <p:spPr>
            <a:xfrm>
              <a:off x="10204375" y="4442000"/>
              <a:ext cx="203100" cy="541800"/>
            </a:xfrm>
            <a:prstGeom prst="rect">
              <a:avLst/>
            </a:prstGeom>
            <a:solidFill>
              <a:srgbClr val="033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403" name="Google Shape;1403;p83"/>
            <p:cNvSpPr/>
            <p:nvPr/>
          </p:nvSpPr>
          <p:spPr>
            <a:xfrm>
              <a:off x="10533625" y="4553350"/>
              <a:ext cx="203100" cy="430200"/>
            </a:xfrm>
            <a:prstGeom prst="rect">
              <a:avLst/>
            </a:prstGeom>
            <a:solidFill>
              <a:srgbClr val="033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404" name="Google Shape;1404;p83"/>
            <p:cNvSpPr txBox="1"/>
            <p:nvPr/>
          </p:nvSpPr>
          <p:spPr>
            <a:xfrm>
              <a:off x="9214000" y="4981075"/>
              <a:ext cx="15747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1F1F1F"/>
                </a:buClr>
                <a:buSzPts val="900"/>
                <a:buFont typeface="Arial"/>
                <a:buNone/>
              </a:pPr>
              <a:r>
                <a:rPr lang="en-US" sz="900" b="0" i="0" u="none" strike="noStrike" cap="none">
                  <a:solidFill>
                    <a:srgbClr val="1F1F1F"/>
                  </a:solidFill>
                  <a:latin typeface="Arial"/>
                  <a:ea typeface="Arial"/>
                  <a:cs typeface="Arial"/>
                  <a:sym typeface="Arial"/>
                </a:rPr>
                <a:t>M      Tu      W       Th      Fr</a:t>
              </a:r>
              <a:endParaRPr sz="900" b="0" i="0" u="none" strike="noStrike" cap="none">
                <a:solidFill>
                  <a:srgbClr val="1F1F1F"/>
                </a:solidFill>
                <a:latin typeface="Arial"/>
                <a:ea typeface="Arial"/>
                <a:cs typeface="Arial"/>
                <a:sym typeface="Arial"/>
              </a:endParaRPr>
            </a:p>
          </p:txBody>
        </p:sp>
      </p:grpSp>
      <p:sp>
        <p:nvSpPr>
          <p:cNvPr id="1405" name="Google Shape;1405;p83"/>
          <p:cNvSpPr/>
          <p:nvPr/>
        </p:nvSpPr>
        <p:spPr>
          <a:xfrm>
            <a:off x="611188" y="1290637"/>
            <a:ext cx="2560055" cy="551090"/>
          </a:xfrm>
          <a:prstGeom prst="rect">
            <a:avLst/>
          </a:prstGeom>
          <a:solidFill>
            <a:srgbClr val="03327C"/>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200" b="1" i="0" u="none" strike="noStrike" cap="none">
                <a:solidFill>
                  <a:srgbClr val="FFFFFF"/>
                </a:solidFill>
                <a:latin typeface="Arial"/>
                <a:ea typeface="Arial"/>
                <a:cs typeface="Arial"/>
                <a:sym typeface="Arial"/>
              </a:rPr>
              <a:t>Provide Communication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400"/>
              <a:buFont typeface="Arial"/>
              <a:buNone/>
            </a:pPr>
            <a:r>
              <a:rPr lang="en-US" sz="1200" b="1" i="0" u="none" strike="noStrike" cap="none">
                <a:solidFill>
                  <a:srgbClr val="FFFFFF"/>
                </a:solidFill>
                <a:latin typeface="Arial"/>
                <a:ea typeface="Arial"/>
                <a:cs typeface="Arial"/>
                <a:sym typeface="Arial"/>
              </a:rPr>
              <a:t>Guidelines</a:t>
            </a:r>
            <a:endParaRPr sz="1400" b="0" i="0" u="none" strike="noStrike" cap="none">
              <a:solidFill>
                <a:srgbClr val="000000"/>
              </a:solidFill>
              <a:latin typeface="Arial"/>
              <a:ea typeface="Arial"/>
              <a:cs typeface="Arial"/>
              <a:sym typeface="Arial"/>
            </a:endParaRPr>
          </a:p>
        </p:txBody>
      </p:sp>
      <p:sp>
        <p:nvSpPr>
          <p:cNvPr id="1406" name="Google Shape;1406;p83"/>
          <p:cNvSpPr/>
          <p:nvPr/>
        </p:nvSpPr>
        <p:spPr>
          <a:xfrm>
            <a:off x="3414907" y="1290637"/>
            <a:ext cx="2560055" cy="551090"/>
          </a:xfrm>
          <a:prstGeom prst="rect">
            <a:avLst/>
          </a:prstGeom>
          <a:solidFill>
            <a:srgbClr val="03327C"/>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200" b="1" i="0" u="none" strike="noStrike" cap="none">
                <a:solidFill>
                  <a:srgbClr val="FFFFFF"/>
                </a:solidFill>
                <a:latin typeface="Arial"/>
                <a:ea typeface="Arial"/>
                <a:cs typeface="Arial"/>
                <a:sym typeface="Arial"/>
              </a:rPr>
              <a:t>Complete Launch Week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400"/>
              <a:buFont typeface="Arial"/>
              <a:buNone/>
            </a:pPr>
            <a:r>
              <a:rPr lang="en-US" sz="1200" b="1" i="0" u="none" strike="noStrike" cap="none">
                <a:solidFill>
                  <a:srgbClr val="FFFFFF"/>
                </a:solidFill>
                <a:latin typeface="Arial"/>
                <a:ea typeface="Arial"/>
                <a:cs typeface="Arial"/>
                <a:sym typeface="Arial"/>
              </a:rPr>
              <a:t>Mgr/Staff Comms Tracker</a:t>
            </a:r>
            <a:endParaRPr sz="1400" b="0" i="0" u="none" strike="noStrike" cap="none">
              <a:solidFill>
                <a:srgbClr val="000000"/>
              </a:solidFill>
              <a:latin typeface="Arial"/>
              <a:ea typeface="Arial"/>
              <a:cs typeface="Arial"/>
              <a:sym typeface="Arial"/>
            </a:endParaRPr>
          </a:p>
        </p:txBody>
      </p:sp>
      <p:sp>
        <p:nvSpPr>
          <p:cNvPr id="1407" name="Google Shape;1407;p83"/>
          <p:cNvSpPr/>
          <p:nvPr/>
        </p:nvSpPr>
        <p:spPr>
          <a:xfrm>
            <a:off x="6218626" y="1290637"/>
            <a:ext cx="2560055" cy="551090"/>
          </a:xfrm>
          <a:prstGeom prst="rect">
            <a:avLst/>
          </a:prstGeom>
          <a:solidFill>
            <a:srgbClr val="03327C"/>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200" b="1" i="0" u="none" strike="noStrike" cap="none">
                <a:solidFill>
                  <a:srgbClr val="FFFFFF"/>
                </a:solidFill>
                <a:latin typeface="Arial"/>
                <a:ea typeface="Arial"/>
                <a:cs typeface="Arial"/>
                <a:sym typeface="Arial"/>
              </a:rPr>
              <a:t>Consolidate Regional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400"/>
              <a:buFont typeface="Arial"/>
              <a:buNone/>
            </a:pPr>
            <a:r>
              <a:rPr lang="en-US" sz="1200" b="1" i="0" u="none" strike="noStrike" cap="none">
                <a:solidFill>
                  <a:srgbClr val="FFFFFF"/>
                </a:solidFill>
                <a:latin typeface="Arial"/>
                <a:ea typeface="Arial"/>
                <a:cs typeface="Arial"/>
                <a:sym typeface="Arial"/>
              </a:rPr>
              <a:t>Communication plans</a:t>
            </a:r>
            <a:endParaRPr sz="1400" b="0" i="0" u="none" strike="noStrike" cap="none">
              <a:solidFill>
                <a:srgbClr val="000000"/>
              </a:solidFill>
              <a:latin typeface="Arial"/>
              <a:ea typeface="Arial"/>
              <a:cs typeface="Arial"/>
              <a:sym typeface="Arial"/>
            </a:endParaRPr>
          </a:p>
        </p:txBody>
      </p:sp>
      <p:sp>
        <p:nvSpPr>
          <p:cNvPr id="1408" name="Google Shape;1408;p83"/>
          <p:cNvSpPr/>
          <p:nvPr/>
        </p:nvSpPr>
        <p:spPr>
          <a:xfrm>
            <a:off x="9022345" y="1290637"/>
            <a:ext cx="2560055" cy="551090"/>
          </a:xfrm>
          <a:prstGeom prst="rect">
            <a:avLst/>
          </a:prstGeom>
          <a:solidFill>
            <a:srgbClr val="03327C"/>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Track Communication progress during GTM Launch Week</a:t>
            </a:r>
            <a:endParaRPr sz="1400" b="0" i="0" u="none" strike="noStrike" cap="none">
              <a:solidFill>
                <a:srgbClr val="000000"/>
              </a:solidFill>
              <a:latin typeface="Arial"/>
              <a:ea typeface="Arial"/>
              <a:cs typeface="Arial"/>
              <a:sym typeface="Arial"/>
            </a:endParaRPr>
          </a:p>
        </p:txBody>
      </p:sp>
      <p:cxnSp>
        <p:nvCxnSpPr>
          <p:cNvPr id="1409" name="Google Shape;1409;p83"/>
          <p:cNvCxnSpPr/>
          <p:nvPr/>
        </p:nvCxnSpPr>
        <p:spPr>
          <a:xfrm>
            <a:off x="611188" y="5835191"/>
            <a:ext cx="2722562" cy="0"/>
          </a:xfrm>
          <a:prstGeom prst="straightConnector1">
            <a:avLst/>
          </a:prstGeom>
          <a:noFill/>
          <a:ln w="38100" cap="flat" cmpd="sng">
            <a:solidFill>
              <a:srgbClr val="07BCE5"/>
            </a:solidFill>
            <a:prstDash val="solid"/>
            <a:round/>
            <a:headEnd type="none" w="sm" len="sm"/>
            <a:tailEnd type="triangle" w="med" len="med"/>
          </a:ln>
        </p:spPr>
      </p:cxnSp>
      <p:cxnSp>
        <p:nvCxnSpPr>
          <p:cNvPr id="1410" name="Google Shape;1410;p83"/>
          <p:cNvCxnSpPr/>
          <p:nvPr/>
        </p:nvCxnSpPr>
        <p:spPr>
          <a:xfrm>
            <a:off x="3414907" y="5835191"/>
            <a:ext cx="2722562" cy="0"/>
          </a:xfrm>
          <a:prstGeom prst="straightConnector1">
            <a:avLst/>
          </a:prstGeom>
          <a:noFill/>
          <a:ln w="38100" cap="flat" cmpd="sng">
            <a:solidFill>
              <a:srgbClr val="07BCE5"/>
            </a:solidFill>
            <a:prstDash val="solid"/>
            <a:round/>
            <a:headEnd type="none" w="sm" len="sm"/>
            <a:tailEnd type="triangle" w="med" len="med"/>
          </a:ln>
        </p:spPr>
      </p:cxnSp>
      <p:cxnSp>
        <p:nvCxnSpPr>
          <p:cNvPr id="1411" name="Google Shape;1411;p83"/>
          <p:cNvCxnSpPr/>
          <p:nvPr/>
        </p:nvCxnSpPr>
        <p:spPr>
          <a:xfrm>
            <a:off x="6218626" y="5835191"/>
            <a:ext cx="2722562" cy="0"/>
          </a:xfrm>
          <a:prstGeom prst="straightConnector1">
            <a:avLst/>
          </a:prstGeom>
          <a:noFill/>
          <a:ln w="38100" cap="flat" cmpd="sng">
            <a:solidFill>
              <a:srgbClr val="07BCE5"/>
            </a:solidFill>
            <a:prstDash val="solid"/>
            <a:round/>
            <a:headEnd type="none" w="sm" len="sm"/>
            <a:tailEnd type="triangle" w="med" len="med"/>
          </a:ln>
        </p:spPr>
      </p:cxnSp>
      <p:cxnSp>
        <p:nvCxnSpPr>
          <p:cNvPr id="1412" name="Google Shape;1412;p83"/>
          <p:cNvCxnSpPr/>
          <p:nvPr/>
        </p:nvCxnSpPr>
        <p:spPr>
          <a:xfrm>
            <a:off x="9022345" y="5835191"/>
            <a:ext cx="2722562" cy="0"/>
          </a:xfrm>
          <a:prstGeom prst="straightConnector1">
            <a:avLst/>
          </a:prstGeom>
          <a:noFill/>
          <a:ln w="38100" cap="flat" cmpd="sng">
            <a:solidFill>
              <a:srgbClr val="07BCE5"/>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8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dirty="0"/>
              <a:t>Month, Year</a:t>
            </a:r>
            <a:br>
              <a:rPr lang="en-US" dirty="0"/>
            </a:br>
            <a:r>
              <a:rPr lang="en-US" dirty="0"/>
              <a:t>Communication and Change Management Activities</a:t>
            </a:r>
            <a:endParaRPr dirty="0"/>
          </a:p>
        </p:txBody>
      </p:sp>
      <p:sp>
        <p:nvSpPr>
          <p:cNvPr id="1418" name="Google Shape;1418;p84"/>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graphicFrame>
        <p:nvGraphicFramePr>
          <p:cNvPr id="1419" name="Google Shape;1419;p84"/>
          <p:cNvGraphicFramePr/>
          <p:nvPr>
            <p:extLst>
              <p:ext uri="{D42A27DB-BD31-4B8C-83A1-F6EECF244321}">
                <p14:modId xmlns:p14="http://schemas.microsoft.com/office/powerpoint/2010/main" val="1205021493"/>
              </p:ext>
            </p:extLst>
          </p:nvPr>
        </p:nvGraphicFramePr>
        <p:xfrm>
          <a:off x="611188" y="1295400"/>
          <a:ext cx="8913750" cy="4414550"/>
        </p:xfrm>
        <a:graphic>
          <a:graphicData uri="http://schemas.openxmlformats.org/drawingml/2006/table">
            <a:tbl>
              <a:tblPr>
                <a:noFill/>
              </a:tblPr>
              <a:tblGrid>
                <a:gridCol w="1782750">
                  <a:extLst>
                    <a:ext uri="{9D8B030D-6E8A-4147-A177-3AD203B41FA5}">
                      <a16:colId xmlns:a16="http://schemas.microsoft.com/office/drawing/2014/main" val="20000"/>
                    </a:ext>
                  </a:extLst>
                </a:gridCol>
                <a:gridCol w="1782750">
                  <a:extLst>
                    <a:ext uri="{9D8B030D-6E8A-4147-A177-3AD203B41FA5}">
                      <a16:colId xmlns:a16="http://schemas.microsoft.com/office/drawing/2014/main" val="20001"/>
                    </a:ext>
                  </a:extLst>
                </a:gridCol>
                <a:gridCol w="1782750">
                  <a:extLst>
                    <a:ext uri="{9D8B030D-6E8A-4147-A177-3AD203B41FA5}">
                      <a16:colId xmlns:a16="http://schemas.microsoft.com/office/drawing/2014/main" val="20002"/>
                    </a:ext>
                  </a:extLst>
                </a:gridCol>
                <a:gridCol w="1782750">
                  <a:extLst>
                    <a:ext uri="{9D8B030D-6E8A-4147-A177-3AD203B41FA5}">
                      <a16:colId xmlns:a16="http://schemas.microsoft.com/office/drawing/2014/main" val="20003"/>
                    </a:ext>
                  </a:extLst>
                </a:gridCol>
                <a:gridCol w="1782750">
                  <a:extLst>
                    <a:ext uri="{9D8B030D-6E8A-4147-A177-3AD203B41FA5}">
                      <a16:colId xmlns:a16="http://schemas.microsoft.com/office/drawing/2014/main" val="20004"/>
                    </a:ext>
                  </a:extLst>
                </a:gridCol>
              </a:tblGrid>
              <a:tr h="319650">
                <a:tc gridSpan="5">
                  <a:txBody>
                    <a:bodyPr/>
                    <a:lstStyle/>
                    <a:p>
                      <a:pPr marL="0" marR="0" lvl="0" indent="0" algn="ctr" rtl="0">
                        <a:lnSpc>
                          <a:spcPct val="100000"/>
                        </a:lnSpc>
                        <a:spcBef>
                          <a:spcPts val="0"/>
                        </a:spcBef>
                        <a:spcAft>
                          <a:spcPts val="0"/>
                        </a:spcAft>
                        <a:buClr>
                          <a:schemeClr val="lt1"/>
                        </a:buClr>
                        <a:buSzPts val="1600"/>
                        <a:buFont typeface="Arial"/>
                        <a:buNone/>
                      </a:pPr>
                      <a:r>
                        <a:rPr lang="en-US" sz="1300" b="1" u="none" strike="noStrike" cap="none" dirty="0">
                          <a:solidFill>
                            <a:schemeClr val="lt1"/>
                          </a:solidFill>
                          <a:latin typeface="Arial"/>
                          <a:ea typeface="Arial"/>
                          <a:cs typeface="Arial"/>
                          <a:sym typeface="Arial"/>
                        </a:rPr>
                        <a:t>Month</a:t>
                      </a:r>
                      <a:endParaRPr sz="1300" u="none" strike="noStrike" cap="none" dirty="0"/>
                    </a:p>
                  </a:txBody>
                  <a:tcPr marL="75650" marR="75650" marT="37825" marB="378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9650">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Monday</a:t>
                      </a:r>
                      <a:endParaRPr sz="1500" u="none" strike="noStrike" cap="none">
                        <a:solidFill>
                          <a:schemeClr val="lt1"/>
                        </a:solidFill>
                      </a:endParaRPr>
                    </a:p>
                  </a:txBody>
                  <a:tcPr marL="75650" marR="75650" marT="37800" marB="378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Tuesday</a:t>
                      </a:r>
                      <a:endParaRPr sz="1500" u="none" strike="noStrike" cap="none">
                        <a:solidFill>
                          <a:schemeClr val="lt1"/>
                        </a:solidFill>
                      </a:endParaRPr>
                    </a:p>
                  </a:txBody>
                  <a:tcPr marL="75650" marR="75650" marT="37800" marB="378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Wednesday</a:t>
                      </a:r>
                      <a:endParaRPr sz="1500" u="none" strike="noStrike" cap="none">
                        <a:solidFill>
                          <a:schemeClr val="lt1"/>
                        </a:solidFill>
                      </a:endParaRPr>
                    </a:p>
                  </a:txBody>
                  <a:tcPr marL="75650" marR="75650" marT="37800" marB="378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Thursday</a:t>
                      </a:r>
                      <a:endParaRPr sz="1500" u="none" strike="noStrike" cap="none">
                        <a:solidFill>
                          <a:schemeClr val="lt1"/>
                        </a:solidFill>
                      </a:endParaRPr>
                    </a:p>
                  </a:txBody>
                  <a:tcPr marL="75650" marR="75650" marT="37800" marB="378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200" b="0" u="none" strike="noStrike" cap="none">
                          <a:solidFill>
                            <a:schemeClr val="lt1"/>
                          </a:solidFill>
                          <a:latin typeface="Arial"/>
                          <a:ea typeface="Arial"/>
                          <a:cs typeface="Arial"/>
                          <a:sym typeface="Arial"/>
                        </a:rPr>
                        <a:t>Friday</a:t>
                      </a:r>
                      <a:endParaRPr sz="1500" u="none" strike="noStrike" cap="none">
                        <a:solidFill>
                          <a:schemeClr val="lt1"/>
                        </a:solidFill>
                      </a:endParaRPr>
                    </a:p>
                  </a:txBody>
                  <a:tcPr marL="75650" marR="75650" marT="37800" marB="378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755050">
                <a:tc>
                  <a:txBody>
                    <a:bodyPr/>
                    <a:lstStyle/>
                    <a:p>
                      <a:pPr marL="0" marR="0" lvl="0" indent="0" algn="l" rtl="0">
                        <a:lnSpc>
                          <a:spcPct val="100000"/>
                        </a:lnSpc>
                        <a:spcBef>
                          <a:spcPts val="0"/>
                        </a:spcBef>
                        <a:spcAft>
                          <a:spcPts val="0"/>
                        </a:spcAft>
                        <a:buClr>
                          <a:schemeClr val="dk1"/>
                        </a:buClr>
                        <a:buSzPts val="1000"/>
                        <a:buFont typeface="Arial"/>
                        <a:buNone/>
                      </a:pP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3</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755050">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6</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7</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8</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solidFill>
                            <a:srgbClr val="000000"/>
                          </a:solidFill>
                          <a:latin typeface="Arial"/>
                          <a:ea typeface="Arial"/>
                          <a:cs typeface="Arial"/>
                          <a:sym typeface="Arial"/>
                        </a:rPr>
                        <a:t>9</a:t>
                      </a:r>
                      <a:endParaRPr sz="800" b="0" i="0" u="none" strike="noStrike" cap="none">
                        <a:solidFill>
                          <a:srgbClr val="000000"/>
                        </a:solidFill>
                        <a:latin typeface="Arial"/>
                        <a:ea typeface="Arial"/>
                        <a:cs typeface="Arial"/>
                        <a:sym typeface="Arial"/>
                      </a:endParaRPr>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10</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755050">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13</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14</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15</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16</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17</a:t>
                      </a:r>
                      <a:endParaRPr sz="1500" u="none" strike="noStrike" cap="none"/>
                    </a:p>
                    <a:p>
                      <a:pPr marL="0" marR="0" lvl="0" indent="0" algn="l" rtl="0">
                        <a:lnSpc>
                          <a:spcPct val="100000"/>
                        </a:lnSpc>
                        <a:spcBef>
                          <a:spcPts val="0"/>
                        </a:spcBef>
                        <a:spcAft>
                          <a:spcPts val="0"/>
                        </a:spcAft>
                        <a:buClr>
                          <a:schemeClr val="dk1"/>
                        </a:buClr>
                        <a:buSzPts val="1000"/>
                        <a:buFont typeface="Arial"/>
                        <a:buNone/>
                      </a:pPr>
                      <a:endParaRPr sz="800" b="0" u="none" strike="noStrike" cap="none">
                        <a:latin typeface="Arial"/>
                        <a:ea typeface="Arial"/>
                        <a:cs typeface="Arial"/>
                        <a:sym typeface="Arial"/>
                      </a:endParaRPr>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755050">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20</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21</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solidFill>
                            <a:schemeClr val="dk1"/>
                          </a:solidFill>
                          <a:latin typeface="Arial"/>
                          <a:ea typeface="Arial"/>
                          <a:cs typeface="Arial"/>
                          <a:sym typeface="Arial"/>
                        </a:rPr>
                        <a:t>23</a:t>
                      </a:r>
                      <a:endParaRPr sz="1500" u="none" strike="noStrike" cap="none"/>
                    </a:p>
                    <a:p>
                      <a:pPr marL="0" marR="0" lvl="0" indent="0" algn="l" rtl="0">
                        <a:lnSpc>
                          <a:spcPct val="100000"/>
                        </a:lnSpc>
                        <a:spcBef>
                          <a:spcPts val="0"/>
                        </a:spcBef>
                        <a:spcAft>
                          <a:spcPts val="0"/>
                        </a:spcAft>
                        <a:buClr>
                          <a:schemeClr val="dk1"/>
                        </a:buClr>
                        <a:buSzPts val="1000"/>
                        <a:buFont typeface="Arial"/>
                        <a:buNone/>
                      </a:pPr>
                      <a:endParaRPr sz="800" b="0" u="none" strike="noStrike" cap="none">
                        <a:latin typeface="Arial"/>
                        <a:ea typeface="Arial"/>
                        <a:cs typeface="Arial"/>
                        <a:sym typeface="Arial"/>
                      </a:endParaRPr>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23</a:t>
                      </a:r>
                      <a:endParaRPr sz="800" b="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800" b="0" u="none" strike="noStrike" cap="none">
                        <a:latin typeface="Arial"/>
                        <a:ea typeface="Arial"/>
                        <a:cs typeface="Arial"/>
                        <a:sym typeface="Arial"/>
                      </a:endParaRPr>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24</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755050">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dirty="0">
                          <a:solidFill>
                            <a:schemeClr val="dk1"/>
                          </a:solidFill>
                          <a:latin typeface="Arial"/>
                          <a:ea typeface="Arial"/>
                          <a:cs typeface="Arial"/>
                          <a:sym typeface="Arial"/>
                        </a:rPr>
                        <a:t>27  </a:t>
                      </a:r>
                      <a:r>
                        <a:rPr lang="en-US" sz="800" b="0" i="1" u="none" strike="noStrike" cap="none" dirty="0">
                          <a:solidFill>
                            <a:schemeClr val="dk1"/>
                          </a:solidFill>
                          <a:latin typeface="Arial"/>
                          <a:ea typeface="Arial"/>
                          <a:cs typeface="Arial"/>
                          <a:sym typeface="Arial"/>
                        </a:rPr>
                        <a:t>Holiday</a:t>
                      </a:r>
                      <a:endParaRPr sz="1500" i="1" u="none" strike="noStrike" cap="none" dirty="0">
                        <a:solidFill>
                          <a:schemeClr val="dk1"/>
                        </a:solidFill>
                      </a:endParaRPr>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1DCF9"/>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28</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29</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30</a:t>
                      </a:r>
                      <a:endParaRPr sz="1500" u="none" strike="noStrike" cap="none"/>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dirty="0">
                          <a:latin typeface="Arial"/>
                          <a:ea typeface="Arial"/>
                          <a:cs typeface="Arial"/>
                          <a:sym typeface="Arial"/>
                        </a:rPr>
                        <a:t>31</a:t>
                      </a:r>
                      <a:endParaRPr sz="1500" u="none" strike="noStrike" cap="none" dirty="0"/>
                    </a:p>
                  </a:txBody>
                  <a:tcPr marL="75650" marR="75650" marT="7567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1420" name="Google Shape;1420;p84"/>
          <p:cNvSpPr txBox="1"/>
          <p:nvPr/>
        </p:nvSpPr>
        <p:spPr>
          <a:xfrm>
            <a:off x="9625641" y="1637033"/>
            <a:ext cx="1960259" cy="276959"/>
          </a:xfrm>
          <a:prstGeom prst="rect">
            <a:avLst/>
          </a:prstGeom>
          <a:solidFill>
            <a:srgbClr val="07BCE5"/>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Pre-Launch Activities</a:t>
            </a:r>
            <a:endParaRPr sz="1200" b="0" i="0" u="none" strike="noStrike" cap="none">
              <a:solidFill>
                <a:srgbClr val="FFFFFF"/>
              </a:solidFill>
              <a:latin typeface="Arial"/>
              <a:ea typeface="Arial"/>
              <a:cs typeface="Arial"/>
              <a:sym typeface="Arial"/>
            </a:endParaRPr>
          </a:p>
        </p:txBody>
      </p:sp>
      <p:sp>
        <p:nvSpPr>
          <p:cNvPr id="1421" name="Google Shape;1421;p84"/>
          <p:cNvSpPr txBox="1"/>
          <p:nvPr/>
        </p:nvSpPr>
        <p:spPr>
          <a:xfrm>
            <a:off x="9625641" y="1952913"/>
            <a:ext cx="1960259" cy="276959"/>
          </a:xfrm>
          <a:prstGeom prst="rect">
            <a:avLst/>
          </a:prstGeom>
          <a:solidFill>
            <a:srgbClr val="82BC3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Launch Activities</a:t>
            </a:r>
            <a:endParaRPr sz="1200" b="0" i="0" u="none" strike="noStrike" cap="none">
              <a:solidFill>
                <a:srgbClr val="FFFFFF"/>
              </a:solidFill>
              <a:latin typeface="Arial"/>
              <a:ea typeface="Arial"/>
              <a:cs typeface="Arial"/>
              <a:sym typeface="Arial"/>
            </a:endParaRPr>
          </a:p>
        </p:txBody>
      </p:sp>
      <p:sp>
        <p:nvSpPr>
          <p:cNvPr id="1422" name="Google Shape;1422;p84"/>
          <p:cNvSpPr txBox="1"/>
          <p:nvPr/>
        </p:nvSpPr>
        <p:spPr>
          <a:xfrm>
            <a:off x="9625641" y="2268792"/>
            <a:ext cx="1960259" cy="276959"/>
          </a:xfrm>
          <a:prstGeom prst="rect">
            <a:avLst/>
          </a:prstGeom>
          <a:solidFill>
            <a:srgbClr val="7C519E"/>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Post-Launch Activities</a:t>
            </a:r>
            <a:endParaRPr sz="1200" b="0" i="0" u="none" strike="noStrike" cap="none">
              <a:solidFill>
                <a:srgbClr val="FFFFFF"/>
              </a:solidFill>
              <a:latin typeface="Arial"/>
              <a:ea typeface="Arial"/>
              <a:cs typeface="Arial"/>
              <a:sym typeface="Arial"/>
            </a:endParaRPr>
          </a:p>
        </p:txBody>
      </p:sp>
      <p:sp>
        <p:nvSpPr>
          <p:cNvPr id="1423" name="Google Shape;1423;p84"/>
          <p:cNvSpPr txBox="1"/>
          <p:nvPr/>
        </p:nvSpPr>
        <p:spPr>
          <a:xfrm>
            <a:off x="9625641" y="1321153"/>
            <a:ext cx="1960259" cy="276959"/>
          </a:xfrm>
          <a:prstGeom prst="rect">
            <a:avLst/>
          </a:prstGeom>
          <a:solidFill>
            <a:srgbClr val="BFBFB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1F1F1F"/>
              </a:buClr>
              <a:buSzPts val="1200"/>
              <a:buFont typeface="Arial"/>
              <a:buNone/>
            </a:pPr>
            <a:r>
              <a:rPr lang="en-US" sz="1200" b="1" i="0" u="none" strike="noStrike" cap="none">
                <a:solidFill>
                  <a:srgbClr val="1F1F1F"/>
                </a:solidFill>
                <a:latin typeface="Arial"/>
                <a:ea typeface="Arial"/>
                <a:cs typeface="Arial"/>
                <a:sym typeface="Arial"/>
              </a:rPr>
              <a:t>Completed Activities</a:t>
            </a:r>
            <a:endParaRPr sz="1200" b="0" i="0" u="none" strike="noStrike" cap="none">
              <a:solidFill>
                <a:srgbClr val="1F1F1F"/>
              </a:solidFill>
              <a:latin typeface="Arial"/>
              <a:ea typeface="Arial"/>
              <a:cs typeface="Arial"/>
              <a:sym typeface="Arial"/>
            </a:endParaRPr>
          </a:p>
        </p:txBody>
      </p:sp>
      <p:sp>
        <p:nvSpPr>
          <p:cNvPr id="1424" name="Google Shape;1424;p84"/>
          <p:cNvSpPr/>
          <p:nvPr/>
        </p:nvSpPr>
        <p:spPr>
          <a:xfrm>
            <a:off x="4417864" y="3879946"/>
            <a:ext cx="1440000" cy="288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600" b="1" i="0" u="none" strike="noStrike" cap="none">
                <a:solidFill>
                  <a:srgbClr val="1F1F1F"/>
                </a:solidFill>
                <a:latin typeface="Arial"/>
                <a:ea typeface="Arial"/>
                <a:cs typeface="Arial"/>
                <a:sym typeface="Arial"/>
              </a:rPr>
              <a:t>Comms and Communication Workstream Kickoff</a:t>
            </a:r>
            <a:endParaRPr sz="600" b="1" i="0" u="none" strike="noStrike" cap="none">
              <a:solidFill>
                <a:srgbClr val="1F1F1F"/>
              </a:solidFill>
              <a:latin typeface="Arial"/>
              <a:ea typeface="Arial"/>
              <a:cs typeface="Arial"/>
              <a:sym typeface="Arial"/>
            </a:endParaRPr>
          </a:p>
        </p:txBody>
      </p:sp>
      <p:sp>
        <p:nvSpPr>
          <p:cNvPr id="1425" name="Google Shape;1425;p84"/>
          <p:cNvSpPr/>
          <p:nvPr/>
        </p:nvSpPr>
        <p:spPr>
          <a:xfrm>
            <a:off x="7993284" y="3676883"/>
            <a:ext cx="1440000" cy="288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600" b="1" i="0" u="none" strike="noStrike" cap="none">
                <a:solidFill>
                  <a:srgbClr val="1F1F1F"/>
                </a:solidFill>
                <a:latin typeface="Arial"/>
                <a:ea typeface="Arial"/>
                <a:cs typeface="Arial"/>
                <a:sym typeface="Arial"/>
              </a:rPr>
              <a:t>Complete V1 Comms and Communication Workstream</a:t>
            </a:r>
            <a:endParaRPr sz="600" b="1" i="0" u="none" strike="noStrike" cap="none">
              <a:solidFill>
                <a:srgbClr val="1F1F1F"/>
              </a:solidFill>
              <a:latin typeface="Arial"/>
              <a:ea typeface="Arial"/>
              <a:cs typeface="Arial"/>
              <a:sym typeface="Arial"/>
            </a:endParaRPr>
          </a:p>
        </p:txBody>
      </p:sp>
      <p:sp>
        <p:nvSpPr>
          <p:cNvPr id="1426" name="Google Shape;1426;p84"/>
          <p:cNvSpPr/>
          <p:nvPr/>
        </p:nvSpPr>
        <p:spPr>
          <a:xfrm>
            <a:off x="4417864" y="2232837"/>
            <a:ext cx="1440000" cy="288000"/>
          </a:xfrm>
          <a:prstGeom prst="rect">
            <a:avLst/>
          </a:prstGeom>
          <a:solidFill>
            <a:srgbClr val="BFBFBF"/>
          </a:solidFill>
          <a:ln>
            <a:noFill/>
          </a:ln>
        </p:spPr>
        <p:txBody>
          <a:bodyPr spcFirstLastPara="1" wrap="square" lIns="91425" tIns="45700" rIns="91425" bIns="45700" anchor="ctr" anchorCtr="0">
            <a:noAutofit/>
          </a:bodyPr>
          <a:lstStyle/>
          <a:p>
            <a:pPr algn="ctr">
              <a:buClr>
                <a:srgbClr val="FFFFFF"/>
              </a:buClr>
              <a:buSzPts val="1000"/>
            </a:pPr>
            <a:r>
              <a:rPr lang="en-US" sz="600" b="1" dirty="0">
                <a:solidFill>
                  <a:srgbClr val="1F1F1F"/>
                </a:solidFill>
                <a:latin typeface="Arial"/>
                <a:ea typeface="Arial"/>
                <a:cs typeface="Arial"/>
                <a:sym typeface="Arial"/>
              </a:rPr>
              <a:t>Global</a:t>
            </a:r>
            <a:r>
              <a:rPr lang="en-US" sz="600" b="1" i="0" u="none" strike="noStrike" cap="none" dirty="0">
                <a:solidFill>
                  <a:srgbClr val="1F1F1F"/>
                </a:solidFill>
                <a:latin typeface="Arial"/>
                <a:ea typeface="Arial"/>
                <a:cs typeface="Arial"/>
                <a:sym typeface="Arial"/>
              </a:rPr>
              <a:t> </a:t>
            </a:r>
            <a:r>
              <a:rPr lang="en-US" sz="600" b="1" dirty="0">
                <a:solidFill>
                  <a:srgbClr val="1F1F1F"/>
                </a:solidFill>
                <a:latin typeface="Arial"/>
                <a:ea typeface="Arial"/>
                <a:cs typeface="Arial"/>
                <a:sym typeface="Arial"/>
              </a:rPr>
              <a:t>Product Kickoff</a:t>
            </a:r>
            <a:endParaRPr sz="600" b="0" i="0" u="none" strike="noStrike" cap="none" dirty="0">
              <a:solidFill>
                <a:srgbClr val="1F1F1F"/>
              </a:solidFill>
              <a:latin typeface="Arial"/>
              <a:ea typeface="Arial"/>
              <a:cs typeface="Arial"/>
              <a:sym typeface="Arial"/>
            </a:endParaRPr>
          </a:p>
        </p:txBody>
      </p:sp>
      <p:sp>
        <p:nvSpPr>
          <p:cNvPr id="1427" name="Google Shape;1427;p84"/>
          <p:cNvSpPr/>
          <p:nvPr/>
        </p:nvSpPr>
        <p:spPr>
          <a:xfrm>
            <a:off x="6185098" y="2232837"/>
            <a:ext cx="1440000" cy="288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000"/>
              <a:buFont typeface="Arial"/>
              <a:buNone/>
            </a:pPr>
            <a:r>
              <a:rPr lang="en-US" sz="600" b="1" dirty="0">
                <a:solidFill>
                  <a:srgbClr val="1F1F1F"/>
                </a:solidFill>
                <a:latin typeface="Arial"/>
                <a:ea typeface="Arial"/>
                <a:cs typeface="Arial"/>
                <a:sym typeface="Arial"/>
              </a:rPr>
              <a:t>Global</a:t>
            </a:r>
            <a:r>
              <a:rPr lang="en-US" sz="600" b="1" i="0" u="none" strike="noStrike" cap="none" dirty="0">
                <a:solidFill>
                  <a:srgbClr val="1F1F1F"/>
                </a:solidFill>
                <a:latin typeface="Arial"/>
                <a:ea typeface="Arial"/>
                <a:cs typeface="Arial"/>
                <a:sym typeface="Arial"/>
              </a:rPr>
              <a:t> Operation Leaders</a:t>
            </a:r>
            <a:endParaRPr sz="600" b="0" i="0" u="none" strike="noStrike" cap="none" dirty="0">
              <a:solidFill>
                <a:srgbClr val="1F1F1F"/>
              </a:solidFill>
              <a:latin typeface="Arial"/>
              <a:ea typeface="Arial"/>
              <a:cs typeface="Arial"/>
              <a:sym typeface="Arial"/>
            </a:endParaRPr>
          </a:p>
        </p:txBody>
      </p:sp>
      <p:sp>
        <p:nvSpPr>
          <p:cNvPr id="1428" name="Google Shape;1428;p84"/>
          <p:cNvSpPr/>
          <p:nvPr/>
        </p:nvSpPr>
        <p:spPr>
          <a:xfrm>
            <a:off x="4417864" y="3549748"/>
            <a:ext cx="1440000" cy="288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000"/>
              <a:buFont typeface="Arial"/>
              <a:buNone/>
            </a:pPr>
            <a:r>
              <a:rPr lang="en-US" sz="600" b="1" i="0" u="none" strike="noStrike" cap="none">
                <a:solidFill>
                  <a:srgbClr val="1F1F1F"/>
                </a:solidFill>
                <a:latin typeface="Arial"/>
                <a:ea typeface="Arial"/>
                <a:cs typeface="Arial"/>
                <a:sym typeface="Arial"/>
              </a:rPr>
              <a:t>GTM Leadership Roadshow: Partners</a:t>
            </a:r>
            <a:endParaRPr sz="600" b="0" i="0" u="none" strike="noStrike" cap="none">
              <a:solidFill>
                <a:srgbClr val="1F1F1F"/>
              </a:solidFill>
              <a:latin typeface="Arial"/>
              <a:ea typeface="Arial"/>
              <a:cs typeface="Arial"/>
              <a:sym typeface="Arial"/>
            </a:endParaRPr>
          </a:p>
        </p:txBody>
      </p:sp>
      <p:sp>
        <p:nvSpPr>
          <p:cNvPr id="1429" name="Google Shape;1429;p84"/>
          <p:cNvSpPr/>
          <p:nvPr/>
        </p:nvSpPr>
        <p:spPr>
          <a:xfrm>
            <a:off x="6185098" y="3549748"/>
            <a:ext cx="1440000" cy="288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000"/>
              <a:buFont typeface="Arial"/>
              <a:buNone/>
            </a:pPr>
            <a:r>
              <a:rPr lang="en-US" sz="600" b="1" i="0" u="none" strike="noStrike" cap="none">
                <a:solidFill>
                  <a:srgbClr val="1F1F1F"/>
                </a:solidFill>
                <a:latin typeface="Arial"/>
                <a:ea typeface="Arial"/>
                <a:cs typeface="Arial"/>
                <a:sym typeface="Arial"/>
              </a:rPr>
              <a:t>GTM Leadership Roadshow: APJ</a:t>
            </a:r>
            <a:endParaRPr sz="600" b="0" i="0" u="none" strike="noStrike" cap="none">
              <a:solidFill>
                <a:srgbClr val="1F1F1F"/>
              </a:solidFill>
              <a:latin typeface="Arial"/>
              <a:ea typeface="Arial"/>
              <a:cs typeface="Arial"/>
              <a:sym typeface="Arial"/>
            </a:endParaRPr>
          </a:p>
        </p:txBody>
      </p:sp>
      <p:sp>
        <p:nvSpPr>
          <p:cNvPr id="1430" name="Google Shape;1430;p84"/>
          <p:cNvSpPr/>
          <p:nvPr/>
        </p:nvSpPr>
        <p:spPr>
          <a:xfrm>
            <a:off x="6185098" y="3879946"/>
            <a:ext cx="1440000" cy="288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000"/>
              <a:buFont typeface="Arial"/>
              <a:buNone/>
            </a:pPr>
            <a:r>
              <a:rPr lang="en-US" sz="600" b="1" i="0" u="none" strike="noStrike" cap="none">
                <a:solidFill>
                  <a:srgbClr val="1F1F1F"/>
                </a:solidFill>
                <a:latin typeface="Arial"/>
                <a:ea typeface="Arial"/>
                <a:cs typeface="Arial"/>
                <a:sym typeface="Arial"/>
              </a:rPr>
              <a:t>GTM Leadership Roadshow: EMEA</a:t>
            </a:r>
            <a:endParaRPr sz="600" b="0" i="0" u="none" strike="noStrike" cap="none">
              <a:solidFill>
                <a:srgbClr val="1F1F1F"/>
              </a:solidFill>
              <a:latin typeface="Arial"/>
              <a:ea typeface="Arial"/>
              <a:cs typeface="Arial"/>
              <a:sym typeface="Arial"/>
            </a:endParaRPr>
          </a:p>
        </p:txBody>
      </p:sp>
      <p:sp>
        <p:nvSpPr>
          <p:cNvPr id="1431" name="Google Shape;1431;p84"/>
          <p:cNvSpPr/>
          <p:nvPr/>
        </p:nvSpPr>
        <p:spPr>
          <a:xfrm>
            <a:off x="2593166" y="4629246"/>
            <a:ext cx="1440000" cy="274200"/>
          </a:xfrm>
          <a:prstGeom prst="rect">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000"/>
              <a:buFont typeface="Arial"/>
              <a:buNone/>
            </a:pPr>
            <a:r>
              <a:rPr lang="en-US" sz="600" b="1" i="0" u="none" strike="noStrike" cap="none">
                <a:solidFill>
                  <a:srgbClr val="1F1F1F"/>
                </a:solidFill>
                <a:latin typeface="Arial"/>
                <a:ea typeface="Arial"/>
                <a:cs typeface="Arial"/>
                <a:sym typeface="Arial"/>
              </a:rPr>
              <a:t>GTM Leadership Roadshow: AMS</a:t>
            </a:r>
            <a:endParaRPr sz="600" b="0" i="0" u="none" strike="noStrike" cap="none">
              <a:solidFill>
                <a:srgbClr val="1F1F1F"/>
              </a:solidFill>
              <a:latin typeface="Arial"/>
              <a:ea typeface="Arial"/>
              <a:cs typeface="Arial"/>
              <a:sym typeface="Arial"/>
            </a:endParaRPr>
          </a:p>
        </p:txBody>
      </p:sp>
      <p:sp>
        <p:nvSpPr>
          <p:cNvPr id="1432" name="Google Shape;1432;p84"/>
          <p:cNvSpPr/>
          <p:nvPr/>
        </p:nvSpPr>
        <p:spPr>
          <a:xfrm>
            <a:off x="820100" y="4495201"/>
            <a:ext cx="1440000" cy="273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700" b="1" i="0" u="none" strike="noStrike" cap="none" dirty="0">
                <a:solidFill>
                  <a:srgbClr val="1F1F1F"/>
                </a:solidFill>
                <a:latin typeface="Arial"/>
                <a:ea typeface="Arial"/>
                <a:cs typeface="Arial"/>
                <a:sym typeface="Arial"/>
              </a:rPr>
              <a:t>GTM Leadership Roadshow : Global </a:t>
            </a:r>
            <a:r>
              <a:rPr lang="en-US" sz="700" b="1" dirty="0">
                <a:solidFill>
                  <a:srgbClr val="1F1F1F"/>
                </a:solidFill>
                <a:latin typeface="Arial"/>
                <a:ea typeface="Arial"/>
                <a:cs typeface="Arial"/>
                <a:sym typeface="Arial"/>
              </a:rPr>
              <a:t>Product</a:t>
            </a:r>
            <a:endParaRPr sz="700" b="1" i="0" u="none" strike="noStrike" cap="none" dirty="0">
              <a:solidFill>
                <a:srgbClr val="1F1F1F"/>
              </a:solidFill>
              <a:latin typeface="Arial"/>
              <a:ea typeface="Arial"/>
              <a:cs typeface="Arial"/>
              <a:sym typeface="Arial"/>
            </a:endParaRPr>
          </a:p>
        </p:txBody>
      </p:sp>
      <p:sp>
        <p:nvSpPr>
          <p:cNvPr id="1433" name="Google Shape;1433;p84"/>
          <p:cNvSpPr/>
          <p:nvPr/>
        </p:nvSpPr>
        <p:spPr>
          <a:xfrm>
            <a:off x="2593166" y="4299048"/>
            <a:ext cx="1440000" cy="2877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600" b="1" i="0" u="none" strike="noStrike" cap="none">
                <a:solidFill>
                  <a:srgbClr val="1F1F1F"/>
                </a:solidFill>
                <a:latin typeface="Arial"/>
                <a:ea typeface="Arial"/>
                <a:cs typeface="Arial"/>
                <a:sym typeface="Arial"/>
              </a:rPr>
              <a:t>Complete V2 Comms and Communication Workstream</a:t>
            </a:r>
            <a:endParaRPr sz="600" b="1" i="0" u="none" strike="noStrike" cap="none">
              <a:solidFill>
                <a:srgbClr val="1F1F1F"/>
              </a:solidFill>
              <a:latin typeface="Arial"/>
              <a:ea typeface="Arial"/>
              <a:cs typeface="Arial"/>
              <a:sym typeface="Arial"/>
            </a:endParaRPr>
          </a:p>
        </p:txBody>
      </p:sp>
      <p:sp>
        <p:nvSpPr>
          <p:cNvPr id="1434" name="Google Shape;1434;p84"/>
          <p:cNvSpPr/>
          <p:nvPr/>
        </p:nvSpPr>
        <p:spPr>
          <a:xfrm>
            <a:off x="4417864" y="4480801"/>
            <a:ext cx="1440000" cy="288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600" b="1" i="0" u="none" strike="noStrike" cap="none">
                <a:solidFill>
                  <a:srgbClr val="1F1F1F"/>
                </a:solidFill>
                <a:latin typeface="Arial"/>
                <a:ea typeface="Arial"/>
                <a:cs typeface="Arial"/>
                <a:sym typeface="Arial"/>
              </a:rPr>
              <a:t>Share V2 Comms and Communication Plan with Regions (Weekly)</a:t>
            </a:r>
            <a:endParaRPr sz="600" b="1" i="0" u="none" strike="noStrike" cap="none">
              <a:solidFill>
                <a:srgbClr val="1F1F1F"/>
              </a:solidFill>
              <a:latin typeface="Arial"/>
              <a:ea typeface="Arial"/>
              <a:cs typeface="Arial"/>
              <a:sym typeface="Arial"/>
            </a:endParaRPr>
          </a:p>
        </p:txBody>
      </p:sp>
      <p:sp>
        <p:nvSpPr>
          <p:cNvPr id="1435" name="Google Shape;1435;p84"/>
          <p:cNvSpPr/>
          <p:nvPr/>
        </p:nvSpPr>
        <p:spPr>
          <a:xfrm>
            <a:off x="6185098" y="5191697"/>
            <a:ext cx="1440000" cy="2742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600" b="1" i="0" u="none" strike="noStrike" cap="none">
                <a:solidFill>
                  <a:srgbClr val="1F1F1F"/>
                </a:solidFill>
                <a:latin typeface="Arial"/>
                <a:ea typeface="Arial"/>
                <a:cs typeface="Arial"/>
                <a:sym typeface="Arial"/>
              </a:rPr>
              <a:t>Final IT Testing and Validation</a:t>
            </a:r>
            <a:endParaRPr sz="600" b="1" i="0" u="none" strike="noStrike" cap="none">
              <a:solidFill>
                <a:srgbClr val="1F1F1F"/>
              </a:solidFill>
              <a:latin typeface="Arial"/>
              <a:ea typeface="Arial"/>
              <a:cs typeface="Arial"/>
              <a:sym typeface="Arial"/>
            </a:endParaRPr>
          </a:p>
        </p:txBody>
      </p:sp>
      <p:sp>
        <p:nvSpPr>
          <p:cNvPr id="1436" name="Google Shape;1436;p84"/>
          <p:cNvSpPr/>
          <p:nvPr/>
        </p:nvSpPr>
        <p:spPr>
          <a:xfrm>
            <a:off x="2593166" y="5191697"/>
            <a:ext cx="1440000" cy="36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600" b="1" i="0" u="none" strike="noStrike" cap="none">
                <a:solidFill>
                  <a:srgbClr val="1F1F1F"/>
                </a:solidFill>
                <a:latin typeface="Arial"/>
                <a:ea typeface="Arial"/>
                <a:cs typeface="Arial"/>
                <a:sym typeface="Arial"/>
              </a:rPr>
              <a:t>Region EVPs to communicate Geo/Industry leaders of GTM launch date change</a:t>
            </a:r>
            <a:endParaRPr sz="600" b="1" i="0" u="none" strike="noStrike" cap="none">
              <a:solidFill>
                <a:srgbClr val="1F1F1F"/>
              </a:solidFill>
              <a:latin typeface="Arial"/>
              <a:ea typeface="Arial"/>
              <a:cs typeface="Arial"/>
              <a:sym typeface="Arial"/>
            </a:endParaRPr>
          </a:p>
        </p:txBody>
      </p:sp>
      <p:sp>
        <p:nvSpPr>
          <p:cNvPr id="4" name="Google Shape;1297;p74">
            <a:extLst>
              <a:ext uri="{FF2B5EF4-FFF2-40B4-BE49-F238E27FC236}">
                <a16:creationId xmlns:a16="http://schemas.microsoft.com/office/drawing/2014/main" id="{2BBA9A71-7478-6B01-FFF2-48353821856D}"/>
              </a:ext>
            </a:extLst>
          </p:cNvPr>
          <p:cNvSpPr/>
          <p:nvPr/>
        </p:nvSpPr>
        <p:spPr>
          <a:xfrm>
            <a:off x="9169883" y="116152"/>
            <a:ext cx="2973700" cy="736524"/>
          </a:xfrm>
          <a:prstGeom prst="rect">
            <a:avLst/>
          </a:prstGeom>
          <a:solidFill>
            <a:srgbClr val="03327C"/>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en-US" b="1">
                <a:solidFill>
                  <a:srgbClr val="FFFFFF"/>
                </a:solidFill>
                <a:latin typeface="Arial"/>
                <a:cs typeface="Arial"/>
                <a:sym typeface="Arial"/>
              </a:rPr>
              <a:t>Example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8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dirty="0"/>
              <a:t>Week of Day, Month, Year</a:t>
            </a:r>
            <a:br>
              <a:rPr lang="en-US" dirty="0"/>
            </a:br>
            <a:r>
              <a:rPr lang="en-US" dirty="0"/>
              <a:t>Communication and Change Management Activities</a:t>
            </a:r>
            <a:endParaRPr dirty="0"/>
          </a:p>
        </p:txBody>
      </p:sp>
      <p:sp>
        <p:nvSpPr>
          <p:cNvPr id="1442" name="Google Shape;1442;p85"/>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graphicFrame>
        <p:nvGraphicFramePr>
          <p:cNvPr id="1443" name="Google Shape;1443;p85"/>
          <p:cNvGraphicFramePr/>
          <p:nvPr>
            <p:extLst>
              <p:ext uri="{D42A27DB-BD31-4B8C-83A1-F6EECF244321}">
                <p14:modId xmlns:p14="http://schemas.microsoft.com/office/powerpoint/2010/main" val="1617031633"/>
              </p:ext>
            </p:extLst>
          </p:nvPr>
        </p:nvGraphicFramePr>
        <p:xfrm>
          <a:off x="611188" y="1295400"/>
          <a:ext cx="8913825" cy="4376125"/>
        </p:xfrm>
        <a:graphic>
          <a:graphicData uri="http://schemas.openxmlformats.org/drawingml/2006/table">
            <a:tbl>
              <a:tblPr>
                <a:noFill/>
              </a:tblPr>
              <a:tblGrid>
                <a:gridCol w="1095700">
                  <a:extLst>
                    <a:ext uri="{9D8B030D-6E8A-4147-A177-3AD203B41FA5}">
                      <a16:colId xmlns:a16="http://schemas.microsoft.com/office/drawing/2014/main" val="20000"/>
                    </a:ext>
                  </a:extLst>
                </a:gridCol>
                <a:gridCol w="1116875">
                  <a:extLst>
                    <a:ext uri="{9D8B030D-6E8A-4147-A177-3AD203B41FA5}">
                      <a16:colId xmlns:a16="http://schemas.microsoft.com/office/drawing/2014/main" val="20001"/>
                    </a:ext>
                  </a:extLst>
                </a:gridCol>
                <a:gridCol w="1116875">
                  <a:extLst>
                    <a:ext uri="{9D8B030D-6E8A-4147-A177-3AD203B41FA5}">
                      <a16:colId xmlns:a16="http://schemas.microsoft.com/office/drawing/2014/main" val="20002"/>
                    </a:ext>
                  </a:extLst>
                </a:gridCol>
                <a:gridCol w="1116875">
                  <a:extLst>
                    <a:ext uri="{9D8B030D-6E8A-4147-A177-3AD203B41FA5}">
                      <a16:colId xmlns:a16="http://schemas.microsoft.com/office/drawing/2014/main" val="20003"/>
                    </a:ext>
                  </a:extLst>
                </a:gridCol>
                <a:gridCol w="1116875">
                  <a:extLst>
                    <a:ext uri="{9D8B030D-6E8A-4147-A177-3AD203B41FA5}">
                      <a16:colId xmlns:a16="http://schemas.microsoft.com/office/drawing/2014/main" val="20004"/>
                    </a:ext>
                  </a:extLst>
                </a:gridCol>
                <a:gridCol w="1116875">
                  <a:extLst>
                    <a:ext uri="{9D8B030D-6E8A-4147-A177-3AD203B41FA5}">
                      <a16:colId xmlns:a16="http://schemas.microsoft.com/office/drawing/2014/main" val="20005"/>
                    </a:ext>
                  </a:extLst>
                </a:gridCol>
                <a:gridCol w="1116875">
                  <a:extLst>
                    <a:ext uri="{9D8B030D-6E8A-4147-A177-3AD203B41FA5}">
                      <a16:colId xmlns:a16="http://schemas.microsoft.com/office/drawing/2014/main" val="20006"/>
                    </a:ext>
                  </a:extLst>
                </a:gridCol>
                <a:gridCol w="1116875">
                  <a:extLst>
                    <a:ext uri="{9D8B030D-6E8A-4147-A177-3AD203B41FA5}">
                      <a16:colId xmlns:a16="http://schemas.microsoft.com/office/drawing/2014/main" val="20007"/>
                    </a:ext>
                  </a:extLst>
                </a:gridCol>
              </a:tblGrid>
              <a:tr h="320400">
                <a:tc>
                  <a:txBody>
                    <a:bodyPr/>
                    <a:lstStyle/>
                    <a:p>
                      <a:pPr marL="0" marR="0" lvl="0" indent="0" algn="ctr" rtl="0">
                        <a:lnSpc>
                          <a:spcPct val="100000"/>
                        </a:lnSpc>
                        <a:spcBef>
                          <a:spcPts val="0"/>
                        </a:spcBef>
                        <a:spcAft>
                          <a:spcPts val="0"/>
                        </a:spcAft>
                        <a:buClr>
                          <a:schemeClr val="lt1"/>
                        </a:buClr>
                        <a:buSzPts val="1600"/>
                        <a:buFont typeface="Arial"/>
                        <a:buNone/>
                      </a:pPr>
                      <a:endParaRPr sz="1300" u="none" strike="noStrike" cap="none"/>
                    </a:p>
                  </a:txBody>
                  <a:tcPr marL="71625" marR="71625" marT="35800" marB="35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7">
                  <a:txBody>
                    <a:bodyPr/>
                    <a:lstStyle/>
                    <a:p>
                      <a:pPr marL="0" marR="0" lvl="0" indent="0" algn="ctr" rtl="0">
                        <a:lnSpc>
                          <a:spcPct val="100000"/>
                        </a:lnSpc>
                        <a:spcBef>
                          <a:spcPts val="0"/>
                        </a:spcBef>
                        <a:spcAft>
                          <a:spcPts val="0"/>
                        </a:spcAft>
                        <a:buClr>
                          <a:schemeClr val="lt1"/>
                        </a:buClr>
                        <a:buSzPts val="1600"/>
                        <a:buFont typeface="Arial"/>
                        <a:buNone/>
                      </a:pPr>
                      <a:r>
                        <a:rPr lang="en-US" sz="1300" b="1" u="none" strike="noStrike" cap="none" dirty="0">
                          <a:solidFill>
                            <a:schemeClr val="lt1"/>
                          </a:solidFill>
                          <a:latin typeface="Arial"/>
                          <a:ea typeface="Arial"/>
                          <a:cs typeface="Arial"/>
                          <a:sym typeface="Arial"/>
                        </a:rPr>
                        <a:t>Month</a:t>
                      </a:r>
                      <a:endParaRPr sz="1300" u="none" strike="noStrike" cap="none" dirty="0"/>
                    </a:p>
                  </a:txBody>
                  <a:tcPr marL="71650" marR="71650" marT="35825" marB="35825" anchor="ctr">
                    <a:lnL w="9525" cap="flat" cmpd="sng">
                      <a:solidFill>
                        <a:srgbClr val="000000">
                          <a:alpha val="0"/>
                        </a:srgbClr>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400">
                <a:tc>
                  <a:txBody>
                    <a:bodyPr/>
                    <a:lstStyle/>
                    <a:p>
                      <a:pPr marL="0" marR="0" lvl="0" indent="0" algn="ctr" rtl="0">
                        <a:lnSpc>
                          <a:spcPct val="100000"/>
                        </a:lnSpc>
                        <a:spcBef>
                          <a:spcPts val="0"/>
                        </a:spcBef>
                        <a:spcAft>
                          <a:spcPts val="0"/>
                        </a:spcAft>
                        <a:buClr>
                          <a:schemeClr val="lt1"/>
                        </a:buClr>
                        <a:buSzPts val="1400"/>
                        <a:buFont typeface="Arial"/>
                        <a:buNone/>
                      </a:pPr>
                      <a:endParaRPr sz="1400" u="none" strike="noStrike" cap="none">
                        <a:solidFill>
                          <a:srgbClr val="7F7F7F"/>
                        </a:solidFill>
                      </a:endParaRPr>
                    </a:p>
                  </a:txBody>
                  <a:tcPr marL="71625" marR="71625" marT="35800" marB="35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Monday</a:t>
                      </a:r>
                      <a:endParaRPr sz="1100" u="none" strike="noStrike" cap="none">
                        <a:solidFill>
                          <a:schemeClr val="lt1"/>
                        </a:solidFill>
                      </a:endParaRPr>
                    </a:p>
                  </a:txBody>
                  <a:tcPr marL="71625" marR="71625" marT="35800" marB="35800" anchor="ctr">
                    <a:lnL w="9525" cap="flat" cmpd="sng">
                      <a:solidFill>
                        <a:srgbClr val="000000">
                          <a:alpha val="0"/>
                        </a:srgbClr>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Tuesday</a:t>
                      </a:r>
                      <a:endParaRPr sz="1400" u="none" strike="noStrike" cap="none">
                        <a:solidFill>
                          <a:schemeClr val="lt1"/>
                        </a:solidFill>
                      </a:endParaRPr>
                    </a:p>
                  </a:txBody>
                  <a:tcPr marL="71625" marR="71625" marT="35800" marB="358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Wednesday</a:t>
                      </a:r>
                      <a:endParaRPr sz="1400" u="none" strike="noStrike" cap="none">
                        <a:solidFill>
                          <a:schemeClr val="lt1"/>
                        </a:solidFill>
                      </a:endParaRPr>
                    </a:p>
                  </a:txBody>
                  <a:tcPr marL="71625" marR="71625" marT="35800" marB="358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Thursday</a:t>
                      </a:r>
                      <a:endParaRPr sz="1400" u="none" strike="noStrike" cap="none">
                        <a:solidFill>
                          <a:schemeClr val="lt1"/>
                        </a:solidFill>
                      </a:endParaRPr>
                    </a:p>
                  </a:txBody>
                  <a:tcPr marL="71625" marR="71625" marT="35800" marB="358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Friday</a:t>
                      </a:r>
                      <a:endParaRPr sz="1400" u="none" strike="noStrike" cap="none">
                        <a:solidFill>
                          <a:schemeClr val="lt1"/>
                        </a:solidFill>
                      </a:endParaRPr>
                    </a:p>
                  </a:txBody>
                  <a:tcPr marL="71625" marR="71625" marT="35800" marB="358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u="none" strike="noStrike" cap="none">
                          <a:solidFill>
                            <a:schemeClr val="lt1"/>
                          </a:solidFill>
                        </a:rPr>
                        <a:t>Saturday</a:t>
                      </a:r>
                      <a:endParaRPr sz="1100" u="none" strike="noStrike" cap="none">
                        <a:solidFill>
                          <a:schemeClr val="lt1"/>
                        </a:solidFill>
                      </a:endParaRPr>
                    </a:p>
                  </a:txBody>
                  <a:tcPr marL="71625" marR="71625" marT="35800" marB="358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u="none" strike="noStrike" cap="none">
                          <a:solidFill>
                            <a:schemeClr val="lt1"/>
                          </a:solidFill>
                        </a:rPr>
                        <a:t>Sunday</a:t>
                      </a:r>
                      <a:endParaRPr sz="1100" u="none" strike="noStrike" cap="none">
                        <a:solidFill>
                          <a:schemeClr val="lt1"/>
                        </a:solidFill>
                      </a:endParaRPr>
                    </a:p>
                  </a:txBody>
                  <a:tcPr marL="71625" marR="71625" marT="35800" marB="3580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1156A3"/>
                    </a:solidFill>
                  </a:tcPr>
                </a:tc>
                <a:extLst>
                  <a:ext uri="{0D108BD9-81ED-4DB2-BD59-A6C34878D82A}">
                    <a16:rowId xmlns:a16="http://schemas.microsoft.com/office/drawing/2014/main" val="10001"/>
                  </a:ext>
                </a:extLst>
              </a:tr>
              <a:tr h="308650">
                <a:tc rowSpan="2">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CRO / Leadership &amp;  Org</a:t>
                      </a:r>
                      <a:endParaRPr sz="1100" b="1" i="0" u="none" strike="noStrike" cap="none">
                        <a:solidFill>
                          <a:schemeClr val="dk1"/>
                        </a:solidFill>
                      </a:endParaRPr>
                    </a:p>
                  </a:txBody>
                  <a:tcPr marL="71650" marR="71650" marT="35825" marB="358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8D8D8"/>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solidFill>
                            <a:schemeClr val="dk1"/>
                          </a:solidFill>
                          <a:latin typeface="Arial"/>
                          <a:ea typeface="Arial"/>
                          <a:cs typeface="Arial"/>
                          <a:sym typeface="Arial"/>
                        </a:rPr>
                        <a:t>3  </a:t>
                      </a:r>
                      <a:r>
                        <a:rPr lang="en-US" sz="800" b="0" i="1" u="none" strike="noStrike" cap="none">
                          <a:solidFill>
                            <a:schemeClr val="dk1"/>
                          </a:solidFill>
                          <a:latin typeface="Arial"/>
                          <a:ea typeface="Arial"/>
                          <a:cs typeface="Arial"/>
                          <a:sym typeface="Arial"/>
                        </a:rPr>
                        <a:t>Holiday</a:t>
                      </a:r>
                      <a:endParaRPr sz="1400" i="1" u="none" strike="noStrike" cap="none">
                        <a:solidFill>
                          <a:schemeClr val="dk1"/>
                        </a:solidFil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C1DCF9"/>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4</a:t>
                      </a: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5</a:t>
                      </a: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6</a:t>
                      </a: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7</a:t>
                      </a: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solidFill>
                            <a:srgbClr val="000000"/>
                          </a:solidFill>
                          <a:latin typeface="Arial"/>
                          <a:ea typeface="Arial"/>
                          <a:cs typeface="Arial"/>
                          <a:sym typeface="Arial"/>
                        </a:rPr>
                        <a:t>8</a:t>
                      </a:r>
                      <a:endParaRPr sz="800" b="0" i="0" u="none" strike="noStrike" cap="none">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solidFill>
                            <a:srgbClr val="000000"/>
                          </a:solidFill>
                          <a:latin typeface="Arial"/>
                          <a:ea typeface="Arial"/>
                          <a:cs typeface="Arial"/>
                          <a:sym typeface="Arial"/>
                        </a:rPr>
                        <a:t>9</a:t>
                      </a:r>
                      <a:endParaRPr sz="800" b="0" i="0" u="none" strike="noStrike" cap="none">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3213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C1DCF9"/>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429900">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Talent</a:t>
                      </a:r>
                      <a:endParaRPr sz="1100" b="1" i="1" u="none" strike="noStrike" cap="none">
                        <a:solidFill>
                          <a:schemeClr val="dk1"/>
                        </a:solidFill>
                      </a:endParaRPr>
                    </a:p>
                  </a:txBody>
                  <a:tcPr marL="71625" marR="71625" marT="71650" marB="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extLst>
                  <a:ext uri="{0D108BD9-81ED-4DB2-BD59-A6C34878D82A}">
                    <a16:rowId xmlns:a16="http://schemas.microsoft.com/office/drawing/2014/main" val="10004"/>
                  </a:ext>
                </a:extLst>
              </a:tr>
              <a:tr h="1289675">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Comp &amp; Quota</a:t>
                      </a:r>
                      <a:endParaRPr sz="1100" b="1" i="1" u="none" strike="noStrike" cap="none">
                        <a:solidFill>
                          <a:schemeClr val="dk1"/>
                        </a:solidFill>
                      </a:endParaRPr>
                    </a:p>
                  </a:txBody>
                  <a:tcPr marL="71625" marR="71625" marT="71650" marB="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extLst>
                  <a:ext uri="{0D108BD9-81ED-4DB2-BD59-A6C34878D82A}">
                    <a16:rowId xmlns:a16="http://schemas.microsoft.com/office/drawing/2014/main" val="10005"/>
                  </a:ext>
                </a:extLst>
              </a:tr>
              <a:tr h="385800">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IT</a:t>
                      </a:r>
                      <a:endParaRPr sz="1100" b="1" i="0" u="none" strike="noStrike" cap="none">
                        <a:solidFill>
                          <a:schemeClr val="dk1"/>
                        </a:solidFill>
                      </a:endParaRPr>
                    </a:p>
                  </a:txBody>
                  <a:tcPr marL="71625" marR="71625" marT="71650" marB="0"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dirty="0">
                        <a:solidFill>
                          <a:srgbClr val="000000"/>
                        </a:solidFill>
                        <a:latin typeface="Arial"/>
                        <a:ea typeface="Arial"/>
                        <a:cs typeface="Arial"/>
                        <a:sym typeface="Arial"/>
                      </a:endParaRPr>
                    </a:p>
                  </a:txBody>
                  <a:tcPr marL="71625" marR="71625" marT="71650" marB="0">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44" name="Google Shape;1444;p85"/>
          <p:cNvSpPr/>
          <p:nvPr/>
        </p:nvSpPr>
        <p:spPr>
          <a:xfrm>
            <a:off x="2882393" y="2260226"/>
            <a:ext cx="997200" cy="54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800" b="1" i="0" u="none" strike="noStrike" cap="none">
                <a:solidFill>
                  <a:srgbClr val="1F1F1F"/>
                </a:solidFill>
                <a:latin typeface="Arial"/>
                <a:ea typeface="Arial"/>
                <a:cs typeface="Arial"/>
                <a:sym typeface="Arial"/>
              </a:rPr>
              <a:t>Partner Comms Review</a:t>
            </a:r>
            <a:endParaRPr sz="800" b="1" i="0" u="none" strike="noStrike" cap="none">
              <a:solidFill>
                <a:srgbClr val="1F1F1F"/>
              </a:solidFill>
              <a:latin typeface="Arial"/>
              <a:ea typeface="Arial"/>
              <a:cs typeface="Arial"/>
              <a:sym typeface="Arial"/>
            </a:endParaRPr>
          </a:p>
        </p:txBody>
      </p:sp>
      <p:sp>
        <p:nvSpPr>
          <p:cNvPr id="1445" name="Google Shape;1445;p85"/>
          <p:cNvSpPr/>
          <p:nvPr/>
        </p:nvSpPr>
        <p:spPr>
          <a:xfrm>
            <a:off x="2877631" y="2847876"/>
            <a:ext cx="997200" cy="54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800" b="1" dirty="0">
                <a:solidFill>
                  <a:srgbClr val="1F1F1F"/>
                </a:solidFill>
                <a:latin typeface="Arial"/>
                <a:ea typeface="Arial"/>
                <a:cs typeface="Arial"/>
                <a:sym typeface="Arial"/>
              </a:rPr>
              <a:t>Global</a:t>
            </a:r>
            <a:r>
              <a:rPr lang="en-US" sz="800" b="1" i="0" u="none" strike="noStrike" cap="none" dirty="0">
                <a:solidFill>
                  <a:srgbClr val="1F1F1F"/>
                </a:solidFill>
                <a:latin typeface="Arial"/>
                <a:ea typeface="Arial"/>
                <a:cs typeface="Arial"/>
                <a:sym typeface="Arial"/>
              </a:rPr>
              <a:t> Ops Comms Plan Review</a:t>
            </a:r>
            <a:endParaRPr sz="800" b="1" i="0" u="none" strike="noStrike" cap="none" dirty="0">
              <a:solidFill>
                <a:srgbClr val="1F1F1F"/>
              </a:solidFill>
              <a:latin typeface="Arial"/>
              <a:ea typeface="Arial"/>
              <a:cs typeface="Arial"/>
              <a:sym typeface="Arial"/>
            </a:endParaRPr>
          </a:p>
        </p:txBody>
      </p:sp>
      <p:sp>
        <p:nvSpPr>
          <p:cNvPr id="1446" name="Google Shape;1446;p85"/>
          <p:cNvSpPr/>
          <p:nvPr/>
        </p:nvSpPr>
        <p:spPr>
          <a:xfrm>
            <a:off x="3981045" y="2260226"/>
            <a:ext cx="997355" cy="540000"/>
          </a:xfrm>
          <a:prstGeom prst="rect">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800" b="1" i="0" u="none" strike="noStrike" cap="none">
                <a:solidFill>
                  <a:srgbClr val="1F1F1F"/>
                </a:solidFill>
                <a:latin typeface="Arial"/>
                <a:ea typeface="Arial"/>
                <a:cs typeface="Arial"/>
                <a:sym typeface="Arial"/>
              </a:rPr>
              <a:t>GTM Leadership Roadshow: CS</a:t>
            </a:r>
            <a:endParaRPr sz="800" b="0" i="0" u="none" strike="noStrike" cap="none">
              <a:solidFill>
                <a:srgbClr val="1F1F1F"/>
              </a:solidFill>
              <a:latin typeface="Arial"/>
              <a:ea typeface="Arial"/>
              <a:cs typeface="Arial"/>
              <a:sym typeface="Arial"/>
            </a:endParaRPr>
          </a:p>
        </p:txBody>
      </p:sp>
      <p:sp>
        <p:nvSpPr>
          <p:cNvPr id="1447" name="Google Shape;1447;p85"/>
          <p:cNvSpPr/>
          <p:nvPr/>
        </p:nvSpPr>
        <p:spPr>
          <a:xfrm>
            <a:off x="5106988" y="2260226"/>
            <a:ext cx="997200" cy="540000"/>
          </a:xfrm>
          <a:prstGeom prst="rect">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800" b="1" i="0" u="none" strike="noStrike" cap="none">
                <a:solidFill>
                  <a:srgbClr val="1F1F1F"/>
                </a:solidFill>
                <a:latin typeface="Arial"/>
                <a:ea typeface="Arial"/>
                <a:cs typeface="Arial"/>
                <a:sym typeface="Arial"/>
              </a:rPr>
              <a:t>GTM Leadership Roadshow: Ops</a:t>
            </a:r>
            <a:endParaRPr sz="800" b="0" i="0" u="none" strike="noStrike" cap="none">
              <a:solidFill>
                <a:srgbClr val="1F1F1F"/>
              </a:solidFill>
              <a:latin typeface="Arial"/>
              <a:ea typeface="Arial"/>
              <a:cs typeface="Arial"/>
              <a:sym typeface="Arial"/>
            </a:endParaRPr>
          </a:p>
        </p:txBody>
      </p:sp>
      <p:sp>
        <p:nvSpPr>
          <p:cNvPr id="1448" name="Google Shape;1448;p85"/>
          <p:cNvSpPr txBox="1"/>
          <p:nvPr/>
        </p:nvSpPr>
        <p:spPr>
          <a:xfrm>
            <a:off x="9625641" y="1637033"/>
            <a:ext cx="1960259" cy="276959"/>
          </a:xfrm>
          <a:prstGeom prst="rect">
            <a:avLst/>
          </a:prstGeom>
          <a:solidFill>
            <a:srgbClr val="07BCE5"/>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Pre-Launch Activities</a:t>
            </a:r>
            <a:endParaRPr sz="1200" b="0" i="0" u="none" strike="noStrike" cap="none">
              <a:solidFill>
                <a:srgbClr val="FFFFFF"/>
              </a:solidFill>
              <a:latin typeface="Arial"/>
              <a:ea typeface="Arial"/>
              <a:cs typeface="Arial"/>
              <a:sym typeface="Arial"/>
            </a:endParaRPr>
          </a:p>
        </p:txBody>
      </p:sp>
      <p:sp>
        <p:nvSpPr>
          <p:cNvPr id="1449" name="Google Shape;1449;p85"/>
          <p:cNvSpPr txBox="1"/>
          <p:nvPr/>
        </p:nvSpPr>
        <p:spPr>
          <a:xfrm>
            <a:off x="9625641" y="1952913"/>
            <a:ext cx="1960259" cy="276959"/>
          </a:xfrm>
          <a:prstGeom prst="rect">
            <a:avLst/>
          </a:prstGeom>
          <a:solidFill>
            <a:srgbClr val="82BC3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Launch Activities</a:t>
            </a:r>
            <a:endParaRPr sz="1200" b="0" i="0" u="none" strike="noStrike" cap="none">
              <a:solidFill>
                <a:srgbClr val="FFFFFF"/>
              </a:solidFill>
              <a:latin typeface="Arial"/>
              <a:ea typeface="Arial"/>
              <a:cs typeface="Arial"/>
              <a:sym typeface="Arial"/>
            </a:endParaRPr>
          </a:p>
        </p:txBody>
      </p:sp>
      <p:sp>
        <p:nvSpPr>
          <p:cNvPr id="1450" name="Google Shape;1450;p85"/>
          <p:cNvSpPr txBox="1"/>
          <p:nvPr/>
        </p:nvSpPr>
        <p:spPr>
          <a:xfrm>
            <a:off x="9625641" y="2268792"/>
            <a:ext cx="1960259" cy="276959"/>
          </a:xfrm>
          <a:prstGeom prst="rect">
            <a:avLst/>
          </a:prstGeom>
          <a:solidFill>
            <a:srgbClr val="7C519E"/>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Post-Launch Activities</a:t>
            </a:r>
            <a:endParaRPr sz="1200" b="0" i="0" u="none" strike="noStrike" cap="none">
              <a:solidFill>
                <a:srgbClr val="FFFFFF"/>
              </a:solidFill>
              <a:latin typeface="Arial"/>
              <a:ea typeface="Arial"/>
              <a:cs typeface="Arial"/>
              <a:sym typeface="Arial"/>
            </a:endParaRPr>
          </a:p>
        </p:txBody>
      </p:sp>
      <p:sp>
        <p:nvSpPr>
          <p:cNvPr id="1451" name="Google Shape;1451;p85"/>
          <p:cNvSpPr txBox="1"/>
          <p:nvPr/>
        </p:nvSpPr>
        <p:spPr>
          <a:xfrm>
            <a:off x="9625641" y="1321153"/>
            <a:ext cx="1960259" cy="276959"/>
          </a:xfrm>
          <a:prstGeom prst="rect">
            <a:avLst/>
          </a:prstGeom>
          <a:solidFill>
            <a:srgbClr val="BFBFB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1F1F1F"/>
              </a:buClr>
              <a:buSzPts val="1200"/>
              <a:buFont typeface="Arial"/>
              <a:buNone/>
            </a:pPr>
            <a:r>
              <a:rPr lang="en-US" sz="1200" b="1" i="0" u="none" strike="noStrike" cap="none">
                <a:solidFill>
                  <a:srgbClr val="1F1F1F"/>
                </a:solidFill>
                <a:latin typeface="Arial"/>
                <a:ea typeface="Arial"/>
                <a:cs typeface="Arial"/>
                <a:sym typeface="Arial"/>
              </a:rPr>
              <a:t>Completed Activities</a:t>
            </a:r>
            <a:endParaRPr sz="1200" b="0" i="0" u="none" strike="noStrike" cap="none">
              <a:solidFill>
                <a:srgbClr val="1F1F1F"/>
              </a:solidFill>
              <a:latin typeface="Arial"/>
              <a:ea typeface="Arial"/>
              <a:cs typeface="Arial"/>
              <a:sym typeface="Arial"/>
            </a:endParaRPr>
          </a:p>
        </p:txBody>
      </p:sp>
      <p:cxnSp>
        <p:nvCxnSpPr>
          <p:cNvPr id="1452" name="Google Shape;1452;p85"/>
          <p:cNvCxnSpPr/>
          <p:nvPr/>
        </p:nvCxnSpPr>
        <p:spPr>
          <a:xfrm>
            <a:off x="3714750" y="4478556"/>
            <a:ext cx="5604510" cy="0"/>
          </a:xfrm>
          <a:prstGeom prst="straightConnector1">
            <a:avLst/>
          </a:prstGeom>
          <a:noFill/>
          <a:ln w="19050" cap="flat" cmpd="sng">
            <a:solidFill>
              <a:srgbClr val="07BCE5"/>
            </a:solidFill>
            <a:prstDash val="solid"/>
            <a:round/>
            <a:headEnd type="diamond" w="lg" len="lg"/>
            <a:tailEnd type="stealth" w="med" len="med"/>
          </a:ln>
        </p:spPr>
      </p:cxnSp>
      <p:sp>
        <p:nvSpPr>
          <p:cNvPr id="1453" name="Google Shape;1453;p85"/>
          <p:cNvSpPr/>
          <p:nvPr/>
        </p:nvSpPr>
        <p:spPr>
          <a:xfrm>
            <a:off x="5672433" y="4378260"/>
            <a:ext cx="2015700" cy="169200"/>
          </a:xfrm>
          <a:prstGeom prst="rect">
            <a:avLst/>
          </a:prstGeom>
          <a:solidFill>
            <a:srgbClr val="FFFFFF"/>
          </a:solidFill>
          <a:ln w="9525" cap="flat" cmpd="sng">
            <a:solidFill>
              <a:srgbClr val="1F1F1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800"/>
              <a:buFont typeface="Arial"/>
              <a:buNone/>
            </a:pPr>
            <a:r>
              <a:rPr lang="en-US" sz="800" b="1" i="0" u="none" strike="noStrike" cap="none">
                <a:solidFill>
                  <a:srgbClr val="1F1F1F"/>
                </a:solidFill>
                <a:latin typeface="Arial"/>
                <a:ea typeface="Arial"/>
                <a:cs typeface="Arial"/>
                <a:sym typeface="Arial"/>
              </a:rPr>
              <a:t>Quota assignments by each Region</a:t>
            </a:r>
            <a:endParaRPr sz="1800" b="0" i="0" u="none" strike="noStrike" cap="none">
              <a:solidFill>
                <a:srgbClr val="000000"/>
              </a:solidFill>
              <a:latin typeface="Arial"/>
              <a:ea typeface="Arial"/>
              <a:cs typeface="Arial"/>
              <a:sym typeface="Arial"/>
            </a:endParaRPr>
          </a:p>
        </p:txBody>
      </p:sp>
      <p:cxnSp>
        <p:nvCxnSpPr>
          <p:cNvPr id="1454" name="Google Shape;1454;p85"/>
          <p:cNvCxnSpPr/>
          <p:nvPr/>
        </p:nvCxnSpPr>
        <p:spPr>
          <a:xfrm>
            <a:off x="3907372" y="4478556"/>
            <a:ext cx="590700" cy="221700"/>
          </a:xfrm>
          <a:prstGeom prst="bentConnector3">
            <a:avLst>
              <a:gd name="adj1" fmla="val 50000"/>
            </a:avLst>
          </a:prstGeom>
          <a:noFill/>
          <a:ln w="9525" cap="flat" cmpd="sng">
            <a:solidFill>
              <a:srgbClr val="1F1F1F"/>
            </a:solidFill>
            <a:prstDash val="dash"/>
            <a:round/>
            <a:headEnd type="none" w="sm" len="sm"/>
            <a:tailEnd type="triangle" w="med" len="med"/>
          </a:ln>
        </p:spPr>
      </p:cxnSp>
      <p:sp>
        <p:nvSpPr>
          <p:cNvPr id="1455" name="Google Shape;1455;p85"/>
          <p:cNvSpPr/>
          <p:nvPr/>
        </p:nvSpPr>
        <p:spPr>
          <a:xfrm>
            <a:off x="6062751" y="4616102"/>
            <a:ext cx="182393" cy="182880"/>
          </a:xfrm>
          <a:prstGeom prst="flowChartDecision">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Arial"/>
              <a:ea typeface="Arial"/>
              <a:cs typeface="Arial"/>
              <a:sym typeface="Arial"/>
            </a:endParaRPr>
          </a:p>
        </p:txBody>
      </p:sp>
      <p:sp>
        <p:nvSpPr>
          <p:cNvPr id="1456" name="Google Shape;1456;p85"/>
          <p:cNvSpPr/>
          <p:nvPr/>
        </p:nvSpPr>
        <p:spPr>
          <a:xfrm>
            <a:off x="4507784" y="4616102"/>
            <a:ext cx="182393" cy="182880"/>
          </a:xfrm>
          <a:prstGeom prst="flowChartDecision">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Arial"/>
              <a:ea typeface="Arial"/>
              <a:cs typeface="Arial"/>
              <a:sym typeface="Arial"/>
            </a:endParaRPr>
          </a:p>
        </p:txBody>
      </p:sp>
      <p:cxnSp>
        <p:nvCxnSpPr>
          <p:cNvPr id="1457" name="Google Shape;1457;p85"/>
          <p:cNvCxnSpPr>
            <a:endCxn id="1455" idx="1"/>
          </p:cNvCxnSpPr>
          <p:nvPr/>
        </p:nvCxnSpPr>
        <p:spPr>
          <a:xfrm>
            <a:off x="4684851" y="4707542"/>
            <a:ext cx="1377900" cy="0"/>
          </a:xfrm>
          <a:prstGeom prst="straightConnector1">
            <a:avLst/>
          </a:prstGeom>
          <a:noFill/>
          <a:ln w="19050" cap="flat" cmpd="sng">
            <a:solidFill>
              <a:srgbClr val="07BCE5"/>
            </a:solidFill>
            <a:prstDash val="solid"/>
            <a:round/>
            <a:headEnd type="none" w="sm" len="sm"/>
            <a:tailEnd type="none" w="sm" len="sm"/>
          </a:ln>
        </p:spPr>
      </p:cxnSp>
      <p:sp>
        <p:nvSpPr>
          <p:cNvPr id="1458" name="Google Shape;1458;p85"/>
          <p:cNvSpPr/>
          <p:nvPr/>
        </p:nvSpPr>
        <p:spPr>
          <a:xfrm>
            <a:off x="5020941" y="4608388"/>
            <a:ext cx="498900" cy="183000"/>
          </a:xfrm>
          <a:prstGeom prst="rect">
            <a:avLst/>
          </a:prstGeom>
          <a:solidFill>
            <a:srgbClr val="FFFFFF"/>
          </a:solidFill>
          <a:ln w="9525" cap="flat" cmpd="sng">
            <a:solidFill>
              <a:srgbClr val="1F1F1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700" b="0" i="1" u="none" strike="noStrike" cap="none">
                <a:solidFill>
                  <a:srgbClr val="1F1F1F"/>
                </a:solidFill>
                <a:latin typeface="Arial"/>
                <a:ea typeface="Arial"/>
                <a:cs typeface="Arial"/>
                <a:sym typeface="Arial"/>
              </a:rPr>
              <a:t>Step 1</a:t>
            </a:r>
            <a:endParaRPr sz="1800" b="0" i="0" u="none" strike="noStrike" cap="none">
              <a:solidFill>
                <a:srgbClr val="000000"/>
              </a:solidFill>
              <a:latin typeface="Arial"/>
              <a:ea typeface="Arial"/>
              <a:cs typeface="Arial"/>
              <a:sym typeface="Arial"/>
            </a:endParaRPr>
          </a:p>
        </p:txBody>
      </p:sp>
      <p:cxnSp>
        <p:nvCxnSpPr>
          <p:cNvPr id="1459" name="Google Shape;1459;p85"/>
          <p:cNvCxnSpPr>
            <a:stCxn id="1456" idx="2"/>
          </p:cNvCxnSpPr>
          <p:nvPr/>
        </p:nvCxnSpPr>
        <p:spPr>
          <a:xfrm rot="-5400000" flipH="1">
            <a:off x="4921481" y="4476482"/>
            <a:ext cx="129900" cy="774900"/>
          </a:xfrm>
          <a:prstGeom prst="bentConnector2">
            <a:avLst/>
          </a:prstGeom>
          <a:noFill/>
          <a:ln w="9525" cap="flat" cmpd="sng">
            <a:solidFill>
              <a:srgbClr val="1F1F1F"/>
            </a:solidFill>
            <a:prstDash val="dash"/>
            <a:round/>
            <a:headEnd type="none" w="sm" len="sm"/>
            <a:tailEnd type="triangle" w="med" len="med"/>
          </a:ln>
        </p:spPr>
      </p:cxnSp>
      <p:sp>
        <p:nvSpPr>
          <p:cNvPr id="1460" name="Google Shape;1460;p85"/>
          <p:cNvSpPr/>
          <p:nvPr/>
        </p:nvSpPr>
        <p:spPr>
          <a:xfrm>
            <a:off x="6906641" y="4845047"/>
            <a:ext cx="182393" cy="182880"/>
          </a:xfrm>
          <a:prstGeom prst="flowChartDecision">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Arial"/>
              <a:ea typeface="Arial"/>
              <a:cs typeface="Arial"/>
              <a:sym typeface="Arial"/>
            </a:endParaRPr>
          </a:p>
        </p:txBody>
      </p:sp>
      <p:sp>
        <p:nvSpPr>
          <p:cNvPr id="1461" name="Google Shape;1461;p85"/>
          <p:cNvSpPr/>
          <p:nvPr/>
        </p:nvSpPr>
        <p:spPr>
          <a:xfrm>
            <a:off x="5351674" y="4845047"/>
            <a:ext cx="182393" cy="182880"/>
          </a:xfrm>
          <a:prstGeom prst="flowChartDecision">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Arial"/>
              <a:ea typeface="Arial"/>
              <a:cs typeface="Arial"/>
              <a:sym typeface="Arial"/>
            </a:endParaRPr>
          </a:p>
        </p:txBody>
      </p:sp>
      <p:cxnSp>
        <p:nvCxnSpPr>
          <p:cNvPr id="1462" name="Google Shape;1462;p85"/>
          <p:cNvCxnSpPr>
            <a:endCxn id="1460" idx="1"/>
          </p:cNvCxnSpPr>
          <p:nvPr/>
        </p:nvCxnSpPr>
        <p:spPr>
          <a:xfrm>
            <a:off x="5528741" y="4936487"/>
            <a:ext cx="1377900" cy="0"/>
          </a:xfrm>
          <a:prstGeom prst="straightConnector1">
            <a:avLst/>
          </a:prstGeom>
          <a:noFill/>
          <a:ln w="19050" cap="flat" cmpd="sng">
            <a:solidFill>
              <a:srgbClr val="07BCE5"/>
            </a:solidFill>
            <a:prstDash val="solid"/>
            <a:round/>
            <a:headEnd type="none" w="sm" len="sm"/>
            <a:tailEnd type="none" w="sm" len="sm"/>
          </a:ln>
        </p:spPr>
      </p:cxnSp>
      <p:sp>
        <p:nvSpPr>
          <p:cNvPr id="1463" name="Google Shape;1463;p85"/>
          <p:cNvSpPr/>
          <p:nvPr/>
        </p:nvSpPr>
        <p:spPr>
          <a:xfrm>
            <a:off x="5864831" y="4837333"/>
            <a:ext cx="498900" cy="183000"/>
          </a:xfrm>
          <a:prstGeom prst="rect">
            <a:avLst/>
          </a:prstGeom>
          <a:solidFill>
            <a:srgbClr val="FFFFFF"/>
          </a:solidFill>
          <a:ln w="9525" cap="flat" cmpd="sng">
            <a:solidFill>
              <a:srgbClr val="1F1F1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700" b="0" i="1" u="none" strike="noStrike" cap="none">
                <a:solidFill>
                  <a:srgbClr val="1F1F1F"/>
                </a:solidFill>
                <a:latin typeface="Arial"/>
                <a:ea typeface="Arial"/>
                <a:cs typeface="Arial"/>
                <a:sym typeface="Arial"/>
              </a:rPr>
              <a:t>Step 2</a:t>
            </a:r>
            <a:endParaRPr sz="1800" b="0" i="0" u="none" strike="noStrike" cap="none">
              <a:solidFill>
                <a:srgbClr val="000000"/>
              </a:solidFill>
              <a:latin typeface="Arial"/>
              <a:ea typeface="Arial"/>
              <a:cs typeface="Arial"/>
              <a:sym typeface="Arial"/>
            </a:endParaRPr>
          </a:p>
        </p:txBody>
      </p:sp>
      <p:cxnSp>
        <p:nvCxnSpPr>
          <p:cNvPr id="1464" name="Google Shape;1464;p85"/>
          <p:cNvCxnSpPr>
            <a:stCxn id="1461" idx="2"/>
          </p:cNvCxnSpPr>
          <p:nvPr/>
        </p:nvCxnSpPr>
        <p:spPr>
          <a:xfrm rot="-5400000" flipH="1">
            <a:off x="5585221" y="4885577"/>
            <a:ext cx="137400" cy="422100"/>
          </a:xfrm>
          <a:prstGeom prst="bentConnector2">
            <a:avLst/>
          </a:prstGeom>
          <a:noFill/>
          <a:ln w="9525" cap="flat" cmpd="sng">
            <a:solidFill>
              <a:srgbClr val="1F1F1F"/>
            </a:solidFill>
            <a:prstDash val="dash"/>
            <a:round/>
            <a:headEnd type="none" w="sm" len="sm"/>
            <a:tailEnd type="triangle" w="med" len="med"/>
          </a:ln>
        </p:spPr>
      </p:cxnSp>
      <p:sp>
        <p:nvSpPr>
          <p:cNvPr id="1465" name="Google Shape;1465;p85"/>
          <p:cNvSpPr/>
          <p:nvPr/>
        </p:nvSpPr>
        <p:spPr>
          <a:xfrm>
            <a:off x="7421536" y="5087667"/>
            <a:ext cx="182393" cy="182880"/>
          </a:xfrm>
          <a:prstGeom prst="flowChartDecision">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Arial"/>
              <a:ea typeface="Arial"/>
              <a:cs typeface="Arial"/>
              <a:sym typeface="Arial"/>
            </a:endParaRPr>
          </a:p>
        </p:txBody>
      </p:sp>
      <p:sp>
        <p:nvSpPr>
          <p:cNvPr id="1466" name="Google Shape;1466;p85"/>
          <p:cNvSpPr/>
          <p:nvPr/>
        </p:nvSpPr>
        <p:spPr>
          <a:xfrm>
            <a:off x="5866569" y="5087667"/>
            <a:ext cx="182393" cy="182880"/>
          </a:xfrm>
          <a:prstGeom prst="flowChartDecision">
            <a:avLst/>
          </a:prstGeom>
          <a:solidFill>
            <a:srgbClr val="07B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Arial"/>
              <a:ea typeface="Arial"/>
              <a:cs typeface="Arial"/>
              <a:sym typeface="Arial"/>
            </a:endParaRPr>
          </a:p>
        </p:txBody>
      </p:sp>
      <p:cxnSp>
        <p:nvCxnSpPr>
          <p:cNvPr id="1467" name="Google Shape;1467;p85"/>
          <p:cNvCxnSpPr>
            <a:endCxn id="1465" idx="1"/>
          </p:cNvCxnSpPr>
          <p:nvPr/>
        </p:nvCxnSpPr>
        <p:spPr>
          <a:xfrm>
            <a:off x="6043636" y="5179107"/>
            <a:ext cx="1377900" cy="0"/>
          </a:xfrm>
          <a:prstGeom prst="straightConnector1">
            <a:avLst/>
          </a:prstGeom>
          <a:noFill/>
          <a:ln w="19050" cap="flat" cmpd="sng">
            <a:solidFill>
              <a:srgbClr val="07BCE5"/>
            </a:solidFill>
            <a:prstDash val="solid"/>
            <a:round/>
            <a:headEnd type="none" w="sm" len="sm"/>
            <a:tailEnd type="none" w="sm" len="sm"/>
          </a:ln>
        </p:spPr>
      </p:cxnSp>
      <p:sp>
        <p:nvSpPr>
          <p:cNvPr id="1468" name="Google Shape;1468;p85"/>
          <p:cNvSpPr/>
          <p:nvPr/>
        </p:nvSpPr>
        <p:spPr>
          <a:xfrm>
            <a:off x="6379726" y="5079953"/>
            <a:ext cx="498900" cy="183000"/>
          </a:xfrm>
          <a:prstGeom prst="rect">
            <a:avLst/>
          </a:prstGeom>
          <a:solidFill>
            <a:srgbClr val="FFFFFF"/>
          </a:solidFill>
          <a:ln w="9525" cap="flat" cmpd="sng">
            <a:solidFill>
              <a:srgbClr val="1F1F1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1F1F"/>
              </a:buClr>
              <a:buSzPts val="700"/>
              <a:buFont typeface="Arial"/>
              <a:buNone/>
            </a:pPr>
            <a:r>
              <a:rPr lang="en-US" sz="700" b="0" i="1" u="none" strike="noStrike" cap="none">
                <a:solidFill>
                  <a:srgbClr val="1F1F1F"/>
                </a:solidFill>
                <a:latin typeface="Arial"/>
                <a:ea typeface="Arial"/>
                <a:cs typeface="Arial"/>
                <a:sym typeface="Arial"/>
              </a:rPr>
              <a:t>Step 3</a:t>
            </a:r>
            <a:endParaRPr sz="1800" b="0" i="0" u="none" strike="noStrike" cap="none">
              <a:solidFill>
                <a:srgbClr val="000000"/>
              </a:solidFill>
              <a:latin typeface="Arial"/>
              <a:ea typeface="Arial"/>
              <a:cs typeface="Arial"/>
              <a:sym typeface="Arial"/>
            </a:endParaRPr>
          </a:p>
        </p:txBody>
      </p:sp>
      <p:sp>
        <p:nvSpPr>
          <p:cNvPr id="1469" name="Google Shape;1469;p85"/>
          <p:cNvSpPr/>
          <p:nvPr/>
        </p:nvSpPr>
        <p:spPr>
          <a:xfrm>
            <a:off x="2887156" y="4082863"/>
            <a:ext cx="997200" cy="3034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600" b="1">
                <a:solidFill>
                  <a:srgbClr val="1F1F1F"/>
                </a:solidFill>
                <a:latin typeface="Arial"/>
                <a:ea typeface="Arial"/>
                <a:cs typeface="Arial"/>
                <a:sym typeface="Arial"/>
              </a:rPr>
              <a:t>Provide</a:t>
            </a:r>
            <a:r>
              <a:rPr lang="en-US" sz="600" b="1" i="0" u="none" strike="noStrike" cap="none">
                <a:solidFill>
                  <a:srgbClr val="1F1F1F"/>
                </a:solidFill>
                <a:latin typeface="Arial"/>
                <a:ea typeface="Arial"/>
                <a:cs typeface="Arial"/>
                <a:sym typeface="Arial"/>
              </a:rPr>
              <a:t> quota guidelines to Regions</a:t>
            </a:r>
            <a:endParaRPr sz="600" b="1" i="0" u="none" strike="noStrike" cap="none">
              <a:solidFill>
                <a:srgbClr val="1F1F1F"/>
              </a:solidFill>
              <a:latin typeface="Arial"/>
              <a:ea typeface="Arial"/>
              <a:cs typeface="Arial"/>
              <a:sym typeface="Arial"/>
            </a:endParaRPr>
          </a:p>
        </p:txBody>
      </p:sp>
      <p:sp>
        <p:nvSpPr>
          <p:cNvPr id="1470" name="Google Shape;1470;p85"/>
          <p:cNvSpPr/>
          <p:nvPr/>
        </p:nvSpPr>
        <p:spPr>
          <a:xfrm>
            <a:off x="6203363" y="4076752"/>
            <a:ext cx="1067388" cy="24442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700"/>
              <a:buFont typeface="Arial"/>
              <a:buNone/>
            </a:pPr>
            <a:r>
              <a:rPr lang="en-US" sz="600" b="1" i="0" u="none" strike="noStrike" cap="none">
                <a:solidFill>
                  <a:srgbClr val="1F1F1F"/>
                </a:solidFill>
                <a:latin typeface="Arial"/>
                <a:ea typeface="Arial"/>
                <a:cs typeface="Arial"/>
                <a:sym typeface="Arial"/>
              </a:rPr>
              <a:t>Region Financial data review</a:t>
            </a:r>
            <a:endParaRPr sz="600" b="1" i="0" u="none" strike="noStrike" cap="none">
              <a:solidFill>
                <a:srgbClr val="1F1F1F"/>
              </a:solidFill>
              <a:latin typeface="Arial"/>
              <a:ea typeface="Arial"/>
              <a:cs typeface="Arial"/>
              <a:sym typeface="Arial"/>
            </a:endParaRPr>
          </a:p>
        </p:txBody>
      </p:sp>
      <p:sp>
        <p:nvSpPr>
          <p:cNvPr id="1471" name="Google Shape;1471;p85"/>
          <p:cNvSpPr/>
          <p:nvPr/>
        </p:nvSpPr>
        <p:spPr>
          <a:xfrm>
            <a:off x="4007796" y="5369938"/>
            <a:ext cx="973779" cy="294262"/>
          </a:xfrm>
          <a:prstGeom prst="rect">
            <a:avLst/>
          </a:pr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600" b="1" i="0" u="none" strike="noStrike" cap="none" dirty="0">
                <a:solidFill>
                  <a:srgbClr val="1F1F1F"/>
                </a:solidFill>
                <a:latin typeface="Arial"/>
                <a:ea typeface="Arial"/>
                <a:cs typeface="Arial"/>
                <a:sym typeface="Arial"/>
              </a:rPr>
              <a:t>User communication of </a:t>
            </a:r>
            <a:r>
              <a:rPr lang="en-US" sz="600" b="1" dirty="0">
                <a:solidFill>
                  <a:srgbClr val="1F1F1F"/>
                </a:solidFill>
                <a:latin typeface="Arial"/>
                <a:ea typeface="Arial"/>
                <a:cs typeface="Arial"/>
                <a:sym typeface="Arial"/>
              </a:rPr>
              <a:t>CRM</a:t>
            </a:r>
            <a:r>
              <a:rPr lang="en-US" sz="600" b="1" i="0" u="none" strike="noStrike" cap="none" dirty="0">
                <a:solidFill>
                  <a:srgbClr val="1F1F1F"/>
                </a:solidFill>
                <a:latin typeface="Arial"/>
                <a:ea typeface="Arial"/>
                <a:cs typeface="Arial"/>
                <a:sym typeface="Arial"/>
              </a:rPr>
              <a:t> outage</a:t>
            </a:r>
            <a:endParaRPr sz="600" b="1" i="0" u="none" strike="noStrike" cap="none" dirty="0">
              <a:solidFill>
                <a:srgbClr val="1F1F1F"/>
              </a:solidFill>
              <a:latin typeface="Arial"/>
              <a:ea typeface="Arial"/>
              <a:cs typeface="Arial"/>
              <a:sym typeface="Arial"/>
            </a:endParaRPr>
          </a:p>
        </p:txBody>
      </p:sp>
      <p:sp>
        <p:nvSpPr>
          <p:cNvPr id="1472" name="Google Shape;1472;p85"/>
          <p:cNvSpPr/>
          <p:nvPr/>
        </p:nvSpPr>
        <p:spPr>
          <a:xfrm>
            <a:off x="6275388" y="5369938"/>
            <a:ext cx="973779" cy="294262"/>
          </a:xfrm>
          <a:prstGeom prst="rect">
            <a:avLst/>
          </a:pr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600" b="1" i="0" u="none" strike="noStrike" cap="none" dirty="0">
                <a:solidFill>
                  <a:srgbClr val="1F1F1F"/>
                </a:solidFill>
                <a:latin typeface="Arial"/>
                <a:ea typeface="Arial"/>
                <a:cs typeface="Arial"/>
                <a:sym typeface="Arial"/>
              </a:rPr>
              <a:t>Reminder communication of </a:t>
            </a:r>
            <a:r>
              <a:rPr lang="en-US" sz="600" b="1" dirty="0">
                <a:solidFill>
                  <a:srgbClr val="1F1F1F"/>
                </a:solidFill>
                <a:latin typeface="Arial"/>
                <a:ea typeface="Arial"/>
                <a:cs typeface="Arial"/>
                <a:sym typeface="Arial"/>
              </a:rPr>
              <a:t>CRM</a:t>
            </a:r>
            <a:r>
              <a:rPr lang="en-US" sz="600" b="1" i="0" u="none" strike="noStrike" cap="none" dirty="0">
                <a:solidFill>
                  <a:srgbClr val="1F1F1F"/>
                </a:solidFill>
                <a:latin typeface="Arial"/>
                <a:ea typeface="Arial"/>
                <a:cs typeface="Arial"/>
                <a:sym typeface="Arial"/>
              </a:rPr>
              <a:t> outage</a:t>
            </a:r>
            <a:endParaRPr sz="1400" b="0" i="0" u="none" strike="noStrike" cap="none" dirty="0">
              <a:solidFill>
                <a:srgbClr val="000000"/>
              </a:solidFill>
              <a:latin typeface="Arial"/>
              <a:ea typeface="Arial"/>
              <a:cs typeface="Arial"/>
              <a:sym typeface="Arial"/>
            </a:endParaRPr>
          </a:p>
        </p:txBody>
      </p:sp>
      <p:sp>
        <p:nvSpPr>
          <p:cNvPr id="3" name="Google Shape;1297;p74">
            <a:extLst>
              <a:ext uri="{FF2B5EF4-FFF2-40B4-BE49-F238E27FC236}">
                <a16:creationId xmlns:a16="http://schemas.microsoft.com/office/drawing/2014/main" id="{93F121A7-F8DD-6FB4-4875-EBE6509A8E59}"/>
              </a:ext>
            </a:extLst>
          </p:cNvPr>
          <p:cNvSpPr/>
          <p:nvPr/>
        </p:nvSpPr>
        <p:spPr>
          <a:xfrm>
            <a:off x="9169883" y="116152"/>
            <a:ext cx="2973700" cy="736524"/>
          </a:xfrm>
          <a:prstGeom prst="rect">
            <a:avLst/>
          </a:prstGeom>
          <a:solidFill>
            <a:srgbClr val="03327C"/>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en-US" b="1">
                <a:solidFill>
                  <a:srgbClr val="FFFFFF"/>
                </a:solidFill>
                <a:latin typeface="Arial"/>
                <a:cs typeface="Arial"/>
                <a:sym typeface="Arial"/>
              </a:rPr>
              <a:t>Example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11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en-US" dirty="0"/>
              <a:t>Week of Day, Month, Year</a:t>
            </a:r>
            <a:br>
              <a:rPr lang="en-US" dirty="0"/>
            </a:br>
            <a:r>
              <a:rPr lang="en-US" dirty="0"/>
              <a:t>Communication and Change Management Activities</a:t>
            </a:r>
            <a:endParaRPr dirty="0"/>
          </a:p>
        </p:txBody>
      </p:sp>
      <p:sp>
        <p:nvSpPr>
          <p:cNvPr id="1478" name="Google Shape;1478;p114"/>
          <p:cNvSpPr txBox="1">
            <a:spLocks noGrp="1"/>
          </p:cNvSpPr>
          <p:nvPr>
            <p:ph type="sldNum" idx="4294967295"/>
          </p:nvPr>
        </p:nvSpPr>
        <p:spPr>
          <a:xfrm>
            <a:off x="11879263" y="6335713"/>
            <a:ext cx="312737" cy="1841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9</a:t>
            </a:fld>
            <a:endParaRPr/>
          </a:p>
        </p:txBody>
      </p:sp>
      <p:graphicFrame>
        <p:nvGraphicFramePr>
          <p:cNvPr id="1479" name="Google Shape;1479;p114"/>
          <p:cNvGraphicFramePr/>
          <p:nvPr>
            <p:extLst>
              <p:ext uri="{D42A27DB-BD31-4B8C-83A1-F6EECF244321}">
                <p14:modId xmlns:p14="http://schemas.microsoft.com/office/powerpoint/2010/main" val="3626271274"/>
              </p:ext>
            </p:extLst>
          </p:nvPr>
        </p:nvGraphicFramePr>
        <p:xfrm>
          <a:off x="611188" y="1295400"/>
          <a:ext cx="8909425" cy="4401720"/>
        </p:xfrm>
        <a:graphic>
          <a:graphicData uri="http://schemas.openxmlformats.org/drawingml/2006/table">
            <a:tbl>
              <a:tblPr>
                <a:noFill/>
              </a:tblPr>
              <a:tblGrid>
                <a:gridCol w="1095150">
                  <a:extLst>
                    <a:ext uri="{9D8B030D-6E8A-4147-A177-3AD203B41FA5}">
                      <a16:colId xmlns:a16="http://schemas.microsoft.com/office/drawing/2014/main" val="20000"/>
                    </a:ext>
                  </a:extLst>
                </a:gridCol>
                <a:gridCol w="1116325">
                  <a:extLst>
                    <a:ext uri="{9D8B030D-6E8A-4147-A177-3AD203B41FA5}">
                      <a16:colId xmlns:a16="http://schemas.microsoft.com/office/drawing/2014/main" val="20001"/>
                    </a:ext>
                  </a:extLst>
                </a:gridCol>
                <a:gridCol w="1116325">
                  <a:extLst>
                    <a:ext uri="{9D8B030D-6E8A-4147-A177-3AD203B41FA5}">
                      <a16:colId xmlns:a16="http://schemas.microsoft.com/office/drawing/2014/main" val="20002"/>
                    </a:ext>
                  </a:extLst>
                </a:gridCol>
                <a:gridCol w="1116325">
                  <a:extLst>
                    <a:ext uri="{9D8B030D-6E8A-4147-A177-3AD203B41FA5}">
                      <a16:colId xmlns:a16="http://schemas.microsoft.com/office/drawing/2014/main" val="20003"/>
                    </a:ext>
                  </a:extLst>
                </a:gridCol>
                <a:gridCol w="1116325">
                  <a:extLst>
                    <a:ext uri="{9D8B030D-6E8A-4147-A177-3AD203B41FA5}">
                      <a16:colId xmlns:a16="http://schemas.microsoft.com/office/drawing/2014/main" val="20004"/>
                    </a:ext>
                  </a:extLst>
                </a:gridCol>
                <a:gridCol w="1116325">
                  <a:extLst>
                    <a:ext uri="{9D8B030D-6E8A-4147-A177-3AD203B41FA5}">
                      <a16:colId xmlns:a16="http://schemas.microsoft.com/office/drawing/2014/main" val="20005"/>
                    </a:ext>
                  </a:extLst>
                </a:gridCol>
                <a:gridCol w="1116325">
                  <a:extLst>
                    <a:ext uri="{9D8B030D-6E8A-4147-A177-3AD203B41FA5}">
                      <a16:colId xmlns:a16="http://schemas.microsoft.com/office/drawing/2014/main" val="20006"/>
                    </a:ext>
                  </a:extLst>
                </a:gridCol>
                <a:gridCol w="1116325">
                  <a:extLst>
                    <a:ext uri="{9D8B030D-6E8A-4147-A177-3AD203B41FA5}">
                      <a16:colId xmlns:a16="http://schemas.microsoft.com/office/drawing/2014/main" val="20007"/>
                    </a:ext>
                  </a:extLst>
                </a:gridCol>
              </a:tblGrid>
              <a:tr h="320400">
                <a:tc>
                  <a:txBody>
                    <a:bodyPr/>
                    <a:lstStyle/>
                    <a:p>
                      <a:pPr marL="0" marR="0" lvl="0" indent="0" algn="ctr" rtl="0">
                        <a:lnSpc>
                          <a:spcPct val="100000"/>
                        </a:lnSpc>
                        <a:spcBef>
                          <a:spcPts val="0"/>
                        </a:spcBef>
                        <a:spcAft>
                          <a:spcPts val="0"/>
                        </a:spcAft>
                        <a:buClr>
                          <a:schemeClr val="lt1"/>
                        </a:buClr>
                        <a:buSzPts val="1600"/>
                        <a:buFont typeface="Arial"/>
                        <a:buNone/>
                      </a:pPr>
                      <a:endParaRPr sz="1300" u="none" strike="noStrike" cap="none"/>
                    </a:p>
                  </a:txBody>
                  <a:tcPr marL="71975" marR="71975" marT="35975" marB="35975"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7">
                  <a:txBody>
                    <a:bodyPr/>
                    <a:lstStyle/>
                    <a:p>
                      <a:pPr marL="0" marR="0" lvl="0" indent="0" algn="ctr" rtl="0">
                        <a:lnSpc>
                          <a:spcPct val="100000"/>
                        </a:lnSpc>
                        <a:spcBef>
                          <a:spcPts val="0"/>
                        </a:spcBef>
                        <a:spcAft>
                          <a:spcPts val="0"/>
                        </a:spcAft>
                        <a:buClr>
                          <a:schemeClr val="lt1"/>
                        </a:buClr>
                        <a:buSzPts val="1600"/>
                        <a:buFont typeface="Arial"/>
                        <a:buNone/>
                      </a:pPr>
                      <a:r>
                        <a:rPr lang="en-US" sz="1300" b="1" u="none" strike="noStrike" cap="none" dirty="0">
                          <a:solidFill>
                            <a:schemeClr val="lt1"/>
                          </a:solidFill>
                          <a:latin typeface="Arial"/>
                          <a:ea typeface="Arial"/>
                          <a:cs typeface="Arial"/>
                          <a:sym typeface="Arial"/>
                        </a:rPr>
                        <a:t>Month</a:t>
                      </a:r>
                      <a:endParaRPr sz="1300" u="none" strike="noStrike" cap="none" dirty="0"/>
                    </a:p>
                  </a:txBody>
                  <a:tcPr marL="72000" marR="72000" marT="36000" marB="36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3327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400">
                <a:tc>
                  <a:txBody>
                    <a:bodyPr/>
                    <a:lstStyle/>
                    <a:p>
                      <a:pPr marL="0" marR="0" lvl="0" indent="0" algn="ctr" rtl="0">
                        <a:lnSpc>
                          <a:spcPct val="100000"/>
                        </a:lnSpc>
                        <a:spcBef>
                          <a:spcPts val="0"/>
                        </a:spcBef>
                        <a:spcAft>
                          <a:spcPts val="0"/>
                        </a:spcAft>
                        <a:buClr>
                          <a:schemeClr val="lt1"/>
                        </a:buClr>
                        <a:buSzPts val="1400"/>
                        <a:buFont typeface="Arial"/>
                        <a:buNone/>
                      </a:pPr>
                      <a:endParaRPr sz="1400" u="none" strike="noStrike" cap="none">
                        <a:solidFill>
                          <a:srgbClr val="7F7F7F"/>
                        </a:solidFill>
                      </a:endParaRPr>
                    </a:p>
                  </a:txBody>
                  <a:tcPr marL="71975" marR="71975" marT="35975" marB="35975" anchor="ctr">
                    <a:lnL w="9525" cap="flat" cmpd="sng">
                      <a:solidFill>
                        <a:srgbClr val="000000">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Monday</a:t>
                      </a:r>
                      <a:endParaRPr sz="1100" u="none" strike="noStrike" cap="none">
                        <a:solidFill>
                          <a:schemeClr val="lt1"/>
                        </a:solidFill>
                      </a:endParaRPr>
                    </a:p>
                  </a:txBody>
                  <a:tcPr marL="71975" marR="71975" marT="35975" marB="359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Tuesday</a:t>
                      </a:r>
                      <a:endParaRPr sz="1400" u="none" strike="noStrike" cap="none">
                        <a:solidFill>
                          <a:schemeClr val="lt1"/>
                        </a:solidFill>
                      </a:endParaRPr>
                    </a:p>
                  </a:txBody>
                  <a:tcPr marL="71975" marR="71975" marT="35975" marB="359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Wednesday</a:t>
                      </a:r>
                      <a:endParaRPr sz="1400" u="none" strike="noStrike" cap="none">
                        <a:solidFill>
                          <a:schemeClr val="lt1"/>
                        </a:solidFill>
                      </a:endParaRPr>
                    </a:p>
                  </a:txBody>
                  <a:tcPr marL="71975" marR="71975" marT="35975" marB="359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Thursday</a:t>
                      </a:r>
                      <a:endParaRPr sz="1400" u="none" strike="noStrike" cap="none">
                        <a:solidFill>
                          <a:schemeClr val="lt1"/>
                        </a:solidFill>
                      </a:endParaRPr>
                    </a:p>
                  </a:txBody>
                  <a:tcPr marL="71975" marR="71975" marT="35975" marB="359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b="0" u="none" strike="noStrike" cap="none">
                          <a:solidFill>
                            <a:schemeClr val="lt1"/>
                          </a:solidFill>
                          <a:latin typeface="Arial"/>
                          <a:ea typeface="Arial"/>
                          <a:cs typeface="Arial"/>
                          <a:sym typeface="Arial"/>
                        </a:rPr>
                        <a:t>Friday</a:t>
                      </a:r>
                      <a:endParaRPr sz="1400" u="none" strike="noStrike" cap="none">
                        <a:solidFill>
                          <a:schemeClr val="lt1"/>
                        </a:solidFill>
                      </a:endParaRPr>
                    </a:p>
                  </a:txBody>
                  <a:tcPr marL="71975" marR="71975" marT="35975" marB="359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u="none" strike="noStrike" cap="none">
                          <a:solidFill>
                            <a:schemeClr val="lt1"/>
                          </a:solidFill>
                        </a:rPr>
                        <a:t>Saturday</a:t>
                      </a:r>
                      <a:endParaRPr sz="1100" u="none" strike="noStrike" cap="none">
                        <a:solidFill>
                          <a:schemeClr val="lt1"/>
                        </a:solidFill>
                      </a:endParaRPr>
                    </a:p>
                  </a:txBody>
                  <a:tcPr marL="71975" marR="71975" marT="35975" marB="359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100" u="none" strike="noStrike" cap="none">
                          <a:solidFill>
                            <a:schemeClr val="lt1"/>
                          </a:solidFill>
                        </a:rPr>
                        <a:t>Sunday</a:t>
                      </a:r>
                      <a:endParaRPr sz="1100" u="none" strike="noStrike" cap="none">
                        <a:solidFill>
                          <a:schemeClr val="lt1"/>
                        </a:solidFill>
                      </a:endParaRPr>
                    </a:p>
                  </a:txBody>
                  <a:tcPr marL="71975" marR="71975" marT="35975" marB="359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156A3"/>
                    </a:solidFill>
                  </a:tcPr>
                </a:tc>
                <a:extLst>
                  <a:ext uri="{0D108BD9-81ED-4DB2-BD59-A6C34878D82A}">
                    <a16:rowId xmlns:a16="http://schemas.microsoft.com/office/drawing/2014/main" val="10001"/>
                  </a:ext>
                </a:extLst>
              </a:tr>
              <a:tr h="192000">
                <a:tc rowSpan="2">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CRO / Leadership &amp;  Org</a:t>
                      </a:r>
                      <a:endParaRPr sz="1100" b="1" u="none" strike="noStrike" cap="none"/>
                    </a:p>
                  </a:txBody>
                  <a:tcPr marL="72000" marR="72000" marT="36000" marB="36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latin typeface="Arial"/>
                          <a:ea typeface="Arial"/>
                          <a:cs typeface="Arial"/>
                          <a:sym typeface="Arial"/>
                        </a:rPr>
                        <a:t>10</a:t>
                      </a:r>
                      <a:endParaRPr sz="1400" i="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11</a:t>
                      </a: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12</a:t>
                      </a: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13</a:t>
                      </a: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u="none" strike="noStrike" cap="none">
                          <a:latin typeface="Arial"/>
                          <a:ea typeface="Arial"/>
                          <a:cs typeface="Arial"/>
                          <a:sym typeface="Arial"/>
                        </a:rPr>
                        <a:t>14</a:t>
                      </a: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solidFill>
                            <a:srgbClr val="000000"/>
                          </a:solidFill>
                          <a:latin typeface="Arial"/>
                          <a:ea typeface="Arial"/>
                          <a:cs typeface="Arial"/>
                          <a:sym typeface="Arial"/>
                        </a:rPr>
                        <a:t>15</a:t>
                      </a:r>
                      <a:endParaRPr sz="800" b="0" i="0" u="none" strike="noStrike" cap="none">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800" b="0" i="0" u="none" strike="noStrike" cap="none">
                          <a:solidFill>
                            <a:srgbClr val="000000"/>
                          </a:solidFill>
                          <a:latin typeface="Arial"/>
                          <a:ea typeface="Arial"/>
                          <a:cs typeface="Arial"/>
                          <a:sym typeface="Arial"/>
                        </a:rPr>
                        <a:t>16</a:t>
                      </a:r>
                      <a:endParaRPr sz="800" b="0" i="0" u="none" strike="noStrike" cap="none">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7807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1178050">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Talent</a:t>
                      </a:r>
                      <a:endParaRPr sz="1100" b="1" i="1" u="none" strike="noStrike" cap="none">
                        <a:solidFill>
                          <a:schemeClr val="dk1"/>
                        </a:solidFill>
                      </a:endParaRPr>
                    </a:p>
                  </a:txBody>
                  <a:tcPr marL="71975" marR="71975" marT="7200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1237875">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Comp &amp; Quota</a:t>
                      </a:r>
                      <a:endParaRPr sz="1100" b="1" i="1" u="none" strike="noStrike" cap="none">
                        <a:solidFill>
                          <a:schemeClr val="dk1"/>
                        </a:solidFill>
                      </a:endParaRPr>
                    </a:p>
                  </a:txBody>
                  <a:tcPr marL="71975" marR="71975" marT="7200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370300">
                <a:tc>
                  <a:txBody>
                    <a:bodyPr/>
                    <a:lstStyle/>
                    <a:p>
                      <a:pPr marL="0" marR="0" lvl="0" indent="0" algn="l" rtl="0">
                        <a:lnSpc>
                          <a:spcPct val="100000"/>
                        </a:lnSpc>
                        <a:spcBef>
                          <a:spcPts val="0"/>
                        </a:spcBef>
                        <a:spcAft>
                          <a:spcPts val="0"/>
                        </a:spcAft>
                        <a:buClr>
                          <a:schemeClr val="dk1"/>
                        </a:buClr>
                        <a:buSzPts val="1000"/>
                        <a:buFont typeface="Arial"/>
                        <a:buNone/>
                      </a:pPr>
                      <a:r>
                        <a:rPr lang="en-US" sz="1100" b="1" i="0" u="none" strike="noStrike" cap="none">
                          <a:solidFill>
                            <a:schemeClr val="dk1"/>
                          </a:solidFill>
                        </a:rPr>
                        <a:t>IT</a:t>
                      </a:r>
                      <a:endParaRPr sz="1100" b="1" i="0" u="none" strike="noStrike" cap="none">
                        <a:solidFill>
                          <a:schemeClr val="dk1"/>
                        </a:solidFill>
                      </a:endParaRPr>
                    </a:p>
                  </a:txBody>
                  <a:tcPr marL="71975" marR="71975" marT="7200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400" i="1"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400" u="none" strike="noStrike" cap="none"/>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dirty="0">
                        <a:solidFill>
                          <a:srgbClr val="000000"/>
                        </a:solidFill>
                        <a:latin typeface="Arial"/>
                        <a:ea typeface="Arial"/>
                        <a:cs typeface="Arial"/>
                        <a:sym typeface="Arial"/>
                      </a:endParaRPr>
                    </a:p>
                  </a:txBody>
                  <a:tcPr marL="71975" marR="71975" marT="720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80" name="Google Shape;1480;p114"/>
          <p:cNvSpPr/>
          <p:nvPr/>
        </p:nvSpPr>
        <p:spPr>
          <a:xfrm>
            <a:off x="2882393" y="2139576"/>
            <a:ext cx="997200" cy="317874"/>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700"/>
              <a:buFont typeface="Arial"/>
              <a:buNone/>
            </a:pPr>
            <a:r>
              <a:rPr lang="en-US" sz="700" b="1" i="0" u="none" strike="noStrike" cap="none">
                <a:solidFill>
                  <a:srgbClr val="1F1F1F"/>
                </a:solidFill>
                <a:latin typeface="Arial"/>
                <a:ea typeface="Arial"/>
                <a:cs typeface="Arial"/>
                <a:sym typeface="Arial"/>
              </a:rPr>
              <a:t>GTM Leadership KO – Day 2</a:t>
            </a:r>
            <a:endParaRPr sz="700" b="0" i="0" u="none" strike="noStrike" cap="none">
              <a:solidFill>
                <a:srgbClr val="1F1F1F"/>
              </a:solidFill>
              <a:latin typeface="Arial"/>
              <a:ea typeface="Arial"/>
              <a:cs typeface="Arial"/>
              <a:sym typeface="Arial"/>
            </a:endParaRPr>
          </a:p>
        </p:txBody>
      </p:sp>
      <p:sp>
        <p:nvSpPr>
          <p:cNvPr id="1481" name="Google Shape;1481;p114"/>
          <p:cNvSpPr/>
          <p:nvPr/>
        </p:nvSpPr>
        <p:spPr>
          <a:xfrm>
            <a:off x="5106988" y="2139576"/>
            <a:ext cx="997200" cy="317874"/>
          </a:xfrm>
          <a:prstGeom prst="rect">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700"/>
              <a:buFont typeface="Arial"/>
              <a:buNone/>
            </a:pPr>
            <a:r>
              <a:rPr lang="en-US" sz="700" b="1" i="0" u="none" strike="noStrike" cap="none">
                <a:solidFill>
                  <a:srgbClr val="1F1F1F"/>
                </a:solidFill>
                <a:latin typeface="Arial"/>
                <a:ea typeface="Arial"/>
                <a:cs typeface="Arial"/>
                <a:sym typeface="Arial"/>
              </a:rPr>
              <a:t>Managers Notified of Impacted Staff</a:t>
            </a:r>
            <a:endParaRPr sz="700" b="0" i="0" u="none" strike="noStrike" cap="none">
              <a:solidFill>
                <a:srgbClr val="1F1F1F"/>
              </a:solidFill>
              <a:latin typeface="Arial"/>
              <a:ea typeface="Arial"/>
              <a:cs typeface="Arial"/>
              <a:sym typeface="Arial"/>
            </a:endParaRPr>
          </a:p>
        </p:txBody>
      </p:sp>
      <p:sp>
        <p:nvSpPr>
          <p:cNvPr id="1482" name="Google Shape;1482;p114"/>
          <p:cNvSpPr/>
          <p:nvPr/>
        </p:nvSpPr>
        <p:spPr>
          <a:xfrm>
            <a:off x="5106988" y="4152952"/>
            <a:ext cx="1005841" cy="342848"/>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700"/>
              <a:buFont typeface="Arial"/>
              <a:buNone/>
            </a:pPr>
            <a:r>
              <a:rPr lang="en-US" sz="700" b="1" i="0" u="none" strike="noStrike" cap="none">
                <a:solidFill>
                  <a:srgbClr val="1F1F1F"/>
                </a:solidFill>
                <a:latin typeface="Arial"/>
                <a:ea typeface="Arial"/>
                <a:cs typeface="Arial"/>
                <a:sym typeface="Arial"/>
              </a:rPr>
              <a:t>Comms Plan document review</a:t>
            </a:r>
            <a:endParaRPr sz="700" b="0" i="0" u="none" strike="noStrike" cap="none">
              <a:solidFill>
                <a:srgbClr val="1F1F1F"/>
              </a:solidFill>
              <a:latin typeface="Arial"/>
              <a:ea typeface="Arial"/>
              <a:cs typeface="Arial"/>
              <a:sym typeface="Arial"/>
            </a:endParaRPr>
          </a:p>
        </p:txBody>
      </p:sp>
      <p:sp>
        <p:nvSpPr>
          <p:cNvPr id="1483" name="Google Shape;1483;p114"/>
          <p:cNvSpPr/>
          <p:nvPr/>
        </p:nvSpPr>
        <p:spPr>
          <a:xfrm>
            <a:off x="4007796" y="5369938"/>
            <a:ext cx="973779" cy="294262"/>
          </a:xfrm>
          <a:prstGeom prst="rect">
            <a:avLst/>
          </a:pr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000"/>
            </a:pPr>
            <a:r>
              <a:rPr lang="en-US" sz="600" b="1" i="0" u="none" strike="noStrike" cap="none">
                <a:solidFill>
                  <a:srgbClr val="1F1F1F"/>
                </a:solidFill>
                <a:latin typeface="Arial"/>
                <a:ea typeface="Arial"/>
                <a:cs typeface="Arial"/>
                <a:sym typeface="Arial"/>
              </a:rPr>
              <a:t>User communication of </a:t>
            </a:r>
            <a:r>
              <a:rPr lang="en-US" sz="600" b="1">
                <a:solidFill>
                  <a:srgbClr val="1F1F1F"/>
                </a:solidFill>
                <a:latin typeface="Arial"/>
                <a:ea typeface="Arial"/>
                <a:cs typeface="Arial"/>
                <a:sym typeface="Arial"/>
              </a:rPr>
              <a:t>tech platform outage</a:t>
            </a:r>
            <a:endParaRPr sz="1400" b="0" i="0" u="none" strike="noStrike" cap="none">
              <a:solidFill>
                <a:srgbClr val="000000"/>
              </a:solidFill>
              <a:latin typeface="Arial"/>
              <a:ea typeface="Arial"/>
              <a:cs typeface="Arial"/>
              <a:sym typeface="Arial"/>
            </a:endParaRPr>
          </a:p>
        </p:txBody>
      </p:sp>
      <p:sp>
        <p:nvSpPr>
          <p:cNvPr id="1484" name="Google Shape;1484;p114"/>
          <p:cNvSpPr/>
          <p:nvPr/>
        </p:nvSpPr>
        <p:spPr>
          <a:xfrm>
            <a:off x="6275388" y="5369938"/>
            <a:ext cx="973779" cy="294262"/>
          </a:xfrm>
          <a:prstGeom prst="rect">
            <a:avLst/>
          </a:pr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000"/>
            </a:pPr>
            <a:r>
              <a:rPr lang="en-US" sz="600" b="1" i="0" u="none" strike="noStrike" cap="none">
                <a:solidFill>
                  <a:srgbClr val="1F1F1F"/>
                </a:solidFill>
                <a:latin typeface="Arial"/>
                <a:ea typeface="Arial"/>
                <a:cs typeface="Arial"/>
                <a:sym typeface="Arial"/>
              </a:rPr>
              <a:t>Reminder communication of </a:t>
            </a:r>
            <a:r>
              <a:rPr lang="en-US" sz="600" b="1">
                <a:solidFill>
                  <a:srgbClr val="1F1F1F"/>
                </a:solidFill>
                <a:latin typeface="Arial"/>
                <a:ea typeface="Arial"/>
                <a:cs typeface="Arial"/>
                <a:sym typeface="Arial"/>
              </a:rPr>
              <a:t>tech</a:t>
            </a:r>
            <a:r>
              <a:rPr lang="en-US" sz="600" b="1" i="0" u="none" strike="noStrike" cap="none">
                <a:solidFill>
                  <a:srgbClr val="1F1F1F"/>
                </a:solidFill>
                <a:latin typeface="Arial"/>
                <a:ea typeface="Arial"/>
                <a:cs typeface="Arial"/>
                <a:sym typeface="Arial"/>
              </a:rPr>
              <a:t> </a:t>
            </a:r>
            <a:r>
              <a:rPr lang="en-US" sz="600" b="1">
                <a:solidFill>
                  <a:srgbClr val="1F1F1F"/>
                </a:solidFill>
                <a:latin typeface="Arial"/>
                <a:ea typeface="Arial"/>
                <a:cs typeface="Arial"/>
                <a:sym typeface="Arial"/>
              </a:rPr>
              <a:t>platform outage</a:t>
            </a:r>
            <a:endParaRPr sz="1400" b="0" i="0" u="none" strike="noStrike" cap="none">
              <a:solidFill>
                <a:srgbClr val="000000"/>
              </a:solidFill>
              <a:latin typeface="Arial"/>
              <a:ea typeface="Arial"/>
              <a:cs typeface="Arial"/>
              <a:sym typeface="Arial"/>
            </a:endParaRPr>
          </a:p>
        </p:txBody>
      </p:sp>
      <p:sp>
        <p:nvSpPr>
          <p:cNvPr id="1485" name="Google Shape;1485;p114"/>
          <p:cNvSpPr txBox="1"/>
          <p:nvPr/>
        </p:nvSpPr>
        <p:spPr>
          <a:xfrm>
            <a:off x="9625641" y="1637033"/>
            <a:ext cx="1960259" cy="276959"/>
          </a:xfrm>
          <a:prstGeom prst="rect">
            <a:avLst/>
          </a:prstGeom>
          <a:solidFill>
            <a:srgbClr val="07BCE5"/>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Pre-Launch Activities</a:t>
            </a:r>
            <a:endParaRPr sz="1200" b="0" i="0" u="none" strike="noStrike" cap="none">
              <a:solidFill>
                <a:srgbClr val="FFFFFF"/>
              </a:solidFill>
              <a:latin typeface="Arial"/>
              <a:ea typeface="Arial"/>
              <a:cs typeface="Arial"/>
              <a:sym typeface="Arial"/>
            </a:endParaRPr>
          </a:p>
        </p:txBody>
      </p:sp>
      <p:sp>
        <p:nvSpPr>
          <p:cNvPr id="1486" name="Google Shape;1486;p114"/>
          <p:cNvSpPr txBox="1"/>
          <p:nvPr/>
        </p:nvSpPr>
        <p:spPr>
          <a:xfrm>
            <a:off x="9625641" y="1952913"/>
            <a:ext cx="1960259" cy="276959"/>
          </a:xfrm>
          <a:prstGeom prst="rect">
            <a:avLst/>
          </a:prstGeom>
          <a:solidFill>
            <a:srgbClr val="82BC3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Launch Activities</a:t>
            </a:r>
            <a:endParaRPr sz="1200" b="0" i="0" u="none" strike="noStrike" cap="none">
              <a:solidFill>
                <a:srgbClr val="FFFFFF"/>
              </a:solidFill>
              <a:latin typeface="Arial"/>
              <a:ea typeface="Arial"/>
              <a:cs typeface="Arial"/>
              <a:sym typeface="Arial"/>
            </a:endParaRPr>
          </a:p>
        </p:txBody>
      </p:sp>
      <p:sp>
        <p:nvSpPr>
          <p:cNvPr id="1487" name="Google Shape;1487;p114"/>
          <p:cNvSpPr txBox="1"/>
          <p:nvPr/>
        </p:nvSpPr>
        <p:spPr>
          <a:xfrm>
            <a:off x="9625641" y="2268792"/>
            <a:ext cx="1960259" cy="276959"/>
          </a:xfrm>
          <a:prstGeom prst="rect">
            <a:avLst/>
          </a:prstGeom>
          <a:solidFill>
            <a:srgbClr val="7C519E"/>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Post-Launch Activities</a:t>
            </a:r>
            <a:endParaRPr sz="1200" b="0" i="0" u="none" strike="noStrike" cap="none">
              <a:solidFill>
                <a:srgbClr val="FFFFFF"/>
              </a:solidFill>
              <a:latin typeface="Arial"/>
              <a:ea typeface="Arial"/>
              <a:cs typeface="Arial"/>
              <a:sym typeface="Arial"/>
            </a:endParaRPr>
          </a:p>
        </p:txBody>
      </p:sp>
      <p:sp>
        <p:nvSpPr>
          <p:cNvPr id="1488" name="Google Shape;1488;p114"/>
          <p:cNvSpPr txBox="1"/>
          <p:nvPr/>
        </p:nvSpPr>
        <p:spPr>
          <a:xfrm>
            <a:off x="9625641" y="1321153"/>
            <a:ext cx="1960259" cy="276959"/>
          </a:xfrm>
          <a:prstGeom prst="rect">
            <a:avLst/>
          </a:prstGeom>
          <a:solidFill>
            <a:srgbClr val="BFBFBF"/>
          </a:solidFill>
          <a:ln>
            <a:noFill/>
          </a:ln>
        </p:spPr>
        <p:txBody>
          <a:bodyPr spcFirstLastPara="1" wrap="square" lIns="27425" tIns="45700" rIns="27425" bIns="45700" anchor="ctr" anchorCtr="0">
            <a:spAutoFit/>
          </a:bodyPr>
          <a:lstStyle/>
          <a:p>
            <a:pPr marL="0" marR="0" lvl="0" indent="0" algn="ctr" rtl="0">
              <a:lnSpc>
                <a:spcPct val="100000"/>
              </a:lnSpc>
              <a:spcBef>
                <a:spcPts val="0"/>
              </a:spcBef>
              <a:spcAft>
                <a:spcPts val="0"/>
              </a:spcAft>
              <a:buClr>
                <a:srgbClr val="1F1F1F"/>
              </a:buClr>
              <a:buSzPts val="1200"/>
              <a:buFont typeface="Arial"/>
              <a:buNone/>
            </a:pPr>
            <a:r>
              <a:rPr lang="en-US" sz="1200" b="1" i="0" u="none" strike="noStrike" cap="none">
                <a:solidFill>
                  <a:srgbClr val="1F1F1F"/>
                </a:solidFill>
                <a:latin typeface="Arial"/>
                <a:ea typeface="Arial"/>
                <a:cs typeface="Arial"/>
                <a:sym typeface="Arial"/>
              </a:rPr>
              <a:t>Completed Activities</a:t>
            </a:r>
            <a:endParaRPr sz="1200" b="0" i="0" u="none" strike="noStrike" cap="none">
              <a:solidFill>
                <a:srgbClr val="1F1F1F"/>
              </a:solidFill>
              <a:latin typeface="Arial"/>
              <a:ea typeface="Arial"/>
              <a:cs typeface="Arial"/>
              <a:sym typeface="Arial"/>
            </a:endParaRPr>
          </a:p>
        </p:txBody>
      </p:sp>
      <p:sp>
        <p:nvSpPr>
          <p:cNvPr id="1489" name="Google Shape;1489;p114"/>
          <p:cNvSpPr/>
          <p:nvPr/>
        </p:nvSpPr>
        <p:spPr>
          <a:xfrm>
            <a:off x="6207126" y="2139576"/>
            <a:ext cx="997200" cy="317874"/>
          </a:xfrm>
          <a:prstGeom prst="rect">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700"/>
              <a:buFont typeface="Arial"/>
              <a:buNone/>
            </a:pPr>
            <a:r>
              <a:rPr lang="en-US" sz="700" b="1">
                <a:solidFill>
                  <a:srgbClr val="1F1F1F"/>
                </a:solidFill>
                <a:latin typeface="Arial"/>
                <a:ea typeface="Arial"/>
                <a:cs typeface="Arial"/>
                <a:sym typeface="Arial"/>
              </a:rPr>
              <a:t>CRO</a:t>
            </a:r>
            <a:r>
              <a:rPr lang="en-US" sz="700" b="1" i="0" u="none" strike="noStrike" cap="none">
                <a:solidFill>
                  <a:srgbClr val="1F1F1F"/>
                </a:solidFill>
                <a:latin typeface="Arial"/>
                <a:ea typeface="Arial"/>
                <a:cs typeface="Arial"/>
                <a:sym typeface="Arial"/>
              </a:rPr>
              <a:t> FY23 Kick-off Email</a:t>
            </a:r>
            <a:endParaRPr sz="700" b="0" i="0" u="none" strike="noStrike" cap="none">
              <a:solidFill>
                <a:srgbClr val="1F1F1F"/>
              </a:solidFill>
              <a:latin typeface="Arial"/>
              <a:ea typeface="Arial"/>
              <a:cs typeface="Arial"/>
              <a:sym typeface="Arial"/>
            </a:endParaRPr>
          </a:p>
        </p:txBody>
      </p:sp>
      <p:sp>
        <p:nvSpPr>
          <p:cNvPr id="1490" name="Google Shape;1490;p114"/>
          <p:cNvSpPr/>
          <p:nvPr/>
        </p:nvSpPr>
        <p:spPr>
          <a:xfrm>
            <a:off x="1777493" y="2139576"/>
            <a:ext cx="997200" cy="317874"/>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700"/>
              <a:buFont typeface="Arial"/>
              <a:buNone/>
            </a:pPr>
            <a:r>
              <a:rPr lang="en-US" sz="700" b="1" i="0" u="none" strike="noStrike" cap="none">
                <a:solidFill>
                  <a:srgbClr val="1F1F1F"/>
                </a:solidFill>
                <a:latin typeface="Arial"/>
                <a:ea typeface="Arial"/>
                <a:cs typeface="Arial"/>
                <a:sym typeface="Arial"/>
              </a:rPr>
              <a:t>GTM Leadership KO – Day 1</a:t>
            </a:r>
            <a:endParaRPr sz="700" b="0" i="0" u="none" strike="noStrike" cap="none">
              <a:solidFill>
                <a:srgbClr val="1F1F1F"/>
              </a:solidFill>
              <a:latin typeface="Arial"/>
              <a:ea typeface="Arial"/>
              <a:cs typeface="Arial"/>
              <a:sym typeface="Arial"/>
            </a:endParaRPr>
          </a:p>
        </p:txBody>
      </p:sp>
      <p:cxnSp>
        <p:nvCxnSpPr>
          <p:cNvPr id="1491" name="Google Shape;1491;p114"/>
          <p:cNvCxnSpPr/>
          <p:nvPr/>
        </p:nvCxnSpPr>
        <p:spPr>
          <a:xfrm>
            <a:off x="4449038" y="2801335"/>
            <a:ext cx="2662962" cy="0"/>
          </a:xfrm>
          <a:prstGeom prst="straightConnector1">
            <a:avLst/>
          </a:prstGeom>
          <a:noFill/>
          <a:ln w="19050" cap="flat" cmpd="sng">
            <a:solidFill>
              <a:srgbClr val="07BCE5"/>
            </a:solidFill>
            <a:prstDash val="solid"/>
            <a:round/>
            <a:headEnd type="diamond" w="lg" len="lg"/>
            <a:tailEnd type="diamond" w="lg" len="lg"/>
          </a:ln>
        </p:spPr>
      </p:cxnSp>
      <p:sp>
        <p:nvSpPr>
          <p:cNvPr id="1492" name="Google Shape;1492;p114"/>
          <p:cNvSpPr/>
          <p:nvPr/>
        </p:nvSpPr>
        <p:spPr>
          <a:xfrm>
            <a:off x="4840288" y="2476502"/>
            <a:ext cx="1955800" cy="313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700" b="1" i="0" u="none" strike="noStrike" cap="none" dirty="0">
                <a:solidFill>
                  <a:srgbClr val="1F1F1F"/>
                </a:solidFill>
                <a:latin typeface="Arial"/>
                <a:ea typeface="Arial"/>
                <a:cs typeface="Arial"/>
                <a:sym typeface="Arial"/>
              </a:rPr>
              <a:t>Global Function Planning Workshops </a:t>
            </a: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F1F1F"/>
              </a:buClr>
              <a:buSzPts val="800"/>
              <a:buFont typeface="Arial"/>
              <a:buNone/>
            </a:pPr>
            <a:r>
              <a:rPr lang="en-US" sz="700" b="0" i="1" u="none" strike="noStrike" cap="none" dirty="0">
                <a:solidFill>
                  <a:srgbClr val="1F1F1F"/>
                </a:solidFill>
                <a:latin typeface="Arial"/>
                <a:ea typeface="Arial"/>
                <a:cs typeface="Arial"/>
                <a:sym typeface="Arial"/>
              </a:rPr>
              <a:t>8 events for the 3 Regions</a:t>
            </a:r>
            <a:endParaRPr sz="700" b="0" i="1" u="none" strike="noStrike" cap="none" dirty="0">
              <a:solidFill>
                <a:srgbClr val="1F1F1F"/>
              </a:solidFill>
              <a:latin typeface="Arial"/>
              <a:ea typeface="Arial"/>
              <a:cs typeface="Arial"/>
              <a:sym typeface="Arial"/>
            </a:endParaRPr>
          </a:p>
        </p:txBody>
      </p:sp>
      <p:sp>
        <p:nvSpPr>
          <p:cNvPr id="1493" name="Google Shape;1493;p114"/>
          <p:cNvSpPr/>
          <p:nvPr/>
        </p:nvSpPr>
        <p:spPr>
          <a:xfrm>
            <a:off x="3963988" y="3590925"/>
            <a:ext cx="3803650" cy="313800"/>
          </a:xfrm>
          <a:prstGeom prst="rect">
            <a:avLst/>
          </a:prstGeom>
          <a:solidFill>
            <a:srgbClr val="FFFFFF"/>
          </a:solidFill>
          <a:ln>
            <a:noFill/>
          </a:ln>
        </p:spPr>
        <p:txBody>
          <a:bodyPr spcFirstLastPara="1" wrap="square" lIns="91425" tIns="45700" rIns="91425" bIns="45700" anchor="ctr" anchorCtr="0">
            <a:noAutofit/>
          </a:bodyPr>
          <a:lstStyle/>
          <a:p>
            <a:pPr algn="ctr">
              <a:buClr>
                <a:srgbClr val="1F1F1F"/>
              </a:buClr>
              <a:buSzPts val="800"/>
            </a:pPr>
            <a:r>
              <a:rPr lang="en-US" sz="700" b="1" i="0" u="none" strike="noStrike" cap="none">
                <a:solidFill>
                  <a:srgbClr val="1F1F1F"/>
                </a:solidFill>
                <a:latin typeface="Arial"/>
                <a:ea typeface="Arial"/>
                <a:cs typeface="Arial"/>
                <a:sym typeface="Arial"/>
              </a:rPr>
              <a:t>Region leaders communicate GTM Structure and Planned Changes</a:t>
            </a:r>
            <a:r>
              <a:rPr lang="en-US" sz="700">
                <a:solidFill>
                  <a:srgbClr val="1F1F1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F1F1F"/>
              </a:buClr>
              <a:buSzPts val="800"/>
              <a:buFont typeface="Arial"/>
              <a:buNone/>
            </a:pPr>
            <a:r>
              <a:rPr lang="en-US" sz="700" b="0" i="1" u="none" strike="noStrike" cap="none">
                <a:solidFill>
                  <a:srgbClr val="1F1F1F"/>
                </a:solidFill>
                <a:latin typeface="Arial"/>
                <a:ea typeface="Arial"/>
                <a:cs typeface="Arial"/>
                <a:sym typeface="Arial"/>
              </a:rPr>
              <a:t>(1:1 meetings to walk through rationale)</a:t>
            </a:r>
            <a:endParaRPr sz="1400" b="0" i="0" u="none" strike="noStrike" cap="none">
              <a:solidFill>
                <a:srgbClr val="000000"/>
              </a:solidFill>
              <a:latin typeface="Arial"/>
              <a:ea typeface="Arial"/>
              <a:cs typeface="Arial"/>
              <a:sym typeface="Arial"/>
            </a:endParaRPr>
          </a:p>
        </p:txBody>
      </p:sp>
      <p:cxnSp>
        <p:nvCxnSpPr>
          <p:cNvPr id="1494" name="Google Shape;1494;p114"/>
          <p:cNvCxnSpPr/>
          <p:nvPr/>
        </p:nvCxnSpPr>
        <p:spPr>
          <a:xfrm>
            <a:off x="4449038" y="3934810"/>
            <a:ext cx="2662962" cy="0"/>
          </a:xfrm>
          <a:prstGeom prst="straightConnector1">
            <a:avLst/>
          </a:prstGeom>
          <a:noFill/>
          <a:ln w="19050" cap="flat" cmpd="sng">
            <a:solidFill>
              <a:srgbClr val="07BCE5"/>
            </a:solidFill>
            <a:prstDash val="solid"/>
            <a:round/>
            <a:headEnd type="diamond" w="lg" len="lg"/>
            <a:tailEnd type="diamond" w="lg" len="lg"/>
          </a:ln>
        </p:spPr>
      </p:cxnSp>
      <p:cxnSp>
        <p:nvCxnSpPr>
          <p:cNvPr id="1495" name="Google Shape;1495;p114"/>
          <p:cNvCxnSpPr/>
          <p:nvPr/>
        </p:nvCxnSpPr>
        <p:spPr>
          <a:xfrm>
            <a:off x="1709738" y="4669916"/>
            <a:ext cx="5402262" cy="0"/>
          </a:xfrm>
          <a:prstGeom prst="straightConnector1">
            <a:avLst/>
          </a:prstGeom>
          <a:noFill/>
          <a:ln w="19050" cap="flat" cmpd="sng">
            <a:solidFill>
              <a:srgbClr val="07BCE5"/>
            </a:solidFill>
            <a:prstDash val="solid"/>
            <a:round/>
            <a:headEnd type="none" w="sm" len="sm"/>
            <a:tailEnd type="diamond" w="lg" len="lg"/>
          </a:ln>
        </p:spPr>
      </p:cxnSp>
      <p:sp>
        <p:nvSpPr>
          <p:cNvPr id="1496" name="Google Shape;1496;p114"/>
          <p:cNvSpPr/>
          <p:nvPr/>
        </p:nvSpPr>
        <p:spPr>
          <a:xfrm>
            <a:off x="3110705" y="4588160"/>
            <a:ext cx="2418600" cy="160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F1F"/>
              </a:buClr>
              <a:buSzPts val="800"/>
              <a:buFont typeface="Arial"/>
              <a:buNone/>
            </a:pPr>
            <a:r>
              <a:rPr lang="en-US" sz="700" b="1" i="0" u="none" strike="noStrike" cap="none">
                <a:solidFill>
                  <a:srgbClr val="1F1F1F"/>
                </a:solidFill>
                <a:latin typeface="Arial"/>
                <a:ea typeface="Arial"/>
                <a:cs typeface="Arial"/>
                <a:sym typeface="Arial"/>
              </a:rPr>
              <a:t>Quota assignments by each Region (cont.)</a:t>
            </a:r>
            <a:endParaRPr sz="700" b="0" i="0" u="none" strike="noStrike" cap="none">
              <a:solidFill>
                <a:srgbClr val="000000"/>
              </a:solidFill>
              <a:latin typeface="Arial"/>
              <a:ea typeface="Arial"/>
              <a:cs typeface="Arial"/>
              <a:sym typeface="Arial"/>
            </a:endParaRPr>
          </a:p>
        </p:txBody>
      </p:sp>
      <p:sp>
        <p:nvSpPr>
          <p:cNvPr id="3" name="Google Shape;1297;p74">
            <a:extLst>
              <a:ext uri="{FF2B5EF4-FFF2-40B4-BE49-F238E27FC236}">
                <a16:creationId xmlns:a16="http://schemas.microsoft.com/office/drawing/2014/main" id="{9D93D3AE-3ED6-4EB0-1AF1-3019C67A620A}"/>
              </a:ext>
            </a:extLst>
          </p:cNvPr>
          <p:cNvSpPr/>
          <p:nvPr/>
        </p:nvSpPr>
        <p:spPr>
          <a:xfrm>
            <a:off x="9169883" y="116152"/>
            <a:ext cx="2973700" cy="736524"/>
          </a:xfrm>
          <a:prstGeom prst="rect">
            <a:avLst/>
          </a:prstGeom>
          <a:solidFill>
            <a:srgbClr val="03327C"/>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en-US" b="1">
                <a:solidFill>
                  <a:srgbClr val="FFFFFF"/>
                </a:solidFill>
                <a:latin typeface="Arial"/>
                <a:cs typeface="Arial"/>
                <a:sym typeface="Arial"/>
              </a:rPr>
              <a:t>Example</a:t>
            </a: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TotalTime>
  <Words>5455</Words>
  <Application>Microsoft Office PowerPoint</Application>
  <PresentationFormat>Widescreen</PresentationFormat>
  <Paragraphs>1008</Paragraphs>
  <Slides>29</Slides>
  <Notes>28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SBI PPT</vt:lpstr>
      <vt:lpstr>SBI PPT</vt:lpstr>
      <vt:lpstr>Change Management and Communication Planning</vt:lpstr>
      <vt:lpstr>A successful GTM launch depends on tightly structured and managed communications and change management</vt:lpstr>
      <vt:lpstr>Use the four stages of change management to inform the FYXX GTM plan</vt:lpstr>
      <vt:lpstr>A Communications Strategy and Framework should be used to ensure messaging reaches the right audience at the right time </vt:lpstr>
      <vt:lpstr>While specific comms activities fall into the 4 stages of change management, expect a mixture of responses from employees</vt:lpstr>
      <vt:lpstr>Managing comms details will ensure a successful launch; a manager / staff communication tracker will support this effort</vt:lpstr>
      <vt:lpstr>Month, Year Communication and Change Management Activities</vt:lpstr>
      <vt:lpstr>Week of Day, Month, Year Communication and Change Management Activities</vt:lpstr>
      <vt:lpstr>Week of Day, Month, Year Communication and Change Management Activities</vt:lpstr>
      <vt:lpstr>Week of Day, Month, Year Communication and Change Management Activities</vt:lpstr>
      <vt:lpstr>Week of Day, Month, Year Communication and Change Management Activities</vt:lpstr>
      <vt:lpstr>Month, Year Communication and Change Management Activities</vt:lpstr>
      <vt:lpstr>Month, Year Communication and Change Management Activities</vt:lpstr>
      <vt:lpstr>By executing on a cascading communications approach, all GTM changes are accurately communicated in the defined cadence</vt:lpstr>
      <vt:lpstr>Change Management &amp; Communication Cadence Details</vt:lpstr>
      <vt:lpstr>…Continued</vt:lpstr>
      <vt:lpstr>Example Communications Brief: CRO FY23 GTM Kickoff Email</vt:lpstr>
      <vt:lpstr>Example Communications Brief: Comp Plan Training for Managers</vt:lpstr>
      <vt:lpstr>Example Communications Brief: Sales Kickoff Follow-up Message</vt:lpstr>
      <vt:lpstr>Example Communications Brief: Sales Kickoff Follow-up Survey</vt:lpstr>
      <vt:lpstr>Example Communications Brief: Region LT Leaders Inform Staff</vt:lpstr>
      <vt:lpstr>Example Communications Brief: Manager Post 1:1 Messaging</vt:lpstr>
      <vt:lpstr>Example Communications Brief: Partner Messaging</vt:lpstr>
      <vt:lpstr>Example Communications Brief: Customer Messaging</vt:lpstr>
      <vt:lpstr>Example Communications Brief: GTM Leader Roadshows (Invitation)</vt:lpstr>
      <vt:lpstr>Example Communications Brief: Post-GTM Launch Survey (Bi-weekly)</vt:lpstr>
      <vt:lpstr>Example Communications Brief: Daily Scrum Guidance</vt:lpstr>
      <vt:lpstr>“Office Hours” can be set up during Launch Week to provide an additional forum where employees can go for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 and Communication Plan </dc:title>
  <dc:creator>Aaron Bean</dc:creator>
  <cp:lastModifiedBy>Aaron Bean</cp:lastModifiedBy>
  <cp:revision>8</cp:revision>
  <dcterms:created xsi:type="dcterms:W3CDTF">2022-11-30T05:14:32Z</dcterms:created>
  <dcterms:modified xsi:type="dcterms:W3CDTF">2022-12-15T19:28:29Z</dcterms:modified>
</cp:coreProperties>
</file>