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4"/>
  </p:sldMasterIdLst>
  <p:notesMasterIdLst>
    <p:notesMasterId r:id="rId13"/>
  </p:notesMasterIdLst>
  <p:sldIdLst>
    <p:sldId id="257" r:id="rId5"/>
    <p:sldId id="289" r:id="rId6"/>
    <p:sldId id="263" r:id="rId7"/>
    <p:sldId id="284" r:id="rId8"/>
    <p:sldId id="294" r:id="rId9"/>
    <p:sldId id="295" r:id="rId10"/>
    <p:sldId id="296" r:id="rId11"/>
    <p:sldId id="297" r:id="rId12"/>
  </p:sldIdLst>
  <p:sldSz cx="12192000" cy="6858000"/>
  <p:notesSz cx="6858000" cy="9144000"/>
  <p:embeddedFontLst>
    <p:embeddedFont>
      <p:font typeface="Avenir Next LT Pro" panose="020B0504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4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1" roundtripDataSignature="AMtx7mjwUGtkSUAag9o8qQs4VZcCVcOy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E31"/>
    <a:srgbClr val="031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FD91B-0D29-4B80-A31D-025DF8295DA7}" v="2" dt="2023-11-30T14:14:18.886"/>
  </p1510:revLst>
</p1510:revInfo>
</file>

<file path=ppt/tableStyles.xml><?xml version="1.0" encoding="utf-8"?>
<a:tblStyleLst xmlns:a="http://schemas.openxmlformats.org/drawingml/2006/main" def="{301FD3C6-0930-4815-9D12-314ADCF1809C}">
  <a:tblStyle styleId="{301FD3C6-0930-4815-9D12-314ADCF1809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7843F06-6DF1-4019-A513-480202FCF5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57518A-F395-4AFC-8494-67CDFF63F6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>
      <p:cViewPr varScale="1">
        <p:scale>
          <a:sx n="77" d="100"/>
          <a:sy n="77" d="100"/>
        </p:scale>
        <p:origin x="125" y="75"/>
      </p:cViewPr>
      <p:guideLst>
        <p:guide orient="horz" pos="14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51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gs" Target="tags/tag1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Lingebach" userId="8345a2a5-a067-4759-8441-be0dd7848035" providerId="ADAL" clId="{918FD91B-0D29-4B80-A31D-025DF8295DA7}"/>
    <pc:docChg chg="addSld delSld modSld modMainMaster">
      <pc:chgData name="Dave Lingebach" userId="8345a2a5-a067-4759-8441-be0dd7848035" providerId="ADAL" clId="{918FD91B-0D29-4B80-A31D-025DF8295DA7}" dt="2023-11-30T14:14:18.885" v="14"/>
      <pc:docMkLst>
        <pc:docMk/>
      </pc:docMkLst>
      <pc:sldChg chg="del">
        <pc:chgData name="Dave Lingebach" userId="8345a2a5-a067-4759-8441-be0dd7848035" providerId="ADAL" clId="{918FD91B-0D29-4B80-A31D-025DF8295DA7}" dt="2023-11-30T14:12:37.214" v="0" actId="47"/>
        <pc:sldMkLst>
          <pc:docMk/>
          <pc:sldMk cId="0" sldId="256"/>
        </pc:sldMkLst>
      </pc:sldChg>
      <pc:sldChg chg="del">
        <pc:chgData name="Dave Lingebach" userId="8345a2a5-a067-4759-8441-be0dd7848035" providerId="ADAL" clId="{918FD91B-0D29-4B80-A31D-025DF8295DA7}" dt="2023-11-30T14:12:38.776" v="1" actId="47"/>
        <pc:sldMkLst>
          <pc:docMk/>
          <pc:sldMk cId="0" sldId="257"/>
        </pc:sldMkLst>
      </pc:sldChg>
      <pc:sldChg chg="add">
        <pc:chgData name="Dave Lingebach" userId="8345a2a5-a067-4759-8441-be0dd7848035" providerId="ADAL" clId="{918FD91B-0D29-4B80-A31D-025DF8295DA7}" dt="2023-11-30T14:13:59.122" v="13"/>
        <pc:sldMkLst>
          <pc:docMk/>
          <pc:sldMk cId="1906600233" sldId="257"/>
        </pc:sldMkLst>
      </pc:sldChg>
      <pc:sldChg chg="del">
        <pc:chgData name="Dave Lingebach" userId="8345a2a5-a067-4759-8441-be0dd7848035" providerId="ADAL" clId="{918FD91B-0D29-4B80-A31D-025DF8295DA7}" dt="2023-11-30T14:12:39.617" v="2" actId="47"/>
        <pc:sldMkLst>
          <pc:docMk/>
          <pc:sldMk cId="0" sldId="258"/>
        </pc:sldMkLst>
      </pc:sldChg>
      <pc:sldChg chg="del">
        <pc:chgData name="Dave Lingebach" userId="8345a2a5-a067-4759-8441-be0dd7848035" providerId="ADAL" clId="{918FD91B-0D29-4B80-A31D-025DF8295DA7}" dt="2023-11-30T14:12:43.610" v="4" actId="47"/>
        <pc:sldMkLst>
          <pc:docMk/>
          <pc:sldMk cId="0" sldId="262"/>
        </pc:sldMkLst>
      </pc:sldChg>
      <pc:sldChg chg="del">
        <pc:chgData name="Dave Lingebach" userId="8345a2a5-a067-4759-8441-be0dd7848035" providerId="ADAL" clId="{918FD91B-0D29-4B80-A31D-025DF8295DA7}" dt="2023-11-30T14:12:40.116" v="3" actId="47"/>
        <pc:sldMkLst>
          <pc:docMk/>
          <pc:sldMk cId="0" sldId="276"/>
        </pc:sldMkLst>
      </pc:sldChg>
      <pc:sldChg chg="del">
        <pc:chgData name="Dave Lingebach" userId="8345a2a5-a067-4759-8441-be0dd7848035" providerId="ADAL" clId="{918FD91B-0D29-4B80-A31D-025DF8295DA7}" dt="2023-11-30T14:13:34.564" v="5" actId="47"/>
        <pc:sldMkLst>
          <pc:docMk/>
          <pc:sldMk cId="0" sldId="277"/>
        </pc:sldMkLst>
      </pc:sldChg>
      <pc:sldChg chg="del">
        <pc:chgData name="Dave Lingebach" userId="8345a2a5-a067-4759-8441-be0dd7848035" providerId="ADAL" clId="{918FD91B-0D29-4B80-A31D-025DF8295DA7}" dt="2023-11-30T14:13:39.588" v="11" actId="47"/>
        <pc:sldMkLst>
          <pc:docMk/>
          <pc:sldMk cId="2600327463" sldId="287"/>
        </pc:sldMkLst>
      </pc:sldChg>
      <pc:sldChg chg="del">
        <pc:chgData name="Dave Lingebach" userId="8345a2a5-a067-4759-8441-be0dd7848035" providerId="ADAL" clId="{918FD91B-0D29-4B80-A31D-025DF8295DA7}" dt="2023-11-30T14:13:38.087" v="10" actId="47"/>
        <pc:sldMkLst>
          <pc:docMk/>
          <pc:sldMk cId="2858759718" sldId="288"/>
        </pc:sldMkLst>
      </pc:sldChg>
      <pc:sldChg chg="del">
        <pc:chgData name="Dave Lingebach" userId="8345a2a5-a067-4759-8441-be0dd7848035" providerId="ADAL" clId="{918FD91B-0D29-4B80-A31D-025DF8295DA7}" dt="2023-11-30T14:13:40.176" v="12" actId="47"/>
        <pc:sldMkLst>
          <pc:docMk/>
          <pc:sldMk cId="2447755687" sldId="291"/>
        </pc:sldMkLst>
      </pc:sldChg>
      <pc:sldChg chg="del">
        <pc:chgData name="Dave Lingebach" userId="8345a2a5-a067-4759-8441-be0dd7848035" providerId="ADAL" clId="{918FD91B-0D29-4B80-A31D-025DF8295DA7}" dt="2023-11-30T14:13:36.335" v="8" actId="47"/>
        <pc:sldMkLst>
          <pc:docMk/>
          <pc:sldMk cId="1233163903" sldId="292"/>
        </pc:sldMkLst>
      </pc:sldChg>
      <pc:sldChg chg="del">
        <pc:chgData name="Dave Lingebach" userId="8345a2a5-a067-4759-8441-be0dd7848035" providerId="ADAL" clId="{918FD91B-0D29-4B80-A31D-025DF8295DA7}" dt="2023-11-30T14:13:36.946" v="9" actId="47"/>
        <pc:sldMkLst>
          <pc:docMk/>
          <pc:sldMk cId="159964209" sldId="293"/>
        </pc:sldMkLst>
      </pc:sldChg>
      <pc:sldChg chg="del">
        <pc:chgData name="Dave Lingebach" userId="8345a2a5-a067-4759-8441-be0dd7848035" providerId="ADAL" clId="{918FD91B-0D29-4B80-A31D-025DF8295DA7}" dt="2023-11-30T14:13:35.736" v="7" actId="47"/>
        <pc:sldMkLst>
          <pc:docMk/>
          <pc:sldMk cId="2283859296" sldId="298"/>
        </pc:sldMkLst>
      </pc:sldChg>
      <pc:sldChg chg="del">
        <pc:chgData name="Dave Lingebach" userId="8345a2a5-a067-4759-8441-be0dd7848035" providerId="ADAL" clId="{918FD91B-0D29-4B80-A31D-025DF8295DA7}" dt="2023-11-30T14:13:35.134" v="6" actId="47"/>
        <pc:sldMkLst>
          <pc:docMk/>
          <pc:sldMk cId="3410169083" sldId="299"/>
        </pc:sldMkLst>
      </pc:sldChg>
      <pc:sldMasterChg chg="modSp delSldLayout modSldLayout">
        <pc:chgData name="Dave Lingebach" userId="8345a2a5-a067-4759-8441-be0dd7848035" providerId="ADAL" clId="{918FD91B-0D29-4B80-A31D-025DF8295DA7}" dt="2023-11-30T14:14:18.885" v="14"/>
        <pc:sldMasterMkLst>
          <pc:docMk/>
          <pc:sldMasterMk cId="2386317868" sldId="2147483684"/>
        </pc:sldMasterMkLst>
        <pc:spChg chg="mod">
          <ac:chgData name="Dave Lingebach" userId="8345a2a5-a067-4759-8441-be0dd7848035" providerId="ADAL" clId="{918FD91B-0D29-4B80-A31D-025DF8295DA7}" dt="2023-11-30T14:14:18.885" v="14"/>
          <ac:spMkLst>
            <pc:docMk/>
            <pc:sldMasterMk cId="2386317868" sldId="2147483684"/>
            <ac:spMk id="5" creationId="{D2F644A6-12F2-3B17-6083-EE09484EBFF5}"/>
          </ac:spMkLst>
        </pc:sp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2314911555" sldId="2147483691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2314911555" sldId="2147483691"/>
              <ac:spMk id="80" creationId="{35FA29A0-C03A-3277-5EF6-1E67883CD46A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1972379392" sldId="2147483692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1972379392" sldId="2147483692"/>
              <ac:spMk id="3" creationId="{BFFC5C2C-B337-3578-4DEF-5FA5EAEA706D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541342247" sldId="2147483693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541342247" sldId="2147483693"/>
              <ac:spMk id="3" creationId="{2CDAAB41-4F5B-0002-62E7-0314002034DE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1728385780" sldId="2147483694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1728385780" sldId="2147483694"/>
              <ac:spMk id="3" creationId="{BFFC5C2C-B337-3578-4DEF-5FA5EAEA706D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789403540" sldId="2147483695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789403540" sldId="2147483695"/>
              <ac:spMk id="3" creationId="{BFFC5C2C-B337-3578-4DEF-5FA5EAEA706D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1409894308" sldId="2147483696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1409894308" sldId="2147483696"/>
              <ac:spMk id="3" creationId="{BFFC5C2C-B337-3578-4DEF-5FA5EAEA706D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3742924781" sldId="2147483697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3742924781" sldId="2147483697"/>
              <ac:spMk id="3" creationId="{BFFC5C2C-B337-3578-4DEF-5FA5EAEA706D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192597090" sldId="2147483698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192597090" sldId="2147483698"/>
              <ac:spMk id="3" creationId="{BFFC5C2C-B337-3578-4DEF-5FA5EAEA706D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1972681556" sldId="2147483699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1972681556" sldId="2147483699"/>
              <ac:spMk id="3" creationId="{BFFC5C2C-B337-3578-4DEF-5FA5EAEA706D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2432514560" sldId="2147483700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2432514560" sldId="2147483700"/>
              <ac:spMk id="3" creationId="{BFFC5C2C-B337-3578-4DEF-5FA5EAEA706D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1062142307" sldId="2147483705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1062142307" sldId="2147483705"/>
              <ac:spMk id="2" creationId="{1BA45A60-5D16-E41D-32DF-B6C18EDF4E3C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3937439254" sldId="2147483706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3937439254" sldId="2147483706"/>
              <ac:spMk id="2" creationId="{3252A3CD-9F27-5AE1-225C-3361E5B5BB61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984451908" sldId="2147483707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984451908" sldId="2147483707"/>
              <ac:spMk id="2" creationId="{B7BF1FFD-372D-1C59-527C-57A4B18E07F8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3327089585" sldId="2147483708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3327089585" sldId="2147483708"/>
              <ac:spMk id="2" creationId="{B3C5A66D-ACCA-FCA5-BB7A-6090A9490304}"/>
            </ac:spMkLst>
          </pc:spChg>
        </pc:sldLayoutChg>
        <pc:sldLayoutChg chg="modSp">
          <pc:chgData name="Dave Lingebach" userId="8345a2a5-a067-4759-8441-be0dd7848035" providerId="ADAL" clId="{918FD91B-0D29-4B80-A31D-025DF8295DA7}" dt="2023-11-30T14:14:18.885" v="14"/>
          <pc:sldLayoutMkLst>
            <pc:docMk/>
            <pc:sldMasterMk cId="2386317868" sldId="2147483684"/>
            <pc:sldLayoutMk cId="1165845482" sldId="2147483709"/>
          </pc:sldLayoutMkLst>
          <pc:spChg chg="mod">
            <ac:chgData name="Dave Lingebach" userId="8345a2a5-a067-4759-8441-be0dd7848035" providerId="ADAL" clId="{918FD91B-0D29-4B80-A31D-025DF8295DA7}" dt="2023-11-30T14:14:18.885" v="14"/>
            <ac:spMkLst>
              <pc:docMk/>
              <pc:sldMasterMk cId="2386317868" sldId="2147483684"/>
              <pc:sldLayoutMk cId="1165845482" sldId="2147483709"/>
              <ac:spMk id="3" creationId="{4E66CF8F-5A50-7E72-6C38-E2CAFD8EE8C3}"/>
            </ac:spMkLst>
          </pc:spChg>
        </pc:sldLayoutChg>
        <pc:sldLayoutChg chg="del">
          <pc:chgData name="Dave Lingebach" userId="8345a2a5-a067-4759-8441-be0dd7848035" providerId="ADAL" clId="{918FD91B-0D29-4B80-A31D-025DF8295DA7}" dt="2023-11-30T14:12:37.214" v="0" actId="47"/>
          <pc:sldLayoutMkLst>
            <pc:docMk/>
            <pc:sldMasterMk cId="2386317868" sldId="2147483684"/>
            <pc:sldLayoutMk cId="1310785097" sldId="2147483710"/>
          </pc:sldLayoutMkLst>
        </pc:sldLayoutChg>
        <pc:sldLayoutChg chg="del">
          <pc:chgData name="Dave Lingebach" userId="8345a2a5-a067-4759-8441-be0dd7848035" providerId="ADAL" clId="{918FD91B-0D29-4B80-A31D-025DF8295DA7}" dt="2023-11-30T14:13:34.564" v="5" actId="47"/>
          <pc:sldLayoutMkLst>
            <pc:docMk/>
            <pc:sldMasterMk cId="2386317868" sldId="2147483684"/>
            <pc:sldLayoutMk cId="2603271674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14" name="Google Shape;5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329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817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439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731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732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893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153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7283857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7894035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4098943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7429247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925970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9726815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4325145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29149730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79329413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5488585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C1A5255-9786-CD25-248A-C8140C58AB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4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10999316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06214230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93743925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98445190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32708958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16584548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1_Title Onl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8" name="Google Shape;29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33D1B77-D9AD-70F7-E0E3-8CD5B4BE0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0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23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763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733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313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3149115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9723793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5413422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10" imgH="409" progId="TCLayout.ActiveDocument.1">
                  <p:embed/>
                </p:oleObj>
              </mc:Choice>
              <mc:Fallback>
                <p:oleObj name="think-cell Slide" r:id="rId30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75F785A-75E2-A8AF-04D6-315E5186B6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970068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592" imgH="595" progId="TCLayout.ActiveDocument.1">
                  <p:embed/>
                </p:oleObj>
              </mc:Choice>
              <mc:Fallback>
                <p:oleObj name="think-cell Slide" r:id="rId3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75F785A-75E2-A8AF-04D6-315E5186B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1E9575A-B808-43B9-392D-C651EDAEF5A1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1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2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1.xml"/><Relationship Id="rId6" Type="http://schemas.openxmlformats.org/officeDocument/2006/relationships/image" Target="../media/image15.png"/><Relationship Id="rId5" Type="http://schemas.openxmlformats.org/officeDocument/2006/relationships/image" Target="../media/image12.e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6.wdp"/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2.xml"/><Relationship Id="rId6" Type="http://schemas.openxmlformats.org/officeDocument/2006/relationships/image" Target="../media/image20.png"/><Relationship Id="rId11" Type="http://schemas.microsoft.com/office/2007/relationships/hdphoto" Target="../media/hdphoto5.wdp"/><Relationship Id="rId5" Type="http://schemas.openxmlformats.org/officeDocument/2006/relationships/image" Target="../media/image12.e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31.bin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3.xml"/><Relationship Id="rId6" Type="http://schemas.openxmlformats.org/officeDocument/2006/relationships/image" Target="../media/image24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sv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4.xml"/><Relationship Id="rId6" Type="http://schemas.openxmlformats.org/officeDocument/2006/relationships/image" Target="../media/image25.png"/><Relationship Id="rId5" Type="http://schemas.openxmlformats.org/officeDocument/2006/relationships/image" Target="../media/image12.e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0.png"/><Relationship Id="rId1" Type="http://schemas.openxmlformats.org/officeDocument/2006/relationships/tags" Target="../tags/tag35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12.emf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6.xml"/><Relationship Id="rId6" Type="http://schemas.openxmlformats.org/officeDocument/2006/relationships/image" Target="../media/image41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ABE25E8-B4A0-CAA0-D833-DEAC6A217A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90" imgH="290" progId="TCLayout.ActiveDocument.1">
                  <p:embed/>
                </p:oleObj>
              </mc:Choice>
              <mc:Fallback>
                <p:oleObj name="think-cell Slide" r:id="rId3" imgW="290" imgH="29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ABE25E8-B4A0-CAA0-D833-DEAC6A217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592C9A-2923-003D-E7DB-2FC9C158B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Account Segmentation Primer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5DDD04-CC53-F779-F831-CAB50A51E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Supplement to </a:t>
            </a:r>
            <a:r>
              <a:rPr lang="en-US">
                <a:solidFill>
                  <a:schemeClr val="accent4"/>
                </a:solidFill>
              </a:rPr>
              <a:t>Growth Project Guide to Account Segmentation</a:t>
            </a:r>
          </a:p>
        </p:txBody>
      </p:sp>
    </p:spTree>
    <p:extLst>
      <p:ext uri="{BB962C8B-B14F-4D97-AF65-F5344CB8AC3E}">
        <p14:creationId xmlns:p14="http://schemas.microsoft.com/office/powerpoint/2010/main" val="190660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566E282-EE34-6477-0FBC-032EA2DF9B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1740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66E282-EE34-6477-0FBC-032EA2DF9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" name="Google Shape;516;p38"/>
          <p:cNvSpPr/>
          <p:nvPr/>
        </p:nvSpPr>
        <p:spPr>
          <a:xfrm>
            <a:off x="609599" y="1140256"/>
            <a:ext cx="3200400" cy="4666532"/>
          </a:xfrm>
          <a:prstGeom prst="round1Rect">
            <a:avLst>
              <a:gd name="adj" fmla="val 0"/>
            </a:avLst>
          </a:prstGeom>
          <a:solidFill>
            <a:srgbClr val="071E31"/>
          </a:solidFill>
          <a:ln>
            <a:noFill/>
          </a:ln>
          <a:effectLst>
            <a:outerShdw blurRad="76200" dist="50800" dir="5400000" algn="tl" rotWithShape="0">
              <a:srgbClr val="4C4845">
                <a:alpha val="3921"/>
              </a:srgb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C484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7" name="Google Shape;517;p38"/>
          <p:cNvSpPr txBox="1">
            <a:spLocks noGrp="1"/>
          </p:cNvSpPr>
          <p:nvPr>
            <p:ph type="title"/>
          </p:nvPr>
        </p:nvSpPr>
        <p:spPr>
          <a:xfrm>
            <a:off x="609600" y="294023"/>
            <a:ext cx="10972800" cy="38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Account Segmentation underpins the entire GTM strategy.</a:t>
            </a:r>
            <a:endParaRPr lang="en-US" dirty="0"/>
          </a:p>
        </p:txBody>
      </p:sp>
      <p:sp>
        <p:nvSpPr>
          <p:cNvPr id="518" name="Google Shape;51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20" name="Google Shape;520;p38"/>
          <p:cNvSpPr/>
          <p:nvPr/>
        </p:nvSpPr>
        <p:spPr>
          <a:xfrm>
            <a:off x="4193156" y="1140256"/>
            <a:ext cx="7583141" cy="4572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txBody>
          <a:bodyPr spcFirstLastPara="1" wrap="square" lIns="54862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1" name="Google Shape;521;p38"/>
          <p:cNvSpPr/>
          <p:nvPr/>
        </p:nvSpPr>
        <p:spPr>
          <a:xfrm>
            <a:off x="4843515" y="1225777"/>
            <a:ext cx="6282424" cy="29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Account Score &amp; Account Potential combine to create prioritized account segments.</a:t>
            </a:r>
            <a:endParaRPr sz="1400" dirty="0"/>
          </a:p>
        </p:txBody>
      </p:sp>
      <p:sp>
        <p:nvSpPr>
          <p:cNvPr id="560" name="Google Shape;560;p38"/>
          <p:cNvSpPr/>
          <p:nvPr/>
        </p:nvSpPr>
        <p:spPr>
          <a:xfrm>
            <a:off x="701039" y="1281565"/>
            <a:ext cx="30175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Account Segmentation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34BEAC-0880-2489-D336-950232DF1749}"/>
              </a:ext>
            </a:extLst>
          </p:cNvPr>
          <p:cNvGrpSpPr/>
          <p:nvPr/>
        </p:nvGrpSpPr>
        <p:grpSpPr>
          <a:xfrm>
            <a:off x="701039" y="1655684"/>
            <a:ext cx="2403506" cy="0"/>
            <a:chOff x="796607" y="2039630"/>
            <a:chExt cx="2403506" cy="0"/>
          </a:xfrm>
        </p:grpSpPr>
        <p:cxnSp>
          <p:nvCxnSpPr>
            <p:cNvPr id="561" name="Google Shape;561;p38"/>
            <p:cNvCxnSpPr/>
            <p:nvPr/>
          </p:nvCxnSpPr>
          <p:spPr>
            <a:xfrm>
              <a:off x="796607" y="2039630"/>
              <a:ext cx="2403506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2" name="Google Shape;562;p38"/>
            <p:cNvCxnSpPr/>
            <p:nvPr/>
          </p:nvCxnSpPr>
          <p:spPr>
            <a:xfrm>
              <a:off x="796607" y="2039630"/>
              <a:ext cx="302156" cy="0"/>
            </a:xfrm>
            <a:prstGeom prst="straightConnector1">
              <a:avLst/>
            </a:prstGeom>
            <a:noFill/>
            <a:ln w="28575" cap="flat" cmpd="sng">
              <a:solidFill>
                <a:srgbClr val="3591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" name="Google Shape;560;p38">
            <a:extLst>
              <a:ext uri="{FF2B5EF4-FFF2-40B4-BE49-F238E27FC236}">
                <a16:creationId xmlns:a16="http://schemas.microsoft.com/office/drawing/2014/main" id="{8172100A-A562-1914-27BF-844456F3F1C4}"/>
              </a:ext>
            </a:extLst>
          </p:cNvPr>
          <p:cNvSpPr/>
          <p:nvPr/>
        </p:nvSpPr>
        <p:spPr>
          <a:xfrm>
            <a:off x="701039" y="1826660"/>
            <a:ext cx="3017520" cy="379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472440">
              <a:lnSpc>
                <a:spcPct val="110000"/>
              </a:lnSpc>
            </a:pPr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"/>
              </a:rPr>
              <a:t>Benefits:</a:t>
            </a:r>
            <a:b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"/>
              </a:rPr>
            </a:b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  <a:cs typeface="Calibri"/>
            </a:endParaRPr>
          </a:p>
          <a:p>
            <a:pPr marL="274320" marR="47244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  <a:latin typeface="+mn-lt"/>
                <a:cs typeface="Calibri"/>
              </a:rPr>
              <a:t>Prioritize</a:t>
            </a:r>
            <a:r>
              <a:rPr lang="en-US" sz="1200" b="0" spc="-1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+mn-lt"/>
                <a:cs typeface="Calibri"/>
              </a:rPr>
              <a:t>accounts based</a:t>
            </a:r>
            <a:r>
              <a:rPr lang="en-US" sz="1200" b="0" spc="-6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+mn-lt"/>
                <a:cs typeface="Calibri"/>
              </a:rPr>
              <a:t>on</a:t>
            </a:r>
            <a:r>
              <a:rPr lang="en-US" sz="1200" b="0" spc="-6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n-US" sz="1200" b="0" spc="-10" dirty="0">
                <a:solidFill>
                  <a:schemeClr val="bg1"/>
                </a:solidFill>
                <a:latin typeface="+mn-lt"/>
                <a:cs typeface="Calibri"/>
              </a:rPr>
              <a:t>propensity </a:t>
            </a:r>
            <a:r>
              <a:rPr lang="en-US" sz="1200" b="0" dirty="0">
                <a:solidFill>
                  <a:schemeClr val="bg1"/>
                </a:solidFill>
                <a:latin typeface="+mn-lt"/>
                <a:cs typeface="Calibri"/>
              </a:rPr>
              <a:t>to buy</a:t>
            </a:r>
            <a:r>
              <a:rPr lang="en-US" sz="1200" b="0" spc="-2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+mn-lt"/>
                <a:cs typeface="Calibri"/>
              </a:rPr>
              <a:t>and</a:t>
            </a:r>
            <a:r>
              <a:rPr lang="en-US" sz="1200" b="0" spc="-3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+mn-lt"/>
                <a:cs typeface="Calibri"/>
              </a:rPr>
              <a:t>size</a:t>
            </a:r>
            <a:r>
              <a:rPr lang="en-US" sz="1200" b="0" spc="-5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+mn-lt"/>
                <a:cs typeface="Calibri"/>
              </a:rPr>
              <a:t>of available</a:t>
            </a:r>
            <a:r>
              <a:rPr lang="en-US" sz="1200" b="0" spc="2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n-US" sz="1200" b="0" spc="-10" dirty="0">
                <a:solidFill>
                  <a:schemeClr val="bg1"/>
                </a:solidFill>
                <a:latin typeface="+mn-lt"/>
                <a:cs typeface="Calibri"/>
              </a:rPr>
              <a:t>opportunity </a:t>
            </a:r>
            <a:r>
              <a:rPr lang="en-US" sz="1200" b="0" dirty="0">
                <a:solidFill>
                  <a:schemeClr val="bg1"/>
                </a:solidFill>
                <a:latin typeface="+mn-lt"/>
                <a:cs typeface="Calibri"/>
              </a:rPr>
              <a:t>within </a:t>
            </a:r>
            <a:br>
              <a:rPr lang="en-US" sz="1200" b="0" dirty="0">
                <a:solidFill>
                  <a:schemeClr val="bg1"/>
                </a:solidFill>
                <a:latin typeface="+mn-lt"/>
                <a:cs typeface="Calibri"/>
              </a:rPr>
            </a:br>
            <a:r>
              <a:rPr lang="en-US" sz="1200" b="0" dirty="0">
                <a:solidFill>
                  <a:schemeClr val="bg1"/>
                </a:solidFill>
                <a:latin typeface="+mn-lt"/>
                <a:cs typeface="Calibri"/>
              </a:rPr>
              <a:t>the</a:t>
            </a:r>
            <a:r>
              <a:rPr lang="en-US" sz="1200" b="0" spc="-1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n-US" sz="1200" b="0" spc="-10" dirty="0">
                <a:solidFill>
                  <a:schemeClr val="bg1"/>
                </a:solidFill>
                <a:latin typeface="+mn-lt"/>
                <a:cs typeface="Calibri"/>
              </a:rPr>
              <a:t>account</a:t>
            </a:r>
          </a:p>
          <a:p>
            <a:pPr marL="274320" marR="47244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spc="-1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274320" marR="47244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Calibri"/>
              </a:rPr>
              <a:t>Analyze, rank and select the customers that are likely </a:t>
            </a:r>
            <a:br>
              <a:rPr lang="en-US" sz="1200" dirty="0">
                <a:solidFill>
                  <a:schemeClr val="bg1"/>
                </a:solidFill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cs typeface="Calibri"/>
              </a:rPr>
              <a:t>to spend the most in the shortest period</a:t>
            </a:r>
          </a:p>
          <a:p>
            <a:pPr marL="274320" marR="47244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spc="-1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274320" marR="47244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Calibri"/>
              </a:rPr>
              <a:t>The output of Account Segmentation creates more clarity for strategic decisions in Coverage, Resourcing, Territory Design, Compensation/Quota Setting, and Hiring</a:t>
            </a:r>
            <a:endParaRPr lang="en-US" sz="1200" b="0" spc="-1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grpSp>
        <p:nvGrpSpPr>
          <p:cNvPr id="563" name="Google Shape;563;p38"/>
          <p:cNvGrpSpPr/>
          <p:nvPr/>
        </p:nvGrpSpPr>
        <p:grpSpPr>
          <a:xfrm>
            <a:off x="764176" y="2404638"/>
            <a:ext cx="133350" cy="133350"/>
            <a:chOff x="266700" y="2733860"/>
            <a:chExt cx="133350" cy="133350"/>
          </a:xfrm>
        </p:grpSpPr>
        <p:sp>
          <p:nvSpPr>
            <p:cNvPr id="564" name="Google Shape;564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66" name="Google Shape;566;p38"/>
          <p:cNvGrpSpPr/>
          <p:nvPr/>
        </p:nvGrpSpPr>
        <p:grpSpPr>
          <a:xfrm>
            <a:off x="764176" y="3404410"/>
            <a:ext cx="133350" cy="133350"/>
            <a:chOff x="266700" y="2733860"/>
            <a:chExt cx="133350" cy="133350"/>
          </a:xfrm>
        </p:grpSpPr>
        <p:sp>
          <p:nvSpPr>
            <p:cNvPr id="567" name="Google Shape;567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69" name="Google Shape;569;p38"/>
          <p:cNvGrpSpPr/>
          <p:nvPr/>
        </p:nvGrpSpPr>
        <p:grpSpPr>
          <a:xfrm>
            <a:off x="764176" y="4404182"/>
            <a:ext cx="133350" cy="133350"/>
            <a:chOff x="266700" y="2733860"/>
            <a:chExt cx="133350" cy="133350"/>
          </a:xfrm>
        </p:grpSpPr>
        <p:sp>
          <p:nvSpPr>
            <p:cNvPr id="570" name="Google Shape;570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58C7928-846C-187E-4B62-E448107A6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1826660"/>
            <a:ext cx="7315200" cy="21338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AC6989-8621-F978-041F-C516B79D7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7126" y="4331961"/>
            <a:ext cx="7315200" cy="1276096"/>
          </a:xfrm>
          <a:prstGeom prst="rect">
            <a:avLst/>
          </a:prstGeom>
        </p:spPr>
      </p:pic>
      <p:sp>
        <p:nvSpPr>
          <p:cNvPr id="6" name="Google Shape;374;p2">
            <a:extLst>
              <a:ext uri="{FF2B5EF4-FFF2-40B4-BE49-F238E27FC236}">
                <a16:creationId xmlns:a16="http://schemas.microsoft.com/office/drawing/2014/main" id="{7844A04E-BCA0-CF1D-9946-B2A40E74EC06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3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9FBE254-2CF3-CF14-5662-9F4EF29C6D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8943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FBE254-2CF3-CF14-5662-9F4EF29C6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" name="Google Shape;471;p34"/>
          <p:cNvSpPr txBox="1">
            <a:spLocks noGrp="1"/>
          </p:cNvSpPr>
          <p:nvPr>
            <p:ph type="title"/>
          </p:nvPr>
        </p:nvSpPr>
        <p:spPr>
          <a:xfrm>
            <a:off x="623887" y="286982"/>
            <a:ext cx="10944225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Avenir"/>
                <a:ea typeface="Avenir"/>
                <a:cs typeface="Avenir"/>
                <a:sym typeface="Avenir"/>
              </a:rPr>
              <a:t>Account Segmentation</a:t>
            </a: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 follows a five-step process to prioritize high-potential customer accounts and prospects across geographies, segments and routes to market.</a:t>
            </a:r>
            <a:endParaRPr dirty="0"/>
          </a:p>
        </p:txBody>
      </p:sp>
      <p:sp>
        <p:nvSpPr>
          <p:cNvPr id="472" name="Google Shape;472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473" name="Google Shape;473;p34"/>
          <p:cNvSpPr/>
          <p:nvPr/>
        </p:nvSpPr>
        <p:spPr>
          <a:xfrm>
            <a:off x="633282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STEP 1:</a:t>
            </a:r>
            <a:br>
              <a:rPr lang="en-US" sz="13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3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Gather &amp; Enrich Data</a:t>
            </a:r>
            <a:endParaRPr sz="1300" dirty="0"/>
          </a:p>
        </p:txBody>
      </p:sp>
      <p:sp>
        <p:nvSpPr>
          <p:cNvPr id="474" name="Google Shape;474;p34"/>
          <p:cNvSpPr/>
          <p:nvPr/>
        </p:nvSpPr>
        <p:spPr>
          <a:xfrm>
            <a:off x="2848775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STEP 2:</a:t>
            </a:r>
            <a:endParaRPr lang="en-US" sz="14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Build ICP &amp; Score Accounts</a:t>
            </a:r>
            <a:endParaRPr sz="1300" dirty="0"/>
          </a:p>
        </p:txBody>
      </p:sp>
      <p:sp>
        <p:nvSpPr>
          <p:cNvPr id="475" name="Google Shape;475;p34"/>
          <p:cNvSpPr/>
          <p:nvPr/>
        </p:nvSpPr>
        <p:spPr>
          <a:xfrm>
            <a:off x="5059873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STEP 3:</a:t>
            </a:r>
            <a:br>
              <a:rPr lang="en-US" sz="13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30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Calculate</a:t>
            </a:r>
            <a:r>
              <a:rPr lang="en-US" sz="13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Account Potential</a:t>
            </a:r>
            <a:endParaRPr sz="130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6" name="Google Shape;476;p34"/>
          <p:cNvSpPr/>
          <p:nvPr/>
        </p:nvSpPr>
        <p:spPr>
          <a:xfrm>
            <a:off x="7279761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STEP 4:</a:t>
            </a:r>
            <a:br>
              <a:rPr lang="en-US" sz="13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3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Prioritize Customers</a:t>
            </a:r>
            <a:r>
              <a:rPr lang="en-US" sz="13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(ROAD)</a:t>
            </a:r>
            <a:endParaRPr sz="1300" dirty="0"/>
          </a:p>
        </p:txBody>
      </p:sp>
      <p:sp>
        <p:nvSpPr>
          <p:cNvPr id="477" name="Google Shape;477;p34"/>
          <p:cNvSpPr/>
          <p:nvPr/>
        </p:nvSpPr>
        <p:spPr>
          <a:xfrm>
            <a:off x="9495255" y="1259932"/>
            <a:ext cx="2103120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STEP 5:</a:t>
            </a:r>
            <a:br>
              <a:rPr lang="en-US" sz="13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30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Target High</a:t>
            </a:r>
            <a:r>
              <a:rPr lang="en-US" sz="13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-Value Prospects </a:t>
            </a:r>
            <a:endParaRPr sz="1300" dirty="0"/>
          </a:p>
        </p:txBody>
      </p:sp>
      <p:sp>
        <p:nvSpPr>
          <p:cNvPr id="478" name="Google Shape;478;p34"/>
          <p:cNvSpPr/>
          <p:nvPr/>
        </p:nvSpPr>
        <p:spPr>
          <a:xfrm>
            <a:off x="633283" y="3296247"/>
            <a:ext cx="2098724" cy="28030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4C484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0" name="Google Shape;480;p34"/>
          <p:cNvSpPr/>
          <p:nvPr/>
        </p:nvSpPr>
        <p:spPr>
          <a:xfrm>
            <a:off x="633283" y="3179102"/>
            <a:ext cx="2103120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How have our customers historically performed?</a:t>
            </a:r>
            <a:endParaRPr sz="1200" dirty="0"/>
          </a:p>
        </p:txBody>
      </p:sp>
      <p:sp>
        <p:nvSpPr>
          <p:cNvPr id="481" name="Google Shape;481;p34"/>
          <p:cNvSpPr/>
          <p:nvPr/>
        </p:nvSpPr>
        <p:spPr>
          <a:xfrm>
            <a:off x="2848776" y="3296247"/>
            <a:ext cx="2103120" cy="28030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4C484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3" name="Google Shape;483;p34"/>
          <p:cNvSpPr/>
          <p:nvPr/>
        </p:nvSpPr>
        <p:spPr>
          <a:xfrm>
            <a:off x="2848776" y="3179102"/>
            <a:ext cx="2103120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Which customers are most likely to buy?</a:t>
            </a:r>
            <a:endParaRPr sz="1200" dirty="0"/>
          </a:p>
        </p:txBody>
      </p:sp>
      <p:sp>
        <p:nvSpPr>
          <p:cNvPr id="484" name="Google Shape;484;p34"/>
          <p:cNvSpPr/>
          <p:nvPr/>
        </p:nvSpPr>
        <p:spPr>
          <a:xfrm>
            <a:off x="5064267" y="3296247"/>
            <a:ext cx="2098725" cy="28030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4C484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6" name="Google Shape;486;p34"/>
          <p:cNvSpPr/>
          <p:nvPr/>
        </p:nvSpPr>
        <p:spPr>
          <a:xfrm>
            <a:off x="5064269" y="3179102"/>
            <a:ext cx="2103120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How much can </a:t>
            </a:r>
            <a:br>
              <a:rPr lang="en-US" sz="12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customers spend?</a:t>
            </a:r>
            <a:endParaRPr sz="1200" dirty="0"/>
          </a:p>
        </p:txBody>
      </p:sp>
      <p:sp>
        <p:nvSpPr>
          <p:cNvPr id="487" name="Google Shape;487;p34"/>
          <p:cNvSpPr/>
          <p:nvPr/>
        </p:nvSpPr>
        <p:spPr>
          <a:xfrm>
            <a:off x="7279761" y="3296247"/>
            <a:ext cx="2098724" cy="28030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4C484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9" name="Google Shape;489;p34"/>
          <p:cNvSpPr/>
          <p:nvPr/>
        </p:nvSpPr>
        <p:spPr>
          <a:xfrm>
            <a:off x="7279762" y="3179102"/>
            <a:ext cx="2103120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Which customer accounts </a:t>
            </a:r>
            <a:br>
              <a:rPr lang="en-US" sz="12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2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should we prioritize</a:t>
            </a:r>
            <a: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1200" dirty="0"/>
          </a:p>
        </p:txBody>
      </p:sp>
      <p:sp>
        <p:nvSpPr>
          <p:cNvPr id="490" name="Google Shape;490;p34"/>
          <p:cNvSpPr/>
          <p:nvPr/>
        </p:nvSpPr>
        <p:spPr>
          <a:xfrm>
            <a:off x="9495254" y="3296247"/>
            <a:ext cx="2098723" cy="28030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4C484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2" name="Google Shape;492;p34"/>
          <p:cNvSpPr/>
          <p:nvPr/>
        </p:nvSpPr>
        <p:spPr>
          <a:xfrm>
            <a:off x="9495255" y="3188823"/>
            <a:ext cx="2103120" cy="570178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Which prospect accounts </a:t>
            </a:r>
            <a:br>
              <a:rPr lang="en-US" sz="12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2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should we pursue</a:t>
            </a:r>
            <a: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5E4EB2-3743-37B6-4564-C0CE4D783DF3}"/>
              </a:ext>
            </a:extLst>
          </p:cNvPr>
          <p:cNvGrpSpPr/>
          <p:nvPr/>
        </p:nvGrpSpPr>
        <p:grpSpPr>
          <a:xfrm>
            <a:off x="792480" y="3904548"/>
            <a:ext cx="10607040" cy="1923604"/>
            <a:chOff x="802581" y="3904548"/>
            <a:chExt cx="10596234" cy="2001250"/>
          </a:xfrm>
        </p:grpSpPr>
        <p:sp>
          <p:nvSpPr>
            <p:cNvPr id="479" name="Google Shape;479;p34"/>
            <p:cNvSpPr/>
            <p:nvPr/>
          </p:nvSpPr>
          <p:spPr>
            <a:xfrm>
              <a:off x="802581" y="3904548"/>
              <a:ext cx="1734262" cy="200125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82880" marR="0" lvl="0" indent="-171450" algn="l" rtl="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venir" panose="020B0503020203020204"/>
                  <a:ea typeface="Avenir" panose="020B0503020203020204"/>
                  <a:cs typeface="Avenir" panose="020B0503020203020204"/>
                  <a:sym typeface="Avenir"/>
                </a:rPr>
                <a:t>Identify, gather, and prepare the customer and transactional data necessary</a:t>
              </a:r>
              <a:br>
                <a:rPr lang="en-US" sz="1000" b="0" i="0" u="none" strike="noStrike" cap="none" dirty="0">
                  <a:solidFill>
                    <a:srgbClr val="000000"/>
                  </a:solidFill>
                  <a:latin typeface="Avenir" panose="020B0503020203020204"/>
                  <a:ea typeface="Avenir" panose="020B0503020203020204"/>
                  <a:cs typeface="Avenir" panose="020B0503020203020204"/>
                  <a:sym typeface="Avenir"/>
                </a:rPr>
              </a:br>
              <a:r>
                <a:rPr lang="en-US" sz="1000" b="0" i="0" u="none" strike="noStrike" cap="none" dirty="0">
                  <a:solidFill>
                    <a:srgbClr val="000000"/>
                  </a:solidFill>
                  <a:latin typeface="Avenir" panose="020B0503020203020204"/>
                  <a:ea typeface="Avenir" panose="020B0503020203020204"/>
                  <a:cs typeface="Avenir" panose="020B0503020203020204"/>
                  <a:sym typeface="Avenir"/>
                </a:rPr>
                <a:t>for modeling</a:t>
              </a:r>
            </a:p>
            <a:p>
              <a:pPr marL="182880" marR="0" lvl="0" indent="-171450" algn="l" rtl="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Avenir" panose="020B0503020203020204"/>
                </a:rPr>
                <a:t>Discuss dependencies and implications with functional and business leaders </a:t>
              </a:r>
              <a:endParaRPr sz="1000" dirty="0">
                <a:solidFill>
                  <a:srgbClr val="000000"/>
                </a:solidFill>
                <a:latin typeface="Avenir" panose="020B0503020203020204"/>
              </a:endParaRPr>
            </a:p>
            <a:p>
              <a:pPr marL="182880" marR="0" lvl="0" indent="-171450" algn="l" rtl="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Avenir" panose="020B0503020203020204"/>
                  <a:ea typeface="Avenir" panose="020B0503020203020204"/>
                  <a:cs typeface="Avenir" panose="020B0503020203020204"/>
                  <a:sym typeface="Avenir"/>
                </a:rPr>
                <a:t>G</a:t>
              </a:r>
              <a:r>
                <a:rPr lang="en-US" sz="1000" b="0" i="0" u="none" strike="noStrike" cap="none" dirty="0">
                  <a:solidFill>
                    <a:srgbClr val="000000"/>
                  </a:solidFill>
                  <a:latin typeface="Avenir" panose="020B0503020203020204"/>
                  <a:ea typeface="Avenir" panose="020B0503020203020204"/>
                  <a:cs typeface="Avenir" panose="020B0503020203020204"/>
                  <a:sym typeface="Avenir"/>
                </a:rPr>
                <a:t>ain buy-in to support future projects related to your segmentation strategy</a:t>
              </a:r>
              <a:endParaRPr sz="1000" b="0" i="0" u="none" strike="noStrike" cap="none" dirty="0">
                <a:solidFill>
                  <a:srgbClr val="000000"/>
                </a:solidFill>
                <a:latin typeface="Avenir" panose="020B0503020203020204"/>
                <a:ea typeface="Avenir" panose="020B0503020203020204"/>
                <a:cs typeface="Avenir" panose="020B0503020203020204"/>
                <a:sym typeface="Avenir"/>
              </a:endParaRPr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3018074" y="3904548"/>
              <a:ext cx="1734262" cy="121676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82880" marR="0" lvl="0" indent="-171450" algn="l" rtl="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Avenir" panose="020B0503020203020204"/>
                  <a:ea typeface="Avenir" panose="020B0503020203020204"/>
                  <a:cs typeface="Avenir" panose="020B0503020203020204"/>
                  <a:sym typeface="Avenir"/>
                </a:rPr>
                <a:t>Determine the ICP factors that most closely correlate with propensity to buy</a:t>
              </a:r>
              <a:endParaRPr lang="en-US" sz="1000" b="0" i="0" u="none" strike="noStrike" cap="none" dirty="0">
                <a:solidFill>
                  <a:srgbClr val="000000"/>
                </a:solidFill>
                <a:latin typeface="Avenir" panose="020B0503020203020204"/>
                <a:ea typeface="Avenir" panose="020B0503020203020204"/>
                <a:cs typeface="Avenir" panose="020B0503020203020204"/>
                <a:sym typeface="Avenir"/>
              </a:endParaRPr>
            </a:p>
            <a:p>
              <a:pPr marL="182880" marR="0" lvl="0" indent="-171450" algn="l" rtl="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venir" panose="020B0503020203020204"/>
                  <a:ea typeface="Avenir" panose="020B0503020203020204"/>
                  <a:cs typeface="Avenir" panose="020B0503020203020204"/>
                  <a:sym typeface="Avenir"/>
                </a:rPr>
                <a:t>Use </a:t>
              </a:r>
              <a:r>
                <a:rPr lang="en-US" sz="1000" dirty="0">
                  <a:solidFill>
                    <a:srgbClr val="000000"/>
                  </a:solidFill>
                  <a:latin typeface="Avenir" panose="020B0503020203020204"/>
                  <a:ea typeface="Avenir" panose="020B0503020203020204"/>
                  <a:cs typeface="Avenir" panose="020B0503020203020204"/>
                  <a:sym typeface="Avenir"/>
                </a:rPr>
                <a:t>your ICP as a formula to assign scores for customer and prospects</a:t>
              </a:r>
              <a:endParaRPr sz="1000" b="0" i="0" u="none" strike="noStrike" cap="none" dirty="0">
                <a:solidFill>
                  <a:srgbClr val="000000"/>
                </a:solidFill>
                <a:latin typeface="Avenir" panose="020B0503020203020204"/>
                <a:ea typeface="Avenir" panose="020B0503020203020204"/>
                <a:cs typeface="Avenir" panose="020B0503020203020204"/>
                <a:sym typeface="Avenir"/>
              </a:endParaRPr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5233566" y="3904548"/>
              <a:ext cx="1734262" cy="121676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82880" marR="0" lvl="0" indent="-171450" algn="l" rtl="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venir" panose="020B0503020203020204"/>
                  <a:ea typeface="Avenir" panose="020B0503020203020204"/>
                  <a:cs typeface="Avenir" panose="020B0503020203020204"/>
                  <a:sym typeface="Avenir"/>
                </a:rPr>
                <a:t>Select the most appropriate method to calculate potential spend for your business</a:t>
              </a:r>
            </a:p>
            <a:p>
              <a:pPr marL="182880" marR="0" lvl="0" indent="-171450" algn="l" rtl="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Avenir" panose="020B0503020203020204"/>
                  <a:ea typeface="Avenir" panose="020B0503020203020204"/>
                  <a:cs typeface="Avenir" panose="020B0503020203020204"/>
                  <a:sym typeface="Avenir"/>
                </a:rPr>
                <a:t>A</a:t>
              </a:r>
              <a:r>
                <a:rPr lang="en-US" sz="1000" b="0" i="0" u="none" strike="noStrike" cap="none" dirty="0">
                  <a:solidFill>
                    <a:srgbClr val="000000"/>
                  </a:solidFill>
                  <a:latin typeface="Avenir" panose="020B0503020203020204"/>
                  <a:ea typeface="Avenir" panose="020B0503020203020204"/>
                  <a:cs typeface="Avenir" panose="020B0503020203020204"/>
                  <a:sym typeface="Avenir"/>
                </a:rPr>
                <a:t>ssign a potential value to each customer and prospect in your model </a:t>
              </a:r>
              <a:endParaRPr dirty="0">
                <a:latin typeface="Avenir" panose="020B0503020203020204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7449059" y="3904548"/>
              <a:ext cx="1734262" cy="156897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82880" marR="0" lvl="0" indent="-171450" algn="l" rtl="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Avenir" panose="020B0503020203020204"/>
                  <a:sym typeface="Avenir"/>
                </a:rPr>
                <a:t>Calculate adjusted account potential for customers using account score </a:t>
              </a:r>
            </a:p>
            <a:p>
              <a:pPr marL="182880" marR="0" lvl="0" indent="-171450" algn="l" rtl="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Avenir" panose="020B0503020203020204"/>
                  <a:sym typeface="Avenir"/>
                </a:rPr>
                <a:t>Use the ROAD Model (Retain, Opportunistic, Acquire, and Develop) to prioritize customer accounts based on potential and whitespace</a:t>
              </a:r>
              <a:endParaRPr dirty="0">
                <a:latin typeface="Avenir" panose="020B0503020203020204"/>
              </a:endParaRPr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9664553" y="3904548"/>
              <a:ext cx="1734262" cy="139287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82880" marR="0" lvl="0" indent="-171450" algn="l" rtl="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venir" panose="020B0503020203020204"/>
                  <a:ea typeface="Avenir" panose="020B0503020203020204"/>
                  <a:cs typeface="Avenir" panose="020B0503020203020204"/>
                  <a:sym typeface="Avenir"/>
                </a:rPr>
                <a:t>Use account score and account potential to identify high-value prospects </a:t>
              </a:r>
            </a:p>
            <a:p>
              <a:pPr marL="182880" marR="0" lvl="0" indent="-171450" algn="l" rtl="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262626"/>
                </a:buClr>
                <a:buSzPts val="1000"/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Avenir" panose="020B0503020203020204"/>
                </a:rPr>
                <a:t>Determine the number of prospects you will pursue and the overall value of the potential revenue</a:t>
              </a:r>
              <a:endParaRPr sz="1000" dirty="0">
                <a:solidFill>
                  <a:srgbClr val="000000"/>
                </a:solidFill>
                <a:latin typeface="Avenir" panose="020B0503020203020204"/>
              </a:endParaRPr>
            </a:p>
          </p:txBody>
        </p:sp>
      </p:grpSp>
      <p:sp>
        <p:nvSpPr>
          <p:cNvPr id="494" name="Google Shape;494;p34"/>
          <p:cNvSpPr/>
          <p:nvPr/>
        </p:nvSpPr>
        <p:spPr>
          <a:xfrm>
            <a:off x="802581" y="6053604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5" name="Google Shape;495;p34"/>
          <p:cNvSpPr/>
          <p:nvPr/>
        </p:nvSpPr>
        <p:spPr>
          <a:xfrm>
            <a:off x="3018074" y="6053604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6" name="Google Shape;496;p34"/>
          <p:cNvSpPr/>
          <p:nvPr/>
        </p:nvSpPr>
        <p:spPr>
          <a:xfrm>
            <a:off x="5233567" y="6053604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7" name="Google Shape;497;p34"/>
          <p:cNvSpPr/>
          <p:nvPr/>
        </p:nvSpPr>
        <p:spPr>
          <a:xfrm>
            <a:off x="7449059" y="6053604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8" name="Google Shape;498;p34"/>
          <p:cNvSpPr/>
          <p:nvPr/>
        </p:nvSpPr>
        <p:spPr>
          <a:xfrm>
            <a:off x="9664553" y="6053604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FCE11-69DE-C3F4-520C-F2926FEDB5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75" y="1922411"/>
            <a:ext cx="1920240" cy="108013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45846B-D955-D0C6-8099-A4E357C38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127" y="1922411"/>
            <a:ext cx="1920240" cy="108013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63C54-2376-1E5B-6FB7-C48C3D78C2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879" y="1922411"/>
            <a:ext cx="1920240" cy="108013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AAA618-957C-6F8B-DBC3-0E3AAAB5CC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3631" y="1922411"/>
            <a:ext cx="1920240" cy="108013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72D126-D17A-C24C-368B-6C0A215A8A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1384" y="1922411"/>
            <a:ext cx="1920240" cy="108013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" name="Google Shape;374;p2">
            <a:extLst>
              <a:ext uri="{FF2B5EF4-FFF2-40B4-BE49-F238E27FC236}">
                <a16:creationId xmlns:a16="http://schemas.microsoft.com/office/drawing/2014/main" id="{1A9131F4-D764-D01A-48DF-409132B4FB5C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AEA7279-E06F-0EB6-03ED-4179669B47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8956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A7279-E06F-0EB6-03ED-4179669B4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" name="Google Shape;471;p34"/>
          <p:cNvSpPr txBox="1">
            <a:spLocks noGrp="1"/>
          </p:cNvSpPr>
          <p:nvPr>
            <p:ph type="title"/>
          </p:nvPr>
        </p:nvSpPr>
        <p:spPr>
          <a:xfrm>
            <a:off x="623887" y="286982"/>
            <a:ext cx="10944225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Best-in-class Account Segmentation uses multiple inputs to build a data-driven strategy for resource allocation and account prioritization.</a:t>
            </a:r>
            <a:endParaRPr dirty="0"/>
          </a:p>
        </p:txBody>
      </p:sp>
      <p:sp>
        <p:nvSpPr>
          <p:cNvPr id="472" name="Google Shape;472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1B1A87-3AF1-A48E-6FE9-4A3938DF1E18}"/>
              </a:ext>
            </a:extLst>
          </p:cNvPr>
          <p:cNvSpPr/>
          <p:nvPr/>
        </p:nvSpPr>
        <p:spPr>
          <a:xfrm>
            <a:off x="620111" y="1308100"/>
            <a:ext cx="3412949" cy="20903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/>
        </p:spPr>
        <p:txBody>
          <a:bodyPr wrap="square" lIns="180000" tIns="864000" rIns="252000" bIns="0" rtlCol="0"/>
          <a:lstStyle/>
          <a:p>
            <a:pPr marL="12700" marR="5080">
              <a:spcBef>
                <a:spcPts val="105"/>
              </a:spcBef>
            </a:pPr>
            <a:endParaRPr lang="en-US" sz="1600">
              <a:latin typeface="Avenir Next LT Pro" pitchFamily="50" charset="0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170FB-2B33-BDBB-8DA9-025C5DB66953}"/>
              </a:ext>
            </a:extLst>
          </p:cNvPr>
          <p:cNvSpPr/>
          <p:nvPr/>
        </p:nvSpPr>
        <p:spPr>
          <a:xfrm>
            <a:off x="4394781" y="1308100"/>
            <a:ext cx="3412949" cy="20903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/>
        </p:spPr>
        <p:txBody>
          <a:bodyPr wrap="square" lIns="180000" tIns="864000" rIns="252000" bIns="0" rtlCol="0"/>
          <a:lstStyle/>
          <a:p>
            <a:pPr marL="12700" marR="5080">
              <a:spcBef>
                <a:spcPts val="105"/>
              </a:spcBef>
            </a:pPr>
            <a:endParaRPr lang="en-US" sz="1600">
              <a:latin typeface="Avenir Next LT Pro" pitchFamily="50" charset="0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BD2314-52EB-5232-5B22-1FDC21D2AE9C}"/>
              </a:ext>
            </a:extLst>
          </p:cNvPr>
          <p:cNvSpPr/>
          <p:nvPr/>
        </p:nvSpPr>
        <p:spPr>
          <a:xfrm>
            <a:off x="8169452" y="1308100"/>
            <a:ext cx="3412949" cy="20903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/>
        </p:spPr>
        <p:txBody>
          <a:bodyPr wrap="square" lIns="180000" tIns="864000" rIns="252000" bIns="0" rtlCol="0"/>
          <a:lstStyle/>
          <a:p>
            <a:pPr marL="12700" marR="5080">
              <a:spcBef>
                <a:spcPts val="105"/>
              </a:spcBef>
            </a:pPr>
            <a:endParaRPr lang="en-US" sz="1600">
              <a:latin typeface="Avenir Next LT Pro" pitchFamily="50" charset="0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238F60-59DE-BF77-921C-BE055381FFC1}"/>
              </a:ext>
            </a:extLst>
          </p:cNvPr>
          <p:cNvSpPr/>
          <p:nvPr/>
        </p:nvSpPr>
        <p:spPr>
          <a:xfrm>
            <a:off x="620111" y="3751605"/>
            <a:ext cx="3412949" cy="20903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/>
        </p:spPr>
        <p:txBody>
          <a:bodyPr wrap="square" lIns="180000" tIns="864000" rIns="252000" bIns="0" rtlCol="0"/>
          <a:lstStyle/>
          <a:p>
            <a:pPr marL="12700" marR="5080">
              <a:spcBef>
                <a:spcPts val="105"/>
              </a:spcBef>
            </a:pPr>
            <a:endParaRPr lang="en-US" sz="1600">
              <a:latin typeface="Avenir Next LT Pro" pitchFamily="50" charset="0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4F32B-BCB7-200C-8E3B-8693260575E5}"/>
              </a:ext>
            </a:extLst>
          </p:cNvPr>
          <p:cNvSpPr/>
          <p:nvPr/>
        </p:nvSpPr>
        <p:spPr>
          <a:xfrm>
            <a:off x="4394781" y="3751605"/>
            <a:ext cx="3412949" cy="20903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/>
        </p:spPr>
        <p:txBody>
          <a:bodyPr wrap="square" lIns="180000" tIns="864000" rIns="252000" bIns="0" rtlCol="0"/>
          <a:lstStyle/>
          <a:p>
            <a:pPr marL="12700" marR="5080">
              <a:spcBef>
                <a:spcPts val="105"/>
              </a:spcBef>
            </a:pPr>
            <a:endParaRPr lang="en-US" sz="1600">
              <a:latin typeface="Avenir Next LT Pro" pitchFamily="50" charset="0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EC3165-0441-7592-FC49-4038C2E388F4}"/>
              </a:ext>
            </a:extLst>
          </p:cNvPr>
          <p:cNvSpPr/>
          <p:nvPr/>
        </p:nvSpPr>
        <p:spPr>
          <a:xfrm>
            <a:off x="8169452" y="3751605"/>
            <a:ext cx="3412949" cy="2090395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txBody>
          <a:bodyPr wrap="square" lIns="180000" tIns="864000" rIns="252000" bIns="0" rtlCol="0"/>
          <a:lstStyle/>
          <a:p>
            <a:pPr marL="12700" marR="5080">
              <a:spcBef>
                <a:spcPts val="105"/>
              </a:spcBef>
            </a:pPr>
            <a:endParaRPr lang="en-US" sz="1600">
              <a:latin typeface="Avenir Next LT Pro" pitchFamily="50" charset="0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356AFC-DB77-AD95-D742-7ECF0A5A315C}"/>
              </a:ext>
            </a:extLst>
          </p:cNvPr>
          <p:cNvSpPr/>
          <p:nvPr/>
        </p:nvSpPr>
        <p:spPr>
          <a:xfrm>
            <a:off x="620111" y="1308100"/>
            <a:ext cx="3412949" cy="576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txBody>
          <a:bodyPr wrap="square" lIns="828000" tIns="72000" rIns="108000" bIns="72000" rtlCol="0" anchor="ctr"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400" b="1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Account</a:t>
            </a:r>
            <a:br>
              <a:rPr lang="en-US" sz="1400" b="1" spc="-60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</a:br>
            <a:r>
              <a:rPr lang="en-US" sz="1400" b="1" spc="-10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Assignment</a:t>
            </a:r>
            <a:endParaRPr lang="en-US" sz="1400" dirty="0">
              <a:latin typeface="Avenir Next LT Pro" pitchFamily="50" charset="0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AA665F-80BC-4129-EB28-D6E9ED1D43DD}"/>
              </a:ext>
            </a:extLst>
          </p:cNvPr>
          <p:cNvSpPr/>
          <p:nvPr/>
        </p:nvSpPr>
        <p:spPr>
          <a:xfrm>
            <a:off x="4394781" y="1308100"/>
            <a:ext cx="3412949" cy="576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txBody>
          <a:bodyPr wrap="square" lIns="828000" tIns="72000" rIns="108000" bIns="72000" rtlCol="0" anchor="ctr"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400" b="1" spc="-25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Total</a:t>
            </a:r>
            <a:r>
              <a:rPr lang="en-US" sz="1400" b="1" spc="-45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Addressable</a:t>
            </a:r>
            <a:br>
              <a:rPr lang="en-US" sz="1400" b="1" spc="-5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</a:br>
            <a:r>
              <a:rPr lang="en-US" sz="1400" b="1" spc="-10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Market</a:t>
            </a:r>
            <a:r>
              <a:rPr lang="en-US" sz="1400" b="1" spc="-65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 </a:t>
            </a:r>
            <a:r>
              <a:rPr lang="en-US" sz="1400" b="1" spc="-10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(TAM)</a:t>
            </a:r>
            <a:endParaRPr lang="en-US" sz="1400" dirty="0">
              <a:latin typeface="Avenir Next LT Pro" pitchFamily="50" charset="0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FDDF3-0874-FA26-DE15-E183261CD5B9}"/>
              </a:ext>
            </a:extLst>
          </p:cNvPr>
          <p:cNvSpPr/>
          <p:nvPr/>
        </p:nvSpPr>
        <p:spPr>
          <a:xfrm>
            <a:off x="8169452" y="1308100"/>
            <a:ext cx="3412949" cy="576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txBody>
          <a:bodyPr wrap="square" lIns="828000" tIns="72000" rIns="108000" bIns="72000" rtlCol="0" anchor="ctr"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400" b="1" spc="-10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Historical</a:t>
            </a:r>
            <a:br>
              <a:rPr lang="en-US" sz="1400" b="1" spc="5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</a:br>
            <a:r>
              <a:rPr lang="en-US" sz="1400" b="1" spc="-10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Customer </a:t>
            </a:r>
            <a:r>
              <a:rPr lang="en-US" sz="1400" b="1" spc="-20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Base</a:t>
            </a:r>
            <a:endParaRPr lang="en-US" sz="1400" dirty="0">
              <a:latin typeface="Avenir Next LT Pro" pitchFamily="50" charset="0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7DBFA6-2660-B1AD-FE5B-41E13BCC42EA}"/>
              </a:ext>
            </a:extLst>
          </p:cNvPr>
          <p:cNvSpPr/>
          <p:nvPr/>
        </p:nvSpPr>
        <p:spPr>
          <a:xfrm>
            <a:off x="620111" y="3751605"/>
            <a:ext cx="3412949" cy="576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txBody>
          <a:bodyPr wrap="square" lIns="828000" tIns="72000" rIns="108000" bIns="72000" rtlCol="0" anchor="ctr"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b="1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Prospect</a:t>
            </a:r>
            <a:br>
              <a:rPr lang="en-US" sz="1400" b="1" spc="-70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</a:br>
            <a:r>
              <a:rPr lang="en-US" sz="1400" b="1" spc="-10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Universe</a:t>
            </a:r>
            <a:endParaRPr lang="en-US" sz="1400" dirty="0">
              <a:latin typeface="Avenir Next LT Pro" pitchFamily="50" charset="0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9655C7-AA5C-C71A-24A4-8ABFE965C904}"/>
              </a:ext>
            </a:extLst>
          </p:cNvPr>
          <p:cNvSpPr/>
          <p:nvPr/>
        </p:nvSpPr>
        <p:spPr>
          <a:xfrm>
            <a:off x="4394781" y="3751605"/>
            <a:ext cx="3412949" cy="576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txBody>
          <a:bodyPr wrap="square" lIns="828000" tIns="72000" rIns="108000" bIns="72000" rtlCol="0" anchor="ctr"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b="1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Opportunity</a:t>
            </a:r>
            <a:br>
              <a:rPr lang="en-US" sz="1400" b="1" spc="-40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</a:br>
            <a:r>
              <a:rPr lang="en-US" sz="1400" b="1" spc="-20" dirty="0">
                <a:solidFill>
                  <a:srgbClr val="FFFFFF"/>
                </a:solidFill>
                <a:latin typeface="Avenir Next LT Pro" pitchFamily="50" charset="0"/>
                <a:cs typeface="Calibri"/>
              </a:rPr>
              <a:t>Data</a:t>
            </a:r>
            <a:endParaRPr lang="en-US" sz="1400" dirty="0">
              <a:latin typeface="Avenir Next LT Pro" pitchFamily="50" charset="0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1A69D1-ABBF-0112-3DA0-5659C1D36516}"/>
              </a:ext>
            </a:extLst>
          </p:cNvPr>
          <p:cNvSpPr/>
          <p:nvPr/>
        </p:nvSpPr>
        <p:spPr>
          <a:xfrm>
            <a:off x="620111" y="1308100"/>
            <a:ext cx="576000" cy="576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txBody>
          <a:bodyPr wrap="square" lIns="180000" tIns="864000" rIns="252000" bIns="0" rtlCol="0"/>
          <a:lstStyle/>
          <a:p>
            <a:pPr marL="12700" marR="5080">
              <a:spcBef>
                <a:spcPts val="105"/>
              </a:spcBef>
            </a:pPr>
            <a:endParaRPr lang="en-US" sz="1600">
              <a:latin typeface="Avenir Next LT Pro" pitchFamily="50" charset="0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1E643D-5090-301B-6DB8-7238F3E52FFE}"/>
              </a:ext>
            </a:extLst>
          </p:cNvPr>
          <p:cNvSpPr/>
          <p:nvPr/>
        </p:nvSpPr>
        <p:spPr>
          <a:xfrm>
            <a:off x="4394782" y="1308100"/>
            <a:ext cx="576000" cy="576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txBody>
          <a:bodyPr wrap="square" lIns="180000" tIns="864000" rIns="252000" bIns="0" rtlCol="0"/>
          <a:lstStyle/>
          <a:p>
            <a:pPr marL="12700" marR="5080">
              <a:spcBef>
                <a:spcPts val="105"/>
              </a:spcBef>
            </a:pPr>
            <a:endParaRPr lang="en-US" sz="1600">
              <a:latin typeface="Avenir Next LT Pro" pitchFamily="50" charset="0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934E7E-2841-A78B-006F-1F0370FF12A2}"/>
              </a:ext>
            </a:extLst>
          </p:cNvPr>
          <p:cNvSpPr/>
          <p:nvPr/>
        </p:nvSpPr>
        <p:spPr>
          <a:xfrm>
            <a:off x="8169452" y="1308100"/>
            <a:ext cx="576000" cy="576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txBody>
          <a:bodyPr wrap="square" lIns="180000" tIns="864000" rIns="252000" bIns="0" rtlCol="0"/>
          <a:lstStyle/>
          <a:p>
            <a:pPr marL="12700" marR="5080">
              <a:spcBef>
                <a:spcPts val="105"/>
              </a:spcBef>
            </a:pPr>
            <a:endParaRPr lang="en-US" sz="1600">
              <a:latin typeface="Avenir Next LT Pro" pitchFamily="50" charset="0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0D0185-5C5D-7748-3386-D1454C939AD7}"/>
              </a:ext>
            </a:extLst>
          </p:cNvPr>
          <p:cNvSpPr/>
          <p:nvPr/>
        </p:nvSpPr>
        <p:spPr>
          <a:xfrm>
            <a:off x="620111" y="3751605"/>
            <a:ext cx="576000" cy="576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txBody>
          <a:bodyPr wrap="square" lIns="180000" tIns="864000" rIns="252000" bIns="0" rtlCol="0"/>
          <a:lstStyle/>
          <a:p>
            <a:pPr marL="12700" marR="5080">
              <a:spcBef>
                <a:spcPts val="105"/>
              </a:spcBef>
            </a:pPr>
            <a:endParaRPr lang="en-US" sz="1600">
              <a:latin typeface="Avenir Next LT Pro" pitchFamily="50" charset="0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6A6D2E-2163-069C-F5D8-4206C83721EA}"/>
              </a:ext>
            </a:extLst>
          </p:cNvPr>
          <p:cNvSpPr/>
          <p:nvPr/>
        </p:nvSpPr>
        <p:spPr>
          <a:xfrm>
            <a:off x="4394782" y="3751605"/>
            <a:ext cx="576000" cy="576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txBody>
          <a:bodyPr wrap="square" lIns="180000" tIns="864000" rIns="252000" bIns="0" rtlCol="0"/>
          <a:lstStyle/>
          <a:p>
            <a:pPr marL="12700" marR="5080">
              <a:spcBef>
                <a:spcPts val="105"/>
              </a:spcBef>
            </a:pPr>
            <a:endParaRPr lang="en-US" sz="1600">
              <a:latin typeface="Avenir Next LT Pro" pitchFamily="50" charset="0"/>
              <a:cs typeface="Calibri"/>
            </a:endParaRPr>
          </a:p>
        </p:txBody>
      </p:sp>
      <p:pic>
        <p:nvPicPr>
          <p:cNvPr id="19" name="object 34">
            <a:extLst>
              <a:ext uri="{FF2B5EF4-FFF2-40B4-BE49-F238E27FC236}">
                <a16:creationId xmlns:a16="http://schemas.microsoft.com/office/drawing/2014/main" id="{B18D0C46-529A-08C9-38ED-0C10D93AC6B9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904" y="1455893"/>
            <a:ext cx="280414" cy="280414"/>
          </a:xfrm>
          <a:prstGeom prst="rect">
            <a:avLst/>
          </a:prstGeom>
        </p:spPr>
      </p:pic>
      <p:pic>
        <p:nvPicPr>
          <p:cNvPr id="20" name="object 60">
            <a:extLst>
              <a:ext uri="{FF2B5EF4-FFF2-40B4-BE49-F238E27FC236}">
                <a16:creationId xmlns:a16="http://schemas.microsoft.com/office/drawing/2014/main" id="{5C4B6A16-1CDC-39DF-A5A3-A22D3123DD24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5247" y="1455893"/>
            <a:ext cx="195071" cy="2804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79E814F-1254-CEE8-98B7-2419FB123C73}"/>
              </a:ext>
            </a:extLst>
          </p:cNvPr>
          <p:cNvGrpSpPr/>
          <p:nvPr/>
        </p:nvGrpSpPr>
        <p:grpSpPr>
          <a:xfrm>
            <a:off x="8313942" y="1463259"/>
            <a:ext cx="287020" cy="265683"/>
            <a:chOff x="8811768" y="2715767"/>
            <a:chExt cx="287020" cy="265683"/>
          </a:xfrm>
        </p:grpSpPr>
        <p:pic>
          <p:nvPicPr>
            <p:cNvPr id="22" name="object 62">
              <a:extLst>
                <a:ext uri="{FF2B5EF4-FFF2-40B4-BE49-F238E27FC236}">
                  <a16:creationId xmlns:a16="http://schemas.microsoft.com/office/drawing/2014/main" id="{70685029-6152-2139-CA44-F8D43EBC5E32}"/>
                </a:ext>
              </a:extLst>
            </p:cNvPr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39200" y="2715767"/>
              <a:ext cx="231648" cy="170687"/>
            </a:xfrm>
            <a:prstGeom prst="rect">
              <a:avLst/>
            </a:prstGeom>
          </p:spPr>
        </p:pic>
        <p:sp>
          <p:nvSpPr>
            <p:cNvPr id="23" name="object 63">
              <a:extLst>
                <a:ext uri="{FF2B5EF4-FFF2-40B4-BE49-F238E27FC236}">
                  <a16:creationId xmlns:a16="http://schemas.microsoft.com/office/drawing/2014/main" id="{5E25C293-EB7F-A56D-3CF1-6369D396E7E6}"/>
                </a:ext>
              </a:extLst>
            </p:cNvPr>
            <p:cNvSpPr/>
            <p:nvPr/>
          </p:nvSpPr>
          <p:spPr>
            <a:xfrm>
              <a:off x="8811768" y="2877311"/>
              <a:ext cx="287020" cy="104139"/>
            </a:xfrm>
            <a:custGeom>
              <a:avLst/>
              <a:gdLst/>
              <a:ahLst/>
              <a:cxnLst/>
              <a:rect l="l" t="t" r="r" b="b"/>
              <a:pathLst>
                <a:path w="287020" h="104139">
                  <a:moveTo>
                    <a:pt x="92709" y="253"/>
                  </a:moveTo>
                  <a:lnTo>
                    <a:pt x="2793" y="253"/>
                  </a:lnTo>
                  <a:lnTo>
                    <a:pt x="2158" y="1270"/>
                  </a:lnTo>
                  <a:lnTo>
                    <a:pt x="1524" y="1524"/>
                  </a:lnTo>
                  <a:lnTo>
                    <a:pt x="888" y="2539"/>
                  </a:lnTo>
                  <a:lnTo>
                    <a:pt x="634" y="3175"/>
                  </a:lnTo>
                  <a:lnTo>
                    <a:pt x="0" y="4063"/>
                  </a:lnTo>
                  <a:lnTo>
                    <a:pt x="0" y="99949"/>
                  </a:lnTo>
                  <a:lnTo>
                    <a:pt x="634" y="100457"/>
                  </a:lnTo>
                  <a:lnTo>
                    <a:pt x="888" y="101473"/>
                  </a:lnTo>
                  <a:lnTo>
                    <a:pt x="1524" y="102362"/>
                  </a:lnTo>
                  <a:lnTo>
                    <a:pt x="2158" y="102997"/>
                  </a:lnTo>
                  <a:lnTo>
                    <a:pt x="2793" y="103377"/>
                  </a:lnTo>
                  <a:lnTo>
                    <a:pt x="3809" y="103632"/>
                  </a:lnTo>
                  <a:lnTo>
                    <a:pt x="283082" y="103632"/>
                  </a:lnTo>
                  <a:lnTo>
                    <a:pt x="284606" y="102997"/>
                  </a:lnTo>
                  <a:lnTo>
                    <a:pt x="285241" y="102362"/>
                  </a:lnTo>
                  <a:lnTo>
                    <a:pt x="285876" y="101473"/>
                  </a:lnTo>
                  <a:lnTo>
                    <a:pt x="286257" y="100457"/>
                  </a:lnTo>
                  <a:lnTo>
                    <a:pt x="286511" y="99949"/>
                  </a:lnTo>
                  <a:lnTo>
                    <a:pt x="286511" y="18668"/>
                  </a:lnTo>
                  <a:lnTo>
                    <a:pt x="95757" y="18668"/>
                  </a:lnTo>
                  <a:lnTo>
                    <a:pt x="95757" y="4699"/>
                  </a:lnTo>
                  <a:lnTo>
                    <a:pt x="94868" y="2539"/>
                  </a:lnTo>
                  <a:lnTo>
                    <a:pt x="93979" y="1524"/>
                  </a:lnTo>
                  <a:lnTo>
                    <a:pt x="93345" y="1270"/>
                  </a:lnTo>
                  <a:lnTo>
                    <a:pt x="92709" y="253"/>
                  </a:lnTo>
                  <a:close/>
                </a:path>
                <a:path w="287020" h="104139">
                  <a:moveTo>
                    <a:pt x="281812" y="0"/>
                  </a:moveTo>
                  <a:lnTo>
                    <a:pt x="191007" y="0"/>
                  </a:lnTo>
                  <a:lnTo>
                    <a:pt x="191007" y="15239"/>
                  </a:lnTo>
                  <a:lnTo>
                    <a:pt x="190373" y="16890"/>
                  </a:lnTo>
                  <a:lnTo>
                    <a:pt x="189102" y="18161"/>
                  </a:lnTo>
                  <a:lnTo>
                    <a:pt x="188467" y="18414"/>
                  </a:lnTo>
                  <a:lnTo>
                    <a:pt x="187198" y="18668"/>
                  </a:lnTo>
                  <a:lnTo>
                    <a:pt x="286511" y="18668"/>
                  </a:lnTo>
                  <a:lnTo>
                    <a:pt x="286511" y="4063"/>
                  </a:lnTo>
                  <a:lnTo>
                    <a:pt x="286257" y="3175"/>
                  </a:lnTo>
                  <a:lnTo>
                    <a:pt x="285241" y="1524"/>
                  </a:lnTo>
                  <a:lnTo>
                    <a:pt x="284606" y="1270"/>
                  </a:lnTo>
                  <a:lnTo>
                    <a:pt x="283717" y="253"/>
                  </a:lnTo>
                  <a:lnTo>
                    <a:pt x="283082" y="253"/>
                  </a:lnTo>
                  <a:lnTo>
                    <a:pt x="281812" y="0"/>
                  </a:lnTo>
                  <a:close/>
                </a:path>
                <a:path w="287020" h="104139">
                  <a:moveTo>
                    <a:pt x="91058" y="0"/>
                  </a:moveTo>
                  <a:lnTo>
                    <a:pt x="4699" y="0"/>
                  </a:lnTo>
                  <a:lnTo>
                    <a:pt x="3809" y="253"/>
                  </a:lnTo>
                  <a:lnTo>
                    <a:pt x="91693" y="253"/>
                  </a:lnTo>
                  <a:lnTo>
                    <a:pt x="91058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0504BA-9AA5-2DCF-6D6D-7C3EA1E2209C}"/>
              </a:ext>
            </a:extLst>
          </p:cNvPr>
          <p:cNvGrpSpPr/>
          <p:nvPr/>
        </p:nvGrpSpPr>
        <p:grpSpPr>
          <a:xfrm>
            <a:off x="4541151" y="3897906"/>
            <a:ext cx="283262" cy="283398"/>
            <a:chOff x="8897111" y="3090672"/>
            <a:chExt cx="262255" cy="262382"/>
          </a:xfrm>
        </p:grpSpPr>
        <p:sp>
          <p:nvSpPr>
            <p:cNvPr id="25" name="object 30">
              <a:extLst>
                <a:ext uri="{FF2B5EF4-FFF2-40B4-BE49-F238E27FC236}">
                  <a16:creationId xmlns:a16="http://schemas.microsoft.com/office/drawing/2014/main" id="{F082E0E3-9E40-0FCE-4EA9-A3A4171012C9}"/>
                </a:ext>
              </a:extLst>
            </p:cNvPr>
            <p:cNvSpPr/>
            <p:nvPr/>
          </p:nvSpPr>
          <p:spPr>
            <a:xfrm>
              <a:off x="8897111" y="3179064"/>
              <a:ext cx="262255" cy="173990"/>
            </a:xfrm>
            <a:custGeom>
              <a:avLst/>
              <a:gdLst/>
              <a:ahLst/>
              <a:cxnLst/>
              <a:rect l="l" t="t" r="r" b="b"/>
              <a:pathLst>
                <a:path w="262254" h="173989">
                  <a:moveTo>
                    <a:pt x="205232" y="0"/>
                  </a:moveTo>
                  <a:lnTo>
                    <a:pt x="204089" y="253"/>
                  </a:lnTo>
                  <a:lnTo>
                    <a:pt x="203581" y="635"/>
                  </a:lnTo>
                  <a:lnTo>
                    <a:pt x="202692" y="888"/>
                  </a:lnTo>
                  <a:lnTo>
                    <a:pt x="201549" y="2032"/>
                  </a:lnTo>
                  <a:lnTo>
                    <a:pt x="200914" y="3428"/>
                  </a:lnTo>
                  <a:lnTo>
                    <a:pt x="200914" y="165100"/>
                  </a:lnTo>
                  <a:lnTo>
                    <a:pt x="183261" y="165100"/>
                  </a:lnTo>
                  <a:lnTo>
                    <a:pt x="183261" y="81661"/>
                  </a:lnTo>
                  <a:lnTo>
                    <a:pt x="182626" y="79883"/>
                  </a:lnTo>
                  <a:lnTo>
                    <a:pt x="182118" y="79375"/>
                  </a:lnTo>
                  <a:lnTo>
                    <a:pt x="180086" y="78232"/>
                  </a:lnTo>
                  <a:lnTo>
                    <a:pt x="143256" y="78232"/>
                  </a:lnTo>
                  <a:lnTo>
                    <a:pt x="142367" y="78486"/>
                  </a:lnTo>
                  <a:lnTo>
                    <a:pt x="140335" y="79883"/>
                  </a:lnTo>
                  <a:lnTo>
                    <a:pt x="140081" y="81152"/>
                  </a:lnTo>
                  <a:lnTo>
                    <a:pt x="139700" y="81661"/>
                  </a:lnTo>
                  <a:lnTo>
                    <a:pt x="139700" y="165100"/>
                  </a:lnTo>
                  <a:lnTo>
                    <a:pt x="122047" y="165100"/>
                  </a:lnTo>
                  <a:lnTo>
                    <a:pt x="122047" y="55752"/>
                  </a:lnTo>
                  <a:lnTo>
                    <a:pt x="121539" y="53975"/>
                  </a:lnTo>
                  <a:lnTo>
                    <a:pt x="120396" y="52832"/>
                  </a:lnTo>
                  <a:lnTo>
                    <a:pt x="118618" y="52197"/>
                  </a:lnTo>
                  <a:lnTo>
                    <a:pt x="82042" y="52197"/>
                  </a:lnTo>
                  <a:lnTo>
                    <a:pt x="81534" y="52577"/>
                  </a:lnTo>
                  <a:lnTo>
                    <a:pt x="80264" y="52832"/>
                  </a:lnTo>
                  <a:lnTo>
                    <a:pt x="79121" y="53975"/>
                  </a:lnTo>
                  <a:lnTo>
                    <a:pt x="78613" y="55752"/>
                  </a:lnTo>
                  <a:lnTo>
                    <a:pt x="78613" y="165100"/>
                  </a:lnTo>
                  <a:lnTo>
                    <a:pt x="61214" y="165100"/>
                  </a:lnTo>
                  <a:lnTo>
                    <a:pt x="61214" y="116586"/>
                  </a:lnTo>
                  <a:lnTo>
                    <a:pt x="60071" y="114300"/>
                  </a:lnTo>
                  <a:lnTo>
                    <a:pt x="59436" y="113664"/>
                  </a:lnTo>
                  <a:lnTo>
                    <a:pt x="56769" y="112902"/>
                  </a:lnTo>
                  <a:lnTo>
                    <a:pt x="22098" y="112902"/>
                  </a:lnTo>
                  <a:lnTo>
                    <a:pt x="21209" y="113157"/>
                  </a:lnTo>
                  <a:lnTo>
                    <a:pt x="20066" y="113157"/>
                  </a:lnTo>
                  <a:lnTo>
                    <a:pt x="18796" y="114300"/>
                  </a:lnTo>
                  <a:lnTo>
                    <a:pt x="17653" y="116586"/>
                  </a:lnTo>
                  <a:lnTo>
                    <a:pt x="17653" y="165100"/>
                  </a:lnTo>
                  <a:lnTo>
                    <a:pt x="3810" y="165100"/>
                  </a:lnTo>
                  <a:lnTo>
                    <a:pt x="2667" y="165353"/>
                  </a:lnTo>
                  <a:lnTo>
                    <a:pt x="889" y="167132"/>
                  </a:lnTo>
                  <a:lnTo>
                    <a:pt x="0" y="169418"/>
                  </a:lnTo>
                  <a:lnTo>
                    <a:pt x="254" y="170561"/>
                  </a:lnTo>
                  <a:lnTo>
                    <a:pt x="889" y="171958"/>
                  </a:lnTo>
                  <a:lnTo>
                    <a:pt x="2667" y="173482"/>
                  </a:lnTo>
                  <a:lnTo>
                    <a:pt x="4318" y="173736"/>
                  </a:lnTo>
                  <a:lnTo>
                    <a:pt x="258318" y="173736"/>
                  </a:lnTo>
                  <a:lnTo>
                    <a:pt x="259842" y="173100"/>
                  </a:lnTo>
                  <a:lnTo>
                    <a:pt x="261239" y="171958"/>
                  </a:lnTo>
                  <a:lnTo>
                    <a:pt x="261874" y="170561"/>
                  </a:lnTo>
                  <a:lnTo>
                    <a:pt x="262128" y="169418"/>
                  </a:lnTo>
                  <a:lnTo>
                    <a:pt x="261239" y="167132"/>
                  </a:lnTo>
                  <a:lnTo>
                    <a:pt x="259207" y="165353"/>
                  </a:lnTo>
                  <a:lnTo>
                    <a:pt x="257810" y="165100"/>
                  </a:lnTo>
                  <a:lnTo>
                    <a:pt x="244475" y="165100"/>
                  </a:lnTo>
                  <a:lnTo>
                    <a:pt x="244475" y="3428"/>
                  </a:lnTo>
                  <a:lnTo>
                    <a:pt x="243840" y="2032"/>
                  </a:lnTo>
                  <a:lnTo>
                    <a:pt x="242443" y="888"/>
                  </a:lnTo>
                  <a:lnTo>
                    <a:pt x="240919" y="253"/>
                  </a:lnTo>
                  <a:lnTo>
                    <a:pt x="205232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31">
              <a:extLst>
                <a:ext uri="{FF2B5EF4-FFF2-40B4-BE49-F238E27FC236}">
                  <a16:creationId xmlns:a16="http://schemas.microsoft.com/office/drawing/2014/main" id="{2AA16C7E-5FC9-4224-FC85-49118D851734}"/>
                </a:ext>
              </a:extLst>
            </p:cNvPr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5399" y="3090672"/>
              <a:ext cx="228600" cy="143255"/>
            </a:xfrm>
            <a:prstGeom prst="rect">
              <a:avLst/>
            </a:prstGeom>
          </p:spPr>
        </p:pic>
      </p:grpSp>
      <p:sp>
        <p:nvSpPr>
          <p:cNvPr id="27" name="object 49">
            <a:extLst>
              <a:ext uri="{FF2B5EF4-FFF2-40B4-BE49-F238E27FC236}">
                <a16:creationId xmlns:a16="http://schemas.microsoft.com/office/drawing/2014/main" id="{162432DE-4D9E-DD22-CA6C-24090CF36F9A}"/>
              </a:ext>
            </a:extLst>
          </p:cNvPr>
          <p:cNvSpPr/>
          <p:nvPr/>
        </p:nvSpPr>
        <p:spPr>
          <a:xfrm>
            <a:off x="764601" y="3906890"/>
            <a:ext cx="287020" cy="265430"/>
          </a:xfrm>
          <a:custGeom>
            <a:avLst/>
            <a:gdLst/>
            <a:ahLst/>
            <a:cxnLst/>
            <a:rect l="l" t="t" r="r" b="b"/>
            <a:pathLst>
              <a:path w="287019" h="265429">
                <a:moveTo>
                  <a:pt x="70104" y="162052"/>
                </a:moveTo>
                <a:lnTo>
                  <a:pt x="69786" y="161036"/>
                </a:lnTo>
                <a:lnTo>
                  <a:pt x="69469" y="160401"/>
                </a:lnTo>
                <a:lnTo>
                  <a:pt x="68199" y="159131"/>
                </a:lnTo>
                <a:lnTo>
                  <a:pt x="66294" y="158496"/>
                </a:lnTo>
                <a:lnTo>
                  <a:pt x="61214" y="158496"/>
                </a:lnTo>
                <a:lnTo>
                  <a:pt x="39624" y="167767"/>
                </a:lnTo>
                <a:lnTo>
                  <a:pt x="36449" y="170307"/>
                </a:lnTo>
                <a:lnTo>
                  <a:pt x="34226" y="173228"/>
                </a:lnTo>
                <a:lnTo>
                  <a:pt x="31686" y="176403"/>
                </a:lnTo>
                <a:lnTo>
                  <a:pt x="27876" y="183388"/>
                </a:lnTo>
                <a:lnTo>
                  <a:pt x="26606" y="187325"/>
                </a:lnTo>
                <a:lnTo>
                  <a:pt x="25654" y="191389"/>
                </a:lnTo>
                <a:lnTo>
                  <a:pt x="24384" y="199390"/>
                </a:lnTo>
                <a:lnTo>
                  <a:pt x="25019" y="200660"/>
                </a:lnTo>
                <a:lnTo>
                  <a:pt x="25019" y="201295"/>
                </a:lnTo>
                <a:lnTo>
                  <a:pt x="25971" y="202946"/>
                </a:lnTo>
                <a:lnTo>
                  <a:pt x="26606" y="203200"/>
                </a:lnTo>
                <a:lnTo>
                  <a:pt x="28194" y="204216"/>
                </a:lnTo>
                <a:lnTo>
                  <a:pt x="30416" y="204216"/>
                </a:lnTo>
                <a:lnTo>
                  <a:pt x="31369" y="203835"/>
                </a:lnTo>
                <a:lnTo>
                  <a:pt x="32004" y="203200"/>
                </a:lnTo>
                <a:lnTo>
                  <a:pt x="32639" y="202946"/>
                </a:lnTo>
                <a:lnTo>
                  <a:pt x="33274" y="202311"/>
                </a:lnTo>
                <a:lnTo>
                  <a:pt x="33591" y="201295"/>
                </a:lnTo>
                <a:lnTo>
                  <a:pt x="34226" y="200660"/>
                </a:lnTo>
                <a:lnTo>
                  <a:pt x="34226" y="199390"/>
                </a:lnTo>
                <a:lnTo>
                  <a:pt x="34861" y="193040"/>
                </a:lnTo>
                <a:lnTo>
                  <a:pt x="35496" y="189865"/>
                </a:lnTo>
                <a:lnTo>
                  <a:pt x="36766" y="187325"/>
                </a:lnTo>
                <a:lnTo>
                  <a:pt x="37719" y="184404"/>
                </a:lnTo>
                <a:lnTo>
                  <a:pt x="39624" y="181864"/>
                </a:lnTo>
                <a:lnTo>
                  <a:pt x="41211" y="179324"/>
                </a:lnTo>
                <a:lnTo>
                  <a:pt x="43116" y="177419"/>
                </a:lnTo>
                <a:lnTo>
                  <a:pt x="62484" y="168148"/>
                </a:lnTo>
                <a:lnTo>
                  <a:pt x="66294" y="168148"/>
                </a:lnTo>
                <a:lnTo>
                  <a:pt x="67564" y="167767"/>
                </a:lnTo>
                <a:lnTo>
                  <a:pt x="68199" y="166751"/>
                </a:lnTo>
                <a:lnTo>
                  <a:pt x="68834" y="166497"/>
                </a:lnTo>
                <a:lnTo>
                  <a:pt x="69469" y="165862"/>
                </a:lnTo>
                <a:lnTo>
                  <a:pt x="69786" y="164846"/>
                </a:lnTo>
                <a:lnTo>
                  <a:pt x="70104" y="164211"/>
                </a:lnTo>
                <a:lnTo>
                  <a:pt x="70104" y="162052"/>
                </a:lnTo>
                <a:close/>
              </a:path>
              <a:path w="287019" h="265429">
                <a:moveTo>
                  <a:pt x="134112" y="10541"/>
                </a:moveTo>
                <a:lnTo>
                  <a:pt x="133794" y="9906"/>
                </a:lnTo>
                <a:lnTo>
                  <a:pt x="133477" y="8890"/>
                </a:lnTo>
                <a:lnTo>
                  <a:pt x="132842" y="8255"/>
                </a:lnTo>
                <a:lnTo>
                  <a:pt x="130606" y="6350"/>
                </a:lnTo>
                <a:lnTo>
                  <a:pt x="128384" y="4826"/>
                </a:lnTo>
                <a:lnTo>
                  <a:pt x="125514" y="3556"/>
                </a:lnTo>
                <a:lnTo>
                  <a:pt x="122326" y="1905"/>
                </a:lnTo>
                <a:lnTo>
                  <a:pt x="119456" y="1270"/>
                </a:lnTo>
                <a:lnTo>
                  <a:pt x="116268" y="635"/>
                </a:lnTo>
                <a:lnTo>
                  <a:pt x="112763" y="0"/>
                </a:lnTo>
                <a:lnTo>
                  <a:pt x="105765" y="0"/>
                </a:lnTo>
                <a:lnTo>
                  <a:pt x="98755" y="1270"/>
                </a:lnTo>
                <a:lnTo>
                  <a:pt x="95885" y="1905"/>
                </a:lnTo>
                <a:lnTo>
                  <a:pt x="93014" y="3556"/>
                </a:lnTo>
                <a:lnTo>
                  <a:pt x="90474" y="4826"/>
                </a:lnTo>
                <a:lnTo>
                  <a:pt x="87922" y="6350"/>
                </a:lnTo>
                <a:lnTo>
                  <a:pt x="86004" y="8255"/>
                </a:lnTo>
                <a:lnTo>
                  <a:pt x="85051" y="8890"/>
                </a:lnTo>
                <a:lnTo>
                  <a:pt x="84734" y="9906"/>
                </a:lnTo>
                <a:lnTo>
                  <a:pt x="67856" y="56769"/>
                </a:lnTo>
                <a:lnTo>
                  <a:pt x="48742" y="75819"/>
                </a:lnTo>
                <a:lnTo>
                  <a:pt x="48425" y="76454"/>
                </a:lnTo>
                <a:lnTo>
                  <a:pt x="9880" y="162560"/>
                </a:lnTo>
                <a:lnTo>
                  <a:pt x="9880" y="163449"/>
                </a:lnTo>
                <a:lnTo>
                  <a:pt x="9550" y="163830"/>
                </a:lnTo>
                <a:lnTo>
                  <a:pt x="952" y="188976"/>
                </a:lnTo>
                <a:lnTo>
                  <a:pt x="0" y="193421"/>
                </a:lnTo>
                <a:lnTo>
                  <a:pt x="0" y="201803"/>
                </a:lnTo>
                <a:lnTo>
                  <a:pt x="317" y="204978"/>
                </a:lnTo>
                <a:lnTo>
                  <a:pt x="15290" y="240919"/>
                </a:lnTo>
                <a:lnTo>
                  <a:pt x="53517" y="263906"/>
                </a:lnTo>
                <a:lnTo>
                  <a:pt x="60210" y="264795"/>
                </a:lnTo>
                <a:lnTo>
                  <a:pt x="63715" y="265176"/>
                </a:lnTo>
                <a:lnTo>
                  <a:pt x="67221" y="265176"/>
                </a:lnTo>
                <a:lnTo>
                  <a:pt x="73901" y="264795"/>
                </a:lnTo>
                <a:lnTo>
                  <a:pt x="109270" y="250571"/>
                </a:lnTo>
                <a:lnTo>
                  <a:pt x="132194" y="213233"/>
                </a:lnTo>
                <a:lnTo>
                  <a:pt x="134112" y="199898"/>
                </a:lnTo>
                <a:lnTo>
                  <a:pt x="134112" y="141478"/>
                </a:lnTo>
                <a:lnTo>
                  <a:pt x="134112" y="116967"/>
                </a:lnTo>
                <a:lnTo>
                  <a:pt x="134112" y="93345"/>
                </a:lnTo>
                <a:lnTo>
                  <a:pt x="126784" y="94615"/>
                </a:lnTo>
                <a:lnTo>
                  <a:pt x="124548" y="95046"/>
                </a:lnTo>
                <a:lnTo>
                  <a:pt x="124548" y="198247"/>
                </a:lnTo>
                <a:lnTo>
                  <a:pt x="124231" y="203962"/>
                </a:lnTo>
                <a:lnTo>
                  <a:pt x="107670" y="238760"/>
                </a:lnTo>
                <a:lnTo>
                  <a:pt x="72948" y="255651"/>
                </a:lnTo>
                <a:lnTo>
                  <a:pt x="61163" y="255651"/>
                </a:lnTo>
                <a:lnTo>
                  <a:pt x="26441" y="238760"/>
                </a:lnTo>
                <a:lnTo>
                  <a:pt x="9550" y="203962"/>
                </a:lnTo>
                <a:lnTo>
                  <a:pt x="9550" y="194056"/>
                </a:lnTo>
                <a:lnTo>
                  <a:pt x="10515" y="189611"/>
                </a:lnTo>
                <a:lnTo>
                  <a:pt x="11150" y="185547"/>
                </a:lnTo>
                <a:lnTo>
                  <a:pt x="12103" y="181356"/>
                </a:lnTo>
                <a:lnTo>
                  <a:pt x="13373" y="177165"/>
                </a:lnTo>
                <a:lnTo>
                  <a:pt x="15290" y="173736"/>
                </a:lnTo>
                <a:lnTo>
                  <a:pt x="16878" y="170180"/>
                </a:lnTo>
                <a:lnTo>
                  <a:pt x="38544" y="149860"/>
                </a:lnTo>
                <a:lnTo>
                  <a:pt x="41414" y="147828"/>
                </a:lnTo>
                <a:lnTo>
                  <a:pt x="44284" y="146304"/>
                </a:lnTo>
                <a:lnTo>
                  <a:pt x="47142" y="145288"/>
                </a:lnTo>
                <a:lnTo>
                  <a:pt x="50330" y="143764"/>
                </a:lnTo>
                <a:lnTo>
                  <a:pt x="53517" y="143129"/>
                </a:lnTo>
                <a:lnTo>
                  <a:pt x="56388" y="142494"/>
                </a:lnTo>
                <a:lnTo>
                  <a:pt x="59575" y="141859"/>
                </a:lnTo>
                <a:lnTo>
                  <a:pt x="62750" y="141478"/>
                </a:lnTo>
                <a:lnTo>
                  <a:pt x="68808" y="141478"/>
                </a:lnTo>
                <a:lnTo>
                  <a:pt x="71678" y="141859"/>
                </a:lnTo>
                <a:lnTo>
                  <a:pt x="74536" y="142113"/>
                </a:lnTo>
                <a:lnTo>
                  <a:pt x="110858" y="164719"/>
                </a:lnTo>
                <a:lnTo>
                  <a:pt x="123024" y="188976"/>
                </a:lnTo>
                <a:lnTo>
                  <a:pt x="124231" y="193421"/>
                </a:lnTo>
                <a:lnTo>
                  <a:pt x="124548" y="198247"/>
                </a:lnTo>
                <a:lnTo>
                  <a:pt x="124548" y="95046"/>
                </a:lnTo>
                <a:lnTo>
                  <a:pt x="100660" y="110617"/>
                </a:lnTo>
                <a:lnTo>
                  <a:pt x="100660" y="113157"/>
                </a:lnTo>
                <a:lnTo>
                  <a:pt x="100342" y="114046"/>
                </a:lnTo>
                <a:lnTo>
                  <a:pt x="99390" y="114681"/>
                </a:lnTo>
                <a:lnTo>
                  <a:pt x="99072" y="115316"/>
                </a:lnTo>
                <a:lnTo>
                  <a:pt x="98437" y="116332"/>
                </a:lnTo>
                <a:lnTo>
                  <a:pt x="96837" y="116967"/>
                </a:lnTo>
                <a:lnTo>
                  <a:pt x="94615" y="116967"/>
                </a:lnTo>
                <a:lnTo>
                  <a:pt x="93649" y="116713"/>
                </a:lnTo>
                <a:lnTo>
                  <a:pt x="93014" y="116332"/>
                </a:lnTo>
                <a:lnTo>
                  <a:pt x="92379" y="115316"/>
                </a:lnTo>
                <a:lnTo>
                  <a:pt x="91744" y="114681"/>
                </a:lnTo>
                <a:lnTo>
                  <a:pt x="91427" y="114046"/>
                </a:lnTo>
                <a:lnTo>
                  <a:pt x="91109" y="113157"/>
                </a:lnTo>
                <a:lnTo>
                  <a:pt x="91211" y="108966"/>
                </a:lnTo>
                <a:lnTo>
                  <a:pt x="112763" y="88646"/>
                </a:lnTo>
                <a:lnTo>
                  <a:pt x="116586" y="86995"/>
                </a:lnTo>
                <a:lnTo>
                  <a:pt x="120738" y="86106"/>
                </a:lnTo>
                <a:lnTo>
                  <a:pt x="124879" y="85090"/>
                </a:lnTo>
                <a:lnTo>
                  <a:pt x="134112" y="83820"/>
                </a:lnTo>
                <a:lnTo>
                  <a:pt x="134112" y="10541"/>
                </a:lnTo>
                <a:close/>
              </a:path>
              <a:path w="287019" h="265429">
                <a:moveTo>
                  <a:pt x="225552" y="163322"/>
                </a:moveTo>
                <a:lnTo>
                  <a:pt x="224917" y="162052"/>
                </a:lnTo>
                <a:lnTo>
                  <a:pt x="224599" y="161036"/>
                </a:lnTo>
                <a:lnTo>
                  <a:pt x="224282" y="160401"/>
                </a:lnTo>
                <a:lnTo>
                  <a:pt x="223012" y="159131"/>
                </a:lnTo>
                <a:lnTo>
                  <a:pt x="221424" y="158496"/>
                </a:lnTo>
                <a:lnTo>
                  <a:pt x="220789" y="158496"/>
                </a:lnTo>
                <a:lnTo>
                  <a:pt x="216344" y="158496"/>
                </a:lnTo>
                <a:lnTo>
                  <a:pt x="182689" y="183388"/>
                </a:lnTo>
                <a:lnTo>
                  <a:pt x="179832" y="195326"/>
                </a:lnTo>
                <a:lnTo>
                  <a:pt x="179832" y="200660"/>
                </a:lnTo>
                <a:lnTo>
                  <a:pt x="180149" y="201295"/>
                </a:lnTo>
                <a:lnTo>
                  <a:pt x="180467" y="202311"/>
                </a:lnTo>
                <a:lnTo>
                  <a:pt x="181102" y="202946"/>
                </a:lnTo>
                <a:lnTo>
                  <a:pt x="181737" y="203200"/>
                </a:lnTo>
                <a:lnTo>
                  <a:pt x="182372" y="203835"/>
                </a:lnTo>
                <a:lnTo>
                  <a:pt x="183642" y="204216"/>
                </a:lnTo>
                <a:lnTo>
                  <a:pt x="185229" y="204216"/>
                </a:lnTo>
                <a:lnTo>
                  <a:pt x="186182" y="203835"/>
                </a:lnTo>
                <a:lnTo>
                  <a:pt x="186817" y="203200"/>
                </a:lnTo>
                <a:lnTo>
                  <a:pt x="187452" y="202946"/>
                </a:lnTo>
                <a:lnTo>
                  <a:pt x="188404" y="202311"/>
                </a:lnTo>
                <a:lnTo>
                  <a:pt x="188722" y="201295"/>
                </a:lnTo>
                <a:lnTo>
                  <a:pt x="189039" y="200660"/>
                </a:lnTo>
                <a:lnTo>
                  <a:pt x="189357" y="199390"/>
                </a:lnTo>
                <a:lnTo>
                  <a:pt x="189357" y="196215"/>
                </a:lnTo>
                <a:lnTo>
                  <a:pt x="189674" y="193040"/>
                </a:lnTo>
                <a:lnTo>
                  <a:pt x="190627" y="189865"/>
                </a:lnTo>
                <a:lnTo>
                  <a:pt x="191579" y="187325"/>
                </a:lnTo>
                <a:lnTo>
                  <a:pt x="193167" y="184404"/>
                </a:lnTo>
                <a:lnTo>
                  <a:pt x="194437" y="181864"/>
                </a:lnTo>
                <a:lnTo>
                  <a:pt x="196342" y="179324"/>
                </a:lnTo>
                <a:lnTo>
                  <a:pt x="198564" y="177419"/>
                </a:lnTo>
                <a:lnTo>
                  <a:pt x="200469" y="175133"/>
                </a:lnTo>
                <a:lnTo>
                  <a:pt x="203009" y="173482"/>
                </a:lnTo>
                <a:lnTo>
                  <a:pt x="205549" y="171577"/>
                </a:lnTo>
                <a:lnTo>
                  <a:pt x="208407" y="170307"/>
                </a:lnTo>
                <a:lnTo>
                  <a:pt x="210947" y="169418"/>
                </a:lnTo>
                <a:lnTo>
                  <a:pt x="217297" y="168148"/>
                </a:lnTo>
                <a:lnTo>
                  <a:pt x="221424" y="168148"/>
                </a:lnTo>
                <a:lnTo>
                  <a:pt x="222377" y="167767"/>
                </a:lnTo>
                <a:lnTo>
                  <a:pt x="223012" y="166751"/>
                </a:lnTo>
                <a:lnTo>
                  <a:pt x="223647" y="166497"/>
                </a:lnTo>
                <a:lnTo>
                  <a:pt x="224282" y="165862"/>
                </a:lnTo>
                <a:lnTo>
                  <a:pt x="224599" y="164846"/>
                </a:lnTo>
                <a:lnTo>
                  <a:pt x="224917" y="164211"/>
                </a:lnTo>
                <a:lnTo>
                  <a:pt x="225552" y="163322"/>
                </a:lnTo>
                <a:close/>
              </a:path>
              <a:path w="287019" h="265429">
                <a:moveTo>
                  <a:pt x="286512" y="201803"/>
                </a:moveTo>
                <a:lnTo>
                  <a:pt x="276936" y="164084"/>
                </a:lnTo>
                <a:lnTo>
                  <a:pt x="276834" y="163677"/>
                </a:lnTo>
                <a:lnTo>
                  <a:pt x="276834" y="193421"/>
                </a:lnTo>
                <a:lnTo>
                  <a:pt x="276834" y="199898"/>
                </a:lnTo>
                <a:lnTo>
                  <a:pt x="276618" y="203962"/>
                </a:lnTo>
                <a:lnTo>
                  <a:pt x="267030" y="230378"/>
                </a:lnTo>
                <a:lnTo>
                  <a:pt x="264160" y="234950"/>
                </a:lnTo>
                <a:lnTo>
                  <a:pt x="231267" y="254635"/>
                </a:lnTo>
                <a:lnTo>
                  <a:pt x="225209" y="255651"/>
                </a:lnTo>
                <a:lnTo>
                  <a:pt x="213702" y="255651"/>
                </a:lnTo>
                <a:lnTo>
                  <a:pt x="178587" y="238760"/>
                </a:lnTo>
                <a:lnTo>
                  <a:pt x="162293" y="203962"/>
                </a:lnTo>
                <a:lnTo>
                  <a:pt x="161975" y="198247"/>
                </a:lnTo>
                <a:lnTo>
                  <a:pt x="162293" y="193421"/>
                </a:lnTo>
                <a:lnTo>
                  <a:pt x="183375" y="156210"/>
                </a:lnTo>
                <a:lnTo>
                  <a:pt x="214985" y="141859"/>
                </a:lnTo>
                <a:lnTo>
                  <a:pt x="217855" y="141478"/>
                </a:lnTo>
                <a:lnTo>
                  <a:pt x="223926" y="141478"/>
                </a:lnTo>
                <a:lnTo>
                  <a:pt x="227114" y="141859"/>
                </a:lnTo>
                <a:lnTo>
                  <a:pt x="229997" y="142494"/>
                </a:lnTo>
                <a:lnTo>
                  <a:pt x="236385" y="143764"/>
                </a:lnTo>
                <a:lnTo>
                  <a:pt x="239255" y="145288"/>
                </a:lnTo>
                <a:lnTo>
                  <a:pt x="242125" y="146304"/>
                </a:lnTo>
                <a:lnTo>
                  <a:pt x="245325" y="147828"/>
                </a:lnTo>
                <a:lnTo>
                  <a:pt x="248196" y="149860"/>
                </a:lnTo>
                <a:lnTo>
                  <a:pt x="251066" y="151384"/>
                </a:lnTo>
                <a:lnTo>
                  <a:pt x="253619" y="153289"/>
                </a:lnTo>
                <a:lnTo>
                  <a:pt x="275653" y="185547"/>
                </a:lnTo>
                <a:lnTo>
                  <a:pt x="276834" y="193421"/>
                </a:lnTo>
                <a:lnTo>
                  <a:pt x="276834" y="163677"/>
                </a:lnTo>
                <a:lnTo>
                  <a:pt x="276618" y="162814"/>
                </a:lnTo>
                <a:lnTo>
                  <a:pt x="276288" y="161925"/>
                </a:lnTo>
                <a:lnTo>
                  <a:pt x="267195" y="141478"/>
                </a:lnTo>
                <a:lnTo>
                  <a:pt x="256298" y="116967"/>
                </a:lnTo>
                <a:lnTo>
                  <a:pt x="238290" y="76454"/>
                </a:lnTo>
                <a:lnTo>
                  <a:pt x="237972" y="75819"/>
                </a:lnTo>
                <a:lnTo>
                  <a:pt x="218821" y="56769"/>
                </a:lnTo>
                <a:lnTo>
                  <a:pt x="201574" y="9906"/>
                </a:lnTo>
                <a:lnTo>
                  <a:pt x="201256" y="8890"/>
                </a:lnTo>
                <a:lnTo>
                  <a:pt x="198704" y="6350"/>
                </a:lnTo>
                <a:lnTo>
                  <a:pt x="196151" y="4826"/>
                </a:lnTo>
                <a:lnTo>
                  <a:pt x="193586" y="3556"/>
                </a:lnTo>
                <a:lnTo>
                  <a:pt x="190398" y="1905"/>
                </a:lnTo>
                <a:lnTo>
                  <a:pt x="187210" y="1270"/>
                </a:lnTo>
                <a:lnTo>
                  <a:pt x="184327" y="635"/>
                </a:lnTo>
                <a:lnTo>
                  <a:pt x="180822" y="0"/>
                </a:lnTo>
                <a:lnTo>
                  <a:pt x="173469" y="0"/>
                </a:lnTo>
                <a:lnTo>
                  <a:pt x="170281" y="635"/>
                </a:lnTo>
                <a:lnTo>
                  <a:pt x="166763" y="1270"/>
                </a:lnTo>
                <a:lnTo>
                  <a:pt x="163576" y="1905"/>
                </a:lnTo>
                <a:lnTo>
                  <a:pt x="161023" y="3556"/>
                </a:lnTo>
                <a:lnTo>
                  <a:pt x="158153" y="4826"/>
                </a:lnTo>
                <a:lnTo>
                  <a:pt x="155917" y="6350"/>
                </a:lnTo>
                <a:lnTo>
                  <a:pt x="153682" y="8255"/>
                </a:lnTo>
                <a:lnTo>
                  <a:pt x="153035" y="8890"/>
                </a:lnTo>
                <a:lnTo>
                  <a:pt x="152717" y="9906"/>
                </a:lnTo>
                <a:lnTo>
                  <a:pt x="152400" y="10541"/>
                </a:lnTo>
                <a:lnTo>
                  <a:pt x="152400" y="83820"/>
                </a:lnTo>
                <a:lnTo>
                  <a:pt x="161340" y="85090"/>
                </a:lnTo>
                <a:lnTo>
                  <a:pt x="165811" y="86106"/>
                </a:lnTo>
                <a:lnTo>
                  <a:pt x="169964" y="86995"/>
                </a:lnTo>
                <a:lnTo>
                  <a:pt x="173469" y="88646"/>
                </a:lnTo>
                <a:lnTo>
                  <a:pt x="176987" y="89916"/>
                </a:lnTo>
                <a:lnTo>
                  <a:pt x="192316" y="101981"/>
                </a:lnTo>
                <a:lnTo>
                  <a:pt x="193916" y="104267"/>
                </a:lnTo>
                <a:lnTo>
                  <a:pt x="194868" y="107061"/>
                </a:lnTo>
                <a:lnTo>
                  <a:pt x="195186" y="109347"/>
                </a:lnTo>
                <a:lnTo>
                  <a:pt x="195503" y="112141"/>
                </a:lnTo>
                <a:lnTo>
                  <a:pt x="195503" y="113157"/>
                </a:lnTo>
                <a:lnTo>
                  <a:pt x="195186" y="114046"/>
                </a:lnTo>
                <a:lnTo>
                  <a:pt x="194868" y="114681"/>
                </a:lnTo>
                <a:lnTo>
                  <a:pt x="194233" y="115316"/>
                </a:lnTo>
                <a:lnTo>
                  <a:pt x="193586" y="116332"/>
                </a:lnTo>
                <a:lnTo>
                  <a:pt x="192316" y="116713"/>
                </a:lnTo>
                <a:lnTo>
                  <a:pt x="191681" y="116967"/>
                </a:lnTo>
                <a:lnTo>
                  <a:pt x="189763" y="116967"/>
                </a:lnTo>
                <a:lnTo>
                  <a:pt x="189115" y="116713"/>
                </a:lnTo>
                <a:lnTo>
                  <a:pt x="187845" y="116332"/>
                </a:lnTo>
                <a:lnTo>
                  <a:pt x="187210" y="115316"/>
                </a:lnTo>
                <a:lnTo>
                  <a:pt x="186563" y="114681"/>
                </a:lnTo>
                <a:lnTo>
                  <a:pt x="186245" y="114046"/>
                </a:lnTo>
                <a:lnTo>
                  <a:pt x="185928" y="113157"/>
                </a:lnTo>
                <a:lnTo>
                  <a:pt x="185928" y="110617"/>
                </a:lnTo>
                <a:lnTo>
                  <a:pt x="185293" y="108966"/>
                </a:lnTo>
                <a:lnTo>
                  <a:pt x="184645" y="107696"/>
                </a:lnTo>
                <a:lnTo>
                  <a:pt x="183375" y="106172"/>
                </a:lnTo>
                <a:lnTo>
                  <a:pt x="182092" y="104521"/>
                </a:lnTo>
                <a:lnTo>
                  <a:pt x="180822" y="103251"/>
                </a:lnTo>
                <a:lnTo>
                  <a:pt x="178587" y="101981"/>
                </a:lnTo>
                <a:lnTo>
                  <a:pt x="176669" y="100457"/>
                </a:lnTo>
                <a:lnTo>
                  <a:pt x="171881" y="98171"/>
                </a:lnTo>
                <a:lnTo>
                  <a:pt x="166128" y="95885"/>
                </a:lnTo>
                <a:lnTo>
                  <a:pt x="152400" y="93345"/>
                </a:lnTo>
                <a:lnTo>
                  <a:pt x="152400" y="199898"/>
                </a:lnTo>
                <a:lnTo>
                  <a:pt x="164211" y="236474"/>
                </a:lnTo>
                <a:lnTo>
                  <a:pt x="199974" y="262255"/>
                </a:lnTo>
                <a:lnTo>
                  <a:pt x="219456" y="265176"/>
                </a:lnTo>
                <a:lnTo>
                  <a:pt x="222973" y="265176"/>
                </a:lnTo>
                <a:lnTo>
                  <a:pt x="226479" y="264795"/>
                </a:lnTo>
                <a:lnTo>
                  <a:pt x="229679" y="264541"/>
                </a:lnTo>
                <a:lnTo>
                  <a:pt x="254304" y="255651"/>
                </a:lnTo>
                <a:lnTo>
                  <a:pt x="257136" y="254000"/>
                </a:lnTo>
                <a:lnTo>
                  <a:pt x="281406" y="224409"/>
                </a:lnTo>
                <a:lnTo>
                  <a:pt x="285877" y="208407"/>
                </a:lnTo>
                <a:lnTo>
                  <a:pt x="286512" y="2018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5">
            <a:extLst>
              <a:ext uri="{FF2B5EF4-FFF2-40B4-BE49-F238E27FC236}">
                <a16:creationId xmlns:a16="http://schemas.microsoft.com/office/drawing/2014/main" id="{E4AD7790-CCCA-C350-C555-CA3516F8AD24}"/>
              </a:ext>
            </a:extLst>
          </p:cNvPr>
          <p:cNvSpPr txBox="1"/>
          <p:nvPr/>
        </p:nvSpPr>
        <p:spPr>
          <a:xfrm>
            <a:off x="850585" y="2127569"/>
            <a:ext cx="2952000" cy="76001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114000"/>
              </a:lnSpc>
              <a:spcBef>
                <a:spcPts val="240"/>
              </a:spcBef>
            </a:pPr>
            <a:r>
              <a:rPr sz="1400" dirty="0">
                <a:latin typeface="Avenir Next LT Pro" pitchFamily="50" charset="0"/>
                <a:cs typeface="Calibri"/>
              </a:rPr>
              <a:t>View</a:t>
            </a:r>
            <a:r>
              <a:rPr sz="1400" spc="5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that</a:t>
            </a:r>
            <a:r>
              <a:rPr sz="1400" spc="-40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shows</a:t>
            </a:r>
            <a:r>
              <a:rPr sz="1400" spc="-15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which </a:t>
            </a:r>
            <a:r>
              <a:rPr sz="1400" spc="-10" dirty="0">
                <a:latin typeface="Avenir Next LT Pro" pitchFamily="50" charset="0"/>
                <a:cs typeface="Calibri"/>
              </a:rPr>
              <a:t>accounts </a:t>
            </a:r>
            <a:r>
              <a:rPr sz="1400" dirty="0">
                <a:latin typeface="Avenir Next LT Pro" pitchFamily="50" charset="0"/>
                <a:cs typeface="Calibri"/>
              </a:rPr>
              <a:t>(customers</a:t>
            </a:r>
            <a:r>
              <a:rPr sz="1400" spc="-35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and/or</a:t>
            </a:r>
            <a:r>
              <a:rPr sz="1400" spc="-30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prospects)</a:t>
            </a:r>
            <a:r>
              <a:rPr sz="1400" spc="-40" dirty="0">
                <a:latin typeface="Avenir Next LT Pro" pitchFamily="50" charset="0"/>
                <a:cs typeface="Calibri"/>
              </a:rPr>
              <a:t> </a:t>
            </a:r>
            <a:r>
              <a:rPr sz="1400" spc="-25" dirty="0">
                <a:latin typeface="Avenir Next LT Pro" pitchFamily="50" charset="0"/>
                <a:cs typeface="Calibri"/>
              </a:rPr>
              <a:t>are </a:t>
            </a:r>
            <a:r>
              <a:rPr sz="1400" dirty="0">
                <a:latin typeface="Avenir Next LT Pro" pitchFamily="50" charset="0"/>
                <a:cs typeface="Calibri"/>
              </a:rPr>
              <a:t>currently</a:t>
            </a:r>
            <a:r>
              <a:rPr sz="1400" spc="-10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mapped</a:t>
            </a:r>
            <a:r>
              <a:rPr sz="1400" spc="-30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to</a:t>
            </a:r>
            <a:r>
              <a:rPr sz="1400" spc="-15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which</a:t>
            </a:r>
            <a:r>
              <a:rPr sz="1400" spc="-10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sales</a:t>
            </a:r>
            <a:r>
              <a:rPr sz="1400" spc="-15" dirty="0">
                <a:latin typeface="Avenir Next LT Pro" pitchFamily="50" charset="0"/>
                <a:cs typeface="Calibri"/>
              </a:rPr>
              <a:t> </a:t>
            </a:r>
            <a:r>
              <a:rPr sz="1400" spc="-25" dirty="0">
                <a:latin typeface="Avenir Next LT Pro" pitchFamily="50" charset="0"/>
                <a:cs typeface="Calibri"/>
              </a:rPr>
              <a:t>rep</a:t>
            </a:r>
            <a:endParaRPr sz="1400" dirty="0">
              <a:latin typeface="Avenir Next LT Pro" pitchFamily="50" charset="0"/>
              <a:cs typeface="Calibri"/>
            </a:endParaRPr>
          </a:p>
        </p:txBody>
      </p:sp>
      <p:sp>
        <p:nvSpPr>
          <p:cNvPr id="29" name="object 44">
            <a:extLst>
              <a:ext uri="{FF2B5EF4-FFF2-40B4-BE49-F238E27FC236}">
                <a16:creationId xmlns:a16="http://schemas.microsoft.com/office/drawing/2014/main" id="{4EF7FFBC-790D-B74A-7517-DE0F232475AE}"/>
              </a:ext>
            </a:extLst>
          </p:cNvPr>
          <p:cNvSpPr txBox="1"/>
          <p:nvPr/>
        </p:nvSpPr>
        <p:spPr>
          <a:xfrm>
            <a:off x="4625255" y="2127569"/>
            <a:ext cx="2952000" cy="76001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114000"/>
              </a:lnSpc>
              <a:spcBef>
                <a:spcPts val="240"/>
              </a:spcBef>
            </a:pPr>
            <a:r>
              <a:rPr sz="1400" dirty="0">
                <a:latin typeface="Avenir Next LT Pro" pitchFamily="50" charset="0"/>
                <a:cs typeface="Calibri"/>
              </a:rPr>
              <a:t>A</a:t>
            </a:r>
            <a:r>
              <a:rPr sz="1400" spc="5" dirty="0">
                <a:latin typeface="Avenir Next LT Pro" pitchFamily="50" charset="0"/>
                <a:cs typeface="Calibri"/>
              </a:rPr>
              <a:t> </a:t>
            </a:r>
            <a:r>
              <a:rPr sz="1400" spc="-10" dirty="0">
                <a:latin typeface="Avenir Next LT Pro" pitchFamily="50" charset="0"/>
                <a:cs typeface="Calibri"/>
              </a:rPr>
              <a:t>top-</a:t>
            </a:r>
            <a:r>
              <a:rPr sz="1400" dirty="0">
                <a:latin typeface="Avenir Next LT Pro" pitchFamily="50" charset="0"/>
                <a:cs typeface="Calibri"/>
              </a:rPr>
              <a:t>down</a:t>
            </a:r>
            <a:r>
              <a:rPr sz="1400" spc="-20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view</a:t>
            </a:r>
            <a:r>
              <a:rPr sz="1400" spc="-5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of</a:t>
            </a:r>
            <a:r>
              <a:rPr sz="1400" spc="25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the</a:t>
            </a:r>
            <a:r>
              <a:rPr sz="1400" spc="-10" dirty="0">
                <a:latin typeface="Avenir Next LT Pro" pitchFamily="50" charset="0"/>
                <a:cs typeface="Calibri"/>
              </a:rPr>
              <a:t> market opportunity</a:t>
            </a:r>
            <a:r>
              <a:rPr sz="1400" spc="25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by</a:t>
            </a:r>
            <a:r>
              <a:rPr sz="1400" spc="5" dirty="0">
                <a:latin typeface="Avenir Next LT Pro" pitchFamily="50" charset="0"/>
                <a:cs typeface="Calibri"/>
              </a:rPr>
              <a:t> </a:t>
            </a:r>
            <a:r>
              <a:rPr sz="1400" spc="-20" dirty="0">
                <a:latin typeface="Avenir Next LT Pro" pitchFamily="50" charset="0"/>
                <a:cs typeface="Calibri"/>
              </a:rPr>
              <a:t>industry,</a:t>
            </a:r>
            <a:r>
              <a:rPr sz="1400" spc="10" dirty="0">
                <a:latin typeface="Avenir Next LT Pro" pitchFamily="50" charset="0"/>
                <a:cs typeface="Calibri"/>
              </a:rPr>
              <a:t> </a:t>
            </a:r>
            <a:r>
              <a:rPr sz="1400" spc="-10" dirty="0">
                <a:latin typeface="Avenir Next LT Pro" pitchFamily="50" charset="0"/>
                <a:cs typeface="Calibri"/>
              </a:rPr>
              <a:t>product </a:t>
            </a:r>
            <a:r>
              <a:rPr sz="1400" dirty="0">
                <a:latin typeface="Avenir Next LT Pro" pitchFamily="50" charset="0"/>
                <a:cs typeface="Calibri"/>
              </a:rPr>
              <a:t>and/or</a:t>
            </a:r>
            <a:r>
              <a:rPr sz="1400" spc="-35" dirty="0">
                <a:latin typeface="Avenir Next LT Pro" pitchFamily="50" charset="0"/>
                <a:cs typeface="Calibri"/>
              </a:rPr>
              <a:t> </a:t>
            </a:r>
            <a:r>
              <a:rPr sz="1400" spc="-10" dirty="0">
                <a:latin typeface="Avenir Next LT Pro" pitchFamily="50" charset="0"/>
                <a:cs typeface="Calibri"/>
              </a:rPr>
              <a:t>geography</a:t>
            </a:r>
            <a:endParaRPr sz="1400" dirty="0">
              <a:latin typeface="Avenir Next LT Pro" pitchFamily="50" charset="0"/>
              <a:cs typeface="Calibri"/>
            </a:endParaRPr>
          </a:p>
        </p:txBody>
      </p:sp>
      <p:sp>
        <p:nvSpPr>
          <p:cNvPr id="30" name="object 46">
            <a:extLst>
              <a:ext uri="{FF2B5EF4-FFF2-40B4-BE49-F238E27FC236}">
                <a16:creationId xmlns:a16="http://schemas.microsoft.com/office/drawing/2014/main" id="{1164B83E-5BD3-9C13-3AFE-2C43F608C5D0}"/>
              </a:ext>
            </a:extLst>
          </p:cNvPr>
          <p:cNvSpPr txBox="1"/>
          <p:nvPr/>
        </p:nvSpPr>
        <p:spPr>
          <a:xfrm>
            <a:off x="8399926" y="2127569"/>
            <a:ext cx="2952000" cy="76001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114000"/>
              </a:lnSpc>
              <a:spcBef>
                <a:spcPts val="240"/>
              </a:spcBef>
            </a:pPr>
            <a:r>
              <a:rPr sz="1400" spc="-10" dirty="0">
                <a:latin typeface="Avenir Next LT Pro" pitchFamily="50" charset="0"/>
                <a:cs typeface="Calibri"/>
              </a:rPr>
              <a:t>3-</a:t>
            </a:r>
            <a:r>
              <a:rPr sz="1400" dirty="0">
                <a:latin typeface="Avenir Next LT Pro" pitchFamily="50" charset="0"/>
                <a:cs typeface="Calibri"/>
              </a:rPr>
              <a:t>year</a:t>
            </a:r>
            <a:r>
              <a:rPr sz="1400" spc="-20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view</a:t>
            </a:r>
            <a:r>
              <a:rPr sz="1400" spc="-15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of</a:t>
            </a:r>
            <a:r>
              <a:rPr sz="1400" spc="-15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customer</a:t>
            </a:r>
            <a:r>
              <a:rPr sz="1400" spc="-15" dirty="0">
                <a:latin typeface="Avenir Next LT Pro" pitchFamily="50" charset="0"/>
                <a:cs typeface="Calibri"/>
              </a:rPr>
              <a:t> </a:t>
            </a:r>
            <a:r>
              <a:rPr sz="1400" spc="-20" dirty="0">
                <a:latin typeface="Avenir Next LT Pro" pitchFamily="50" charset="0"/>
                <a:cs typeface="Calibri"/>
              </a:rPr>
              <a:t>spend </a:t>
            </a:r>
            <a:r>
              <a:rPr sz="1400" spc="-10" dirty="0">
                <a:latin typeface="Avenir Next LT Pro" pitchFamily="50" charset="0"/>
                <a:cs typeface="Calibri"/>
              </a:rPr>
              <a:t>information</a:t>
            </a:r>
            <a:r>
              <a:rPr sz="1400" spc="10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with</a:t>
            </a:r>
            <a:r>
              <a:rPr sz="1400" spc="-15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as</a:t>
            </a:r>
            <a:r>
              <a:rPr sz="1400" spc="15" dirty="0">
                <a:latin typeface="Avenir Next LT Pro" pitchFamily="50" charset="0"/>
                <a:cs typeface="Calibri"/>
              </a:rPr>
              <a:t> </a:t>
            </a:r>
            <a:r>
              <a:rPr sz="1400" spc="-20" dirty="0">
                <a:latin typeface="Avenir Next LT Pro" pitchFamily="50" charset="0"/>
                <a:cs typeface="Calibri"/>
              </a:rPr>
              <a:t>much </a:t>
            </a:r>
            <a:r>
              <a:rPr sz="1400" spc="-10" dirty="0">
                <a:latin typeface="Avenir Next LT Pro" pitchFamily="50" charset="0"/>
                <a:cs typeface="Calibri"/>
              </a:rPr>
              <a:t>firmographic</a:t>
            </a:r>
            <a:r>
              <a:rPr sz="1400" spc="20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detail</a:t>
            </a:r>
            <a:r>
              <a:rPr sz="1400" spc="15" dirty="0">
                <a:latin typeface="Avenir Next LT Pro" pitchFamily="50" charset="0"/>
                <a:cs typeface="Calibri"/>
              </a:rPr>
              <a:t> </a:t>
            </a:r>
            <a:r>
              <a:rPr sz="1400" dirty="0">
                <a:latin typeface="Avenir Next LT Pro" pitchFamily="50" charset="0"/>
                <a:cs typeface="Calibri"/>
              </a:rPr>
              <a:t>as</a:t>
            </a:r>
            <a:r>
              <a:rPr sz="1400" spc="-5" dirty="0">
                <a:latin typeface="Avenir Next LT Pro" pitchFamily="50" charset="0"/>
                <a:cs typeface="Calibri"/>
              </a:rPr>
              <a:t> </a:t>
            </a:r>
            <a:r>
              <a:rPr sz="1400" spc="-10" dirty="0">
                <a:latin typeface="Avenir Next LT Pro" pitchFamily="50" charset="0"/>
                <a:cs typeface="Calibri"/>
              </a:rPr>
              <a:t>possible</a:t>
            </a:r>
            <a:endParaRPr sz="1400" dirty="0">
              <a:latin typeface="Avenir Next LT Pro" pitchFamily="50" charset="0"/>
              <a:cs typeface="Calibri"/>
            </a:endParaRPr>
          </a:p>
        </p:txBody>
      </p:sp>
      <p:sp>
        <p:nvSpPr>
          <p:cNvPr id="31" name="object 52">
            <a:extLst>
              <a:ext uri="{FF2B5EF4-FFF2-40B4-BE49-F238E27FC236}">
                <a16:creationId xmlns:a16="http://schemas.microsoft.com/office/drawing/2014/main" id="{4C22C97F-2CD0-DA1F-EA67-365E2327EFCC}"/>
              </a:ext>
            </a:extLst>
          </p:cNvPr>
          <p:cNvSpPr txBox="1"/>
          <p:nvPr/>
        </p:nvSpPr>
        <p:spPr>
          <a:xfrm>
            <a:off x="850585" y="4539685"/>
            <a:ext cx="2952000" cy="76001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14000"/>
              </a:lnSpc>
              <a:spcBef>
                <a:spcPts val="240"/>
              </a:spcBef>
              <a:defRPr sz="1400">
                <a:latin typeface="Avenir Next LT Pro" pitchFamily="50" charset="0"/>
                <a:cs typeface="Calibri"/>
              </a:defRPr>
            </a:lvl1pPr>
          </a:lstStyle>
          <a:p>
            <a:r>
              <a:rPr dirty="0"/>
              <a:t>View of who the prospects (non- current customers) are and who is targeting them currently</a:t>
            </a:r>
          </a:p>
        </p:txBody>
      </p:sp>
      <p:sp>
        <p:nvSpPr>
          <p:cNvPr id="32" name="object 59">
            <a:extLst>
              <a:ext uri="{FF2B5EF4-FFF2-40B4-BE49-F238E27FC236}">
                <a16:creationId xmlns:a16="http://schemas.microsoft.com/office/drawing/2014/main" id="{40334573-9ACF-90E5-CAAD-F827F1E401E6}"/>
              </a:ext>
            </a:extLst>
          </p:cNvPr>
          <p:cNvSpPr txBox="1"/>
          <p:nvPr/>
        </p:nvSpPr>
        <p:spPr>
          <a:xfrm>
            <a:off x="4625255" y="4539685"/>
            <a:ext cx="2952000" cy="5170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14000"/>
              </a:lnSpc>
              <a:spcBef>
                <a:spcPts val="240"/>
              </a:spcBef>
              <a:defRPr sz="1400">
                <a:latin typeface="Avenir Next LT Pro" pitchFamily="50" charset="0"/>
                <a:cs typeface="Calibri"/>
              </a:defRPr>
            </a:lvl1pPr>
          </a:lstStyle>
          <a:p>
            <a:r>
              <a:rPr dirty="0"/>
              <a:t>Current pipeline, with opportunities by stage, size and owner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037BC9-2633-AF2A-F3BF-B77C51A6C150}"/>
              </a:ext>
            </a:extLst>
          </p:cNvPr>
          <p:cNvSpPr txBox="1"/>
          <p:nvPr/>
        </p:nvSpPr>
        <p:spPr>
          <a:xfrm>
            <a:off x="8410438" y="4171214"/>
            <a:ext cx="2930978" cy="125117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14000"/>
              </a:lnSpc>
              <a:spcBef>
                <a:spcPts val="240"/>
              </a:spcBef>
              <a:defRPr sz="1400" spc="-10">
                <a:latin typeface="Avenir Next LT Pro" pitchFamily="50" charset="0"/>
                <a:cs typeface="Calibri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Data-driven Account Segmentation relies on multiple inputs to set targets that drive maximum efficiency on the way to an annual sales objective.</a:t>
            </a:r>
          </a:p>
        </p:txBody>
      </p:sp>
      <p:sp>
        <p:nvSpPr>
          <p:cNvPr id="34" name="Google Shape;374;p2">
            <a:extLst>
              <a:ext uri="{FF2B5EF4-FFF2-40B4-BE49-F238E27FC236}">
                <a16:creationId xmlns:a16="http://schemas.microsoft.com/office/drawing/2014/main" id="{EE0BF588-EDC6-E844-2428-697692F44961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566E282-EE34-6477-0FBC-032EA2DF9B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8643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66E282-EE34-6477-0FBC-032EA2DF9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" name="Google Shape;516;p38"/>
          <p:cNvSpPr/>
          <p:nvPr/>
        </p:nvSpPr>
        <p:spPr>
          <a:xfrm>
            <a:off x="591878" y="1179315"/>
            <a:ext cx="3200400" cy="4666532"/>
          </a:xfrm>
          <a:prstGeom prst="round1Rect">
            <a:avLst>
              <a:gd name="adj" fmla="val 0"/>
            </a:avLst>
          </a:prstGeom>
          <a:solidFill>
            <a:srgbClr val="071E31"/>
          </a:solidFill>
          <a:ln>
            <a:noFill/>
          </a:ln>
          <a:effectLst>
            <a:outerShdw blurRad="76200" dist="50800" dir="5400000" algn="tl" rotWithShape="0">
              <a:srgbClr val="4C4845">
                <a:alpha val="3921"/>
              </a:srgb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C484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7" name="Google Shape;517;p38"/>
          <p:cNvSpPr txBox="1">
            <a:spLocks noGrp="1"/>
          </p:cNvSpPr>
          <p:nvPr>
            <p:ph type="title"/>
          </p:nvPr>
        </p:nvSpPr>
        <p:spPr>
          <a:xfrm>
            <a:off x="609600" y="294023"/>
            <a:ext cx="10972800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Determine the Propensity to Buy factors that make up your Ideal Customer Profile (ICP) and assign Account Scores to customers and prospects.</a:t>
            </a:r>
            <a:endParaRPr lang="en-US" dirty="0"/>
          </a:p>
        </p:txBody>
      </p:sp>
      <p:sp>
        <p:nvSpPr>
          <p:cNvPr id="518" name="Google Shape;51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20" name="Google Shape;520;p38"/>
          <p:cNvSpPr/>
          <p:nvPr/>
        </p:nvSpPr>
        <p:spPr>
          <a:xfrm>
            <a:off x="3992881" y="1176075"/>
            <a:ext cx="7498080" cy="4572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txBody>
          <a:bodyPr spcFirstLastPara="1" wrap="square" lIns="548625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Propensity to Buy factors are weighted by cohort and combined to form the Account Score.</a:t>
            </a:r>
            <a:endParaRPr sz="140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0" name="Google Shape;560;p38"/>
          <p:cNvSpPr/>
          <p:nvPr/>
        </p:nvSpPr>
        <p:spPr>
          <a:xfrm>
            <a:off x="701039" y="1281565"/>
            <a:ext cx="30175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Build your ICP and Score Accounts: </a:t>
            </a:r>
            <a:endParaRPr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34BEAC-0880-2489-D336-950232DF1749}"/>
              </a:ext>
            </a:extLst>
          </p:cNvPr>
          <p:cNvGrpSpPr/>
          <p:nvPr/>
        </p:nvGrpSpPr>
        <p:grpSpPr>
          <a:xfrm>
            <a:off x="701039" y="1655684"/>
            <a:ext cx="2403506" cy="0"/>
            <a:chOff x="796607" y="2039630"/>
            <a:chExt cx="2403506" cy="0"/>
          </a:xfrm>
        </p:grpSpPr>
        <p:cxnSp>
          <p:nvCxnSpPr>
            <p:cNvPr id="561" name="Google Shape;561;p38"/>
            <p:cNvCxnSpPr/>
            <p:nvPr/>
          </p:nvCxnSpPr>
          <p:spPr>
            <a:xfrm>
              <a:off x="796607" y="2039630"/>
              <a:ext cx="2403506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2" name="Google Shape;562;p38"/>
            <p:cNvCxnSpPr/>
            <p:nvPr/>
          </p:nvCxnSpPr>
          <p:spPr>
            <a:xfrm>
              <a:off x="796607" y="2039630"/>
              <a:ext cx="302156" cy="0"/>
            </a:xfrm>
            <a:prstGeom prst="straightConnector1">
              <a:avLst/>
            </a:prstGeom>
            <a:noFill/>
            <a:ln w="28575" cap="flat" cmpd="sng">
              <a:solidFill>
                <a:srgbClr val="3591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63" name="Google Shape;563;p38"/>
          <p:cNvGrpSpPr/>
          <p:nvPr/>
        </p:nvGrpSpPr>
        <p:grpSpPr>
          <a:xfrm>
            <a:off x="700558" y="1860784"/>
            <a:ext cx="133350" cy="133350"/>
            <a:chOff x="266700" y="2733860"/>
            <a:chExt cx="133350" cy="133350"/>
          </a:xfrm>
        </p:grpSpPr>
        <p:sp>
          <p:nvSpPr>
            <p:cNvPr id="564" name="Google Shape;564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66" name="Google Shape;566;p38"/>
          <p:cNvGrpSpPr/>
          <p:nvPr/>
        </p:nvGrpSpPr>
        <p:grpSpPr>
          <a:xfrm>
            <a:off x="676233" y="3517897"/>
            <a:ext cx="133350" cy="133350"/>
            <a:chOff x="266700" y="2733860"/>
            <a:chExt cx="133350" cy="133350"/>
          </a:xfrm>
        </p:grpSpPr>
        <p:sp>
          <p:nvSpPr>
            <p:cNvPr id="567" name="Google Shape;567;p38"/>
            <p:cNvSpPr/>
            <p:nvPr/>
          </p:nvSpPr>
          <p:spPr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lt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309050" y="2761477"/>
              <a:ext cx="48651" cy="78117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" name="Google Shape;560;p38">
            <a:extLst>
              <a:ext uri="{FF2B5EF4-FFF2-40B4-BE49-F238E27FC236}">
                <a16:creationId xmlns:a16="http://schemas.microsoft.com/office/drawing/2014/main" id="{8172100A-A562-1914-27BF-844456F3F1C4}"/>
              </a:ext>
            </a:extLst>
          </p:cNvPr>
          <p:cNvSpPr/>
          <p:nvPr/>
        </p:nvSpPr>
        <p:spPr>
          <a:xfrm>
            <a:off x="701039" y="1799560"/>
            <a:ext cx="3017520" cy="398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88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Propensity to Buy factors can include:</a:t>
            </a:r>
            <a:endParaRPr lang="en-US" sz="1100" dirty="0">
              <a:solidFill>
                <a:schemeClr val="bg1"/>
              </a:solidFill>
            </a:endParaRPr>
          </a:p>
          <a:p>
            <a:pPr marL="18288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Geography / Region</a:t>
            </a:r>
          </a:p>
          <a:p>
            <a:pPr marL="18288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Industry </a:t>
            </a:r>
          </a:p>
          <a:p>
            <a:pPr marL="18288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Annual Revenue</a:t>
            </a:r>
          </a:p>
          <a:p>
            <a:pPr marL="18288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Employee Headcount</a:t>
            </a:r>
          </a:p>
          <a:p>
            <a:pPr marL="18288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Year-over-Year Revenue Growth </a:t>
            </a:r>
            <a:br>
              <a:rPr lang="en-US" sz="1100" dirty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</a:endParaRPr>
          </a:p>
          <a:p>
            <a:pPr marL="182880" marR="0" lvl="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</a:pPr>
            <a:r>
              <a:rPr lang="en-US" sz="1200" b="1" dirty="0">
                <a:solidFill>
                  <a:schemeClr val="bg1"/>
                </a:solidFill>
              </a:rPr>
              <a:t>Consider these guidelines to assign factor weights and build cohorts:</a:t>
            </a:r>
            <a:endParaRPr lang="en-US" sz="1050" dirty="0">
              <a:solidFill>
                <a:schemeClr val="bg1"/>
              </a:solidFill>
            </a:endParaRPr>
          </a:p>
          <a:p>
            <a:pPr marL="18288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Use no more than 4 - 6 factors in your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initial model </a:t>
            </a:r>
          </a:p>
          <a:p>
            <a:pPr marL="18288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No factor weight should comprise 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&lt;10% of the total account score</a:t>
            </a:r>
          </a:p>
          <a:p>
            <a:pPr marL="18288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No cohort  should represent &lt;5% of the total account population</a:t>
            </a:r>
          </a:p>
          <a:p>
            <a:pPr marL="182880" marR="0" lvl="0" indent="-17145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No cohort should receive &lt;10% of the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 factor weight for any given factor</a:t>
            </a:r>
          </a:p>
          <a:p>
            <a:pPr marL="1143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</a:pP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71B312-84CD-4F01-E47B-D4A161657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881" y="2443242"/>
            <a:ext cx="7772400" cy="2696289"/>
          </a:xfrm>
          <a:prstGeom prst="rect">
            <a:avLst/>
          </a:prstGeom>
        </p:spPr>
      </p:pic>
      <p:sp>
        <p:nvSpPr>
          <p:cNvPr id="13" name="Google Shape;657;p70">
            <a:extLst>
              <a:ext uri="{FF2B5EF4-FFF2-40B4-BE49-F238E27FC236}">
                <a16:creationId xmlns:a16="http://schemas.microsoft.com/office/drawing/2014/main" id="{9FAB9C43-6B1B-47DC-2E49-072727684C44}"/>
              </a:ext>
            </a:extLst>
          </p:cNvPr>
          <p:cNvSpPr txBox="1"/>
          <p:nvPr/>
        </p:nvSpPr>
        <p:spPr>
          <a:xfrm rot="716110">
            <a:off x="10291312" y="1970804"/>
            <a:ext cx="1023582" cy="3118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 dirty="0"/>
          </a:p>
        </p:txBody>
      </p:sp>
      <p:sp>
        <p:nvSpPr>
          <p:cNvPr id="14" name="Google Shape;374;p2">
            <a:extLst>
              <a:ext uri="{FF2B5EF4-FFF2-40B4-BE49-F238E27FC236}">
                <a16:creationId xmlns:a16="http://schemas.microsoft.com/office/drawing/2014/main" id="{F646061F-F6F0-E029-6A03-C73F53F1ADFC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4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566E282-EE34-6477-0FBC-032EA2DF9B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7567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66E282-EE34-6477-0FBC-032EA2DF9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" name="Google Shape;516;p38"/>
          <p:cNvSpPr/>
          <p:nvPr/>
        </p:nvSpPr>
        <p:spPr>
          <a:xfrm>
            <a:off x="591878" y="1179315"/>
            <a:ext cx="3200400" cy="4666532"/>
          </a:xfrm>
          <a:prstGeom prst="round1Rect">
            <a:avLst>
              <a:gd name="adj" fmla="val 0"/>
            </a:avLst>
          </a:prstGeom>
          <a:solidFill>
            <a:srgbClr val="071E31"/>
          </a:solidFill>
          <a:ln>
            <a:noFill/>
          </a:ln>
          <a:effectLst>
            <a:outerShdw blurRad="76200" dist="50800" dir="5400000" algn="tl" rotWithShape="0">
              <a:srgbClr val="4C4845">
                <a:alpha val="3921"/>
              </a:srgb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C484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7" name="Google Shape;517;p38"/>
          <p:cNvSpPr txBox="1">
            <a:spLocks noGrp="1"/>
          </p:cNvSpPr>
          <p:nvPr>
            <p:ph type="title"/>
          </p:nvPr>
        </p:nvSpPr>
        <p:spPr>
          <a:xfrm>
            <a:off x="609600" y="294023"/>
            <a:ext cx="10972800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Select the most appropriate method to calculate potential spend for your business and assign a value to each customer and prospect in your model. </a:t>
            </a:r>
            <a:endParaRPr lang="en-US" dirty="0"/>
          </a:p>
        </p:txBody>
      </p:sp>
      <p:sp>
        <p:nvSpPr>
          <p:cNvPr id="518" name="Google Shape;51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20" name="Google Shape;520;p38"/>
          <p:cNvSpPr/>
          <p:nvPr/>
        </p:nvSpPr>
        <p:spPr>
          <a:xfrm>
            <a:off x="4084320" y="1179315"/>
            <a:ext cx="7498080" cy="4572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txBody>
          <a:bodyPr spcFirstLastPara="1" wrap="square" lIns="548625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Account potential spend formulas may differ for customers and prospects.</a:t>
            </a:r>
            <a:endParaRPr sz="140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0" name="Google Shape;560;p38"/>
          <p:cNvSpPr/>
          <p:nvPr/>
        </p:nvSpPr>
        <p:spPr>
          <a:xfrm>
            <a:off x="701039" y="1281565"/>
            <a:ext cx="30175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Calculate Account Potential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endParaRPr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34BEAC-0880-2489-D336-950232DF1749}"/>
              </a:ext>
            </a:extLst>
          </p:cNvPr>
          <p:cNvGrpSpPr/>
          <p:nvPr/>
        </p:nvGrpSpPr>
        <p:grpSpPr>
          <a:xfrm>
            <a:off x="701039" y="1655684"/>
            <a:ext cx="2403506" cy="0"/>
            <a:chOff x="796607" y="2039630"/>
            <a:chExt cx="2403506" cy="0"/>
          </a:xfrm>
        </p:grpSpPr>
        <p:cxnSp>
          <p:nvCxnSpPr>
            <p:cNvPr id="561" name="Google Shape;561;p38"/>
            <p:cNvCxnSpPr/>
            <p:nvPr/>
          </p:nvCxnSpPr>
          <p:spPr>
            <a:xfrm>
              <a:off x="796607" y="2039630"/>
              <a:ext cx="2403506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2" name="Google Shape;562;p38"/>
            <p:cNvCxnSpPr/>
            <p:nvPr/>
          </p:nvCxnSpPr>
          <p:spPr>
            <a:xfrm>
              <a:off x="796607" y="2039630"/>
              <a:ext cx="302156" cy="0"/>
            </a:xfrm>
            <a:prstGeom prst="straightConnector1">
              <a:avLst/>
            </a:prstGeom>
            <a:noFill/>
            <a:ln w="28575" cap="flat" cmpd="sng">
              <a:solidFill>
                <a:srgbClr val="3591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" name="Google Shape;560;p38">
            <a:extLst>
              <a:ext uri="{FF2B5EF4-FFF2-40B4-BE49-F238E27FC236}">
                <a16:creationId xmlns:a16="http://schemas.microsoft.com/office/drawing/2014/main" id="{8172100A-A562-1914-27BF-844456F3F1C4}"/>
              </a:ext>
            </a:extLst>
          </p:cNvPr>
          <p:cNvSpPr/>
          <p:nvPr/>
        </p:nvSpPr>
        <p:spPr>
          <a:xfrm>
            <a:off x="701039" y="1799560"/>
            <a:ext cx="2935296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There are two approaches to determining Account Potential: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endParaRPr lang="en-US" sz="1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486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Wallet Share Approach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endParaRPr lang="en-US" sz="1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</a:t>
            </a: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alculated based on the historic spend of top performing accounts as a percentage of either gross revenue, or a specific functional budget (e.g., IT Budget)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4864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TAM Approach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</a:pPr>
            <a:endParaRPr lang="en-US" sz="1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ased on organization’s pricing model and the total potential product consumption for an account, particularly good for organizations with user-based pricing models when consumption can be correlated to accessible data (e.g., employee headcount)</a:t>
            </a:r>
          </a:p>
        </p:txBody>
      </p:sp>
      <p:pic>
        <p:nvPicPr>
          <p:cNvPr id="12" name="Graphic 11" descr="Earth globe: Americas with solid fill">
            <a:extLst>
              <a:ext uri="{FF2B5EF4-FFF2-40B4-BE49-F238E27FC236}">
                <a16:creationId xmlns:a16="http://schemas.microsoft.com/office/drawing/2014/main" id="{1D78AAB7-024B-0C03-1A8A-87192D75D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1039" y="3618934"/>
            <a:ext cx="457200" cy="457200"/>
          </a:xfrm>
          <a:prstGeom prst="rect">
            <a:avLst/>
          </a:prstGeom>
        </p:spPr>
      </p:pic>
      <p:pic>
        <p:nvPicPr>
          <p:cNvPr id="13" name="Graphic 12" descr="Wallet outline">
            <a:extLst>
              <a:ext uri="{FF2B5EF4-FFF2-40B4-BE49-F238E27FC236}">
                <a16:creationId xmlns:a16="http://schemas.microsoft.com/office/drawing/2014/main" id="{CF4144A6-F778-8396-B4F6-4A8FAF96F6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1039" y="2241421"/>
            <a:ext cx="457200" cy="4572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7BCFB5B-19ED-BF81-6345-E3D992555E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5760" y="2082865"/>
            <a:ext cx="7315200" cy="3440791"/>
          </a:xfrm>
          <a:prstGeom prst="rect">
            <a:avLst/>
          </a:prstGeom>
        </p:spPr>
      </p:pic>
      <p:sp>
        <p:nvSpPr>
          <p:cNvPr id="42" name="Google Shape;657;p70">
            <a:extLst>
              <a:ext uri="{FF2B5EF4-FFF2-40B4-BE49-F238E27FC236}">
                <a16:creationId xmlns:a16="http://schemas.microsoft.com/office/drawing/2014/main" id="{00233E9E-A298-38A9-BC86-A57FB0813620}"/>
              </a:ext>
            </a:extLst>
          </p:cNvPr>
          <p:cNvSpPr txBox="1"/>
          <p:nvPr/>
        </p:nvSpPr>
        <p:spPr>
          <a:xfrm rot="716110">
            <a:off x="10537634" y="2085481"/>
            <a:ext cx="1023582" cy="3118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 dirty="0"/>
          </a:p>
        </p:txBody>
      </p:sp>
      <p:sp>
        <p:nvSpPr>
          <p:cNvPr id="43" name="Google Shape;374;p2">
            <a:extLst>
              <a:ext uri="{FF2B5EF4-FFF2-40B4-BE49-F238E27FC236}">
                <a16:creationId xmlns:a16="http://schemas.microsoft.com/office/drawing/2014/main" id="{EA6A53B9-CB68-0D3B-EF8C-4496D9CFC9E7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0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566E282-EE34-6477-0FBC-032EA2DF9B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3821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66E282-EE34-6477-0FBC-032EA2DF9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" name="Google Shape;516;p38"/>
          <p:cNvSpPr/>
          <p:nvPr/>
        </p:nvSpPr>
        <p:spPr>
          <a:xfrm>
            <a:off x="591878" y="1179315"/>
            <a:ext cx="3200400" cy="4666532"/>
          </a:xfrm>
          <a:prstGeom prst="round1Rect">
            <a:avLst>
              <a:gd name="adj" fmla="val 0"/>
            </a:avLst>
          </a:prstGeom>
          <a:solidFill>
            <a:srgbClr val="071E31"/>
          </a:solidFill>
          <a:ln>
            <a:noFill/>
          </a:ln>
          <a:effectLst>
            <a:outerShdw blurRad="76200" dist="50800" dir="5400000" algn="tl" rotWithShape="0">
              <a:srgbClr val="4C4845">
                <a:alpha val="3921"/>
              </a:srgb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b="0" i="0" u="none" strike="noStrike" cap="none">
              <a:solidFill>
                <a:srgbClr val="4C484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7" name="Google Shape;517;p38"/>
          <p:cNvSpPr txBox="1">
            <a:spLocks noGrp="1"/>
          </p:cNvSpPr>
          <p:nvPr>
            <p:ph type="title"/>
          </p:nvPr>
        </p:nvSpPr>
        <p:spPr>
          <a:xfrm>
            <a:off x="609600" y="294023"/>
            <a:ext cx="10930981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latin typeface="Avenir"/>
                <a:sym typeface="Avenir"/>
              </a:rPr>
              <a:t>Calculate whitespace for customers using account potential, account score, and prior year spend; plot whitespace against account potential to prioritize accounts in the ROAD model.</a:t>
            </a:r>
            <a:endParaRPr lang="en-US" dirty="0"/>
          </a:p>
        </p:txBody>
      </p:sp>
      <p:sp>
        <p:nvSpPr>
          <p:cNvPr id="518" name="Google Shape;51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21" name="Google Shape;521;p38"/>
          <p:cNvSpPr/>
          <p:nvPr/>
        </p:nvSpPr>
        <p:spPr>
          <a:xfrm>
            <a:off x="4277060" y="1308573"/>
            <a:ext cx="4750637" cy="16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Title</a:t>
            </a:r>
            <a:endParaRPr dirty="0"/>
          </a:p>
        </p:txBody>
      </p:sp>
      <p:sp>
        <p:nvSpPr>
          <p:cNvPr id="560" name="Google Shape;560;p38"/>
          <p:cNvSpPr/>
          <p:nvPr/>
        </p:nvSpPr>
        <p:spPr>
          <a:xfrm>
            <a:off x="701039" y="1281565"/>
            <a:ext cx="30175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</a:pPr>
            <a:r>
              <a:rPr lang="en-US" sz="1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Build the ROAD Model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endParaRPr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34BEAC-0880-2489-D336-950232DF1749}"/>
              </a:ext>
            </a:extLst>
          </p:cNvPr>
          <p:cNvGrpSpPr/>
          <p:nvPr/>
        </p:nvGrpSpPr>
        <p:grpSpPr>
          <a:xfrm>
            <a:off x="701039" y="1655684"/>
            <a:ext cx="2403506" cy="0"/>
            <a:chOff x="796607" y="2039630"/>
            <a:chExt cx="2403506" cy="0"/>
          </a:xfrm>
        </p:grpSpPr>
        <p:cxnSp>
          <p:nvCxnSpPr>
            <p:cNvPr id="561" name="Google Shape;561;p38"/>
            <p:cNvCxnSpPr/>
            <p:nvPr/>
          </p:nvCxnSpPr>
          <p:spPr>
            <a:xfrm>
              <a:off x="796607" y="2039630"/>
              <a:ext cx="2403506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2" name="Google Shape;562;p38"/>
            <p:cNvCxnSpPr/>
            <p:nvPr/>
          </p:nvCxnSpPr>
          <p:spPr>
            <a:xfrm>
              <a:off x="796607" y="2039630"/>
              <a:ext cx="302156" cy="0"/>
            </a:xfrm>
            <a:prstGeom prst="straightConnector1">
              <a:avLst/>
            </a:prstGeom>
            <a:noFill/>
            <a:ln w="28575" cap="flat" cmpd="sng">
              <a:solidFill>
                <a:srgbClr val="3591C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" name="Google Shape;560;p38">
            <a:extLst>
              <a:ext uri="{FF2B5EF4-FFF2-40B4-BE49-F238E27FC236}">
                <a16:creationId xmlns:a16="http://schemas.microsoft.com/office/drawing/2014/main" id="{8172100A-A562-1914-27BF-844456F3F1C4}"/>
              </a:ext>
            </a:extLst>
          </p:cNvPr>
          <p:cNvSpPr/>
          <p:nvPr/>
        </p:nvSpPr>
        <p:spPr>
          <a:xfrm>
            <a:off x="701039" y="1799560"/>
            <a:ext cx="3017519" cy="393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5760" marR="0" lvl="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C4845"/>
              </a:buClr>
              <a:buSzPts val="1400"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Retain: </a:t>
            </a: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High Spend / Low Potential accounts that should be defended </a:t>
            </a:r>
            <a:b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with account management and </a:t>
            </a:r>
            <a:b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Customer Success (CS) resources</a:t>
            </a:r>
          </a:p>
          <a:p>
            <a:pPr marL="365760" marR="0" lvl="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C4845"/>
              </a:buClr>
              <a:buSzPts val="1400"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Opportunistic: </a:t>
            </a: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Low Spend / Low Potential accounts that should be aligned to a scalable, low-touch coverage motion (e.g., inside sales, digital, channel)</a:t>
            </a:r>
          </a:p>
          <a:p>
            <a:pPr marL="365760" marR="0" lvl="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C4845"/>
              </a:buClr>
              <a:buSzPts val="1400"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Acquire: </a:t>
            </a: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Accounts with significant growth opportunity best aligned to </a:t>
            </a:r>
            <a:b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 ‘hunter’ type sales role</a:t>
            </a:r>
          </a:p>
          <a:p>
            <a:pPr marL="365760" marR="0" lvl="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C4845"/>
              </a:buClr>
              <a:buSzPts val="1400"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Develop: </a:t>
            </a: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Accounts with high </a:t>
            </a:r>
            <a:b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20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current footprints and large upside opportunity, typically aligned with a strategic seller resource</a:t>
            </a:r>
          </a:p>
        </p:txBody>
      </p:sp>
      <p:pic>
        <p:nvPicPr>
          <p:cNvPr id="13" name="Graphic 12" descr="Badge 3 outline">
            <a:extLst>
              <a:ext uri="{FF2B5EF4-FFF2-40B4-BE49-F238E27FC236}">
                <a16:creationId xmlns:a16="http://schemas.microsoft.com/office/drawing/2014/main" id="{310C5B41-5D6F-BA0B-D3FF-A7A80A8C1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1039" y="3937957"/>
            <a:ext cx="274320" cy="274320"/>
          </a:xfrm>
          <a:prstGeom prst="rect">
            <a:avLst/>
          </a:prstGeom>
        </p:spPr>
      </p:pic>
      <p:pic>
        <p:nvPicPr>
          <p:cNvPr id="15" name="Graphic 14" descr="Badge 1 outline">
            <a:extLst>
              <a:ext uri="{FF2B5EF4-FFF2-40B4-BE49-F238E27FC236}">
                <a16:creationId xmlns:a16="http://schemas.microsoft.com/office/drawing/2014/main" id="{FDD40BB1-1410-3886-CAD0-AE62D93E6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1039" y="1881956"/>
            <a:ext cx="274320" cy="274320"/>
          </a:xfrm>
          <a:prstGeom prst="rect">
            <a:avLst/>
          </a:prstGeom>
        </p:spPr>
      </p:pic>
      <p:pic>
        <p:nvPicPr>
          <p:cNvPr id="17" name="Graphic 16" descr="Badge outline">
            <a:extLst>
              <a:ext uri="{FF2B5EF4-FFF2-40B4-BE49-F238E27FC236}">
                <a16:creationId xmlns:a16="http://schemas.microsoft.com/office/drawing/2014/main" id="{9FFBEB87-7E24-71DA-01B7-F04878293B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1039" y="2904640"/>
            <a:ext cx="274320" cy="274320"/>
          </a:xfrm>
          <a:prstGeom prst="rect">
            <a:avLst/>
          </a:prstGeom>
        </p:spPr>
      </p:pic>
      <p:pic>
        <p:nvPicPr>
          <p:cNvPr id="19" name="Graphic 18" descr="Badge 4 outline">
            <a:extLst>
              <a:ext uri="{FF2B5EF4-FFF2-40B4-BE49-F238E27FC236}">
                <a16:creationId xmlns:a16="http://schemas.microsoft.com/office/drawing/2014/main" id="{C69CE9CB-D4A6-BCC3-EC21-D1474024D5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4957" y="4749050"/>
            <a:ext cx="274320" cy="2743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C04446-BF63-8325-AF5A-C65B804733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8600" y="3543807"/>
            <a:ext cx="4114800" cy="2288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9C4762-4B0F-7E1C-1F4C-25DD7F8FBA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84922" y="1363800"/>
            <a:ext cx="7297478" cy="15385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F985F3-D723-99AB-91B6-F8517877DC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821" y="3543807"/>
            <a:ext cx="2651760" cy="217109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32" name="Google Shape;657;p70">
            <a:extLst>
              <a:ext uri="{FF2B5EF4-FFF2-40B4-BE49-F238E27FC236}">
                <a16:creationId xmlns:a16="http://schemas.microsoft.com/office/drawing/2014/main" id="{4E0D6383-8284-6152-B16E-CEAFBAFF9A9B}"/>
              </a:ext>
            </a:extLst>
          </p:cNvPr>
          <p:cNvSpPr txBox="1"/>
          <p:nvPr/>
        </p:nvSpPr>
        <p:spPr>
          <a:xfrm rot="716110">
            <a:off x="10537632" y="1366171"/>
            <a:ext cx="1023582" cy="3118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40AA523-B68A-2FFB-9BEC-4078A5D20733}"/>
              </a:ext>
            </a:extLst>
          </p:cNvPr>
          <p:cNvSpPr/>
          <p:nvPr/>
        </p:nvSpPr>
        <p:spPr>
          <a:xfrm>
            <a:off x="8328342" y="4377909"/>
            <a:ext cx="385537" cy="50289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Google Shape;374;p2">
            <a:extLst>
              <a:ext uri="{FF2B5EF4-FFF2-40B4-BE49-F238E27FC236}">
                <a16:creationId xmlns:a16="http://schemas.microsoft.com/office/drawing/2014/main" id="{3670B2CA-AF81-9548-684A-FB45DADC6375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5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AEA7279-E06F-0EB6-03ED-4179669B47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8591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90" imgH="290" progId="TCLayout.ActiveDocument.1">
                  <p:embed/>
                </p:oleObj>
              </mc:Choice>
              <mc:Fallback>
                <p:oleObj name="think-cell Slide" r:id="rId4" imgW="290" imgH="29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A7279-E06F-0EB6-03ED-4179669B4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" name="Google Shape;471;p34"/>
          <p:cNvSpPr txBox="1">
            <a:spLocks noGrp="1"/>
          </p:cNvSpPr>
          <p:nvPr>
            <p:ph type="title"/>
          </p:nvPr>
        </p:nvSpPr>
        <p:spPr>
          <a:xfrm>
            <a:off x="623887" y="286982"/>
            <a:ext cx="10944225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>
                <a:latin typeface="Avenir"/>
                <a:ea typeface="Avenir"/>
                <a:cs typeface="Avenir"/>
                <a:sym typeface="Avenir"/>
              </a:rPr>
              <a:t>Use account score and account potential to identify high-value prospects and determine the overall value of potential revenue in your prospect universe.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7C92C-B984-65A7-FD4F-DCE3D3E3E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" y="1736527"/>
            <a:ext cx="10972800" cy="3831521"/>
          </a:xfrm>
          <a:prstGeom prst="rect">
            <a:avLst/>
          </a:prstGeom>
        </p:spPr>
      </p:pic>
      <p:sp>
        <p:nvSpPr>
          <p:cNvPr id="4" name="Google Shape;657;p70">
            <a:extLst>
              <a:ext uri="{FF2B5EF4-FFF2-40B4-BE49-F238E27FC236}">
                <a16:creationId xmlns:a16="http://schemas.microsoft.com/office/drawing/2014/main" id="{AB757121-521F-BAC6-F6D8-831AC9AEA12E}"/>
              </a:ext>
            </a:extLst>
          </p:cNvPr>
          <p:cNvSpPr txBox="1"/>
          <p:nvPr/>
        </p:nvSpPr>
        <p:spPr>
          <a:xfrm rot="716110">
            <a:off x="10355106" y="1392421"/>
            <a:ext cx="1023582" cy="3118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 dirty="0"/>
          </a:p>
        </p:txBody>
      </p:sp>
      <p:sp>
        <p:nvSpPr>
          <p:cNvPr id="5" name="Google Shape;806;p79">
            <a:extLst>
              <a:ext uri="{FF2B5EF4-FFF2-40B4-BE49-F238E27FC236}">
                <a16:creationId xmlns:a16="http://schemas.microsoft.com/office/drawing/2014/main" id="{1932C0F3-39B2-0927-E9A4-8B8349D571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6" name="Google Shape;374;p2">
            <a:extLst>
              <a:ext uri="{FF2B5EF4-FFF2-40B4-BE49-F238E27FC236}">
                <a16:creationId xmlns:a16="http://schemas.microsoft.com/office/drawing/2014/main" id="{B64A693D-062C-8BFA-2B12-E54375AC42FE}"/>
              </a:ext>
            </a:extLst>
          </p:cNvPr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7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1&quot;&gt;&lt;elem m_fUsage=&quot;4.54840487658100123269E+00&quot;&gt;&lt;m_msothmcolidx val=&quot;0&quot;/&gt;&lt;m_rgb r=&quot;03&quot; g=&quot;32&quot; b=&quot;7C&quot;/&gt;&lt;/elem&gt;&lt;elem m_fUsage=&quot;1.40037780609000050980E+00&quot;&gt;&lt;m_msothmcolidx val=&quot;0&quot;/&gt;&lt;m_rgb r=&quot;23&quot; g=&quot;91&quot; b=&quot;CF&quot;/&gt;&lt;/elem&gt;&lt;elem m_fUsage=&quot;1.17304807183290038530E+00&quot;&gt;&lt;m_msothmcolidx val=&quot;0&quot;/&gt;&lt;m_rgb r=&quot;07&quot; g=&quot;1E&quot; b=&quot;31&quot;/&gt;&lt;/elem&gt;&lt;elem m_fUsage=&quot;9.46475767391648403759E-01&quot;&gt;&lt;m_msothmcolidx val=&quot;0&quot;/&gt;&lt;m_rgb r=&quot;44&quot; g=&quot;72&quot; b=&quot;C4&quot;/&gt;&lt;/elem&gt;&lt;elem m_fUsage=&quot;5.16430446976356205546E-01&quot;&gt;&lt;m_msothmcolidx val=&quot;0&quot;/&gt;&lt;m_rgb r=&quot;5B&quot; g=&quot;9B&quot; b=&quot;D5&quot;/&gt;&lt;/elem&gt;&lt;elem m_fUsage=&quot;3.52073835881849872553E-01&quot;&gt;&lt;m_msothmcolidx val=&quot;0&quot;/&gt;&lt;m_rgb r=&quot;A5&quot; g=&quot;A5&quot; b=&quot;A5&quot;/&gt;&lt;/elem&gt;&lt;elem m_fUsage=&quot;1.86187473482836096661E-01&quot;&gt;&lt;m_msothmcolidx val=&quot;0&quot;/&gt;&lt;m_rgb r=&quot;44&quot; g=&quot;76&quot; b=&quot;C4&quot;/&gt;&lt;/elem&gt;&lt;elem m_fUsage=&quot;1.35085171767299283552E-01&quot;&gt;&lt;m_msothmcolidx val=&quot;0&quot;/&gt;&lt;m_rgb r=&quot;44&quot; g=&quot;72&quot; b=&quot;C6&quot;/&gt;&lt;/elem&gt;&lt;elem m_fUsage=&quot;8.86293811965250810658E-02&quot;&gt;&lt;m_msothmcolidx val=&quot;0&quot;/&gt;&lt;m_rgb r=&quot;0A&quot; g=&quot;AF&quot; b=&quot;26&quot;/&gt;&lt;/elem&gt;&lt;elem m_fUsage=&quot;7.17897987691853145531E-02&quot;&gt;&lt;m_msothmcolidx val=&quot;0&quot;/&gt;&lt;m_rgb r=&quot;5B&quot; g=&quot;73&quot; b=&quot;F8&quot;/&gt;&lt;/elem&gt;&lt;elem m_fUsage=&quot;5.81497370030401097840E-02&quot;&gt;&lt;m_msothmcolidx val=&quot;0&quot;/&gt;&lt;m_rgb r=&quot;44&quot; g=&quot;76&quot; b=&quot;A8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A83F2E70-BF86-4B3C-A400-182C8B18B041}" vid="{126A12BA-5E73-4D61-B2BA-3985E4FD8D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b0eac3-55b5-4ee4-ade7-be65d09c5d6e">
      <Terms xmlns="http://schemas.microsoft.com/office/infopath/2007/PartnerControls"/>
    </lcf76f155ced4ddcb4097134ff3c332f>
    <TaxCatchAll xmlns="b71745fe-8e84-41ad-935b-7c5d8babdf9e" xsi:nil="true"/>
    <SharedWithUsers xmlns="b71745fe-8e84-41ad-935b-7c5d8babdf9e">
      <UserInfo>
        <DisplayName>Bryan Kurey</DisplayName>
        <AccountId>104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5970336D75C4CAB2ECCCE65268DD7" ma:contentTypeVersion="14" ma:contentTypeDescription="Create a new document." ma:contentTypeScope="" ma:versionID="3d557a90f4d64ddfe2d3d576b0cd8d36">
  <xsd:schema xmlns:xsd="http://www.w3.org/2001/XMLSchema" xmlns:xs="http://www.w3.org/2001/XMLSchema" xmlns:p="http://schemas.microsoft.com/office/2006/metadata/properties" xmlns:ns2="a3b0eac3-55b5-4ee4-ade7-be65d09c5d6e" xmlns:ns3="b71745fe-8e84-41ad-935b-7c5d8babdf9e" targetNamespace="http://schemas.microsoft.com/office/2006/metadata/properties" ma:root="true" ma:fieldsID="14763c1e418e199e061edc34360a609c" ns2:_="" ns3:_="">
    <xsd:import namespace="a3b0eac3-55b5-4ee4-ade7-be65d09c5d6e"/>
    <xsd:import namespace="b71745fe-8e84-41ad-935b-7c5d8babd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0eac3-55b5-4ee4-ade7-be65d09c5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1b09f5f-bb09-4671-a415-1b43de82a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745fe-8e84-41ad-935b-7c5d8babdf9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ac26ba9-e713-4591-b7b4-aedaf132b945}" ma:internalName="TaxCatchAll" ma:showField="CatchAllData" ma:web="b71745fe-8e84-41ad-935b-7c5d8babd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F02371-59E9-4794-A309-1230D3CDB2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E149B9-5EA8-451D-AB87-506AD7A7F572}">
  <ds:schemaRefs>
    <ds:schemaRef ds:uri="http://www.w3.org/XML/1998/namespace"/>
    <ds:schemaRef ds:uri="http://schemas.microsoft.com/office/2006/documentManagement/types"/>
    <ds:schemaRef ds:uri="162cfcd4-8cf0-4e82-80c5-9e43bd7d75c8"/>
    <ds:schemaRef ds:uri="http://purl.org/dc/dcmitype/"/>
    <ds:schemaRef ds:uri="8cb45e2b-cabf-4cc0-9f00-e72f0b447b06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3b0eac3-55b5-4ee4-ade7-be65d09c5d6e"/>
    <ds:schemaRef ds:uri="b71745fe-8e84-41ad-935b-7c5d8babdf9e"/>
  </ds:schemaRefs>
</ds:datastoreItem>
</file>

<file path=customXml/itemProps3.xml><?xml version="1.0" encoding="utf-8"?>
<ds:datastoreItem xmlns:ds="http://schemas.openxmlformats.org/officeDocument/2006/customXml" ds:itemID="{520109D4-F9C9-49F5-BF6C-FCD477538C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894</Words>
  <Application>Microsoft Office PowerPoint</Application>
  <PresentationFormat>Widescreen</PresentationFormat>
  <Paragraphs>91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Avenir Next LT Pro</vt:lpstr>
      <vt:lpstr>Calibri</vt:lpstr>
      <vt:lpstr>Arial</vt:lpstr>
      <vt:lpstr>Courier New</vt:lpstr>
      <vt:lpstr>Avenir</vt:lpstr>
      <vt:lpstr>SBI PPT</vt:lpstr>
      <vt:lpstr>think-cell Slide</vt:lpstr>
      <vt:lpstr>Account Segmentation Primer</vt:lpstr>
      <vt:lpstr>Account Segmentation underpins the entire GTM strategy.</vt:lpstr>
      <vt:lpstr>Account Segmentation follows a five-step process to prioritize high-potential customer accounts and prospects across geographies, segments and routes to market.</vt:lpstr>
      <vt:lpstr>Best-in-class Account Segmentation uses multiple inputs to build a data-driven strategy for resource allocation and account prioritization.</vt:lpstr>
      <vt:lpstr>Determine the Propensity to Buy factors that make up your Ideal Customer Profile (ICP) and assign Account Scores to customers and prospects.</vt:lpstr>
      <vt:lpstr>Select the most appropriate method to calculate potential spend for your business and assign a value to each customer and prospect in your model. </vt:lpstr>
      <vt:lpstr>Calculate whitespace for customers using account potential, account score, and prior year spend; plot whitespace against account potential to prioritize accounts in the ROAD model.</vt:lpstr>
      <vt:lpstr>Use account score and account potential to identify high-value prospects and determine the overall value of potential revenue in your prospect universe.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Steps to Growth Readiness in 2023</dc:title>
  <dc:creator>Juliet Flynn</dc:creator>
  <cp:lastModifiedBy>Dave Lingebach</cp:lastModifiedBy>
  <cp:revision>3</cp:revision>
  <dcterms:created xsi:type="dcterms:W3CDTF">2021-09-29T22:21:40Z</dcterms:created>
  <dcterms:modified xsi:type="dcterms:W3CDTF">2023-11-30T14:14:22Z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0x0101002745970336D75C4CAB2ECCCE65268DD7</vt:lpwstr>
  </property>
  <property fmtid="{D5CDD505-2E9C-101B-9397-08002B2CF9AE}" pid="3" name="Order">
    <vt:r8>200</vt:r8>
  </property>
  <property fmtid="{D5CDD505-2E9C-101B-9397-08002B2CF9AE}" pid="4" name="MediaServiceImageTags">
    <vt:lpwstr/>
  </property>
</Properties>
</file>