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3.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728" r:id="rId5"/>
  </p:sldMasterIdLst>
  <p:notesMasterIdLst>
    <p:notesMasterId r:id="rId15"/>
  </p:notesMasterIdLst>
  <p:sldIdLst>
    <p:sldId id="257" r:id="rId6"/>
    <p:sldId id="275" r:id="rId7"/>
    <p:sldId id="279" r:id="rId8"/>
    <p:sldId id="280" r:id="rId9"/>
    <p:sldId id="281" r:id="rId10"/>
    <p:sldId id="284" r:id="rId11"/>
    <p:sldId id="285" r:id="rId12"/>
    <p:sldId id="286" r:id="rId13"/>
    <p:sldId id="211341799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41FF7-8C55-4A41-AA65-6CC558E4F619}" v="3" dt="2024-01-28T20:43:16.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p:cViewPr varScale="1">
        <p:scale>
          <a:sx n="77" d="100"/>
          <a:sy n="77" d="100"/>
        </p:scale>
        <p:origin x="70" y="11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Lingebach" userId="8345a2a5-a067-4759-8441-be0dd7848035" providerId="ADAL" clId="{DCC41FF7-8C55-4A41-AA65-6CC558E4F619}"/>
    <pc:docChg chg="addSld modSld">
      <pc:chgData name="Dave Lingebach" userId="8345a2a5-a067-4759-8441-be0dd7848035" providerId="ADAL" clId="{DCC41FF7-8C55-4A41-AA65-6CC558E4F619}" dt="2024-01-28T20:43:16.327" v="0"/>
      <pc:docMkLst>
        <pc:docMk/>
      </pc:docMkLst>
      <pc:sldChg chg="add">
        <pc:chgData name="Dave Lingebach" userId="8345a2a5-a067-4759-8441-be0dd7848035" providerId="ADAL" clId="{DCC41FF7-8C55-4A41-AA65-6CC558E4F619}" dt="2024-01-28T20:43:16.327" v="0"/>
        <pc:sldMkLst>
          <pc:docMk/>
          <pc:sldMk cId="1210955252" sldId="21134179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B4CA6-9C48-418D-99D4-008C0DE818FB}"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E08EB-1630-4B51-8B74-C89E5AA8461D}" type="slidenum">
              <a:rPr lang="en-US" smtClean="0"/>
              <a:t>‹#›</a:t>
            </a:fld>
            <a:endParaRPr lang="en-US"/>
          </a:p>
        </p:txBody>
      </p:sp>
    </p:spTree>
    <p:extLst>
      <p:ext uri="{BB962C8B-B14F-4D97-AF65-F5344CB8AC3E}">
        <p14:creationId xmlns:p14="http://schemas.microsoft.com/office/powerpoint/2010/main" val="307364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1124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12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131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31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176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678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6" name="Google Shape;53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7" name="Google Shape;53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3916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47309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88210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9565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41969441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607410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848867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23265929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740341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05419598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86383360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45378080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0114751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2428293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516372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51356036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85484289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196702650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24259397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46968646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76463390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7755693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52621889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3947367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6133465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93009275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sp>
        <p:nvSpPr>
          <p:cNvPr id="21" name="Google Shape;21;p50"/>
          <p:cNvSpPr txBox="1">
            <a:spLocks noGrp="1"/>
          </p:cNvSpPr>
          <p:nvPr>
            <p:ph type="title"/>
          </p:nvPr>
        </p:nvSpPr>
        <p:spPr>
          <a:xfrm>
            <a:off x="984421" y="2182619"/>
            <a:ext cx="10647104" cy="18729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0"/>
          <p:cNvSpPr txBox="1">
            <a:spLocks noGrp="1"/>
          </p:cNvSpPr>
          <p:nvPr>
            <p:ph type="body" idx="1"/>
          </p:nvPr>
        </p:nvSpPr>
        <p:spPr>
          <a:xfrm>
            <a:off x="1012848" y="4231138"/>
            <a:ext cx="10647104" cy="319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3667234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5" name="Google Shape;35;p52"/>
          <p:cNvSpPr txBox="1">
            <a:spLocks noGrp="1"/>
          </p:cNvSpPr>
          <p:nvPr>
            <p:ph type="body" idx="1"/>
          </p:nvPr>
        </p:nvSpPr>
        <p:spPr>
          <a:xfrm>
            <a:off x="4924425" y="2547036"/>
            <a:ext cx="2343150" cy="3139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35261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Only no bkgd">
  <p:cSld name="Title Only no bkgd">
    <p:spTree>
      <p:nvGrpSpPr>
        <p:cNvPr id="1" name="Shape 2450"/>
        <p:cNvGrpSpPr/>
        <p:nvPr/>
      </p:nvGrpSpPr>
      <p:grpSpPr>
        <a:xfrm>
          <a:off x="0" y="0"/>
          <a:ext cx="0" cy="0"/>
          <a:chOff x="0" y="0"/>
          <a:chExt cx="0" cy="0"/>
        </a:xfrm>
      </p:grpSpPr>
      <p:sp>
        <p:nvSpPr>
          <p:cNvPr id="2451" name="Google Shape;2451;p29"/>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2" name="Google Shape;2452;p29"/>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53" name="Google Shape;2453;p29"/>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336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emf"/><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oleObject" Target="../embeddings/oleObject27.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ags" Target="../tags/tag28.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30"/>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0" imgH="409" progId="TCLayout.ActiveDocument.1">
                  <p:embed/>
                </p:oleObj>
              </mc:Choice>
              <mc:Fallback>
                <p:oleObj name="think-cell Slide" r:id="rId31"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8506548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3.xml"/><Relationship Id="rId1" Type="http://schemas.openxmlformats.org/officeDocument/2006/relationships/tags" Target="../tags/tag54.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3.xml"/><Relationship Id="rId1" Type="http://schemas.openxmlformats.org/officeDocument/2006/relationships/tags" Target="../tags/tag55.xml"/><Relationship Id="rId5" Type="http://schemas.openxmlformats.org/officeDocument/2006/relationships/image" Target="../media/image11.emf"/><Relationship Id="rId4"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3.xml"/><Relationship Id="rId1" Type="http://schemas.openxmlformats.org/officeDocument/2006/relationships/tags" Target="../tags/tag56.xml"/><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57.xml"/><Relationship Id="rId5" Type="http://schemas.openxmlformats.org/officeDocument/2006/relationships/image" Target="../media/image11.emf"/><Relationship Id="rId4" Type="http://schemas.openxmlformats.org/officeDocument/2006/relationships/oleObject" Target="../embeddings/oleObject5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3.xml"/><Relationship Id="rId1" Type="http://schemas.openxmlformats.org/officeDocument/2006/relationships/tags" Target="../tags/tag58.xml"/><Relationship Id="rId5" Type="http://schemas.openxmlformats.org/officeDocument/2006/relationships/image" Target="../media/image11.emf"/><Relationship Id="rId4" Type="http://schemas.openxmlformats.org/officeDocument/2006/relationships/oleObject" Target="../embeddings/oleObject5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3.xml"/><Relationship Id="rId1" Type="http://schemas.openxmlformats.org/officeDocument/2006/relationships/tags" Target="../tags/tag59.xml"/><Relationship Id="rId5" Type="http://schemas.openxmlformats.org/officeDocument/2006/relationships/image" Target="../media/image11.emf"/><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3.xml"/><Relationship Id="rId1" Type="http://schemas.openxmlformats.org/officeDocument/2006/relationships/tags" Target="../tags/tag60.xml"/><Relationship Id="rId5" Type="http://schemas.openxmlformats.org/officeDocument/2006/relationships/image" Target="../media/image11.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3.xml"/><Relationship Id="rId1" Type="http://schemas.openxmlformats.org/officeDocument/2006/relationships/tags" Target="../tags/tag61.xml"/><Relationship Id="rId5" Type="http://schemas.openxmlformats.org/officeDocument/2006/relationships/image" Target="../media/image11.emf"/><Relationship Id="rId4" Type="http://schemas.openxmlformats.org/officeDocument/2006/relationships/oleObject" Target="../embeddings/oleObject60.bin"/></Relationships>
</file>

<file path=ppt/slides/_rels/slide9.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E25E8-B4A0-CAA0-D833-DEAC6A217AA5}"/>
              </a:ext>
            </a:extLst>
          </p:cNvPr>
          <p:cNvGraphicFramePr>
            <a:graphicFrameLocks noChangeAspect="1"/>
          </p:cNvGraphicFramePr>
          <p:nvPr>
            <p:custDataLst>
              <p:tags r:id="rId1"/>
            </p:custDataLst>
            <p:extLst>
              <p:ext uri="{D42A27DB-BD31-4B8C-83A1-F6EECF244321}">
                <p14:modId xmlns:p14="http://schemas.microsoft.com/office/powerpoint/2010/main" val="3201891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90" imgH="290" progId="TCLayout.ActiveDocument.1">
                  <p:embed/>
                </p:oleObj>
              </mc:Choice>
              <mc:Fallback>
                <p:oleObj name="think-cell Slide" r:id="rId3" imgW="290" imgH="290" progId="TCLayout.ActiveDocument.1">
                  <p:embed/>
                  <p:pic>
                    <p:nvPicPr>
                      <p:cNvPr id="5" name="Object 4" hidden="1">
                        <a:extLst>
                          <a:ext uri="{FF2B5EF4-FFF2-40B4-BE49-F238E27FC236}">
                            <a16:creationId xmlns:a16="http://schemas.microsoft.com/office/drawing/2014/main" id="{2ABE25E8-B4A0-CAA0-D833-DEAC6A217A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92C9A-2923-003D-E7DB-2FC9C158B534}"/>
              </a:ext>
            </a:extLst>
          </p:cNvPr>
          <p:cNvSpPr>
            <a:spLocks noGrp="1"/>
          </p:cNvSpPr>
          <p:nvPr>
            <p:ph type="ctrTitle"/>
          </p:nvPr>
        </p:nvSpPr>
        <p:spPr>
          <a:xfrm>
            <a:off x="1516830" y="2523757"/>
            <a:ext cx="9342954" cy="664797"/>
          </a:xfrm>
        </p:spPr>
        <p:txBody>
          <a:bodyPr vert="horz"/>
          <a:lstStyle/>
          <a:p>
            <a:pPr>
              <a:lnSpc>
                <a:spcPct val="120000"/>
              </a:lnSpc>
              <a:spcBef>
                <a:spcPts val="300"/>
              </a:spcBef>
              <a:spcAft>
                <a:spcPts val="300"/>
              </a:spcAft>
              <a:defRPr/>
            </a:pPr>
            <a:r>
              <a:rPr lang="en-US" dirty="0"/>
              <a:t>Sales Role Descriptions</a:t>
            </a:r>
            <a:endParaRPr lang="en-US" sz="3600" dirty="0"/>
          </a:p>
        </p:txBody>
      </p:sp>
      <p:sp>
        <p:nvSpPr>
          <p:cNvPr id="4" name="Subtitle 3">
            <a:extLst>
              <a:ext uri="{FF2B5EF4-FFF2-40B4-BE49-F238E27FC236}">
                <a16:creationId xmlns:a16="http://schemas.microsoft.com/office/drawing/2014/main" id="{975DDD04-CC53-F779-F831-CAB50A51E2E8}"/>
              </a:ext>
            </a:extLst>
          </p:cNvPr>
          <p:cNvSpPr>
            <a:spLocks noGrp="1"/>
          </p:cNvSpPr>
          <p:nvPr>
            <p:ph type="subTitle" idx="1"/>
          </p:nvPr>
        </p:nvSpPr>
        <p:spPr/>
        <p:txBody>
          <a:bodyPr/>
          <a:lstStyle/>
          <a:p>
            <a:r>
              <a:rPr lang="en-US" sz="1800" dirty="0"/>
              <a:t>Supplement to the </a:t>
            </a:r>
            <a:r>
              <a:rPr lang="en-US" sz="1800" dirty="0">
                <a:solidFill>
                  <a:schemeClr val="accent4"/>
                </a:solidFill>
              </a:rPr>
              <a:t>Growth Project Guide to Sales Coverage &amp; Organization Design</a:t>
            </a:r>
          </a:p>
        </p:txBody>
      </p:sp>
    </p:spTree>
    <p:extLst>
      <p:ext uri="{BB962C8B-B14F-4D97-AF65-F5344CB8AC3E}">
        <p14:creationId xmlns:p14="http://schemas.microsoft.com/office/powerpoint/2010/main" val="190660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266944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New Logo Account Executive (Hunter)</a:t>
            </a:r>
            <a:endParaRPr sz="1600" dirty="0">
              <a:solidFill>
                <a:schemeClr val="bg1"/>
              </a:solidFill>
              <a:latin typeface="+mj-lt"/>
            </a:endParaRP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2</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New Logo Account Executive (AE) is responsible for identifying, prospecting, and generating new sales within assigned accounts and territory. </a:t>
            </a:r>
            <a:endParaRPr sz="1000" b="0" i="0" u="none"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Individual contributor that coordinates with the account management team to target opportunities, develop account specific sales strategy and close new business logos</a:t>
            </a:r>
            <a:endParaRPr sz="1000" b="0" i="0" u="none" strike="noStrike" cap="none" dirty="0">
              <a:solidFill>
                <a:srgbClr val="4D4D4D"/>
              </a:solidFill>
              <a:latin typeface="Avenir Next LT Pro" panose="020B0504020202020204" pitchFamily="34" charset="0"/>
              <a:sym typeface="Arial"/>
            </a:endParaRPr>
          </a:p>
        </p:txBody>
      </p:sp>
      <p:sp>
        <p:nvSpPr>
          <p:cNvPr id="5332" name="Google Shape;5332;p7"/>
          <p:cNvSpPr/>
          <p:nvPr/>
        </p:nvSpPr>
        <p:spPr>
          <a:xfrm>
            <a:off x="624426" y="2655306"/>
            <a:ext cx="10943147" cy="1519473"/>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Ensures the achievement of sales goals to include evaluating current business, leveraging data analysis, identifying new sales opportunities by identifying prospects, developing strategy to achieve targets and developing and executing action plans</a:t>
            </a:r>
            <a:endParaRPr sz="1000" b="0" i="0" u="none"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Identifies new business opportunities with prospects and evaluating their position in the industry, researching and analyzing strategies</a:t>
            </a:r>
            <a:endParaRPr sz="1000" b="0" i="0" u="none"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Sells set of solutions from ACME by establishing contact and developing relationships with prospects, recommending solutions</a:t>
            </a:r>
            <a:endParaRPr sz="1000" b="0" i="0" u="none"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Serves as the point person on sales pursuits, but does not serve as the point person for maintaining the relationship with the account</a:t>
            </a:r>
            <a:endParaRPr dirty="0">
              <a:latin typeface="Avenir Next LT Pro" panose="020B0504020202020204" pitchFamily="34" charset="0"/>
            </a:endParaRP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24426" y="4248706"/>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Propose &amp; Close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Manage Existing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Customer Relationships</a:t>
                </a:r>
                <a:endParaRPr sz="1000" b="0" i="0" u="none" strike="noStrike" cap="none" dirty="0">
                  <a:solidFill>
                    <a:srgbClr val="4D4D4D"/>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Identify &amp; Qualify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Expansion</a:t>
                </a:r>
                <a:endParaRPr sz="1000" b="0" i="0" u="none" strike="noStrike" cap="none" dirty="0">
                  <a:solidFill>
                    <a:srgbClr val="4D4D4D"/>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Propose &amp; Close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Growth Opportunities</a:t>
                </a:r>
                <a:endParaRPr sz="1000" b="0" i="0" u="none" strike="noStrike" cap="none" dirty="0">
                  <a:solidFill>
                    <a:srgbClr val="4D4D4D"/>
                  </a:solidFill>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Retain </a:t>
                </a:r>
                <a:endParaRPr sz="1000" b="0" i="0" u="none" strike="noStrike" cap="none" dirty="0">
                  <a:solidFill>
                    <a:srgbClr val="4D4D4D"/>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Accounts</a:t>
                </a:r>
                <a:endParaRPr sz="1000" b="0" i="0" u="none" strike="noStrike" cap="none" dirty="0">
                  <a:solidFill>
                    <a:srgbClr val="4D4D4D"/>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Identify &amp; Qualify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r>
                          <a:rPr lang="en-US" sz="1400" u="none" strike="noStrike" cap="none" dirty="0">
                            <a:latin typeface="Arial"/>
                            <a:ea typeface="Arial"/>
                            <a:cs typeface="Arial"/>
                            <a:sym typeface="Arial"/>
                          </a:rPr>
                          <a:t>x</a:t>
                        </a:r>
                        <a:endParaRPr sz="14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165271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3028337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Existing Account Executive (Farmer)</a:t>
            </a:r>
            <a:endParaRPr sz="1600" dirty="0">
              <a:solidFill>
                <a:schemeClr val="bg1"/>
              </a:solidFill>
              <a:latin typeface="+mj-lt"/>
            </a:endParaRP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3</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Existing Account Executive (AE) is responsible for identifying and generating new sales within existing install based inside assigned accounts and territory. </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Individual contributor that coordinates with the account management team to target opportunities, develop account specific sales strategy and close new opportunities within install base</a:t>
            </a:r>
          </a:p>
        </p:txBody>
      </p:sp>
      <p:sp>
        <p:nvSpPr>
          <p:cNvPr id="5332" name="Google Shape;5332;p7"/>
          <p:cNvSpPr/>
          <p:nvPr/>
        </p:nvSpPr>
        <p:spPr>
          <a:xfrm>
            <a:off x="624426" y="2655306"/>
            <a:ext cx="10943147" cy="1519473"/>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Ensures the achievement of sales goals to include evaluating current business, leveraging data analysis, identifying new sales opportunities within install base, developing strategy to achieve targets and developing and executing action plans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Identifies existing business opportunities with install base and evaluating their position in the account, researching and analyzing strategies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Sells set of cloud solutions from ACME by developing relationships with customers, recommending solutions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Serves as the point person on sales pursuits within install base, but does not serve as the point person for maintaining the relationship with the account</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24426" y="4248706"/>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Manage Existing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Customer Relationships</a:t>
                </a:r>
                <a:endParaRPr sz="1000" b="0" i="0" u="none" strike="noStrike" cap="none" dirty="0">
                  <a:solidFill>
                    <a:schemeClr val="bg1"/>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Identify &amp; Qualify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Expansion</a:t>
                </a:r>
                <a:endParaRPr sz="1000" b="0" i="0" u="none" strike="noStrike" cap="none" dirty="0">
                  <a:solidFill>
                    <a:schemeClr val="bg1"/>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Propose &amp; Close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Growth Opportunities</a:t>
                </a:r>
                <a:endParaRPr sz="1000" b="0" i="0" u="none" strike="noStrike" cap="none" dirty="0">
                  <a:solidFill>
                    <a:schemeClr val="bg1"/>
                  </a:solidFill>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Retain </a:t>
                </a:r>
                <a:endParaRPr sz="1000" b="0" i="0" u="none" strike="noStrike" cap="none" dirty="0">
                  <a:solidFill>
                    <a:schemeClr val="bg1"/>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Accounts</a:t>
                </a:r>
                <a:endParaRPr sz="1000" b="0" i="0" u="none" strike="noStrike" cap="none" dirty="0">
                  <a:solidFill>
                    <a:schemeClr val="bg1"/>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Identify &amp; Qualify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extLst>
                <p:ext uri="{D42A27DB-BD31-4B8C-83A1-F6EECF244321}">
                  <p14:modId xmlns:p14="http://schemas.microsoft.com/office/powerpoint/2010/main" val="1847673438"/>
                </p:ext>
              </p:extLst>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endParaRPr sz="1400" u="none" strike="noStrike" cap="none" dirty="0">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a:ln>
                              <a:noFill/>
                            </a:ln>
                            <a:solidFill>
                              <a:srgbClr val="071E31"/>
                            </a:solidFill>
                            <a:effectLst/>
                            <a:uLnTx/>
                            <a:uFillTx/>
                            <a:latin typeface="Arial"/>
                            <a:ea typeface="Arial"/>
                            <a:cs typeface="Arial"/>
                            <a:sym typeface="Arial"/>
                          </a:rPr>
                          <a:t>x</a:t>
                        </a: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a:ln>
                              <a:noFill/>
                            </a:ln>
                            <a:solidFill>
                              <a:srgbClr val="071E31"/>
                            </a:solidFill>
                            <a:effectLst/>
                            <a:uLnTx/>
                            <a:uFillTx/>
                            <a:latin typeface="Arial"/>
                            <a:ea typeface="Arial"/>
                            <a:cs typeface="Arial"/>
                            <a:sym typeface="Arial"/>
                          </a:rPr>
                          <a:t>x</a:t>
                        </a: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dirty="0">
                            <a:ln>
                              <a:noFill/>
                            </a:ln>
                            <a:solidFill>
                              <a:srgbClr val="071E31"/>
                            </a:solidFill>
                            <a:effectLst/>
                            <a:uLnTx/>
                            <a:uFillTx/>
                            <a:latin typeface="Arial"/>
                            <a:ea typeface="Arial"/>
                            <a:cs typeface="Arial"/>
                            <a:sym typeface="Arial"/>
                          </a:rPr>
                          <a:t>x</a:t>
                        </a: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66842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2800591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0719"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Channel Account Manager (CAM) </a:t>
            </a:r>
            <a:endParaRPr sz="1600" dirty="0">
              <a:solidFill>
                <a:schemeClr val="bg1"/>
              </a:solidFill>
              <a:latin typeface="+mj-lt"/>
            </a:endParaRP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4</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Channel Account Manager (CAM) is responsible for driving bookings growth from new and existing channel partnerships through execution of a clear partner strategy in tandem with solid product expertise</a:t>
            </a:r>
          </a:p>
        </p:txBody>
      </p:sp>
      <p:sp>
        <p:nvSpPr>
          <p:cNvPr id="5332" name="Google Shape;5332;p7"/>
          <p:cNvSpPr/>
          <p:nvPr/>
        </p:nvSpPr>
        <p:spPr>
          <a:xfrm>
            <a:off x="634752" y="2655306"/>
            <a:ext cx="10943147" cy="1903104"/>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Resolve partner-related issues and sales conflicts in an ethical and fair manner aligned with ACME’s rules of engagement as well as in a timely fashion</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Manage sales strategies with designated partners through consultative relationship building, including joint business planning with Partner principles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Understand different partner nuance by product portfolio and routes to market</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Provide training to partners to more effectively market, sell, deploy and support ACME products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Identify, develop and expand positive relationships with new and existing ACME Channel Partners and positioning ACME to maximize sales and revenue growth</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Coordinate with the Account Executives for seamless transition of opportunities</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17013" y="4632337"/>
            <a:ext cx="10957974" cy="1636781"/>
            <a:chOff x="611188" y="3124438"/>
            <a:chExt cx="11547124" cy="1775896"/>
          </a:xfrm>
        </p:grpSpPr>
        <p:sp>
          <p:nvSpPr>
            <p:cNvPr id="5333" name="Google Shape;5333;p7"/>
            <p:cNvSpPr/>
            <p:nvPr/>
          </p:nvSpPr>
          <p:spPr>
            <a:xfrm>
              <a:off x="611188" y="3124438"/>
              <a:ext cx="11547124" cy="1775896"/>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Secondary</a:t>
                </a:r>
                <a:endParaRPr sz="1200" b="0" i="0" u="none" strike="noStrike" cap="none" dirty="0">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Propose &amp; Close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Manage Existing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Customer Relationships</a:t>
                </a:r>
                <a:endParaRPr sz="1000" b="0" i="0" u="none" strike="noStrike" cap="none" dirty="0">
                  <a:solidFill>
                    <a:schemeClr val="bg1"/>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Identify &amp; Qualify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Expansion</a:t>
                </a:r>
                <a:endParaRPr sz="1000" b="0" i="0" u="none" strike="noStrike" cap="none" dirty="0">
                  <a:solidFill>
                    <a:schemeClr val="bg1"/>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Propose &amp; Close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Growth Opportunities</a:t>
                </a:r>
                <a:endParaRPr sz="1000" b="0" i="0" u="none" strike="noStrike" cap="none" dirty="0">
                  <a:solidFill>
                    <a:schemeClr val="bg1"/>
                  </a:solidFill>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Retain </a:t>
                </a:r>
                <a:endParaRPr sz="1000" b="0" i="0" u="none" strike="noStrike" cap="none" dirty="0">
                  <a:solidFill>
                    <a:srgbClr val="4D4D4D"/>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Accounts</a:t>
                </a:r>
                <a:endParaRPr sz="1000" b="0" i="0" u="none" strike="noStrike" cap="none" dirty="0">
                  <a:solidFill>
                    <a:srgbClr val="4D4D4D"/>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Identify &amp; Qualify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extLst>
                <p:ext uri="{D42A27DB-BD31-4B8C-83A1-F6EECF244321}">
                  <p14:modId xmlns:p14="http://schemas.microsoft.com/office/powerpoint/2010/main" val="2158744202"/>
                </p:ext>
              </p:extLst>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r>
                          <a:rPr lang="en-US" sz="1400" u="none" strike="noStrike" cap="none" dirty="0">
                            <a:latin typeface="Arial"/>
                            <a:ea typeface="Arial"/>
                            <a:cs typeface="Arial"/>
                            <a:sym typeface="Arial"/>
                          </a:rPr>
                          <a:t>x</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dirty="0">
                            <a:ln>
                              <a:noFill/>
                            </a:ln>
                            <a:solidFill>
                              <a:srgbClr val="071E31"/>
                            </a:solidFill>
                            <a:effectLst/>
                            <a:uLnTx/>
                            <a:uFillTx/>
                            <a:latin typeface="Arial"/>
                            <a:ea typeface="Arial"/>
                            <a:cs typeface="Arial"/>
                            <a:sym typeface="Arial"/>
                          </a:rPr>
                          <a:t>x</a:t>
                        </a: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171694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277284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Business Development Representative (BDR)</a:t>
            </a: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5</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Business Development Representative (BDR) is responsible for identifying and building relationships new logos within all buyer segments within their product specialization</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The role will work in coordination with Lead Development Representatives, Account Executives, and Marketing to coordinate the execution and communication of technical expertise</a:t>
            </a:r>
          </a:p>
        </p:txBody>
      </p:sp>
      <p:sp>
        <p:nvSpPr>
          <p:cNvPr id="5332" name="Google Shape;5332;p7"/>
          <p:cNvSpPr/>
          <p:nvPr/>
        </p:nvSpPr>
        <p:spPr>
          <a:xfrm>
            <a:off x="624426" y="2655306"/>
            <a:ext cx="10943147" cy="1776747"/>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Present our company to potential prospects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Manage, follow and nurture leads through the beginning funnel of the pipeline</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Set up meetings or calls between (prospective) customers and Sales Executives or Product Owners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Articulate ACME’s value proposition through presentations, demonstrations, and open discussions with C-level executives and key decision makers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Identify ACME product fit by establishing contact with prospects/customers and recommending viable solutions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Deliver a strategic narrative that educates clients about industry trends and how ACME fits into that new future, being an ambassador for the company’s products</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21124" y="4495231"/>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Manage Existing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Customer Relationships</a:t>
                </a:r>
                <a:endParaRPr sz="1000" b="0" i="0" u="none" strike="noStrike" cap="none" dirty="0">
                  <a:solidFill>
                    <a:srgbClr val="4D4D4D"/>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Identify &amp; Qualify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Expansion</a:t>
                </a:r>
                <a:endParaRPr sz="1000" b="0" i="0" u="none" strike="noStrike" cap="none" dirty="0">
                  <a:solidFill>
                    <a:srgbClr val="4D4D4D"/>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Propose &amp; Close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Growth Opportunities</a:t>
                </a:r>
                <a:endParaRPr sz="1000" b="0" i="0" u="none" strike="noStrike" cap="none" dirty="0">
                  <a:solidFill>
                    <a:srgbClr val="4D4D4D"/>
                  </a:solidFill>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Retain </a:t>
                </a:r>
                <a:endParaRPr sz="1000" b="0" i="0" u="none" strike="noStrike" cap="none" dirty="0">
                  <a:solidFill>
                    <a:srgbClr val="4D4D4D"/>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Accounts</a:t>
                </a:r>
                <a:endParaRPr sz="1000" b="0" i="0" u="none" strike="noStrike" cap="none" dirty="0">
                  <a:solidFill>
                    <a:srgbClr val="4D4D4D"/>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Identify &amp; Qualify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r>
                          <a:rPr lang="en-US" sz="1400" u="none" strike="noStrike" cap="none" dirty="0">
                            <a:latin typeface="Arial"/>
                            <a:ea typeface="Arial"/>
                            <a:cs typeface="Arial"/>
                            <a:sym typeface="Arial"/>
                          </a:rPr>
                          <a:t>x</a:t>
                        </a:r>
                        <a:endParaRPr sz="14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94677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3344328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Lead Development Representative (LDR)</a:t>
            </a: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6</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Lead Development Representative (LDR) is responsible for building rapport with prospects, and nurturing prospect until they turn ‘warm’ (propensity to buy)</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The role will work in coordination with Business Development Representatives, Account Executives, and Marketing to coordinate the execution and communication of technical expertise</a:t>
            </a:r>
          </a:p>
        </p:txBody>
      </p:sp>
      <p:sp>
        <p:nvSpPr>
          <p:cNvPr id="5332" name="Google Shape;5332;p7"/>
          <p:cNvSpPr/>
          <p:nvPr/>
        </p:nvSpPr>
        <p:spPr>
          <a:xfrm>
            <a:off x="624426" y="2655306"/>
            <a:ext cx="10943147" cy="1776747"/>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Identify and qualify new opportunities for ACME </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Nurture unqualified prospects for the field sales organization to further expand future footprint</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Leverage lead development processes to gain trust and credibility with prospects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Understand the prospect’s environment and introduce new concepts to solve the prospect's problems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Deliver a strategic narrative that educates prospect about industry trends and how ACME fits into that new future, acting as an ambassador for the company’s products</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21124" y="4495231"/>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Manage Existing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Customer Relationships</a:t>
                </a:r>
                <a:endParaRPr sz="1000" b="0" i="0" u="none" strike="noStrike" cap="none" dirty="0">
                  <a:solidFill>
                    <a:srgbClr val="4D4D4D"/>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Identify &amp; Qualify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Expansion</a:t>
                </a:r>
                <a:endParaRPr sz="1000" b="0" i="0" u="none" strike="noStrike" cap="none" dirty="0">
                  <a:solidFill>
                    <a:srgbClr val="4D4D4D"/>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Propose &amp; Close </a:t>
                </a:r>
                <a:br>
                  <a:rPr lang="en-US" sz="1000" b="0" i="0" u="none" strike="noStrike" cap="none" dirty="0">
                    <a:solidFill>
                      <a:srgbClr val="4D4D4D"/>
                    </a:solidFill>
                    <a:latin typeface="Avenir Next LT Pro" panose="020B0504020202020204" pitchFamily="34" charset="0"/>
                    <a:sym typeface="Arial"/>
                  </a:rPr>
                </a:br>
                <a:r>
                  <a:rPr lang="en-US" sz="1000" b="0" i="0" u="none" strike="noStrike" cap="none" dirty="0">
                    <a:solidFill>
                      <a:srgbClr val="4D4D4D"/>
                    </a:solidFill>
                    <a:latin typeface="Avenir Next LT Pro" panose="020B0504020202020204" pitchFamily="34" charset="0"/>
                    <a:sym typeface="Arial"/>
                  </a:rPr>
                  <a:t>Growth Opportunities</a:t>
                </a:r>
                <a:endParaRPr sz="1000" b="0" i="0" u="none" strike="noStrike" cap="none" dirty="0">
                  <a:solidFill>
                    <a:srgbClr val="4D4D4D"/>
                  </a:solidFill>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Retain </a:t>
                </a:r>
                <a:endParaRPr sz="1000" b="0" i="0" u="none" strike="noStrike" cap="none" dirty="0">
                  <a:solidFill>
                    <a:srgbClr val="4D4D4D"/>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rgbClr val="4D4D4D"/>
                    </a:solidFill>
                    <a:latin typeface="Avenir Next LT Pro" panose="020B0504020202020204" pitchFamily="34" charset="0"/>
                    <a:sym typeface="Arial"/>
                  </a:rPr>
                  <a:t>Accounts</a:t>
                </a:r>
                <a:endParaRPr sz="1000" b="0" i="0" u="none" strike="noStrike" cap="none" dirty="0">
                  <a:solidFill>
                    <a:srgbClr val="4D4D4D"/>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solidFill>
                      <a:srgbClr val="FFFFFF"/>
                    </a:solidFill>
                    <a:latin typeface="Avenir Next LT Pro" panose="020B0504020202020204" pitchFamily="34" charset="0"/>
                    <a:sym typeface="Arial"/>
                  </a:rPr>
                  <a:t>Identify &amp; Qualify </a:t>
                </a:r>
                <a:br>
                  <a:rPr lang="en-US" sz="1000" b="0" i="0" u="none" strike="noStrike" cap="none" dirty="0">
                    <a:solidFill>
                      <a:srgbClr val="FFFFFF"/>
                    </a:solidFill>
                    <a:latin typeface="Avenir Next LT Pro" panose="020B0504020202020204" pitchFamily="34" charset="0"/>
                    <a:sym typeface="Arial"/>
                  </a:rPr>
                </a:br>
                <a:r>
                  <a:rPr lang="en-US" sz="1000" b="0" i="0" u="none" strike="noStrike" cap="none" dirty="0">
                    <a:solidFill>
                      <a:srgbClr val="FFFFFF"/>
                    </a:solidFill>
                    <a:latin typeface="Avenir Next LT Pro" panose="020B0504020202020204" pitchFamily="34" charset="0"/>
                    <a:sym typeface="Arial"/>
                  </a:rPr>
                  <a:t>New Logo</a:t>
                </a:r>
                <a:endParaRPr sz="1000" b="0" i="0" u="none" strike="noStrike" cap="none" dirty="0">
                  <a:solidFill>
                    <a:srgbClr val="FFFFFF"/>
                  </a:solidFill>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r>
                          <a:rPr lang="en-US" sz="1400" u="none" strike="noStrike" cap="none" dirty="0">
                            <a:latin typeface="Arial"/>
                            <a:ea typeface="Arial"/>
                            <a:cs typeface="Arial"/>
                            <a:sym typeface="Arial"/>
                          </a:rPr>
                          <a:t>x</a:t>
                        </a:r>
                        <a:endParaRPr sz="14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190926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3315199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Customer Success Manager (CSM)</a:t>
            </a:r>
            <a:endParaRPr sz="1600" dirty="0">
              <a:solidFill>
                <a:schemeClr val="bg1"/>
              </a:solidFill>
              <a:latin typeface="+mj-lt"/>
            </a:endParaRP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7</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Drive retention via onboarding, training and related customer facing activities.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Enable customers to achieve their desired objectives through demonstrated business value, challenging them to go further and think bigger, resulting in world class customer retention, growth and advocacy. </a:t>
            </a:r>
          </a:p>
        </p:txBody>
      </p:sp>
      <p:sp>
        <p:nvSpPr>
          <p:cNvPr id="5332" name="Google Shape;5332;p7"/>
          <p:cNvSpPr/>
          <p:nvPr/>
        </p:nvSpPr>
        <p:spPr>
          <a:xfrm>
            <a:off x="624426" y="2655306"/>
            <a:ext cx="10943147" cy="1776747"/>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Facilitate product onboarding with new customers and serve as account main point of contact</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Develop strong relationships with existing customers’ C-suite executives, all key decision makers, and influencers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Develop and execute retention strategies as part of the customer success plan for accounts to mitigate account churn and improve key customer journey KPIs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Define business outcomes and orchestrate comprehensive success plans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Interpret and act on customer product usage information focusing on mitigating cancellations and identifying revenue growth opportunities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Use product expertise to demonstrate and educate customers on relevant functionality resulting in cross sell and upsell opportunities</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09599" y="4511473"/>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Manage Existing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Customer Relationships</a:t>
                </a:r>
                <a:endParaRPr sz="1000" b="0" i="0" u="none" strike="noStrike" cap="none" dirty="0">
                  <a:solidFill>
                    <a:schemeClr val="bg1"/>
                  </a:solidFill>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Identify &amp; Qualify </a:t>
                </a:r>
                <a:br>
                  <a:rPr lang="en-US" sz="1000" b="0" i="0" u="none" strike="noStrike" cap="none" dirty="0">
                    <a:solidFill>
                      <a:schemeClr val="bg1"/>
                    </a:solidFill>
                    <a:latin typeface="Avenir Next LT Pro" panose="020B0504020202020204" pitchFamily="34" charset="0"/>
                    <a:sym typeface="Arial"/>
                  </a:rPr>
                </a:br>
                <a:r>
                  <a:rPr lang="en-US" sz="1000" b="0" i="0" u="none" strike="noStrike" cap="none" dirty="0">
                    <a:solidFill>
                      <a:schemeClr val="bg1"/>
                    </a:solidFill>
                    <a:latin typeface="Avenir Next LT Pro" panose="020B0504020202020204" pitchFamily="34" charset="0"/>
                    <a:sym typeface="Arial"/>
                  </a:rPr>
                  <a:t>Expansion</a:t>
                </a:r>
                <a:endParaRPr sz="1000" b="0" i="0" u="none" strike="noStrike" cap="none" dirty="0">
                  <a:solidFill>
                    <a:schemeClr val="bg1"/>
                  </a:solidFill>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Growth Opportunities</a:t>
                </a:r>
                <a:endParaRPr sz="1000" b="0" i="0" u="none" strike="noStrike" cap="none" dirty="0">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Retain </a:t>
                </a:r>
                <a:endParaRPr sz="1000" b="0" i="0" u="none" strike="noStrike" cap="none" dirty="0">
                  <a:solidFill>
                    <a:schemeClr val="bg1"/>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Accounts</a:t>
                </a:r>
                <a:endParaRPr sz="1000" b="0" i="0" u="none" strike="noStrike" cap="none" dirty="0">
                  <a:solidFill>
                    <a:schemeClr val="bg1"/>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Identify &amp; Qualify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endParaRPr sz="1400" u="none" strike="noStrike" cap="none" dirty="0">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a:ln>
                              <a:noFill/>
                            </a:ln>
                            <a:solidFill>
                              <a:srgbClr val="071E31"/>
                            </a:solidFill>
                            <a:effectLst/>
                            <a:uLnTx/>
                            <a:uFillTx/>
                            <a:latin typeface="Arial"/>
                            <a:ea typeface="Arial"/>
                            <a:cs typeface="Arial"/>
                            <a:sym typeface="Arial"/>
                          </a:rPr>
                          <a:t>x</a:t>
                        </a: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a:ln>
                              <a:noFill/>
                            </a:ln>
                            <a:solidFill>
                              <a:srgbClr val="071E31"/>
                            </a:solidFill>
                            <a:effectLst/>
                            <a:uLnTx/>
                            <a:uFillTx/>
                            <a:latin typeface="Arial"/>
                            <a:ea typeface="Arial"/>
                            <a:cs typeface="Arial"/>
                            <a:sym typeface="Arial"/>
                          </a:rPr>
                          <a:t>x</a:t>
                        </a: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dirty="0">
                            <a:ln>
                              <a:noFill/>
                            </a:ln>
                            <a:solidFill>
                              <a:srgbClr val="071E31"/>
                            </a:solidFill>
                            <a:effectLst/>
                            <a:uLnTx/>
                            <a:uFillTx/>
                            <a:latin typeface="Arial"/>
                            <a:ea typeface="Arial"/>
                            <a:cs typeface="Arial"/>
                            <a:sym typeface="Arial"/>
                          </a:rPr>
                          <a:t>x</a:t>
                        </a: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60774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8"/>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E22B722-27ED-F81A-17C1-E7894D4B07A7}"/>
              </a:ext>
            </a:extLst>
          </p:cNvPr>
          <p:cNvGraphicFramePr>
            <a:graphicFrameLocks noChangeAspect="1"/>
          </p:cNvGraphicFramePr>
          <p:nvPr>
            <p:custDataLst>
              <p:tags r:id="rId1"/>
            </p:custDataLst>
            <p:extLst>
              <p:ext uri="{D42A27DB-BD31-4B8C-83A1-F6EECF244321}">
                <p14:modId xmlns:p14="http://schemas.microsoft.com/office/powerpoint/2010/main" val="174019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18" name="think-cell data - do not delete" hidden="1">
                        <a:extLst>
                          <a:ext uri="{FF2B5EF4-FFF2-40B4-BE49-F238E27FC236}">
                            <a16:creationId xmlns:a16="http://schemas.microsoft.com/office/drawing/2014/main" id="{FE22B722-27ED-F81A-17C1-E7894D4B07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29" name="Google Shape;5329;p7"/>
          <p:cNvSpPr txBox="1">
            <a:spLocks noGrp="1"/>
          </p:cNvSpPr>
          <p:nvPr>
            <p:ph type="title"/>
          </p:nvPr>
        </p:nvSpPr>
        <p:spPr>
          <a:xfrm>
            <a:off x="624426" y="785098"/>
            <a:ext cx="10971212" cy="365760"/>
          </a:xfrm>
          <a:prstGeom prst="rect">
            <a:avLst/>
          </a:prstGeom>
          <a:solidFill>
            <a:schemeClr val="tx2"/>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2"/>
              </a:buClr>
              <a:buSzPts val="1800"/>
              <a:buNone/>
            </a:pPr>
            <a:r>
              <a:rPr lang="en-US" sz="1600" dirty="0">
                <a:solidFill>
                  <a:schemeClr val="bg1"/>
                </a:solidFill>
                <a:latin typeface="+mj-lt"/>
              </a:rPr>
              <a:t>Renewals Representative </a:t>
            </a:r>
            <a:endParaRPr sz="1600" dirty="0">
              <a:solidFill>
                <a:schemeClr val="bg1"/>
              </a:solidFill>
              <a:latin typeface="+mj-lt"/>
            </a:endParaRPr>
          </a:p>
        </p:txBody>
      </p:sp>
      <p:sp>
        <p:nvSpPr>
          <p:cNvPr id="5330" name="Google Shape;5330;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4D4D4D"/>
                </a:solidFill>
                <a:latin typeface="Arial"/>
                <a:ea typeface="Arial"/>
                <a:cs typeface="Arial"/>
                <a:sym typeface="Arial"/>
              </a:rPr>
              <a:t>8</a:t>
            </a:fld>
            <a:endParaRPr sz="1200" b="0" i="0" u="none" strike="noStrike" cap="none">
              <a:solidFill>
                <a:srgbClr val="4D4D4D"/>
              </a:solidFill>
              <a:latin typeface="Arial"/>
              <a:ea typeface="Arial"/>
              <a:cs typeface="Arial"/>
              <a:sym typeface="Arial"/>
            </a:endParaRPr>
          </a:p>
        </p:txBody>
      </p:sp>
      <p:sp>
        <p:nvSpPr>
          <p:cNvPr id="5331" name="Google Shape;5331;p7"/>
          <p:cNvSpPr/>
          <p:nvPr/>
        </p:nvSpPr>
        <p:spPr>
          <a:xfrm>
            <a:off x="624426" y="1214261"/>
            <a:ext cx="5471574" cy="1367118"/>
          </a:xfrm>
          <a:prstGeom prst="rect">
            <a:avLst/>
          </a:prstGeom>
          <a:solidFill>
            <a:schemeClr val="bg1">
              <a:lumMod val="95000"/>
            </a:schemeClr>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20000"/>
              </a:lnSpc>
              <a:spcBef>
                <a:spcPts val="200"/>
              </a:spcBef>
              <a:spcAft>
                <a:spcPts val="200"/>
              </a:spcAft>
              <a:buClr>
                <a:srgbClr val="000000"/>
              </a:buClr>
              <a:buSzPts val="1100"/>
              <a:buFont typeface="Arial"/>
              <a:buNone/>
            </a:pPr>
            <a:r>
              <a:rPr lang="en-US" sz="1200" b="1" i="0" strike="noStrike" cap="none" dirty="0">
                <a:solidFill>
                  <a:srgbClr val="4D4D4D"/>
                </a:solidFill>
                <a:latin typeface="Avenir Next LT Pro" panose="020B0504020202020204" pitchFamily="34" charset="0"/>
                <a:sym typeface="Arial"/>
              </a:rPr>
              <a:t>Job Summary:</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Execute processes that ensure timely renewals</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Follow-up with quoted customers until the renewals are closed</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Track cancellations and reasons for cancellations</a:t>
            </a:r>
          </a:p>
        </p:txBody>
      </p:sp>
      <p:sp>
        <p:nvSpPr>
          <p:cNvPr id="5332" name="Google Shape;5332;p7"/>
          <p:cNvSpPr/>
          <p:nvPr/>
        </p:nvSpPr>
        <p:spPr>
          <a:xfrm>
            <a:off x="624426" y="2655306"/>
            <a:ext cx="10943147" cy="1759179"/>
          </a:xfrm>
          <a:prstGeom prst="rect">
            <a:avLst/>
          </a:prstGeom>
          <a:solidFill>
            <a:schemeClr val="lt1"/>
          </a:solid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200"/>
              </a:spcBef>
              <a:spcAft>
                <a:spcPts val="200"/>
              </a:spcAft>
              <a:buClr>
                <a:srgbClr val="000000"/>
              </a:buClr>
              <a:buSzPts val="1050"/>
              <a:buFont typeface="Arial"/>
              <a:buNone/>
            </a:pPr>
            <a:r>
              <a:rPr lang="en-US" sz="1200" b="1" i="0" strike="noStrike" cap="none" dirty="0">
                <a:solidFill>
                  <a:srgbClr val="4D4D4D"/>
                </a:solidFill>
                <a:latin typeface="Avenir Next LT Pro" panose="020B0504020202020204" pitchFamily="34" charset="0"/>
                <a:sym typeface="Arial"/>
              </a:rPr>
              <a:t>Primary Responsibilities:</a:t>
            </a:r>
            <a:endParaRPr sz="1200" b="0" i="0" strike="noStrike" cap="none" dirty="0">
              <a:solidFill>
                <a:srgbClr val="4D4D4D"/>
              </a:solidFill>
              <a:latin typeface="Avenir Next LT Pro" panose="020B0504020202020204" pitchFamily="34" charset="0"/>
              <a:sym typeface="Arial"/>
            </a:endParaRP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Work with existing customers to maintain our high renewal close rate and team quota</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Process a large volume of renewals by preparing renewal letters, quotations, notifications of upcoming service updates</a:t>
            </a:r>
          </a:p>
          <a:p>
            <a:pPr marL="171450" indent="-17145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Prepare and provide customers renewal quotes within 180 days of support expiration; manage auto renewal communication and process purchase orders on an ad hoc basis </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Promote insights relevant to customers’ workflow and act as a voice of the customer internally, feeding back their experiences</a:t>
            </a:r>
          </a:p>
          <a:p>
            <a:pPr marL="171450" indent="-17145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Monitor account usage and prepare utilization reports; escalate potential pain points to Customer </a:t>
            </a:r>
            <a:r>
              <a:rPr lang="en-US" sz="1000" dirty="0">
                <a:solidFill>
                  <a:srgbClr val="4D4D4D"/>
                </a:solidFill>
                <a:latin typeface="Avenir Next LT Pro" panose="020B0504020202020204" pitchFamily="34" charset="0"/>
                <a:sym typeface="Arial"/>
              </a:rPr>
              <a:t>S</a:t>
            </a:r>
            <a:r>
              <a:rPr lang="en-US" sz="1000" b="0" i="0" u="none" strike="noStrike" cap="none" dirty="0">
                <a:solidFill>
                  <a:srgbClr val="4D4D4D"/>
                </a:solidFill>
                <a:latin typeface="Avenir Next LT Pro" panose="020B0504020202020204" pitchFamily="34" charset="0"/>
                <a:sym typeface="Arial"/>
              </a:rPr>
              <a:t>uccess team </a:t>
            </a:r>
          </a:p>
          <a:p>
            <a:pPr marL="171450" marR="0" lvl="0" indent="-171450" algn="l" rtl="0">
              <a:lnSpc>
                <a:spcPct val="120000"/>
              </a:lnSpc>
              <a:spcBef>
                <a:spcPts val="200"/>
              </a:spcBef>
              <a:spcAft>
                <a:spcPts val="200"/>
              </a:spcAft>
              <a:buClr>
                <a:srgbClr val="000000"/>
              </a:buClr>
              <a:buSzPts val="1100"/>
              <a:buFont typeface="Avenir"/>
              <a:buChar char="›"/>
            </a:pPr>
            <a:r>
              <a:rPr lang="en-US" sz="1000" b="0" i="0" u="none" strike="noStrike" cap="none" dirty="0">
                <a:solidFill>
                  <a:srgbClr val="4D4D4D"/>
                </a:solidFill>
                <a:latin typeface="Avenir Next LT Pro" panose="020B0504020202020204" pitchFamily="34" charset="0"/>
                <a:sym typeface="Arial"/>
              </a:rPr>
              <a:t>Work with Customer Success team to identify potential expansion opportunities</a:t>
            </a:r>
          </a:p>
        </p:txBody>
      </p:sp>
      <p:grpSp>
        <p:nvGrpSpPr>
          <p:cNvPr id="17" name="Group 16">
            <a:extLst>
              <a:ext uri="{FF2B5EF4-FFF2-40B4-BE49-F238E27FC236}">
                <a16:creationId xmlns:a16="http://schemas.microsoft.com/office/drawing/2014/main" id="{006DA572-5264-033F-477C-ACC1786D8367}"/>
              </a:ext>
            </a:extLst>
          </p:cNvPr>
          <p:cNvGrpSpPr/>
          <p:nvPr/>
        </p:nvGrpSpPr>
        <p:grpSpPr>
          <a:xfrm>
            <a:off x="624426" y="4488412"/>
            <a:ext cx="10957974" cy="1776747"/>
            <a:chOff x="611188" y="3124437"/>
            <a:chExt cx="11547124" cy="1776747"/>
          </a:xfrm>
        </p:grpSpPr>
        <p:sp>
          <p:nvSpPr>
            <p:cNvPr id="5333" name="Google Shape;5333;p7"/>
            <p:cNvSpPr/>
            <p:nvPr/>
          </p:nvSpPr>
          <p:spPr>
            <a:xfrm>
              <a:off x="611188" y="3124437"/>
              <a:ext cx="11547124" cy="1776747"/>
            </a:xfrm>
            <a:prstGeom prst="rect">
              <a:avLst/>
            </a:prstGeom>
            <a:noFill/>
            <a:ln w="12700" cap="flat" cmpd="sng">
              <a:solidFill>
                <a:srgbClr val="9FA49F"/>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FFFFFF"/>
                </a:buClr>
                <a:buSzPts val="1200"/>
                <a:buFont typeface="Arial"/>
                <a:buNone/>
              </a:pPr>
              <a:endParaRPr sz="1100" b="0" i="0" u="none" strike="noStrike" cap="none" dirty="0">
                <a:solidFill>
                  <a:srgbClr val="7F7F7F"/>
                </a:solidFill>
                <a:latin typeface="Avenir Next LT Pro" panose="020B0504020202020204" pitchFamily="34" charset="0"/>
                <a:sym typeface="Arial"/>
              </a:endParaRPr>
            </a:p>
          </p:txBody>
        </p:sp>
        <p:grpSp>
          <p:nvGrpSpPr>
            <p:cNvPr id="2" name="Group 1">
              <a:extLst>
                <a:ext uri="{FF2B5EF4-FFF2-40B4-BE49-F238E27FC236}">
                  <a16:creationId xmlns:a16="http://schemas.microsoft.com/office/drawing/2014/main" id="{6FA3C815-CECD-0A5E-1786-DB758B52368D}"/>
                </a:ext>
              </a:extLst>
            </p:cNvPr>
            <p:cNvGrpSpPr/>
            <p:nvPr/>
          </p:nvGrpSpPr>
          <p:grpSpPr>
            <a:xfrm>
              <a:off x="611188" y="4610747"/>
              <a:ext cx="2415338" cy="230792"/>
              <a:chOff x="9186198" y="4321167"/>
              <a:chExt cx="2415338" cy="230792"/>
            </a:xfrm>
          </p:grpSpPr>
          <p:sp>
            <p:nvSpPr>
              <p:cNvPr id="5340" name="Google Shape;5340;p7"/>
              <p:cNvSpPr txBox="1"/>
              <p:nvPr/>
            </p:nvSpPr>
            <p:spPr>
              <a:xfrm flipH="1">
                <a:off x="9186198" y="4322277"/>
                <a:ext cx="7611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4846"/>
                  </a:buClr>
                  <a:buSzPts val="900"/>
                  <a:buFont typeface="Arial"/>
                  <a:buNone/>
                </a:pPr>
                <a:r>
                  <a:rPr lang="en-US" sz="800" b="1" i="0" u="none" strike="noStrike" cap="none" dirty="0">
                    <a:solidFill>
                      <a:srgbClr val="4C4846"/>
                    </a:solidFill>
                    <a:latin typeface="Arial"/>
                    <a:ea typeface="Arial"/>
                    <a:cs typeface="Arial"/>
                    <a:sym typeface="Arial"/>
                  </a:rPr>
                  <a:t>Key:</a:t>
                </a:r>
                <a:endParaRPr sz="1200" b="0" i="0" u="none" strike="noStrike" cap="none" dirty="0">
                  <a:solidFill>
                    <a:srgbClr val="000000"/>
                  </a:solidFill>
                  <a:latin typeface="Arial"/>
                  <a:ea typeface="Arial"/>
                  <a:cs typeface="Arial"/>
                  <a:sym typeface="Arial"/>
                </a:endParaRPr>
              </a:p>
            </p:txBody>
          </p:sp>
          <p:sp>
            <p:nvSpPr>
              <p:cNvPr id="5341" name="Google Shape;5341;p7"/>
              <p:cNvSpPr/>
              <p:nvPr/>
            </p:nvSpPr>
            <p:spPr>
              <a:xfrm>
                <a:off x="10620476" y="4393359"/>
                <a:ext cx="89700" cy="92400"/>
              </a:xfrm>
              <a:prstGeom prst="rect">
                <a:avLst/>
              </a:prstGeom>
              <a:solidFill>
                <a:srgbClr val="9FA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sp>
            <p:nvSpPr>
              <p:cNvPr id="5342" name="Google Shape;5342;p7"/>
              <p:cNvSpPr txBox="1"/>
              <p:nvPr/>
            </p:nvSpPr>
            <p:spPr>
              <a:xfrm>
                <a:off x="10679636" y="4321173"/>
                <a:ext cx="92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a:solidFill>
                      <a:srgbClr val="7F7F7F"/>
                    </a:solidFill>
                    <a:latin typeface="Arial"/>
                    <a:ea typeface="Arial"/>
                    <a:cs typeface="Arial"/>
                    <a:sym typeface="Arial"/>
                  </a:rPr>
                  <a:t>Secondary</a:t>
                </a:r>
                <a:endParaRPr sz="1200" b="0" i="0" u="none" strike="noStrike" cap="none">
                  <a:solidFill>
                    <a:srgbClr val="000000"/>
                  </a:solidFill>
                  <a:latin typeface="Arial"/>
                  <a:ea typeface="Arial"/>
                  <a:cs typeface="Arial"/>
                  <a:sym typeface="Arial"/>
                </a:endParaRPr>
              </a:p>
            </p:txBody>
          </p:sp>
          <p:sp>
            <p:nvSpPr>
              <p:cNvPr id="5343" name="Google Shape;5343;p7"/>
              <p:cNvSpPr txBox="1"/>
              <p:nvPr/>
            </p:nvSpPr>
            <p:spPr>
              <a:xfrm>
                <a:off x="9947921" y="4321167"/>
                <a:ext cx="7252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rial"/>
                  <a:buNone/>
                </a:pPr>
                <a:r>
                  <a:rPr lang="en-US" sz="900" b="0" i="0" u="none" strike="noStrike" cap="none" dirty="0">
                    <a:solidFill>
                      <a:srgbClr val="7F7F7F"/>
                    </a:solidFill>
                    <a:latin typeface="Arial"/>
                    <a:ea typeface="Arial"/>
                    <a:cs typeface="Arial"/>
                    <a:sym typeface="Arial"/>
                  </a:rPr>
                  <a:t>Primary</a:t>
                </a:r>
                <a:endParaRPr sz="1200" b="0" i="0" u="none" strike="noStrike" cap="none" dirty="0">
                  <a:solidFill>
                    <a:srgbClr val="000000"/>
                  </a:solidFill>
                  <a:latin typeface="Arial"/>
                  <a:ea typeface="Arial"/>
                  <a:cs typeface="Arial"/>
                  <a:sym typeface="Arial"/>
                </a:endParaRPr>
              </a:p>
            </p:txBody>
          </p:sp>
          <p:sp>
            <p:nvSpPr>
              <p:cNvPr id="5344" name="Google Shape;5344;p7"/>
              <p:cNvSpPr/>
              <p:nvPr/>
            </p:nvSpPr>
            <p:spPr>
              <a:xfrm>
                <a:off x="9884835" y="4393357"/>
                <a:ext cx="89700" cy="9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rgbClr val="000000"/>
                  </a:solidFill>
                  <a:latin typeface="Arial"/>
                  <a:ea typeface="Arial"/>
                  <a:cs typeface="Arial"/>
                  <a:sym typeface="Arial"/>
                </a:endParaRPr>
              </a:p>
            </p:txBody>
          </p:sp>
        </p:grpSp>
        <p:sp>
          <p:nvSpPr>
            <p:cNvPr id="5345" name="Google Shape;5345;p7"/>
            <p:cNvSpPr txBox="1"/>
            <p:nvPr/>
          </p:nvSpPr>
          <p:spPr>
            <a:xfrm>
              <a:off x="631190" y="3246787"/>
              <a:ext cx="3232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Avenir Next LT Pro" panose="020B0504020202020204" pitchFamily="34" charset="0"/>
                  <a:sym typeface="Arial"/>
                </a:rPr>
                <a:t>Buying Process: </a:t>
              </a:r>
              <a:endParaRPr sz="1600" b="0" i="0" u="none" strike="noStrike" cap="none" dirty="0">
                <a:solidFill>
                  <a:srgbClr val="4D4D4D"/>
                </a:solidFill>
                <a:latin typeface="Avenir Next LT Pro" panose="020B0504020202020204" pitchFamily="34" charset="0"/>
                <a:sym typeface="Arial"/>
              </a:endParaRPr>
            </a:p>
          </p:txBody>
        </p:sp>
        <p:grpSp>
          <p:nvGrpSpPr>
            <p:cNvPr id="5353" name="Google Shape;5353;p7"/>
            <p:cNvGrpSpPr/>
            <p:nvPr/>
          </p:nvGrpSpPr>
          <p:grpSpPr>
            <a:xfrm>
              <a:off x="611188" y="3637466"/>
              <a:ext cx="11416964" cy="914400"/>
              <a:chOff x="6281448" y="1605990"/>
              <a:chExt cx="5595680" cy="640200"/>
            </a:xfrm>
          </p:grpSpPr>
          <p:sp>
            <p:nvSpPr>
              <p:cNvPr id="5354" name="Google Shape;5354;p7"/>
              <p:cNvSpPr/>
              <p:nvPr/>
            </p:nvSpPr>
            <p:spPr>
              <a:xfrm>
                <a:off x="7083481" y="1605990"/>
                <a:ext cx="9339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sp>
            <p:nvSpPr>
              <p:cNvPr id="5355" name="Google Shape;5355;p7"/>
              <p:cNvSpPr/>
              <p:nvPr/>
            </p:nvSpPr>
            <p:spPr>
              <a:xfrm>
                <a:off x="7953859"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latin typeface="Avenir Next LT Pro" panose="020B0504020202020204" pitchFamily="34" charset="0"/>
                    <a:sym typeface="Arial"/>
                  </a:rPr>
                  <a:t>Manage Existing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Customer Relationships</a:t>
                </a:r>
                <a:endParaRPr sz="1000" b="0" i="0" u="none" strike="noStrike" cap="none" dirty="0">
                  <a:latin typeface="Avenir Next LT Pro" panose="020B0504020202020204" pitchFamily="34" charset="0"/>
                  <a:sym typeface="Arial"/>
                </a:endParaRPr>
              </a:p>
            </p:txBody>
          </p:sp>
          <p:sp>
            <p:nvSpPr>
              <p:cNvPr id="5356" name="Google Shape;5356;p7"/>
              <p:cNvSpPr/>
              <p:nvPr/>
            </p:nvSpPr>
            <p:spPr>
              <a:xfrm>
                <a:off x="8921598" y="1605990"/>
                <a:ext cx="10257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latin typeface="Avenir Next LT Pro" panose="020B0504020202020204" pitchFamily="34" charset="0"/>
                    <a:sym typeface="Arial"/>
                  </a:rPr>
                  <a:t>Identify &amp; Qualify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Expansion</a:t>
                </a:r>
                <a:endParaRPr sz="1000" b="0" i="0" u="none" strike="noStrike" cap="none" dirty="0">
                  <a:latin typeface="Avenir Next LT Pro" panose="020B0504020202020204" pitchFamily="34" charset="0"/>
                  <a:sym typeface="Arial"/>
                </a:endParaRPr>
              </a:p>
            </p:txBody>
          </p:sp>
          <p:sp>
            <p:nvSpPr>
              <p:cNvPr id="5357" name="Google Shape;5357;p7"/>
              <p:cNvSpPr/>
              <p:nvPr/>
            </p:nvSpPr>
            <p:spPr>
              <a:xfrm>
                <a:off x="9883688" y="1605990"/>
                <a:ext cx="1031400" cy="640200"/>
              </a:xfrm>
              <a:prstGeom prst="chevron">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latin typeface="Avenir Next LT Pro" panose="020B0504020202020204" pitchFamily="34" charset="0"/>
                    <a:sym typeface="Arial"/>
                  </a:rPr>
                  <a:t>Propose &amp; Close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Growth Opportunities</a:t>
                </a:r>
                <a:endParaRPr sz="1000" b="0" i="0" u="none" strike="noStrike" cap="none" dirty="0">
                  <a:latin typeface="Avenir Next LT Pro" panose="020B0504020202020204" pitchFamily="34" charset="0"/>
                  <a:sym typeface="Arial"/>
                </a:endParaRPr>
              </a:p>
            </p:txBody>
          </p:sp>
          <p:sp>
            <p:nvSpPr>
              <p:cNvPr id="5358" name="Google Shape;5358;p7"/>
              <p:cNvSpPr/>
              <p:nvPr/>
            </p:nvSpPr>
            <p:spPr>
              <a:xfrm>
                <a:off x="10851428" y="1605990"/>
                <a:ext cx="1025700" cy="640200"/>
              </a:xfrm>
              <a:prstGeom prst="chevron">
                <a:avLst>
                  <a:gd name="adj" fmla="val 18182"/>
                </a:avLst>
              </a:prstGeom>
              <a:solidFill>
                <a:schemeClr val="accent2"/>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Retain </a:t>
                </a:r>
                <a:endParaRPr sz="1000" b="0" i="0" u="none" strike="noStrike" cap="none" dirty="0">
                  <a:solidFill>
                    <a:schemeClr val="bg1"/>
                  </a:solidFill>
                  <a:latin typeface="Avenir Next LT Pro" panose="020B0504020202020204" pitchFamily="34" charset="0"/>
                  <a:sym typeface="Arial"/>
                </a:endParaRPr>
              </a:p>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dirty="0">
                    <a:solidFill>
                      <a:schemeClr val="bg1"/>
                    </a:solidFill>
                    <a:latin typeface="Avenir Next LT Pro" panose="020B0504020202020204" pitchFamily="34" charset="0"/>
                    <a:sym typeface="Arial"/>
                  </a:rPr>
                  <a:t>Accounts</a:t>
                </a:r>
                <a:endParaRPr sz="1000" b="0" i="0" u="none" strike="noStrike" cap="none" dirty="0">
                  <a:solidFill>
                    <a:schemeClr val="bg1"/>
                  </a:solidFill>
                  <a:latin typeface="Avenir Next LT Pro" panose="020B0504020202020204" pitchFamily="34" charset="0"/>
                  <a:sym typeface="Arial"/>
                </a:endParaRPr>
              </a:p>
            </p:txBody>
          </p:sp>
          <p:sp>
            <p:nvSpPr>
              <p:cNvPr id="5359" name="Google Shape;5359;p7"/>
              <p:cNvSpPr/>
              <p:nvPr/>
            </p:nvSpPr>
            <p:spPr>
              <a:xfrm>
                <a:off x="6281448" y="1605990"/>
                <a:ext cx="865800" cy="640200"/>
              </a:xfrm>
              <a:prstGeom prst="homePlate">
                <a:avLst>
                  <a:gd name="adj" fmla="val 18182"/>
                </a:avLst>
              </a:prstGeom>
              <a:solidFill>
                <a:schemeClr val="bg2">
                  <a:lumMod val="90000"/>
                </a:schemeClr>
              </a:solidFill>
              <a:ln w="28575" cap="flat" cmpd="sng">
                <a:solidFill>
                  <a:srgbClr val="CEDFEB"/>
                </a:solidFill>
                <a:prstDash val="solid"/>
                <a:round/>
                <a:headEnd type="none" w="sm" len="sm"/>
                <a:tailEnd type="none" w="sm" len="sm"/>
              </a:ln>
            </p:spPr>
            <p:txBody>
              <a:bodyPr spcFirstLastPara="1" wrap="square" lIns="71425" tIns="109525" rIns="0" bIns="109525" anchor="ctr" anchorCtr="0">
                <a:noAutofit/>
              </a:bodyPr>
              <a:lstStyle/>
              <a:p>
                <a:pPr marL="0" marR="0" lvl="0" indent="0" algn="ctr" rtl="0">
                  <a:lnSpc>
                    <a:spcPct val="100000"/>
                  </a:lnSpc>
                  <a:spcBef>
                    <a:spcPts val="0"/>
                  </a:spcBef>
                  <a:spcAft>
                    <a:spcPts val="0"/>
                  </a:spcAft>
                  <a:buClr>
                    <a:srgbClr val="4C4846"/>
                  </a:buClr>
                  <a:buSzPts val="900"/>
                  <a:buFont typeface="Arial"/>
                  <a:buNone/>
                </a:pPr>
                <a:r>
                  <a:rPr lang="en-US" sz="1000" b="0" i="0" u="none" strike="noStrike" cap="none" dirty="0">
                    <a:latin typeface="Avenir Next LT Pro" panose="020B0504020202020204" pitchFamily="34" charset="0"/>
                    <a:sym typeface="Arial"/>
                  </a:rPr>
                  <a:t>Identify &amp; Qualify </a:t>
                </a:r>
                <a:br>
                  <a:rPr lang="en-US" sz="1000" b="0" i="0" u="none" strike="noStrike" cap="none" dirty="0">
                    <a:latin typeface="Avenir Next LT Pro" panose="020B0504020202020204" pitchFamily="34" charset="0"/>
                    <a:sym typeface="Arial"/>
                  </a:rPr>
                </a:br>
                <a:r>
                  <a:rPr lang="en-US" sz="1000" b="0" i="0" u="none" strike="noStrike" cap="none" dirty="0">
                    <a:latin typeface="Avenir Next LT Pro" panose="020B0504020202020204" pitchFamily="34" charset="0"/>
                    <a:sym typeface="Arial"/>
                  </a:rPr>
                  <a:t>New Logo</a:t>
                </a:r>
                <a:endParaRPr sz="1000" b="0" i="0" u="none" strike="noStrike" cap="none" dirty="0">
                  <a:latin typeface="Avenir Next LT Pro" panose="020B0504020202020204" pitchFamily="34" charset="0"/>
                  <a:sym typeface="Arial"/>
                </a:endParaRPr>
              </a:p>
            </p:txBody>
          </p:sp>
        </p:grpSp>
      </p:grpSp>
      <p:grpSp>
        <p:nvGrpSpPr>
          <p:cNvPr id="16" name="Group 15">
            <a:extLst>
              <a:ext uri="{FF2B5EF4-FFF2-40B4-BE49-F238E27FC236}">
                <a16:creationId xmlns:a16="http://schemas.microsoft.com/office/drawing/2014/main" id="{2A03CA49-9DA7-5B9E-8258-12CB71A234C4}"/>
              </a:ext>
            </a:extLst>
          </p:cNvPr>
          <p:cNvGrpSpPr/>
          <p:nvPr/>
        </p:nvGrpSpPr>
        <p:grpSpPr>
          <a:xfrm>
            <a:off x="6729320" y="1460945"/>
            <a:ext cx="4600901" cy="867089"/>
            <a:chOff x="6271458" y="2850330"/>
            <a:chExt cx="4074636" cy="1475376"/>
          </a:xfrm>
        </p:grpSpPr>
        <p:sp>
          <p:nvSpPr>
            <p:cNvPr id="11" name="Google Shape;5335;p7">
              <a:extLst>
                <a:ext uri="{FF2B5EF4-FFF2-40B4-BE49-F238E27FC236}">
                  <a16:creationId xmlns:a16="http://schemas.microsoft.com/office/drawing/2014/main" id="{C6A52DFC-2C47-4033-853F-2134BFE9246E}"/>
                </a:ext>
              </a:extLst>
            </p:cNvPr>
            <p:cNvSpPr txBox="1"/>
            <p:nvPr/>
          </p:nvSpPr>
          <p:spPr>
            <a:xfrm>
              <a:off x="6271458" y="2850330"/>
              <a:ext cx="1897923" cy="173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4D4D4D"/>
                  </a:solidFill>
                  <a:latin typeface="+mn-lt"/>
                  <a:ea typeface="Arial"/>
                  <a:cs typeface="Arial"/>
                  <a:sym typeface="Arial"/>
                </a:rPr>
                <a:t>Coverage motion:</a:t>
              </a:r>
              <a:endParaRPr sz="1200" b="0" i="0" u="none" strike="noStrike" cap="none" dirty="0">
                <a:solidFill>
                  <a:srgbClr val="4D4D4D"/>
                </a:solidFill>
                <a:latin typeface="+mn-lt"/>
                <a:ea typeface="Arial"/>
                <a:cs typeface="Arial"/>
                <a:sym typeface="Arial"/>
              </a:endParaRPr>
            </a:p>
          </p:txBody>
        </p:sp>
        <p:graphicFrame>
          <p:nvGraphicFramePr>
            <p:cNvPr id="12" name="Google Shape;5336;p7">
              <a:extLst>
                <a:ext uri="{FF2B5EF4-FFF2-40B4-BE49-F238E27FC236}">
                  <a16:creationId xmlns:a16="http://schemas.microsoft.com/office/drawing/2014/main" id="{78F3FBCE-0677-1EEC-4A84-504FEF03E8D9}"/>
                </a:ext>
              </a:extLst>
            </p:cNvPr>
            <p:cNvGraphicFramePr/>
            <p:nvPr>
              <p:extLst>
                <p:ext uri="{D42A27DB-BD31-4B8C-83A1-F6EECF244321}">
                  <p14:modId xmlns:p14="http://schemas.microsoft.com/office/powerpoint/2010/main" val="3093883159"/>
                </p:ext>
              </p:extLst>
            </p:nvPr>
          </p:nvGraphicFramePr>
          <p:xfrm>
            <a:off x="6320256" y="3418077"/>
            <a:ext cx="4025838" cy="907629"/>
          </p:xfrm>
          <a:graphic>
            <a:graphicData uri="http://schemas.openxmlformats.org/drawingml/2006/table">
              <a:tbl>
                <a:tblPr>
                  <a:noFill/>
                </a:tblPr>
                <a:tblGrid>
                  <a:gridCol w="1136450">
                    <a:extLst>
                      <a:ext uri="{9D8B030D-6E8A-4147-A177-3AD203B41FA5}">
                        <a16:colId xmlns:a16="http://schemas.microsoft.com/office/drawing/2014/main" val="20000"/>
                      </a:ext>
                    </a:extLst>
                  </a:gridCol>
                  <a:gridCol w="1136450">
                    <a:extLst>
                      <a:ext uri="{9D8B030D-6E8A-4147-A177-3AD203B41FA5}">
                        <a16:colId xmlns:a16="http://schemas.microsoft.com/office/drawing/2014/main" val="20002"/>
                      </a:ext>
                    </a:extLst>
                  </a:gridCol>
                  <a:gridCol w="1136450">
                    <a:extLst>
                      <a:ext uri="{9D8B030D-6E8A-4147-A177-3AD203B41FA5}">
                        <a16:colId xmlns:a16="http://schemas.microsoft.com/office/drawing/2014/main" val="20003"/>
                      </a:ext>
                    </a:extLst>
                  </a:gridCol>
                  <a:gridCol w="11364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New Logo</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Upsell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Cross-Sell</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900" b="1" u="none" strike="noStrike" cap="none" dirty="0">
                            <a:solidFill>
                              <a:schemeClr val="bg1"/>
                            </a:solidFill>
                            <a:latin typeface="Avenir Next LT Pro" panose="020B0504020202020204" pitchFamily="34" charset="0"/>
                            <a:ea typeface="Arial"/>
                            <a:cs typeface="Arial"/>
                            <a:sym typeface="Arial"/>
                          </a:rPr>
                          <a:t>Retention</a:t>
                        </a:r>
                        <a:endParaRPr sz="900" u="none" strike="noStrike" cap="none" dirty="0">
                          <a:solidFill>
                            <a:schemeClr val="bg1"/>
                          </a:solidFill>
                          <a:latin typeface="Avenir Next LT Pro" panose="020B0504020202020204" pitchFamily="34" charset="0"/>
                          <a:ea typeface="Arial"/>
                          <a:cs typeface="Arial"/>
                          <a:sym typeface="Arial"/>
                        </a:endParaRPr>
                      </a:p>
                    </a:txBody>
                    <a:tcPr marL="91450" marR="91450" marT="45725" marB="45725">
                      <a:solidFill>
                        <a:schemeClr val="accent2"/>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800"/>
                          <a:buFont typeface="Arial"/>
                          <a:buNone/>
                        </a:pPr>
                        <a:endParaRPr sz="1400" u="none" strike="noStrike" cap="none" dirty="0">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lang="en-US" sz="1400" b="0" i="0" u="none" strike="noStrike" kern="1200" cap="none" spc="0" normalizeH="0" baseline="0" noProof="0" dirty="0">
                          <a:ln>
                            <a:noFill/>
                          </a:ln>
                          <a:solidFill>
                            <a:srgbClr val="071E31"/>
                          </a:solidFill>
                          <a:effectLst/>
                          <a:uLnTx/>
                          <a:uFillTx/>
                          <a:latin typeface="Arial"/>
                          <a:ea typeface="Arial"/>
                          <a:cs typeface="Arial"/>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0" u="none" strike="noStrike" kern="1200" cap="none" spc="0" normalizeH="0" baseline="0" noProof="0" dirty="0">
                            <a:ln>
                              <a:noFill/>
                            </a:ln>
                            <a:solidFill>
                              <a:srgbClr val="071E31"/>
                            </a:solidFill>
                            <a:effectLst/>
                            <a:uLnTx/>
                            <a:uFillTx/>
                            <a:latin typeface="Arial"/>
                            <a:ea typeface="Arial"/>
                            <a:cs typeface="Arial"/>
                            <a:sym typeface="Arial"/>
                          </a:rPr>
                          <a:t>x</a:t>
                        </a:r>
                      </a:p>
                    </a:txBody>
                    <a:tcPr marL="91450" marR="91450" marT="45725" marB="45725"/>
                  </a:tc>
                  <a:extLst>
                    <a:ext uri="{0D108BD9-81ED-4DB2-BD59-A6C34878D82A}">
                      <a16:rowId xmlns:a16="http://schemas.microsoft.com/office/drawing/2014/main" val="10001"/>
                    </a:ext>
                  </a:extLst>
                </a:tr>
              </a:tbl>
            </a:graphicData>
          </a:graphic>
        </p:graphicFrame>
      </p:grpSp>
    </p:spTree>
    <p:extLst>
      <p:ext uri="{BB962C8B-B14F-4D97-AF65-F5344CB8AC3E}">
        <p14:creationId xmlns:p14="http://schemas.microsoft.com/office/powerpoint/2010/main" val="416100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a:t>Schedule a session with your advisor</a:t>
            </a:r>
          </a:p>
          <a:p>
            <a:r>
              <a:rPr lang="en-US"/>
              <a:t>SBI Advisors help clients with practical advice, whether strategic or surgically tactical, to drive revenue and growth. </a:t>
            </a:r>
          </a:p>
          <a:p>
            <a:r>
              <a:rPr lang="en-US"/>
              <a:t>Contact your advisor to schedule a work session and tune this guidance to your situation.</a:t>
            </a:r>
          </a:p>
          <a:p>
            <a:endParaRPr lang="en-US"/>
          </a:p>
          <a:p>
            <a:r>
              <a:rPr lang="en-US" b="1"/>
              <a:t>Login to SBI Pro:</a:t>
            </a:r>
          </a:p>
          <a:p>
            <a:r>
              <a:rPr lang="en-US">
                <a:hlinkClick r:id="rId2"/>
              </a:rPr>
              <a:t>https://pro.sbigrowth.com/</a:t>
            </a:r>
            <a:r>
              <a:rPr lang="en-US"/>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A83F2E70-BF86-4B3C-A400-182C8B18B041}" vid="{126A12BA-5E73-4D61-B2BA-3985E4FD8DE2}"/>
    </a:ext>
  </a:extLst>
</a:theme>
</file>

<file path=ppt/theme/theme2.xml><?xml version="1.0" encoding="utf-8"?>
<a:theme xmlns:a="http://schemas.openxmlformats.org/drawingml/2006/main" name="1_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a3b0eac3-55b5-4ee4-ade7-be65d09c5d6e" xsi:nil="true"/>
    <lcf76f155ced4ddcb4097134ff3c332f xmlns="a3b0eac3-55b5-4ee4-ade7-be65d09c5d6e">
      <Terms xmlns="http://schemas.microsoft.com/office/infopath/2007/PartnerControls"/>
    </lcf76f155ced4ddcb4097134ff3c332f>
    <TaxCatchAll xmlns="b71745fe-8e84-41ad-935b-7c5d8babdf9e" xsi:nil="true"/>
    <SharedWithUsers xmlns="b71745fe-8e84-41ad-935b-7c5d8babdf9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4" ma:contentTypeDescription="Create a new document." ma:contentTypeScope="" ma:versionID="3d557a90f4d64ddfe2d3d576b0cd8d36">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4763c1e418e199e061edc34360a609c"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B5E86-C78A-423A-91F1-98D0EFE2625B}">
  <ds:schemaRefs>
    <ds:schemaRef ds:uri="http://schemas.microsoft.com/office/2006/metadata/properties"/>
    <ds:schemaRef ds:uri="http://schemas.microsoft.com/office/infopath/2007/PartnerControls"/>
    <ds:schemaRef ds:uri="a3b0eac3-55b5-4ee4-ade7-be65d09c5d6e"/>
    <ds:schemaRef ds:uri="b71745fe-8e84-41ad-935b-7c5d8babdf9e"/>
  </ds:schemaRefs>
</ds:datastoreItem>
</file>

<file path=customXml/itemProps2.xml><?xml version="1.0" encoding="utf-8"?>
<ds:datastoreItem xmlns:ds="http://schemas.openxmlformats.org/officeDocument/2006/customXml" ds:itemID="{5587B60A-1B08-4E58-9E7D-872D0E3FF795}">
  <ds:schemaRefs>
    <ds:schemaRef ds:uri="http://schemas.microsoft.com/sharepoint/v3/contenttype/forms"/>
  </ds:schemaRefs>
</ds:datastoreItem>
</file>

<file path=customXml/itemProps3.xml><?xml version="1.0" encoding="utf-8"?>
<ds:datastoreItem xmlns:ds="http://schemas.openxmlformats.org/officeDocument/2006/customXml" ds:itemID="{BC1B2C9E-B773-4DD3-B3F8-BABD9A358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185</TotalTime>
  <Words>1461</Words>
  <Application>Microsoft Office PowerPoint</Application>
  <PresentationFormat>Widescreen</PresentationFormat>
  <Paragraphs>219</Paragraphs>
  <Slides>9</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Arial</vt:lpstr>
      <vt:lpstr>Avenir</vt:lpstr>
      <vt:lpstr>Avenir Next LT Pro</vt:lpstr>
      <vt:lpstr>Calibri</vt:lpstr>
      <vt:lpstr>Courier New</vt:lpstr>
      <vt:lpstr>SBI PPT</vt:lpstr>
      <vt:lpstr>1_SBI PPT</vt:lpstr>
      <vt:lpstr>think-cell Slide</vt:lpstr>
      <vt:lpstr>Sales Role Descriptions</vt:lpstr>
      <vt:lpstr>New Logo Account Executive (Hunter)</vt:lpstr>
      <vt:lpstr>Existing Account Executive (Farmer)</vt:lpstr>
      <vt:lpstr>Channel Account Manager (CAM) </vt:lpstr>
      <vt:lpstr>Business Development Representative (BDR)</vt:lpstr>
      <vt:lpstr>Lead Development Representative (LDR)</vt:lpstr>
      <vt:lpstr>Customer Success Manager (CSM)</vt:lpstr>
      <vt:lpstr>Renewals Representative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Role Descriptions</dc:title>
  <dc:creator>Dave Lingebach</dc:creator>
  <cp:lastModifiedBy>Dave Lingebach</cp:lastModifiedBy>
  <cp:revision>1</cp:revision>
  <dcterms:created xsi:type="dcterms:W3CDTF">2023-10-23T17:19:28Z</dcterms:created>
  <dcterms:modified xsi:type="dcterms:W3CDTF">2024-01-28T20:43:20Z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0x0101002745970336D75C4CAB2ECCCE65268DD7</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