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1005" r:id="rId3"/>
    <p:sldId id="1006" r:id="rId4"/>
    <p:sldId id="1007" r:id="rId5"/>
    <p:sldId id="1008" r:id="rId6"/>
    <p:sldId id="1009" r:id="rId7"/>
    <p:sldId id="1010" r:id="rId8"/>
    <p:sldId id="1011" r:id="rId9"/>
    <p:sldId id="1012" r:id="rId10"/>
    <p:sldId id="1013" r:id="rId11"/>
    <p:sldId id="1014" r:id="rId12"/>
    <p:sldId id="1015" r:id="rId13"/>
    <p:sldId id="21134179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63B4488-ABDD-4FE0-B4A8-4B0BBB24EC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63B4488-ABDD-4FE0-B4A8-4B0BBB24EC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auto">
          <a:xfrm>
            <a:off x="0" y="1121735"/>
            <a:ext cx="12192000" cy="5376471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110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248" b="40943"/>
          <a:stretch/>
        </p:blipFill>
        <p:spPr>
          <a:xfrm>
            <a:off x="0" y="0"/>
            <a:ext cx="12192000" cy="112173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auto">
          <a:xfrm>
            <a:off x="0" y="0"/>
            <a:ext cx="12192000" cy="112173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 sz="110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121735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64"/>
          <p:cNvSpPr>
            <a:spLocks noGrp="1"/>
          </p:cNvSpPr>
          <p:nvPr>
            <p:ph type="title" hasCustomPrompt="1"/>
          </p:nvPr>
        </p:nvSpPr>
        <p:spPr>
          <a:xfrm>
            <a:off x="1087696" y="324643"/>
            <a:ext cx="10647104" cy="495486"/>
          </a:xfrm>
          <a:prstGeom prst="rect">
            <a:avLst/>
          </a:prstGeom>
        </p:spPr>
        <p:txBody>
          <a:bodyPr anchor="ctr"/>
          <a:lstStyle>
            <a:lvl1pPr algn="l">
              <a:defRPr sz="24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ONE LINE HEADER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18" y="297712"/>
            <a:ext cx="404783" cy="5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5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3840">
          <p15:clr>
            <a:srgbClr val="FBAE40"/>
          </p15:clr>
        </p15:guide>
        <p15:guide id="3" pos="672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orient="horz" pos="912">
          <p15:clr>
            <a:srgbClr val="FBAE40"/>
          </p15:clr>
        </p15:guide>
        <p15:guide id="9" pos="3792">
          <p15:clr>
            <a:srgbClr val="FBAE40"/>
          </p15:clr>
        </p15:guide>
        <p15:guide id="10" pos="3888">
          <p15:clr>
            <a:srgbClr val="FBAE40"/>
          </p15:clr>
        </p15:guide>
        <p15:guide id="11" orient="horz" pos="2376">
          <p15:clr>
            <a:srgbClr val="FBAE40"/>
          </p15:clr>
        </p15:guide>
        <p15:guide id="12" orient="horz" pos="24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10" imgH="409" progId="TCLayout.ActiveDocument.1">
                  <p:embed/>
                </p:oleObj>
              </mc:Choice>
              <mc:Fallback>
                <p:oleObj name="think-cell Slide" r:id="rId29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  <p:sldLayoutId id="2147483728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.sbigrowth.com/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AD533-9D0F-BFA2-0C89-E314CEFAA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Pricing KPIs Tool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D9FDDA-53FB-EC05-6EFA-DF954BFD7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Common pricing metrics and calculations</a:t>
            </a:r>
          </a:p>
        </p:txBody>
      </p:sp>
    </p:spTree>
    <p:extLst>
      <p:ext uri="{BB962C8B-B14F-4D97-AF65-F5344CB8AC3E}">
        <p14:creationId xmlns:p14="http://schemas.microsoft.com/office/powerpoint/2010/main" val="34860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Churn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7299" y="1347018"/>
            <a:ext cx="11825626" cy="4977581"/>
          </a:xfrm>
          <a:prstGeom prst="roundRect">
            <a:avLst>
              <a:gd name="adj" fmla="val 1088"/>
            </a:avLst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FA206C-A11E-4476-A935-5809680C69AE}"/>
              </a:ext>
            </a:extLst>
          </p:cNvPr>
          <p:cNvSpPr/>
          <p:nvPr/>
        </p:nvSpPr>
        <p:spPr>
          <a:xfrm>
            <a:off x="480289" y="1767385"/>
            <a:ext cx="3108960" cy="46402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73DC2E-B490-41D0-B58C-BC95167043DA}"/>
              </a:ext>
            </a:extLst>
          </p:cNvPr>
          <p:cNvSpPr/>
          <p:nvPr/>
        </p:nvSpPr>
        <p:spPr>
          <a:xfrm>
            <a:off x="4571546" y="1767385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BF9840-F676-46D6-8BE6-0BBA7472A0A1}"/>
              </a:ext>
            </a:extLst>
          </p:cNvPr>
          <p:cNvSpPr/>
          <p:nvPr/>
        </p:nvSpPr>
        <p:spPr>
          <a:xfrm>
            <a:off x="8662803" y="1767385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Do I Care?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3C2551-C430-446F-B788-31042F801486}"/>
              </a:ext>
            </a:extLst>
          </p:cNvPr>
          <p:cNvSpPr/>
          <p:nvPr/>
        </p:nvSpPr>
        <p:spPr>
          <a:xfrm>
            <a:off x="480289" y="2511189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SaaS churn is the percentage rate at which SaaS customers cancel their recurring revenue subscriptions.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289E8-06AB-43F9-86E5-B236C00223E7}"/>
              </a:ext>
            </a:extLst>
          </p:cNvPr>
          <p:cNvSpPr/>
          <p:nvPr/>
        </p:nvSpPr>
        <p:spPr>
          <a:xfrm>
            <a:off x="8662803" y="2511189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churn reflects the percentage of customers who end their relationship with a company over a defined time period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Churn is a critical input to: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CLTV calculations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Revenue, bookings, cash flow projections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0D9148-837D-4415-8E0E-6487D128C0EE}"/>
              </a:ext>
            </a:extLst>
          </p:cNvPr>
          <p:cNvSpPr/>
          <p:nvPr/>
        </p:nvSpPr>
        <p:spPr>
          <a:xfrm>
            <a:off x="4571546" y="2511189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Churn 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Subscriptions Cancelled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Customers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Elapsed time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937D09-5B34-4667-B9F4-653B29E8CE4C}"/>
              </a:ext>
            </a:extLst>
          </p:cNvPr>
          <p:cNvCxnSpPr>
            <a:cxnSpLocks/>
          </p:cNvCxnSpPr>
          <p:nvPr/>
        </p:nvCxnSpPr>
        <p:spPr>
          <a:xfrm>
            <a:off x="4937306" y="4022404"/>
            <a:ext cx="237744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91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Velocity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7299" y="1347018"/>
            <a:ext cx="11825626" cy="4977581"/>
          </a:xfrm>
          <a:prstGeom prst="roundRect">
            <a:avLst>
              <a:gd name="adj" fmla="val 1088"/>
            </a:avLst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5C1E9A-2CB1-4D5A-94EA-274FABBEB815}"/>
              </a:ext>
            </a:extLst>
          </p:cNvPr>
          <p:cNvSpPr/>
          <p:nvPr/>
        </p:nvSpPr>
        <p:spPr>
          <a:xfrm>
            <a:off x="480289" y="1611430"/>
            <a:ext cx="3108960" cy="46402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E763C0-D286-4A7C-8E71-6BA2105D8BBE}"/>
              </a:ext>
            </a:extLst>
          </p:cNvPr>
          <p:cNvSpPr/>
          <p:nvPr/>
        </p:nvSpPr>
        <p:spPr>
          <a:xfrm>
            <a:off x="4571546" y="161143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1B29BE-7E89-4BF2-9D46-C81DF5A12979}"/>
              </a:ext>
            </a:extLst>
          </p:cNvPr>
          <p:cNvSpPr/>
          <p:nvPr/>
        </p:nvSpPr>
        <p:spPr>
          <a:xfrm>
            <a:off x="8662803" y="161143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Do I Care?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C8569A-BDF1-4011-9ABE-DD6B75C27B8B}"/>
              </a:ext>
            </a:extLst>
          </p:cNvPr>
          <p:cNvSpPr/>
          <p:nvPr/>
        </p:nvSpPr>
        <p:spPr>
          <a:xfrm>
            <a:off x="480289" y="2355234"/>
            <a:ext cx="3108960" cy="33832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Pipeline velocity metric gives  predictability in sales results in present and future quarters.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54C401-AD0B-45A3-8894-9CB76C180702}"/>
              </a:ext>
            </a:extLst>
          </p:cNvPr>
          <p:cNvSpPr/>
          <p:nvPr/>
        </p:nvSpPr>
        <p:spPr>
          <a:xfrm>
            <a:off x="8662803" y="2355234"/>
            <a:ext cx="3108960" cy="33832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number allows you to track the rate of change of your velocity (pipeline acceleration) and its high and low points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Pipeline velocity is an effective measure to track because it combines its inputs – MQLs, win rate, deal size, and sales into one number. This allows you to see if you’re increasing or decreasing your sales speed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F4606-B7E4-4642-99E0-E358017F74BE}"/>
              </a:ext>
            </a:extLst>
          </p:cNvPr>
          <p:cNvSpPr/>
          <p:nvPr/>
        </p:nvSpPr>
        <p:spPr>
          <a:xfrm>
            <a:off x="4571546" y="2355234"/>
            <a:ext cx="3108960" cy="33832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Pipeline Velocity 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MQLs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 Rate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Deal Size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 of Sales Cycle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1DB116-A810-4063-A803-2E1DC387D75D}"/>
              </a:ext>
            </a:extLst>
          </p:cNvPr>
          <p:cNvCxnSpPr>
            <a:cxnSpLocks/>
          </p:cNvCxnSpPr>
          <p:nvPr/>
        </p:nvCxnSpPr>
        <p:spPr>
          <a:xfrm>
            <a:off x="4818434" y="4289359"/>
            <a:ext cx="2615184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41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 Time to Productivity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7299" y="1347018"/>
            <a:ext cx="11825626" cy="4977581"/>
          </a:xfrm>
          <a:prstGeom prst="roundRect">
            <a:avLst>
              <a:gd name="adj" fmla="val 1088"/>
            </a:avLst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EE011E-4F1D-4D2B-9817-8F1AD9313571}"/>
              </a:ext>
            </a:extLst>
          </p:cNvPr>
          <p:cNvSpPr/>
          <p:nvPr/>
        </p:nvSpPr>
        <p:spPr>
          <a:xfrm>
            <a:off x="480289" y="1668580"/>
            <a:ext cx="3108960" cy="46402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845C66-7B3C-4C34-ACF9-A5E9ADDA3838}"/>
              </a:ext>
            </a:extLst>
          </p:cNvPr>
          <p:cNvSpPr/>
          <p:nvPr/>
        </p:nvSpPr>
        <p:spPr>
          <a:xfrm>
            <a:off x="4571546" y="166858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F8205-23BD-49DB-9062-1E63DD3CC517}"/>
              </a:ext>
            </a:extLst>
          </p:cNvPr>
          <p:cNvSpPr/>
          <p:nvPr/>
        </p:nvSpPr>
        <p:spPr>
          <a:xfrm>
            <a:off x="8662803" y="166858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Do I Care?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F04BB6-6386-4E6E-A6CE-A85502BB9917}"/>
              </a:ext>
            </a:extLst>
          </p:cNvPr>
          <p:cNvSpPr/>
          <p:nvPr/>
        </p:nvSpPr>
        <p:spPr>
          <a:xfrm>
            <a:off x="480289" y="2412384"/>
            <a:ext cx="3108960" cy="33832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metric measures the length of time from when a rep is hired to when the rep starts to contribute bookings to MRR against his/her goal.  This will inform the company the speed it needs to hire to achieve the company’s objectives.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B6EAF-6447-46B8-AC48-AC82DA5AB828}"/>
              </a:ext>
            </a:extLst>
          </p:cNvPr>
          <p:cNvSpPr/>
          <p:nvPr/>
        </p:nvSpPr>
        <p:spPr>
          <a:xfrm>
            <a:off x="8662803" y="2412384"/>
            <a:ext cx="3108960" cy="33832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routinely tracking and paying attention to time-to-productivity, you will be able to more accurately predict monthly, quarterly, and annual sales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ACC89-19BD-4A16-A040-BAD9544EDE17}"/>
              </a:ext>
            </a:extLst>
          </p:cNvPr>
          <p:cNvSpPr/>
          <p:nvPr/>
        </p:nvSpPr>
        <p:spPr>
          <a:xfrm>
            <a:off x="4571546" y="2412384"/>
            <a:ext cx="3108960" cy="33832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to Productivity 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 of time to reach 100% bookings to MRR against goal.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93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29C4-AA7E-9DBF-B56F-DDF0F04EC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/>
              <a:t>Schedule a session with your advisor</a:t>
            </a:r>
          </a:p>
          <a:p>
            <a:r>
              <a:rPr lang="en-US"/>
              <a:t>SBI Advisors help clients with practical advice, whether strategic or surgically tactical, to drive revenue and growth. </a:t>
            </a:r>
          </a:p>
          <a:p>
            <a:r>
              <a:rPr lang="en-US"/>
              <a:t>Contact your advisor to schedule a work session and tune this guidance to your situation.</a:t>
            </a:r>
          </a:p>
          <a:p>
            <a:endParaRPr lang="en-US"/>
          </a:p>
          <a:p>
            <a:r>
              <a:rPr lang="en-US" b="1"/>
              <a:t>Login to SBI Pro:</a:t>
            </a:r>
          </a:p>
          <a:p>
            <a:r>
              <a:rPr lang="en-US">
                <a:hlinkClick r:id="rId2"/>
              </a:rPr>
              <a:t>https://pro.sbigrowth.com/</a:t>
            </a:r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879E6-97EC-6252-1E1E-52ED968CC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For more resources like this, contact your advisor or visit SBI Pro.</a:t>
            </a:r>
          </a:p>
        </p:txBody>
      </p:sp>
    </p:spTree>
    <p:extLst>
      <p:ext uri="{BB962C8B-B14F-4D97-AF65-F5344CB8AC3E}">
        <p14:creationId xmlns:p14="http://schemas.microsoft.com/office/powerpoint/2010/main" val="121095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151274C-8B35-4C90-B146-669795E682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2" progId="TCLayout.ActiveDocument.1">
                  <p:embed/>
                </p:oleObj>
              </mc:Choice>
              <mc:Fallback>
                <p:oleObj name="think-cell Slide" r:id="rId4" imgW="395" imgH="39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151274C-8B35-4C90-B146-669795E682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E2C6D3C-2D65-4BC1-980C-7575D78EEA7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tx1">
                <a:alpha val="4000"/>
              </a:schemeClr>
            </a:outerShdw>
          </a:effec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7299" y="1246062"/>
            <a:ext cx="11825626" cy="5078537"/>
          </a:xfrm>
          <a:prstGeom prst="roundRect">
            <a:avLst>
              <a:gd name="adj" fmla="val 1088"/>
            </a:avLst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 Regular" charset="0"/>
              <a:ea typeface="Calibri Regular" charset="0"/>
              <a:cs typeface="Calibri Regular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848FF534-D31F-4A21-A69A-78C5C7BDA4E8}"/>
              </a:ext>
            </a:extLst>
          </p:cNvPr>
          <p:cNvGraphicFramePr>
            <a:graphicFrameLocks noGrp="1"/>
          </p:cNvGraphicFramePr>
          <p:nvPr/>
        </p:nvGraphicFramePr>
        <p:xfrm>
          <a:off x="378501" y="1249915"/>
          <a:ext cx="11480750" cy="4994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150">
                  <a:extLst>
                    <a:ext uri="{9D8B030D-6E8A-4147-A177-3AD203B41FA5}">
                      <a16:colId xmlns:a16="http://schemas.microsoft.com/office/drawing/2014/main" val="2713491618"/>
                    </a:ext>
                  </a:extLst>
                </a:gridCol>
                <a:gridCol w="2296150">
                  <a:extLst>
                    <a:ext uri="{9D8B030D-6E8A-4147-A177-3AD203B41FA5}">
                      <a16:colId xmlns:a16="http://schemas.microsoft.com/office/drawing/2014/main" val="122275216"/>
                    </a:ext>
                  </a:extLst>
                </a:gridCol>
                <a:gridCol w="2249149">
                  <a:extLst>
                    <a:ext uri="{9D8B030D-6E8A-4147-A177-3AD203B41FA5}">
                      <a16:colId xmlns:a16="http://schemas.microsoft.com/office/drawing/2014/main" val="298357888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330305408"/>
                    </a:ext>
                  </a:extLst>
                </a:gridCol>
                <a:gridCol w="2277101">
                  <a:extLst>
                    <a:ext uri="{9D8B030D-6E8A-4147-A177-3AD203B41FA5}">
                      <a16:colId xmlns:a16="http://schemas.microsoft.com/office/drawing/2014/main" val="3011079036"/>
                    </a:ext>
                  </a:extLst>
                </a:gridCol>
              </a:tblGrid>
              <a:tr h="2457351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46261"/>
                  </a:ext>
                </a:extLst>
              </a:tr>
              <a:tr h="2537011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53365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Pricing </a:t>
            </a:r>
            <a:r>
              <a:rPr lang="en-US" dirty="0"/>
              <a:t>Metrics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2FEB7-DD6B-4763-B34A-49B649CBBB32}"/>
              </a:ext>
            </a:extLst>
          </p:cNvPr>
          <p:cNvSpPr txBox="1"/>
          <p:nvPr/>
        </p:nvSpPr>
        <p:spPr>
          <a:xfrm>
            <a:off x="409246" y="3695700"/>
            <a:ext cx="223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Bookings/Head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632FB-D9F7-4EF5-9966-E4D82F4961C0}"/>
              </a:ext>
            </a:extLst>
          </p:cNvPr>
          <p:cNvSpPr txBox="1"/>
          <p:nvPr/>
        </p:nvSpPr>
        <p:spPr>
          <a:xfrm>
            <a:off x="2680466" y="3695700"/>
            <a:ext cx="220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Magic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43410-211E-4128-9583-569761E6963F}"/>
              </a:ext>
            </a:extLst>
          </p:cNvPr>
          <p:cNvSpPr txBox="1"/>
          <p:nvPr/>
        </p:nvSpPr>
        <p:spPr>
          <a:xfrm>
            <a:off x="4950906" y="3695700"/>
            <a:ext cx="220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Churn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701C3-884E-49C8-979D-8812D0164092}"/>
              </a:ext>
            </a:extLst>
          </p:cNvPr>
          <p:cNvSpPr txBox="1"/>
          <p:nvPr/>
        </p:nvSpPr>
        <p:spPr>
          <a:xfrm>
            <a:off x="380671" y="2361456"/>
            <a:ext cx="223870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Committed Monthly Recurring Revenue:  CMRR looks at current MRR, (New Business + Expansion – Contraction – Churn), then adds in signed contracts going into production and subtracts out revenue that’s likely to churn within that period.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44DB0-D5E9-40C5-8D84-E7FEE8A7BE7B}"/>
              </a:ext>
            </a:extLst>
          </p:cNvPr>
          <p:cNvSpPr txBox="1"/>
          <p:nvPr/>
        </p:nvSpPr>
        <p:spPr>
          <a:xfrm>
            <a:off x="4904718" y="2900064"/>
            <a:ext cx="223870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5905F-0937-4D65-BD51-F07C2D789A6F}"/>
              </a:ext>
            </a:extLst>
          </p:cNvPr>
          <p:cNvSpPr txBox="1"/>
          <p:nvPr/>
        </p:nvSpPr>
        <p:spPr>
          <a:xfrm>
            <a:off x="7172325" y="2926340"/>
            <a:ext cx="223870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01E577-6C38-4472-976A-D81DE0412E2F}"/>
              </a:ext>
            </a:extLst>
          </p:cNvPr>
          <p:cNvSpPr txBox="1"/>
          <p:nvPr/>
        </p:nvSpPr>
        <p:spPr>
          <a:xfrm>
            <a:off x="7134225" y="3695700"/>
            <a:ext cx="229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Pipeline Velocity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39698-1A2D-41B3-AAA8-E45B5F39F000}"/>
              </a:ext>
            </a:extLst>
          </p:cNvPr>
          <p:cNvSpPr txBox="1"/>
          <p:nvPr/>
        </p:nvSpPr>
        <p:spPr>
          <a:xfrm>
            <a:off x="7243598" y="5046077"/>
            <a:ext cx="2238704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Pipeline velocity metric gives  predictability in sales results in present and future quarters.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Formula: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Qualified Ops =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 Rate 25%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Avg. Deal Size = $100k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 of Sales Cycle = 60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(10 x 25% x $100k) / 60 = 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4.166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9C9A5D-3F3F-4441-B22C-8D18D3B6CF9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2558" y="4169211"/>
            <a:ext cx="1373134" cy="7837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28CE73-8743-4B63-8B34-402BAB0400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4834" y="1615457"/>
            <a:ext cx="1014941" cy="745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DB7E94-2431-46E1-A78B-6CE51CEF8670}"/>
              </a:ext>
            </a:extLst>
          </p:cNvPr>
          <p:cNvSpPr txBox="1"/>
          <p:nvPr/>
        </p:nvSpPr>
        <p:spPr>
          <a:xfrm>
            <a:off x="2700173" y="5042593"/>
            <a:ext cx="2238704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magic number of 1 means that last quarter's sales &amp; marketing spend will be "earned" back over the next 4 quarters in incremental revenue, and is seen as the desired metric for SaaS businesses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F35F74-08B4-4ED8-956B-74F2932B4D6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0825" y="4172660"/>
            <a:ext cx="2099442" cy="619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209BB3-3315-4AC5-A769-242F0725DD4A}"/>
              </a:ext>
            </a:extLst>
          </p:cNvPr>
          <p:cNvSpPr txBox="1"/>
          <p:nvPr/>
        </p:nvSpPr>
        <p:spPr>
          <a:xfrm>
            <a:off x="9686596" y="4925706"/>
            <a:ext cx="226760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metric measures the length of time from when a rep is hired to when the rep starts to contribute bookings to MRR against his/her goal.  This will inform the company the speed it needs to hire to achieve the company’s objectives.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05ADC8-6921-45EC-8AB4-6C9C0E140F36}"/>
              </a:ext>
            </a:extLst>
          </p:cNvPr>
          <p:cNvSpPr txBox="1"/>
          <p:nvPr/>
        </p:nvSpPr>
        <p:spPr>
          <a:xfrm>
            <a:off x="9684504" y="2849394"/>
            <a:ext cx="22387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 of discount points per margin percentage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BC85AA-8D2E-4FBF-8449-8B4764361B1C}"/>
              </a:ext>
            </a:extLst>
          </p:cNvPr>
          <p:cNvSpPr txBox="1"/>
          <p:nvPr/>
        </p:nvSpPr>
        <p:spPr>
          <a:xfrm>
            <a:off x="2721194" y="2333837"/>
            <a:ext cx="222971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Acquisition Costs.  This is comprised of all  Go-to-Market costs, including Product, Marketing and Sales that are focused on new customer acquisition.  This can be rendered at the customer and unit/user level.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F1755D-CC32-44D0-8E7E-E37514C5BD9D}"/>
              </a:ext>
            </a:extLst>
          </p:cNvPr>
          <p:cNvSpPr txBox="1"/>
          <p:nvPr/>
        </p:nvSpPr>
        <p:spPr>
          <a:xfrm>
            <a:off x="4935173" y="2447482"/>
            <a:ext cx="2229712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Lifetime Value.  The value of gross margin the customer will bring over the lifetime of the subscriber. This can be rendered at the customer and unit/user level.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B3BF2-D9F8-4B8A-81EC-97C15C2825B1}"/>
              </a:ext>
            </a:extLst>
          </p:cNvPr>
          <p:cNvSpPr txBox="1"/>
          <p:nvPr/>
        </p:nvSpPr>
        <p:spPr>
          <a:xfrm>
            <a:off x="7262403" y="2755258"/>
            <a:ext cx="222971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the Lifetime Value of the Customer or User / Customer or User Acquisition Costs..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9672AB-17CC-4C3F-90CF-8D8B533968BD}"/>
              </a:ext>
            </a:extLst>
          </p:cNvPr>
          <p:cNvSpPr txBox="1"/>
          <p:nvPr/>
        </p:nvSpPr>
        <p:spPr>
          <a:xfrm>
            <a:off x="285750" y="5334744"/>
            <a:ext cx="23241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bookings the company/division/channel is achieving against the weighted average headcount.  This will provide visibility to rep productivity &amp; effectiveness over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F8CD11-1C19-4AB9-9A98-FED8F1134EDE}"/>
              </a:ext>
            </a:extLst>
          </p:cNvPr>
          <p:cNvSpPr txBox="1"/>
          <p:nvPr/>
        </p:nvSpPr>
        <p:spPr>
          <a:xfrm>
            <a:off x="4962525" y="5247229"/>
            <a:ext cx="22387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Churn is the percentage rate at which SaaS customers cancel their recurring revenue subscriptions and renewals.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AC0DF88-474B-4333-8A3B-5344437CBB9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88931" y="4135823"/>
            <a:ext cx="985891" cy="9423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C74859-C294-4606-B728-DD78AA4965A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46525" y="4115963"/>
            <a:ext cx="880256" cy="8802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79A0FF-FF36-4349-85AD-A02177E97E2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0059" y="1644536"/>
            <a:ext cx="1090613" cy="5403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501069-7B66-40EF-8F11-5D7F1CCDA38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7075" y="1617161"/>
            <a:ext cx="903313" cy="7900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DC24C5-FE8D-4286-85C7-E95C5507F64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9025" y="1692711"/>
            <a:ext cx="1600199" cy="7854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5DFF1B-B057-4B4B-9E5E-9E3D047B083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76024" y="1610950"/>
            <a:ext cx="1162050" cy="9306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BC2DB37-68C7-4060-9F09-28FD22DE9CA0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1128" y="4141347"/>
            <a:ext cx="733425" cy="11049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0BFE1C5-3D0F-4965-92DA-841942E42BB4}"/>
              </a:ext>
            </a:extLst>
          </p:cNvPr>
          <p:cNvSpPr txBox="1"/>
          <p:nvPr/>
        </p:nvSpPr>
        <p:spPr>
          <a:xfrm>
            <a:off x="380671" y="1249915"/>
            <a:ext cx="220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CMRR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42AAE1-3BD1-4F27-A146-DE1AE67FA53C}"/>
              </a:ext>
            </a:extLst>
          </p:cNvPr>
          <p:cNvSpPr txBox="1"/>
          <p:nvPr/>
        </p:nvSpPr>
        <p:spPr>
          <a:xfrm>
            <a:off x="2685722" y="1249915"/>
            <a:ext cx="220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C8703F-02C1-405A-8EB0-EEB76141EE75}"/>
              </a:ext>
            </a:extLst>
          </p:cNvPr>
          <p:cNvSpPr txBox="1"/>
          <p:nvPr/>
        </p:nvSpPr>
        <p:spPr>
          <a:xfrm>
            <a:off x="4940396" y="1249915"/>
            <a:ext cx="220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CLTV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A96026-E705-4B98-A276-9B5BECE1C9BE}"/>
              </a:ext>
            </a:extLst>
          </p:cNvPr>
          <p:cNvSpPr txBox="1"/>
          <p:nvPr/>
        </p:nvSpPr>
        <p:spPr>
          <a:xfrm>
            <a:off x="7267247" y="1249915"/>
            <a:ext cx="220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CLTV:CAC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B82DB3-735B-4B09-A423-1B496F3C82BB}"/>
              </a:ext>
            </a:extLst>
          </p:cNvPr>
          <p:cNvSpPr txBox="1"/>
          <p:nvPr/>
        </p:nvSpPr>
        <p:spPr>
          <a:xfrm>
            <a:off x="9652850" y="3726415"/>
            <a:ext cx="229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to Productivity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57D62D-6C9B-42A7-87F5-0CF035D0AFBC}"/>
              </a:ext>
            </a:extLst>
          </p:cNvPr>
          <p:cNvSpPr txBox="1"/>
          <p:nvPr/>
        </p:nvSpPr>
        <p:spPr>
          <a:xfrm>
            <a:off x="9677072" y="1246062"/>
            <a:ext cx="220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Discount:Margin</a:t>
            </a:r>
          </a:p>
        </p:txBody>
      </p:sp>
    </p:spTree>
    <p:extLst>
      <p:ext uri="{BB962C8B-B14F-4D97-AF65-F5344CB8AC3E}">
        <p14:creationId xmlns:p14="http://schemas.microsoft.com/office/powerpoint/2010/main" val="230709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Committed Monthly Recurring Revenue (CMRR)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7299" y="1347018"/>
            <a:ext cx="11825626" cy="4977581"/>
          </a:xfrm>
          <a:prstGeom prst="roundRect">
            <a:avLst>
              <a:gd name="adj" fmla="val 1088"/>
            </a:avLst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059C4F-04A0-4536-B82D-459008DD1100}"/>
              </a:ext>
            </a:extLst>
          </p:cNvPr>
          <p:cNvSpPr/>
          <p:nvPr/>
        </p:nvSpPr>
        <p:spPr>
          <a:xfrm>
            <a:off x="480289" y="1782880"/>
            <a:ext cx="3108960" cy="46402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754F54-AEEA-4037-90E0-9ABD685F7F2B}"/>
              </a:ext>
            </a:extLst>
          </p:cNvPr>
          <p:cNvSpPr/>
          <p:nvPr/>
        </p:nvSpPr>
        <p:spPr>
          <a:xfrm>
            <a:off x="4571546" y="178288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52E21F-87B3-4A43-9586-79BD49733F18}"/>
              </a:ext>
            </a:extLst>
          </p:cNvPr>
          <p:cNvSpPr/>
          <p:nvPr/>
        </p:nvSpPr>
        <p:spPr>
          <a:xfrm>
            <a:off x="8662803" y="178288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Do I Care?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4FE25E-2399-44A2-A2C9-5463C8974D48}"/>
              </a:ext>
            </a:extLst>
          </p:cNvPr>
          <p:cNvSpPr/>
          <p:nvPr/>
        </p:nvSpPr>
        <p:spPr>
          <a:xfrm>
            <a:off x="480289" y="25266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CMRR looks at current monthly recurring revenue (MRR), then adds in signed contracts going into production and subtracts revenue that’s likely to churn within that period.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49E12-B8ED-4763-B690-C7CCD28FF0CC}"/>
              </a:ext>
            </a:extLst>
          </p:cNvPr>
          <p:cNvSpPr/>
          <p:nvPr/>
        </p:nvSpPr>
        <p:spPr>
          <a:xfrm>
            <a:off x="4571546" y="25266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CMRR =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Existing MRR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 New Signed Bookings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 Downgraded Bookings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 Churn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A0BBE-D621-4724-ADB7-2F64EF59E85E}"/>
              </a:ext>
            </a:extLst>
          </p:cNvPr>
          <p:cNvSpPr/>
          <p:nvPr/>
        </p:nvSpPr>
        <p:spPr>
          <a:xfrm>
            <a:off x="8662803" y="25266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CMRR measures the net inflow and outflow of subscriptions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Recurring revenue is vital for renewals, subscriptions, and discount governance, you need to know if CMRR is trending positively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Simply reporting new bookings can be misleading if churn is hurting subscription revenue</a:t>
            </a:r>
          </a:p>
        </p:txBody>
      </p:sp>
    </p:spTree>
    <p:extLst>
      <p:ext uri="{BB962C8B-B14F-4D97-AF65-F5344CB8AC3E}">
        <p14:creationId xmlns:p14="http://schemas.microsoft.com/office/powerpoint/2010/main" val="32243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Acquisition Cost (CAC)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7299" y="1347018"/>
            <a:ext cx="11825626" cy="4977581"/>
          </a:xfrm>
          <a:prstGeom prst="roundRect">
            <a:avLst>
              <a:gd name="adj" fmla="val 1088"/>
            </a:avLst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9EA621-B389-404D-AEE0-F1DCC2B445CD}"/>
              </a:ext>
            </a:extLst>
          </p:cNvPr>
          <p:cNvSpPr/>
          <p:nvPr/>
        </p:nvSpPr>
        <p:spPr>
          <a:xfrm>
            <a:off x="480289" y="1792405"/>
            <a:ext cx="3108960" cy="46402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E177FB-19C5-40B7-9251-48604348A12A}"/>
              </a:ext>
            </a:extLst>
          </p:cNvPr>
          <p:cNvSpPr/>
          <p:nvPr/>
        </p:nvSpPr>
        <p:spPr>
          <a:xfrm>
            <a:off x="4571546" y="1792405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7C0301-1FCF-44D2-A693-D4E4831D89A9}"/>
              </a:ext>
            </a:extLst>
          </p:cNvPr>
          <p:cNvSpPr/>
          <p:nvPr/>
        </p:nvSpPr>
        <p:spPr>
          <a:xfrm>
            <a:off x="8662803" y="1792405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Do I Care?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9217E-9EDC-4CC5-A9C9-661C57C48CD0}"/>
              </a:ext>
            </a:extLst>
          </p:cNvPr>
          <p:cNvSpPr/>
          <p:nvPr/>
        </p:nvSpPr>
        <p:spPr>
          <a:xfrm>
            <a:off x="480289" y="2536209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comprised of all  Go-to-Market costs, including Product, Marketing and Sales that are focused on new customer acquisition.  This can be rendered at the customer and unit/user level.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66B56-417B-4AA4-9333-436D73CA51AB}"/>
              </a:ext>
            </a:extLst>
          </p:cNvPr>
          <p:cNvSpPr/>
          <p:nvPr/>
        </p:nvSpPr>
        <p:spPr>
          <a:xfrm>
            <a:off x="4571546" y="2536209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 =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Sales and Marketing Expenses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Customers Acquired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A27E6-5FEE-41D5-8018-C2B8443D9861}"/>
              </a:ext>
            </a:extLst>
          </p:cNvPr>
          <p:cNvSpPr/>
          <p:nvPr/>
        </p:nvSpPr>
        <p:spPr>
          <a:xfrm>
            <a:off x="8662803" y="2536209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 CAC is a crucial for SaaS organizations, because revenue models are dependent on the customer lifetime value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realize ROI, you need to know how many months of revenue from a customer are needed to recover the CAC and begin profiting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04EC9B-B755-470F-9AC6-A6DA2E11D98E}"/>
              </a:ext>
            </a:extLst>
          </p:cNvPr>
          <p:cNvCxnSpPr>
            <a:cxnSpLocks/>
          </p:cNvCxnSpPr>
          <p:nvPr/>
        </p:nvCxnSpPr>
        <p:spPr>
          <a:xfrm>
            <a:off x="4906826" y="4113464"/>
            <a:ext cx="237744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61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Lifetime Value (CLTV)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7299" y="1347018"/>
            <a:ext cx="11825626" cy="4977581"/>
          </a:xfrm>
          <a:prstGeom prst="roundRect">
            <a:avLst>
              <a:gd name="adj" fmla="val 1088"/>
            </a:avLst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B00063-A5D2-4B24-8A7B-ACA287D34451}"/>
              </a:ext>
            </a:extLst>
          </p:cNvPr>
          <p:cNvSpPr/>
          <p:nvPr/>
        </p:nvSpPr>
        <p:spPr>
          <a:xfrm>
            <a:off x="480289" y="1754305"/>
            <a:ext cx="3108960" cy="46402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8D1146-447A-4E74-85AA-8FE94E48D6FE}"/>
              </a:ext>
            </a:extLst>
          </p:cNvPr>
          <p:cNvSpPr/>
          <p:nvPr/>
        </p:nvSpPr>
        <p:spPr>
          <a:xfrm>
            <a:off x="4571546" y="1754305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62F411-A72A-403D-AAF3-86B37A7D780F}"/>
              </a:ext>
            </a:extLst>
          </p:cNvPr>
          <p:cNvSpPr/>
          <p:nvPr/>
        </p:nvSpPr>
        <p:spPr>
          <a:xfrm>
            <a:off x="8662803" y="1754305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Do I Care?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921318-709E-40BA-B0DB-DA7EA62AF7F6}"/>
              </a:ext>
            </a:extLst>
          </p:cNvPr>
          <p:cNvSpPr/>
          <p:nvPr/>
        </p:nvSpPr>
        <p:spPr>
          <a:xfrm>
            <a:off x="480289" y="2498109"/>
            <a:ext cx="3108960" cy="28346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CLTV is the value of gross margin the customer will bring over the lifetime of the subscriber. This can be rendered at the customer and unit/user level.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1EBC81-B8CA-4ADA-BF4C-AACD1F93C8CE}"/>
              </a:ext>
            </a:extLst>
          </p:cNvPr>
          <p:cNvSpPr/>
          <p:nvPr/>
        </p:nvSpPr>
        <p:spPr>
          <a:xfrm>
            <a:off x="4571546" y="2498109"/>
            <a:ext cx="3108960" cy="28346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CLTV 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 +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 +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RR)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M: Annual Profit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Discount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RR: Retention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AC: One-time acquisition/retention costs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ED400E-1F0F-4B64-848E-B8495D171721}"/>
              </a:ext>
            </a:extLst>
          </p:cNvPr>
          <p:cNvSpPr/>
          <p:nvPr/>
        </p:nvSpPr>
        <p:spPr>
          <a:xfrm>
            <a:off x="8662803" y="2498109"/>
            <a:ext cx="3108960" cy="28346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CLTV is critical to understanding optimal spend on customer acquisition. It can determine value of the organization based on increasing the customer base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CLTV also shows the cost of churn, and justifies additional spend to decrease churn by showing the impact on customer value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56086C-AD62-4660-BFC0-CC0555932F8F}"/>
              </a:ext>
            </a:extLst>
          </p:cNvPr>
          <p:cNvCxnSpPr>
            <a:cxnSpLocks/>
          </p:cNvCxnSpPr>
          <p:nvPr/>
        </p:nvCxnSpPr>
        <p:spPr>
          <a:xfrm>
            <a:off x="5541453" y="3733099"/>
            <a:ext cx="1109094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B45C51-9CAC-4ADD-ACB8-2D5A07966295}"/>
              </a:ext>
            </a:extLst>
          </p:cNvPr>
          <p:cNvSpPr txBox="1"/>
          <p:nvPr/>
        </p:nvSpPr>
        <p:spPr>
          <a:xfrm>
            <a:off x="4930997" y="3545567"/>
            <a:ext cx="61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7DADAA-9945-4544-8080-C9909A748101}"/>
              </a:ext>
            </a:extLst>
          </p:cNvPr>
          <p:cNvSpPr txBox="1"/>
          <p:nvPr/>
        </p:nvSpPr>
        <p:spPr>
          <a:xfrm>
            <a:off x="6650547" y="3545568"/>
            <a:ext cx="64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CLTV:CAC Ratio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7299" y="1347018"/>
            <a:ext cx="11825626" cy="4977581"/>
          </a:xfrm>
          <a:prstGeom prst="roundRect">
            <a:avLst>
              <a:gd name="adj" fmla="val 1088"/>
            </a:avLst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2B8AA5-E453-4543-916C-A4833F7CA825}"/>
              </a:ext>
            </a:extLst>
          </p:cNvPr>
          <p:cNvSpPr/>
          <p:nvPr/>
        </p:nvSpPr>
        <p:spPr>
          <a:xfrm>
            <a:off x="8662803" y="174478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Do I Care?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1119D-1C2E-46BC-B0BF-91F0AF609CAD}"/>
              </a:ext>
            </a:extLst>
          </p:cNvPr>
          <p:cNvSpPr/>
          <p:nvPr/>
        </p:nvSpPr>
        <p:spPr>
          <a:xfrm>
            <a:off x="8662803" y="24885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best software/hardware business have a ratio that is 2 or higher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ratios imply faster growth potential – and less capital to do so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ratios imply less efficiency in acquiring high-value customers – and will likely need more capital to fuel growth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8299F7-EA57-40C8-8403-41514CE00350}"/>
              </a:ext>
            </a:extLst>
          </p:cNvPr>
          <p:cNvSpPr/>
          <p:nvPr/>
        </p:nvSpPr>
        <p:spPr>
          <a:xfrm>
            <a:off x="450263" y="1744780"/>
            <a:ext cx="3108960" cy="46402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8FD42F-D20F-41C9-9849-C14340908D6D}"/>
              </a:ext>
            </a:extLst>
          </p:cNvPr>
          <p:cNvSpPr/>
          <p:nvPr/>
        </p:nvSpPr>
        <p:spPr>
          <a:xfrm>
            <a:off x="4541520" y="174478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7D6CD1-77D0-4322-8CA4-5EE3CE42DA85}"/>
              </a:ext>
            </a:extLst>
          </p:cNvPr>
          <p:cNvSpPr/>
          <p:nvPr/>
        </p:nvSpPr>
        <p:spPr>
          <a:xfrm>
            <a:off x="450263" y="24885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the Lifetime Value of the Customer or User / Customer or User Acquisition Costs. In a SaaS business, this ratio should be a minimum of 3:1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A4A9F2-76C6-414A-939E-241A6FF4D6BD}"/>
              </a:ext>
            </a:extLst>
          </p:cNvPr>
          <p:cNvSpPr/>
          <p:nvPr/>
        </p:nvSpPr>
        <p:spPr>
          <a:xfrm>
            <a:off x="4541520" y="24885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CLTV:CAC =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Lifetime 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Acquisition Cost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68A059-B3F4-482F-B600-7B44405BF26C}"/>
              </a:ext>
            </a:extLst>
          </p:cNvPr>
          <p:cNvCxnSpPr>
            <a:cxnSpLocks/>
          </p:cNvCxnSpPr>
          <p:nvPr/>
        </p:nvCxnSpPr>
        <p:spPr>
          <a:xfrm>
            <a:off x="4906826" y="4113464"/>
            <a:ext cx="237744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1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Discount:Margin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7299" y="1347018"/>
            <a:ext cx="11825626" cy="4977581"/>
          </a:xfrm>
          <a:prstGeom prst="roundRect">
            <a:avLst>
              <a:gd name="adj" fmla="val 1088"/>
            </a:avLst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BAF1EB-0F9D-4A15-97BE-BD09BB92B592}"/>
              </a:ext>
            </a:extLst>
          </p:cNvPr>
          <p:cNvSpPr/>
          <p:nvPr/>
        </p:nvSpPr>
        <p:spPr>
          <a:xfrm>
            <a:off x="480289" y="1744780"/>
            <a:ext cx="3108960" cy="46402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976425-FA6B-4BC2-BA72-0933828C2C51}"/>
              </a:ext>
            </a:extLst>
          </p:cNvPr>
          <p:cNvSpPr/>
          <p:nvPr/>
        </p:nvSpPr>
        <p:spPr>
          <a:xfrm>
            <a:off x="4571546" y="174478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94CDD9-B241-41E3-BA7A-9DFCAF8D8C21}"/>
              </a:ext>
            </a:extLst>
          </p:cNvPr>
          <p:cNvSpPr/>
          <p:nvPr/>
        </p:nvSpPr>
        <p:spPr>
          <a:xfrm>
            <a:off x="8662803" y="174478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Do I Care?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A0CB33-F33D-4006-ADE9-F371EEC91171}"/>
              </a:ext>
            </a:extLst>
          </p:cNvPr>
          <p:cNvSpPr/>
          <p:nvPr/>
        </p:nvSpPr>
        <p:spPr>
          <a:xfrm>
            <a:off x="480289" y="24885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 of discount points given per margin percentage point per product.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8BB667-C095-44CD-AE66-144C03A344A2}"/>
              </a:ext>
            </a:extLst>
          </p:cNvPr>
          <p:cNvSpPr/>
          <p:nvPr/>
        </p:nvSpPr>
        <p:spPr>
          <a:xfrm>
            <a:off x="8662803" y="24885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Discount:Margin matrix will control the product lifecycle to ensure price level optimization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9D99E1-A90F-4EE5-9FE3-E59E89338375}"/>
              </a:ext>
            </a:extLst>
          </p:cNvPr>
          <p:cNvSpPr/>
          <p:nvPr/>
        </p:nvSpPr>
        <p:spPr>
          <a:xfrm>
            <a:off x="4571546" y="24885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Discount:Margin =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AE76CB-2414-4D0B-AFFD-60FAABF053EC}"/>
              </a:ext>
            </a:extLst>
          </p:cNvPr>
          <p:cNvCxnSpPr>
            <a:cxnSpLocks/>
          </p:cNvCxnSpPr>
          <p:nvPr/>
        </p:nvCxnSpPr>
        <p:spPr>
          <a:xfrm>
            <a:off x="5670481" y="4040201"/>
            <a:ext cx="87409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7BB3DF-7D32-4440-838C-E013570C3196}"/>
              </a:ext>
            </a:extLst>
          </p:cNvPr>
          <p:cNvSpPr txBox="1"/>
          <p:nvPr/>
        </p:nvSpPr>
        <p:spPr>
          <a:xfrm>
            <a:off x="5165906" y="3680744"/>
            <a:ext cx="192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155228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Bookings per Head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7299" y="1347018"/>
            <a:ext cx="11825626" cy="4977581"/>
          </a:xfrm>
          <a:prstGeom prst="roundRect">
            <a:avLst>
              <a:gd name="adj" fmla="val 1088"/>
            </a:avLst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F33405-09FC-460D-AFE4-0EBAF3E4E667}"/>
              </a:ext>
            </a:extLst>
          </p:cNvPr>
          <p:cNvSpPr/>
          <p:nvPr/>
        </p:nvSpPr>
        <p:spPr>
          <a:xfrm>
            <a:off x="480289" y="1801930"/>
            <a:ext cx="3108960" cy="46402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B8BF02-EBF5-480A-AC04-32A005E59024}"/>
              </a:ext>
            </a:extLst>
          </p:cNvPr>
          <p:cNvSpPr/>
          <p:nvPr/>
        </p:nvSpPr>
        <p:spPr>
          <a:xfrm>
            <a:off x="4571546" y="180193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35109B-B5F7-43A9-A20C-10C2534FCB4A}"/>
              </a:ext>
            </a:extLst>
          </p:cNvPr>
          <p:cNvSpPr/>
          <p:nvPr/>
        </p:nvSpPr>
        <p:spPr>
          <a:xfrm>
            <a:off x="8662803" y="180193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Do I Care?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825CE2-128B-4AD5-902A-148BFC06E827}"/>
              </a:ext>
            </a:extLst>
          </p:cNvPr>
          <p:cNvSpPr/>
          <p:nvPr/>
        </p:nvSpPr>
        <p:spPr>
          <a:xfrm>
            <a:off x="480289" y="254573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bookings the company/division/channel is achieving against the weighted average headcount.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25D2E-A7C6-4BB0-8F93-25F1698619E7}"/>
              </a:ext>
            </a:extLst>
          </p:cNvPr>
          <p:cNvSpPr/>
          <p:nvPr/>
        </p:nvSpPr>
        <p:spPr>
          <a:xfrm>
            <a:off x="8662803" y="254573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will provide visibility to rep productivity &amp; effectiveness over time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600D18-F4A2-4DDB-BE25-0854DE6DDEDB}"/>
              </a:ext>
            </a:extLst>
          </p:cNvPr>
          <p:cNvSpPr/>
          <p:nvPr/>
        </p:nvSpPr>
        <p:spPr>
          <a:xfrm>
            <a:off x="4571546" y="254573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Bookings per Head 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bookings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Headcount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90E1AE-D18A-4553-A9B5-CEBD0EFD6E46}"/>
              </a:ext>
            </a:extLst>
          </p:cNvPr>
          <p:cNvCxnSpPr>
            <a:cxnSpLocks/>
          </p:cNvCxnSpPr>
          <p:nvPr/>
        </p:nvCxnSpPr>
        <p:spPr>
          <a:xfrm>
            <a:off x="5303955" y="4164899"/>
            <a:ext cx="162382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4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Number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47299" y="1347018"/>
            <a:ext cx="11825626" cy="4977581"/>
          </a:xfrm>
          <a:prstGeom prst="roundRect">
            <a:avLst>
              <a:gd name="adj" fmla="val 1088"/>
            </a:avLst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A5183A-DA21-46D2-9FCC-582CE01B55B8}"/>
              </a:ext>
            </a:extLst>
          </p:cNvPr>
          <p:cNvSpPr/>
          <p:nvPr/>
        </p:nvSpPr>
        <p:spPr>
          <a:xfrm>
            <a:off x="480289" y="1744780"/>
            <a:ext cx="3108960" cy="46402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7BD678-2024-420D-9F4E-B31EECF102D8}"/>
              </a:ext>
            </a:extLst>
          </p:cNvPr>
          <p:cNvSpPr/>
          <p:nvPr/>
        </p:nvSpPr>
        <p:spPr>
          <a:xfrm>
            <a:off x="4571546" y="174478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F2A408-E80A-4443-B0E4-33A3C699BA7F}"/>
              </a:ext>
            </a:extLst>
          </p:cNvPr>
          <p:cNvSpPr/>
          <p:nvPr/>
        </p:nvSpPr>
        <p:spPr>
          <a:xfrm>
            <a:off x="8662803" y="1744780"/>
            <a:ext cx="310896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Do I Care?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46029B-DE92-463F-AB8D-196EF9487F3D}"/>
              </a:ext>
            </a:extLst>
          </p:cNvPr>
          <p:cNvSpPr/>
          <p:nvPr/>
        </p:nvSpPr>
        <p:spPr>
          <a:xfrm>
            <a:off x="480289" y="24885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magic number of 1 means that last quarter's sales &amp; marketing spend will be "earned" back over the next 4 quarters in incremental revenue, and is seen as the desired metric for SaaS businesses.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BC573-86AB-43C3-AA0E-A47CF4665A2B}"/>
              </a:ext>
            </a:extLst>
          </p:cNvPr>
          <p:cNvSpPr/>
          <p:nvPr/>
        </p:nvSpPr>
        <p:spPr>
          <a:xfrm>
            <a:off x="8662803" y="24885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magic number measures sales efficiency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metric answers the question – For every dollar spent in S&amp;M, how much Annual Recurring Revenue am I generating?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F19A6E-173E-4C6F-8594-9F679F359185}"/>
              </a:ext>
            </a:extLst>
          </p:cNvPr>
          <p:cNvSpPr/>
          <p:nvPr/>
        </p:nvSpPr>
        <p:spPr>
          <a:xfrm>
            <a:off x="4571546" y="2488584"/>
            <a:ext cx="3108960" cy="274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52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Magic Number 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7252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22A53-0C41-4DBD-B967-52845CE81A5F}"/>
              </a:ext>
            </a:extLst>
          </p:cNvPr>
          <p:cNvSpPr txBox="1"/>
          <p:nvPr/>
        </p:nvSpPr>
        <p:spPr>
          <a:xfrm>
            <a:off x="4080397" y="3686829"/>
            <a:ext cx="40912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(Current Q Revenue – Prev. Q Revenue)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Prev. Q Sales &amp; Marketing Expense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85954F-BD3D-456D-827C-CAB7A52D914C}"/>
              </a:ext>
            </a:extLst>
          </p:cNvPr>
          <p:cNvCxnSpPr>
            <a:cxnSpLocks/>
          </p:cNvCxnSpPr>
          <p:nvPr/>
        </p:nvCxnSpPr>
        <p:spPr>
          <a:xfrm>
            <a:off x="5303955" y="4002974"/>
            <a:ext cx="162382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47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EP.qdYQueUk_LTaAHU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8519F7B8-F9D6-413C-90EE-17578C13959F}" vid="{8D5C7C41-2EB4-4D67-A566-A6192B30E9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</TotalTime>
  <Words>1309</Words>
  <Application>Microsoft Office PowerPoint</Application>
  <PresentationFormat>Widescreen</PresentationFormat>
  <Paragraphs>161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Next LT Pro</vt:lpstr>
      <vt:lpstr>Calibri</vt:lpstr>
      <vt:lpstr>Calibri Regular</vt:lpstr>
      <vt:lpstr>Century Gothic</vt:lpstr>
      <vt:lpstr>Courier New</vt:lpstr>
      <vt:lpstr>SBI PPT</vt:lpstr>
      <vt:lpstr>think-cell Slide</vt:lpstr>
      <vt:lpstr>Pricing KPIs Tool</vt:lpstr>
      <vt:lpstr>Common Pricing Metrics</vt:lpstr>
      <vt:lpstr>Committed Monthly Recurring Revenue (CMRR)</vt:lpstr>
      <vt:lpstr>Customer Acquisition Cost (CAC)</vt:lpstr>
      <vt:lpstr>Customer Lifetime Value (CLTV)</vt:lpstr>
      <vt:lpstr>CLTV:CAC Ratio</vt:lpstr>
      <vt:lpstr>Discount:Margin</vt:lpstr>
      <vt:lpstr>Bookings per Head</vt:lpstr>
      <vt:lpstr>Magic Number</vt:lpstr>
      <vt:lpstr>Customer Churn</vt:lpstr>
      <vt:lpstr>Pipeline Velocity</vt:lpstr>
      <vt:lpstr>Rep Time to Productivity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KPIs Tool</dc:title>
  <dc:creator>Aaron Bean</dc:creator>
  <cp:lastModifiedBy>Aaron Bean</cp:lastModifiedBy>
  <cp:revision>1</cp:revision>
  <dcterms:created xsi:type="dcterms:W3CDTF">2022-12-12T21:39:37Z</dcterms:created>
  <dcterms:modified xsi:type="dcterms:W3CDTF">2022-12-12T21:43:16Z</dcterms:modified>
</cp:coreProperties>
</file>