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7" r:id="rId2"/>
    <p:sldId id="273" r:id="rId3"/>
    <p:sldId id="2113417999" r:id="rId4"/>
    <p:sldId id="258" r:id="rId5"/>
    <p:sldId id="211341799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4660"/>
  </p:normalViewPr>
  <p:slideViewPr>
    <p:cSldViewPr snapToGrid="0">
      <p:cViewPr varScale="1">
        <p:scale>
          <a:sx n="100" d="100"/>
          <a:sy n="100" d="100"/>
        </p:scale>
        <p:origin x="168" y="5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0856CA-6CE6-406A-A8C4-633E6A127A5A}" type="datetimeFigureOut">
              <a:rPr lang="en-US" smtClean="0"/>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9E8BF9-458C-46BB-869C-132D017B5EB5}" type="slidenum">
              <a:rPr lang="en-US" smtClean="0"/>
              <a:t>‹#›</a:t>
            </a:fld>
            <a:endParaRPr lang="en-US"/>
          </a:p>
        </p:txBody>
      </p:sp>
    </p:spTree>
    <p:extLst>
      <p:ext uri="{BB962C8B-B14F-4D97-AF65-F5344CB8AC3E}">
        <p14:creationId xmlns:p14="http://schemas.microsoft.com/office/powerpoint/2010/main" val="4212719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4925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4.jpe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6.jpe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7.jpe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6.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9.jpeg"/><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2.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4.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6.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ne panel no bkg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dirty="0"/>
              <a:t>Source:</a:t>
            </a:r>
          </a:p>
          <a:p>
            <a:r>
              <a:rPr lang="en-US" dirty="0"/>
              <a:t>Notes:</a:t>
            </a:r>
          </a:p>
        </p:txBody>
      </p:sp>
      <p:sp>
        <p:nvSpPr>
          <p:cNvPr id="6" name="Content Placeholder 2">
            <a:extLst>
              <a:ext uri="{FF2B5EF4-FFF2-40B4-BE49-F238E27FC236}">
                <a16:creationId xmlns:a16="http://schemas.microsoft.com/office/drawing/2014/main" id="{44069DB7-BD92-42FC-963A-F010D7F460C6}"/>
              </a:ext>
            </a:extLst>
          </p:cNvPr>
          <p:cNvSpPr>
            <a:spLocks noGrp="1"/>
          </p:cNvSpPr>
          <p:nvPr>
            <p:ph idx="1"/>
          </p:nvPr>
        </p:nvSpPr>
        <p:spPr>
          <a:xfrm>
            <a:off x="609600" y="1608083"/>
            <a:ext cx="10962290" cy="45641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064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6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519924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Background pattern&#10;&#10;Description automatically generated">
            <a:extLst>
              <a:ext uri="{FF2B5EF4-FFF2-40B4-BE49-F238E27FC236}">
                <a16:creationId xmlns:a16="http://schemas.microsoft.com/office/drawing/2014/main" id="{D97D4CC6-32AD-BCA7-E5DC-806815585B1F}"/>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10673"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40710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7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3468604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background pattern&#10;&#10;Description automatically generated">
            <a:extLst>
              <a:ext uri="{FF2B5EF4-FFF2-40B4-BE49-F238E27FC236}">
                <a16:creationId xmlns:a16="http://schemas.microsoft.com/office/drawing/2014/main" id="{3011536B-E5C4-A106-C81D-293D994FF16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171172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653402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dark, lit&#10;&#10;Description automatically generated">
            <a:extLst>
              <a:ext uri="{FF2B5EF4-FFF2-40B4-BE49-F238E27FC236}">
                <a16:creationId xmlns:a16="http://schemas.microsoft.com/office/drawing/2014/main" id="{94B80643-DB53-93CF-0CC8-F5B0CC74C6E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1764197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4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85248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10;&#10;Description automatically generated">
            <a:extLst>
              <a:ext uri="{FF2B5EF4-FFF2-40B4-BE49-F238E27FC236}">
                <a16:creationId xmlns:a16="http://schemas.microsoft.com/office/drawing/2014/main" id="{A41F8DC0-76D0-8840-4794-40095E1485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3164601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5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52251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A320BF0-2CB7-7307-F4DF-D200AD3CD9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016633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88084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4591F0AA-87FF-62FE-5D42-09693E23D32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139101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406650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road, dark&#10;&#10;Description automatically generated">
            <a:extLst>
              <a:ext uri="{FF2B5EF4-FFF2-40B4-BE49-F238E27FC236}">
                <a16:creationId xmlns:a16="http://schemas.microsoft.com/office/drawing/2014/main" id="{8D58678D-5B64-3781-4493-30D95C9EDA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3313184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4170922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467268DF-0D1B-2D93-A94B-382F22D1D196}"/>
              </a:ext>
            </a:extLst>
          </p:cNvPr>
          <p:cNvSpPr>
            <a:spLocks noGrp="1"/>
          </p:cNvSpPr>
          <p:nvPr>
            <p:ph type="body" sz="quarter" idx="10" hasCustomPrompt="1"/>
          </p:nvPr>
        </p:nvSpPr>
        <p:spPr>
          <a:xfrm>
            <a:off x="1802541" y="2186099"/>
            <a:ext cx="1354138" cy="2730500"/>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5400" b="1" kern="1200" dirty="0">
                <a:solidFill>
                  <a:srgbClr val="000B0B"/>
                </a:solidFill>
                <a:latin typeface="Avenir Next LT Pro" panose="020B0504020202020204" pitchFamily="34" charset="77"/>
                <a:ea typeface="Verdana" panose="020B0604030504040204" pitchFamily="34" charset="0"/>
                <a:cs typeface="Verdana" panose="020B0604030504040204" pitchFamily="34" charset="0"/>
              </a:defRPr>
            </a:lvl1pPr>
          </a:lstStyle>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01</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02</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03</a:t>
            </a:r>
            <a:endParaRPr lang="en-US" sz="16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1A9591AD-199E-A70A-9360-68820C39D0CE}"/>
              </a:ext>
            </a:extLst>
          </p:cNvPr>
          <p:cNvSpPr>
            <a:spLocks noGrp="1"/>
          </p:cNvSpPr>
          <p:nvPr>
            <p:ph type="body" sz="quarter" idx="11" hasCustomPrompt="1"/>
          </p:nvPr>
        </p:nvSpPr>
        <p:spPr>
          <a:xfrm>
            <a:off x="3209681" y="2331426"/>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a:p>
            <a:pPr lvl="0"/>
            <a:endParaRPr lang="en-US" dirty="0"/>
          </a:p>
        </p:txBody>
      </p:sp>
      <p:sp>
        <p:nvSpPr>
          <p:cNvPr id="6" name="Text Placeholder 3">
            <a:extLst>
              <a:ext uri="{FF2B5EF4-FFF2-40B4-BE49-F238E27FC236}">
                <a16:creationId xmlns:a16="http://schemas.microsoft.com/office/drawing/2014/main" id="{7CF9CE85-3705-01D7-81C8-A9AD3674117E}"/>
              </a:ext>
            </a:extLst>
          </p:cNvPr>
          <p:cNvSpPr>
            <a:spLocks noGrp="1"/>
          </p:cNvSpPr>
          <p:nvPr>
            <p:ph type="body" sz="quarter" idx="12" hasCustomPrompt="1"/>
          </p:nvPr>
        </p:nvSpPr>
        <p:spPr>
          <a:xfrm>
            <a:off x="3209681" y="3209931"/>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9" name="Text Placeholder 3">
            <a:extLst>
              <a:ext uri="{FF2B5EF4-FFF2-40B4-BE49-F238E27FC236}">
                <a16:creationId xmlns:a16="http://schemas.microsoft.com/office/drawing/2014/main" id="{582B5B75-0F34-37CE-E770-B421C085D249}"/>
              </a:ext>
            </a:extLst>
          </p:cNvPr>
          <p:cNvSpPr>
            <a:spLocks noGrp="1"/>
          </p:cNvSpPr>
          <p:nvPr>
            <p:ph type="body" sz="quarter" idx="13" hasCustomPrompt="1"/>
          </p:nvPr>
        </p:nvSpPr>
        <p:spPr>
          <a:xfrm>
            <a:off x="3209681" y="4094298"/>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13" name="Text Placeholder 12">
            <a:extLst>
              <a:ext uri="{FF2B5EF4-FFF2-40B4-BE49-F238E27FC236}">
                <a16:creationId xmlns:a16="http://schemas.microsoft.com/office/drawing/2014/main" id="{696ED341-6B69-D776-D498-64B4BD4F4059}"/>
              </a:ext>
            </a:extLst>
          </p:cNvPr>
          <p:cNvSpPr>
            <a:spLocks noGrp="1"/>
          </p:cNvSpPr>
          <p:nvPr>
            <p:ph type="body" sz="quarter" idx="14" hasCustomPrompt="1"/>
          </p:nvPr>
        </p:nvSpPr>
        <p:spPr>
          <a:xfrm>
            <a:off x="1811587" y="1493698"/>
            <a:ext cx="10971942" cy="552450"/>
          </a:xfrm>
        </p:spPr>
        <p:txBody>
          <a:bodyPr>
            <a:noAutofit/>
          </a:bodyPr>
          <a:lstStyle>
            <a:lvl1pPr>
              <a:defRPr sz="2200" b="1"/>
            </a:lvl1pPr>
            <a:lvl5pPr marL="682625" indent="0">
              <a:buNone/>
              <a:defRPr/>
            </a:lvl5pPr>
          </a:lstStyle>
          <a:p>
            <a:pPr lvl="0"/>
            <a:r>
              <a:rPr lang="en-US" dirty="0"/>
              <a:t>For Our Discussion Today</a:t>
            </a:r>
          </a:p>
        </p:txBody>
      </p:sp>
    </p:spTree>
    <p:extLst>
      <p:ext uri="{BB962C8B-B14F-4D97-AF65-F5344CB8AC3E}">
        <p14:creationId xmlns:p14="http://schemas.microsoft.com/office/powerpoint/2010/main" val="3053050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Divider dark blue bkgd">
    <p:bg>
      <p:bgPr>
        <a:solidFill>
          <a:srgbClr val="071E3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3428198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Divider blue bkgd">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163620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dirty="0"/>
              <a:t>Source:</a:t>
            </a:r>
          </a:p>
          <a:p>
            <a:r>
              <a:rPr lang="en-US" dirty="0"/>
              <a:t>Notes:</a:t>
            </a:r>
          </a:p>
        </p:txBody>
      </p:sp>
    </p:spTree>
    <p:extLst>
      <p:ext uri="{BB962C8B-B14F-4D97-AF65-F5344CB8AC3E}">
        <p14:creationId xmlns:p14="http://schemas.microsoft.com/office/powerpoint/2010/main" val="2653271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Divider light blue bkgd">
    <p:bg>
      <p:bgPr>
        <a:solidFill>
          <a:schemeClr val="accent3"/>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3035625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ig Stmnt righ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2724929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1BA45A60-5D16-E41D-32DF-B6C18EDF4E3C}"/>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3200587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ig Stmnt righ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343396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3252A3CD-9F27-5AE1-225C-3361E5B5BB61}"/>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3306939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ig Stmnt lef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500299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10" name="Picture 9" descr="A black and white logo&#10;&#10;Description automatically generated with low confidence">
            <a:extLst>
              <a:ext uri="{FF2B5EF4-FFF2-40B4-BE49-F238E27FC236}">
                <a16:creationId xmlns:a16="http://schemas.microsoft.com/office/drawing/2014/main" id="{D46FC3E1-FCFE-4BFC-896E-BE93A86F06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400942"/>
            <a:ext cx="616252" cy="262514"/>
          </a:xfrm>
          <a:prstGeom prst="rect">
            <a:avLst/>
          </a:prstGeom>
        </p:spPr>
      </p:pic>
      <p:sp>
        <p:nvSpPr>
          <p:cNvPr id="2" name="TextBox 1">
            <a:extLst>
              <a:ext uri="{FF2B5EF4-FFF2-40B4-BE49-F238E27FC236}">
                <a16:creationId xmlns:a16="http://schemas.microsoft.com/office/drawing/2014/main" id="{B7BF1FFD-372D-1C59-527C-57A4B18E07F8}"/>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300819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ig Stmnt lef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78022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9" name="Picture 8" descr="A black and white logo&#10;&#10;Description automatically generated with low confidence">
            <a:extLst>
              <a:ext uri="{FF2B5EF4-FFF2-40B4-BE49-F238E27FC236}">
                <a16:creationId xmlns:a16="http://schemas.microsoft.com/office/drawing/2014/main" id="{8E76424F-251D-91B3-502B-FFA88D29D5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396759"/>
            <a:ext cx="616252" cy="262514"/>
          </a:xfrm>
          <a:prstGeom prst="rect">
            <a:avLst/>
          </a:prstGeom>
        </p:spPr>
      </p:pic>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sp>
        <p:nvSpPr>
          <p:cNvPr id="2" name="TextBox 1">
            <a:extLst>
              <a:ext uri="{FF2B5EF4-FFF2-40B4-BE49-F238E27FC236}">
                <a16:creationId xmlns:a16="http://schemas.microsoft.com/office/drawing/2014/main" id="{B3C5A66D-ACCA-FCA5-BB7A-6090A9490304}"/>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2771057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ase Stud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233018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8839200" y="3"/>
            <a:ext cx="3352800"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9343697" y="1608083"/>
            <a:ext cx="2238704"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730469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Case Study</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396759"/>
            <a:ext cx="620111" cy="262514"/>
          </a:xfrm>
          <a:prstGeom prst="rect">
            <a:avLst/>
          </a:prstGeom>
        </p:spPr>
      </p:pic>
      <p:sp>
        <p:nvSpPr>
          <p:cNvPr id="7" name="TextBox 6">
            <a:extLst>
              <a:ext uri="{FF2B5EF4-FFF2-40B4-BE49-F238E27FC236}">
                <a16:creationId xmlns:a16="http://schemas.microsoft.com/office/drawing/2014/main" id="{23EBAC9E-9340-B35E-11EE-6AB60D024A56}"/>
              </a:ext>
            </a:extLst>
          </p:cNvPr>
          <p:cNvSpPr txBox="1"/>
          <p:nvPr/>
        </p:nvSpPr>
        <p:spPr>
          <a:xfrm>
            <a:off x="11267590" y="6447969"/>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3" name="TextBox 2">
            <a:extLst>
              <a:ext uri="{FF2B5EF4-FFF2-40B4-BE49-F238E27FC236}">
                <a16:creationId xmlns:a16="http://schemas.microsoft.com/office/drawing/2014/main" id="{4E66CF8F-5A50-7E72-6C38-E2CAFD8EE8C3}"/>
              </a:ext>
            </a:extLst>
          </p:cNvPr>
          <p:cNvSpPr txBox="1"/>
          <p:nvPr/>
        </p:nvSpPr>
        <p:spPr>
          <a:xfrm>
            <a:off x="620110" y="6709205"/>
            <a:ext cx="4715158" cy="92333"/>
          </a:xfrm>
          <a:prstGeom prst="rect">
            <a:avLst/>
          </a:prstGeom>
          <a:noFill/>
        </p:spPr>
        <p:txBody>
          <a:bodyPr wrap="square" lIns="0" tIns="0" rIns="0" bIns="0" rtlCol="0">
            <a:spAutoFit/>
          </a:bodyPr>
          <a:lstStyle/>
          <a:p>
            <a:pPr algn="l"/>
            <a:r>
              <a:rPr lang="en-US" sz="600" dirty="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2909229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amp; Callout">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599" y="1681163"/>
            <a:ext cx="7315199"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7315199"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1156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panel no bkg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48D1AD9-A85C-CC9C-2379-A294B91BF48E}"/>
              </a:ext>
            </a:extLst>
          </p:cNvPr>
          <p:cNvGraphicFramePr>
            <a:graphicFrameLocks noChangeAspect="1"/>
          </p:cNvGraphicFramePr>
          <p:nvPr>
            <p:custDataLst>
              <p:tags r:id="rId1"/>
            </p:custDataLst>
            <p:extLst>
              <p:ext uri="{D42A27DB-BD31-4B8C-83A1-F6EECF244321}">
                <p14:modId xmlns:p14="http://schemas.microsoft.com/office/powerpoint/2010/main" val="3242157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8541"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518212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3CF7D59-AB3D-3F5F-F8BE-608E38ACA203}"/>
              </a:ext>
            </a:extLst>
          </p:cNvPr>
          <p:cNvSpPr>
            <a:spLocks noGrp="1"/>
          </p:cNvSpPr>
          <p:nvPr>
            <p:ph type="body" sz="quarter" idx="3"/>
          </p:nvPr>
        </p:nvSpPr>
        <p:spPr>
          <a:xfrm>
            <a:off x="6400270"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34B5B5-E169-82B3-4823-63269CF0A0C9}"/>
              </a:ext>
            </a:extLst>
          </p:cNvPr>
          <p:cNvSpPr>
            <a:spLocks noGrp="1"/>
          </p:cNvSpPr>
          <p:nvPr>
            <p:ph sz="quarter" idx="4"/>
          </p:nvPr>
        </p:nvSpPr>
        <p:spPr>
          <a:xfrm>
            <a:off x="640027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Tree>
    <p:extLst>
      <p:ext uri="{BB962C8B-B14F-4D97-AF65-F5344CB8AC3E}">
        <p14:creationId xmlns:p14="http://schemas.microsoft.com/office/powerpoint/2010/main" val="1495883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panel no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600"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600"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B3D2EAEA-4A1A-4BD0-AAA4-E823F3352FAE}"/>
              </a:ext>
            </a:extLst>
          </p:cNvPr>
          <p:cNvSpPr>
            <a:spLocks noGrp="1"/>
          </p:cNvSpPr>
          <p:nvPr>
            <p:ph type="body" idx="15"/>
          </p:nvPr>
        </p:nvSpPr>
        <p:spPr>
          <a:xfrm>
            <a:off x="4455562"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F1A95F98-B444-45B3-B26F-E3A566F5AD24}"/>
              </a:ext>
            </a:extLst>
          </p:cNvPr>
          <p:cNvSpPr>
            <a:spLocks noGrp="1"/>
          </p:cNvSpPr>
          <p:nvPr>
            <p:ph sz="half" idx="16"/>
          </p:nvPr>
        </p:nvSpPr>
        <p:spPr>
          <a:xfrm>
            <a:off x="4455562"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484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our panel small text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21930459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20110"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20110" y="2510632"/>
            <a:ext cx="2564585"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4" name="Text Placeholder 2">
            <a:extLst>
              <a:ext uri="{FF2B5EF4-FFF2-40B4-BE49-F238E27FC236}">
                <a16:creationId xmlns:a16="http://schemas.microsoft.com/office/drawing/2014/main" id="{C178CED2-08EF-4CF6-A179-4392DD351445}"/>
              </a:ext>
            </a:extLst>
          </p:cNvPr>
          <p:cNvSpPr>
            <a:spLocks noGrp="1"/>
          </p:cNvSpPr>
          <p:nvPr>
            <p:ph type="body" idx="15"/>
          </p:nvPr>
        </p:nvSpPr>
        <p:spPr>
          <a:xfrm>
            <a:off x="3386316"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a:extLst>
              <a:ext uri="{FF2B5EF4-FFF2-40B4-BE49-F238E27FC236}">
                <a16:creationId xmlns:a16="http://schemas.microsoft.com/office/drawing/2014/main" id="{CB1AC188-4440-4EA7-A8C4-FD8FE5FF5D07}"/>
              </a:ext>
            </a:extLst>
          </p:cNvPr>
          <p:cNvSpPr>
            <a:spLocks noGrp="1"/>
          </p:cNvSpPr>
          <p:nvPr>
            <p:ph sz="half" idx="16"/>
          </p:nvPr>
        </p:nvSpPr>
        <p:spPr>
          <a:xfrm>
            <a:off x="338631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
            <a:extLst>
              <a:ext uri="{FF2B5EF4-FFF2-40B4-BE49-F238E27FC236}">
                <a16:creationId xmlns:a16="http://schemas.microsoft.com/office/drawing/2014/main" id="{EA1EBFA0-4A27-4371-8AF1-C2D421D12632}"/>
              </a:ext>
            </a:extLst>
          </p:cNvPr>
          <p:cNvSpPr>
            <a:spLocks noGrp="1"/>
          </p:cNvSpPr>
          <p:nvPr>
            <p:ph type="body" idx="17"/>
          </p:nvPr>
        </p:nvSpPr>
        <p:spPr>
          <a:xfrm>
            <a:off x="9007306"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3">
            <a:extLst>
              <a:ext uri="{FF2B5EF4-FFF2-40B4-BE49-F238E27FC236}">
                <a16:creationId xmlns:a16="http://schemas.microsoft.com/office/drawing/2014/main" id="{78971224-A4C3-4B38-8487-E75903A9B75C}"/>
              </a:ext>
            </a:extLst>
          </p:cNvPr>
          <p:cNvSpPr>
            <a:spLocks noGrp="1"/>
          </p:cNvSpPr>
          <p:nvPr>
            <p:ph sz="half" idx="18"/>
          </p:nvPr>
        </p:nvSpPr>
        <p:spPr>
          <a:xfrm>
            <a:off x="900730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2">
            <a:extLst>
              <a:ext uri="{FF2B5EF4-FFF2-40B4-BE49-F238E27FC236}">
                <a16:creationId xmlns:a16="http://schemas.microsoft.com/office/drawing/2014/main" id="{4F7C2B96-4B20-46A3-A648-DB8B6AEDC023}"/>
              </a:ext>
            </a:extLst>
          </p:cNvPr>
          <p:cNvSpPr>
            <a:spLocks noGrp="1"/>
          </p:cNvSpPr>
          <p:nvPr>
            <p:ph type="body" idx="19"/>
          </p:nvPr>
        </p:nvSpPr>
        <p:spPr>
          <a:xfrm>
            <a:off x="6235423"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3">
            <a:extLst>
              <a:ext uri="{FF2B5EF4-FFF2-40B4-BE49-F238E27FC236}">
                <a16:creationId xmlns:a16="http://schemas.microsoft.com/office/drawing/2014/main" id="{0E5215DC-8B13-45E7-AC26-B09A437B5B6E}"/>
              </a:ext>
            </a:extLst>
          </p:cNvPr>
          <p:cNvSpPr>
            <a:spLocks noGrp="1"/>
          </p:cNvSpPr>
          <p:nvPr>
            <p:ph sz="half" idx="20"/>
          </p:nvPr>
        </p:nvSpPr>
        <p:spPr>
          <a:xfrm>
            <a:off x="6241099"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0657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no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4125029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79" name="Group 78">
            <a:extLst>
              <a:ext uri="{FF2B5EF4-FFF2-40B4-BE49-F238E27FC236}">
                <a16:creationId xmlns:a16="http://schemas.microsoft.com/office/drawing/2014/main" id="{B328026A-8319-44BC-B6B3-8D0A2B5E39A0}"/>
              </a:ext>
            </a:extLst>
          </p:cNvPr>
          <p:cNvGrpSpPr>
            <a:grpSpLocks noChangeAspect="1"/>
          </p:cNvGrpSpPr>
          <p:nvPr/>
        </p:nvGrpSpPr>
        <p:grpSpPr bwMode="gray">
          <a:xfrm>
            <a:off x="702214" y="780933"/>
            <a:ext cx="3494345" cy="745107"/>
            <a:chOff x="611188" y="-279400"/>
            <a:chExt cx="3767138" cy="803275"/>
          </a:xfrm>
        </p:grpSpPr>
        <p:sp>
          <p:nvSpPr>
            <p:cNvPr id="14" name="Freeform 5">
              <a:extLst>
                <a:ext uri="{FF2B5EF4-FFF2-40B4-BE49-F238E27FC236}">
                  <a16:creationId xmlns:a16="http://schemas.microsoft.com/office/drawing/2014/main" id="{AB780836-0EA1-4764-9C48-1217D0B297D1}"/>
                </a:ext>
              </a:extLst>
            </p:cNvPr>
            <p:cNvSpPr>
              <a:spLocks noEditPoints="1"/>
            </p:cNvSpPr>
            <p:nvPr/>
          </p:nvSpPr>
          <p:spPr bwMode="gray">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06E5C381-914B-47AA-AE2B-28A2392478C7}"/>
                </a:ext>
              </a:extLst>
            </p:cNvPr>
            <p:cNvSpPr>
              <a:spLocks/>
            </p:cNvSpPr>
            <p:nvPr/>
          </p:nvSpPr>
          <p:spPr bwMode="gray">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B0DBDE80-DF7D-4696-AE00-4FF472F4B043}"/>
                </a:ext>
              </a:extLst>
            </p:cNvPr>
            <p:cNvSpPr>
              <a:spLocks/>
            </p:cNvSpPr>
            <p:nvPr/>
          </p:nvSpPr>
          <p:spPr bwMode="gray">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EDAEE8C0-239A-4F5F-A01A-65BD5D44AA19}"/>
                </a:ext>
              </a:extLst>
            </p:cNvPr>
            <p:cNvSpPr>
              <a:spLocks noEditPoints="1"/>
            </p:cNvSpPr>
            <p:nvPr/>
          </p:nvSpPr>
          <p:spPr bwMode="gray">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A4E68502-6F50-4E7B-AF1B-50A9EB649BDA}"/>
                </a:ext>
              </a:extLst>
            </p:cNvPr>
            <p:cNvSpPr>
              <a:spLocks/>
            </p:cNvSpPr>
            <p:nvPr/>
          </p:nvSpPr>
          <p:spPr bwMode="gray">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0B294D58-DE2D-4091-BE0A-48E0C4BB11EB}"/>
                </a:ext>
              </a:extLst>
            </p:cNvPr>
            <p:cNvSpPr>
              <a:spLocks/>
            </p:cNvSpPr>
            <p:nvPr/>
          </p:nvSpPr>
          <p:spPr bwMode="gray">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0326E64D-04ED-4ABB-93E4-447EB91A43C8}"/>
                </a:ext>
              </a:extLst>
            </p:cNvPr>
            <p:cNvSpPr>
              <a:spLocks/>
            </p:cNvSpPr>
            <p:nvPr/>
          </p:nvSpPr>
          <p:spPr bwMode="gray">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B424A6A0-9FD6-41E0-A6B5-44DACE49A6D3}"/>
                </a:ext>
              </a:extLst>
            </p:cNvPr>
            <p:cNvSpPr>
              <a:spLocks noEditPoints="1"/>
            </p:cNvSpPr>
            <p:nvPr/>
          </p:nvSpPr>
          <p:spPr bwMode="gray">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0B3F0C38-DC97-4CD1-984E-7572735440BF}"/>
                </a:ext>
              </a:extLst>
            </p:cNvPr>
            <p:cNvSpPr>
              <a:spLocks noEditPoints="1"/>
            </p:cNvSpPr>
            <p:nvPr/>
          </p:nvSpPr>
          <p:spPr bwMode="gray">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6350261F-44E5-4C95-AA87-2DB3FC7643F6}"/>
                </a:ext>
              </a:extLst>
            </p:cNvPr>
            <p:cNvSpPr>
              <a:spLocks/>
            </p:cNvSpPr>
            <p:nvPr/>
          </p:nvSpPr>
          <p:spPr bwMode="gray">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5AB7FC7D-55F6-4FAD-8462-71A4B9753438}"/>
                </a:ext>
              </a:extLst>
            </p:cNvPr>
            <p:cNvSpPr>
              <a:spLocks/>
            </p:cNvSpPr>
            <p:nvPr/>
          </p:nvSpPr>
          <p:spPr bwMode="gray">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7">
              <a:extLst>
                <a:ext uri="{FF2B5EF4-FFF2-40B4-BE49-F238E27FC236}">
                  <a16:creationId xmlns:a16="http://schemas.microsoft.com/office/drawing/2014/main" id="{4BDA452B-8283-4B2A-A8D4-25BB7CF8BAAD}"/>
                </a:ext>
              </a:extLst>
            </p:cNvPr>
            <p:cNvSpPr>
              <a:spLocks noChangeArrowheads="1"/>
            </p:cNvSpPr>
            <p:nvPr/>
          </p:nvSpPr>
          <p:spPr bwMode="gray">
            <a:xfrm>
              <a:off x="1804988" y="438150"/>
              <a:ext cx="11113" cy="619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57C01BEE-E1C7-4682-8761-33473C67DB68}"/>
                </a:ext>
              </a:extLst>
            </p:cNvPr>
            <p:cNvSpPr>
              <a:spLocks/>
            </p:cNvSpPr>
            <p:nvPr/>
          </p:nvSpPr>
          <p:spPr bwMode="gray">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6ADD09EB-6CBD-4B56-B289-F1F1B730C703}"/>
                </a:ext>
              </a:extLst>
            </p:cNvPr>
            <p:cNvSpPr>
              <a:spLocks/>
            </p:cNvSpPr>
            <p:nvPr/>
          </p:nvSpPr>
          <p:spPr bwMode="gray">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A7F46E3E-21DB-440A-836C-161975F96448}"/>
                </a:ext>
              </a:extLst>
            </p:cNvPr>
            <p:cNvSpPr>
              <a:spLocks/>
            </p:cNvSpPr>
            <p:nvPr/>
          </p:nvSpPr>
          <p:spPr bwMode="gray">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05C7460C-2718-41A8-B766-0DB3ABA769E4}"/>
                </a:ext>
              </a:extLst>
            </p:cNvPr>
            <p:cNvSpPr>
              <a:spLocks noEditPoints="1"/>
            </p:cNvSpPr>
            <p:nvPr/>
          </p:nvSpPr>
          <p:spPr bwMode="gray">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2383DB17-5CC3-49DC-A0C6-BE7B8C2DC75A}"/>
                </a:ext>
              </a:extLst>
            </p:cNvPr>
            <p:cNvSpPr>
              <a:spLocks/>
            </p:cNvSpPr>
            <p:nvPr/>
          </p:nvSpPr>
          <p:spPr bwMode="gray">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3">
              <a:extLst>
                <a:ext uri="{FF2B5EF4-FFF2-40B4-BE49-F238E27FC236}">
                  <a16:creationId xmlns:a16="http://schemas.microsoft.com/office/drawing/2014/main" id="{8F9BA604-1770-430B-A304-132F8EA69264}"/>
                </a:ext>
              </a:extLst>
            </p:cNvPr>
            <p:cNvSpPr>
              <a:spLocks noChangeArrowheads="1"/>
            </p:cNvSpPr>
            <p:nvPr/>
          </p:nvSpPr>
          <p:spPr bwMode="gray">
            <a:xfrm>
              <a:off x="1968501" y="-96838"/>
              <a:ext cx="88900" cy="422275"/>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9CA311BE-EAED-478B-98A4-BF498FEC0E8B}"/>
                </a:ext>
              </a:extLst>
            </p:cNvPr>
            <p:cNvSpPr>
              <a:spLocks noEditPoints="1"/>
            </p:cNvSpPr>
            <p:nvPr/>
          </p:nvSpPr>
          <p:spPr bwMode="gray">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3B0E85FD-D0E6-43B5-9382-FF5952C2CFF2}"/>
                </a:ext>
              </a:extLst>
            </p:cNvPr>
            <p:cNvSpPr>
              <a:spLocks/>
            </p:cNvSpPr>
            <p:nvPr/>
          </p:nvSpPr>
          <p:spPr bwMode="gray">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a:extLst>
                <a:ext uri="{FF2B5EF4-FFF2-40B4-BE49-F238E27FC236}">
                  <a16:creationId xmlns:a16="http://schemas.microsoft.com/office/drawing/2014/main" id="{5FB98D20-7032-4D26-B1F1-7EA34F0B31E0}"/>
                </a:ext>
              </a:extLst>
            </p:cNvPr>
            <p:cNvSpPr>
              <a:spLocks noEditPoints="1"/>
            </p:cNvSpPr>
            <p:nvPr/>
          </p:nvSpPr>
          <p:spPr bwMode="gray">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a:extLst>
                <a:ext uri="{FF2B5EF4-FFF2-40B4-BE49-F238E27FC236}">
                  <a16:creationId xmlns:a16="http://schemas.microsoft.com/office/drawing/2014/main" id="{2E699044-1520-4F88-8A17-6CF62388039A}"/>
                </a:ext>
              </a:extLst>
            </p:cNvPr>
            <p:cNvSpPr>
              <a:spLocks/>
            </p:cNvSpPr>
            <p:nvPr/>
          </p:nvSpPr>
          <p:spPr bwMode="gray">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a:extLst>
                <a:ext uri="{FF2B5EF4-FFF2-40B4-BE49-F238E27FC236}">
                  <a16:creationId xmlns:a16="http://schemas.microsoft.com/office/drawing/2014/main" id="{70DF0DD4-928C-48C0-BC35-CF6EED8953B0}"/>
                </a:ext>
              </a:extLst>
            </p:cNvPr>
            <p:cNvSpPr>
              <a:spLocks noEditPoints="1"/>
            </p:cNvSpPr>
            <p:nvPr/>
          </p:nvSpPr>
          <p:spPr bwMode="gray">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a:extLst>
                <a:ext uri="{FF2B5EF4-FFF2-40B4-BE49-F238E27FC236}">
                  <a16:creationId xmlns:a16="http://schemas.microsoft.com/office/drawing/2014/main" id="{B1B76DE3-C2A7-4A83-B953-1F33FCA64DA4}"/>
                </a:ext>
              </a:extLst>
            </p:cNvPr>
            <p:cNvSpPr>
              <a:spLocks/>
            </p:cNvSpPr>
            <p:nvPr/>
          </p:nvSpPr>
          <p:spPr bwMode="gray">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
              <a:extLst>
                <a:ext uri="{FF2B5EF4-FFF2-40B4-BE49-F238E27FC236}">
                  <a16:creationId xmlns:a16="http://schemas.microsoft.com/office/drawing/2014/main" id="{F7EEDA81-C08A-4DC4-8FF5-D29833551AD7}"/>
                </a:ext>
              </a:extLst>
            </p:cNvPr>
            <p:cNvSpPr>
              <a:spLocks noEditPoints="1"/>
            </p:cNvSpPr>
            <p:nvPr/>
          </p:nvSpPr>
          <p:spPr bwMode="gray">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a16="http://schemas.microsoft.com/office/drawing/2014/main" id="{74011A3E-5D81-44C1-81C8-0E9C3D1613F8}"/>
                </a:ext>
              </a:extLst>
            </p:cNvPr>
            <p:cNvSpPr>
              <a:spLocks/>
            </p:cNvSpPr>
            <p:nvPr/>
          </p:nvSpPr>
          <p:spPr bwMode="gray">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2">
              <a:extLst>
                <a:ext uri="{FF2B5EF4-FFF2-40B4-BE49-F238E27FC236}">
                  <a16:creationId xmlns:a16="http://schemas.microsoft.com/office/drawing/2014/main" id="{B85124B3-6C21-4594-A9A6-59A2C470C132}"/>
                </a:ext>
              </a:extLst>
            </p:cNvPr>
            <p:cNvSpPr>
              <a:spLocks noChangeArrowheads="1"/>
            </p:cNvSpPr>
            <p:nvPr/>
          </p:nvSpPr>
          <p:spPr bwMode="gray">
            <a:xfrm>
              <a:off x="3219451" y="-31750"/>
              <a:ext cx="17463" cy="1127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
              <a:extLst>
                <a:ext uri="{FF2B5EF4-FFF2-40B4-BE49-F238E27FC236}">
                  <a16:creationId xmlns:a16="http://schemas.microsoft.com/office/drawing/2014/main" id="{0C47C8D2-EDBD-422C-BAD0-54C40A72FBDD}"/>
                </a:ext>
              </a:extLst>
            </p:cNvPr>
            <p:cNvSpPr>
              <a:spLocks/>
            </p:cNvSpPr>
            <p:nvPr/>
          </p:nvSpPr>
          <p:spPr bwMode="gray">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4">
              <a:extLst>
                <a:ext uri="{FF2B5EF4-FFF2-40B4-BE49-F238E27FC236}">
                  <a16:creationId xmlns:a16="http://schemas.microsoft.com/office/drawing/2014/main" id="{A40CB4FE-CD15-4C2F-9494-477D01BCD623}"/>
                </a:ext>
              </a:extLst>
            </p:cNvPr>
            <p:cNvSpPr>
              <a:spLocks/>
            </p:cNvSpPr>
            <p:nvPr/>
          </p:nvSpPr>
          <p:spPr bwMode="gray">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5">
              <a:extLst>
                <a:ext uri="{FF2B5EF4-FFF2-40B4-BE49-F238E27FC236}">
                  <a16:creationId xmlns:a16="http://schemas.microsoft.com/office/drawing/2014/main" id="{8578F2B6-A484-465A-8C41-7F0832C6D5DA}"/>
                </a:ext>
              </a:extLst>
            </p:cNvPr>
            <p:cNvSpPr>
              <a:spLocks noEditPoints="1"/>
            </p:cNvSpPr>
            <p:nvPr/>
          </p:nvSpPr>
          <p:spPr bwMode="gray">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a:extLst>
                <a:ext uri="{FF2B5EF4-FFF2-40B4-BE49-F238E27FC236}">
                  <a16:creationId xmlns:a16="http://schemas.microsoft.com/office/drawing/2014/main" id="{BA0B863B-99FA-4614-A890-EF612AA0C023}"/>
                </a:ext>
              </a:extLst>
            </p:cNvPr>
            <p:cNvSpPr>
              <a:spLocks noEditPoints="1"/>
            </p:cNvSpPr>
            <p:nvPr/>
          </p:nvSpPr>
          <p:spPr bwMode="gray">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7">
              <a:extLst>
                <a:ext uri="{FF2B5EF4-FFF2-40B4-BE49-F238E27FC236}">
                  <a16:creationId xmlns:a16="http://schemas.microsoft.com/office/drawing/2014/main" id="{8BF3FDF6-9666-4930-96E4-BC4E609DB24D}"/>
                </a:ext>
              </a:extLst>
            </p:cNvPr>
            <p:cNvSpPr>
              <a:spLocks/>
            </p:cNvSpPr>
            <p:nvPr/>
          </p:nvSpPr>
          <p:spPr bwMode="gray">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a:extLst>
                <a:ext uri="{FF2B5EF4-FFF2-40B4-BE49-F238E27FC236}">
                  <a16:creationId xmlns:a16="http://schemas.microsoft.com/office/drawing/2014/main" id="{097DB741-0174-4445-ACF0-2E111BD10440}"/>
                </a:ext>
              </a:extLst>
            </p:cNvPr>
            <p:cNvSpPr>
              <a:spLocks/>
            </p:cNvSpPr>
            <p:nvPr/>
          </p:nvSpPr>
          <p:spPr bwMode="gray">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a:extLst>
                <a:ext uri="{FF2B5EF4-FFF2-40B4-BE49-F238E27FC236}">
                  <a16:creationId xmlns:a16="http://schemas.microsoft.com/office/drawing/2014/main" id="{5339DFA6-7C0F-49F2-B455-8F6C2763AFB1}"/>
                </a:ext>
              </a:extLst>
            </p:cNvPr>
            <p:cNvSpPr>
              <a:spLocks/>
            </p:cNvSpPr>
            <p:nvPr/>
          </p:nvSpPr>
          <p:spPr bwMode="gray">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0">
              <a:extLst>
                <a:ext uri="{FF2B5EF4-FFF2-40B4-BE49-F238E27FC236}">
                  <a16:creationId xmlns:a16="http://schemas.microsoft.com/office/drawing/2014/main" id="{0EB02563-F1E0-4B91-8A08-45117DF2EC99}"/>
                </a:ext>
              </a:extLst>
            </p:cNvPr>
            <p:cNvSpPr>
              <a:spLocks noEditPoints="1"/>
            </p:cNvSpPr>
            <p:nvPr/>
          </p:nvSpPr>
          <p:spPr bwMode="gray">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906C1324-2438-4CB8-B14E-FFDF0537B305}"/>
                </a:ext>
              </a:extLst>
            </p:cNvPr>
            <p:cNvSpPr>
              <a:spLocks noEditPoints="1"/>
            </p:cNvSpPr>
            <p:nvPr/>
          </p:nvSpPr>
          <p:spPr bwMode="gray">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2">
              <a:extLst>
                <a:ext uri="{FF2B5EF4-FFF2-40B4-BE49-F238E27FC236}">
                  <a16:creationId xmlns:a16="http://schemas.microsoft.com/office/drawing/2014/main" id="{BEAF57B2-015F-40B8-AF84-515E59FF7B13}"/>
                </a:ext>
              </a:extLst>
            </p:cNvPr>
            <p:cNvSpPr>
              <a:spLocks noChangeArrowheads="1"/>
            </p:cNvSpPr>
            <p:nvPr/>
          </p:nvSpPr>
          <p:spPr bwMode="gray">
            <a:xfrm>
              <a:off x="2697163" y="153988"/>
              <a:ext cx="15875" cy="115888"/>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
              <a:extLst>
                <a:ext uri="{FF2B5EF4-FFF2-40B4-BE49-F238E27FC236}">
                  <a16:creationId xmlns:a16="http://schemas.microsoft.com/office/drawing/2014/main" id="{CF6638C6-5E94-43FF-B8CB-2E4C6C897571}"/>
                </a:ext>
              </a:extLst>
            </p:cNvPr>
            <p:cNvSpPr>
              <a:spLocks noEditPoints="1"/>
            </p:cNvSpPr>
            <p:nvPr/>
          </p:nvSpPr>
          <p:spPr bwMode="gray">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4">
              <a:extLst>
                <a:ext uri="{FF2B5EF4-FFF2-40B4-BE49-F238E27FC236}">
                  <a16:creationId xmlns:a16="http://schemas.microsoft.com/office/drawing/2014/main" id="{E43F4615-1DA6-4F95-A77B-12A91752972F}"/>
                </a:ext>
              </a:extLst>
            </p:cNvPr>
            <p:cNvSpPr>
              <a:spLocks/>
            </p:cNvSpPr>
            <p:nvPr/>
          </p:nvSpPr>
          <p:spPr bwMode="gray">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
              <a:extLst>
                <a:ext uri="{FF2B5EF4-FFF2-40B4-BE49-F238E27FC236}">
                  <a16:creationId xmlns:a16="http://schemas.microsoft.com/office/drawing/2014/main" id="{A31BF1F7-BE07-47E9-94AB-5CCD46FF8A3F}"/>
                </a:ext>
              </a:extLst>
            </p:cNvPr>
            <p:cNvSpPr>
              <a:spLocks noEditPoints="1"/>
            </p:cNvSpPr>
            <p:nvPr/>
          </p:nvSpPr>
          <p:spPr bwMode="gray">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6">
              <a:extLst>
                <a:ext uri="{FF2B5EF4-FFF2-40B4-BE49-F238E27FC236}">
                  <a16:creationId xmlns:a16="http://schemas.microsoft.com/office/drawing/2014/main" id="{3A22ADA2-4714-4C31-B6E5-7A6DE6B2A6E3}"/>
                </a:ext>
              </a:extLst>
            </p:cNvPr>
            <p:cNvSpPr>
              <a:spLocks/>
            </p:cNvSpPr>
            <p:nvPr/>
          </p:nvSpPr>
          <p:spPr bwMode="gray">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7">
              <a:extLst>
                <a:ext uri="{FF2B5EF4-FFF2-40B4-BE49-F238E27FC236}">
                  <a16:creationId xmlns:a16="http://schemas.microsoft.com/office/drawing/2014/main" id="{C31B1364-FEB4-4067-808C-3AB6A9DBEC06}"/>
                </a:ext>
              </a:extLst>
            </p:cNvPr>
            <p:cNvSpPr>
              <a:spLocks noEditPoints="1"/>
            </p:cNvSpPr>
            <p:nvPr/>
          </p:nvSpPr>
          <p:spPr bwMode="gray">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8">
              <a:extLst>
                <a:ext uri="{FF2B5EF4-FFF2-40B4-BE49-F238E27FC236}">
                  <a16:creationId xmlns:a16="http://schemas.microsoft.com/office/drawing/2014/main" id="{0058F51C-6920-4633-BD74-B7B7F9115418}"/>
                </a:ext>
              </a:extLst>
            </p:cNvPr>
            <p:cNvSpPr>
              <a:spLocks noEditPoints="1"/>
            </p:cNvSpPr>
            <p:nvPr/>
          </p:nvSpPr>
          <p:spPr bwMode="gray">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9">
              <a:extLst>
                <a:ext uri="{FF2B5EF4-FFF2-40B4-BE49-F238E27FC236}">
                  <a16:creationId xmlns:a16="http://schemas.microsoft.com/office/drawing/2014/main" id="{0E426658-42CE-4CFA-9C79-3A40251C8AD6}"/>
                </a:ext>
              </a:extLst>
            </p:cNvPr>
            <p:cNvSpPr>
              <a:spLocks/>
            </p:cNvSpPr>
            <p:nvPr/>
          </p:nvSpPr>
          <p:spPr bwMode="gray">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0">
              <a:extLst>
                <a:ext uri="{FF2B5EF4-FFF2-40B4-BE49-F238E27FC236}">
                  <a16:creationId xmlns:a16="http://schemas.microsoft.com/office/drawing/2014/main" id="{8B1D0F47-BA80-466B-890A-7AFAA099276F}"/>
                </a:ext>
              </a:extLst>
            </p:cNvPr>
            <p:cNvSpPr>
              <a:spLocks/>
            </p:cNvSpPr>
            <p:nvPr/>
          </p:nvSpPr>
          <p:spPr bwMode="gray">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1">
              <a:extLst>
                <a:ext uri="{FF2B5EF4-FFF2-40B4-BE49-F238E27FC236}">
                  <a16:creationId xmlns:a16="http://schemas.microsoft.com/office/drawing/2014/main" id="{9CC49CFE-C30A-45D7-9150-7EE856DA7C2E}"/>
                </a:ext>
              </a:extLst>
            </p:cNvPr>
            <p:cNvSpPr>
              <a:spLocks noEditPoints="1"/>
            </p:cNvSpPr>
            <p:nvPr/>
          </p:nvSpPr>
          <p:spPr bwMode="gray">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2">
              <a:extLst>
                <a:ext uri="{FF2B5EF4-FFF2-40B4-BE49-F238E27FC236}">
                  <a16:creationId xmlns:a16="http://schemas.microsoft.com/office/drawing/2014/main" id="{A40FE52E-7390-4224-981F-5B9B6DC75BAE}"/>
                </a:ext>
              </a:extLst>
            </p:cNvPr>
            <p:cNvSpPr>
              <a:spLocks/>
            </p:cNvSpPr>
            <p:nvPr/>
          </p:nvSpPr>
          <p:spPr bwMode="gray">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3">
              <a:extLst>
                <a:ext uri="{FF2B5EF4-FFF2-40B4-BE49-F238E27FC236}">
                  <a16:creationId xmlns:a16="http://schemas.microsoft.com/office/drawing/2014/main" id="{225F0FE3-9380-41E3-A971-A1DC24E451B0}"/>
                </a:ext>
              </a:extLst>
            </p:cNvPr>
            <p:cNvSpPr>
              <a:spLocks/>
            </p:cNvSpPr>
            <p:nvPr/>
          </p:nvSpPr>
          <p:spPr bwMode="gray">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4">
              <a:extLst>
                <a:ext uri="{FF2B5EF4-FFF2-40B4-BE49-F238E27FC236}">
                  <a16:creationId xmlns:a16="http://schemas.microsoft.com/office/drawing/2014/main" id="{6AA00411-4F40-4847-97A9-4AB47DD95393}"/>
                </a:ext>
              </a:extLst>
            </p:cNvPr>
            <p:cNvSpPr>
              <a:spLocks/>
            </p:cNvSpPr>
            <p:nvPr/>
          </p:nvSpPr>
          <p:spPr bwMode="gray">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5">
              <a:extLst>
                <a:ext uri="{FF2B5EF4-FFF2-40B4-BE49-F238E27FC236}">
                  <a16:creationId xmlns:a16="http://schemas.microsoft.com/office/drawing/2014/main" id="{5C5F2C34-52CC-46A3-8253-9C9F98D87E30}"/>
                </a:ext>
              </a:extLst>
            </p:cNvPr>
            <p:cNvSpPr>
              <a:spLocks noEditPoints="1"/>
            </p:cNvSpPr>
            <p:nvPr/>
          </p:nvSpPr>
          <p:spPr bwMode="gray">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6">
              <a:extLst>
                <a:ext uri="{FF2B5EF4-FFF2-40B4-BE49-F238E27FC236}">
                  <a16:creationId xmlns:a16="http://schemas.microsoft.com/office/drawing/2014/main" id="{F3FA3044-1824-4008-9D96-843FADC68A83}"/>
                </a:ext>
              </a:extLst>
            </p:cNvPr>
            <p:cNvSpPr>
              <a:spLocks noEditPoints="1"/>
            </p:cNvSpPr>
            <p:nvPr/>
          </p:nvSpPr>
          <p:spPr bwMode="gray">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7">
              <a:extLst>
                <a:ext uri="{FF2B5EF4-FFF2-40B4-BE49-F238E27FC236}">
                  <a16:creationId xmlns:a16="http://schemas.microsoft.com/office/drawing/2014/main" id="{741F03E7-CEFB-463E-B41D-FAFD19AFB475}"/>
                </a:ext>
              </a:extLst>
            </p:cNvPr>
            <p:cNvSpPr>
              <a:spLocks/>
            </p:cNvSpPr>
            <p:nvPr/>
          </p:nvSpPr>
          <p:spPr bwMode="gray">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8">
              <a:extLst>
                <a:ext uri="{FF2B5EF4-FFF2-40B4-BE49-F238E27FC236}">
                  <a16:creationId xmlns:a16="http://schemas.microsoft.com/office/drawing/2014/main" id="{72E0C9EC-4353-4470-9B5B-8020BB524814}"/>
                </a:ext>
              </a:extLst>
            </p:cNvPr>
            <p:cNvSpPr>
              <a:spLocks noEditPoints="1"/>
            </p:cNvSpPr>
            <p:nvPr/>
          </p:nvSpPr>
          <p:spPr bwMode="gray">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9">
              <a:extLst>
                <a:ext uri="{FF2B5EF4-FFF2-40B4-BE49-F238E27FC236}">
                  <a16:creationId xmlns:a16="http://schemas.microsoft.com/office/drawing/2014/main" id="{98B83E80-EEA6-4BB3-ABCB-5F9325CBE139}"/>
                </a:ext>
              </a:extLst>
            </p:cNvPr>
            <p:cNvSpPr>
              <a:spLocks noEditPoints="1"/>
            </p:cNvSpPr>
            <p:nvPr/>
          </p:nvSpPr>
          <p:spPr bwMode="gray">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0">
              <a:extLst>
                <a:ext uri="{FF2B5EF4-FFF2-40B4-BE49-F238E27FC236}">
                  <a16:creationId xmlns:a16="http://schemas.microsoft.com/office/drawing/2014/main" id="{FE827C06-4B96-4A16-AD13-91F144096E7D}"/>
                </a:ext>
              </a:extLst>
            </p:cNvPr>
            <p:cNvSpPr>
              <a:spLocks/>
            </p:cNvSpPr>
            <p:nvPr/>
          </p:nvSpPr>
          <p:spPr bwMode="gray">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1">
              <a:extLst>
                <a:ext uri="{FF2B5EF4-FFF2-40B4-BE49-F238E27FC236}">
                  <a16:creationId xmlns:a16="http://schemas.microsoft.com/office/drawing/2014/main" id="{9F5B7148-53F2-4CC5-9B1B-56B74DF15CFB}"/>
                </a:ext>
              </a:extLst>
            </p:cNvPr>
            <p:cNvSpPr>
              <a:spLocks/>
            </p:cNvSpPr>
            <p:nvPr/>
          </p:nvSpPr>
          <p:spPr bwMode="gray">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2">
              <a:extLst>
                <a:ext uri="{FF2B5EF4-FFF2-40B4-BE49-F238E27FC236}">
                  <a16:creationId xmlns:a16="http://schemas.microsoft.com/office/drawing/2014/main" id="{751FCF45-B390-4115-A636-DB10FDE1DE04}"/>
                </a:ext>
              </a:extLst>
            </p:cNvPr>
            <p:cNvSpPr>
              <a:spLocks noEditPoints="1"/>
            </p:cNvSpPr>
            <p:nvPr/>
          </p:nvSpPr>
          <p:spPr bwMode="gray">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63">
              <a:extLst>
                <a:ext uri="{FF2B5EF4-FFF2-40B4-BE49-F238E27FC236}">
                  <a16:creationId xmlns:a16="http://schemas.microsoft.com/office/drawing/2014/main" id="{9059B125-F3A2-430A-99C1-BCE86CFF5F3B}"/>
                </a:ext>
              </a:extLst>
            </p:cNvPr>
            <p:cNvSpPr>
              <a:spLocks noChangeArrowheads="1"/>
            </p:cNvSpPr>
            <p:nvPr/>
          </p:nvSpPr>
          <p:spPr bwMode="gray">
            <a:xfrm>
              <a:off x="2271713" y="-269875"/>
              <a:ext cx="12700" cy="7731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Oval 64">
              <a:extLst>
                <a:ext uri="{FF2B5EF4-FFF2-40B4-BE49-F238E27FC236}">
                  <a16:creationId xmlns:a16="http://schemas.microsoft.com/office/drawing/2014/main" id="{0F2051E8-EAF8-4E49-9A02-D04863AFED3E}"/>
                </a:ext>
              </a:extLst>
            </p:cNvPr>
            <p:cNvSpPr>
              <a:spLocks noChangeArrowheads="1"/>
            </p:cNvSpPr>
            <p:nvPr/>
          </p:nvSpPr>
          <p:spPr bwMode="gray">
            <a:xfrm>
              <a:off x="911226" y="-279400"/>
              <a:ext cx="119063" cy="120650"/>
            </a:xfrm>
            <a:prstGeom prst="ellipse">
              <a:avLst/>
            </a:pr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Oval 65">
              <a:extLst>
                <a:ext uri="{FF2B5EF4-FFF2-40B4-BE49-F238E27FC236}">
                  <a16:creationId xmlns:a16="http://schemas.microsoft.com/office/drawing/2014/main" id="{F222E149-4D3D-46E7-8E15-1380BD4165D9}"/>
                </a:ext>
              </a:extLst>
            </p:cNvPr>
            <p:cNvSpPr>
              <a:spLocks noChangeArrowheads="1"/>
            </p:cNvSpPr>
            <p:nvPr/>
          </p:nvSpPr>
          <p:spPr bwMode="gray">
            <a:xfrm>
              <a:off x="752476" y="-269875"/>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Oval 66">
              <a:extLst>
                <a:ext uri="{FF2B5EF4-FFF2-40B4-BE49-F238E27FC236}">
                  <a16:creationId xmlns:a16="http://schemas.microsoft.com/office/drawing/2014/main" id="{8F12F9D8-1C12-49B1-AEFE-9723C9E81AB9}"/>
                </a:ext>
              </a:extLst>
            </p:cNvPr>
            <p:cNvSpPr>
              <a:spLocks noChangeArrowheads="1"/>
            </p:cNvSpPr>
            <p:nvPr/>
          </p:nvSpPr>
          <p:spPr bwMode="gray">
            <a:xfrm>
              <a:off x="919163" y="-103188"/>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67">
              <a:extLst>
                <a:ext uri="{FF2B5EF4-FFF2-40B4-BE49-F238E27FC236}">
                  <a16:creationId xmlns:a16="http://schemas.microsoft.com/office/drawing/2014/main" id="{BAA348BF-2B1E-456C-9685-C53DCA4B3830}"/>
                </a:ext>
              </a:extLst>
            </p:cNvPr>
            <p:cNvSpPr>
              <a:spLocks noChangeArrowheads="1"/>
            </p:cNvSpPr>
            <p:nvPr/>
          </p:nvSpPr>
          <p:spPr bwMode="gray">
            <a:xfrm>
              <a:off x="927101" y="53975"/>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Oval 68">
              <a:extLst>
                <a:ext uri="{FF2B5EF4-FFF2-40B4-BE49-F238E27FC236}">
                  <a16:creationId xmlns:a16="http://schemas.microsoft.com/office/drawing/2014/main" id="{41A1F4EA-78D7-4C65-8430-31B1D585F003}"/>
                </a:ext>
              </a:extLst>
            </p:cNvPr>
            <p:cNvSpPr>
              <a:spLocks noChangeArrowheads="1"/>
            </p:cNvSpPr>
            <p:nvPr/>
          </p:nvSpPr>
          <p:spPr bwMode="gray">
            <a:xfrm>
              <a:off x="760413" y="-95250"/>
              <a:ext cx="87313"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Oval 69">
              <a:extLst>
                <a:ext uri="{FF2B5EF4-FFF2-40B4-BE49-F238E27FC236}">
                  <a16:creationId xmlns:a16="http://schemas.microsoft.com/office/drawing/2014/main" id="{421EBBA9-8C4F-4295-8553-30463683964B}"/>
                </a:ext>
              </a:extLst>
            </p:cNvPr>
            <p:cNvSpPr>
              <a:spLocks noChangeArrowheads="1"/>
            </p:cNvSpPr>
            <p:nvPr/>
          </p:nvSpPr>
          <p:spPr bwMode="gray">
            <a:xfrm>
              <a:off x="611188" y="-261938"/>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0" name="Title 1">
            <a:extLst>
              <a:ext uri="{FF2B5EF4-FFF2-40B4-BE49-F238E27FC236}">
                <a16:creationId xmlns:a16="http://schemas.microsoft.com/office/drawing/2014/main" id="{99B2FAE0-6F28-0B07-ABC2-210010161C2C}"/>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tx1"/>
                </a:solidFill>
              </a:defRPr>
            </a:lvl1pPr>
          </a:lstStyle>
          <a:p>
            <a:r>
              <a:rPr lang="en-US"/>
              <a:t>Click to edit Master title style</a:t>
            </a:r>
            <a:endParaRPr lang="en-US" dirty="0"/>
          </a:p>
        </p:txBody>
      </p:sp>
      <p:sp>
        <p:nvSpPr>
          <p:cNvPr id="151" name="Text Placeholder 81">
            <a:extLst>
              <a:ext uri="{FF2B5EF4-FFF2-40B4-BE49-F238E27FC236}">
                <a16:creationId xmlns:a16="http://schemas.microsoft.com/office/drawing/2014/main" id="{AABBBD46-2D94-9A1E-1B0B-4EA66A5B81E5}"/>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tx1"/>
                </a:solidFill>
              </a:defRPr>
            </a:lvl1pPr>
          </a:lstStyle>
          <a:p>
            <a:pPr lvl="0"/>
            <a:r>
              <a:rPr lang="en-US"/>
              <a:t>Click to edit Master text styles</a:t>
            </a:r>
          </a:p>
        </p:txBody>
      </p:sp>
      <p:sp>
        <p:nvSpPr>
          <p:cNvPr id="152" name="Subtitle 2">
            <a:extLst>
              <a:ext uri="{FF2B5EF4-FFF2-40B4-BE49-F238E27FC236}">
                <a16:creationId xmlns:a16="http://schemas.microsoft.com/office/drawing/2014/main" id="{AE1C7A48-0D13-1059-2A8B-9267721FA7D4}"/>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tx1"/>
                </a:solidFill>
              </a:defRPr>
            </a:lvl1pPr>
          </a:lstStyle>
          <a:p>
            <a:pPr lvl="0"/>
            <a:r>
              <a:rPr lang="en-US"/>
              <a:t>Click to edit Master subtitle style</a:t>
            </a:r>
            <a:endParaRPr lang="en-US" dirty="0"/>
          </a:p>
        </p:txBody>
      </p:sp>
      <p:sp>
        <p:nvSpPr>
          <p:cNvPr id="80" name="TextBox 79">
            <a:extLst>
              <a:ext uri="{FF2B5EF4-FFF2-40B4-BE49-F238E27FC236}">
                <a16:creationId xmlns:a16="http://schemas.microsoft.com/office/drawing/2014/main" id="{35FA29A0-C03A-3277-5EF6-1E67883CD46A}"/>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tx1"/>
                </a:solidFill>
              </a:rPr>
              <a:t>Includes content supplied by Sales Benchmark Index; Copyright © Sales Benchmark Index, 2022</a:t>
            </a:r>
          </a:p>
        </p:txBody>
      </p:sp>
    </p:spTree>
    <p:extLst>
      <p:ext uri="{BB962C8B-B14F-4D97-AF65-F5344CB8AC3E}">
        <p14:creationId xmlns:p14="http://schemas.microsoft.com/office/powerpoint/2010/main" val="3092632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13900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dark blue bckgd">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2CDAAB41-4F5B-0002-62E7-0314002034DE}"/>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542955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1.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38E2F1A-B34E-D69C-A57E-330971B04075}"/>
              </a:ext>
            </a:extLst>
          </p:cNvPr>
          <p:cNvGraphicFramePr>
            <a:graphicFrameLocks noChangeAspect="1"/>
          </p:cNvGraphicFramePr>
          <p:nvPr>
            <p:custDataLst>
              <p:tags r:id="rId27"/>
            </p:custDataLst>
            <p:extLst>
              <p:ext uri="{D42A27DB-BD31-4B8C-83A1-F6EECF244321}">
                <p14:modId xmlns:p14="http://schemas.microsoft.com/office/powerpoint/2010/main" val="2183109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0" imgH="409" progId="TCLayout.ActiveDocument.1">
                  <p:embed/>
                </p:oleObj>
              </mc:Choice>
              <mc:Fallback>
                <p:oleObj name="think-cell Slide" r:id="rId28" imgW="410" imgH="409" progId="TCLayout.ActiveDocument.1">
                  <p:embed/>
                  <p:pic>
                    <p:nvPicPr>
                      <p:cNvPr id="0" name=""/>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89C0743-AA73-0840-B62D-0DD1135607D8}"/>
              </a:ext>
            </a:extLst>
          </p:cNvPr>
          <p:cNvSpPr>
            <a:spLocks noGrp="1"/>
          </p:cNvSpPr>
          <p:nvPr>
            <p:ph type="title"/>
          </p:nvPr>
        </p:nvSpPr>
        <p:spPr>
          <a:xfrm>
            <a:off x="609600" y="37589"/>
            <a:ext cx="10962290" cy="767853"/>
          </a:xfrm>
          <a:prstGeom prst="rect">
            <a:avLst/>
          </a:prstGeom>
        </p:spPr>
        <p:txBody>
          <a:bodyPr vert="horz" lIns="91440" tIns="0" rIns="9144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B93CF6-2309-4345-AA1D-B104C260F806}"/>
              </a:ext>
            </a:extLst>
          </p:cNvPr>
          <p:cNvSpPr>
            <a:spLocks noGrp="1"/>
          </p:cNvSpPr>
          <p:nvPr>
            <p:ph type="body" idx="1"/>
          </p:nvPr>
        </p:nvSpPr>
        <p:spPr>
          <a:xfrm>
            <a:off x="609600" y="1608083"/>
            <a:ext cx="10962290" cy="4564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528CDE71-B946-DC7D-EEDB-2B57293F9294}"/>
              </a:ext>
            </a:extLst>
          </p:cNvPr>
          <p:cNvCxnSpPr>
            <a:cxnSpLocks/>
          </p:cNvCxnSpPr>
          <p:nvPr/>
        </p:nvCxnSpPr>
        <p:spPr>
          <a:xfrm>
            <a:off x="576393" y="-1905"/>
            <a:ext cx="0" cy="846841"/>
          </a:xfrm>
          <a:prstGeom prst="line">
            <a:avLst/>
          </a:prstGeom>
          <a:ln w="6350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AB39C8-5319-0E6E-2410-4700706DC186}"/>
              </a:ext>
            </a:extLst>
          </p:cNvPr>
          <p:cNvSpPr txBox="1"/>
          <p:nvPr/>
        </p:nvSpPr>
        <p:spPr>
          <a:xfrm>
            <a:off x="11267590" y="6447560"/>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33" name="Picture 32" descr="Logo&#10;&#10;Description automatically generated">
            <a:extLst>
              <a:ext uri="{FF2B5EF4-FFF2-40B4-BE49-F238E27FC236}">
                <a16:creationId xmlns:a16="http://schemas.microsoft.com/office/drawing/2014/main" id="{413FB830-EF07-2827-2E9A-C62AEEB66DF9}"/>
              </a:ext>
            </a:extLst>
          </p:cNvPr>
          <p:cNvPicPr>
            <a:picLocks noChangeAspect="1"/>
          </p:cNvPicPr>
          <p:nvPr/>
        </p:nvPicPr>
        <p:blipFill>
          <a:blip r:embed="rId30"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4" name="Footer Placeholder 3">
            <a:extLst>
              <a:ext uri="{FF2B5EF4-FFF2-40B4-BE49-F238E27FC236}">
                <a16:creationId xmlns:a16="http://schemas.microsoft.com/office/drawing/2014/main" id="{00E893C4-3B90-E1F1-32DC-B0057DB39E54}"/>
              </a:ext>
            </a:extLst>
          </p:cNvPr>
          <p:cNvSpPr>
            <a:spLocks noGrp="1"/>
          </p:cNvSpPr>
          <p:nvPr>
            <p:ph type="ftr" sz="quarter" idx="3"/>
          </p:nvPr>
        </p:nvSpPr>
        <p:spPr>
          <a:xfrm>
            <a:off x="1526308" y="6349636"/>
            <a:ext cx="6398491" cy="365125"/>
          </a:xfrm>
          <a:prstGeom prst="rect">
            <a:avLst/>
          </a:prstGeom>
        </p:spPr>
        <p:txBody>
          <a:bodyPr vert="horz" lIns="91440" tIns="45720" rIns="91440" bIns="45720" rtlCol="0" anchor="ctr"/>
          <a:lstStyle>
            <a:lvl1pPr algn="l">
              <a:defRPr sz="800" i="1">
                <a:solidFill>
                  <a:schemeClr val="tx1"/>
                </a:solidFill>
                <a:latin typeface="+mj-lt"/>
              </a:defRPr>
            </a:lvl1pPr>
          </a:lstStyle>
          <a:p>
            <a:r>
              <a:rPr lang="en-US" dirty="0"/>
              <a:t>Source:</a:t>
            </a:r>
          </a:p>
          <a:p>
            <a:r>
              <a:rPr lang="en-US" dirty="0"/>
              <a:t>Notes:</a:t>
            </a:r>
          </a:p>
        </p:txBody>
      </p:sp>
      <p:sp>
        <p:nvSpPr>
          <p:cNvPr id="5" name="TextBox 4">
            <a:extLst>
              <a:ext uri="{FF2B5EF4-FFF2-40B4-BE49-F238E27FC236}">
                <a16:creationId xmlns:a16="http://schemas.microsoft.com/office/drawing/2014/main" id="{D2F644A6-12F2-3B17-6083-EE09484EBFF5}"/>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3939428535"/>
      </p:ext>
    </p:extLst>
  </p:cSld>
  <p:clrMap bg1="lt1" tx1="dk1" bg2="lt2" tx2="dk2" accent1="accent1" accent2="accent2" accent3="accent3" accent4="accent4" accent5="accent5" accent6="accent6" hlink="hlink" folHlink="folHlink"/>
  <p:sldLayoutIdLst>
    <p:sldLayoutId id="2147483688" r:id="rId1"/>
    <p:sldLayoutId id="2147483717" r:id="rId2"/>
    <p:sldLayoutId id="2147483718" r:id="rId3"/>
    <p:sldLayoutId id="2147483691" r:id="rId4"/>
    <p:sldLayoutId id="2147483692" r:id="rId5"/>
    <p:sldLayoutId id="2147483716" r:id="rId6"/>
    <p:sldLayoutId id="2147483660" r:id="rId7"/>
    <p:sldLayoutId id="2147483675" r:id="rId8"/>
    <p:sldLayoutId id="2147483681" r:id="rId9"/>
    <p:sldLayoutId id="2147483726" r:id="rId10"/>
    <p:sldLayoutId id="2147483727" r:id="rId11"/>
    <p:sldLayoutId id="2147483723" r:id="rId12"/>
    <p:sldLayoutId id="2147483724" r:id="rId13"/>
    <p:sldLayoutId id="2147483725" r:id="rId14"/>
    <p:sldLayoutId id="2147483721" r:id="rId15"/>
    <p:sldLayoutId id="2147483722" r:id="rId16"/>
    <p:sldLayoutId id="2147483720" r:id="rId17"/>
    <p:sldLayoutId id="2147483683" r:id="rId18"/>
    <p:sldLayoutId id="2147483685" r:id="rId19"/>
    <p:sldLayoutId id="2147483684" r:id="rId20"/>
    <p:sldLayoutId id="2147483686" r:id="rId21"/>
    <p:sldLayoutId id="2147483714" r:id="rId22"/>
    <p:sldLayoutId id="2147483687" r:id="rId23"/>
    <p:sldLayoutId id="2147483715" r:id="rId24"/>
    <p:sldLayoutId id="2147483690" r:id="rId25"/>
  </p:sldLayoutIdLst>
  <p:hf sldNum="0"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96">
          <p15:clr>
            <a:srgbClr val="F26B43"/>
          </p15:clr>
        </p15:guide>
        <p15:guide id="4" pos="384">
          <p15:clr>
            <a:srgbClr val="F26B43"/>
          </p15:clr>
        </p15:guide>
        <p15:guide id="5" orient="horz" pos="38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pro.sbigrowth.com/" TargetMode="Externa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34954B-5B6E-A708-CFE7-521EFDCD66D8}"/>
              </a:ext>
            </a:extLst>
          </p:cNvPr>
          <p:cNvSpPr>
            <a:spLocks noGrp="1"/>
          </p:cNvSpPr>
          <p:nvPr>
            <p:ph type="ctrTitle"/>
          </p:nvPr>
        </p:nvSpPr>
        <p:spPr/>
        <p:txBody>
          <a:bodyPr/>
          <a:lstStyle/>
          <a:p>
            <a:r>
              <a:rPr lang="en-US" dirty="0"/>
              <a:t>Prospecting Call Plan</a:t>
            </a:r>
          </a:p>
        </p:txBody>
      </p:sp>
      <p:sp>
        <p:nvSpPr>
          <p:cNvPr id="2" name="Subtitle 1">
            <a:extLst>
              <a:ext uri="{FF2B5EF4-FFF2-40B4-BE49-F238E27FC236}">
                <a16:creationId xmlns:a16="http://schemas.microsoft.com/office/drawing/2014/main" id="{CE075B1C-8879-67A2-645E-EC2BA3806D15}"/>
              </a:ext>
            </a:extLst>
          </p:cNvPr>
          <p:cNvSpPr>
            <a:spLocks noGrp="1"/>
          </p:cNvSpPr>
          <p:nvPr>
            <p:ph type="subTitle" idx="1"/>
          </p:nvPr>
        </p:nvSpPr>
        <p:spPr/>
        <p:txBody>
          <a:bodyPr/>
          <a:lstStyle/>
          <a:p>
            <a:r>
              <a:rPr lang="en-US" dirty="0"/>
              <a:t>Template and Best Practices</a:t>
            </a:r>
          </a:p>
        </p:txBody>
      </p:sp>
    </p:spTree>
    <p:extLst>
      <p:ext uri="{BB962C8B-B14F-4D97-AF65-F5344CB8AC3E}">
        <p14:creationId xmlns:p14="http://schemas.microsoft.com/office/powerpoint/2010/main" val="2486921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3AA2B4C-3AE7-E4A6-AA90-6262FD2719AB}"/>
              </a:ext>
            </a:extLst>
          </p:cNvPr>
          <p:cNvSpPr/>
          <p:nvPr/>
        </p:nvSpPr>
        <p:spPr>
          <a:xfrm>
            <a:off x="609675" y="5150858"/>
            <a:ext cx="10962138" cy="102134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A11B5CE1-8BBA-BD18-C191-1D038CFB7C03}"/>
              </a:ext>
            </a:extLst>
          </p:cNvPr>
          <p:cNvGrpSpPr/>
          <p:nvPr/>
        </p:nvGrpSpPr>
        <p:grpSpPr>
          <a:xfrm>
            <a:off x="767481" y="5411108"/>
            <a:ext cx="571312" cy="500843"/>
            <a:chOff x="4113213" y="11113"/>
            <a:chExt cx="360362" cy="315913"/>
          </a:xfrm>
          <a:solidFill>
            <a:schemeClr val="accent1"/>
          </a:solidFill>
        </p:grpSpPr>
        <p:sp>
          <p:nvSpPr>
            <p:cNvPr id="29" name="Freeform 63">
              <a:extLst>
                <a:ext uri="{FF2B5EF4-FFF2-40B4-BE49-F238E27FC236}">
                  <a16:creationId xmlns:a16="http://schemas.microsoft.com/office/drawing/2014/main" id="{110312E0-C1FE-D6D1-7D01-11FD8CCD9DD4}"/>
                </a:ext>
              </a:extLst>
            </p:cNvPr>
            <p:cNvSpPr>
              <a:spLocks/>
            </p:cNvSpPr>
            <p:nvPr/>
          </p:nvSpPr>
          <p:spPr bwMode="auto">
            <a:xfrm>
              <a:off x="4210050" y="11113"/>
              <a:ext cx="263525" cy="315913"/>
            </a:xfrm>
            <a:custGeom>
              <a:avLst/>
              <a:gdLst>
                <a:gd name="T0" fmla="*/ 2 w 70"/>
                <a:gd name="T1" fmla="*/ 77 h 84"/>
                <a:gd name="T2" fmla="*/ 15 w 70"/>
                <a:gd name="T3" fmla="*/ 81 h 84"/>
                <a:gd name="T4" fmla="*/ 28 w 70"/>
                <a:gd name="T5" fmla="*/ 84 h 84"/>
                <a:gd name="T6" fmla="*/ 50 w 70"/>
                <a:gd name="T7" fmla="*/ 84 h 84"/>
                <a:gd name="T8" fmla="*/ 58 w 70"/>
                <a:gd name="T9" fmla="*/ 76 h 84"/>
                <a:gd name="T10" fmla="*/ 57 w 70"/>
                <a:gd name="T11" fmla="*/ 72 h 84"/>
                <a:gd name="T12" fmla="*/ 62 w 70"/>
                <a:gd name="T13" fmla="*/ 64 h 84"/>
                <a:gd name="T14" fmla="*/ 61 w 70"/>
                <a:gd name="T15" fmla="*/ 60 h 84"/>
                <a:gd name="T16" fmla="*/ 66 w 70"/>
                <a:gd name="T17" fmla="*/ 52 h 84"/>
                <a:gd name="T18" fmla="*/ 65 w 70"/>
                <a:gd name="T19" fmla="*/ 48 h 84"/>
                <a:gd name="T20" fmla="*/ 70 w 70"/>
                <a:gd name="T21" fmla="*/ 40 h 84"/>
                <a:gd name="T22" fmla="*/ 62 w 70"/>
                <a:gd name="T23" fmla="*/ 32 h 84"/>
                <a:gd name="T24" fmla="*/ 37 w 70"/>
                <a:gd name="T25" fmla="*/ 32 h 84"/>
                <a:gd name="T26" fmla="*/ 40 w 70"/>
                <a:gd name="T27" fmla="*/ 10 h 84"/>
                <a:gd name="T28" fmla="*/ 31 w 70"/>
                <a:gd name="T29" fmla="*/ 0 h 84"/>
                <a:gd name="T30" fmla="*/ 24 w 70"/>
                <a:gd name="T31" fmla="*/ 7 h 84"/>
                <a:gd name="T32" fmla="*/ 2 w 70"/>
                <a:gd name="T33" fmla="*/ 39 h 84"/>
                <a:gd name="T34" fmla="*/ 0 w 70"/>
                <a:gd name="T35" fmla="*/ 41 h 84"/>
                <a:gd name="T36" fmla="*/ 0 w 70"/>
                <a:gd name="T37" fmla="*/ 75 h 84"/>
                <a:gd name="T38" fmla="*/ 2 w 70"/>
                <a:gd name="T39" fmla="*/ 7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4">
                  <a:moveTo>
                    <a:pt x="2" y="77"/>
                  </a:moveTo>
                  <a:cubicBezTo>
                    <a:pt x="8" y="78"/>
                    <a:pt x="12" y="80"/>
                    <a:pt x="15" y="81"/>
                  </a:cubicBezTo>
                  <a:cubicBezTo>
                    <a:pt x="18" y="83"/>
                    <a:pt x="22" y="84"/>
                    <a:pt x="28" y="84"/>
                  </a:cubicBezTo>
                  <a:cubicBezTo>
                    <a:pt x="50" y="84"/>
                    <a:pt x="50" y="84"/>
                    <a:pt x="50" y="84"/>
                  </a:cubicBezTo>
                  <a:cubicBezTo>
                    <a:pt x="54" y="84"/>
                    <a:pt x="58" y="80"/>
                    <a:pt x="58" y="76"/>
                  </a:cubicBezTo>
                  <a:cubicBezTo>
                    <a:pt x="58" y="74"/>
                    <a:pt x="57" y="73"/>
                    <a:pt x="57" y="72"/>
                  </a:cubicBezTo>
                  <a:cubicBezTo>
                    <a:pt x="60" y="70"/>
                    <a:pt x="62" y="67"/>
                    <a:pt x="62" y="64"/>
                  </a:cubicBezTo>
                  <a:cubicBezTo>
                    <a:pt x="62" y="62"/>
                    <a:pt x="61" y="61"/>
                    <a:pt x="61" y="60"/>
                  </a:cubicBezTo>
                  <a:cubicBezTo>
                    <a:pt x="64" y="58"/>
                    <a:pt x="66" y="55"/>
                    <a:pt x="66" y="52"/>
                  </a:cubicBezTo>
                  <a:cubicBezTo>
                    <a:pt x="66" y="50"/>
                    <a:pt x="65" y="49"/>
                    <a:pt x="65" y="48"/>
                  </a:cubicBezTo>
                  <a:cubicBezTo>
                    <a:pt x="68" y="46"/>
                    <a:pt x="70" y="43"/>
                    <a:pt x="70" y="40"/>
                  </a:cubicBezTo>
                  <a:cubicBezTo>
                    <a:pt x="70" y="36"/>
                    <a:pt x="66" y="32"/>
                    <a:pt x="62" y="32"/>
                  </a:cubicBezTo>
                  <a:cubicBezTo>
                    <a:pt x="37" y="32"/>
                    <a:pt x="37" y="32"/>
                    <a:pt x="37" y="32"/>
                  </a:cubicBezTo>
                  <a:cubicBezTo>
                    <a:pt x="38" y="27"/>
                    <a:pt x="42" y="16"/>
                    <a:pt x="40" y="10"/>
                  </a:cubicBezTo>
                  <a:cubicBezTo>
                    <a:pt x="37" y="1"/>
                    <a:pt x="32" y="0"/>
                    <a:pt x="31" y="0"/>
                  </a:cubicBezTo>
                  <a:cubicBezTo>
                    <a:pt x="27" y="0"/>
                    <a:pt x="24" y="3"/>
                    <a:pt x="24" y="7"/>
                  </a:cubicBezTo>
                  <a:cubicBezTo>
                    <a:pt x="24" y="20"/>
                    <a:pt x="12" y="39"/>
                    <a:pt x="2" y="39"/>
                  </a:cubicBezTo>
                  <a:cubicBezTo>
                    <a:pt x="1" y="39"/>
                    <a:pt x="0" y="40"/>
                    <a:pt x="0" y="41"/>
                  </a:cubicBezTo>
                  <a:cubicBezTo>
                    <a:pt x="0" y="75"/>
                    <a:pt x="0" y="75"/>
                    <a:pt x="0" y="75"/>
                  </a:cubicBezTo>
                  <a:cubicBezTo>
                    <a:pt x="0" y="76"/>
                    <a:pt x="1" y="77"/>
                    <a:pt x="2"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30" name="Freeform 64">
              <a:extLst>
                <a:ext uri="{FF2B5EF4-FFF2-40B4-BE49-F238E27FC236}">
                  <a16:creationId xmlns:a16="http://schemas.microsoft.com/office/drawing/2014/main" id="{4EDA6669-9CD6-0382-61E8-D37280F12386}"/>
                </a:ext>
              </a:extLst>
            </p:cNvPr>
            <p:cNvSpPr>
              <a:spLocks noEditPoints="1"/>
            </p:cNvSpPr>
            <p:nvPr/>
          </p:nvSpPr>
          <p:spPr bwMode="auto">
            <a:xfrm>
              <a:off x="4113213" y="146050"/>
              <a:ext cx="90488" cy="180975"/>
            </a:xfrm>
            <a:custGeom>
              <a:avLst/>
              <a:gdLst>
                <a:gd name="T0" fmla="*/ 2 w 24"/>
                <a:gd name="T1" fmla="*/ 48 h 48"/>
                <a:gd name="T2" fmla="*/ 22 w 24"/>
                <a:gd name="T3" fmla="*/ 48 h 48"/>
                <a:gd name="T4" fmla="*/ 24 w 24"/>
                <a:gd name="T5" fmla="*/ 46 h 48"/>
                <a:gd name="T6" fmla="*/ 24 w 24"/>
                <a:gd name="T7" fmla="*/ 2 h 48"/>
                <a:gd name="T8" fmla="*/ 22 w 24"/>
                <a:gd name="T9" fmla="*/ 0 h 48"/>
                <a:gd name="T10" fmla="*/ 2 w 24"/>
                <a:gd name="T11" fmla="*/ 0 h 48"/>
                <a:gd name="T12" fmla="*/ 0 w 24"/>
                <a:gd name="T13" fmla="*/ 2 h 48"/>
                <a:gd name="T14" fmla="*/ 0 w 24"/>
                <a:gd name="T15" fmla="*/ 46 h 48"/>
                <a:gd name="T16" fmla="*/ 2 w 24"/>
                <a:gd name="T17" fmla="*/ 48 h 48"/>
                <a:gd name="T18" fmla="*/ 14 w 24"/>
                <a:gd name="T19" fmla="*/ 37 h 48"/>
                <a:gd name="T20" fmla="*/ 16 w 24"/>
                <a:gd name="T21" fmla="*/ 39 h 48"/>
                <a:gd name="T22" fmla="*/ 14 w 24"/>
                <a:gd name="T23" fmla="*/ 41 h 48"/>
                <a:gd name="T24" fmla="*/ 12 w 24"/>
                <a:gd name="T25" fmla="*/ 39 h 48"/>
                <a:gd name="T26" fmla="*/ 14 w 24"/>
                <a:gd name="T27"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48">
                  <a:moveTo>
                    <a:pt x="2" y="48"/>
                  </a:moveTo>
                  <a:cubicBezTo>
                    <a:pt x="22" y="48"/>
                    <a:pt x="22" y="48"/>
                    <a:pt x="22" y="48"/>
                  </a:cubicBezTo>
                  <a:cubicBezTo>
                    <a:pt x="23" y="48"/>
                    <a:pt x="24" y="47"/>
                    <a:pt x="24" y="46"/>
                  </a:cubicBezTo>
                  <a:cubicBezTo>
                    <a:pt x="24" y="2"/>
                    <a:pt x="24" y="2"/>
                    <a:pt x="24" y="2"/>
                  </a:cubicBezTo>
                  <a:cubicBezTo>
                    <a:pt x="24" y="1"/>
                    <a:pt x="23" y="0"/>
                    <a:pt x="22" y="0"/>
                  </a:cubicBezTo>
                  <a:cubicBezTo>
                    <a:pt x="2" y="0"/>
                    <a:pt x="2" y="0"/>
                    <a:pt x="2" y="0"/>
                  </a:cubicBezTo>
                  <a:cubicBezTo>
                    <a:pt x="1" y="0"/>
                    <a:pt x="0" y="1"/>
                    <a:pt x="0" y="2"/>
                  </a:cubicBezTo>
                  <a:cubicBezTo>
                    <a:pt x="0" y="46"/>
                    <a:pt x="0" y="46"/>
                    <a:pt x="0" y="46"/>
                  </a:cubicBezTo>
                  <a:cubicBezTo>
                    <a:pt x="0" y="47"/>
                    <a:pt x="1" y="48"/>
                    <a:pt x="2" y="48"/>
                  </a:cubicBezTo>
                  <a:close/>
                  <a:moveTo>
                    <a:pt x="14" y="37"/>
                  </a:moveTo>
                  <a:cubicBezTo>
                    <a:pt x="15" y="37"/>
                    <a:pt x="16" y="38"/>
                    <a:pt x="16" y="39"/>
                  </a:cubicBezTo>
                  <a:cubicBezTo>
                    <a:pt x="16" y="40"/>
                    <a:pt x="15" y="41"/>
                    <a:pt x="14" y="41"/>
                  </a:cubicBezTo>
                  <a:cubicBezTo>
                    <a:pt x="13" y="41"/>
                    <a:pt x="12" y="40"/>
                    <a:pt x="12" y="39"/>
                  </a:cubicBezTo>
                  <a:cubicBezTo>
                    <a:pt x="12" y="38"/>
                    <a:pt x="13" y="37"/>
                    <a:pt x="14"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2" name="Title 1">
            <a:extLst>
              <a:ext uri="{FF2B5EF4-FFF2-40B4-BE49-F238E27FC236}">
                <a16:creationId xmlns:a16="http://schemas.microsoft.com/office/drawing/2014/main" id="{D9EDF7AF-EB68-FB5F-BE3C-DF1BC468E144}"/>
              </a:ext>
            </a:extLst>
          </p:cNvPr>
          <p:cNvSpPr>
            <a:spLocks noGrp="1"/>
          </p:cNvSpPr>
          <p:nvPr>
            <p:ph type="title"/>
          </p:nvPr>
        </p:nvSpPr>
        <p:spPr/>
        <p:txBody>
          <a:bodyPr/>
          <a:lstStyle/>
          <a:p>
            <a:r>
              <a:rPr lang="en-US" sz="2400" dirty="0"/>
              <a:t>Call Plan Template and Best Practices</a:t>
            </a:r>
            <a:endParaRPr lang="en-US" dirty="0"/>
          </a:p>
        </p:txBody>
      </p:sp>
      <p:cxnSp>
        <p:nvCxnSpPr>
          <p:cNvPr id="14" name="Straight Connector 13">
            <a:extLst>
              <a:ext uri="{FF2B5EF4-FFF2-40B4-BE49-F238E27FC236}">
                <a16:creationId xmlns:a16="http://schemas.microsoft.com/office/drawing/2014/main" id="{3AADB0AA-AEFA-C772-A1A4-A2CDFAA857BE}"/>
              </a:ext>
            </a:extLst>
          </p:cNvPr>
          <p:cNvCxnSpPr>
            <a:cxnSpLocks/>
          </p:cNvCxnSpPr>
          <p:nvPr/>
        </p:nvCxnSpPr>
        <p:spPr>
          <a:xfrm>
            <a:off x="1442301" y="5268503"/>
            <a:ext cx="0" cy="78605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0028C9E6-93C5-91EB-C503-8F312374829F}"/>
              </a:ext>
            </a:extLst>
          </p:cNvPr>
          <p:cNvSpPr/>
          <p:nvPr/>
        </p:nvSpPr>
        <p:spPr>
          <a:xfrm>
            <a:off x="0" y="1066801"/>
            <a:ext cx="12192000" cy="9299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35C23DE-51D6-DCBD-6B1B-A30E05D98A14}"/>
              </a:ext>
            </a:extLst>
          </p:cNvPr>
          <p:cNvSpPr txBox="1"/>
          <p:nvPr/>
        </p:nvSpPr>
        <p:spPr>
          <a:xfrm>
            <a:off x="609601" y="1316311"/>
            <a:ext cx="10972799" cy="430887"/>
          </a:xfrm>
          <a:prstGeom prst="rect">
            <a:avLst/>
          </a:prstGeom>
          <a:noFill/>
        </p:spPr>
        <p:txBody>
          <a:bodyPr wrap="square" lIns="0" tIns="0" rIns="0" bIns="0" rtlCol="0" anchor="ctr">
            <a:spAutoFit/>
          </a:bodyPr>
          <a:lstStyle/>
          <a:p>
            <a:r>
              <a:rPr lang="en-US" sz="1400" dirty="0">
                <a:solidFill>
                  <a:schemeClr val="bg1"/>
                </a:solidFill>
              </a:rPr>
              <a:t>A call plan will assist you in preparing for any interaction you have with a prospect or customer. Call plan templates help ensure you get everything you need from a discovery call but should never be used as a script that you read word for word from.</a:t>
            </a:r>
          </a:p>
        </p:txBody>
      </p:sp>
      <p:sp>
        <p:nvSpPr>
          <p:cNvPr id="18" name="Rectangle 17">
            <a:extLst>
              <a:ext uri="{FF2B5EF4-FFF2-40B4-BE49-F238E27FC236}">
                <a16:creationId xmlns:a16="http://schemas.microsoft.com/office/drawing/2014/main" id="{D9B9AF75-1F5D-0641-EF92-BA922A283974}"/>
              </a:ext>
            </a:extLst>
          </p:cNvPr>
          <p:cNvSpPr/>
          <p:nvPr/>
        </p:nvSpPr>
        <p:spPr>
          <a:xfrm>
            <a:off x="609601" y="1066800"/>
            <a:ext cx="504825"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6A5524EC-C60C-4FEA-1AB0-9BA90F9C9BA4}"/>
              </a:ext>
            </a:extLst>
          </p:cNvPr>
          <p:cNvPicPr>
            <a:picLocks noChangeAspect="1"/>
          </p:cNvPicPr>
          <p:nvPr/>
        </p:nvPicPr>
        <p:blipFill>
          <a:blip r:embed="rId2"/>
          <a:stretch>
            <a:fillRect/>
          </a:stretch>
        </p:blipFill>
        <p:spPr>
          <a:xfrm>
            <a:off x="609600" y="2174477"/>
            <a:ext cx="2289772" cy="2798611"/>
          </a:xfrm>
          <a:prstGeom prst="rect">
            <a:avLst/>
          </a:prstGeom>
        </p:spPr>
      </p:pic>
      <p:pic>
        <p:nvPicPr>
          <p:cNvPr id="20" name="Picture 19">
            <a:extLst>
              <a:ext uri="{FF2B5EF4-FFF2-40B4-BE49-F238E27FC236}">
                <a16:creationId xmlns:a16="http://schemas.microsoft.com/office/drawing/2014/main" id="{8CE56B0E-AA72-FEB0-0E85-A8E5CADFF889}"/>
              </a:ext>
            </a:extLst>
          </p:cNvPr>
          <p:cNvPicPr>
            <a:picLocks noChangeAspect="1"/>
          </p:cNvPicPr>
          <p:nvPr/>
        </p:nvPicPr>
        <p:blipFill>
          <a:blip r:embed="rId3"/>
          <a:stretch>
            <a:fillRect/>
          </a:stretch>
        </p:blipFill>
        <p:spPr>
          <a:xfrm>
            <a:off x="3138121" y="2174477"/>
            <a:ext cx="2289772" cy="2798611"/>
          </a:xfrm>
          <a:prstGeom prst="rect">
            <a:avLst/>
          </a:prstGeom>
        </p:spPr>
      </p:pic>
      <p:sp>
        <p:nvSpPr>
          <p:cNvPr id="22" name="Rectangle 21">
            <a:extLst>
              <a:ext uri="{FF2B5EF4-FFF2-40B4-BE49-F238E27FC236}">
                <a16:creationId xmlns:a16="http://schemas.microsoft.com/office/drawing/2014/main" id="{40DFDB06-FCCA-C43D-484F-AB40A5601D05}"/>
              </a:ext>
            </a:extLst>
          </p:cNvPr>
          <p:cNvSpPr/>
          <p:nvPr/>
        </p:nvSpPr>
        <p:spPr>
          <a:xfrm>
            <a:off x="5905392" y="2174478"/>
            <a:ext cx="5666421" cy="326160"/>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13291A7C-E8C5-8B26-418B-818EBEDB7096}"/>
              </a:ext>
            </a:extLst>
          </p:cNvPr>
          <p:cNvSpPr/>
          <p:nvPr/>
        </p:nvSpPr>
        <p:spPr>
          <a:xfrm>
            <a:off x="6096000" y="2225392"/>
            <a:ext cx="4850530" cy="22433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1400" b="1" dirty="0">
                <a:solidFill>
                  <a:schemeClr val="bg1"/>
                </a:solidFill>
              </a:rPr>
              <a:t>Guiding Principles</a:t>
            </a:r>
          </a:p>
        </p:txBody>
      </p:sp>
      <p:sp>
        <p:nvSpPr>
          <p:cNvPr id="24" name="Rectangle 23">
            <a:extLst>
              <a:ext uri="{FF2B5EF4-FFF2-40B4-BE49-F238E27FC236}">
                <a16:creationId xmlns:a16="http://schemas.microsoft.com/office/drawing/2014/main" id="{7DC07E45-D9B0-F10C-4BFE-309E9917A2D3}"/>
              </a:ext>
            </a:extLst>
          </p:cNvPr>
          <p:cNvSpPr/>
          <p:nvPr/>
        </p:nvSpPr>
        <p:spPr>
          <a:xfrm>
            <a:off x="5901178" y="2551552"/>
            <a:ext cx="5666421" cy="242153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US" sz="1100" dirty="0">
                <a:solidFill>
                  <a:schemeClr val="tx1"/>
                </a:solidFill>
              </a:rPr>
              <a:t>Everyone recognizes that preparation takes time. Over time, this process will speed up.  Great sales reps always show up prepared and have expected key outcomes and goals for each call.  </a:t>
            </a:r>
          </a:p>
          <a:p>
            <a:endParaRPr lang="en-US" sz="1100" dirty="0">
              <a:solidFill>
                <a:schemeClr val="tx1"/>
              </a:solidFill>
            </a:endParaRPr>
          </a:p>
          <a:p>
            <a:r>
              <a:rPr lang="en-US" sz="1100" b="1" dirty="0">
                <a:solidFill>
                  <a:schemeClr val="tx1"/>
                </a:solidFill>
              </a:rPr>
              <a:t>Follow these guidelines for when to use the call plan template:</a:t>
            </a:r>
          </a:p>
          <a:p>
            <a:pPr marL="182880" indent="-182880">
              <a:buClr>
                <a:schemeClr val="tx1"/>
              </a:buClr>
              <a:buFont typeface="Arial" panose="020B0604020202020204" pitchFamily="34" charset="0"/>
              <a:buChar char="•"/>
            </a:pPr>
            <a:r>
              <a:rPr lang="en-US" sz="1100" b="1" dirty="0">
                <a:solidFill>
                  <a:schemeClr val="accent3"/>
                </a:solidFill>
              </a:rPr>
              <a:t>USE</a:t>
            </a:r>
            <a:r>
              <a:rPr lang="en-US" sz="1100" dirty="0">
                <a:solidFill>
                  <a:schemeClr val="tx1"/>
                </a:solidFill>
              </a:rPr>
              <a:t> as the base prep tool – this is the way we need to think</a:t>
            </a:r>
          </a:p>
          <a:p>
            <a:pPr marL="182880" indent="-182880">
              <a:buClr>
                <a:schemeClr val="tx1"/>
              </a:buClr>
              <a:buFont typeface="Arial" panose="020B0604020202020204" pitchFamily="34" charset="0"/>
              <a:buChar char="•"/>
            </a:pPr>
            <a:r>
              <a:rPr lang="en-US" sz="1100" b="1" dirty="0">
                <a:solidFill>
                  <a:schemeClr val="accent3"/>
                </a:solidFill>
              </a:rPr>
              <a:t>USE</a:t>
            </a:r>
            <a:r>
              <a:rPr lang="en-US" sz="1100" dirty="0">
                <a:solidFill>
                  <a:schemeClr val="tx1"/>
                </a:solidFill>
              </a:rPr>
              <a:t> during any discovery call </a:t>
            </a:r>
          </a:p>
          <a:p>
            <a:pPr marL="182880" indent="-182880">
              <a:buClr>
                <a:schemeClr val="tx1"/>
              </a:buClr>
              <a:buFont typeface="Arial" panose="020B0604020202020204" pitchFamily="34" charset="0"/>
              <a:buChar char="•"/>
            </a:pPr>
            <a:r>
              <a:rPr lang="en-US" sz="1100" b="1" dirty="0">
                <a:solidFill>
                  <a:schemeClr val="accent3"/>
                </a:solidFill>
              </a:rPr>
              <a:t>USE</a:t>
            </a:r>
            <a:r>
              <a:rPr lang="en-US" sz="1100" dirty="0">
                <a:solidFill>
                  <a:schemeClr val="tx1"/>
                </a:solidFill>
              </a:rPr>
              <a:t> during any call if you have your manager, a SE, or some other resource joining the call</a:t>
            </a:r>
          </a:p>
          <a:p>
            <a:pPr marL="182880" indent="-182880">
              <a:buClr>
                <a:schemeClr val="tx1"/>
              </a:buClr>
              <a:buFont typeface="Arial" panose="020B0604020202020204" pitchFamily="34" charset="0"/>
              <a:buChar char="•"/>
            </a:pPr>
            <a:r>
              <a:rPr lang="en-US" sz="1100" b="1" dirty="0">
                <a:solidFill>
                  <a:schemeClr val="accent3"/>
                </a:solidFill>
              </a:rPr>
              <a:t>USE</a:t>
            </a:r>
            <a:r>
              <a:rPr lang="en-US" sz="1100" dirty="0">
                <a:solidFill>
                  <a:schemeClr val="tx1"/>
                </a:solidFill>
              </a:rPr>
              <a:t> to outline the goals of the call to the prospect</a:t>
            </a:r>
          </a:p>
          <a:p>
            <a:pPr marL="182880" indent="-182880">
              <a:buClr>
                <a:schemeClr val="tx1"/>
              </a:buClr>
              <a:buFont typeface="Arial" panose="020B0604020202020204" pitchFamily="34" charset="0"/>
              <a:buChar char="•"/>
            </a:pPr>
            <a:r>
              <a:rPr lang="en-US" sz="1100" b="1" dirty="0">
                <a:solidFill>
                  <a:schemeClr val="accent3"/>
                </a:solidFill>
              </a:rPr>
              <a:t>USE</a:t>
            </a:r>
            <a:r>
              <a:rPr lang="en-US" sz="1100" dirty="0">
                <a:solidFill>
                  <a:schemeClr val="tx1"/>
                </a:solidFill>
              </a:rPr>
              <a:t> not only for discovery, but for any call to help you better prepare for your interaction</a:t>
            </a:r>
            <a:endParaRPr lang="en-US" sz="1100" i="1" dirty="0">
              <a:solidFill>
                <a:schemeClr val="tx1"/>
              </a:solidFill>
            </a:endParaRPr>
          </a:p>
          <a:p>
            <a:pPr marL="182880" indent="-182880">
              <a:buClr>
                <a:schemeClr val="tx1"/>
              </a:buClr>
              <a:buFont typeface="Arial" panose="020B0604020202020204" pitchFamily="34" charset="0"/>
              <a:buChar char="•"/>
            </a:pPr>
            <a:r>
              <a:rPr lang="en-US" sz="1100" b="1" dirty="0">
                <a:solidFill>
                  <a:schemeClr val="accent5"/>
                </a:solidFill>
              </a:rPr>
              <a:t>DO NOT USE </a:t>
            </a:r>
            <a:r>
              <a:rPr lang="en-US" sz="1100" dirty="0">
                <a:solidFill>
                  <a:schemeClr val="tx1"/>
                </a:solidFill>
              </a:rPr>
              <a:t>as a script that you read from verbatim</a:t>
            </a:r>
          </a:p>
          <a:p>
            <a:pPr marL="171450" indent="-171450">
              <a:buFont typeface="Arial" panose="020B0604020202020204" pitchFamily="34" charset="0"/>
              <a:buChar char="•"/>
            </a:pPr>
            <a:endParaRPr lang="en-US" sz="1100" dirty="0">
              <a:solidFill>
                <a:schemeClr val="tx1"/>
              </a:solidFill>
            </a:endParaRPr>
          </a:p>
          <a:p>
            <a:endParaRPr lang="en-US" sz="1100" dirty="0">
              <a:solidFill>
                <a:schemeClr val="tx1"/>
              </a:solidFill>
            </a:endParaRPr>
          </a:p>
          <a:p>
            <a:endParaRPr lang="en-US" sz="1100" i="1" dirty="0">
              <a:solidFill>
                <a:schemeClr val="tx1"/>
              </a:solidFill>
            </a:endParaRPr>
          </a:p>
          <a:p>
            <a:endParaRPr lang="en-US" sz="1400" dirty="0">
              <a:solidFill>
                <a:schemeClr val="tx1"/>
              </a:solidFill>
            </a:endParaRPr>
          </a:p>
        </p:txBody>
      </p:sp>
      <p:cxnSp>
        <p:nvCxnSpPr>
          <p:cNvPr id="27" name="Straight Connector 26">
            <a:extLst>
              <a:ext uri="{FF2B5EF4-FFF2-40B4-BE49-F238E27FC236}">
                <a16:creationId xmlns:a16="http://schemas.microsoft.com/office/drawing/2014/main" id="{0AB21105-9581-24D4-0688-61F14A5A03D2}"/>
              </a:ext>
            </a:extLst>
          </p:cNvPr>
          <p:cNvCxnSpPr>
            <a:cxnSpLocks/>
          </p:cNvCxnSpPr>
          <p:nvPr/>
        </p:nvCxnSpPr>
        <p:spPr>
          <a:xfrm>
            <a:off x="5666642" y="2174477"/>
            <a:ext cx="0" cy="279861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2" name="Isosceles Triangle 31">
            <a:extLst>
              <a:ext uri="{FF2B5EF4-FFF2-40B4-BE49-F238E27FC236}">
                <a16:creationId xmlns:a16="http://schemas.microsoft.com/office/drawing/2014/main" id="{50C93D20-119D-F107-5CA0-0D0BDD277970}"/>
              </a:ext>
            </a:extLst>
          </p:cNvPr>
          <p:cNvSpPr/>
          <p:nvPr/>
        </p:nvSpPr>
        <p:spPr>
          <a:xfrm flipV="1">
            <a:off x="11328926" y="6172200"/>
            <a:ext cx="242887" cy="184788"/>
          </a:xfrm>
          <a:prstGeom prst="triangl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B2A61C9-C321-0282-A474-A6D758C66E81}"/>
              </a:ext>
            </a:extLst>
          </p:cNvPr>
          <p:cNvSpPr/>
          <p:nvPr/>
        </p:nvSpPr>
        <p:spPr>
          <a:xfrm>
            <a:off x="1744142" y="5553227"/>
            <a:ext cx="9584784" cy="21660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r>
              <a:rPr lang="en-US" sz="1400" b="1" dirty="0">
                <a:solidFill>
                  <a:schemeClr val="tx1"/>
                </a:solidFill>
              </a:rPr>
              <a:t>Tip: </a:t>
            </a:r>
            <a:r>
              <a:rPr lang="en-US" sz="1400" dirty="0">
                <a:solidFill>
                  <a:schemeClr val="tx1"/>
                </a:solidFill>
              </a:rPr>
              <a:t>Plan out the first 2-3 questions you want to ask to get the conversation started. </a:t>
            </a:r>
          </a:p>
        </p:txBody>
      </p:sp>
    </p:spTree>
    <p:extLst>
      <p:ext uri="{BB962C8B-B14F-4D97-AF65-F5344CB8AC3E}">
        <p14:creationId xmlns:p14="http://schemas.microsoft.com/office/powerpoint/2010/main" val="2440270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graphicFrame>
        <p:nvGraphicFramePr>
          <p:cNvPr id="162" name="Google Shape;162;p2"/>
          <p:cNvGraphicFramePr/>
          <p:nvPr/>
        </p:nvGraphicFramePr>
        <p:xfrm>
          <a:off x="5195984" y="805442"/>
          <a:ext cx="6386416" cy="798665"/>
        </p:xfrm>
        <a:graphic>
          <a:graphicData uri="http://schemas.openxmlformats.org/drawingml/2006/table">
            <a:tbl>
              <a:tblPr>
                <a:noFill/>
              </a:tblPr>
              <a:tblGrid>
                <a:gridCol w="1596604">
                  <a:extLst>
                    <a:ext uri="{9D8B030D-6E8A-4147-A177-3AD203B41FA5}">
                      <a16:colId xmlns:a16="http://schemas.microsoft.com/office/drawing/2014/main" val="20000"/>
                    </a:ext>
                  </a:extLst>
                </a:gridCol>
                <a:gridCol w="1596604">
                  <a:extLst>
                    <a:ext uri="{9D8B030D-6E8A-4147-A177-3AD203B41FA5}">
                      <a16:colId xmlns:a16="http://schemas.microsoft.com/office/drawing/2014/main" val="20001"/>
                    </a:ext>
                  </a:extLst>
                </a:gridCol>
                <a:gridCol w="1596604">
                  <a:extLst>
                    <a:ext uri="{9D8B030D-6E8A-4147-A177-3AD203B41FA5}">
                      <a16:colId xmlns:a16="http://schemas.microsoft.com/office/drawing/2014/main" val="20002"/>
                    </a:ext>
                  </a:extLst>
                </a:gridCol>
                <a:gridCol w="1596604">
                  <a:extLst>
                    <a:ext uri="{9D8B030D-6E8A-4147-A177-3AD203B41FA5}">
                      <a16:colId xmlns:a16="http://schemas.microsoft.com/office/drawing/2014/main" val="20003"/>
                    </a:ext>
                  </a:extLst>
                </a:gridCol>
              </a:tblGrid>
              <a:tr h="258750">
                <a:tc>
                  <a:txBody>
                    <a:bodyPr/>
                    <a:lstStyle/>
                    <a:p>
                      <a:pPr marL="0" marR="0" lvl="0" indent="0" algn="l" rtl="0">
                        <a:spcBef>
                          <a:spcPts val="0"/>
                        </a:spcBef>
                        <a:spcAft>
                          <a:spcPts val="0"/>
                        </a:spcAft>
                        <a:buNone/>
                      </a:pPr>
                      <a:r>
                        <a:rPr lang="en-US" sz="900" b="1" u="none" strike="noStrike" cap="none" dirty="0">
                          <a:solidFill>
                            <a:srgbClr val="FFFFFF"/>
                          </a:solidFill>
                          <a:latin typeface="Arial"/>
                          <a:ea typeface="Arial"/>
                          <a:cs typeface="Arial"/>
                          <a:sym typeface="Arial"/>
                        </a:rPr>
                        <a:t>Customer Name and Role</a:t>
                      </a:r>
                      <a:endParaRPr sz="900" u="none" strike="noStrike" cap="none" dirty="0">
                        <a:solidFill>
                          <a:srgbClr val="1481C4"/>
                        </a:solidFill>
                        <a:latin typeface="Arial"/>
                        <a:ea typeface="Arial"/>
                        <a:cs typeface="Arial"/>
                        <a:sym typeface="Arial"/>
                      </a:endParaRPr>
                    </a:p>
                  </a:txBody>
                  <a:tcPr marL="46756" marR="46756"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0" marR="0" lvl="0" indent="0" algn="l" rtl="0">
                        <a:spcBef>
                          <a:spcPts val="0"/>
                        </a:spcBef>
                        <a:spcAft>
                          <a:spcPts val="0"/>
                        </a:spcAft>
                        <a:buNone/>
                      </a:pPr>
                      <a:r>
                        <a:rPr lang="en-US" sz="900" b="1" u="none" strike="noStrike" cap="none" dirty="0">
                          <a:solidFill>
                            <a:srgbClr val="0000FF"/>
                          </a:solidFill>
                          <a:latin typeface="Arial"/>
                          <a:ea typeface="Arial"/>
                          <a:cs typeface="Arial"/>
                          <a:sym typeface="Arial"/>
                        </a:rPr>
                        <a:t> </a:t>
                      </a:r>
                      <a:endParaRPr sz="900" u="none" strike="noStrike" cap="none" dirty="0">
                        <a:solidFill>
                          <a:srgbClr val="1481C4"/>
                        </a:solidFill>
                        <a:latin typeface="Arial"/>
                        <a:ea typeface="Arial"/>
                        <a:cs typeface="Arial"/>
                        <a:sym typeface="Arial"/>
                      </a:endParaRPr>
                    </a:p>
                  </a:txBody>
                  <a:tcPr marL="46756" marR="46756"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900" b="1" u="none" strike="noStrike" cap="none" dirty="0">
                          <a:solidFill>
                            <a:srgbClr val="FFFFFF"/>
                          </a:solidFill>
                          <a:latin typeface="Arial"/>
                          <a:ea typeface="Arial"/>
                          <a:cs typeface="Arial"/>
                          <a:sym typeface="Arial"/>
                        </a:rPr>
                        <a:t>Your Name</a:t>
                      </a:r>
                      <a:endParaRPr sz="900" u="none" strike="noStrike" cap="none" dirty="0">
                        <a:solidFill>
                          <a:srgbClr val="1481C4"/>
                        </a:solidFill>
                        <a:latin typeface="Arial"/>
                        <a:ea typeface="Arial"/>
                        <a:cs typeface="Arial"/>
                        <a:sym typeface="Arial"/>
                      </a:endParaRPr>
                    </a:p>
                  </a:txBody>
                  <a:tcPr marL="46756" marR="46756"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0" marR="0" lvl="0" indent="0" algn="l" rtl="0">
                        <a:spcBef>
                          <a:spcPts val="0"/>
                        </a:spcBef>
                        <a:spcAft>
                          <a:spcPts val="0"/>
                        </a:spcAft>
                        <a:buNone/>
                      </a:pPr>
                      <a:r>
                        <a:rPr lang="en-US" sz="700" b="1" u="none" strike="noStrike" cap="none">
                          <a:solidFill>
                            <a:srgbClr val="0000FF"/>
                          </a:solidFill>
                          <a:latin typeface="Arial"/>
                          <a:ea typeface="Arial"/>
                          <a:cs typeface="Arial"/>
                          <a:sym typeface="Arial"/>
                        </a:rPr>
                        <a:t> </a:t>
                      </a:r>
                      <a:endParaRPr sz="700" u="none" strike="noStrike" cap="none">
                        <a:solidFill>
                          <a:srgbClr val="1481C4"/>
                        </a:solidFill>
                        <a:latin typeface="Arial"/>
                        <a:ea typeface="Arial"/>
                        <a:cs typeface="Arial"/>
                        <a:sym typeface="Arial"/>
                      </a:endParaRPr>
                    </a:p>
                  </a:txBody>
                  <a:tcPr marL="46756" marR="46756"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258750">
                <a:tc>
                  <a:txBody>
                    <a:bodyPr/>
                    <a:lstStyle/>
                    <a:p>
                      <a:pPr marL="0" marR="0" lvl="0" indent="0" algn="l" rtl="0">
                        <a:spcBef>
                          <a:spcPts val="0"/>
                        </a:spcBef>
                        <a:spcAft>
                          <a:spcPts val="0"/>
                        </a:spcAft>
                        <a:buNone/>
                      </a:pPr>
                      <a:r>
                        <a:rPr lang="en-US" sz="900" b="1" u="none" strike="noStrike" cap="none" dirty="0">
                          <a:solidFill>
                            <a:srgbClr val="FFFFFF"/>
                          </a:solidFill>
                          <a:latin typeface="Arial"/>
                          <a:ea typeface="Arial"/>
                          <a:cs typeface="Arial"/>
                          <a:sym typeface="Arial"/>
                        </a:rPr>
                        <a:t>Est. Opportunity Size?</a:t>
                      </a:r>
                      <a:endParaRPr sz="900" u="none" strike="noStrike" cap="none" dirty="0">
                        <a:solidFill>
                          <a:srgbClr val="1481C4"/>
                        </a:solidFill>
                        <a:latin typeface="Arial"/>
                        <a:ea typeface="Arial"/>
                        <a:cs typeface="Arial"/>
                        <a:sym typeface="Arial"/>
                      </a:endParaRPr>
                    </a:p>
                  </a:txBody>
                  <a:tcPr marL="46756" marR="46756"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0" marR="0" lvl="0" indent="0" algn="l" rtl="0">
                        <a:spcBef>
                          <a:spcPts val="0"/>
                        </a:spcBef>
                        <a:spcAft>
                          <a:spcPts val="0"/>
                        </a:spcAft>
                        <a:buNone/>
                      </a:pPr>
                      <a:r>
                        <a:rPr lang="en-US" sz="900" b="1" u="none" strike="noStrike" cap="none" dirty="0">
                          <a:solidFill>
                            <a:srgbClr val="0000FF"/>
                          </a:solidFill>
                          <a:latin typeface="Arial"/>
                          <a:ea typeface="Arial"/>
                          <a:cs typeface="Arial"/>
                          <a:sym typeface="Arial"/>
                        </a:rPr>
                        <a:t> </a:t>
                      </a:r>
                      <a:endParaRPr sz="900" u="none" strike="noStrike" cap="none" dirty="0">
                        <a:solidFill>
                          <a:srgbClr val="1481C4"/>
                        </a:solidFill>
                        <a:latin typeface="Arial"/>
                        <a:ea typeface="Arial"/>
                        <a:cs typeface="Arial"/>
                        <a:sym typeface="Arial"/>
                      </a:endParaRPr>
                    </a:p>
                  </a:txBody>
                  <a:tcPr marL="46756" marR="46756"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None/>
                      </a:pPr>
                      <a:r>
                        <a:rPr lang="en-US" sz="900" b="1" u="none" strike="noStrike" cap="none" dirty="0">
                          <a:solidFill>
                            <a:srgbClr val="FFFFFF"/>
                          </a:solidFill>
                          <a:latin typeface="Arial"/>
                          <a:ea typeface="Arial"/>
                          <a:cs typeface="Arial"/>
                          <a:sym typeface="Arial"/>
                        </a:rPr>
                        <a:t>Product or Solution</a:t>
                      </a:r>
                      <a:endParaRPr sz="900" u="none" strike="noStrike" cap="none" dirty="0">
                        <a:solidFill>
                          <a:srgbClr val="1481C4"/>
                        </a:solidFill>
                        <a:latin typeface="Arial"/>
                        <a:ea typeface="Arial"/>
                        <a:cs typeface="Arial"/>
                        <a:sym typeface="Arial"/>
                      </a:endParaRPr>
                    </a:p>
                  </a:txBody>
                  <a:tcPr marL="46756" marR="46756"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0" marR="0" lvl="0" indent="0" algn="l" rtl="0">
                        <a:spcBef>
                          <a:spcPts val="0"/>
                        </a:spcBef>
                        <a:spcAft>
                          <a:spcPts val="0"/>
                        </a:spcAft>
                        <a:buNone/>
                      </a:pPr>
                      <a:r>
                        <a:rPr lang="en-US" sz="700" b="1" u="none" strike="noStrike" cap="none">
                          <a:solidFill>
                            <a:srgbClr val="0000FF"/>
                          </a:solidFill>
                          <a:latin typeface="Arial"/>
                          <a:ea typeface="Arial"/>
                          <a:cs typeface="Arial"/>
                          <a:sym typeface="Arial"/>
                        </a:rPr>
                        <a:t> </a:t>
                      </a:r>
                      <a:endParaRPr sz="700" u="none" strike="noStrike" cap="none">
                        <a:solidFill>
                          <a:srgbClr val="1481C4"/>
                        </a:solidFill>
                        <a:latin typeface="Arial"/>
                        <a:ea typeface="Arial"/>
                        <a:cs typeface="Arial"/>
                        <a:sym typeface="Arial"/>
                      </a:endParaRPr>
                    </a:p>
                  </a:txBody>
                  <a:tcPr marL="46756" marR="46756"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81165">
                <a:tc>
                  <a:txBody>
                    <a:bodyPr/>
                    <a:lstStyle/>
                    <a:p>
                      <a:pPr marL="0" marR="0" lvl="0" indent="0" algn="l" rtl="0">
                        <a:spcBef>
                          <a:spcPts val="0"/>
                        </a:spcBef>
                        <a:spcAft>
                          <a:spcPts val="0"/>
                        </a:spcAft>
                        <a:buNone/>
                      </a:pPr>
                      <a:r>
                        <a:rPr lang="en-US" sz="900" b="1" u="none" strike="noStrike" cap="none" dirty="0">
                          <a:solidFill>
                            <a:srgbClr val="FFFFFF"/>
                          </a:solidFill>
                          <a:latin typeface="Arial"/>
                          <a:ea typeface="Arial"/>
                          <a:cs typeface="Arial"/>
                          <a:sym typeface="Arial"/>
                        </a:rPr>
                        <a:t>ACME Sales Process Stage</a:t>
                      </a:r>
                      <a:endParaRPr sz="900" u="none" strike="noStrike" cap="none" dirty="0">
                        <a:solidFill>
                          <a:srgbClr val="1481C4"/>
                        </a:solidFill>
                        <a:latin typeface="Arial"/>
                        <a:ea typeface="Arial"/>
                        <a:cs typeface="Arial"/>
                        <a:sym typeface="Arial"/>
                      </a:endParaRPr>
                    </a:p>
                  </a:txBody>
                  <a:tcPr marL="46756" marR="46756"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0" marR="0" lvl="0" indent="0" algn="l" rtl="0">
                        <a:spcBef>
                          <a:spcPts val="0"/>
                        </a:spcBef>
                        <a:spcAft>
                          <a:spcPts val="0"/>
                        </a:spcAft>
                        <a:buNone/>
                      </a:pPr>
                      <a:r>
                        <a:rPr lang="en-US" sz="900" b="1" u="none" strike="noStrike" cap="none">
                          <a:solidFill>
                            <a:srgbClr val="0000FF"/>
                          </a:solidFill>
                          <a:latin typeface="Arial"/>
                          <a:ea typeface="Arial"/>
                          <a:cs typeface="Arial"/>
                          <a:sym typeface="Arial"/>
                        </a:rPr>
                        <a:t> </a:t>
                      </a:r>
                      <a:endParaRPr sz="900" u="none" strike="noStrike" cap="none">
                        <a:solidFill>
                          <a:srgbClr val="1481C4"/>
                        </a:solidFill>
                        <a:latin typeface="Arial"/>
                        <a:ea typeface="Arial"/>
                        <a:cs typeface="Arial"/>
                        <a:sym typeface="Arial"/>
                      </a:endParaRPr>
                    </a:p>
                  </a:txBody>
                  <a:tcPr marL="46756" marR="46756"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900" b="1" u="none" strike="noStrike" cap="none" dirty="0">
                          <a:solidFill>
                            <a:srgbClr val="FFFFFF"/>
                          </a:solidFill>
                          <a:latin typeface="Arial"/>
                          <a:ea typeface="Arial"/>
                          <a:cs typeface="Arial"/>
                          <a:sym typeface="Arial"/>
                        </a:rPr>
                        <a:t>Buyer Persona(s) Engaged</a:t>
                      </a:r>
                      <a:endParaRPr sz="900" u="none" strike="noStrike" cap="none" dirty="0">
                        <a:solidFill>
                          <a:srgbClr val="1481C4"/>
                        </a:solidFill>
                        <a:latin typeface="Arial"/>
                        <a:ea typeface="Arial"/>
                        <a:cs typeface="Arial"/>
                        <a:sym typeface="Arial"/>
                      </a:endParaRPr>
                    </a:p>
                  </a:txBody>
                  <a:tcPr marL="46756" marR="46756"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a:txBody>
                    <a:bodyPr/>
                    <a:lstStyle/>
                    <a:p>
                      <a:pPr marL="0" marR="0" lvl="0" indent="0" algn="l" rtl="0">
                        <a:spcBef>
                          <a:spcPts val="0"/>
                        </a:spcBef>
                        <a:spcAft>
                          <a:spcPts val="0"/>
                        </a:spcAft>
                        <a:buNone/>
                      </a:pPr>
                      <a:r>
                        <a:rPr lang="en-US" sz="700" b="1" u="none" strike="noStrike" cap="none" dirty="0">
                          <a:solidFill>
                            <a:srgbClr val="0000FF"/>
                          </a:solidFill>
                          <a:latin typeface="Arial"/>
                          <a:ea typeface="Arial"/>
                          <a:cs typeface="Arial"/>
                          <a:sym typeface="Arial"/>
                        </a:rPr>
                        <a:t> </a:t>
                      </a:r>
                      <a:endParaRPr sz="700" u="none" strike="noStrike" cap="none" dirty="0">
                        <a:solidFill>
                          <a:srgbClr val="1481C4"/>
                        </a:solidFill>
                        <a:latin typeface="Arial"/>
                        <a:ea typeface="Arial"/>
                        <a:cs typeface="Arial"/>
                        <a:sym typeface="Arial"/>
                      </a:endParaRPr>
                    </a:p>
                  </a:txBody>
                  <a:tcPr marL="46756" marR="46756"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bl>
          </a:graphicData>
        </a:graphic>
      </p:graphicFrame>
      <p:graphicFrame>
        <p:nvGraphicFramePr>
          <p:cNvPr id="163" name="Google Shape;163;p2"/>
          <p:cNvGraphicFramePr/>
          <p:nvPr/>
        </p:nvGraphicFramePr>
        <p:xfrm>
          <a:off x="5195808" y="1669008"/>
          <a:ext cx="6387640" cy="2327217"/>
        </p:xfrm>
        <a:graphic>
          <a:graphicData uri="http://schemas.openxmlformats.org/drawingml/2006/table">
            <a:tbl>
              <a:tblPr>
                <a:noFill/>
              </a:tblPr>
              <a:tblGrid>
                <a:gridCol w="6387640">
                  <a:extLst>
                    <a:ext uri="{9D8B030D-6E8A-4147-A177-3AD203B41FA5}">
                      <a16:colId xmlns:a16="http://schemas.microsoft.com/office/drawing/2014/main" val="20000"/>
                    </a:ext>
                  </a:extLst>
                </a:gridCol>
              </a:tblGrid>
              <a:tr h="142483">
                <a:tc>
                  <a:txBody>
                    <a:bodyPr/>
                    <a:lstStyle/>
                    <a:p>
                      <a:pPr marL="0" marR="0" lvl="0" indent="0" algn="l" rtl="0">
                        <a:spcBef>
                          <a:spcPts val="0"/>
                        </a:spcBef>
                        <a:spcAft>
                          <a:spcPts val="0"/>
                        </a:spcAft>
                        <a:buNone/>
                      </a:pPr>
                      <a:r>
                        <a:rPr lang="en-US" sz="700" b="1" u="none" strike="noStrike" cap="none" dirty="0">
                          <a:solidFill>
                            <a:srgbClr val="FFFFFF"/>
                          </a:solidFill>
                          <a:latin typeface="Arial"/>
                          <a:ea typeface="Arial"/>
                          <a:cs typeface="Arial"/>
                          <a:sym typeface="Arial"/>
                        </a:rPr>
                        <a:t>THE SITUATION </a:t>
                      </a:r>
                      <a:endParaRPr sz="1200" dirty="0"/>
                    </a:p>
                  </a:txBody>
                  <a:tcPr marL="46756" marR="46756"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633256">
                <a:tc>
                  <a:txBody>
                    <a:bodyPr/>
                    <a:lstStyle/>
                    <a:p>
                      <a:pPr marL="266700" marR="0" lvl="0" indent="0" algn="l" rtl="0">
                        <a:spcBef>
                          <a:spcPts val="0"/>
                        </a:spcBef>
                        <a:spcAft>
                          <a:spcPts val="0"/>
                        </a:spcAft>
                        <a:buNone/>
                      </a:pPr>
                      <a:r>
                        <a:rPr lang="en-US" sz="800" i="1" u="none" strike="noStrike" cap="none" dirty="0">
                          <a:solidFill>
                            <a:schemeClr val="accent2"/>
                          </a:solidFill>
                          <a:latin typeface="Arial"/>
                          <a:ea typeface="Arial"/>
                          <a:cs typeface="Arial"/>
                          <a:sym typeface="Arial"/>
                        </a:rPr>
                        <a:t>What is the client’s current Situation and has it changed recently?</a:t>
                      </a:r>
                      <a:endParaRPr sz="800" u="none" strike="noStrike" cap="none" dirty="0">
                        <a:solidFill>
                          <a:schemeClr val="accent2"/>
                        </a:solidFill>
                        <a:latin typeface="Arial"/>
                        <a:ea typeface="Arial"/>
                        <a:cs typeface="Arial"/>
                        <a:sym typeface="Arial"/>
                      </a:endParaRPr>
                    </a:p>
                    <a:p>
                      <a:pPr marL="0" marR="0" lvl="0" indent="0" algn="l" rtl="0">
                        <a:spcBef>
                          <a:spcPts val="600"/>
                        </a:spcBef>
                        <a:spcAft>
                          <a:spcPts val="0"/>
                        </a:spcAft>
                        <a:buNone/>
                      </a:pPr>
                      <a:r>
                        <a:rPr lang="en-US" sz="700" u="none" strike="noStrike" cap="none" dirty="0">
                          <a:solidFill>
                            <a:srgbClr val="1481C4"/>
                          </a:solidFill>
                          <a:latin typeface="Arial"/>
                          <a:ea typeface="Arial"/>
                          <a:cs typeface="Arial"/>
                          <a:sym typeface="Arial"/>
                        </a:rPr>
                        <a:t> </a:t>
                      </a:r>
                      <a:endParaRPr sz="1200" dirty="0"/>
                    </a:p>
                    <a:p>
                      <a:pPr marL="0" marR="0" lvl="0" indent="0" algn="l" rtl="0">
                        <a:spcBef>
                          <a:spcPts val="600"/>
                        </a:spcBef>
                        <a:spcAft>
                          <a:spcPts val="0"/>
                        </a:spcAft>
                        <a:buNone/>
                      </a:pPr>
                      <a:r>
                        <a:rPr lang="en-US" sz="700" u="none" strike="noStrike" cap="none" dirty="0">
                          <a:solidFill>
                            <a:srgbClr val="1481C4"/>
                          </a:solidFill>
                          <a:latin typeface="Arial"/>
                          <a:ea typeface="Arial"/>
                          <a:cs typeface="Arial"/>
                          <a:sym typeface="Arial"/>
                        </a:rPr>
                        <a:t> </a:t>
                      </a:r>
                      <a:endParaRPr sz="1200" dirty="0"/>
                    </a:p>
                  </a:txBody>
                  <a:tcPr marL="46756" marR="46756"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42483">
                <a:tc>
                  <a:txBody>
                    <a:bodyPr/>
                    <a:lstStyle/>
                    <a:p>
                      <a:pPr marL="0" marR="0" lvl="0" indent="0" algn="l" rtl="0">
                        <a:spcBef>
                          <a:spcPts val="0"/>
                        </a:spcBef>
                        <a:spcAft>
                          <a:spcPts val="0"/>
                        </a:spcAft>
                        <a:buNone/>
                      </a:pPr>
                      <a:r>
                        <a:rPr lang="en-US" sz="700" b="1" u="none" strike="noStrike" cap="none" dirty="0">
                          <a:solidFill>
                            <a:srgbClr val="FFFFFF"/>
                          </a:solidFill>
                          <a:latin typeface="Arial"/>
                          <a:ea typeface="Arial"/>
                          <a:cs typeface="Arial"/>
                          <a:sym typeface="Arial"/>
                        </a:rPr>
                        <a:t>THE COMPLICATION </a:t>
                      </a:r>
                      <a:endParaRPr sz="1200" dirty="0"/>
                    </a:p>
                  </a:txBody>
                  <a:tcPr marL="46756" marR="46756"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extLst>
                  <a:ext uri="{0D108BD9-81ED-4DB2-BD59-A6C34878D82A}">
                    <a16:rowId xmlns:a16="http://schemas.microsoft.com/office/drawing/2014/main" val="10002"/>
                  </a:ext>
                </a:extLst>
              </a:tr>
              <a:tr h="633256">
                <a:tc>
                  <a:txBody>
                    <a:bodyPr/>
                    <a:lstStyle/>
                    <a:p>
                      <a:pPr marL="266700" marR="0" lvl="0" indent="0" algn="l" rtl="0">
                        <a:spcBef>
                          <a:spcPts val="0"/>
                        </a:spcBef>
                        <a:spcAft>
                          <a:spcPts val="0"/>
                        </a:spcAft>
                        <a:buNone/>
                      </a:pPr>
                      <a:r>
                        <a:rPr lang="en-US" sz="800" i="1" u="none" strike="noStrike" cap="none" dirty="0">
                          <a:solidFill>
                            <a:schemeClr val="accent2"/>
                          </a:solidFill>
                          <a:latin typeface="Arial"/>
                          <a:ea typeface="Arial"/>
                          <a:cs typeface="Arial"/>
                          <a:sym typeface="Arial"/>
                        </a:rPr>
                        <a:t>What Complication is the client looking to address?</a:t>
                      </a:r>
                      <a:endParaRPr sz="800" u="none" strike="noStrike" cap="none" dirty="0">
                        <a:solidFill>
                          <a:schemeClr val="accent2"/>
                        </a:solidFill>
                        <a:latin typeface="Arial"/>
                        <a:ea typeface="Arial"/>
                        <a:cs typeface="Arial"/>
                        <a:sym typeface="Arial"/>
                      </a:endParaRPr>
                    </a:p>
                    <a:p>
                      <a:pPr marL="0" marR="0" lvl="0" indent="0" algn="l" rtl="0">
                        <a:spcBef>
                          <a:spcPts val="600"/>
                        </a:spcBef>
                        <a:spcAft>
                          <a:spcPts val="0"/>
                        </a:spcAft>
                        <a:buNone/>
                      </a:pPr>
                      <a:r>
                        <a:rPr lang="en-US" sz="700" u="none" strike="noStrike" cap="none" dirty="0">
                          <a:solidFill>
                            <a:srgbClr val="1481C4"/>
                          </a:solidFill>
                          <a:latin typeface="Arial"/>
                          <a:ea typeface="Arial"/>
                          <a:cs typeface="Arial"/>
                          <a:sym typeface="Arial"/>
                        </a:rPr>
                        <a:t> </a:t>
                      </a:r>
                      <a:endParaRPr sz="1200" dirty="0"/>
                    </a:p>
                    <a:p>
                      <a:pPr marL="0" marR="0" lvl="0" indent="0" algn="l" rtl="0">
                        <a:spcBef>
                          <a:spcPts val="600"/>
                        </a:spcBef>
                        <a:spcAft>
                          <a:spcPts val="0"/>
                        </a:spcAft>
                        <a:buNone/>
                      </a:pPr>
                      <a:r>
                        <a:rPr lang="en-US" sz="700" u="none" strike="noStrike" cap="none" dirty="0">
                          <a:solidFill>
                            <a:srgbClr val="1481C4"/>
                          </a:solidFill>
                          <a:latin typeface="Arial"/>
                          <a:ea typeface="Arial"/>
                          <a:cs typeface="Arial"/>
                          <a:sym typeface="Arial"/>
                        </a:rPr>
                        <a:t> </a:t>
                      </a:r>
                      <a:endParaRPr sz="1200" dirty="0"/>
                    </a:p>
                  </a:txBody>
                  <a:tcPr marL="46756" marR="46756"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42483">
                <a:tc>
                  <a:txBody>
                    <a:bodyPr/>
                    <a:lstStyle/>
                    <a:p>
                      <a:pPr marL="0" marR="0" lvl="0" indent="0" algn="l" rtl="0">
                        <a:spcBef>
                          <a:spcPts val="0"/>
                        </a:spcBef>
                        <a:spcAft>
                          <a:spcPts val="0"/>
                        </a:spcAft>
                        <a:buNone/>
                      </a:pPr>
                      <a:r>
                        <a:rPr lang="en-US" sz="700" b="1" u="none" strike="noStrike" cap="none" dirty="0">
                          <a:solidFill>
                            <a:srgbClr val="FFFFFF"/>
                          </a:solidFill>
                          <a:latin typeface="Arial"/>
                          <a:ea typeface="Arial"/>
                          <a:cs typeface="Arial"/>
                          <a:sym typeface="Arial"/>
                        </a:rPr>
                        <a:t>EXIT CRITERIA </a:t>
                      </a:r>
                      <a:endParaRPr sz="1200" dirty="0"/>
                    </a:p>
                  </a:txBody>
                  <a:tcPr marL="46756" marR="46756"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extLst>
                  <a:ext uri="{0D108BD9-81ED-4DB2-BD59-A6C34878D82A}">
                    <a16:rowId xmlns:a16="http://schemas.microsoft.com/office/drawing/2014/main" val="10004"/>
                  </a:ext>
                </a:extLst>
              </a:tr>
              <a:tr h="633256">
                <a:tc>
                  <a:txBody>
                    <a:bodyPr/>
                    <a:lstStyle/>
                    <a:p>
                      <a:pPr marL="266700" marR="0" lvl="0" indent="0" algn="l" rtl="0">
                        <a:spcBef>
                          <a:spcPts val="0"/>
                        </a:spcBef>
                        <a:spcAft>
                          <a:spcPts val="0"/>
                        </a:spcAft>
                        <a:buNone/>
                      </a:pPr>
                      <a:r>
                        <a:rPr lang="en-US" sz="800" i="1" u="none" strike="noStrike" cap="none" dirty="0">
                          <a:solidFill>
                            <a:schemeClr val="accent2"/>
                          </a:solidFill>
                          <a:latin typeface="Arial"/>
                          <a:ea typeface="Arial"/>
                          <a:cs typeface="Arial"/>
                          <a:sym typeface="Arial"/>
                        </a:rPr>
                        <a:t>What Exit Criteria are you working towards?</a:t>
                      </a:r>
                      <a:endParaRPr sz="800" u="none" strike="noStrike" cap="none" dirty="0">
                        <a:solidFill>
                          <a:schemeClr val="accent2"/>
                        </a:solidFill>
                        <a:latin typeface="Arial"/>
                        <a:ea typeface="Arial"/>
                        <a:cs typeface="Arial"/>
                        <a:sym typeface="Arial"/>
                      </a:endParaRPr>
                    </a:p>
                    <a:p>
                      <a:pPr marL="0" marR="0" lvl="0" indent="0" algn="l" rtl="0">
                        <a:spcBef>
                          <a:spcPts val="600"/>
                        </a:spcBef>
                        <a:spcAft>
                          <a:spcPts val="0"/>
                        </a:spcAft>
                        <a:buNone/>
                      </a:pPr>
                      <a:r>
                        <a:rPr lang="en-US" sz="700" u="none" strike="noStrike" cap="none" dirty="0">
                          <a:solidFill>
                            <a:srgbClr val="1481C4"/>
                          </a:solidFill>
                          <a:latin typeface="Arial"/>
                          <a:ea typeface="Arial"/>
                          <a:cs typeface="Arial"/>
                          <a:sym typeface="Arial"/>
                        </a:rPr>
                        <a:t> </a:t>
                      </a:r>
                      <a:endParaRPr sz="1200" dirty="0"/>
                    </a:p>
                    <a:p>
                      <a:pPr marL="0" marR="0" lvl="0" indent="0" algn="l" rtl="0">
                        <a:spcBef>
                          <a:spcPts val="600"/>
                        </a:spcBef>
                        <a:spcAft>
                          <a:spcPts val="0"/>
                        </a:spcAft>
                        <a:buNone/>
                      </a:pPr>
                      <a:r>
                        <a:rPr lang="en-US" sz="700" u="none" strike="noStrike" cap="none" dirty="0">
                          <a:solidFill>
                            <a:srgbClr val="1481C4"/>
                          </a:solidFill>
                          <a:latin typeface="Arial"/>
                          <a:ea typeface="Arial"/>
                          <a:cs typeface="Arial"/>
                          <a:sym typeface="Arial"/>
                        </a:rPr>
                        <a:t> </a:t>
                      </a:r>
                      <a:endParaRPr sz="1200" dirty="0"/>
                    </a:p>
                  </a:txBody>
                  <a:tcPr marL="46756" marR="46756"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65" name="Google Shape;165;p2"/>
          <p:cNvSpPr/>
          <p:nvPr/>
        </p:nvSpPr>
        <p:spPr>
          <a:xfrm>
            <a:off x="609600" y="1778904"/>
            <a:ext cx="4041913" cy="3165534"/>
          </a:xfrm>
          <a:prstGeom prst="rect">
            <a:avLst/>
          </a:prstGeom>
          <a:noFill/>
          <a:ln>
            <a:noFill/>
          </a:ln>
        </p:spPr>
        <p:txBody>
          <a:bodyPr spcFirstLastPara="1" wrap="square" lIns="0" tIns="25960" rIns="0" bIns="0" anchor="ctr" anchorCtr="0">
            <a:spAutoFit/>
          </a:bodyPr>
          <a:lstStyle/>
          <a:p>
            <a:r>
              <a:rPr lang="en-US" sz="1200" b="1" dirty="0">
                <a:solidFill>
                  <a:schemeClr val="accent2"/>
                </a:solidFill>
                <a:ea typeface="Arial"/>
                <a:cs typeface="Arial"/>
                <a:sym typeface="Arial"/>
              </a:rPr>
              <a:t>Value</a:t>
            </a:r>
            <a:r>
              <a:rPr lang="en-US" sz="1200" dirty="0">
                <a:solidFill>
                  <a:schemeClr val="accent2"/>
                </a:solidFill>
                <a:ea typeface="Arial"/>
                <a:cs typeface="Arial"/>
                <a:sym typeface="Arial"/>
              </a:rPr>
              <a:t>:  </a:t>
            </a:r>
          </a:p>
          <a:p>
            <a:r>
              <a:rPr lang="en-US" sz="1200" dirty="0">
                <a:solidFill>
                  <a:srgbClr val="3F3F3F"/>
                </a:solidFill>
                <a:ea typeface="Arial"/>
                <a:cs typeface="Arial"/>
                <a:sym typeface="Arial"/>
              </a:rPr>
              <a:t>This document prepares you for a positive client call by helping you to clearly identify the exit criteria and key objectives you are working to achieve. Complete a Call Plan when you are meeting with a client for the first time, when you are calling a member of the Buying Decision Team (BDT), or when you are stuck in your deal and need to have a positive outcome from your client interaction.</a:t>
            </a:r>
          </a:p>
          <a:p>
            <a:endParaRPr lang="en-US" sz="1200" dirty="0">
              <a:solidFill>
                <a:srgbClr val="3F3F3F"/>
              </a:solidFill>
              <a:ea typeface="Arial"/>
              <a:cs typeface="Arial"/>
              <a:sym typeface="Arial"/>
            </a:endParaRPr>
          </a:p>
          <a:p>
            <a:endParaRPr sz="1200" dirty="0">
              <a:solidFill>
                <a:srgbClr val="3F3F3F"/>
              </a:solidFill>
              <a:ea typeface="Arial"/>
              <a:cs typeface="Arial"/>
              <a:sym typeface="Arial"/>
            </a:endParaRPr>
          </a:p>
          <a:p>
            <a:endParaRPr sz="1200" b="1" dirty="0">
              <a:solidFill>
                <a:srgbClr val="0054A4"/>
              </a:solidFill>
              <a:ea typeface="Arial"/>
              <a:cs typeface="Arial"/>
              <a:sym typeface="Arial"/>
            </a:endParaRPr>
          </a:p>
          <a:p>
            <a:r>
              <a:rPr lang="en-US" sz="1200" b="1" dirty="0">
                <a:solidFill>
                  <a:schemeClr val="accent2"/>
                </a:solidFill>
                <a:ea typeface="Arial"/>
                <a:cs typeface="Arial"/>
                <a:sym typeface="Arial"/>
              </a:rPr>
              <a:t>Instructions</a:t>
            </a:r>
            <a:r>
              <a:rPr lang="en-US" sz="1200" dirty="0">
                <a:solidFill>
                  <a:schemeClr val="accent2"/>
                </a:solidFill>
                <a:ea typeface="Arial"/>
                <a:cs typeface="Arial"/>
                <a:sym typeface="Arial"/>
              </a:rPr>
              <a:t>: </a:t>
            </a:r>
          </a:p>
          <a:p>
            <a:r>
              <a:rPr lang="en-US" sz="1200" dirty="0">
                <a:solidFill>
                  <a:srgbClr val="3F3F3F"/>
                </a:solidFill>
                <a:ea typeface="Arial"/>
                <a:cs typeface="Arial"/>
                <a:sym typeface="Arial"/>
              </a:rPr>
              <a:t>The Call Plan is designed to be partially filled out prior to a client call and then completed after your call. Consider completing the complete SCQA Framework or Win Plan prior to the Call Plan to ensure you are fully prepared to make the most out of your call.</a:t>
            </a:r>
            <a:endParaRPr sz="1200" dirty="0">
              <a:solidFill>
                <a:srgbClr val="3F3F3F"/>
              </a:solidFill>
              <a:ea typeface="Arial"/>
              <a:cs typeface="Arial"/>
              <a:sym typeface="Arial"/>
            </a:endParaRPr>
          </a:p>
        </p:txBody>
      </p:sp>
      <p:sp>
        <p:nvSpPr>
          <p:cNvPr id="3" name="Title 2">
            <a:extLst>
              <a:ext uri="{FF2B5EF4-FFF2-40B4-BE49-F238E27FC236}">
                <a16:creationId xmlns:a16="http://schemas.microsoft.com/office/drawing/2014/main" id="{98A14DCD-AC30-DFF8-4431-2A6F494E8FBB}"/>
              </a:ext>
            </a:extLst>
          </p:cNvPr>
          <p:cNvSpPr>
            <a:spLocks noGrp="1"/>
          </p:cNvSpPr>
          <p:nvPr>
            <p:ph type="title"/>
          </p:nvPr>
        </p:nvSpPr>
        <p:spPr/>
        <p:txBody>
          <a:bodyPr/>
          <a:lstStyle/>
          <a:p>
            <a:r>
              <a:rPr lang="en-US" dirty="0"/>
              <a:t>Call plan (1of 2)</a:t>
            </a:r>
          </a:p>
        </p:txBody>
      </p:sp>
      <p:graphicFrame>
        <p:nvGraphicFramePr>
          <p:cNvPr id="2" name="Table 3">
            <a:extLst>
              <a:ext uri="{FF2B5EF4-FFF2-40B4-BE49-F238E27FC236}">
                <a16:creationId xmlns:a16="http://schemas.microsoft.com/office/drawing/2014/main" id="{73C65974-AA9C-A36F-D485-19CAC5FB81AD}"/>
              </a:ext>
            </a:extLst>
          </p:cNvPr>
          <p:cNvGraphicFramePr>
            <a:graphicFrameLocks noGrp="1"/>
          </p:cNvGraphicFramePr>
          <p:nvPr/>
        </p:nvGraphicFramePr>
        <p:xfrm>
          <a:off x="5194760" y="4218395"/>
          <a:ext cx="6386416" cy="1919048"/>
        </p:xfrm>
        <a:graphic>
          <a:graphicData uri="http://schemas.openxmlformats.org/drawingml/2006/table">
            <a:tbl>
              <a:tblPr firstRow="1" bandRow="1">
                <a:tableStyleId>{72833802-FEF1-4C79-8D5D-14CF1EAF98D9}</a:tableStyleId>
              </a:tblPr>
              <a:tblGrid>
                <a:gridCol w="1256756">
                  <a:extLst>
                    <a:ext uri="{9D8B030D-6E8A-4147-A177-3AD203B41FA5}">
                      <a16:colId xmlns:a16="http://schemas.microsoft.com/office/drawing/2014/main" val="3663099356"/>
                    </a:ext>
                  </a:extLst>
                </a:gridCol>
                <a:gridCol w="2564830">
                  <a:extLst>
                    <a:ext uri="{9D8B030D-6E8A-4147-A177-3AD203B41FA5}">
                      <a16:colId xmlns:a16="http://schemas.microsoft.com/office/drawing/2014/main" val="2785539621"/>
                    </a:ext>
                  </a:extLst>
                </a:gridCol>
                <a:gridCol w="2564830">
                  <a:extLst>
                    <a:ext uri="{9D8B030D-6E8A-4147-A177-3AD203B41FA5}">
                      <a16:colId xmlns:a16="http://schemas.microsoft.com/office/drawing/2014/main" val="2449684397"/>
                    </a:ext>
                  </a:extLst>
                </a:gridCol>
              </a:tblGrid>
              <a:tr h="23988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u="none" strike="noStrike" cap="none" dirty="0">
                          <a:solidFill>
                            <a:srgbClr val="FFFFFF"/>
                          </a:solidFill>
                          <a:sym typeface="Arial"/>
                        </a:rPr>
                        <a:t>Pre-Call Preparation: Addressing Objections</a:t>
                      </a:r>
                      <a:endParaRPr lang="en-US" sz="900" u="none" strike="noStrike" cap="none" dirty="0">
                        <a:solidFill>
                          <a:srgbClr val="1481C4"/>
                        </a:solidFill>
                        <a:latin typeface="Arial"/>
                        <a:ea typeface="Arial"/>
                        <a:cs typeface="Arial"/>
                        <a:sym typeface="Arial"/>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778461542"/>
                  </a:ext>
                </a:extLst>
              </a:tr>
              <a:tr h="23988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u="none" strike="noStrike" cap="none" dirty="0">
                          <a:solidFill>
                            <a:srgbClr val="0054A4"/>
                          </a:solidFill>
                          <a:sym typeface="Arial"/>
                        </a:rPr>
                        <a:t>Reminder: Objection = Unanswered Question or Concern + Tension</a:t>
                      </a:r>
                      <a:endParaRPr lang="en-US" sz="900" u="none" strike="noStrike" cap="none" dirty="0">
                        <a:solidFill>
                          <a:srgbClr val="1481C4"/>
                        </a:solidFill>
                        <a:latin typeface="Arial"/>
                        <a:ea typeface="Arial"/>
                        <a:cs typeface="Arial"/>
                        <a:sym typeface="Arial"/>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798723725"/>
                  </a:ext>
                </a:extLst>
              </a:tr>
              <a:tr h="239881">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u="none" strike="noStrike" cap="none" dirty="0">
                          <a:solidFill>
                            <a:srgbClr val="0054A4"/>
                          </a:solidFill>
                          <a:sym typeface="Arial"/>
                        </a:rPr>
                        <a:t>Remember to manage tension using LSCPA:</a:t>
                      </a:r>
                      <a:endParaRPr lang="en-US" sz="900" b="1" u="none" strike="noStrike" cap="none" dirty="0">
                        <a:solidFill>
                          <a:srgbClr val="1481C4"/>
                        </a:solidFill>
                        <a:latin typeface="Arial"/>
                        <a:ea typeface="Arial"/>
                        <a:cs typeface="Arial"/>
                        <a:sym typeface="Arial"/>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999489481"/>
                  </a:ext>
                </a:extLst>
              </a:tr>
              <a:tr h="239881">
                <a:tc>
                  <a:txBody>
                    <a:bodyPr/>
                    <a:lstStyle/>
                    <a:p>
                      <a:r>
                        <a:rPr lang="en-US" sz="900" b="1" dirty="0"/>
                        <a:t>Listen:</a:t>
                      </a:r>
                    </a:p>
                  </a:txBody>
                  <a:tcPr/>
                </a:tc>
                <a:tc>
                  <a:txBody>
                    <a:bodyPr/>
                    <a:lstStyle/>
                    <a:p>
                      <a:r>
                        <a:rPr lang="en-US" sz="900" dirty="0"/>
                        <a:t>Allow the client to full express thoughts</a:t>
                      </a:r>
                    </a:p>
                  </a:txBody>
                  <a:tcPr/>
                </a:tc>
                <a:tc>
                  <a:txBody>
                    <a:bodyPr/>
                    <a:lstStyle/>
                    <a:p>
                      <a:r>
                        <a:rPr lang="en-US" sz="900" dirty="0"/>
                        <a:t>“Can you tell me more about your concern?”</a:t>
                      </a:r>
                    </a:p>
                  </a:txBody>
                  <a:tcPr/>
                </a:tc>
                <a:extLst>
                  <a:ext uri="{0D108BD9-81ED-4DB2-BD59-A6C34878D82A}">
                    <a16:rowId xmlns:a16="http://schemas.microsoft.com/office/drawing/2014/main" val="3655944702"/>
                  </a:ext>
                </a:extLst>
              </a:tr>
              <a:tr h="2398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Share:</a:t>
                      </a:r>
                    </a:p>
                  </a:txBody>
                  <a:tcPr/>
                </a:tc>
                <a:tc>
                  <a:txBody>
                    <a:bodyPr/>
                    <a:lstStyle/>
                    <a:p>
                      <a:r>
                        <a:rPr lang="en-US" sz="900" dirty="0"/>
                        <a:t>Demonstrate empathy</a:t>
                      </a:r>
                    </a:p>
                  </a:txBody>
                  <a:tcPr/>
                </a:tc>
                <a:tc>
                  <a:txBody>
                    <a:bodyPr/>
                    <a:lstStyle/>
                    <a:p>
                      <a:r>
                        <a:rPr lang="en-US" sz="900" dirty="0"/>
                        <a:t>“I can see why you’d feel that way.”</a:t>
                      </a:r>
                    </a:p>
                  </a:txBody>
                  <a:tcPr/>
                </a:tc>
                <a:extLst>
                  <a:ext uri="{0D108BD9-81ED-4DB2-BD59-A6C34878D82A}">
                    <a16:rowId xmlns:a16="http://schemas.microsoft.com/office/drawing/2014/main" val="2749753406"/>
                  </a:ext>
                </a:extLst>
              </a:tr>
              <a:tr h="2398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Clarify:</a:t>
                      </a:r>
                    </a:p>
                  </a:txBody>
                  <a:tcPr/>
                </a:tc>
                <a:tc>
                  <a:txBody>
                    <a:bodyPr/>
                    <a:lstStyle/>
                    <a:p>
                      <a:r>
                        <a:rPr lang="en-US" sz="900" dirty="0"/>
                        <a:t>Restate the objection as a question</a:t>
                      </a:r>
                    </a:p>
                  </a:txBody>
                  <a:tcPr/>
                </a:tc>
                <a:tc>
                  <a:txBody>
                    <a:bodyPr/>
                    <a:lstStyle/>
                    <a:p>
                      <a:r>
                        <a:rPr lang="en-US" sz="900" dirty="0"/>
                        <a:t>“Let me try to summarize, is that accurate?”</a:t>
                      </a:r>
                    </a:p>
                  </a:txBody>
                  <a:tcPr/>
                </a:tc>
                <a:extLst>
                  <a:ext uri="{0D108BD9-81ED-4DB2-BD59-A6C34878D82A}">
                    <a16:rowId xmlns:a16="http://schemas.microsoft.com/office/drawing/2014/main" val="3635066003"/>
                  </a:ext>
                </a:extLst>
              </a:tr>
              <a:tr h="2398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Problem solve:</a:t>
                      </a:r>
                    </a:p>
                  </a:txBody>
                  <a:tcPr/>
                </a:tc>
                <a:tc>
                  <a:txBody>
                    <a:bodyPr/>
                    <a:lstStyle/>
                    <a:p>
                      <a:r>
                        <a:rPr lang="en-US" sz="900" dirty="0"/>
                        <a:t>Offer a solution for the concern</a:t>
                      </a:r>
                    </a:p>
                  </a:txBody>
                  <a:tcPr/>
                </a:tc>
                <a:tc>
                  <a:txBody>
                    <a:bodyPr/>
                    <a:lstStyle/>
                    <a:p>
                      <a:r>
                        <a:rPr lang="en-US" sz="900" dirty="0"/>
                        <a:t>“Maybe I could suggest the following.”</a:t>
                      </a:r>
                    </a:p>
                  </a:txBody>
                  <a:tcPr/>
                </a:tc>
                <a:extLst>
                  <a:ext uri="{0D108BD9-81ED-4DB2-BD59-A6C34878D82A}">
                    <a16:rowId xmlns:a16="http://schemas.microsoft.com/office/drawing/2014/main" val="2829159251"/>
                  </a:ext>
                </a:extLst>
              </a:tr>
              <a:tr h="2398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t>Ask for action:</a:t>
                      </a:r>
                    </a:p>
                  </a:txBody>
                  <a:tcPr/>
                </a:tc>
                <a:tc>
                  <a:txBody>
                    <a:bodyPr/>
                    <a:lstStyle/>
                    <a:p>
                      <a:r>
                        <a:rPr lang="en-US" sz="900" dirty="0"/>
                        <a:t>Ask for a commitment to the solution</a:t>
                      </a:r>
                    </a:p>
                  </a:txBody>
                  <a:tcPr/>
                </a:tc>
                <a:tc>
                  <a:txBody>
                    <a:bodyPr/>
                    <a:lstStyle/>
                    <a:p>
                      <a:r>
                        <a:rPr lang="en-US" sz="900" dirty="0"/>
                        <a:t>“Does this sound like a good solution?”</a:t>
                      </a:r>
                    </a:p>
                  </a:txBody>
                  <a:tcPr/>
                </a:tc>
                <a:extLst>
                  <a:ext uri="{0D108BD9-81ED-4DB2-BD59-A6C34878D82A}">
                    <a16:rowId xmlns:a16="http://schemas.microsoft.com/office/drawing/2014/main" val="2455758589"/>
                  </a:ext>
                </a:extLst>
              </a:tr>
            </a:tbl>
          </a:graphicData>
        </a:graphic>
      </p:graphicFrame>
    </p:spTree>
    <p:extLst>
      <p:ext uri="{BB962C8B-B14F-4D97-AF65-F5344CB8AC3E}">
        <p14:creationId xmlns:p14="http://schemas.microsoft.com/office/powerpoint/2010/main" val="547109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graphicFrame>
        <p:nvGraphicFramePr>
          <p:cNvPr id="200" name="Google Shape;200;p3"/>
          <p:cNvGraphicFramePr/>
          <p:nvPr/>
        </p:nvGraphicFramePr>
        <p:xfrm>
          <a:off x="3689387" y="381288"/>
          <a:ext cx="7405136" cy="4572423"/>
        </p:xfrm>
        <a:graphic>
          <a:graphicData uri="http://schemas.openxmlformats.org/drawingml/2006/table">
            <a:tbl>
              <a:tblPr>
                <a:noFill/>
              </a:tblPr>
              <a:tblGrid>
                <a:gridCol w="3818492">
                  <a:extLst>
                    <a:ext uri="{9D8B030D-6E8A-4147-A177-3AD203B41FA5}">
                      <a16:colId xmlns:a16="http://schemas.microsoft.com/office/drawing/2014/main" val="20000"/>
                    </a:ext>
                  </a:extLst>
                </a:gridCol>
                <a:gridCol w="3586644">
                  <a:extLst>
                    <a:ext uri="{9D8B030D-6E8A-4147-A177-3AD203B41FA5}">
                      <a16:colId xmlns:a16="http://schemas.microsoft.com/office/drawing/2014/main" val="20001"/>
                    </a:ext>
                  </a:extLst>
                </a:gridCol>
              </a:tblGrid>
              <a:tr h="103909">
                <a:tc gridSpan="2">
                  <a:txBody>
                    <a:bodyPr/>
                    <a:lstStyle/>
                    <a:p>
                      <a:pPr marL="0" marR="0" lvl="0" indent="0" algn="ctr" rtl="0">
                        <a:spcBef>
                          <a:spcPts val="0"/>
                        </a:spcBef>
                        <a:spcAft>
                          <a:spcPts val="0"/>
                        </a:spcAft>
                        <a:buNone/>
                      </a:pPr>
                      <a:r>
                        <a:rPr lang="en-US" sz="800" b="1" u="none" strike="noStrike" cap="none" dirty="0">
                          <a:solidFill>
                            <a:srgbClr val="FFFFFF"/>
                          </a:solidFill>
                          <a:latin typeface="Arial"/>
                          <a:ea typeface="Arial"/>
                          <a:cs typeface="Arial"/>
                          <a:sym typeface="Arial"/>
                        </a:rPr>
                        <a:t>Pre &amp; Post Call </a:t>
                      </a:r>
                      <a:endParaRPr sz="800" u="none" strike="noStrike" cap="none" dirty="0">
                        <a:solidFill>
                          <a:srgbClr val="1481C4"/>
                        </a:solidFill>
                        <a:latin typeface="Arial"/>
                        <a:ea typeface="Arial"/>
                        <a:cs typeface="Arial"/>
                        <a:sym typeface="Arial"/>
                      </a:endParaRPr>
                    </a:p>
                  </a:txBody>
                  <a:tcPr marL="49790" marR="4979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2"/>
                    </a:solidFill>
                  </a:tcPr>
                </a:tc>
                <a:tc hMerge="1">
                  <a:txBody>
                    <a:bodyPr/>
                    <a:lstStyle/>
                    <a:p>
                      <a:endParaRPr lang="en-US"/>
                    </a:p>
                  </a:txBody>
                  <a:tcPr/>
                </a:tc>
                <a:extLst>
                  <a:ext uri="{0D108BD9-81ED-4DB2-BD59-A6C34878D82A}">
                    <a16:rowId xmlns:a16="http://schemas.microsoft.com/office/drawing/2014/main" val="10000"/>
                  </a:ext>
                </a:extLst>
              </a:tr>
              <a:tr h="171017">
                <a:tc>
                  <a:txBody>
                    <a:bodyPr/>
                    <a:lstStyle/>
                    <a:p>
                      <a:pPr marL="0" marR="0" lvl="0" indent="0" algn="l" rtl="0">
                        <a:spcBef>
                          <a:spcPts val="0"/>
                        </a:spcBef>
                        <a:spcAft>
                          <a:spcPts val="0"/>
                        </a:spcAft>
                        <a:buNone/>
                      </a:pPr>
                      <a:r>
                        <a:rPr lang="en-US" sz="800" b="1" u="none" strike="noStrike" cap="none" dirty="0">
                          <a:solidFill>
                            <a:schemeClr val="tx1"/>
                          </a:solidFill>
                          <a:latin typeface="Arial"/>
                          <a:ea typeface="Arial"/>
                          <a:cs typeface="Arial"/>
                          <a:sym typeface="Arial"/>
                        </a:rPr>
                        <a:t>Pre-Call Planning</a:t>
                      </a:r>
                      <a:endParaRPr sz="800" u="none" strike="noStrike" cap="none" dirty="0">
                        <a:solidFill>
                          <a:schemeClr val="tx1"/>
                        </a:solidFill>
                        <a:latin typeface="Arial"/>
                        <a:ea typeface="Arial"/>
                        <a:cs typeface="Arial"/>
                        <a:sym typeface="Arial"/>
                      </a:endParaRPr>
                    </a:p>
                  </a:txBody>
                  <a:tcPr marL="49790" marR="4979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3"/>
                    </a:solidFill>
                  </a:tcPr>
                </a:tc>
                <a:tc>
                  <a:txBody>
                    <a:bodyPr/>
                    <a:lstStyle/>
                    <a:p>
                      <a:pPr marL="0" marR="0" lvl="0" indent="0" algn="l" rtl="0">
                        <a:spcBef>
                          <a:spcPts val="0"/>
                        </a:spcBef>
                        <a:spcAft>
                          <a:spcPts val="0"/>
                        </a:spcAft>
                        <a:buNone/>
                      </a:pPr>
                      <a:r>
                        <a:rPr lang="en-US" sz="800" b="1" u="none" strike="noStrike" cap="none" dirty="0">
                          <a:solidFill>
                            <a:schemeClr val="tx1"/>
                          </a:solidFill>
                          <a:latin typeface="Arial"/>
                          <a:ea typeface="Arial"/>
                          <a:cs typeface="Arial"/>
                          <a:sym typeface="Arial"/>
                        </a:rPr>
                        <a:t>Post Call Reflection</a:t>
                      </a:r>
                      <a:endParaRPr sz="800" u="none" strike="noStrike" cap="none" dirty="0">
                        <a:solidFill>
                          <a:schemeClr val="tx1"/>
                        </a:solidFill>
                        <a:latin typeface="Arial"/>
                        <a:ea typeface="Arial"/>
                        <a:cs typeface="Arial"/>
                        <a:sym typeface="Arial"/>
                      </a:endParaRPr>
                    </a:p>
                  </a:txBody>
                  <a:tcPr marL="49790" marR="4979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4"/>
                    </a:solidFill>
                  </a:tcPr>
                </a:tc>
                <a:extLst>
                  <a:ext uri="{0D108BD9-81ED-4DB2-BD59-A6C34878D82A}">
                    <a16:rowId xmlns:a16="http://schemas.microsoft.com/office/drawing/2014/main" val="10001"/>
                  </a:ext>
                </a:extLst>
              </a:tr>
              <a:tr h="962455">
                <a:tc>
                  <a:txBody>
                    <a:bodyPr/>
                    <a:lstStyle/>
                    <a:p>
                      <a:pPr marL="0" marR="0" lvl="0" indent="0" algn="l" rtl="0">
                        <a:spcBef>
                          <a:spcPts val="0"/>
                        </a:spcBef>
                        <a:spcAft>
                          <a:spcPts val="0"/>
                        </a:spcAft>
                        <a:buNone/>
                      </a:pPr>
                      <a:r>
                        <a:rPr lang="en-US" sz="800" b="1" u="none" strike="noStrike" cap="none" dirty="0">
                          <a:solidFill>
                            <a:schemeClr val="tx1"/>
                          </a:solidFill>
                          <a:latin typeface="Arial"/>
                          <a:ea typeface="Arial"/>
                          <a:cs typeface="Arial"/>
                          <a:sym typeface="Arial"/>
                        </a:rPr>
                        <a:t>Purpose: </a:t>
                      </a:r>
                      <a:r>
                        <a:rPr lang="en-US" sz="800" u="none" strike="noStrike" cap="none" dirty="0">
                          <a:solidFill>
                            <a:schemeClr val="tx1"/>
                          </a:solidFill>
                          <a:latin typeface="Arial"/>
                          <a:ea typeface="Arial"/>
                          <a:cs typeface="Arial"/>
                          <a:sym typeface="Arial"/>
                        </a:rPr>
                        <a:t>Planned Call Objectives</a:t>
                      </a:r>
                      <a:endParaRPr sz="800" u="none" strike="noStrike" cap="none" dirty="0">
                        <a:solidFill>
                          <a:schemeClr val="tx1"/>
                        </a:solidFill>
                        <a:latin typeface="Arial"/>
                        <a:ea typeface="Arial"/>
                        <a:cs typeface="Arial"/>
                        <a:sym typeface="Arial"/>
                      </a:endParaRPr>
                    </a:p>
                    <a:p>
                      <a:pPr marL="214630" marR="0" lvl="0" indent="0" algn="l" rtl="0">
                        <a:spcBef>
                          <a:spcPts val="0"/>
                        </a:spcBef>
                        <a:spcAft>
                          <a:spcPts val="0"/>
                        </a:spcAft>
                        <a:buNone/>
                      </a:pPr>
                      <a:r>
                        <a:rPr lang="en-US" sz="800" i="1" u="none" strike="noStrike" cap="none" dirty="0">
                          <a:solidFill>
                            <a:schemeClr val="tx1"/>
                          </a:solidFill>
                          <a:latin typeface="Arial"/>
                          <a:ea typeface="Arial"/>
                          <a:cs typeface="Arial"/>
                          <a:sym typeface="Arial"/>
                        </a:rPr>
                        <a:t>The purpose of this call is… (refer to Exit Criteria you are working towards):</a:t>
                      </a:r>
                      <a:endParaRPr sz="800" u="none" strike="noStrike" cap="none" dirty="0">
                        <a:solidFill>
                          <a:schemeClr val="tx1"/>
                        </a:solidFill>
                        <a:latin typeface="Arial"/>
                        <a:ea typeface="Arial"/>
                        <a:cs typeface="Arial"/>
                        <a:sym typeface="Arial"/>
                      </a:endParaRPr>
                    </a:p>
                    <a:p>
                      <a:pPr marL="0" marR="0" lvl="0" indent="0" algn="l" rtl="0">
                        <a:spcBef>
                          <a:spcPts val="0"/>
                        </a:spcBef>
                        <a:spcAft>
                          <a:spcPts val="0"/>
                        </a:spcAft>
                        <a:buNone/>
                      </a:pPr>
                      <a:r>
                        <a:rPr lang="en-US" sz="800" i="1" u="none" strike="noStrike" cap="none" dirty="0">
                          <a:solidFill>
                            <a:schemeClr val="tx1"/>
                          </a:solidFill>
                          <a:latin typeface="Arial"/>
                          <a:ea typeface="Arial"/>
                          <a:cs typeface="Arial"/>
                          <a:sym typeface="Arial"/>
                        </a:rPr>
                        <a:t> </a:t>
                      </a:r>
                      <a:endParaRPr sz="800" u="none" strike="noStrike" cap="none" dirty="0">
                        <a:solidFill>
                          <a:schemeClr val="tx1"/>
                        </a:solidFill>
                        <a:latin typeface="Arial"/>
                        <a:ea typeface="Arial"/>
                        <a:cs typeface="Arial"/>
                        <a:sym typeface="Arial"/>
                      </a:endParaRPr>
                    </a:p>
                    <a:p>
                      <a:pPr marL="0" marR="0" lvl="0" indent="0" algn="l" rtl="0">
                        <a:spcBef>
                          <a:spcPts val="0"/>
                        </a:spcBef>
                        <a:spcAft>
                          <a:spcPts val="0"/>
                        </a:spcAft>
                        <a:buNone/>
                      </a:pPr>
                      <a:r>
                        <a:rPr lang="en-US" sz="800" i="1" u="none" strike="noStrike" cap="none" dirty="0">
                          <a:solidFill>
                            <a:schemeClr val="tx1"/>
                          </a:solidFill>
                          <a:latin typeface="Arial"/>
                          <a:ea typeface="Arial"/>
                          <a:cs typeface="Arial"/>
                          <a:sym typeface="Arial"/>
                        </a:rPr>
                        <a:t> </a:t>
                      </a:r>
                      <a:endParaRPr sz="800" u="none" strike="noStrike" cap="none" dirty="0">
                        <a:solidFill>
                          <a:schemeClr val="tx1"/>
                        </a:solidFill>
                        <a:latin typeface="Arial"/>
                        <a:ea typeface="Arial"/>
                        <a:cs typeface="Arial"/>
                        <a:sym typeface="Arial"/>
                      </a:endParaRPr>
                    </a:p>
                    <a:p>
                      <a:pPr marL="0" marR="0" lvl="0" indent="0" algn="l" rtl="0">
                        <a:spcBef>
                          <a:spcPts val="0"/>
                        </a:spcBef>
                        <a:spcAft>
                          <a:spcPts val="0"/>
                        </a:spcAft>
                        <a:buNone/>
                      </a:pPr>
                      <a:r>
                        <a:rPr lang="en-US" sz="800" i="1" u="none" strike="noStrike" cap="none" dirty="0">
                          <a:solidFill>
                            <a:schemeClr val="tx1"/>
                          </a:solidFill>
                          <a:latin typeface="Arial"/>
                          <a:ea typeface="Arial"/>
                          <a:cs typeface="Arial"/>
                          <a:sym typeface="Arial"/>
                        </a:rPr>
                        <a:t> </a:t>
                      </a:r>
                      <a:endParaRPr sz="800" u="none" strike="noStrike" cap="none" dirty="0">
                        <a:solidFill>
                          <a:schemeClr val="tx1"/>
                        </a:solidFill>
                        <a:latin typeface="Arial"/>
                        <a:ea typeface="Arial"/>
                        <a:cs typeface="Arial"/>
                        <a:sym typeface="Arial"/>
                      </a:endParaRPr>
                    </a:p>
                    <a:p>
                      <a:pPr marL="0" marR="0" lvl="0" indent="0" algn="l" rtl="0">
                        <a:spcBef>
                          <a:spcPts val="0"/>
                        </a:spcBef>
                        <a:spcAft>
                          <a:spcPts val="0"/>
                        </a:spcAft>
                        <a:buNone/>
                      </a:pPr>
                      <a:r>
                        <a:rPr lang="en-US" sz="800" i="1" u="none" strike="noStrike" cap="none" dirty="0">
                          <a:solidFill>
                            <a:schemeClr val="tx1"/>
                          </a:solidFill>
                          <a:latin typeface="Arial"/>
                          <a:ea typeface="Arial"/>
                          <a:cs typeface="Arial"/>
                          <a:sym typeface="Arial"/>
                        </a:rPr>
                        <a:t> </a:t>
                      </a:r>
                      <a:endParaRPr sz="800" u="none" strike="noStrike" cap="none" dirty="0">
                        <a:solidFill>
                          <a:schemeClr val="tx1"/>
                        </a:solidFill>
                        <a:latin typeface="Arial"/>
                        <a:ea typeface="Arial"/>
                        <a:cs typeface="Arial"/>
                        <a:sym typeface="Arial"/>
                      </a:endParaRPr>
                    </a:p>
                    <a:p>
                      <a:pPr marL="0" marR="0" lvl="0" indent="0" algn="l" rtl="0">
                        <a:spcBef>
                          <a:spcPts val="0"/>
                        </a:spcBef>
                        <a:spcAft>
                          <a:spcPts val="0"/>
                        </a:spcAft>
                        <a:buNone/>
                      </a:pPr>
                      <a:r>
                        <a:rPr lang="en-US" sz="800" i="1" u="none" strike="noStrike" cap="none" dirty="0">
                          <a:solidFill>
                            <a:schemeClr val="tx1"/>
                          </a:solidFill>
                          <a:latin typeface="Arial"/>
                          <a:ea typeface="Arial"/>
                          <a:cs typeface="Arial"/>
                          <a:sym typeface="Arial"/>
                        </a:rPr>
                        <a:t> </a:t>
                      </a:r>
                      <a:endParaRPr sz="800" u="none" strike="noStrike" cap="none" dirty="0">
                        <a:solidFill>
                          <a:schemeClr val="tx1"/>
                        </a:solidFill>
                        <a:latin typeface="Arial"/>
                        <a:ea typeface="Arial"/>
                        <a:cs typeface="Arial"/>
                        <a:sym typeface="Arial"/>
                      </a:endParaRPr>
                    </a:p>
                  </a:txBody>
                  <a:tcPr marL="49790" marR="4979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800" b="1" u="none" strike="noStrike" cap="none" dirty="0">
                          <a:solidFill>
                            <a:schemeClr val="tx1"/>
                          </a:solidFill>
                          <a:latin typeface="Arial"/>
                          <a:ea typeface="Arial"/>
                          <a:cs typeface="Arial"/>
                          <a:sym typeface="Arial"/>
                        </a:rPr>
                        <a:t>Actual: </a:t>
                      </a:r>
                      <a:r>
                        <a:rPr lang="en-US" sz="800" i="1" u="none" strike="noStrike" cap="none" dirty="0">
                          <a:solidFill>
                            <a:schemeClr val="tx1"/>
                          </a:solidFill>
                          <a:latin typeface="Arial"/>
                          <a:ea typeface="Arial"/>
                          <a:cs typeface="Arial"/>
                          <a:sym typeface="Arial"/>
                        </a:rPr>
                        <a:t>Did I achieve the Planned Call Objectives or Exit Criteria on this call?</a:t>
                      </a:r>
                      <a:endParaRPr sz="800" u="none" strike="noStrike" cap="none" dirty="0">
                        <a:solidFill>
                          <a:schemeClr val="tx1"/>
                        </a:solidFill>
                        <a:latin typeface="Arial"/>
                        <a:ea typeface="Arial"/>
                        <a:cs typeface="Arial"/>
                        <a:sym typeface="Arial"/>
                      </a:endParaRPr>
                    </a:p>
                  </a:txBody>
                  <a:tcPr marL="49790" marR="4979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4"/>
                    </a:solidFill>
                  </a:tcPr>
                </a:tc>
                <a:extLst>
                  <a:ext uri="{0D108BD9-81ED-4DB2-BD59-A6C34878D82A}">
                    <a16:rowId xmlns:a16="http://schemas.microsoft.com/office/drawing/2014/main" val="10002"/>
                  </a:ext>
                </a:extLst>
              </a:tr>
              <a:tr h="1039091">
                <a:tc>
                  <a:txBody>
                    <a:bodyPr/>
                    <a:lstStyle/>
                    <a:p>
                      <a:pPr marL="0" marR="0" lvl="0" indent="0" algn="l" rtl="0">
                        <a:spcBef>
                          <a:spcPts val="0"/>
                        </a:spcBef>
                        <a:spcAft>
                          <a:spcPts val="0"/>
                        </a:spcAft>
                        <a:buNone/>
                      </a:pPr>
                      <a:r>
                        <a:rPr lang="en-US" sz="800" b="1" u="none" strike="noStrike" cap="none" dirty="0">
                          <a:solidFill>
                            <a:schemeClr val="tx1"/>
                          </a:solidFill>
                          <a:latin typeface="Arial"/>
                          <a:ea typeface="Arial"/>
                          <a:cs typeface="Arial"/>
                          <a:sym typeface="Arial"/>
                        </a:rPr>
                        <a:t>Approach: </a:t>
                      </a:r>
                      <a:r>
                        <a:rPr lang="en-US" sz="800" u="none" strike="noStrike" cap="none" dirty="0">
                          <a:solidFill>
                            <a:schemeClr val="tx1"/>
                          </a:solidFill>
                          <a:latin typeface="Arial"/>
                          <a:ea typeface="Arial"/>
                          <a:cs typeface="Arial"/>
                          <a:sym typeface="Arial"/>
                        </a:rPr>
                        <a:t>Key Messages</a:t>
                      </a:r>
                      <a:endParaRPr sz="800" u="none" strike="noStrike" cap="none" dirty="0">
                        <a:solidFill>
                          <a:schemeClr val="tx1"/>
                        </a:solidFill>
                        <a:latin typeface="Arial"/>
                        <a:ea typeface="Arial"/>
                        <a:cs typeface="Arial"/>
                        <a:sym typeface="Arial"/>
                      </a:endParaRPr>
                    </a:p>
                    <a:p>
                      <a:pPr marL="214630" marR="0" lvl="0" indent="0" algn="l" rtl="0">
                        <a:spcBef>
                          <a:spcPts val="0"/>
                        </a:spcBef>
                        <a:spcAft>
                          <a:spcPts val="0"/>
                        </a:spcAft>
                        <a:buNone/>
                      </a:pPr>
                      <a:r>
                        <a:rPr lang="en-US" sz="800" i="1" u="none" strike="noStrike" cap="none" dirty="0">
                          <a:solidFill>
                            <a:schemeClr val="tx1"/>
                          </a:solidFill>
                          <a:latin typeface="Arial"/>
                          <a:ea typeface="Arial"/>
                          <a:cs typeface="Arial"/>
                          <a:sym typeface="Arial"/>
                        </a:rPr>
                        <a:t>What are the key points I want to get across?</a:t>
                      </a:r>
                      <a:endParaRPr sz="800" u="none" strike="noStrike" cap="none" dirty="0">
                        <a:solidFill>
                          <a:schemeClr val="tx1"/>
                        </a:solidFill>
                        <a:latin typeface="Arial"/>
                        <a:ea typeface="Arial"/>
                        <a:cs typeface="Arial"/>
                        <a:sym typeface="Arial"/>
                      </a:endParaRPr>
                    </a:p>
                    <a:p>
                      <a:pPr marL="214630" marR="0" lvl="0" indent="0" algn="l" rtl="0">
                        <a:spcBef>
                          <a:spcPts val="0"/>
                        </a:spcBef>
                        <a:spcAft>
                          <a:spcPts val="0"/>
                        </a:spcAft>
                        <a:buClr>
                          <a:srgbClr val="0054A4"/>
                        </a:buClr>
                        <a:buSzPts val="1000"/>
                        <a:buFont typeface="Arial"/>
                        <a:buNone/>
                      </a:pPr>
                      <a:r>
                        <a:rPr lang="en-US" sz="800" i="1" u="none" strike="noStrike" cap="none" dirty="0">
                          <a:solidFill>
                            <a:schemeClr val="tx1"/>
                          </a:solidFill>
                          <a:latin typeface="Arial"/>
                          <a:ea typeface="Arial"/>
                          <a:cs typeface="Arial"/>
                          <a:sym typeface="Arial"/>
                        </a:rPr>
                        <a:t>i.e. if in Offer Preparation stage: Establishing Buying Criteria is required to move to the next stage</a:t>
                      </a:r>
                      <a:endParaRPr sz="1400" dirty="0">
                        <a:solidFill>
                          <a:schemeClr val="tx1"/>
                        </a:solidFill>
                      </a:endParaRPr>
                    </a:p>
                    <a:p>
                      <a:pPr marL="214630" marR="0" lvl="0" indent="0" algn="l" rtl="0">
                        <a:spcBef>
                          <a:spcPts val="0"/>
                        </a:spcBef>
                        <a:spcAft>
                          <a:spcPts val="0"/>
                        </a:spcAft>
                        <a:buClr>
                          <a:srgbClr val="1481C4"/>
                        </a:buClr>
                        <a:buSzPts val="1000"/>
                        <a:buFont typeface="Arial"/>
                        <a:buNone/>
                      </a:pPr>
                      <a:r>
                        <a:rPr lang="en-US" sz="800" i="1" u="none" strike="noStrike" cap="none" dirty="0">
                          <a:solidFill>
                            <a:schemeClr val="tx1"/>
                          </a:solidFill>
                          <a:latin typeface="Arial"/>
                          <a:ea typeface="Arial"/>
                          <a:cs typeface="Arial"/>
                          <a:sym typeface="Arial"/>
                        </a:rPr>
                        <a:t>1.</a:t>
                      </a:r>
                    </a:p>
                    <a:p>
                      <a:pPr marL="214630" marR="0" lvl="0" indent="0" algn="l" rtl="0">
                        <a:spcBef>
                          <a:spcPts val="0"/>
                        </a:spcBef>
                        <a:spcAft>
                          <a:spcPts val="0"/>
                        </a:spcAft>
                        <a:buClr>
                          <a:srgbClr val="1481C4"/>
                        </a:buClr>
                        <a:buSzPts val="1000"/>
                        <a:buFont typeface="Arial"/>
                        <a:buNone/>
                      </a:pPr>
                      <a:r>
                        <a:rPr lang="en-US" sz="800" i="1" u="none" strike="noStrike" cap="none" dirty="0">
                          <a:solidFill>
                            <a:schemeClr val="tx1"/>
                          </a:solidFill>
                          <a:latin typeface="Arial"/>
                          <a:ea typeface="Arial"/>
                          <a:cs typeface="Arial"/>
                          <a:sym typeface="Arial"/>
                        </a:rPr>
                        <a:t>2.</a:t>
                      </a:r>
                    </a:p>
                    <a:p>
                      <a:pPr marL="214630" marR="0" lvl="0" indent="0" algn="l" rtl="0">
                        <a:spcBef>
                          <a:spcPts val="0"/>
                        </a:spcBef>
                        <a:spcAft>
                          <a:spcPts val="0"/>
                        </a:spcAft>
                        <a:buClr>
                          <a:srgbClr val="1481C4"/>
                        </a:buClr>
                        <a:buSzPts val="1000"/>
                        <a:buFont typeface="Arial"/>
                        <a:buNone/>
                      </a:pPr>
                      <a:r>
                        <a:rPr lang="en-US" sz="800" i="1" u="none" strike="noStrike" cap="none" dirty="0">
                          <a:solidFill>
                            <a:schemeClr val="tx1"/>
                          </a:solidFill>
                          <a:latin typeface="Arial"/>
                          <a:ea typeface="Arial"/>
                          <a:cs typeface="Arial"/>
                          <a:sym typeface="Arial"/>
                        </a:rPr>
                        <a:t>3.	</a:t>
                      </a:r>
                      <a:endParaRPr sz="800" u="none" strike="noStrike" cap="none" dirty="0">
                        <a:solidFill>
                          <a:schemeClr val="tx1"/>
                        </a:solidFill>
                        <a:latin typeface="Arial"/>
                        <a:ea typeface="Arial"/>
                        <a:cs typeface="Arial"/>
                        <a:sym typeface="Arial"/>
                      </a:endParaRPr>
                    </a:p>
                    <a:p>
                      <a:pPr marL="0" marR="0" lvl="0" indent="0" algn="l" rtl="0">
                        <a:spcBef>
                          <a:spcPts val="0"/>
                        </a:spcBef>
                        <a:spcAft>
                          <a:spcPts val="0"/>
                        </a:spcAft>
                        <a:buNone/>
                      </a:pPr>
                      <a:r>
                        <a:rPr lang="en-US" sz="800" i="1" u="none" strike="noStrike" cap="none" dirty="0">
                          <a:solidFill>
                            <a:schemeClr val="tx1"/>
                          </a:solidFill>
                          <a:latin typeface="Arial"/>
                          <a:ea typeface="Arial"/>
                          <a:cs typeface="Arial"/>
                          <a:sym typeface="Arial"/>
                        </a:rPr>
                        <a:t> </a:t>
                      </a:r>
                      <a:endParaRPr sz="800" u="none" strike="noStrike" cap="none" dirty="0">
                        <a:solidFill>
                          <a:schemeClr val="tx1"/>
                        </a:solidFill>
                        <a:latin typeface="Arial"/>
                        <a:ea typeface="Arial"/>
                        <a:cs typeface="Arial"/>
                        <a:sym typeface="Arial"/>
                      </a:endParaRPr>
                    </a:p>
                    <a:p>
                      <a:pPr marL="0" marR="0" lvl="0" indent="0" algn="l" rtl="0">
                        <a:spcBef>
                          <a:spcPts val="0"/>
                        </a:spcBef>
                        <a:spcAft>
                          <a:spcPts val="0"/>
                        </a:spcAft>
                        <a:buNone/>
                      </a:pPr>
                      <a:r>
                        <a:rPr lang="en-US" sz="800" i="1" u="none" strike="noStrike" cap="none" dirty="0">
                          <a:solidFill>
                            <a:schemeClr val="tx1"/>
                          </a:solidFill>
                          <a:latin typeface="Arial"/>
                          <a:ea typeface="Arial"/>
                          <a:cs typeface="Arial"/>
                          <a:sym typeface="Arial"/>
                        </a:rPr>
                        <a:t> </a:t>
                      </a:r>
                      <a:endParaRPr sz="800" u="none" strike="noStrike" cap="none" dirty="0">
                        <a:solidFill>
                          <a:schemeClr val="tx1"/>
                        </a:solidFill>
                        <a:latin typeface="Arial"/>
                        <a:ea typeface="Arial"/>
                        <a:cs typeface="Arial"/>
                        <a:sym typeface="Arial"/>
                      </a:endParaRPr>
                    </a:p>
                    <a:p>
                      <a:pPr marL="0" marR="0" lvl="0" indent="0" algn="l" rtl="0">
                        <a:spcBef>
                          <a:spcPts val="0"/>
                        </a:spcBef>
                        <a:spcAft>
                          <a:spcPts val="0"/>
                        </a:spcAft>
                        <a:buNone/>
                      </a:pPr>
                      <a:r>
                        <a:rPr lang="en-US" sz="800" i="1" u="none" strike="noStrike" cap="none" dirty="0">
                          <a:solidFill>
                            <a:schemeClr val="tx1"/>
                          </a:solidFill>
                          <a:latin typeface="Arial"/>
                          <a:ea typeface="Arial"/>
                          <a:cs typeface="Arial"/>
                          <a:sym typeface="Arial"/>
                        </a:rPr>
                        <a:t> </a:t>
                      </a:r>
                      <a:endParaRPr sz="800" u="none" strike="noStrike" cap="none" dirty="0">
                        <a:solidFill>
                          <a:schemeClr val="tx1"/>
                        </a:solidFill>
                        <a:latin typeface="Arial"/>
                        <a:ea typeface="Arial"/>
                        <a:cs typeface="Arial"/>
                        <a:sym typeface="Arial"/>
                      </a:endParaRPr>
                    </a:p>
                  </a:txBody>
                  <a:tcPr marL="49790" marR="4979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800" b="1" u="none" strike="noStrike" cap="none" dirty="0">
                          <a:solidFill>
                            <a:schemeClr val="tx1"/>
                          </a:solidFill>
                          <a:latin typeface="Arial"/>
                          <a:ea typeface="Arial"/>
                          <a:cs typeface="Arial"/>
                          <a:sym typeface="Arial"/>
                        </a:rPr>
                        <a:t>Reactions: </a:t>
                      </a:r>
                      <a:r>
                        <a:rPr lang="en-US" sz="800" i="1" u="none" strike="noStrike" cap="none" dirty="0">
                          <a:solidFill>
                            <a:schemeClr val="tx1"/>
                          </a:solidFill>
                          <a:latin typeface="Arial"/>
                          <a:ea typeface="Arial"/>
                          <a:cs typeface="Arial"/>
                          <a:sym typeface="Arial"/>
                        </a:rPr>
                        <a:t>To Key Message</a:t>
                      </a:r>
                      <a:endParaRPr sz="800" u="none" strike="noStrike" cap="none" dirty="0">
                        <a:solidFill>
                          <a:schemeClr val="tx1"/>
                        </a:solidFill>
                        <a:latin typeface="Arial"/>
                        <a:ea typeface="Arial"/>
                        <a:cs typeface="Arial"/>
                        <a:sym typeface="Arial"/>
                      </a:endParaRPr>
                    </a:p>
                    <a:p>
                      <a:pPr marL="276860" marR="0" lvl="0" indent="0" algn="l" rtl="0">
                        <a:spcBef>
                          <a:spcPts val="0"/>
                        </a:spcBef>
                        <a:spcAft>
                          <a:spcPts val="0"/>
                        </a:spcAft>
                        <a:buNone/>
                      </a:pPr>
                      <a:r>
                        <a:rPr lang="en-US" sz="800" i="1" u="none" strike="noStrike" cap="none" dirty="0">
                          <a:solidFill>
                            <a:schemeClr val="tx1"/>
                          </a:solidFill>
                          <a:latin typeface="Arial"/>
                          <a:ea typeface="Arial"/>
                          <a:cs typeface="Arial"/>
                          <a:sym typeface="Arial"/>
                        </a:rPr>
                        <a:t>How did the client respond to the key message?</a:t>
                      </a:r>
                      <a:endParaRPr sz="800" u="none" strike="noStrike" cap="none" dirty="0">
                        <a:solidFill>
                          <a:schemeClr val="tx1"/>
                        </a:solidFill>
                        <a:latin typeface="Arial"/>
                        <a:ea typeface="Arial"/>
                        <a:cs typeface="Arial"/>
                        <a:sym typeface="Arial"/>
                      </a:endParaRPr>
                    </a:p>
                    <a:p>
                      <a:pPr marL="276860" marR="0" lvl="0" indent="0" algn="l" rtl="0">
                        <a:spcBef>
                          <a:spcPts val="0"/>
                        </a:spcBef>
                        <a:spcAft>
                          <a:spcPts val="0"/>
                        </a:spcAft>
                        <a:buNone/>
                      </a:pPr>
                      <a:r>
                        <a:rPr lang="en-US" sz="800" i="1" u="none" strike="noStrike" cap="none" dirty="0">
                          <a:solidFill>
                            <a:schemeClr val="tx1"/>
                          </a:solidFill>
                          <a:latin typeface="Arial"/>
                          <a:ea typeface="Arial"/>
                          <a:cs typeface="Arial"/>
                          <a:sym typeface="Arial"/>
                        </a:rPr>
                        <a:t>1.</a:t>
                      </a:r>
                      <a:endParaRPr sz="800" u="none" strike="noStrike" cap="none" dirty="0">
                        <a:solidFill>
                          <a:schemeClr val="tx1"/>
                        </a:solidFill>
                        <a:latin typeface="Arial"/>
                        <a:ea typeface="Arial"/>
                        <a:cs typeface="Arial"/>
                        <a:sym typeface="Arial"/>
                      </a:endParaRPr>
                    </a:p>
                    <a:p>
                      <a:pPr marL="276860" marR="0" lvl="0" indent="0" algn="l" rtl="0">
                        <a:spcBef>
                          <a:spcPts val="0"/>
                        </a:spcBef>
                        <a:spcAft>
                          <a:spcPts val="0"/>
                        </a:spcAft>
                        <a:buNone/>
                      </a:pPr>
                      <a:r>
                        <a:rPr lang="en-US" sz="800" i="1" u="none" strike="noStrike" cap="none" dirty="0">
                          <a:solidFill>
                            <a:schemeClr val="tx1"/>
                          </a:solidFill>
                          <a:latin typeface="Arial"/>
                          <a:ea typeface="Arial"/>
                          <a:cs typeface="Arial"/>
                          <a:sym typeface="Arial"/>
                        </a:rPr>
                        <a:t>2.</a:t>
                      </a:r>
                      <a:endParaRPr sz="800" u="none" strike="noStrike" cap="none" dirty="0">
                        <a:solidFill>
                          <a:schemeClr val="tx1"/>
                        </a:solidFill>
                        <a:latin typeface="Arial"/>
                        <a:ea typeface="Arial"/>
                        <a:cs typeface="Arial"/>
                        <a:sym typeface="Arial"/>
                      </a:endParaRPr>
                    </a:p>
                    <a:p>
                      <a:pPr marL="276860" marR="0" lvl="0" indent="0" algn="l" rtl="0">
                        <a:spcBef>
                          <a:spcPts val="0"/>
                        </a:spcBef>
                        <a:spcAft>
                          <a:spcPts val="0"/>
                        </a:spcAft>
                        <a:buNone/>
                      </a:pPr>
                      <a:r>
                        <a:rPr lang="en-US" sz="800" i="1" u="none" strike="noStrike" cap="none" dirty="0">
                          <a:solidFill>
                            <a:schemeClr val="tx1"/>
                          </a:solidFill>
                          <a:latin typeface="Arial"/>
                          <a:ea typeface="Arial"/>
                          <a:cs typeface="Arial"/>
                          <a:sym typeface="Arial"/>
                        </a:rPr>
                        <a:t>3.</a:t>
                      </a:r>
                      <a:endParaRPr sz="800" u="none" strike="noStrike" cap="none" dirty="0">
                        <a:solidFill>
                          <a:schemeClr val="tx1"/>
                        </a:solidFill>
                        <a:latin typeface="Arial"/>
                        <a:ea typeface="Arial"/>
                        <a:cs typeface="Arial"/>
                        <a:sym typeface="Arial"/>
                      </a:endParaRPr>
                    </a:p>
                  </a:txBody>
                  <a:tcPr marL="49790" marR="4979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4"/>
                    </a:solidFill>
                  </a:tcPr>
                </a:tc>
                <a:extLst>
                  <a:ext uri="{0D108BD9-81ED-4DB2-BD59-A6C34878D82A}">
                    <a16:rowId xmlns:a16="http://schemas.microsoft.com/office/drawing/2014/main" val="10003"/>
                  </a:ext>
                </a:extLst>
              </a:tr>
              <a:tr h="962455">
                <a:tc>
                  <a:txBody>
                    <a:bodyPr/>
                    <a:lstStyle/>
                    <a:p>
                      <a:pPr marL="0" marR="0" lvl="0" indent="0" algn="l" rtl="0">
                        <a:spcBef>
                          <a:spcPts val="0"/>
                        </a:spcBef>
                        <a:spcAft>
                          <a:spcPts val="0"/>
                        </a:spcAft>
                        <a:buNone/>
                      </a:pPr>
                      <a:r>
                        <a:rPr lang="en-US" sz="800" b="1" u="none" strike="noStrike" cap="none" dirty="0">
                          <a:solidFill>
                            <a:schemeClr val="tx1"/>
                          </a:solidFill>
                          <a:latin typeface="Arial"/>
                          <a:ea typeface="Arial"/>
                          <a:cs typeface="Arial"/>
                          <a:sym typeface="Arial"/>
                        </a:rPr>
                        <a:t>Potential Objections, Issues, Risks</a:t>
                      </a:r>
                      <a:endParaRPr sz="800" u="none" strike="noStrike" cap="none" dirty="0">
                        <a:solidFill>
                          <a:schemeClr val="tx1"/>
                        </a:solidFill>
                        <a:latin typeface="Arial"/>
                        <a:ea typeface="Arial"/>
                        <a:cs typeface="Arial"/>
                        <a:sym typeface="Arial"/>
                      </a:endParaRPr>
                    </a:p>
                    <a:p>
                      <a:pPr marL="200025" marR="0" lvl="0" indent="0" algn="l" rtl="0">
                        <a:spcBef>
                          <a:spcPts val="0"/>
                        </a:spcBef>
                        <a:spcAft>
                          <a:spcPts val="0"/>
                        </a:spcAft>
                        <a:buNone/>
                      </a:pPr>
                      <a:r>
                        <a:rPr lang="en-US" sz="800" i="1" u="none" strike="noStrike" cap="none" dirty="0">
                          <a:solidFill>
                            <a:schemeClr val="tx1"/>
                          </a:solidFill>
                          <a:latin typeface="Arial"/>
                          <a:ea typeface="Arial"/>
                          <a:cs typeface="Arial"/>
                          <a:sym typeface="Arial"/>
                        </a:rPr>
                        <a:t>What are the likely objections, issues, or risks the client might raise and how will you proactively address each?</a:t>
                      </a:r>
                      <a:endParaRPr sz="800" u="none" strike="noStrike" cap="none" dirty="0">
                        <a:solidFill>
                          <a:schemeClr val="tx1"/>
                        </a:solidFill>
                        <a:latin typeface="Arial"/>
                        <a:ea typeface="Arial"/>
                        <a:cs typeface="Arial"/>
                        <a:sym typeface="Arial"/>
                      </a:endParaRPr>
                    </a:p>
                    <a:p>
                      <a:pPr marL="0" marR="0" lvl="0" indent="0" algn="l" rtl="0">
                        <a:spcBef>
                          <a:spcPts val="0"/>
                        </a:spcBef>
                        <a:spcAft>
                          <a:spcPts val="0"/>
                        </a:spcAft>
                        <a:buNone/>
                      </a:pPr>
                      <a:r>
                        <a:rPr lang="en-US" sz="800" i="1" u="none" strike="noStrike" cap="none" dirty="0">
                          <a:solidFill>
                            <a:schemeClr val="tx1"/>
                          </a:solidFill>
                          <a:latin typeface="Arial"/>
                          <a:ea typeface="Arial"/>
                          <a:cs typeface="Arial"/>
                          <a:sym typeface="Arial"/>
                        </a:rPr>
                        <a:t> </a:t>
                      </a:r>
                      <a:endParaRPr sz="800" u="none" strike="noStrike" cap="none" dirty="0">
                        <a:solidFill>
                          <a:schemeClr val="tx1"/>
                        </a:solidFill>
                        <a:latin typeface="Arial"/>
                        <a:ea typeface="Arial"/>
                        <a:cs typeface="Arial"/>
                        <a:sym typeface="Arial"/>
                      </a:endParaRPr>
                    </a:p>
                    <a:p>
                      <a:pPr marL="0" marR="0" lvl="0" indent="0" algn="l" rtl="0">
                        <a:spcBef>
                          <a:spcPts val="0"/>
                        </a:spcBef>
                        <a:spcAft>
                          <a:spcPts val="0"/>
                        </a:spcAft>
                        <a:buNone/>
                      </a:pPr>
                      <a:r>
                        <a:rPr lang="en-US" sz="800" i="1" u="none" strike="noStrike" cap="none" dirty="0">
                          <a:solidFill>
                            <a:schemeClr val="tx1"/>
                          </a:solidFill>
                          <a:latin typeface="Arial"/>
                          <a:ea typeface="Arial"/>
                          <a:cs typeface="Arial"/>
                          <a:sym typeface="Arial"/>
                        </a:rPr>
                        <a:t> </a:t>
                      </a:r>
                      <a:endParaRPr sz="800" u="none" strike="noStrike" cap="none" dirty="0">
                        <a:solidFill>
                          <a:schemeClr val="tx1"/>
                        </a:solidFill>
                        <a:latin typeface="Arial"/>
                        <a:ea typeface="Arial"/>
                        <a:cs typeface="Arial"/>
                        <a:sym typeface="Arial"/>
                      </a:endParaRPr>
                    </a:p>
                    <a:p>
                      <a:pPr marL="0" marR="0" lvl="0" indent="0" algn="l" rtl="0">
                        <a:spcBef>
                          <a:spcPts val="0"/>
                        </a:spcBef>
                        <a:spcAft>
                          <a:spcPts val="0"/>
                        </a:spcAft>
                        <a:buNone/>
                      </a:pPr>
                      <a:r>
                        <a:rPr lang="en-US" sz="800" i="1" u="none" strike="noStrike" cap="none" dirty="0">
                          <a:solidFill>
                            <a:schemeClr val="tx1"/>
                          </a:solidFill>
                          <a:latin typeface="Arial"/>
                          <a:ea typeface="Arial"/>
                          <a:cs typeface="Arial"/>
                          <a:sym typeface="Arial"/>
                        </a:rPr>
                        <a:t> </a:t>
                      </a:r>
                      <a:endParaRPr sz="800" u="none" strike="noStrike" cap="none" dirty="0">
                        <a:solidFill>
                          <a:schemeClr val="tx1"/>
                        </a:solidFill>
                        <a:latin typeface="Arial"/>
                        <a:ea typeface="Arial"/>
                        <a:cs typeface="Arial"/>
                        <a:sym typeface="Arial"/>
                      </a:endParaRPr>
                    </a:p>
                    <a:p>
                      <a:pPr marL="0" marR="0" lvl="0" indent="0" algn="l" rtl="0">
                        <a:spcBef>
                          <a:spcPts val="0"/>
                        </a:spcBef>
                        <a:spcAft>
                          <a:spcPts val="0"/>
                        </a:spcAft>
                        <a:buNone/>
                      </a:pPr>
                      <a:r>
                        <a:rPr lang="en-US" sz="800" i="1" u="none" strike="noStrike" cap="none" dirty="0">
                          <a:solidFill>
                            <a:schemeClr val="tx1"/>
                          </a:solidFill>
                          <a:latin typeface="Arial"/>
                          <a:ea typeface="Arial"/>
                          <a:cs typeface="Arial"/>
                          <a:sym typeface="Arial"/>
                        </a:rPr>
                        <a:t> </a:t>
                      </a:r>
                      <a:endParaRPr sz="800" u="none" strike="noStrike" cap="none" dirty="0">
                        <a:solidFill>
                          <a:schemeClr val="tx1"/>
                        </a:solidFill>
                        <a:latin typeface="Arial"/>
                        <a:ea typeface="Arial"/>
                        <a:cs typeface="Arial"/>
                        <a:sym typeface="Arial"/>
                      </a:endParaRPr>
                    </a:p>
                    <a:p>
                      <a:pPr marL="0" marR="0" lvl="0" indent="0" algn="l" rtl="0">
                        <a:spcBef>
                          <a:spcPts val="0"/>
                        </a:spcBef>
                        <a:spcAft>
                          <a:spcPts val="0"/>
                        </a:spcAft>
                        <a:buNone/>
                      </a:pPr>
                      <a:r>
                        <a:rPr lang="en-US" sz="800" i="1" u="none" strike="noStrike" cap="none" dirty="0">
                          <a:solidFill>
                            <a:schemeClr val="tx1"/>
                          </a:solidFill>
                          <a:latin typeface="Arial"/>
                          <a:ea typeface="Arial"/>
                          <a:cs typeface="Arial"/>
                          <a:sym typeface="Arial"/>
                        </a:rPr>
                        <a:t> </a:t>
                      </a:r>
                      <a:endParaRPr sz="800" u="none" strike="noStrike" cap="none" dirty="0">
                        <a:solidFill>
                          <a:schemeClr val="tx1"/>
                        </a:solidFill>
                        <a:latin typeface="Arial"/>
                        <a:ea typeface="Arial"/>
                        <a:cs typeface="Arial"/>
                        <a:sym typeface="Arial"/>
                      </a:endParaRPr>
                    </a:p>
                    <a:p>
                      <a:pPr marL="0" marR="0" lvl="0" indent="0" algn="l" rtl="0">
                        <a:spcBef>
                          <a:spcPts val="0"/>
                        </a:spcBef>
                        <a:spcAft>
                          <a:spcPts val="0"/>
                        </a:spcAft>
                        <a:buNone/>
                      </a:pPr>
                      <a:r>
                        <a:rPr lang="en-US" sz="800" i="1" u="none" strike="noStrike" cap="none" dirty="0">
                          <a:solidFill>
                            <a:schemeClr val="tx1"/>
                          </a:solidFill>
                          <a:latin typeface="Arial"/>
                          <a:ea typeface="Arial"/>
                          <a:cs typeface="Arial"/>
                          <a:sym typeface="Arial"/>
                        </a:rPr>
                        <a:t> </a:t>
                      </a:r>
                      <a:endParaRPr sz="800" u="none" strike="noStrike" cap="none" dirty="0">
                        <a:solidFill>
                          <a:schemeClr val="tx1"/>
                        </a:solidFill>
                        <a:latin typeface="Arial"/>
                        <a:ea typeface="Arial"/>
                        <a:cs typeface="Arial"/>
                        <a:sym typeface="Arial"/>
                      </a:endParaRPr>
                    </a:p>
                  </a:txBody>
                  <a:tcPr marL="49790" marR="4979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800" b="1" u="none" strike="noStrike" cap="none" dirty="0">
                          <a:solidFill>
                            <a:schemeClr val="tx1"/>
                          </a:solidFill>
                          <a:latin typeface="Arial"/>
                          <a:ea typeface="Arial"/>
                          <a:cs typeface="Arial"/>
                          <a:sym typeface="Arial"/>
                        </a:rPr>
                        <a:t>Actual: </a:t>
                      </a:r>
                      <a:r>
                        <a:rPr lang="en-US" sz="800" i="1" u="none" strike="noStrike" cap="none" dirty="0">
                          <a:solidFill>
                            <a:schemeClr val="tx1"/>
                          </a:solidFill>
                          <a:latin typeface="Arial"/>
                          <a:ea typeface="Arial"/>
                          <a:cs typeface="Arial"/>
                          <a:sym typeface="Arial"/>
                        </a:rPr>
                        <a:t>Objections, Issues, Risks</a:t>
                      </a:r>
                      <a:endParaRPr sz="800" u="none" strike="noStrike" cap="none" dirty="0">
                        <a:solidFill>
                          <a:schemeClr val="tx1"/>
                        </a:solidFill>
                        <a:latin typeface="Arial"/>
                        <a:ea typeface="Arial"/>
                        <a:cs typeface="Arial"/>
                        <a:sym typeface="Arial"/>
                      </a:endParaRPr>
                    </a:p>
                    <a:p>
                      <a:pPr marL="200025" marR="0" lvl="0" indent="0" algn="l" rtl="0">
                        <a:spcBef>
                          <a:spcPts val="0"/>
                        </a:spcBef>
                        <a:spcAft>
                          <a:spcPts val="0"/>
                        </a:spcAft>
                        <a:buNone/>
                      </a:pPr>
                      <a:r>
                        <a:rPr lang="en-US" sz="800" i="1" u="none" strike="noStrike" cap="none" dirty="0">
                          <a:solidFill>
                            <a:schemeClr val="tx1"/>
                          </a:solidFill>
                          <a:latin typeface="Arial"/>
                          <a:ea typeface="Arial"/>
                          <a:cs typeface="Arial"/>
                          <a:sym typeface="Arial"/>
                        </a:rPr>
                        <a:t>What were the objections, issues, or risks the client raised and how will you address each?</a:t>
                      </a:r>
                      <a:endParaRPr sz="800" u="none" strike="noStrike" cap="none" dirty="0">
                        <a:solidFill>
                          <a:schemeClr val="tx1"/>
                        </a:solidFill>
                        <a:latin typeface="Arial"/>
                        <a:ea typeface="Arial"/>
                        <a:cs typeface="Arial"/>
                        <a:sym typeface="Arial"/>
                      </a:endParaRPr>
                    </a:p>
                    <a:p>
                      <a:pPr marL="0" marR="0" lvl="0" indent="0" algn="l" rtl="0">
                        <a:spcBef>
                          <a:spcPts val="0"/>
                        </a:spcBef>
                        <a:spcAft>
                          <a:spcPts val="0"/>
                        </a:spcAft>
                        <a:buNone/>
                      </a:pPr>
                      <a:r>
                        <a:rPr lang="en-US" sz="800" b="1" u="none" strike="noStrike" cap="none" dirty="0">
                          <a:solidFill>
                            <a:schemeClr val="tx1"/>
                          </a:solidFill>
                          <a:latin typeface="Arial"/>
                          <a:ea typeface="Arial"/>
                          <a:cs typeface="Arial"/>
                          <a:sym typeface="Arial"/>
                        </a:rPr>
                        <a:t> </a:t>
                      </a:r>
                      <a:endParaRPr sz="800" u="none" strike="noStrike" cap="none" dirty="0">
                        <a:solidFill>
                          <a:schemeClr val="tx1"/>
                        </a:solidFill>
                        <a:latin typeface="Arial"/>
                        <a:ea typeface="Arial"/>
                        <a:cs typeface="Arial"/>
                        <a:sym typeface="Arial"/>
                      </a:endParaRPr>
                    </a:p>
                  </a:txBody>
                  <a:tcPr marL="49790" marR="4979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4"/>
                    </a:solidFill>
                  </a:tcPr>
                </a:tc>
                <a:extLst>
                  <a:ext uri="{0D108BD9-81ED-4DB2-BD59-A6C34878D82A}">
                    <a16:rowId xmlns:a16="http://schemas.microsoft.com/office/drawing/2014/main" val="10004"/>
                  </a:ext>
                </a:extLst>
              </a:tr>
              <a:tr h="1000551">
                <a:tc>
                  <a:txBody>
                    <a:bodyPr/>
                    <a:lstStyle/>
                    <a:p>
                      <a:pPr marL="0" marR="0" lvl="0" indent="0" algn="l" rtl="0">
                        <a:spcBef>
                          <a:spcPts val="0"/>
                        </a:spcBef>
                        <a:spcAft>
                          <a:spcPts val="0"/>
                        </a:spcAft>
                        <a:buNone/>
                      </a:pPr>
                      <a:r>
                        <a:rPr lang="en-US" sz="800" b="1" u="none" strike="noStrike" cap="none" dirty="0">
                          <a:solidFill>
                            <a:schemeClr val="tx1"/>
                          </a:solidFill>
                          <a:latin typeface="Arial"/>
                          <a:ea typeface="Arial"/>
                          <a:cs typeface="Arial"/>
                          <a:sym typeface="Arial"/>
                        </a:rPr>
                        <a:t>Desired Next Steps:</a:t>
                      </a:r>
                      <a:endParaRPr sz="800" u="none" strike="noStrike" cap="none" dirty="0">
                        <a:solidFill>
                          <a:schemeClr val="tx1"/>
                        </a:solidFill>
                        <a:latin typeface="Arial"/>
                        <a:ea typeface="Arial"/>
                        <a:cs typeface="Arial"/>
                        <a:sym typeface="Arial"/>
                      </a:endParaRPr>
                    </a:p>
                    <a:p>
                      <a:pPr marL="200025" marR="0" lvl="0" indent="0" algn="l" rtl="0">
                        <a:spcBef>
                          <a:spcPts val="0"/>
                        </a:spcBef>
                        <a:spcAft>
                          <a:spcPts val="0"/>
                        </a:spcAft>
                        <a:buNone/>
                      </a:pPr>
                      <a:r>
                        <a:rPr lang="en-US" sz="800" i="1" u="none" strike="noStrike" cap="none" dirty="0">
                          <a:solidFill>
                            <a:schemeClr val="tx1"/>
                          </a:solidFill>
                          <a:latin typeface="Arial"/>
                          <a:ea typeface="Arial"/>
                          <a:cs typeface="Arial"/>
                          <a:sym typeface="Arial"/>
                        </a:rPr>
                        <a:t>What stage in the Sales Process are you hoping to move to next and what specifically do you need the client to do?</a:t>
                      </a:r>
                      <a:endParaRPr sz="800" u="none" strike="noStrike" cap="none" dirty="0">
                        <a:solidFill>
                          <a:schemeClr val="tx1"/>
                        </a:solidFill>
                        <a:latin typeface="Arial"/>
                        <a:ea typeface="Arial"/>
                        <a:cs typeface="Arial"/>
                        <a:sym typeface="Arial"/>
                      </a:endParaRPr>
                    </a:p>
                    <a:p>
                      <a:pPr marL="0" marR="0" lvl="0" indent="0" algn="l" rtl="0">
                        <a:spcBef>
                          <a:spcPts val="0"/>
                        </a:spcBef>
                        <a:spcAft>
                          <a:spcPts val="0"/>
                        </a:spcAft>
                        <a:buNone/>
                      </a:pPr>
                      <a:r>
                        <a:rPr lang="en-US" sz="800" i="1" u="none" strike="noStrike" cap="none" dirty="0">
                          <a:solidFill>
                            <a:schemeClr val="tx1"/>
                          </a:solidFill>
                          <a:latin typeface="Arial"/>
                          <a:ea typeface="Arial"/>
                          <a:cs typeface="Arial"/>
                          <a:sym typeface="Arial"/>
                        </a:rPr>
                        <a:t> </a:t>
                      </a:r>
                      <a:endParaRPr sz="800" u="none" strike="noStrike" cap="none" dirty="0">
                        <a:solidFill>
                          <a:schemeClr val="tx1"/>
                        </a:solidFill>
                        <a:latin typeface="Arial"/>
                        <a:ea typeface="Arial"/>
                        <a:cs typeface="Arial"/>
                        <a:sym typeface="Arial"/>
                      </a:endParaRPr>
                    </a:p>
                    <a:p>
                      <a:pPr marL="0" marR="0" lvl="0" indent="0" algn="l" rtl="0">
                        <a:spcBef>
                          <a:spcPts val="0"/>
                        </a:spcBef>
                        <a:spcAft>
                          <a:spcPts val="0"/>
                        </a:spcAft>
                        <a:buNone/>
                      </a:pPr>
                      <a:r>
                        <a:rPr lang="en-US" sz="800" i="1" u="none" strike="noStrike" cap="none" dirty="0">
                          <a:solidFill>
                            <a:schemeClr val="tx1"/>
                          </a:solidFill>
                          <a:latin typeface="Arial"/>
                          <a:ea typeface="Arial"/>
                          <a:cs typeface="Arial"/>
                          <a:sym typeface="Arial"/>
                        </a:rPr>
                        <a:t> </a:t>
                      </a:r>
                      <a:endParaRPr sz="800" u="none" strike="noStrike" cap="none" dirty="0">
                        <a:solidFill>
                          <a:schemeClr val="tx1"/>
                        </a:solidFill>
                        <a:latin typeface="Arial"/>
                        <a:ea typeface="Arial"/>
                        <a:cs typeface="Arial"/>
                        <a:sym typeface="Arial"/>
                      </a:endParaRPr>
                    </a:p>
                    <a:p>
                      <a:pPr marL="0" marR="0" lvl="0" indent="0" algn="l" rtl="0">
                        <a:spcBef>
                          <a:spcPts val="0"/>
                        </a:spcBef>
                        <a:spcAft>
                          <a:spcPts val="0"/>
                        </a:spcAft>
                        <a:buNone/>
                      </a:pPr>
                      <a:r>
                        <a:rPr lang="en-US" sz="800" i="1" u="none" strike="noStrike" cap="none" dirty="0">
                          <a:solidFill>
                            <a:schemeClr val="tx1"/>
                          </a:solidFill>
                          <a:latin typeface="Arial"/>
                          <a:ea typeface="Arial"/>
                          <a:cs typeface="Arial"/>
                          <a:sym typeface="Arial"/>
                        </a:rPr>
                        <a:t> </a:t>
                      </a:r>
                      <a:endParaRPr sz="800" u="none" strike="noStrike" cap="none" dirty="0">
                        <a:solidFill>
                          <a:schemeClr val="tx1"/>
                        </a:solidFill>
                        <a:latin typeface="Arial"/>
                        <a:ea typeface="Arial"/>
                        <a:cs typeface="Arial"/>
                        <a:sym typeface="Arial"/>
                      </a:endParaRPr>
                    </a:p>
                    <a:p>
                      <a:pPr marL="0" marR="0" lvl="0" indent="0" algn="l" rtl="0">
                        <a:spcBef>
                          <a:spcPts val="0"/>
                        </a:spcBef>
                        <a:spcAft>
                          <a:spcPts val="0"/>
                        </a:spcAft>
                        <a:buNone/>
                      </a:pPr>
                      <a:r>
                        <a:rPr lang="en-US" sz="800" i="1" u="none" strike="noStrike" cap="none" dirty="0">
                          <a:solidFill>
                            <a:schemeClr val="tx1"/>
                          </a:solidFill>
                          <a:latin typeface="Arial"/>
                          <a:ea typeface="Arial"/>
                          <a:cs typeface="Arial"/>
                          <a:sym typeface="Arial"/>
                        </a:rPr>
                        <a:t> </a:t>
                      </a:r>
                      <a:endParaRPr sz="800" u="none" strike="noStrike" cap="none" dirty="0">
                        <a:solidFill>
                          <a:schemeClr val="tx1"/>
                        </a:solidFill>
                        <a:latin typeface="Arial"/>
                        <a:ea typeface="Arial"/>
                        <a:cs typeface="Arial"/>
                        <a:sym typeface="Arial"/>
                      </a:endParaRPr>
                    </a:p>
                  </a:txBody>
                  <a:tcPr marL="49790" marR="4979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US" sz="800" b="1" u="none" strike="noStrike" cap="none" dirty="0">
                          <a:solidFill>
                            <a:schemeClr val="tx1"/>
                          </a:solidFill>
                          <a:latin typeface="Arial"/>
                          <a:ea typeface="Arial"/>
                          <a:cs typeface="Arial"/>
                          <a:sym typeface="Arial"/>
                        </a:rPr>
                        <a:t>Actual: </a:t>
                      </a:r>
                      <a:r>
                        <a:rPr lang="en-US" sz="800" i="1" u="none" strike="noStrike" cap="none" dirty="0">
                          <a:solidFill>
                            <a:schemeClr val="tx1"/>
                          </a:solidFill>
                          <a:latin typeface="Arial"/>
                          <a:ea typeface="Arial"/>
                          <a:cs typeface="Arial"/>
                          <a:sym typeface="Arial"/>
                        </a:rPr>
                        <a:t>Next Steps</a:t>
                      </a:r>
                      <a:endParaRPr sz="800" u="none" strike="noStrike" cap="none" dirty="0">
                        <a:solidFill>
                          <a:schemeClr val="tx1"/>
                        </a:solidFill>
                        <a:latin typeface="Arial"/>
                        <a:ea typeface="Arial"/>
                        <a:cs typeface="Arial"/>
                        <a:sym typeface="Arial"/>
                      </a:endParaRPr>
                    </a:p>
                  </a:txBody>
                  <a:tcPr marL="49790" marR="49790"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4"/>
                    </a:solidFill>
                  </a:tcPr>
                </a:tc>
                <a:extLst>
                  <a:ext uri="{0D108BD9-81ED-4DB2-BD59-A6C34878D82A}">
                    <a16:rowId xmlns:a16="http://schemas.microsoft.com/office/drawing/2014/main" val="10005"/>
                  </a:ext>
                </a:extLst>
              </a:tr>
            </a:tbl>
          </a:graphicData>
        </a:graphic>
      </p:graphicFrame>
      <p:graphicFrame>
        <p:nvGraphicFramePr>
          <p:cNvPr id="201" name="Google Shape;201;p3"/>
          <p:cNvGraphicFramePr/>
          <p:nvPr/>
        </p:nvGraphicFramePr>
        <p:xfrm>
          <a:off x="3689414" y="4985084"/>
          <a:ext cx="7405109" cy="1581195"/>
        </p:xfrm>
        <a:graphic>
          <a:graphicData uri="http://schemas.openxmlformats.org/drawingml/2006/table">
            <a:tbl>
              <a:tblPr>
                <a:noFill/>
              </a:tblPr>
              <a:tblGrid>
                <a:gridCol w="4127969">
                  <a:extLst>
                    <a:ext uri="{9D8B030D-6E8A-4147-A177-3AD203B41FA5}">
                      <a16:colId xmlns:a16="http://schemas.microsoft.com/office/drawing/2014/main" val="20000"/>
                    </a:ext>
                  </a:extLst>
                </a:gridCol>
                <a:gridCol w="3277140">
                  <a:extLst>
                    <a:ext uri="{9D8B030D-6E8A-4147-A177-3AD203B41FA5}">
                      <a16:colId xmlns:a16="http://schemas.microsoft.com/office/drawing/2014/main" val="20001"/>
                    </a:ext>
                  </a:extLst>
                </a:gridCol>
              </a:tblGrid>
              <a:tr h="104854">
                <a:tc gridSpan="2">
                  <a:txBody>
                    <a:bodyPr/>
                    <a:lstStyle/>
                    <a:p>
                      <a:pPr marL="0" marR="0" lvl="0" indent="0" algn="l" rtl="0">
                        <a:spcBef>
                          <a:spcPts val="0"/>
                        </a:spcBef>
                        <a:spcAft>
                          <a:spcPts val="0"/>
                        </a:spcAft>
                        <a:buNone/>
                      </a:pPr>
                      <a:r>
                        <a:rPr lang="en-US" sz="700" b="1" u="none" strike="noStrike" cap="none" dirty="0">
                          <a:solidFill>
                            <a:srgbClr val="FFFFFF"/>
                          </a:solidFill>
                          <a:latin typeface="Arial"/>
                          <a:ea typeface="Arial"/>
                          <a:cs typeface="Arial"/>
                          <a:sym typeface="Arial"/>
                        </a:rPr>
                        <a:t>REFLECTION</a:t>
                      </a:r>
                      <a:endParaRPr sz="700" b="1" u="none" strike="noStrike" cap="none" dirty="0">
                        <a:solidFill>
                          <a:srgbClr val="1481C4"/>
                        </a:solidFill>
                        <a:latin typeface="Arial"/>
                        <a:ea typeface="Arial"/>
                        <a:cs typeface="Arial"/>
                        <a:sym typeface="Arial"/>
                      </a:endParaRPr>
                    </a:p>
                  </a:txBody>
                  <a:tcPr marL="46756" marR="46756"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2"/>
                    </a:solidFill>
                  </a:tcPr>
                </a:tc>
                <a:tc hMerge="1">
                  <a:txBody>
                    <a:bodyPr/>
                    <a:lstStyle/>
                    <a:p>
                      <a:endParaRPr lang="en-US"/>
                    </a:p>
                  </a:txBody>
                  <a:tcPr/>
                </a:tc>
                <a:extLst>
                  <a:ext uri="{0D108BD9-81ED-4DB2-BD59-A6C34878D82A}">
                    <a16:rowId xmlns:a16="http://schemas.microsoft.com/office/drawing/2014/main" val="10000"/>
                  </a:ext>
                </a:extLst>
              </a:tr>
              <a:tr h="1474515">
                <a:tc>
                  <a:txBody>
                    <a:bodyPr/>
                    <a:lstStyle/>
                    <a:p>
                      <a:pPr marL="0" marR="0" lvl="0" indent="0" algn="l" rtl="0">
                        <a:spcBef>
                          <a:spcPts val="0"/>
                        </a:spcBef>
                        <a:spcAft>
                          <a:spcPts val="0"/>
                        </a:spcAft>
                        <a:buNone/>
                      </a:pPr>
                      <a:r>
                        <a:rPr lang="en-US" sz="800" i="0" u="none" strike="noStrike" cap="none" dirty="0">
                          <a:solidFill>
                            <a:srgbClr val="000000"/>
                          </a:solidFill>
                          <a:latin typeface="Arial"/>
                          <a:ea typeface="Arial"/>
                          <a:cs typeface="Arial"/>
                          <a:sym typeface="Arial"/>
                        </a:rPr>
                        <a:t>After the sales interaction, assess your strategy and execution:</a:t>
                      </a:r>
                      <a:endParaRPr sz="800" i="1" u="none" strike="noStrike" cap="none" dirty="0">
                        <a:latin typeface="Arial"/>
                        <a:ea typeface="Arial"/>
                        <a:cs typeface="Arial"/>
                        <a:sym typeface="Arial"/>
                      </a:endParaRPr>
                    </a:p>
                    <a:p>
                      <a:pPr marL="342900" marR="0" lvl="0" indent="-342900" algn="l" rtl="0">
                        <a:spcBef>
                          <a:spcPts val="300"/>
                        </a:spcBef>
                        <a:spcAft>
                          <a:spcPts val="0"/>
                        </a:spcAft>
                        <a:buClr>
                          <a:srgbClr val="000000"/>
                        </a:buClr>
                        <a:buSzPts val="1000"/>
                        <a:buFont typeface="Arial"/>
                        <a:buAutoNum type="arabicPeriod"/>
                      </a:pPr>
                      <a:r>
                        <a:rPr lang="en-US" sz="800" i="0" u="none" strike="noStrike" cap="none" dirty="0">
                          <a:solidFill>
                            <a:srgbClr val="000000"/>
                          </a:solidFill>
                          <a:latin typeface="Arial"/>
                          <a:ea typeface="Arial"/>
                          <a:cs typeface="Arial"/>
                          <a:sym typeface="Arial"/>
                        </a:rPr>
                        <a:t>I effectively established intent with my customer.</a:t>
                      </a:r>
                      <a:endParaRPr sz="800" i="1" u="none" strike="noStrike" cap="none" dirty="0">
                        <a:latin typeface="Arial"/>
                        <a:ea typeface="Arial"/>
                        <a:cs typeface="Arial"/>
                        <a:sym typeface="Arial"/>
                      </a:endParaRPr>
                    </a:p>
                    <a:p>
                      <a:pPr marL="342900" marR="0" lvl="0" indent="-342900" algn="l" rtl="0">
                        <a:spcBef>
                          <a:spcPts val="300"/>
                        </a:spcBef>
                        <a:spcAft>
                          <a:spcPts val="0"/>
                        </a:spcAft>
                        <a:buClr>
                          <a:srgbClr val="000000"/>
                        </a:buClr>
                        <a:buSzPts val="1000"/>
                        <a:buFont typeface="Arial"/>
                        <a:buAutoNum type="arabicPeriod"/>
                      </a:pPr>
                      <a:r>
                        <a:rPr lang="en-US" sz="800" i="0" u="none" strike="noStrike" cap="none" dirty="0">
                          <a:solidFill>
                            <a:srgbClr val="000000"/>
                          </a:solidFill>
                          <a:latin typeface="Arial"/>
                          <a:ea typeface="Arial"/>
                          <a:cs typeface="Arial"/>
                          <a:sym typeface="Arial"/>
                        </a:rPr>
                        <a:t>I achieved my objective. </a:t>
                      </a:r>
                      <a:endParaRPr sz="800" i="1" u="none" strike="noStrike" cap="none" dirty="0">
                        <a:latin typeface="Arial"/>
                        <a:ea typeface="Arial"/>
                        <a:cs typeface="Arial"/>
                        <a:sym typeface="Arial"/>
                      </a:endParaRPr>
                    </a:p>
                    <a:p>
                      <a:pPr marL="342900" marR="0" lvl="0" indent="-342900" algn="l" rtl="0">
                        <a:spcBef>
                          <a:spcPts val="300"/>
                        </a:spcBef>
                        <a:spcAft>
                          <a:spcPts val="0"/>
                        </a:spcAft>
                        <a:buClr>
                          <a:srgbClr val="000000"/>
                        </a:buClr>
                        <a:buSzPts val="1000"/>
                        <a:buFont typeface="Arial"/>
                        <a:buAutoNum type="arabicPeriod"/>
                      </a:pPr>
                      <a:r>
                        <a:rPr lang="en-US" sz="800" i="0" u="none" strike="noStrike" cap="none" dirty="0">
                          <a:solidFill>
                            <a:srgbClr val="000000"/>
                          </a:solidFill>
                          <a:latin typeface="Arial"/>
                          <a:ea typeface="Arial"/>
                          <a:cs typeface="Arial"/>
                          <a:sym typeface="Arial"/>
                        </a:rPr>
                        <a:t>The customer agreed with my solution recommendation.</a:t>
                      </a:r>
                      <a:endParaRPr sz="800" i="1" u="none" strike="noStrike" cap="none" dirty="0">
                        <a:latin typeface="Arial"/>
                        <a:ea typeface="Arial"/>
                        <a:cs typeface="Arial"/>
                        <a:sym typeface="Arial"/>
                      </a:endParaRPr>
                    </a:p>
                    <a:p>
                      <a:pPr marL="342900" marR="0" lvl="0" indent="-342900" algn="l" rtl="0">
                        <a:spcBef>
                          <a:spcPts val="300"/>
                        </a:spcBef>
                        <a:spcAft>
                          <a:spcPts val="0"/>
                        </a:spcAft>
                        <a:buClr>
                          <a:srgbClr val="000000"/>
                        </a:buClr>
                        <a:buSzPts val="1000"/>
                        <a:buFont typeface="Arial"/>
                        <a:buAutoNum type="arabicPeriod"/>
                      </a:pPr>
                      <a:r>
                        <a:rPr lang="en-US" sz="800" i="0" u="none" strike="noStrike" cap="none" dirty="0">
                          <a:solidFill>
                            <a:srgbClr val="000000"/>
                          </a:solidFill>
                          <a:latin typeface="Arial"/>
                          <a:ea typeface="Arial"/>
                          <a:cs typeface="Arial"/>
                          <a:sym typeface="Arial"/>
                        </a:rPr>
                        <a:t>I dealt effectively with any objections that occurred.</a:t>
                      </a:r>
                      <a:endParaRPr sz="800" i="1" u="none" strike="noStrike" cap="none" dirty="0">
                        <a:latin typeface="Arial"/>
                        <a:ea typeface="Arial"/>
                        <a:cs typeface="Arial"/>
                        <a:sym typeface="Arial"/>
                      </a:endParaRPr>
                    </a:p>
                    <a:p>
                      <a:pPr marL="0" marR="0" lvl="0" indent="0" algn="l" rtl="0">
                        <a:spcBef>
                          <a:spcPts val="300"/>
                        </a:spcBef>
                        <a:spcAft>
                          <a:spcPts val="0"/>
                        </a:spcAft>
                        <a:buNone/>
                      </a:pPr>
                      <a:r>
                        <a:rPr lang="en-US" sz="800" i="0" u="none" strike="noStrike" cap="none" dirty="0">
                          <a:latin typeface="Arial"/>
                          <a:ea typeface="Arial"/>
                          <a:cs typeface="Arial"/>
                          <a:sym typeface="Arial"/>
                        </a:rPr>
                        <a:t> </a:t>
                      </a:r>
                      <a:endParaRPr sz="800" i="1" u="none" strike="noStrike" cap="none" dirty="0">
                        <a:latin typeface="Arial"/>
                        <a:ea typeface="Arial"/>
                        <a:cs typeface="Arial"/>
                        <a:sym typeface="Arial"/>
                      </a:endParaRPr>
                    </a:p>
                    <a:p>
                      <a:pPr marL="0" marR="0" lvl="0" indent="0" algn="l" rtl="0">
                        <a:spcBef>
                          <a:spcPts val="300"/>
                        </a:spcBef>
                        <a:spcAft>
                          <a:spcPts val="0"/>
                        </a:spcAft>
                        <a:buNone/>
                      </a:pPr>
                      <a:r>
                        <a:rPr lang="en-US" sz="800" i="0" u="none" strike="noStrike" cap="none" dirty="0">
                          <a:solidFill>
                            <a:srgbClr val="000000"/>
                          </a:solidFill>
                          <a:latin typeface="Arial"/>
                          <a:ea typeface="Arial"/>
                          <a:cs typeface="Arial"/>
                          <a:sym typeface="Arial"/>
                        </a:rPr>
                        <a:t>What could I have done differently?</a:t>
                      </a:r>
                      <a:endParaRPr sz="800" i="1" u="none" strike="noStrike" cap="none" dirty="0">
                        <a:latin typeface="Arial"/>
                        <a:ea typeface="Arial"/>
                        <a:cs typeface="Arial"/>
                        <a:sym typeface="Arial"/>
                      </a:endParaRPr>
                    </a:p>
                    <a:p>
                      <a:pPr marL="342900" marR="0" lvl="0" indent="-342900" algn="l" rtl="0">
                        <a:spcBef>
                          <a:spcPts val="300"/>
                        </a:spcBef>
                        <a:spcAft>
                          <a:spcPts val="0"/>
                        </a:spcAft>
                        <a:buClr>
                          <a:srgbClr val="000000"/>
                        </a:buClr>
                        <a:buSzPts val="1000"/>
                        <a:buFont typeface="Noto Sans Symbols"/>
                        <a:buChar char="∙"/>
                      </a:pPr>
                      <a:r>
                        <a:rPr lang="en-US" sz="800" i="0" u="none" strike="noStrike" cap="none" dirty="0">
                          <a:solidFill>
                            <a:srgbClr val="000000"/>
                          </a:solidFill>
                          <a:latin typeface="Arial"/>
                          <a:ea typeface="Arial"/>
                          <a:cs typeface="Arial"/>
                          <a:sym typeface="Arial"/>
                        </a:rPr>
                        <a:t> </a:t>
                      </a:r>
                      <a:endParaRPr sz="1400" dirty="0"/>
                    </a:p>
                    <a:p>
                      <a:pPr marL="342900" marR="0" lvl="0" indent="-342900" algn="l" rtl="0">
                        <a:spcBef>
                          <a:spcPts val="300"/>
                        </a:spcBef>
                        <a:spcAft>
                          <a:spcPts val="0"/>
                        </a:spcAft>
                        <a:buClr>
                          <a:schemeClr val="dk1"/>
                        </a:buClr>
                        <a:buSzPts val="1100"/>
                        <a:buFont typeface="Noto Sans Symbols"/>
                        <a:buChar char="∙"/>
                      </a:pPr>
                      <a:r>
                        <a:rPr lang="en-US" sz="800" i="1" u="none" strike="noStrike" cap="none" dirty="0">
                          <a:latin typeface="Arial"/>
                          <a:ea typeface="Arial"/>
                          <a:cs typeface="Arial"/>
                          <a:sym typeface="Arial"/>
                        </a:rPr>
                        <a:t>  </a:t>
                      </a:r>
                      <a:endParaRPr sz="1400" dirty="0"/>
                    </a:p>
                  </a:txBody>
                  <a:tcPr marL="46756" marR="46756" marT="0" marB="0">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accent4"/>
                    </a:solidFill>
                  </a:tcPr>
                </a:tc>
                <a:tc>
                  <a:txBody>
                    <a:bodyPr/>
                    <a:lstStyle/>
                    <a:p>
                      <a:pPr marL="0" marR="0" lvl="0" indent="0" algn="l" rtl="0">
                        <a:spcBef>
                          <a:spcPts val="0"/>
                        </a:spcBef>
                        <a:spcAft>
                          <a:spcPts val="0"/>
                        </a:spcAft>
                        <a:buNone/>
                      </a:pPr>
                      <a:r>
                        <a:rPr lang="en-US" sz="700" b="0" i="1" u="none" strike="noStrike" cap="none" dirty="0">
                          <a:solidFill>
                            <a:srgbClr val="1481C4"/>
                          </a:solidFill>
                          <a:latin typeface="Arial"/>
                          <a:ea typeface="Arial"/>
                          <a:cs typeface="Arial"/>
                          <a:sym typeface="Arial"/>
                        </a:rPr>
                        <a:t>Strongly Disagree    Dis-agree      Agree     Strongly Agree</a:t>
                      </a:r>
                      <a:endParaRPr sz="700" b="0" u="none" strike="noStrike" cap="none" dirty="0">
                        <a:solidFill>
                          <a:srgbClr val="1481C4"/>
                        </a:solidFill>
                        <a:latin typeface="Arial"/>
                        <a:ea typeface="Arial"/>
                        <a:cs typeface="Arial"/>
                        <a:sym typeface="Arial"/>
                      </a:endParaRPr>
                    </a:p>
                    <a:p>
                      <a:pPr marL="362585" marR="0" lvl="0" indent="0" algn="l" rtl="0">
                        <a:spcBef>
                          <a:spcPts val="900"/>
                        </a:spcBef>
                        <a:spcAft>
                          <a:spcPts val="0"/>
                        </a:spcAft>
                        <a:buNone/>
                      </a:pPr>
                      <a:r>
                        <a:rPr lang="en-US" sz="700" b="1" i="1" u="none" strike="noStrike" cap="none" dirty="0">
                          <a:solidFill>
                            <a:srgbClr val="1481C4"/>
                          </a:solidFill>
                          <a:latin typeface="Arial"/>
                          <a:ea typeface="Arial"/>
                          <a:cs typeface="Arial"/>
                          <a:sym typeface="Arial"/>
                        </a:rPr>
                        <a:t>   </a:t>
                      </a:r>
                      <a:r>
                        <a:rPr lang="en-US" sz="700" b="1" u="none" strike="noStrike" cap="none" dirty="0">
                          <a:solidFill>
                            <a:srgbClr val="1481C4"/>
                          </a:solidFill>
                          <a:latin typeface="Arial"/>
                          <a:ea typeface="Arial"/>
                          <a:cs typeface="Arial"/>
                          <a:sym typeface="Arial"/>
                        </a:rPr>
                        <a:t>                                              </a:t>
                      </a:r>
                      <a:endParaRPr sz="1400" dirty="0"/>
                    </a:p>
                    <a:p>
                      <a:pPr marL="362585" marR="0" lvl="0" indent="0" algn="l" rtl="0">
                        <a:spcBef>
                          <a:spcPts val="600"/>
                        </a:spcBef>
                        <a:spcAft>
                          <a:spcPts val="0"/>
                        </a:spcAft>
                        <a:buNone/>
                      </a:pPr>
                      <a:r>
                        <a:rPr lang="en-US" sz="700" b="1" u="none" strike="noStrike" cap="none" dirty="0">
                          <a:solidFill>
                            <a:srgbClr val="1481C4"/>
                          </a:solidFill>
                          <a:latin typeface="Arial"/>
                          <a:ea typeface="Arial"/>
                          <a:cs typeface="Arial"/>
                          <a:sym typeface="Arial"/>
                        </a:rPr>
                        <a:t>                                                  </a:t>
                      </a:r>
                      <a:endParaRPr sz="800" u="none" strike="noStrike" cap="none" dirty="0">
                        <a:solidFill>
                          <a:srgbClr val="1481C4"/>
                        </a:solidFill>
                        <a:latin typeface="Arial"/>
                        <a:ea typeface="Arial"/>
                        <a:cs typeface="Arial"/>
                        <a:sym typeface="Arial"/>
                      </a:endParaRPr>
                    </a:p>
                    <a:p>
                      <a:pPr marL="362585" marR="0" lvl="0" indent="0" algn="l" rtl="0">
                        <a:spcBef>
                          <a:spcPts val="600"/>
                        </a:spcBef>
                        <a:spcAft>
                          <a:spcPts val="0"/>
                        </a:spcAft>
                        <a:buNone/>
                      </a:pPr>
                      <a:r>
                        <a:rPr lang="en-US" sz="700" b="1" u="none" strike="noStrike" cap="none" dirty="0">
                          <a:solidFill>
                            <a:srgbClr val="1481C4"/>
                          </a:solidFill>
                          <a:latin typeface="Arial"/>
                          <a:ea typeface="Arial"/>
                          <a:cs typeface="Arial"/>
                          <a:sym typeface="Arial"/>
                        </a:rPr>
                        <a:t>                                                 </a:t>
                      </a:r>
                      <a:endParaRPr sz="800" u="none" strike="noStrike" cap="none" dirty="0">
                        <a:solidFill>
                          <a:srgbClr val="1481C4"/>
                        </a:solidFill>
                        <a:latin typeface="Arial"/>
                        <a:ea typeface="Arial"/>
                        <a:cs typeface="Arial"/>
                        <a:sym typeface="Arial"/>
                      </a:endParaRPr>
                    </a:p>
                    <a:p>
                      <a:pPr marL="362585" marR="0" lvl="0" indent="0" algn="l" rtl="0">
                        <a:spcBef>
                          <a:spcPts val="600"/>
                        </a:spcBef>
                        <a:spcAft>
                          <a:spcPts val="0"/>
                        </a:spcAft>
                        <a:buNone/>
                      </a:pPr>
                      <a:r>
                        <a:rPr lang="en-US" sz="700" b="1" u="none" strike="noStrike" cap="none" dirty="0">
                          <a:solidFill>
                            <a:srgbClr val="1481C4"/>
                          </a:solidFill>
                          <a:latin typeface="Arial"/>
                          <a:ea typeface="Arial"/>
                          <a:cs typeface="Arial"/>
                          <a:sym typeface="Arial"/>
                        </a:rPr>
                        <a:t>                                                 </a:t>
                      </a:r>
                      <a:endParaRPr sz="800" u="none" strike="noStrike" cap="none" dirty="0">
                        <a:solidFill>
                          <a:srgbClr val="1481C4"/>
                        </a:solidFill>
                        <a:latin typeface="Arial"/>
                        <a:ea typeface="Arial"/>
                        <a:cs typeface="Arial"/>
                        <a:sym typeface="Arial"/>
                      </a:endParaRPr>
                    </a:p>
                    <a:p>
                      <a:pPr marL="0" marR="0" lvl="0" indent="0" algn="l" rtl="0">
                        <a:spcBef>
                          <a:spcPts val="600"/>
                        </a:spcBef>
                        <a:spcAft>
                          <a:spcPts val="0"/>
                        </a:spcAft>
                        <a:buNone/>
                      </a:pPr>
                      <a:r>
                        <a:rPr lang="en-US" sz="700" u="none" strike="noStrike" cap="none" dirty="0">
                          <a:solidFill>
                            <a:srgbClr val="1481C4"/>
                          </a:solidFill>
                          <a:latin typeface="Arial"/>
                          <a:ea typeface="Arial"/>
                          <a:cs typeface="Arial"/>
                          <a:sym typeface="Arial"/>
                        </a:rPr>
                        <a:t> </a:t>
                      </a:r>
                      <a:endParaRPr sz="800" u="none" strike="noStrike" cap="none" dirty="0">
                        <a:solidFill>
                          <a:srgbClr val="1481C4"/>
                        </a:solidFill>
                        <a:latin typeface="Arial"/>
                        <a:ea typeface="Arial"/>
                        <a:cs typeface="Arial"/>
                        <a:sym typeface="Arial"/>
                      </a:endParaRPr>
                    </a:p>
                  </a:txBody>
                  <a:tcPr marL="46756" marR="46756" marT="0" marB="0">
                    <a:lnL w="9525" cap="flat" cmpd="sng">
                      <a:solidFill>
                        <a:srgbClr val="000000">
                          <a:alpha val="0"/>
                        </a:srgbClr>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bg2"/>
                    </a:solidFill>
                  </a:tcPr>
                </a:tc>
                <a:extLst>
                  <a:ext uri="{0D108BD9-81ED-4DB2-BD59-A6C34878D82A}">
                    <a16:rowId xmlns:a16="http://schemas.microsoft.com/office/drawing/2014/main" val="10001"/>
                  </a:ext>
                </a:extLst>
              </a:tr>
            </a:tbl>
          </a:graphicData>
        </a:graphic>
      </p:graphicFrame>
      <p:grpSp>
        <p:nvGrpSpPr>
          <p:cNvPr id="202" name="Google Shape;202;p3"/>
          <p:cNvGrpSpPr/>
          <p:nvPr/>
        </p:nvGrpSpPr>
        <p:grpSpPr>
          <a:xfrm>
            <a:off x="8229575" y="5269817"/>
            <a:ext cx="93518" cy="562306"/>
            <a:chOff x="4722904" y="7571096"/>
            <a:chExt cx="137160" cy="824715"/>
          </a:xfrm>
        </p:grpSpPr>
        <p:sp>
          <p:nvSpPr>
            <p:cNvPr id="203" name="Google Shape;203;p3"/>
            <p:cNvSpPr/>
            <p:nvPr/>
          </p:nvSpPr>
          <p:spPr>
            <a:xfrm>
              <a:off x="4722904" y="7571096"/>
              <a:ext cx="137160" cy="137160"/>
            </a:xfrm>
            <a:prstGeom prst="rect">
              <a:avLst/>
            </a:prstGeom>
            <a:solidFill>
              <a:schemeClr val="lt1"/>
            </a:solidFill>
            <a:ln w="9525" cap="flat" cmpd="sng">
              <a:solidFill>
                <a:srgbClr val="0E5E8F"/>
              </a:solidFill>
              <a:prstDash val="solid"/>
              <a:round/>
              <a:headEnd type="none" w="sm" len="sm"/>
              <a:tailEnd type="none" w="sm" len="sm"/>
            </a:ln>
          </p:spPr>
          <p:txBody>
            <a:bodyPr spcFirstLastPara="1" wrap="square" lIns="62335" tIns="31159" rIns="62335" bIns="31159" anchor="ctr" anchorCtr="0">
              <a:noAutofit/>
            </a:bodyPr>
            <a:lstStyle/>
            <a:p>
              <a:pPr algn="ctr"/>
              <a:endParaRPr sz="1227">
                <a:solidFill>
                  <a:srgbClr val="FFFFFF"/>
                </a:solidFill>
                <a:latin typeface="Arial"/>
                <a:ea typeface="Arial"/>
                <a:cs typeface="Arial"/>
                <a:sym typeface="Arial"/>
              </a:endParaRPr>
            </a:p>
          </p:txBody>
        </p:sp>
        <p:sp>
          <p:nvSpPr>
            <p:cNvPr id="204" name="Google Shape;204;p3"/>
            <p:cNvSpPr/>
            <p:nvPr/>
          </p:nvSpPr>
          <p:spPr>
            <a:xfrm>
              <a:off x="4722904" y="7800281"/>
              <a:ext cx="137160" cy="137160"/>
            </a:xfrm>
            <a:prstGeom prst="rect">
              <a:avLst/>
            </a:prstGeom>
            <a:solidFill>
              <a:schemeClr val="lt1"/>
            </a:solidFill>
            <a:ln w="9525" cap="flat" cmpd="sng">
              <a:solidFill>
                <a:srgbClr val="0E5E8F"/>
              </a:solidFill>
              <a:prstDash val="solid"/>
              <a:round/>
              <a:headEnd type="none" w="sm" len="sm"/>
              <a:tailEnd type="none" w="sm" len="sm"/>
            </a:ln>
          </p:spPr>
          <p:txBody>
            <a:bodyPr spcFirstLastPara="1" wrap="square" lIns="62335" tIns="31159" rIns="62335" bIns="31159" anchor="ctr" anchorCtr="0">
              <a:noAutofit/>
            </a:bodyPr>
            <a:lstStyle/>
            <a:p>
              <a:pPr algn="ctr"/>
              <a:endParaRPr sz="1227">
                <a:solidFill>
                  <a:srgbClr val="FFFFFF"/>
                </a:solidFill>
                <a:latin typeface="Arial"/>
                <a:ea typeface="Arial"/>
                <a:cs typeface="Arial"/>
                <a:sym typeface="Arial"/>
              </a:endParaRPr>
            </a:p>
          </p:txBody>
        </p:sp>
        <p:sp>
          <p:nvSpPr>
            <p:cNvPr id="205" name="Google Shape;205;p3"/>
            <p:cNvSpPr/>
            <p:nvPr/>
          </p:nvSpPr>
          <p:spPr>
            <a:xfrm>
              <a:off x="4722904" y="8029466"/>
              <a:ext cx="137160" cy="137160"/>
            </a:xfrm>
            <a:prstGeom prst="rect">
              <a:avLst/>
            </a:prstGeom>
            <a:solidFill>
              <a:schemeClr val="lt1"/>
            </a:solidFill>
            <a:ln w="9525" cap="flat" cmpd="sng">
              <a:solidFill>
                <a:srgbClr val="0E5E8F"/>
              </a:solidFill>
              <a:prstDash val="solid"/>
              <a:round/>
              <a:headEnd type="none" w="sm" len="sm"/>
              <a:tailEnd type="none" w="sm" len="sm"/>
            </a:ln>
          </p:spPr>
          <p:txBody>
            <a:bodyPr spcFirstLastPara="1" wrap="square" lIns="62335" tIns="31159" rIns="62335" bIns="31159" anchor="ctr" anchorCtr="0">
              <a:noAutofit/>
            </a:bodyPr>
            <a:lstStyle/>
            <a:p>
              <a:pPr algn="ctr"/>
              <a:endParaRPr sz="1227">
                <a:solidFill>
                  <a:srgbClr val="FFFFFF"/>
                </a:solidFill>
                <a:latin typeface="Arial"/>
                <a:ea typeface="Arial"/>
                <a:cs typeface="Arial"/>
                <a:sym typeface="Arial"/>
              </a:endParaRPr>
            </a:p>
          </p:txBody>
        </p:sp>
        <p:sp>
          <p:nvSpPr>
            <p:cNvPr id="206" name="Google Shape;206;p3"/>
            <p:cNvSpPr/>
            <p:nvPr/>
          </p:nvSpPr>
          <p:spPr>
            <a:xfrm>
              <a:off x="4722904" y="8258651"/>
              <a:ext cx="137160" cy="137160"/>
            </a:xfrm>
            <a:prstGeom prst="rect">
              <a:avLst/>
            </a:prstGeom>
            <a:solidFill>
              <a:schemeClr val="lt1"/>
            </a:solidFill>
            <a:ln w="9525" cap="flat" cmpd="sng">
              <a:solidFill>
                <a:srgbClr val="0E5E8F"/>
              </a:solidFill>
              <a:prstDash val="solid"/>
              <a:round/>
              <a:headEnd type="none" w="sm" len="sm"/>
              <a:tailEnd type="none" w="sm" len="sm"/>
            </a:ln>
          </p:spPr>
          <p:txBody>
            <a:bodyPr spcFirstLastPara="1" wrap="square" lIns="62335" tIns="31159" rIns="62335" bIns="31159" anchor="ctr" anchorCtr="0">
              <a:noAutofit/>
            </a:bodyPr>
            <a:lstStyle/>
            <a:p>
              <a:pPr algn="ctr"/>
              <a:endParaRPr sz="1227">
                <a:solidFill>
                  <a:srgbClr val="FFFFFF"/>
                </a:solidFill>
                <a:latin typeface="Arial"/>
                <a:ea typeface="Arial"/>
                <a:cs typeface="Arial"/>
                <a:sym typeface="Arial"/>
              </a:endParaRPr>
            </a:p>
          </p:txBody>
        </p:sp>
      </p:grpSp>
      <p:grpSp>
        <p:nvGrpSpPr>
          <p:cNvPr id="207" name="Google Shape;207;p3"/>
          <p:cNvGrpSpPr/>
          <p:nvPr/>
        </p:nvGrpSpPr>
        <p:grpSpPr>
          <a:xfrm>
            <a:off x="8835014" y="5269817"/>
            <a:ext cx="93518" cy="562306"/>
            <a:chOff x="5538602" y="7571096"/>
            <a:chExt cx="137160" cy="824715"/>
          </a:xfrm>
        </p:grpSpPr>
        <p:sp>
          <p:nvSpPr>
            <p:cNvPr id="208" name="Google Shape;208;p3"/>
            <p:cNvSpPr/>
            <p:nvPr/>
          </p:nvSpPr>
          <p:spPr>
            <a:xfrm>
              <a:off x="5538602" y="7571096"/>
              <a:ext cx="137160" cy="137160"/>
            </a:xfrm>
            <a:prstGeom prst="rect">
              <a:avLst/>
            </a:prstGeom>
            <a:solidFill>
              <a:schemeClr val="lt1"/>
            </a:solidFill>
            <a:ln w="9525" cap="flat" cmpd="sng">
              <a:solidFill>
                <a:srgbClr val="0E5E8F"/>
              </a:solidFill>
              <a:prstDash val="solid"/>
              <a:round/>
              <a:headEnd type="none" w="sm" len="sm"/>
              <a:tailEnd type="none" w="sm" len="sm"/>
            </a:ln>
          </p:spPr>
          <p:txBody>
            <a:bodyPr spcFirstLastPara="1" wrap="square" lIns="62335" tIns="31159" rIns="62335" bIns="31159" anchor="ctr" anchorCtr="0">
              <a:noAutofit/>
            </a:bodyPr>
            <a:lstStyle/>
            <a:p>
              <a:pPr algn="ctr"/>
              <a:endParaRPr sz="1227">
                <a:solidFill>
                  <a:srgbClr val="FFFFFF"/>
                </a:solidFill>
                <a:latin typeface="Arial"/>
                <a:ea typeface="Arial"/>
                <a:cs typeface="Arial"/>
                <a:sym typeface="Arial"/>
              </a:endParaRPr>
            </a:p>
          </p:txBody>
        </p:sp>
        <p:sp>
          <p:nvSpPr>
            <p:cNvPr id="209" name="Google Shape;209;p3"/>
            <p:cNvSpPr/>
            <p:nvPr/>
          </p:nvSpPr>
          <p:spPr>
            <a:xfrm>
              <a:off x="5538602" y="7800281"/>
              <a:ext cx="137160" cy="137160"/>
            </a:xfrm>
            <a:prstGeom prst="rect">
              <a:avLst/>
            </a:prstGeom>
            <a:solidFill>
              <a:schemeClr val="lt1"/>
            </a:solidFill>
            <a:ln w="9525" cap="flat" cmpd="sng">
              <a:solidFill>
                <a:srgbClr val="0E5E8F"/>
              </a:solidFill>
              <a:prstDash val="solid"/>
              <a:round/>
              <a:headEnd type="none" w="sm" len="sm"/>
              <a:tailEnd type="none" w="sm" len="sm"/>
            </a:ln>
          </p:spPr>
          <p:txBody>
            <a:bodyPr spcFirstLastPara="1" wrap="square" lIns="62335" tIns="31159" rIns="62335" bIns="31159" anchor="ctr" anchorCtr="0">
              <a:noAutofit/>
            </a:bodyPr>
            <a:lstStyle/>
            <a:p>
              <a:pPr algn="ctr"/>
              <a:endParaRPr sz="1227">
                <a:solidFill>
                  <a:srgbClr val="FFFFFF"/>
                </a:solidFill>
                <a:latin typeface="Arial"/>
                <a:ea typeface="Arial"/>
                <a:cs typeface="Arial"/>
                <a:sym typeface="Arial"/>
              </a:endParaRPr>
            </a:p>
          </p:txBody>
        </p:sp>
        <p:sp>
          <p:nvSpPr>
            <p:cNvPr id="210" name="Google Shape;210;p3"/>
            <p:cNvSpPr/>
            <p:nvPr/>
          </p:nvSpPr>
          <p:spPr>
            <a:xfrm>
              <a:off x="5538602" y="8029466"/>
              <a:ext cx="137160" cy="137160"/>
            </a:xfrm>
            <a:prstGeom prst="rect">
              <a:avLst/>
            </a:prstGeom>
            <a:solidFill>
              <a:schemeClr val="lt1"/>
            </a:solidFill>
            <a:ln w="9525" cap="flat" cmpd="sng">
              <a:solidFill>
                <a:srgbClr val="0E5E8F"/>
              </a:solidFill>
              <a:prstDash val="solid"/>
              <a:round/>
              <a:headEnd type="none" w="sm" len="sm"/>
              <a:tailEnd type="none" w="sm" len="sm"/>
            </a:ln>
          </p:spPr>
          <p:txBody>
            <a:bodyPr spcFirstLastPara="1" wrap="square" lIns="62335" tIns="31159" rIns="62335" bIns="31159" anchor="ctr" anchorCtr="0">
              <a:noAutofit/>
            </a:bodyPr>
            <a:lstStyle/>
            <a:p>
              <a:pPr algn="ctr"/>
              <a:endParaRPr sz="1227">
                <a:solidFill>
                  <a:srgbClr val="FFFFFF"/>
                </a:solidFill>
                <a:latin typeface="Arial"/>
                <a:ea typeface="Arial"/>
                <a:cs typeface="Arial"/>
                <a:sym typeface="Arial"/>
              </a:endParaRPr>
            </a:p>
          </p:txBody>
        </p:sp>
        <p:sp>
          <p:nvSpPr>
            <p:cNvPr id="211" name="Google Shape;211;p3"/>
            <p:cNvSpPr/>
            <p:nvPr/>
          </p:nvSpPr>
          <p:spPr>
            <a:xfrm>
              <a:off x="5538602" y="8258651"/>
              <a:ext cx="137160" cy="137160"/>
            </a:xfrm>
            <a:prstGeom prst="rect">
              <a:avLst/>
            </a:prstGeom>
            <a:solidFill>
              <a:schemeClr val="lt1"/>
            </a:solidFill>
            <a:ln w="9525" cap="flat" cmpd="sng">
              <a:solidFill>
                <a:srgbClr val="0E5E8F"/>
              </a:solidFill>
              <a:prstDash val="solid"/>
              <a:round/>
              <a:headEnd type="none" w="sm" len="sm"/>
              <a:tailEnd type="none" w="sm" len="sm"/>
            </a:ln>
          </p:spPr>
          <p:txBody>
            <a:bodyPr spcFirstLastPara="1" wrap="square" lIns="62335" tIns="31159" rIns="62335" bIns="31159" anchor="ctr" anchorCtr="0">
              <a:noAutofit/>
            </a:bodyPr>
            <a:lstStyle/>
            <a:p>
              <a:pPr algn="ctr"/>
              <a:endParaRPr sz="1227">
                <a:solidFill>
                  <a:srgbClr val="FFFFFF"/>
                </a:solidFill>
                <a:latin typeface="Arial"/>
                <a:ea typeface="Arial"/>
                <a:cs typeface="Arial"/>
                <a:sym typeface="Arial"/>
              </a:endParaRPr>
            </a:p>
          </p:txBody>
        </p:sp>
      </p:grpSp>
      <p:grpSp>
        <p:nvGrpSpPr>
          <p:cNvPr id="212" name="Google Shape;212;p3"/>
          <p:cNvGrpSpPr/>
          <p:nvPr/>
        </p:nvGrpSpPr>
        <p:grpSpPr>
          <a:xfrm>
            <a:off x="9280671" y="5269817"/>
            <a:ext cx="93518" cy="562306"/>
            <a:chOff x="6035959" y="7576783"/>
            <a:chExt cx="137160" cy="824715"/>
          </a:xfrm>
        </p:grpSpPr>
        <p:sp>
          <p:nvSpPr>
            <p:cNvPr id="213" name="Google Shape;213;p3"/>
            <p:cNvSpPr/>
            <p:nvPr/>
          </p:nvSpPr>
          <p:spPr>
            <a:xfrm>
              <a:off x="6035959" y="7576783"/>
              <a:ext cx="137160" cy="137160"/>
            </a:xfrm>
            <a:prstGeom prst="rect">
              <a:avLst/>
            </a:prstGeom>
            <a:solidFill>
              <a:schemeClr val="lt1"/>
            </a:solidFill>
            <a:ln w="9525" cap="flat" cmpd="sng">
              <a:solidFill>
                <a:srgbClr val="0E5E8F"/>
              </a:solidFill>
              <a:prstDash val="solid"/>
              <a:round/>
              <a:headEnd type="none" w="sm" len="sm"/>
              <a:tailEnd type="none" w="sm" len="sm"/>
            </a:ln>
          </p:spPr>
          <p:txBody>
            <a:bodyPr spcFirstLastPara="1" wrap="square" lIns="62335" tIns="31159" rIns="62335" bIns="31159" anchor="ctr" anchorCtr="0">
              <a:noAutofit/>
            </a:bodyPr>
            <a:lstStyle/>
            <a:p>
              <a:pPr algn="ctr"/>
              <a:endParaRPr sz="1227">
                <a:solidFill>
                  <a:srgbClr val="FFFFFF"/>
                </a:solidFill>
                <a:latin typeface="Arial"/>
                <a:ea typeface="Arial"/>
                <a:cs typeface="Arial"/>
                <a:sym typeface="Arial"/>
              </a:endParaRPr>
            </a:p>
          </p:txBody>
        </p:sp>
        <p:sp>
          <p:nvSpPr>
            <p:cNvPr id="214" name="Google Shape;214;p3"/>
            <p:cNvSpPr/>
            <p:nvPr/>
          </p:nvSpPr>
          <p:spPr>
            <a:xfrm>
              <a:off x="6035959" y="7805968"/>
              <a:ext cx="137160" cy="137160"/>
            </a:xfrm>
            <a:prstGeom prst="rect">
              <a:avLst/>
            </a:prstGeom>
            <a:solidFill>
              <a:schemeClr val="lt1"/>
            </a:solidFill>
            <a:ln w="9525" cap="flat" cmpd="sng">
              <a:solidFill>
                <a:srgbClr val="0E5E8F"/>
              </a:solidFill>
              <a:prstDash val="solid"/>
              <a:round/>
              <a:headEnd type="none" w="sm" len="sm"/>
              <a:tailEnd type="none" w="sm" len="sm"/>
            </a:ln>
          </p:spPr>
          <p:txBody>
            <a:bodyPr spcFirstLastPara="1" wrap="square" lIns="62335" tIns="31159" rIns="62335" bIns="31159" anchor="ctr" anchorCtr="0">
              <a:noAutofit/>
            </a:bodyPr>
            <a:lstStyle/>
            <a:p>
              <a:pPr algn="ctr"/>
              <a:endParaRPr sz="1227">
                <a:solidFill>
                  <a:srgbClr val="FFFFFF"/>
                </a:solidFill>
                <a:latin typeface="Arial"/>
                <a:ea typeface="Arial"/>
                <a:cs typeface="Arial"/>
                <a:sym typeface="Arial"/>
              </a:endParaRPr>
            </a:p>
          </p:txBody>
        </p:sp>
        <p:sp>
          <p:nvSpPr>
            <p:cNvPr id="215" name="Google Shape;215;p3"/>
            <p:cNvSpPr/>
            <p:nvPr/>
          </p:nvSpPr>
          <p:spPr>
            <a:xfrm>
              <a:off x="6035959" y="8035153"/>
              <a:ext cx="137160" cy="137160"/>
            </a:xfrm>
            <a:prstGeom prst="rect">
              <a:avLst/>
            </a:prstGeom>
            <a:solidFill>
              <a:schemeClr val="lt1"/>
            </a:solidFill>
            <a:ln w="9525" cap="flat" cmpd="sng">
              <a:solidFill>
                <a:srgbClr val="0E5E8F"/>
              </a:solidFill>
              <a:prstDash val="solid"/>
              <a:round/>
              <a:headEnd type="none" w="sm" len="sm"/>
              <a:tailEnd type="none" w="sm" len="sm"/>
            </a:ln>
          </p:spPr>
          <p:txBody>
            <a:bodyPr spcFirstLastPara="1" wrap="square" lIns="62335" tIns="31159" rIns="62335" bIns="31159" anchor="ctr" anchorCtr="0">
              <a:noAutofit/>
            </a:bodyPr>
            <a:lstStyle/>
            <a:p>
              <a:pPr algn="ctr"/>
              <a:endParaRPr sz="1227">
                <a:solidFill>
                  <a:srgbClr val="FFFFFF"/>
                </a:solidFill>
                <a:latin typeface="Arial"/>
                <a:ea typeface="Arial"/>
                <a:cs typeface="Arial"/>
                <a:sym typeface="Arial"/>
              </a:endParaRPr>
            </a:p>
          </p:txBody>
        </p:sp>
        <p:sp>
          <p:nvSpPr>
            <p:cNvPr id="216" name="Google Shape;216;p3"/>
            <p:cNvSpPr/>
            <p:nvPr/>
          </p:nvSpPr>
          <p:spPr>
            <a:xfrm>
              <a:off x="6035959" y="8264338"/>
              <a:ext cx="137160" cy="137160"/>
            </a:xfrm>
            <a:prstGeom prst="rect">
              <a:avLst/>
            </a:prstGeom>
            <a:solidFill>
              <a:schemeClr val="lt1"/>
            </a:solidFill>
            <a:ln w="9525" cap="flat" cmpd="sng">
              <a:solidFill>
                <a:srgbClr val="0E5E8F"/>
              </a:solidFill>
              <a:prstDash val="solid"/>
              <a:round/>
              <a:headEnd type="none" w="sm" len="sm"/>
              <a:tailEnd type="none" w="sm" len="sm"/>
            </a:ln>
          </p:spPr>
          <p:txBody>
            <a:bodyPr spcFirstLastPara="1" wrap="square" lIns="62335" tIns="31159" rIns="62335" bIns="31159" anchor="ctr" anchorCtr="0">
              <a:noAutofit/>
            </a:bodyPr>
            <a:lstStyle/>
            <a:p>
              <a:pPr algn="ctr"/>
              <a:endParaRPr sz="1227">
                <a:solidFill>
                  <a:srgbClr val="FFFFFF"/>
                </a:solidFill>
                <a:latin typeface="Arial"/>
                <a:ea typeface="Arial"/>
                <a:cs typeface="Arial"/>
                <a:sym typeface="Arial"/>
              </a:endParaRPr>
            </a:p>
          </p:txBody>
        </p:sp>
      </p:grpSp>
      <p:grpSp>
        <p:nvGrpSpPr>
          <p:cNvPr id="217" name="Google Shape;217;p3"/>
          <p:cNvGrpSpPr/>
          <p:nvPr/>
        </p:nvGrpSpPr>
        <p:grpSpPr>
          <a:xfrm>
            <a:off x="9773087" y="5269817"/>
            <a:ext cx="93518" cy="562306"/>
            <a:chOff x="6685444" y="7571096"/>
            <a:chExt cx="137160" cy="824715"/>
          </a:xfrm>
        </p:grpSpPr>
        <p:sp>
          <p:nvSpPr>
            <p:cNvPr id="218" name="Google Shape;218;p3"/>
            <p:cNvSpPr/>
            <p:nvPr/>
          </p:nvSpPr>
          <p:spPr>
            <a:xfrm>
              <a:off x="6685444" y="7571096"/>
              <a:ext cx="137160" cy="137160"/>
            </a:xfrm>
            <a:prstGeom prst="rect">
              <a:avLst/>
            </a:prstGeom>
            <a:solidFill>
              <a:schemeClr val="lt1"/>
            </a:solidFill>
            <a:ln w="9525" cap="flat" cmpd="sng">
              <a:solidFill>
                <a:srgbClr val="0E5E8F"/>
              </a:solidFill>
              <a:prstDash val="solid"/>
              <a:round/>
              <a:headEnd type="none" w="sm" len="sm"/>
              <a:tailEnd type="none" w="sm" len="sm"/>
            </a:ln>
          </p:spPr>
          <p:txBody>
            <a:bodyPr spcFirstLastPara="1" wrap="square" lIns="62335" tIns="31159" rIns="62335" bIns="31159" anchor="ctr" anchorCtr="0">
              <a:noAutofit/>
            </a:bodyPr>
            <a:lstStyle/>
            <a:p>
              <a:pPr algn="ctr"/>
              <a:endParaRPr sz="1227">
                <a:solidFill>
                  <a:srgbClr val="FFFFFF"/>
                </a:solidFill>
                <a:latin typeface="Arial"/>
                <a:ea typeface="Arial"/>
                <a:cs typeface="Arial"/>
                <a:sym typeface="Arial"/>
              </a:endParaRPr>
            </a:p>
          </p:txBody>
        </p:sp>
        <p:sp>
          <p:nvSpPr>
            <p:cNvPr id="219" name="Google Shape;219;p3"/>
            <p:cNvSpPr/>
            <p:nvPr/>
          </p:nvSpPr>
          <p:spPr>
            <a:xfrm>
              <a:off x="6685444" y="7800281"/>
              <a:ext cx="137160" cy="137160"/>
            </a:xfrm>
            <a:prstGeom prst="rect">
              <a:avLst/>
            </a:prstGeom>
            <a:solidFill>
              <a:schemeClr val="lt1"/>
            </a:solidFill>
            <a:ln w="9525" cap="flat" cmpd="sng">
              <a:solidFill>
                <a:srgbClr val="0E5E8F"/>
              </a:solidFill>
              <a:prstDash val="solid"/>
              <a:round/>
              <a:headEnd type="none" w="sm" len="sm"/>
              <a:tailEnd type="none" w="sm" len="sm"/>
            </a:ln>
          </p:spPr>
          <p:txBody>
            <a:bodyPr spcFirstLastPara="1" wrap="square" lIns="62335" tIns="31159" rIns="62335" bIns="31159" anchor="ctr" anchorCtr="0">
              <a:noAutofit/>
            </a:bodyPr>
            <a:lstStyle/>
            <a:p>
              <a:pPr algn="ctr"/>
              <a:endParaRPr sz="1227">
                <a:solidFill>
                  <a:srgbClr val="FFFFFF"/>
                </a:solidFill>
                <a:latin typeface="Arial"/>
                <a:ea typeface="Arial"/>
                <a:cs typeface="Arial"/>
                <a:sym typeface="Arial"/>
              </a:endParaRPr>
            </a:p>
          </p:txBody>
        </p:sp>
        <p:sp>
          <p:nvSpPr>
            <p:cNvPr id="220" name="Google Shape;220;p3"/>
            <p:cNvSpPr/>
            <p:nvPr/>
          </p:nvSpPr>
          <p:spPr>
            <a:xfrm>
              <a:off x="6685444" y="8029466"/>
              <a:ext cx="137160" cy="137160"/>
            </a:xfrm>
            <a:prstGeom prst="rect">
              <a:avLst/>
            </a:prstGeom>
            <a:solidFill>
              <a:schemeClr val="lt1"/>
            </a:solidFill>
            <a:ln w="9525" cap="flat" cmpd="sng">
              <a:solidFill>
                <a:srgbClr val="0E5E8F"/>
              </a:solidFill>
              <a:prstDash val="solid"/>
              <a:round/>
              <a:headEnd type="none" w="sm" len="sm"/>
              <a:tailEnd type="none" w="sm" len="sm"/>
            </a:ln>
          </p:spPr>
          <p:txBody>
            <a:bodyPr spcFirstLastPara="1" wrap="square" lIns="62335" tIns="31159" rIns="62335" bIns="31159" anchor="ctr" anchorCtr="0">
              <a:noAutofit/>
            </a:bodyPr>
            <a:lstStyle/>
            <a:p>
              <a:pPr algn="ctr"/>
              <a:endParaRPr sz="1227">
                <a:solidFill>
                  <a:srgbClr val="FFFFFF"/>
                </a:solidFill>
                <a:latin typeface="Arial"/>
                <a:ea typeface="Arial"/>
                <a:cs typeface="Arial"/>
                <a:sym typeface="Arial"/>
              </a:endParaRPr>
            </a:p>
          </p:txBody>
        </p:sp>
        <p:sp>
          <p:nvSpPr>
            <p:cNvPr id="221" name="Google Shape;221;p3"/>
            <p:cNvSpPr/>
            <p:nvPr/>
          </p:nvSpPr>
          <p:spPr>
            <a:xfrm>
              <a:off x="6685444" y="8258651"/>
              <a:ext cx="137160" cy="137160"/>
            </a:xfrm>
            <a:prstGeom prst="rect">
              <a:avLst/>
            </a:prstGeom>
            <a:solidFill>
              <a:schemeClr val="lt1"/>
            </a:solidFill>
            <a:ln w="9525" cap="flat" cmpd="sng">
              <a:solidFill>
                <a:srgbClr val="0E5E8F"/>
              </a:solidFill>
              <a:prstDash val="solid"/>
              <a:round/>
              <a:headEnd type="none" w="sm" len="sm"/>
              <a:tailEnd type="none" w="sm" len="sm"/>
            </a:ln>
          </p:spPr>
          <p:txBody>
            <a:bodyPr spcFirstLastPara="1" wrap="square" lIns="62335" tIns="31159" rIns="62335" bIns="31159" anchor="ctr" anchorCtr="0">
              <a:noAutofit/>
            </a:bodyPr>
            <a:lstStyle/>
            <a:p>
              <a:pPr algn="ctr"/>
              <a:endParaRPr sz="1227">
                <a:solidFill>
                  <a:srgbClr val="FFFFFF"/>
                </a:solidFill>
                <a:latin typeface="Arial"/>
                <a:ea typeface="Arial"/>
                <a:cs typeface="Arial"/>
                <a:sym typeface="Arial"/>
              </a:endParaRPr>
            </a:p>
          </p:txBody>
        </p:sp>
      </p:grpSp>
      <p:sp>
        <p:nvSpPr>
          <p:cNvPr id="4" name="Title 3">
            <a:extLst>
              <a:ext uri="{FF2B5EF4-FFF2-40B4-BE49-F238E27FC236}">
                <a16:creationId xmlns:a16="http://schemas.microsoft.com/office/drawing/2014/main" id="{0A8F7C5D-ABE1-EE0D-B64B-D054290FF4B9}"/>
              </a:ext>
            </a:extLst>
          </p:cNvPr>
          <p:cNvSpPr>
            <a:spLocks noGrp="1"/>
          </p:cNvSpPr>
          <p:nvPr>
            <p:ph type="title"/>
          </p:nvPr>
        </p:nvSpPr>
        <p:spPr/>
        <p:txBody>
          <a:bodyPr/>
          <a:lstStyle/>
          <a:p>
            <a:r>
              <a:rPr lang="en-US" dirty="0"/>
              <a:t>Call Plan (2 of 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A029C4-AA7E-9DBF-B56F-DDF0F04ECF50}"/>
              </a:ext>
            </a:extLst>
          </p:cNvPr>
          <p:cNvSpPr>
            <a:spLocks noGrp="1"/>
          </p:cNvSpPr>
          <p:nvPr>
            <p:ph type="body" sz="quarter" idx="10"/>
          </p:nvPr>
        </p:nvSpPr>
        <p:spPr/>
        <p:txBody>
          <a:bodyPr/>
          <a:lstStyle/>
          <a:p>
            <a:r>
              <a:rPr lang="en-US" b="1" dirty="0"/>
              <a:t>Schedule a session with your advisor</a:t>
            </a:r>
          </a:p>
          <a:p>
            <a:r>
              <a:rPr lang="en-US" dirty="0"/>
              <a:t>SBI Advisors help clients with practical advice, whether strategic or surgically tactical, to drive revenue and growth. </a:t>
            </a:r>
          </a:p>
          <a:p>
            <a:r>
              <a:rPr lang="en-US" dirty="0"/>
              <a:t>Contact your advisor to schedule a work session and tune this guidance to your situation.</a:t>
            </a:r>
          </a:p>
          <a:p>
            <a:endParaRPr lang="en-US" dirty="0"/>
          </a:p>
          <a:p>
            <a:r>
              <a:rPr lang="en-US" b="1" dirty="0"/>
              <a:t>Login to SBI Pro:</a:t>
            </a:r>
          </a:p>
          <a:p>
            <a:r>
              <a:rPr lang="en-US" dirty="0">
                <a:hlinkClick r:id="rId2"/>
              </a:rPr>
              <a:t>https://pro.sbigrowth.com/</a:t>
            </a:r>
            <a:r>
              <a:rPr lang="en-US" dirty="0"/>
              <a:t> </a:t>
            </a:r>
          </a:p>
        </p:txBody>
      </p:sp>
      <p:sp>
        <p:nvSpPr>
          <p:cNvPr id="4" name="Text Placeholder 3">
            <a:extLst>
              <a:ext uri="{FF2B5EF4-FFF2-40B4-BE49-F238E27FC236}">
                <a16:creationId xmlns:a16="http://schemas.microsoft.com/office/drawing/2014/main" id="{4C1879E6-97EC-6252-1E1E-52ED968CC86E}"/>
              </a:ext>
            </a:extLst>
          </p:cNvPr>
          <p:cNvSpPr>
            <a:spLocks noGrp="1"/>
          </p:cNvSpPr>
          <p:nvPr>
            <p:ph type="body" sz="quarter" idx="11"/>
          </p:nvPr>
        </p:nvSpPr>
        <p:spPr/>
        <p:txBody>
          <a:bodyPr vert="horz" lIns="91440" tIns="45720" rIns="91440" bIns="45720" rtlCol="0" anchor="t">
            <a:normAutofit/>
          </a:bodyPr>
          <a:lstStyle/>
          <a:p>
            <a:r>
              <a:rPr lang="en-US" dirty="0"/>
              <a:t>For more resources like this, contact your advisor or visit SBI Pro.</a:t>
            </a:r>
          </a:p>
        </p:txBody>
      </p:sp>
    </p:spTree>
    <p:extLst>
      <p:ext uri="{BB962C8B-B14F-4D97-AF65-F5344CB8AC3E}">
        <p14:creationId xmlns:p14="http://schemas.microsoft.com/office/powerpoint/2010/main" val="12109552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BI PPT">
  <a:themeElements>
    <a:clrScheme name="SBI New Colors">
      <a:dk1>
        <a:srgbClr val="071E31"/>
      </a:dk1>
      <a:lt1>
        <a:srgbClr val="FFFFFF"/>
      </a:lt1>
      <a:dk2>
        <a:srgbClr val="071E31"/>
      </a:dk2>
      <a:lt2>
        <a:srgbClr val="E7E6E6"/>
      </a:lt2>
      <a:accent1>
        <a:srgbClr val="071E31"/>
      </a:accent1>
      <a:accent2>
        <a:srgbClr val="03327C"/>
      </a:accent2>
      <a:accent3>
        <a:srgbClr val="2391CF"/>
      </a:accent3>
      <a:accent4>
        <a:srgbClr val="7AC3F8"/>
      </a:accent4>
      <a:accent5>
        <a:srgbClr val="880E4F"/>
      </a:accent5>
      <a:accent6>
        <a:srgbClr val="F8B737"/>
      </a:accent6>
      <a:hlink>
        <a:srgbClr val="0563C1"/>
      </a:hlink>
      <a:folHlink>
        <a:srgbClr val="880E4F"/>
      </a:folHlink>
    </a:clrScheme>
    <a:fontScheme name="SBI Fon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400" dirty="0"/>
        </a:defPPr>
      </a:lstStyle>
    </a:txDef>
  </a:objectDefaults>
  <a:extraClrSchemeLst/>
  <a:extLst>
    <a:ext uri="{05A4C25C-085E-4340-85A3-A5531E510DB2}">
      <thm15:themeFamily xmlns:thm15="http://schemas.microsoft.com/office/thememl/2012/main" name="SBI PPT" id="{8519F7B8-F9D6-413C-90EE-17578C13959F}" vid="{8D5C7C41-2EB4-4D67-A566-A6192B30E9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TotalTime>
  <Words>883</Words>
  <Application>Microsoft Office PowerPoint</Application>
  <PresentationFormat>Widescreen</PresentationFormat>
  <Paragraphs>134</Paragraphs>
  <Slides>5</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12" baseType="lpstr">
      <vt:lpstr>Arial</vt:lpstr>
      <vt:lpstr>Avenir Next LT Pro</vt:lpstr>
      <vt:lpstr>Calibri</vt:lpstr>
      <vt:lpstr>Courier New</vt:lpstr>
      <vt:lpstr>Noto Sans Symbols</vt:lpstr>
      <vt:lpstr>SBI PPT</vt:lpstr>
      <vt:lpstr>think-cell Slide</vt:lpstr>
      <vt:lpstr>Prospecting Call Plan</vt:lpstr>
      <vt:lpstr>Call Plan Template and Best Practices</vt:lpstr>
      <vt:lpstr>Call plan (1of 2)</vt:lpstr>
      <vt:lpstr>Call Plan (2 of 2)</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Prospecting Call Plan</dc:title>
  <dc:creator>Aaron Bean</dc:creator>
  <cp:lastModifiedBy>Aaron Bean</cp:lastModifiedBy>
  <cp:revision>1</cp:revision>
  <dcterms:created xsi:type="dcterms:W3CDTF">2023-01-19T20:56:29Z</dcterms:created>
  <dcterms:modified xsi:type="dcterms:W3CDTF">2023-01-19T20:57:38Z</dcterms:modified>
</cp:coreProperties>
</file>