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113417999" r:id="rId2"/>
    <p:sldId id="256" r:id="rId3"/>
    <p:sldId id="211341799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FCD0E-6634-4608-A85F-4003BA9D4F0E}" v="1" dt="2023-01-19T22:46:05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Bean" userId="cd60c03c-f309-4d67-92f1-4484e1239265" providerId="ADAL" clId="{A0BFCD0E-6634-4608-A85F-4003BA9D4F0E}"/>
    <pc:docChg chg="custSel addSld modSld sldOrd">
      <pc:chgData name="Aaron Bean" userId="cd60c03c-f309-4d67-92f1-4484e1239265" providerId="ADAL" clId="{A0BFCD0E-6634-4608-A85F-4003BA9D4F0E}" dt="2023-01-20T13:57:22.912" v="92" actId="20577"/>
      <pc:docMkLst>
        <pc:docMk/>
      </pc:docMkLst>
      <pc:sldChg chg="modSp mod">
        <pc:chgData name="Aaron Bean" userId="cd60c03c-f309-4d67-92f1-4484e1239265" providerId="ADAL" clId="{A0BFCD0E-6634-4608-A85F-4003BA9D4F0E}" dt="2023-01-19T22:43:36.282" v="3" actId="1076"/>
        <pc:sldMkLst>
          <pc:docMk/>
          <pc:sldMk cId="1276603672" sldId="256"/>
        </pc:sldMkLst>
        <pc:graphicFrameChg chg="mod modGraphic">
          <ac:chgData name="Aaron Bean" userId="cd60c03c-f309-4d67-92f1-4484e1239265" providerId="ADAL" clId="{A0BFCD0E-6634-4608-A85F-4003BA9D4F0E}" dt="2023-01-19T22:43:36.282" v="3" actId="1076"/>
          <ac:graphicFrameMkLst>
            <pc:docMk/>
            <pc:sldMk cId="1276603672" sldId="256"/>
            <ac:graphicFrameMk id="5" creationId="{B86C6A7E-950E-EECA-128D-1CCC3349E657}"/>
          </ac:graphicFrameMkLst>
        </pc:graphicFrameChg>
      </pc:sldChg>
      <pc:sldChg chg="add">
        <pc:chgData name="Aaron Bean" userId="cd60c03c-f309-4d67-92f1-4484e1239265" providerId="ADAL" clId="{A0BFCD0E-6634-4608-A85F-4003BA9D4F0E}" dt="2023-01-19T22:46:05.583" v="4"/>
        <pc:sldMkLst>
          <pc:docMk/>
          <pc:sldMk cId="1210955252" sldId="2113417998"/>
        </pc:sldMkLst>
      </pc:sldChg>
      <pc:sldChg chg="addSp delSp modSp new mod ord modClrScheme chgLayout">
        <pc:chgData name="Aaron Bean" userId="cd60c03c-f309-4d67-92f1-4484e1239265" providerId="ADAL" clId="{A0BFCD0E-6634-4608-A85F-4003BA9D4F0E}" dt="2023-01-20T13:57:22.912" v="92" actId="20577"/>
        <pc:sldMkLst>
          <pc:docMk/>
          <pc:sldMk cId="724062421" sldId="2113417999"/>
        </pc:sldMkLst>
        <pc:spChg chg="del mod ord">
          <ac:chgData name="Aaron Bean" userId="cd60c03c-f309-4d67-92f1-4484e1239265" providerId="ADAL" clId="{A0BFCD0E-6634-4608-A85F-4003BA9D4F0E}" dt="2023-01-20T13:56:58.450" v="8" actId="700"/>
          <ac:spMkLst>
            <pc:docMk/>
            <pc:sldMk cId="724062421" sldId="2113417999"/>
            <ac:spMk id="2" creationId="{E328BCDA-7A14-5C27-5F51-F2280C8B29D0}"/>
          </ac:spMkLst>
        </pc:spChg>
        <pc:spChg chg="add mod ord">
          <ac:chgData name="Aaron Bean" userId="cd60c03c-f309-4d67-92f1-4484e1239265" providerId="ADAL" clId="{A0BFCD0E-6634-4608-A85F-4003BA9D4F0E}" dt="2023-01-20T13:57:08.544" v="25" actId="20577"/>
          <ac:spMkLst>
            <pc:docMk/>
            <pc:sldMk cId="724062421" sldId="2113417999"/>
            <ac:spMk id="3" creationId="{DB50970E-A817-8C8C-E596-EE70A9BF8D18}"/>
          </ac:spMkLst>
        </pc:spChg>
        <pc:spChg chg="add mod ord">
          <ac:chgData name="Aaron Bean" userId="cd60c03c-f309-4d67-92f1-4484e1239265" providerId="ADAL" clId="{A0BFCD0E-6634-4608-A85F-4003BA9D4F0E}" dt="2023-01-20T13:57:22.912" v="92" actId="20577"/>
          <ac:spMkLst>
            <pc:docMk/>
            <pc:sldMk cId="724062421" sldId="2113417999"/>
            <ac:spMk id="4" creationId="{E15ED492-25D7-1318-2CAE-EC14762B0E6C}"/>
          </ac:spMkLst>
        </pc:spChg>
        <pc:spChg chg="add mod ord">
          <ac:chgData name="Aaron Bean" userId="cd60c03c-f309-4d67-92f1-4484e1239265" providerId="ADAL" clId="{A0BFCD0E-6634-4608-A85F-4003BA9D4F0E}" dt="2023-01-20T13:57:03.472" v="10" actId="27636"/>
          <ac:spMkLst>
            <pc:docMk/>
            <pc:sldMk cId="724062421" sldId="2113417999"/>
            <ac:spMk id="5" creationId="{BD2D6555-2B2A-22A9-E550-53B5AFD052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sbigrowth.com/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50970E-A817-8C8C-E596-EE70A9BF8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Prospecting KPIs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D6555-2B2A-22A9-E550-53B5AFD05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5ED492-25D7-1318-2CAE-EC14762B0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Metrics to measure the success of your outbound prospecting</a:t>
            </a:r>
          </a:p>
        </p:txBody>
      </p:sp>
    </p:spTree>
    <p:extLst>
      <p:ext uri="{BB962C8B-B14F-4D97-AF65-F5344CB8AC3E}">
        <p14:creationId xmlns:p14="http://schemas.microsoft.com/office/powerpoint/2010/main" val="72406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E12B0-67E6-2E7B-3A26-9CCEA963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Prospecting KPIs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6C6A7E-950E-EECA-128D-1CCC3349E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514708"/>
              </p:ext>
            </p:extLst>
          </p:nvPr>
        </p:nvGraphicFramePr>
        <p:xfrm>
          <a:off x="609600" y="1165240"/>
          <a:ext cx="10398034" cy="4800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5490">
                  <a:extLst>
                    <a:ext uri="{9D8B030D-6E8A-4147-A177-3AD203B41FA5}">
                      <a16:colId xmlns:a16="http://schemas.microsoft.com/office/drawing/2014/main" val="2992842924"/>
                    </a:ext>
                  </a:extLst>
                </a:gridCol>
                <a:gridCol w="3723271">
                  <a:extLst>
                    <a:ext uri="{9D8B030D-6E8A-4147-A177-3AD203B41FA5}">
                      <a16:colId xmlns:a16="http://schemas.microsoft.com/office/drawing/2014/main" val="2638946864"/>
                    </a:ext>
                  </a:extLst>
                </a:gridCol>
                <a:gridCol w="4979273">
                  <a:extLst>
                    <a:ext uri="{9D8B030D-6E8A-4147-A177-3AD203B41FA5}">
                      <a16:colId xmlns:a16="http://schemas.microsoft.com/office/drawing/2014/main" val="679407988"/>
                    </a:ext>
                  </a:extLst>
                </a:gridCol>
              </a:tblGrid>
              <a:tr h="3545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Metric 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KPI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Definition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589153"/>
                  </a:ext>
                </a:extLst>
              </a:tr>
              <a:tr h="404144">
                <a:tc rowSpan="6"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Behavioral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of Calls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The number of calls made per week.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989971"/>
                  </a:ext>
                </a:extLst>
              </a:tr>
              <a:tr h="40414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of Emails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The number of emails sent per week.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148978"/>
                  </a:ext>
                </a:extLst>
              </a:tr>
              <a:tr h="404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Qualification Meetings Booked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The number of meetings booked to qualify </a:t>
                      </a:r>
                      <a:r>
                        <a:rPr lang="en-US" sz="1000" dirty="0" err="1">
                          <a:solidFill>
                            <a:srgbClr val="53565A"/>
                          </a:solidFill>
                        </a:rPr>
                        <a:t>opps</a:t>
                      </a:r>
                      <a:endParaRPr lang="en-US" sz="1000" dirty="0">
                        <a:solidFill>
                          <a:srgbClr val="53565A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41330"/>
                  </a:ext>
                </a:extLst>
              </a:tr>
              <a:tr h="404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Qualification Meetings Hosted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The number of meetings held to qualify </a:t>
                      </a:r>
                      <a:r>
                        <a:rPr lang="en-US" sz="1000" dirty="0" err="1">
                          <a:solidFill>
                            <a:srgbClr val="53565A"/>
                          </a:solidFill>
                        </a:rPr>
                        <a:t>opps</a:t>
                      </a:r>
                      <a:endParaRPr lang="en-US" sz="1000" dirty="0">
                        <a:solidFill>
                          <a:srgbClr val="53565A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636758"/>
                  </a:ext>
                </a:extLst>
              </a:tr>
              <a:tr h="404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SDR vs Customer Talk Time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Percentage of BDR talking time vs customer/prospect.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027568"/>
                  </a:ext>
                </a:extLst>
              </a:tr>
              <a:tr h="40414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Un-assigned MQLs older than 2 days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The number of MQLs not assigned in the last 5 days.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1294936"/>
                  </a:ext>
                </a:extLst>
              </a:tr>
              <a:tr h="404144"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Leading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3F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MQLs qualified to S0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Outbound S0 Sourced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Number of MQLs converted to S0 and number of S0s created from outbound/ direct efforts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532469"/>
                  </a:ext>
                </a:extLst>
              </a:tr>
              <a:tr h="40414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S1 Pipeline Generated ($)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The dollar amount of S1 pipeline generated.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517422"/>
                  </a:ext>
                </a:extLst>
              </a:tr>
              <a:tr h="40414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S2 Pipeline Generated ($)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The dollar amount of S2 pipeline opportunities generated.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655058"/>
                  </a:ext>
                </a:extLst>
              </a:tr>
              <a:tr h="404144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Lagging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Booked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The total $ amount of revenue booked that were qualified and routed by BDRs.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084772"/>
                  </a:ext>
                </a:extLst>
              </a:tr>
              <a:tr h="40414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S1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Closed Won Conversion Rate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53565A"/>
                          </a:solidFill>
                        </a:rPr>
                        <a:t>The percentage of SDR touched S1 opportunities that result in an order booked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37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60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29C4-AA7E-9DBF-B56F-DDF0F04EC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Schedule a session with your advisor</a:t>
            </a:r>
          </a:p>
          <a:p>
            <a:r>
              <a:rPr lang="en-US" dirty="0"/>
              <a:t>SBI Advisors help clients with practical advice, whether strategic or surgically tactical, to drive revenue and growth. </a:t>
            </a:r>
          </a:p>
          <a:p>
            <a:r>
              <a:rPr lang="en-US" dirty="0"/>
              <a:t>Contact your advisor to schedule a work session and tune this guidance to your situation.</a:t>
            </a:r>
          </a:p>
          <a:p>
            <a:endParaRPr lang="en-US" dirty="0"/>
          </a:p>
          <a:p>
            <a:r>
              <a:rPr lang="en-US" b="1" dirty="0"/>
              <a:t>Login to SBI Pro:</a:t>
            </a:r>
          </a:p>
          <a:p>
            <a:r>
              <a:rPr lang="en-US" dirty="0">
                <a:hlinkClick r:id="rId2"/>
              </a:rPr>
              <a:t>https://pro.sbigrowth.com/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79E6-97EC-6252-1E1E-52ED968CC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For more resources like this, contact your advisor or visit SBI Pro.</a:t>
            </a:r>
          </a:p>
        </p:txBody>
      </p:sp>
    </p:spTree>
    <p:extLst>
      <p:ext uri="{BB962C8B-B14F-4D97-AF65-F5344CB8AC3E}">
        <p14:creationId xmlns:p14="http://schemas.microsoft.com/office/powerpoint/2010/main" val="1210955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 2023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 2023" id="{2973FF59-2CA7-4BE5-8527-C7BA434A8EE2}" vid="{7467B64E-5265-4E6E-9CAD-23A1F4D69A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</TotalTime>
  <Words>250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Courier New</vt:lpstr>
      <vt:lpstr>SBI PPT 2023</vt:lpstr>
      <vt:lpstr>think-cell Slide</vt:lpstr>
      <vt:lpstr>Prospecting KPIs</vt:lpstr>
      <vt:lpstr>Prospecting KPIs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Prospecting KPIs</dc:title>
  <dc:creator>Aaron Bean</dc:creator>
  <cp:lastModifiedBy>Aaron Bean</cp:lastModifiedBy>
  <cp:revision>1</cp:revision>
  <dcterms:created xsi:type="dcterms:W3CDTF">2023-01-19T22:42:08Z</dcterms:created>
  <dcterms:modified xsi:type="dcterms:W3CDTF">2023-01-20T13:57:25Z</dcterms:modified>
</cp:coreProperties>
</file>